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1" r:id="rId3"/>
    <p:sldId id="285" r:id="rId4"/>
    <p:sldId id="290" r:id="rId5"/>
    <p:sldId id="288" r:id="rId6"/>
    <p:sldId id="289" r:id="rId7"/>
    <p:sldId id="265" r:id="rId8"/>
    <p:sldId id="287" r:id="rId9"/>
    <p:sldId id="284" r:id="rId10"/>
    <p:sldId id="295" r:id="rId11"/>
    <p:sldId id="294" r:id="rId12"/>
    <p:sldId id="293" r:id="rId13"/>
    <p:sldId id="296" r:id="rId14"/>
    <p:sldId id="297" r:id="rId15"/>
    <p:sldId id="300" r:id="rId16"/>
    <p:sldId id="301" r:id="rId17"/>
    <p:sldId id="270" r:id="rId18"/>
    <p:sldId id="318" r:id="rId19"/>
    <p:sldId id="303" r:id="rId20"/>
    <p:sldId id="305" r:id="rId21"/>
    <p:sldId id="269" r:id="rId22"/>
    <p:sldId id="302" r:id="rId23"/>
    <p:sldId id="307" r:id="rId24"/>
    <p:sldId id="341" r:id="rId2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539" autoAdjust="0"/>
    <p:restoredTop sz="82166" autoAdjust="0"/>
  </p:normalViewPr>
  <p:slideViewPr>
    <p:cSldViewPr>
      <p:cViewPr varScale="1">
        <p:scale>
          <a:sx n="89" d="100"/>
          <a:sy n="89" d="100"/>
        </p:scale>
        <p:origin x="420" y="9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20.09.2022</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20.09.2022</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ginx.com/products/feature-matri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atabase_transac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ACI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http://jsman.ru/express/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http://jsman.ru/express/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mtClean="0"/>
              <a:t>https://www.tutorialspoint.com/http/http_methods.htm</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https://habrahabr.ru/post/215117/</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https://www.oreilly.com/ideas/software-architecture-patterns/page/2/layered-architecture</a:t>
            </a:r>
            <a:endParaRPr lang="uk-UA" dirty="0" smtClean="0"/>
          </a:p>
          <a:p>
            <a:r>
              <a:rPr lang="en-US" sz="1200" b="0" i="0" kern="1200" dirty="0" smtClean="0">
                <a:solidFill>
                  <a:schemeClr val="tx1"/>
                </a:solidFill>
                <a:effectLst/>
                <a:latin typeface="+mn-lt"/>
                <a:ea typeface="+mn-ea"/>
                <a:cs typeface="+mn-cs"/>
              </a:rPr>
              <a:t>The layers of isolation concept means that changes made in one layer of the architecture generally don't impact or affect components in other layers: the change is isolated to the components within that layer, and possibly another associated layer (such as a persistence layer containing SQL). If you allow the presentation layer direct access to the persistence layer, then changes made to SQL within the persistence layer would impact both the business layer and the presentation layer, thereby producing a very tightly coupled application with lots of interdependencies between components. This type of architecture then becomes very hard and expensive to change.  </a:t>
            </a:r>
          </a:p>
          <a:p>
            <a:endParaRPr lang="en-US" sz="1200" b="0" i="0" kern="1200" dirty="0" smtClean="0">
              <a:solidFill>
                <a:schemeClr val="tx1"/>
              </a:solidFill>
              <a:effectLst/>
              <a:latin typeface="+mn-lt"/>
              <a:ea typeface="+mn-ea"/>
              <a:cs typeface="+mn-cs"/>
            </a:endParaRPr>
          </a:p>
          <a:p>
            <a:r>
              <a:rPr lang="en-US" dirty="0" smtClean="0"/>
              <a:t>https://link.springer.com/referenceworkentry/10.1007%2F978-0-387-39940-9_652</a:t>
            </a:r>
          </a:p>
          <a:p>
            <a:endParaRPr lang="en-US" dirty="0" smtClean="0"/>
          </a:p>
          <a:p>
            <a:r>
              <a:rPr lang="en-US" sz="1200" b="0" i="0" kern="1200" dirty="0" smtClean="0">
                <a:solidFill>
                  <a:schemeClr val="tx1"/>
                </a:solidFill>
                <a:effectLst/>
                <a:latin typeface="+mn-lt"/>
                <a:ea typeface="+mn-ea"/>
                <a:cs typeface="+mn-cs"/>
              </a:rPr>
              <a:t>Historical Background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Early generation software systems have been built in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monolithic way. This means that all the different tasks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implementing a particular application and presenting the results to a user are provided by a single</a:t>
            </a:r>
            <a:r>
              <a:rPr lang="en-US" dirty="0" smtClean="0"/>
              <a:t> </a:t>
            </a:r>
            <a:br>
              <a:rPr lang="en-US" dirty="0" smtClean="0"/>
            </a:br>
            <a:r>
              <a:rPr lang="en-US" sz="1200" b="0" i="0" kern="1200" dirty="0" smtClean="0">
                <a:solidFill>
                  <a:schemeClr val="tx1"/>
                </a:solidFill>
                <a:effectLst/>
                <a:latin typeface="+mn-lt"/>
                <a:ea typeface="+mn-ea"/>
                <a:cs typeface="+mn-cs"/>
              </a:rPr>
              <a:t>dedicated software component. With the advent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client/server architectures in the 1980s, different tasks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could be separated and possibly even be distributed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across network boundaries. In a client/server architecture (two tier architecture), the client is responsible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presenting the application to the user while the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is in charge of data management. For the provision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business logic, two alternatives have emerged. First, 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so-called</a:t>
            </a:r>
            <a:r>
              <a:rPr lang="en-US" sz="1200" b="1" i="0" kern="1200" dirty="0" smtClean="0">
                <a:solidFill>
                  <a:schemeClr val="tx1"/>
                </a:solidFill>
                <a:effectLst/>
                <a:latin typeface="+mn-lt"/>
                <a:ea typeface="+mn-ea"/>
                <a:cs typeface="+mn-cs"/>
              </a:rPr>
              <a:t> fat client/thin server architectures</a:t>
            </a:r>
            <a:r>
              <a:rPr lang="en-US" sz="1200" b="0" i="0" kern="1200" dirty="0" smtClean="0">
                <a:solidFill>
                  <a:schemeClr val="tx1"/>
                </a:solidFill>
                <a:effectLst/>
                <a:latin typeface="+mn-lt"/>
                <a:ea typeface="+mn-ea"/>
                <a:cs typeface="+mn-cs"/>
              </a:rPr>
              <a:t>, the client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also provides business logic, in addition to presentation and user interfaces. This can be realized by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SQL against the underlying database server in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application program run by the client, either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embedding SQL into a higher programming language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 by using the database server’s call level interface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(e.g., JDBC, ODBC). Second, in </a:t>
            </a:r>
            <a:r>
              <a:rPr lang="en-US" sz="1200" b="1" i="0" kern="1200" dirty="0" smtClean="0">
                <a:solidFill>
                  <a:schemeClr val="tx1"/>
                </a:solidFill>
                <a:effectLst/>
                <a:latin typeface="+mn-lt"/>
                <a:ea typeface="+mn-ea"/>
                <a:cs typeface="+mn-cs"/>
              </a:rPr>
              <a:t>thin client/fat server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architectures, the database server also provides business logic while the client solely focuses on presentation issues. Fat servers can be realized by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persistent stored modules or stored procedures inside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database server. In the case of evolving business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logic, fat client architectures, although being the most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common variant of client/server systems, impose quite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some challenges when new client releases need to be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distributed in large deployments. In addition, a fat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client architecture usually comes along with a high</a:t>
            </a:r>
            <a:r>
              <a:rPr lang="en-US" dirty="0" smtClean="0"/>
              <a:t> </a:t>
            </a:r>
          </a:p>
          <a:p>
            <a:r>
              <a:rPr lang="en-US" sz="1200" b="0" i="0" kern="1200" dirty="0" smtClean="0">
                <a:solidFill>
                  <a:schemeClr val="tx1"/>
                </a:solidFill>
                <a:effectLst/>
                <a:latin typeface="+mn-lt"/>
                <a:ea typeface="+mn-ea"/>
                <a:cs typeface="+mn-cs"/>
              </a:rPr>
              <a:t>network load since data is completely processed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the client side. Fat servers, in contrast, impose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single point of failure and a potential performance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bottleneck.</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Three-tier architectures </a:t>
            </a:r>
            <a:r>
              <a:rPr lang="en-US" sz="1200" b="0" i="0" kern="1200" dirty="0" smtClean="0">
                <a:solidFill>
                  <a:schemeClr val="tx1"/>
                </a:solidFill>
                <a:effectLst/>
                <a:latin typeface="+mn-lt"/>
                <a:ea typeface="+mn-ea"/>
                <a:cs typeface="+mn-cs"/>
              </a:rPr>
              <a:t>thus are the next step in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evolution of client/server architectures where both client and database server are freed from providing business logic. This task is taken over by an application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layer (business tier) between client and database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multi-tier architectures, additional tiers are introduced, such as for instance a web tier between client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application layer.</a:t>
            </a:r>
            <a:r>
              <a:rPr lang="en-US" dirty="0" smtClean="0"/>
              <a:t> </a:t>
            </a:r>
          </a:p>
          <a:p>
            <a:endParaRPr lang="en-US" dirty="0" smtClean="0"/>
          </a:p>
          <a:p>
            <a:r>
              <a:rPr lang="en-US" sz="1200" b="1" i="0" kern="1200" dirty="0" smtClean="0">
                <a:solidFill>
                  <a:schemeClr val="tx1"/>
                </a:solidFill>
                <a:effectLst/>
                <a:latin typeface="+mn-lt"/>
                <a:ea typeface="+mn-ea"/>
                <a:cs typeface="+mn-cs"/>
              </a:rPr>
              <a:t>Foundations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Multi-tier systems follow an architectural paradigm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that is based on separation of concerns. The architecture considers a vertical decomposition of functionality into a stack of dedicated software layers. Between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each pair of consecutive layers, a client/server style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interaction is applied, i.e., the lower layer acts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server for the next higher layer (see Fig. 1). Typical tiers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a three-tier architecture are data management, business and client tier. Multi-tier architectures consider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additional layers, such as a web tier which hosts servlet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containers and a web server and which is located between client tier and application tier.</a:t>
            </a:r>
            <a:r>
              <a:rPr lang="en-US" dirty="0" smtClean="0"/>
              <a:t> </a:t>
            </a:r>
            <a:br>
              <a:rPr lang="en-US" dirty="0" smtClean="0"/>
            </a:br>
            <a:r>
              <a:rPr lang="en-US" dirty="0" smtClean="0"/>
              <a:t/>
            </a:r>
            <a:br>
              <a:rPr lang="en-US" dirty="0" smtClean="0"/>
            </a:br>
            <a:r>
              <a:rPr lang="en-US" dirty="0" smtClean="0"/>
              <a:t/>
            </a:r>
            <a:br>
              <a:rPr lang="en-US" dirty="0" smtClean="0"/>
            </a:b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https://kuroikaze85.wordpress.com/2010/01/19/using-nginx-with-node-js/</a:t>
            </a:r>
          </a:p>
          <a:p>
            <a:r>
              <a:rPr lang="en-US" dirty="0" smtClean="0"/>
              <a:t>https://habrahabr.ru/post/267721/</a:t>
            </a:r>
          </a:p>
          <a:p>
            <a:endParaRPr lang="en-US" dirty="0" smtClean="0"/>
          </a:p>
          <a:p>
            <a:endParaRPr lang="en-US" dirty="0" smtClean="0"/>
          </a:p>
          <a:p>
            <a:r>
              <a:rPr lang="en-US" sz="1200" b="0" i="0" kern="1200" dirty="0" smtClean="0">
                <a:solidFill>
                  <a:schemeClr val="tx1"/>
                </a:solidFill>
                <a:effectLst/>
                <a:latin typeface="+mn-lt"/>
                <a:ea typeface="+mn-ea"/>
                <a:cs typeface="+mn-cs"/>
              </a:rPr>
              <a:t>core features</a:t>
            </a:r>
          </a:p>
          <a:p>
            <a:r>
              <a:rPr lang="en-US" sz="1200" b="0" i="0" kern="1200" dirty="0" smtClean="0">
                <a:solidFill>
                  <a:schemeClr val="tx1"/>
                </a:solidFill>
                <a:effectLst/>
                <a:latin typeface="+mn-lt"/>
                <a:ea typeface="+mn-ea"/>
                <a:cs typeface="+mn-cs"/>
              </a:rPr>
              <a:t>Event-driven is an approach to handling various tasks as events. For example, an incoming connection is an event, disk read is an event, and so on. The idea is not to waste server resources unless there's an event to handle. Modern operating systems can notify the web server about initiation or completion of a task, which in turn enables NGINX workers to use proper resources in an organized way. Server resources can be allocated and released dynamically on demand, which results in optimized usage of network, memory, and CPU.</a:t>
            </a:r>
          </a:p>
          <a:p>
            <a:r>
              <a:rPr lang="en-US" sz="1200" b="0" i="0" kern="1200" dirty="0" smtClean="0">
                <a:solidFill>
                  <a:schemeClr val="tx1"/>
                </a:solidFill>
                <a:effectLst/>
                <a:latin typeface="+mn-lt"/>
                <a:ea typeface="+mn-ea"/>
                <a:cs typeface="+mn-cs"/>
              </a:rPr>
              <a:t>NGINX users' connections are processed in highly efficient </a:t>
            </a:r>
            <a:r>
              <a:rPr lang="en-US" sz="1200" b="0" i="0" kern="1200" dirty="0" err="1" smtClean="0">
                <a:solidFill>
                  <a:schemeClr val="tx1"/>
                </a:solidFill>
                <a:effectLst/>
                <a:latin typeface="+mn-lt"/>
                <a:ea typeface="+mn-ea"/>
                <a:cs typeface="+mn-cs"/>
              </a:rPr>
              <a:t>runloops</a:t>
            </a:r>
            <a:r>
              <a:rPr lang="en-US" sz="1200" b="0" i="0" kern="1200" dirty="0" smtClean="0">
                <a:solidFill>
                  <a:schemeClr val="tx1"/>
                </a:solidFill>
                <a:effectLst/>
                <a:latin typeface="+mn-lt"/>
                <a:ea typeface="+mn-ea"/>
                <a:cs typeface="+mn-cs"/>
              </a:rPr>
              <a:t> inside a limited number of single-threaded processes called workers. Each worker can handle thousands of concurrent connections and requests per second.</a:t>
            </a:r>
          </a:p>
          <a:p>
            <a:r>
              <a:rPr lang="en-US" sz="1200" b="0" i="0" kern="1200" dirty="0" smtClean="0">
                <a:solidFill>
                  <a:schemeClr val="tx1"/>
                </a:solidFill>
                <a:effectLst/>
                <a:latin typeface="+mn-lt"/>
                <a:ea typeface="+mn-ea"/>
                <a:cs typeface="+mn-cs"/>
              </a:rPr>
              <a:t>NGINX does not create a new process or thread for every connection. A worker process accepts the new requests from a shared listen queue and executes a highly efficient </a:t>
            </a:r>
            <a:r>
              <a:rPr lang="en-US" sz="1200" b="0" i="0" kern="1200" dirty="0" err="1" smtClean="0">
                <a:solidFill>
                  <a:schemeClr val="tx1"/>
                </a:solidFill>
                <a:effectLst/>
                <a:latin typeface="+mn-lt"/>
                <a:ea typeface="+mn-ea"/>
                <a:cs typeface="+mn-cs"/>
              </a:rPr>
              <a:t>runloop</a:t>
            </a:r>
            <a:r>
              <a:rPr lang="en-US" sz="1200" b="0" i="0" kern="1200" dirty="0" smtClean="0">
                <a:solidFill>
                  <a:schemeClr val="tx1"/>
                </a:solidFill>
                <a:effectLst/>
                <a:latin typeface="+mn-lt"/>
                <a:ea typeface="+mn-ea"/>
                <a:cs typeface="+mn-cs"/>
              </a:rPr>
              <a:t> across them to process thousands of connections per worker. The worker gets notifications about events from the mechanisms in the operating system kernel. When NGINX is started, an initial set of listening sockets is created. Workers then start to accept, read from, and write to sockets when processing HTTP requests and responses.</a:t>
            </a:r>
          </a:p>
          <a:p>
            <a:r>
              <a:rPr lang="en-US" sz="1200" b="0" i="0" kern="1200" dirty="0" smtClean="0">
                <a:solidFill>
                  <a:schemeClr val="tx1"/>
                </a:solidFill>
                <a:effectLst/>
                <a:latin typeface="+mn-lt"/>
                <a:ea typeface="+mn-ea"/>
                <a:cs typeface="+mn-cs"/>
              </a:rPr>
              <a:t>Asynchronous means the </a:t>
            </a:r>
            <a:r>
              <a:rPr lang="en-US" sz="1200" b="0" i="0" kern="1200" dirty="0" err="1" smtClean="0">
                <a:solidFill>
                  <a:schemeClr val="tx1"/>
                </a:solidFill>
                <a:effectLst/>
                <a:latin typeface="+mn-lt"/>
                <a:ea typeface="+mn-ea"/>
                <a:cs typeface="+mn-cs"/>
              </a:rPr>
              <a:t>runloop</a:t>
            </a:r>
            <a:r>
              <a:rPr lang="en-US" sz="1200" b="0" i="0" kern="1200" dirty="0" smtClean="0">
                <a:solidFill>
                  <a:schemeClr val="tx1"/>
                </a:solidFill>
                <a:effectLst/>
                <a:latin typeface="+mn-lt"/>
                <a:ea typeface="+mn-ea"/>
                <a:cs typeface="+mn-cs"/>
              </a:rPr>
              <a:t> doesn't get stuck on particular events. It sets conditions for alarms from the operating system about particular events and continues to monitor the event queue for alarms. When an alarm is raised, the </a:t>
            </a:r>
            <a:r>
              <a:rPr lang="en-US" sz="1200" b="0" i="0" kern="1200" dirty="0" err="1" smtClean="0">
                <a:solidFill>
                  <a:schemeClr val="tx1"/>
                </a:solidFill>
                <a:effectLst/>
                <a:latin typeface="+mn-lt"/>
                <a:ea typeface="+mn-ea"/>
                <a:cs typeface="+mn-cs"/>
              </a:rPr>
              <a:t>runloop</a:t>
            </a:r>
            <a:r>
              <a:rPr lang="en-US" sz="1200" b="0" i="0" kern="1200" dirty="0" smtClean="0">
                <a:solidFill>
                  <a:schemeClr val="tx1"/>
                </a:solidFill>
                <a:effectLst/>
                <a:latin typeface="+mn-lt"/>
                <a:ea typeface="+mn-ea"/>
                <a:cs typeface="+mn-cs"/>
              </a:rPr>
              <a:t> triggers actions. In turn, specific actions always try to utilize non-blocking interfaces to the operating system so that the worker doesn't stop on handling a particular event. This way, NGINX workers can use available shared resources concurrently in the most efficient manner.</a:t>
            </a:r>
          </a:p>
          <a:p>
            <a:r>
              <a:rPr lang="en-US" sz="1200" b="0" i="0" kern="1200" dirty="0" smtClean="0">
                <a:solidFill>
                  <a:schemeClr val="tx1"/>
                </a:solidFill>
                <a:effectLst/>
                <a:latin typeface="+mn-lt"/>
                <a:ea typeface="+mn-ea"/>
                <a:cs typeface="+mn-cs"/>
              </a:rPr>
              <a:t>Single-threaded means that many user connections can be handled by a single worker process, which in turn helps to avoid excessive context switching, and leads to more efficient usage of memory and CPU.</a:t>
            </a:r>
          </a:p>
          <a:p>
            <a:r>
              <a:rPr lang="en-US" sz="1200" b="0" i="0" kern="1200" dirty="0" smtClean="0">
                <a:solidFill>
                  <a:schemeClr val="tx1"/>
                </a:solidFill>
                <a:effectLst/>
                <a:latin typeface="+mn-lt"/>
                <a:ea typeface="+mn-ea"/>
                <a:cs typeface="+mn-cs"/>
              </a:rPr>
              <a:t>According to the project site, NGINX powers 40 percent of the Internet's 10,000 busiest sites and more than 20 percent of all web sites, including Dropbox,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and Zappos.</a:t>
            </a:r>
          </a:p>
          <a:p>
            <a:r>
              <a:rPr lang="en-US" sz="1200" b="0" i="0" kern="1200" dirty="0" smtClean="0">
                <a:solidFill>
                  <a:schemeClr val="tx1"/>
                </a:solidFill>
                <a:effectLst/>
                <a:latin typeface="+mn-lt"/>
                <a:ea typeface="+mn-ea"/>
                <a:cs typeface="+mn-cs"/>
              </a:rPr>
              <a:t>The NGINX community edition has all the required features and capabilities to help build web sites and services requiring performance, scalability, and reliability. NGINX PLUS takes this to next level by providing enhanced features and capabilities that will help users build a high-performance, trusted web server, and an application delivery solution that adds enterprise-ready features such as load balancing, session persistence, health checks, monitoring, and advanced management. The company site includes a page that </a:t>
            </a:r>
            <a:r>
              <a:rPr lang="en-US" sz="1200" b="0" i="0" u="none" strike="noStrike" kern="1200" dirty="0" smtClean="0">
                <a:solidFill>
                  <a:schemeClr val="tx1"/>
                </a:solidFill>
                <a:effectLst/>
                <a:latin typeface="+mn-lt"/>
                <a:ea typeface="+mn-ea"/>
                <a:cs typeface="+mn-cs"/>
                <a:hlinkClick r:id="rId3"/>
              </a:rPr>
              <a:t>explains</a:t>
            </a:r>
            <a:r>
              <a:rPr lang="en-US" sz="1200" b="0" i="0" kern="1200" dirty="0" smtClean="0">
                <a:solidFill>
                  <a:schemeClr val="tx1"/>
                </a:solidFill>
                <a:effectLst/>
                <a:latin typeface="+mn-lt"/>
                <a:ea typeface="+mn-ea"/>
                <a:cs typeface="+mn-cs"/>
              </a:rPr>
              <a:t> what's included in the different editions.</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https://nginx.org/en/docs/beginners_guide.html#control</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https://www.oreilly.com/ideas/software-architecture-patterns/page/2/layered-architecture</a:t>
            </a:r>
            <a:endParaRPr lang="uk-UA" dirty="0" smtClean="0"/>
          </a:p>
          <a:p>
            <a:r>
              <a:rPr lang="en-US" sz="1200" b="0" i="0" kern="1200" dirty="0" smtClean="0">
                <a:solidFill>
                  <a:schemeClr val="tx1"/>
                </a:solidFill>
                <a:effectLst/>
                <a:latin typeface="+mn-lt"/>
                <a:ea typeface="+mn-ea"/>
                <a:cs typeface="+mn-cs"/>
              </a:rPr>
              <a:t>The layers of isolation concept means that changes made in one layer of the architecture generally don't impact or affect components in other layers: the change is isolated to the components within that layer, and possibly another associated layer (such as a persistence layer containing SQL). If you allow the presentation layer direct access to the persistence layer, then changes made to SQL within the persistence layer would impact both the business layer and the presentation layer, thereby producing a very tightly coupled application with lots of interdependencies between components. This type of architecture then becomes very hard and expensive to change.  </a:t>
            </a:r>
          </a:p>
          <a:p>
            <a:endParaRPr lang="en-US" sz="1200" b="0" i="0" kern="1200" dirty="0" smtClean="0">
              <a:solidFill>
                <a:schemeClr val="tx1"/>
              </a:solidFill>
              <a:effectLst/>
              <a:latin typeface="+mn-lt"/>
              <a:ea typeface="+mn-ea"/>
              <a:cs typeface="+mn-cs"/>
            </a:endParaRPr>
          </a:p>
          <a:p>
            <a:r>
              <a:rPr lang="en-US" dirty="0" smtClean="0"/>
              <a:t>https://link.springer.com/referenceworkentry/10.1007%2F978-0-387-39940-9_652</a:t>
            </a:r>
          </a:p>
          <a:p>
            <a:endParaRPr lang="en-US" dirty="0" smtClean="0"/>
          </a:p>
          <a:p>
            <a:r>
              <a:rPr lang="en-US" sz="1200" b="0" i="0" kern="1200" dirty="0" smtClean="0">
                <a:solidFill>
                  <a:schemeClr val="tx1"/>
                </a:solidFill>
                <a:effectLst/>
                <a:latin typeface="+mn-lt"/>
                <a:ea typeface="+mn-ea"/>
                <a:cs typeface="+mn-cs"/>
              </a:rPr>
              <a:t>Historical Background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Early generation software systems have been built in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monolithic way. This means that all the different tasks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implementing a particular application and presenting the results to a user are provided by a single</a:t>
            </a:r>
            <a:r>
              <a:rPr lang="en-US" dirty="0" smtClean="0"/>
              <a:t> </a:t>
            </a:r>
            <a:br>
              <a:rPr lang="en-US" dirty="0" smtClean="0"/>
            </a:br>
            <a:r>
              <a:rPr lang="en-US" sz="1200" b="0" i="0" kern="1200" dirty="0" smtClean="0">
                <a:solidFill>
                  <a:schemeClr val="tx1"/>
                </a:solidFill>
                <a:effectLst/>
                <a:latin typeface="+mn-lt"/>
                <a:ea typeface="+mn-ea"/>
                <a:cs typeface="+mn-cs"/>
              </a:rPr>
              <a:t>dedicated software component. With the advent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client/server architectures in the 1980s, different tasks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could be separated and possibly even be distributed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across network boundaries. In a client/server architecture (two tier architecture), the client is responsible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presenting the application to the user while the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is in charge of data management. For the provision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business logic, two alternatives have emerged. First, 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so-called</a:t>
            </a:r>
            <a:r>
              <a:rPr lang="en-US" sz="1200" b="1" i="0" kern="1200" dirty="0" smtClean="0">
                <a:solidFill>
                  <a:schemeClr val="tx1"/>
                </a:solidFill>
                <a:effectLst/>
                <a:latin typeface="+mn-lt"/>
                <a:ea typeface="+mn-ea"/>
                <a:cs typeface="+mn-cs"/>
              </a:rPr>
              <a:t> fat client/thin server architectures</a:t>
            </a:r>
            <a:r>
              <a:rPr lang="en-US" sz="1200" b="0" i="0" kern="1200" dirty="0" smtClean="0">
                <a:solidFill>
                  <a:schemeClr val="tx1"/>
                </a:solidFill>
                <a:effectLst/>
                <a:latin typeface="+mn-lt"/>
                <a:ea typeface="+mn-ea"/>
                <a:cs typeface="+mn-cs"/>
              </a:rPr>
              <a:t>, the client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also provides business logic, in addition to presentation and user interfaces. This can be realized by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SQL against the underlying database server in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application program run by the client, either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embedding SQL into a higher programming language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 by using the database server’s call level interface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(e.g., JDBC, ODBC). Second, in </a:t>
            </a:r>
            <a:r>
              <a:rPr lang="en-US" sz="1200" b="1" i="0" kern="1200" dirty="0" smtClean="0">
                <a:solidFill>
                  <a:schemeClr val="tx1"/>
                </a:solidFill>
                <a:effectLst/>
                <a:latin typeface="+mn-lt"/>
                <a:ea typeface="+mn-ea"/>
                <a:cs typeface="+mn-cs"/>
              </a:rPr>
              <a:t>thin client/fat server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architectures, the database server also provides business logic while the client solely focuses on presentation issues. Fat servers can be realized by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persistent stored modules or stored procedures inside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database server. In the case of evolving business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logic, fat client architectures, although being the most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common variant of client/server systems, impose quite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some challenges when new client releases need to be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distributed in large deployments. In addition, a fat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client architecture usually comes along with a high</a:t>
            </a:r>
            <a:r>
              <a:rPr lang="en-US" dirty="0" smtClean="0"/>
              <a:t> </a:t>
            </a:r>
          </a:p>
          <a:p>
            <a:r>
              <a:rPr lang="en-US" sz="1200" b="0" i="0" kern="1200" dirty="0" smtClean="0">
                <a:solidFill>
                  <a:schemeClr val="tx1"/>
                </a:solidFill>
                <a:effectLst/>
                <a:latin typeface="+mn-lt"/>
                <a:ea typeface="+mn-ea"/>
                <a:cs typeface="+mn-cs"/>
              </a:rPr>
              <a:t>network load since data is completely processed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the client side. Fat servers, in contrast, impose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single point of failure and a potential performance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bottleneck.</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Three-tier architectures </a:t>
            </a:r>
            <a:r>
              <a:rPr lang="en-US" sz="1200" b="0" i="0" kern="1200" dirty="0" smtClean="0">
                <a:solidFill>
                  <a:schemeClr val="tx1"/>
                </a:solidFill>
                <a:effectLst/>
                <a:latin typeface="+mn-lt"/>
                <a:ea typeface="+mn-ea"/>
                <a:cs typeface="+mn-cs"/>
              </a:rPr>
              <a:t>thus are the next step in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evolution of client/server architectures where both client and database server are freed from providing business logic. This task is taken over by an application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layer (business tier) between client and database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multi-tier architectures, additional tiers are introduced, such as for instance a web tier between client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application layer.</a:t>
            </a:r>
            <a:r>
              <a:rPr lang="en-US" dirty="0" smtClean="0"/>
              <a:t> </a:t>
            </a:r>
          </a:p>
          <a:p>
            <a:endParaRPr lang="en-US" dirty="0" smtClean="0"/>
          </a:p>
          <a:p>
            <a:r>
              <a:rPr lang="en-US" sz="1200" b="1" i="0" kern="1200" dirty="0" smtClean="0">
                <a:solidFill>
                  <a:schemeClr val="tx1"/>
                </a:solidFill>
                <a:effectLst/>
                <a:latin typeface="+mn-lt"/>
                <a:ea typeface="+mn-ea"/>
                <a:cs typeface="+mn-cs"/>
              </a:rPr>
              <a:t>Foundations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Multi-tier systems follow an architectural paradigm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that is based on separation of concerns. The architecture considers a vertical decomposition of functionality into a stack of dedicated software layers. Between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each pair of consecutive layers, a client/server style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interaction is applied, i.e., the lower layer acts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server for the next higher layer (see Fig. 1). Typical tiers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a three-tier architecture are data management, business and client tier. Multi-tier architectures consider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additional layers, such as a web tier which hosts servlet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containers and a web server and which is located between client tier and application tier.</a:t>
            </a:r>
            <a:r>
              <a:rPr lang="en-US" dirty="0" smtClean="0"/>
              <a:t> </a:t>
            </a:r>
            <a:br>
              <a:rPr lang="en-US" dirty="0" smtClean="0"/>
            </a:br>
            <a:r>
              <a:rPr lang="en-US" sz="1200" b="0" i="0" kern="1200" dirty="0" smtClean="0">
                <a:solidFill>
                  <a:schemeClr val="tx1"/>
                </a:solidFill>
                <a:effectLst/>
                <a:latin typeface="+mn-lt"/>
                <a:ea typeface="+mn-ea"/>
                <a:cs typeface="+mn-cs"/>
              </a:rPr>
              <a:t>In addition to vertical decomposition and distribution across tiers, in many cases multi-tier architectures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also leverage horizontal distribution within tiers.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 management tier, this means that several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distributed database servers can be used. Most commonly, horizontal distribution is applied at the business tier, i.e., providing several application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instances [7].</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main benefit of multi-tier applications is that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each tier can be deployed on different heterogeneous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distributed platforms. Load balancing within tiers,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especially for the application tier, is supported by distributing requests across the different application server instances. This can be implemented by a dispatcher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which accepts calls from the next higher layer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distributes them accordingly (this is done, for instance,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TP Monitors which allow to distribute requests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among application processes at the middle tier in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three-tier architecture).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When multi-tier architectures are used in a business context, they have to support transactional interactions. Due to the inherent distribution of software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components across layers and potentially even within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layers, </a:t>
            </a:r>
            <a:r>
              <a:rPr lang="en-US" sz="1200" b="1" i="0" kern="1200" dirty="0" smtClean="0">
                <a:solidFill>
                  <a:schemeClr val="tx1"/>
                </a:solidFill>
                <a:effectLst/>
                <a:latin typeface="+mn-lt"/>
                <a:ea typeface="+mn-ea"/>
                <a:cs typeface="+mn-cs"/>
              </a:rPr>
              <a:t>distributed transactions </a:t>
            </a:r>
            <a:r>
              <a:rPr lang="en-US" sz="1200" b="0" i="0" kern="1200" dirty="0" smtClean="0">
                <a:solidFill>
                  <a:schemeClr val="tx1"/>
                </a:solidFill>
                <a:effectLst/>
                <a:latin typeface="+mn-lt"/>
                <a:ea typeface="+mn-ea"/>
                <a:cs typeface="+mn-cs"/>
              </a:rPr>
              <a:t>are needed. This is usually implemented by a two-phase commit protocol (2PC)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(depending on the application server and the middleware used, this can be done, for instance, via CORBA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OTS, the Java Transaction Service JTS, etc.). While 2PC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provides support for atomicity in distributed transactions, it does not take into account the layered architecture where transactions at one layer are implemented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using services and operations of the next lower layer.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Multi-level transactions </a:t>
            </a:r>
            <a:r>
              <a:rPr lang="en-US" sz="1200" b="0" i="0" kern="1200" dirty="0" smtClean="0">
                <a:solidFill>
                  <a:schemeClr val="tx1"/>
                </a:solidFill>
                <a:effectLst/>
                <a:latin typeface="+mn-lt"/>
                <a:ea typeface="+mn-ea"/>
                <a:cs typeface="+mn-cs"/>
              </a:rPr>
              <a:t>[11] take this structure into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account. SAP ERP [4], for instance, applies multi-level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transactions by jointly considering the application server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data management tier. Asynchronous interactions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between components in a multi-tier architecture require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message-oriented middleware (MOM). In this case,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transactional semantics can be supported by persistent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queues and queued transactions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order to increase the performance of multi-tier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systems and to improve response times, caching is used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the application tier. For this, different database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technologies such as replication, materialized views,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etc. can be applied outside the DBMS [6].</a:t>
            </a:r>
            <a:r>
              <a:rPr lang="en-US" dirty="0" smtClean="0"/>
              <a:t> </a:t>
            </a:r>
            <a:br>
              <a:rPr lang="en-US" dirty="0" smtClean="0"/>
            </a:br>
            <a:endParaRPr lang="en-US" dirty="0" smtClean="0"/>
          </a:p>
          <a:p>
            <a:endParaRPr lang="en-US" dirty="0" smtClean="0"/>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distributed transaction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Database transaction"/>
              </a:rPr>
              <a:t>database transaction</a:t>
            </a:r>
            <a:r>
              <a:rPr lang="en-US" sz="1200" b="0" i="0" kern="1200" dirty="0" smtClean="0">
                <a:solidFill>
                  <a:schemeClr val="tx1"/>
                </a:solidFill>
                <a:effectLst/>
                <a:latin typeface="+mn-lt"/>
                <a:ea typeface="+mn-ea"/>
                <a:cs typeface="+mn-cs"/>
              </a:rPr>
              <a:t> in which two or more network hosts are involved. Usually, hosts provide </a:t>
            </a:r>
            <a:r>
              <a:rPr lang="en-US" sz="1200" b="1" i="0" kern="1200" dirty="0" smtClean="0">
                <a:solidFill>
                  <a:schemeClr val="tx1"/>
                </a:solidFill>
                <a:effectLst/>
                <a:latin typeface="+mn-lt"/>
                <a:ea typeface="+mn-ea"/>
                <a:cs typeface="+mn-cs"/>
              </a:rPr>
              <a:t>transactional resources</a:t>
            </a:r>
            <a:r>
              <a:rPr lang="en-US" sz="1200" b="0" i="0" kern="1200" dirty="0" smtClean="0">
                <a:solidFill>
                  <a:schemeClr val="tx1"/>
                </a:solidFill>
                <a:effectLst/>
                <a:latin typeface="+mn-lt"/>
                <a:ea typeface="+mn-ea"/>
                <a:cs typeface="+mn-cs"/>
              </a:rPr>
              <a:t>, while the </a:t>
            </a:r>
            <a:r>
              <a:rPr lang="en-US" sz="1200" b="1" i="0" kern="1200" dirty="0" smtClean="0">
                <a:solidFill>
                  <a:schemeClr val="tx1"/>
                </a:solidFill>
                <a:effectLst/>
                <a:latin typeface="+mn-lt"/>
                <a:ea typeface="+mn-ea"/>
                <a:cs typeface="+mn-cs"/>
              </a:rPr>
              <a:t>transaction manager</a:t>
            </a:r>
            <a:r>
              <a:rPr lang="en-US" sz="1200" b="0" i="0" kern="1200" dirty="0" smtClean="0">
                <a:solidFill>
                  <a:schemeClr val="tx1"/>
                </a:solidFill>
                <a:effectLst/>
                <a:latin typeface="+mn-lt"/>
                <a:ea typeface="+mn-ea"/>
                <a:cs typeface="+mn-cs"/>
              </a:rPr>
              <a:t> is responsible for creating and managing a global transaction that encompasses all operations against such resources. Distributed transactions, as any other </a:t>
            </a:r>
            <a:r>
              <a:rPr lang="en-US" sz="1200" b="0" i="0" u="none" strike="noStrike" kern="1200" dirty="0" smtClean="0">
                <a:solidFill>
                  <a:schemeClr val="tx1"/>
                </a:solidFill>
                <a:effectLst/>
                <a:latin typeface="+mn-lt"/>
                <a:ea typeface="+mn-ea"/>
                <a:cs typeface="+mn-cs"/>
                <a:hlinkClick r:id="rId3" tooltip="Database transaction"/>
              </a:rPr>
              <a:t>transactions</a:t>
            </a:r>
            <a:r>
              <a:rPr lang="en-US" sz="1200" b="0" i="0" kern="1200" dirty="0" smtClean="0">
                <a:solidFill>
                  <a:schemeClr val="tx1"/>
                </a:solidFill>
                <a:effectLst/>
                <a:latin typeface="+mn-lt"/>
                <a:ea typeface="+mn-ea"/>
                <a:cs typeface="+mn-cs"/>
              </a:rPr>
              <a:t>, must have all four </a:t>
            </a:r>
            <a:r>
              <a:rPr lang="en-US" sz="1200" b="0" i="0" u="none" strike="noStrike" kern="1200" dirty="0" smtClean="0">
                <a:solidFill>
                  <a:schemeClr val="tx1"/>
                </a:solidFill>
                <a:effectLst/>
                <a:latin typeface="+mn-lt"/>
                <a:ea typeface="+mn-ea"/>
                <a:cs typeface="+mn-cs"/>
                <a:hlinkClick r:id="rId4" tooltip="ACID"/>
              </a:rPr>
              <a:t>ACID (atomicity, consistency, isolation, durability)</a:t>
            </a:r>
            <a:r>
              <a:rPr lang="en-US" sz="1200" b="0" i="0" kern="1200" dirty="0" smtClean="0">
                <a:solidFill>
                  <a:schemeClr val="tx1"/>
                </a:solidFill>
                <a:effectLst/>
                <a:latin typeface="+mn-lt"/>
                <a:ea typeface="+mn-ea"/>
                <a:cs typeface="+mn-cs"/>
              </a:rPr>
              <a:t> properties, where atomicity guarantees all-or-nothing outcomes for the unit of work (operations bundle).</a:t>
            </a:r>
            <a:r>
              <a:rPr lang="en-US" dirty="0" smtClean="0"/>
              <a:t/>
            </a:r>
            <a:br>
              <a:rPr lang="en-US" dirty="0" smtClean="0"/>
            </a:br>
            <a:r>
              <a:rPr lang="en-US" dirty="0" smtClean="0"/>
              <a:t/>
            </a:r>
            <a:br>
              <a:rPr lang="en-US" dirty="0" smtClean="0"/>
            </a:b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http://serena-yeoh.blogspot.com/2014/01/layered-architecture-components.html</a:t>
            </a:r>
            <a:endParaRPr lang="uk-UA" dirty="0" smtClean="0"/>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Layered Architecture</a:t>
            </a:r>
            <a:r>
              <a:rPr lang="en-US" sz="1200" b="0" i="0" kern="1200" dirty="0" smtClean="0">
                <a:solidFill>
                  <a:schemeClr val="tx1"/>
                </a:solidFill>
                <a:effectLst/>
                <a:latin typeface="+mn-lt"/>
                <a:ea typeface="+mn-ea"/>
                <a:cs typeface="+mn-cs"/>
              </a:rPr>
              <a:t> principle states that components in one layer should only know and interact with components that are in the layer directly below it, and that components in each layer, should only serve components that are in the layer directly above it. This means that in a </a:t>
            </a:r>
            <a:r>
              <a:rPr lang="en-US" sz="1200" b="0" i="1" kern="1200" dirty="0" smtClean="0">
                <a:solidFill>
                  <a:schemeClr val="tx1"/>
                </a:solidFill>
                <a:effectLst/>
                <a:latin typeface="+mn-lt"/>
                <a:ea typeface="+mn-ea"/>
                <a:cs typeface="+mn-cs"/>
              </a:rPr>
              <a:t>strict-layering</a:t>
            </a:r>
            <a:r>
              <a:rPr lang="en-US" sz="1200" b="0" i="0" kern="1200" dirty="0" smtClean="0">
                <a:solidFill>
                  <a:schemeClr val="tx1"/>
                </a:solidFill>
                <a:effectLst/>
                <a:latin typeface="+mn-lt"/>
                <a:ea typeface="+mn-ea"/>
                <a:cs typeface="+mn-cs"/>
              </a:rPr>
              <a:t> practice, layers will communicate in a top-down fashion from </a:t>
            </a:r>
            <a:r>
              <a:rPr lang="en-US" sz="1200" b="1" i="0" kern="1200" dirty="0" smtClean="0">
                <a:solidFill>
                  <a:schemeClr val="tx1"/>
                </a:solidFill>
                <a:effectLst/>
                <a:latin typeface="+mn-lt"/>
                <a:ea typeface="+mn-ea"/>
                <a:cs typeface="+mn-cs"/>
              </a:rPr>
              <a:t>Presentation</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Business </a:t>
            </a:r>
            <a:r>
              <a:rPr lang="en-US" sz="1200" b="0" i="0" kern="1200" dirty="0" smtClean="0">
                <a:solidFill>
                  <a:schemeClr val="tx1"/>
                </a:solidFill>
                <a:effectLst/>
                <a:latin typeface="+mn-lt"/>
                <a:ea typeface="+mn-ea"/>
                <a:cs typeface="+mn-cs"/>
              </a:rPr>
              <a:t>-&gt;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often easier said in theory but spells a lot of confusion to developers, especially to beginner practitioners, when it comes to implementation. To help visualize the components' relationships and interactions better, I have developed the following diagram and provided some basic guidelines.</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https://www.slideshare.net/vikasing/introduction-to-nodejs-11730771</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Node.js Best Practices</a:t>
            </a:r>
            <a:endParaRPr lang="uk-UA"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https://www.codementor.io/mattgoldspink/nodejs-best-practices-du1086jja</a:t>
            </a:r>
          </a:p>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Front-end:</a:t>
            </a:r>
          </a:p>
          <a:p>
            <a:r>
              <a:rPr lang="en-US" dirty="0" smtClean="0"/>
              <a:t> beletsky.net/2015/04/npm-for-everything.html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Browserify</a:t>
            </a:r>
            <a:r>
              <a:rPr lang="en-US" sz="1200" b="0" i="0" kern="1200" dirty="0" smtClean="0">
                <a:solidFill>
                  <a:schemeClr val="tx1"/>
                </a:solidFill>
                <a:effectLst/>
                <a:latin typeface="+mn-lt"/>
                <a:ea typeface="+mn-ea"/>
                <a:cs typeface="+mn-cs"/>
              </a:rPr>
              <a:t> lets you require('modules') in the browser by bundling up all of your dependencies.</a:t>
            </a:r>
          </a:p>
          <a:p>
            <a:r>
              <a:rPr lang="en-US" dirty="0" smtClean="0"/>
              <a:t>http://browserify.org/</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19890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20.09.2022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20.09.2022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20.09.2022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20.09.2022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20.09.2022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20.09.2022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20.09.2022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20.09.2022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20.09.2022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20.09.2022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20.09.2022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20.09.2022</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notepad%20Example2/tcp_server_client/client1.js" TargetMode="External"/><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notepad%20Example2/tcp_server_client/server.js" TargetMode="Externa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hyperlink" Target="notepad%20Example2/tcp_server_client/client1.js" TargetMode="External"/><Relationship Id="rId3" Type="http://schemas.openxmlformats.org/officeDocument/2006/relationships/image" Target="../media/image15.png"/><Relationship Id="rId7" Type="http://schemas.openxmlformats.org/officeDocument/2006/relationships/hyperlink" Target="cmd.exe%20/K%20%22cd%20Example2/tcp_server_client%20&amp;%20node%20server%22" TargetMode="External"/><Relationship Id="rId12"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hyperlink" Target="notepad%20Example2/tcp_server_client/server.js" TargetMode="External"/><Relationship Id="rId5" Type="http://schemas.openxmlformats.org/officeDocument/2006/relationships/image" Target="../media/image17.png"/><Relationship Id="rId10" Type="http://schemas.openxmlformats.org/officeDocument/2006/relationships/hyperlink" Target="file:///C:\Program%20Files%20(x86)\Google\Chrome\Application\chrome.exe%20%22http:\localhost:1337%22" TargetMode="External"/><Relationship Id="rId4" Type="http://schemas.openxmlformats.org/officeDocument/2006/relationships/image" Target="../media/image16.png"/><Relationship Id="rId9" Type="http://schemas.openxmlformats.org/officeDocument/2006/relationships/hyperlink" Target="cmd.exe%20/K%20%22cd%20Example2/tcp_server_client%20&amp;%20node%20client1%22"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cmd.exe%20/K%20%22cd%20Example2/generated_express/bin%20&amp;%20node%20www%22" TargetMode="External"/><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cmd.exe%20/K%20%22cd%20Example2%20&amp;%20express%20generated_express%20&amp;%20cd%20generated_express%20&amp;%20npm%20install%20-d%20&amp;%20explorer%20.%22" TargetMode="External"/><Relationship Id="rId11" Type="http://schemas.openxmlformats.org/officeDocument/2006/relationships/hyperlink" Target="cmd.exe%20/K%20%22npm%20install%20-g%20express-generator%22" TargetMode="External"/><Relationship Id="rId5" Type="http://schemas.openxmlformats.org/officeDocument/2006/relationships/hyperlink" Target="file:///C:\Program%20Files%20(x86)\Google\Chrome\Application\chrome.exe%20%22http:\localhost:3000%22"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hyperlink" Target="cmd.exe%20/K%20%22explorer%20Example2/generated_express%22"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2.png"/><Relationship Id="rId3" Type="http://schemas.openxmlformats.org/officeDocument/2006/relationships/hyperlink" Target="cmd.exe%20/K%20%22cd%20Example2/generated_express/bin%20&amp;%20node%20www%22" TargetMode="External"/><Relationship Id="rId7" Type="http://schemas.openxmlformats.org/officeDocument/2006/relationships/image" Target="../media/image20.png"/><Relationship Id="rId12" Type="http://schemas.openxmlformats.org/officeDocument/2006/relationships/hyperlink" Target="cmd.exe%20/K%20%22explorer%20Example2/generated_express%2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cmd.exe%20/K%20%22cd%20Example2%20&amp;%20express%20generated_express%20&amp;%20cd%20generated_express%20&amp;%20npm%20install%20-d%20&amp;%20explorer%20.%22" TargetMode="External"/><Relationship Id="rId11" Type="http://schemas.openxmlformats.org/officeDocument/2006/relationships/image" Target="../media/image26.png"/><Relationship Id="rId5" Type="http://schemas.openxmlformats.org/officeDocument/2006/relationships/hyperlink" Target="file:///C:\Program%20Files%20(x86)\Google\Chrome\Application\chrome.exe%20%22http:\localhost:3000%22" TargetMode="External"/><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cmd.exe%20/K%20%22cd%20nginx-1.12.1/nginx-1.12.1%20&amp;%20nginx%22" TargetMode="External"/><Relationship Id="rId7" Type="http://schemas.openxmlformats.org/officeDocument/2006/relationships/hyperlink" Target="notepad%20Example3/tcp_client_to_web_server.j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hyperlink" Target="file:///C:\Program%20Files%20(x86)\Google\Chrome\Application\chrome.exe%20%22http:\localhost:80%22" TargetMode="External"/><Relationship Id="rId4" Type="http://schemas.openxmlformats.org/officeDocument/2006/relationships/image" Target="../media/image19.png"/><Relationship Id="rId9" Type="http://schemas.openxmlformats.org/officeDocument/2006/relationships/hyperlink" Target="cmd.exe%20/K%20%22cd%20Example3%20&amp;%20node%20tcp_client_to_web_server%2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cmd.exe%20/K%20%22cd%20Example3%20&amp;%20node%20tcp_client_to_web_server%2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3.png"/><Relationship Id="rId3" Type="http://schemas.openxmlformats.org/officeDocument/2006/relationships/hyperlink" Target="cmd.exe%20/K%20%22explorer%20nginx-1.12.1/nginx-1.12.1%22" TargetMode="External"/><Relationship Id="rId7" Type="http://schemas.openxmlformats.org/officeDocument/2006/relationships/hyperlink" Target="cmd.exe%20/K%20%22cd%20nginx-1.12.1/nginx-1.12.1%20&amp;%20nginx%22" TargetMode="External"/><Relationship Id="rId12"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hyperlink" Target="cmd.exe%20/K%20%22cd%20nginx-1.12.1/nginx-1.12.1%20&amp;%20nginx%20-s%20reload%22" TargetMode="External"/><Relationship Id="rId5" Type="http://schemas.openxmlformats.org/officeDocument/2006/relationships/hyperlink" Target="notepad%20nginx-1.12.1/nginx-1.12.1/conf/nginx.conf" TargetMode="External"/><Relationship Id="rId10" Type="http://schemas.openxmlformats.org/officeDocument/2006/relationships/hyperlink" Target="file:///C:\Program%20Files%20(x86)\Google\Chrome\Application\chrome.exe%20%22http:\localhost:80%22" TargetMode="External"/><Relationship Id="rId4" Type="http://schemas.openxmlformats.org/officeDocument/2006/relationships/image" Target="../media/image22.png"/><Relationship Id="rId9" Type="http://schemas.openxmlformats.org/officeDocument/2006/relationships/hyperlink" Target="cmd.exe%20/K%20%22cd%20nginx-1.12.1/nginx-1.12.1%20&amp;%20nginx%20-s%20stop%22"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file:///C:\Program%20Files%20(x86)\Google\Chrome\Application\chrome.exe%20%22http:\localhost:8080%22" TargetMode="External"/><Relationship Id="rId7" Type="http://schemas.openxmlformats.org/officeDocument/2006/relationships/hyperlink" Target="notepad%20nginx-1.12.1/nginx-1.12.1/conf/nginx.con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cmd.exe%20/K%20%22cd%20nginx-1.12.1/nginx-1.12.1%20&amp;%20nginx%20-s%20reload%22" TargetMode="External"/><Relationship Id="rId5"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hyperlink" Target="cmd.exe%20/K%20%22cd%20nginx-1.12.1/nginx-1.12.1%20&amp;%20nginx%20-s%20stop%22"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202</a:t>
            </a:r>
            <a:r>
              <a:rPr lang="en-US" sz="2000" dirty="0" smtClean="0"/>
              <a:t>2</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0" y="3105835"/>
            <a:ext cx="9144000" cy="523220"/>
          </a:xfrm>
          <a:prstGeom prst="rect">
            <a:avLst/>
          </a:prstGeom>
        </p:spPr>
        <p:txBody>
          <a:bodyPr wrap="square">
            <a:spAutoFit/>
          </a:bodyPr>
          <a:lstStyle/>
          <a:p>
            <a:pPr algn="ctr"/>
            <a:r>
              <a:rPr lang="uk-UA" sz="2800" b="1" dirty="0" smtClean="0"/>
              <a:t>Огляд </a:t>
            </a:r>
            <a:r>
              <a:rPr lang="en-US" sz="2800" b="1" dirty="0" smtClean="0"/>
              <a:t>Back</a:t>
            </a:r>
            <a:r>
              <a:rPr lang="uk-UA" sz="2800" b="1" dirty="0" smtClean="0"/>
              <a:t>-</a:t>
            </a:r>
            <a:r>
              <a:rPr lang="en-US" sz="2800" b="1" dirty="0" smtClean="0"/>
              <a:t>end </a:t>
            </a:r>
            <a:r>
              <a:rPr lang="uk-UA" sz="2800" b="1" dirty="0" smtClean="0"/>
              <a:t>розробки</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48679"/>
            <a:ext cx="7660147" cy="561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4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620688"/>
            <a:ext cx="7236274" cy="500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4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60648"/>
            <a:ext cx="7973156"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9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020798"/>
            <a:ext cx="5287429" cy="284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73" y="4771216"/>
            <a:ext cx="7166106" cy="16821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59" name="Picture 15" descr="Картинки по запросу server cl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787720"/>
            <a:ext cx="3344001" cy="2296214"/>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286594" y="4253026"/>
            <a:ext cx="799450" cy="400110"/>
          </a:xfrm>
          <a:prstGeom prst="rect">
            <a:avLst/>
          </a:prstGeom>
        </p:spPr>
        <p:txBody>
          <a:bodyPr wrap="none">
            <a:spAutoFit/>
          </a:bodyPr>
          <a:lstStyle/>
          <a:p>
            <a:pPr algn="ctr">
              <a:spcAft>
                <a:spcPts val="1200"/>
              </a:spcAft>
            </a:pPr>
            <a:r>
              <a:rPr lang="en-US" sz="2000" b="1" dirty="0">
                <a:solidFill>
                  <a:srgbClr val="FF0000"/>
                </a:solidFill>
              </a:rPr>
              <a:t>Client</a:t>
            </a:r>
            <a:endParaRPr lang="uk-UA" sz="2000" dirty="0">
              <a:solidFill>
                <a:srgbClr val="FF0000"/>
              </a:solidFill>
            </a:endParaRPr>
          </a:p>
        </p:txBody>
      </p:sp>
      <p:sp>
        <p:nvSpPr>
          <p:cNvPr id="12" name="Прямоугольник 11"/>
          <p:cNvSpPr/>
          <p:nvPr/>
        </p:nvSpPr>
        <p:spPr>
          <a:xfrm>
            <a:off x="215934" y="508610"/>
            <a:ext cx="971690" cy="400110"/>
          </a:xfrm>
          <a:prstGeom prst="rect">
            <a:avLst/>
          </a:prstGeom>
        </p:spPr>
        <p:txBody>
          <a:bodyPr wrap="square">
            <a:spAutoFit/>
          </a:bodyPr>
          <a:lstStyle/>
          <a:p>
            <a:pPr algn="ctr">
              <a:spcAft>
                <a:spcPts val="1200"/>
              </a:spcAft>
            </a:pPr>
            <a:r>
              <a:rPr lang="en-US" sz="2000" b="1" dirty="0" smtClean="0">
                <a:solidFill>
                  <a:srgbClr val="FF0000"/>
                </a:solidFill>
              </a:rPr>
              <a:t>Server</a:t>
            </a:r>
            <a:endParaRPr lang="uk-UA" sz="2000" dirty="0">
              <a:solidFill>
                <a:srgbClr val="FF0000"/>
              </a:solidFill>
            </a:endParaRPr>
          </a:p>
        </p:txBody>
      </p:sp>
      <p:cxnSp>
        <p:nvCxnSpPr>
          <p:cNvPr id="4" name="Прямая со стрелкой 3"/>
          <p:cNvCxnSpPr/>
          <p:nvPr/>
        </p:nvCxnSpPr>
        <p:spPr>
          <a:xfrm flipH="1">
            <a:off x="2634893" y="708665"/>
            <a:ext cx="452629"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flipH="1">
            <a:off x="5199492" y="4365104"/>
            <a:ext cx="668652" cy="406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Прямая со стрелкой 15"/>
          <p:cNvCxnSpPr/>
          <p:nvPr/>
        </p:nvCxnSpPr>
        <p:spPr>
          <a:xfrm flipH="1" flipV="1">
            <a:off x="1965157" y="2548470"/>
            <a:ext cx="655180" cy="1789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Прямая со стрелкой 17"/>
          <p:cNvCxnSpPr/>
          <p:nvPr/>
        </p:nvCxnSpPr>
        <p:spPr>
          <a:xfrm flipH="1" flipV="1">
            <a:off x="1754653" y="5698335"/>
            <a:ext cx="655180" cy="1789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Прямоугольник 18"/>
          <p:cNvSpPr/>
          <p:nvPr/>
        </p:nvSpPr>
        <p:spPr>
          <a:xfrm>
            <a:off x="35496" y="44624"/>
            <a:ext cx="9108504" cy="400110"/>
          </a:xfrm>
          <a:prstGeom prst="rect">
            <a:avLst/>
          </a:prstGeom>
        </p:spPr>
        <p:txBody>
          <a:bodyPr wrap="square">
            <a:spAutoFit/>
          </a:bodyPr>
          <a:lstStyle/>
          <a:p>
            <a:pPr algn="ctr">
              <a:spcAft>
                <a:spcPts val="1200"/>
              </a:spcAft>
            </a:pPr>
            <a:r>
              <a:rPr lang="en-US" sz="2000" b="1" dirty="0" smtClean="0"/>
              <a:t>Develop simple Client and Server via </a:t>
            </a:r>
            <a:r>
              <a:rPr lang="en-US" sz="2000" b="1" dirty="0" err="1" smtClean="0"/>
              <a:t>Nodejs</a:t>
            </a:r>
            <a:endParaRPr lang="uk-UA" sz="2000" dirty="0"/>
          </a:p>
        </p:txBody>
      </p:sp>
      <p:cxnSp>
        <p:nvCxnSpPr>
          <p:cNvPr id="20" name="Прямая соединительная линия 19"/>
          <p:cNvCxnSpPr/>
          <p:nvPr/>
        </p:nvCxnSpPr>
        <p:spPr>
          <a:xfrm flipH="1">
            <a:off x="0" y="47667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0" y="4195152"/>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4"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5587" y="525193"/>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Похожее изображение">
            <a:hlinkClick r:id="rId8"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4036" y="4255451"/>
            <a:ext cx="402077" cy="40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971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C:\Users\pc\AppData\Local\Temp\SNAGHTML24f8ed1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479726"/>
            <a:ext cx="5782291" cy="2387352"/>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C:\Users\pc\AppData\Local\Temp\SNAGHTML24f9e6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015" y="692696"/>
            <a:ext cx="64484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pc\AppData\Local\Temp\SNAGHTML24fab93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7089" y="3284984"/>
            <a:ext cx="2867399" cy="3517112"/>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C:\Users\pc\AppData\Local\Temp\SNAGHTML24fb67d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784" y="1670515"/>
            <a:ext cx="6449656" cy="103156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36513" y="548680"/>
            <a:ext cx="2304257" cy="646331"/>
          </a:xfrm>
          <a:prstGeom prst="rect">
            <a:avLst/>
          </a:prstGeom>
        </p:spPr>
        <p:txBody>
          <a:bodyPr wrap="square">
            <a:spAutoFit/>
          </a:bodyPr>
          <a:lstStyle/>
          <a:p>
            <a:pPr algn="ctr"/>
            <a:r>
              <a:rPr lang="en-US" b="1" dirty="0" smtClean="0">
                <a:solidFill>
                  <a:srgbClr val="FF0000"/>
                </a:solidFill>
              </a:rPr>
              <a:t>Server</a:t>
            </a:r>
            <a:r>
              <a:rPr lang="en-US" b="1" dirty="0">
                <a:solidFill>
                  <a:srgbClr val="FF0000"/>
                </a:solidFill>
              </a:rPr>
              <a:t> (TCP</a:t>
            </a:r>
            <a:r>
              <a:rPr lang="en-US" b="1" dirty="0" smtClean="0">
                <a:solidFill>
                  <a:srgbClr val="FF0000"/>
                </a:solidFill>
              </a:rPr>
              <a:t>) </a:t>
            </a:r>
          </a:p>
          <a:p>
            <a:pPr algn="ctr"/>
            <a:r>
              <a:rPr lang="en-US" b="1" dirty="0" smtClean="0">
                <a:solidFill>
                  <a:srgbClr val="FF0000"/>
                </a:solidFill>
              </a:rPr>
              <a:t>response</a:t>
            </a:r>
            <a:endParaRPr lang="uk-UA" dirty="0">
              <a:solidFill>
                <a:srgbClr val="FF0000"/>
              </a:solidFill>
            </a:endParaRPr>
          </a:p>
        </p:txBody>
      </p:sp>
      <p:sp>
        <p:nvSpPr>
          <p:cNvPr id="9" name="Прямоугольник 8"/>
          <p:cNvSpPr/>
          <p:nvPr/>
        </p:nvSpPr>
        <p:spPr>
          <a:xfrm>
            <a:off x="323528" y="1702549"/>
            <a:ext cx="1584176" cy="646331"/>
          </a:xfrm>
          <a:prstGeom prst="rect">
            <a:avLst/>
          </a:prstGeom>
        </p:spPr>
        <p:txBody>
          <a:bodyPr wrap="square">
            <a:spAutoFit/>
          </a:bodyPr>
          <a:lstStyle/>
          <a:p>
            <a:pPr algn="ctr">
              <a:spcAft>
                <a:spcPts val="1200"/>
              </a:spcAft>
            </a:pPr>
            <a:r>
              <a:rPr lang="en-US" b="1" dirty="0" smtClean="0">
                <a:solidFill>
                  <a:srgbClr val="FF0000"/>
                </a:solidFill>
              </a:rPr>
              <a:t>Client</a:t>
            </a:r>
            <a:r>
              <a:rPr lang="en-US" b="1" dirty="0">
                <a:solidFill>
                  <a:srgbClr val="FF0000"/>
                </a:solidFill>
              </a:rPr>
              <a:t> (TCP</a:t>
            </a:r>
            <a:r>
              <a:rPr lang="en-US" b="1" dirty="0" smtClean="0">
                <a:solidFill>
                  <a:srgbClr val="FF0000"/>
                </a:solidFill>
              </a:rPr>
              <a:t>) request</a:t>
            </a:r>
            <a:endParaRPr lang="uk-UA" dirty="0">
              <a:solidFill>
                <a:srgbClr val="FF0000"/>
              </a:solidFill>
            </a:endParaRPr>
          </a:p>
        </p:txBody>
      </p:sp>
      <p:sp>
        <p:nvSpPr>
          <p:cNvPr id="10" name="Прямоугольник 9"/>
          <p:cNvSpPr/>
          <p:nvPr/>
        </p:nvSpPr>
        <p:spPr>
          <a:xfrm>
            <a:off x="107504" y="2996952"/>
            <a:ext cx="3672408" cy="400110"/>
          </a:xfrm>
          <a:prstGeom prst="rect">
            <a:avLst/>
          </a:prstGeom>
        </p:spPr>
        <p:txBody>
          <a:bodyPr wrap="square">
            <a:spAutoFit/>
          </a:bodyPr>
          <a:lstStyle/>
          <a:p>
            <a:pPr algn="ctr">
              <a:spcAft>
                <a:spcPts val="1200"/>
              </a:spcAft>
            </a:pPr>
            <a:r>
              <a:rPr lang="en-US" sz="2000" b="1" dirty="0" smtClean="0">
                <a:solidFill>
                  <a:srgbClr val="FF0000"/>
                </a:solidFill>
              </a:rPr>
              <a:t>Server (TCP) response (3 times)</a:t>
            </a:r>
            <a:endParaRPr lang="uk-UA" sz="2000" dirty="0">
              <a:solidFill>
                <a:srgbClr val="FF0000"/>
              </a:solidFill>
            </a:endParaRPr>
          </a:p>
        </p:txBody>
      </p:sp>
      <p:sp>
        <p:nvSpPr>
          <p:cNvPr id="11" name="Прямоугольник 10"/>
          <p:cNvSpPr/>
          <p:nvPr/>
        </p:nvSpPr>
        <p:spPr>
          <a:xfrm>
            <a:off x="5868144" y="2924944"/>
            <a:ext cx="2736304" cy="400110"/>
          </a:xfrm>
          <a:prstGeom prst="rect">
            <a:avLst/>
          </a:prstGeom>
        </p:spPr>
        <p:txBody>
          <a:bodyPr wrap="square">
            <a:spAutoFit/>
          </a:bodyPr>
          <a:lstStyle/>
          <a:p>
            <a:pPr algn="ctr">
              <a:spcAft>
                <a:spcPts val="1200"/>
              </a:spcAft>
            </a:pPr>
            <a:r>
              <a:rPr lang="en-US" sz="2000" b="1" dirty="0" smtClean="0">
                <a:solidFill>
                  <a:srgbClr val="FF0000"/>
                </a:solidFill>
              </a:rPr>
              <a:t>Client (HTTP) </a:t>
            </a:r>
            <a:r>
              <a:rPr lang="en-US" sz="2000" b="1" dirty="0">
                <a:solidFill>
                  <a:srgbClr val="FF0000"/>
                </a:solidFill>
              </a:rPr>
              <a:t>request</a:t>
            </a:r>
            <a:endParaRPr lang="uk-UA" sz="2000" dirty="0">
              <a:solidFill>
                <a:srgbClr val="FF0000"/>
              </a:solidFill>
            </a:endParaRPr>
          </a:p>
        </p:txBody>
      </p:sp>
      <p:sp>
        <p:nvSpPr>
          <p:cNvPr id="12" name="Прямоугольник 11"/>
          <p:cNvSpPr/>
          <p:nvPr/>
        </p:nvSpPr>
        <p:spPr>
          <a:xfrm>
            <a:off x="35496" y="44624"/>
            <a:ext cx="9108504" cy="400110"/>
          </a:xfrm>
          <a:prstGeom prst="rect">
            <a:avLst/>
          </a:prstGeom>
        </p:spPr>
        <p:txBody>
          <a:bodyPr wrap="square">
            <a:spAutoFit/>
          </a:bodyPr>
          <a:lstStyle/>
          <a:p>
            <a:pPr algn="ctr">
              <a:spcAft>
                <a:spcPts val="1200"/>
              </a:spcAft>
            </a:pPr>
            <a:r>
              <a:rPr lang="en-US" sz="2000" b="1" dirty="0" smtClean="0"/>
              <a:t>Test client server connection via </a:t>
            </a:r>
            <a:r>
              <a:rPr lang="en-US" sz="2000" b="1" dirty="0" err="1" smtClean="0"/>
              <a:t>tcp</a:t>
            </a:r>
            <a:r>
              <a:rPr lang="en-US" sz="2000" b="1" dirty="0" smtClean="0"/>
              <a:t> protocol </a:t>
            </a:r>
            <a:endParaRPr lang="uk-UA" sz="2000" dirty="0"/>
          </a:p>
        </p:txBody>
      </p:sp>
      <p:cxnSp>
        <p:nvCxnSpPr>
          <p:cNvPr id="3" name="Прямая соединительная линия 2"/>
          <p:cNvCxnSpPr/>
          <p:nvPr/>
        </p:nvCxnSpPr>
        <p:spPr>
          <a:xfrm flipH="1">
            <a:off x="0" y="2852936"/>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flipH="1">
            <a:off x="0" y="47667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p:cNvCxnSpPr/>
          <p:nvPr/>
        </p:nvCxnSpPr>
        <p:spPr>
          <a:xfrm flipH="1" flipV="1">
            <a:off x="7285221" y="1150569"/>
            <a:ext cx="1319227" cy="694255"/>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Прямая со стрелкой 19"/>
          <p:cNvCxnSpPr/>
          <p:nvPr/>
        </p:nvCxnSpPr>
        <p:spPr>
          <a:xfrm flipH="1" flipV="1">
            <a:off x="7416316" y="2119914"/>
            <a:ext cx="1319227" cy="694255"/>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1" name="Прямая со стрелкой 20"/>
          <p:cNvCxnSpPr/>
          <p:nvPr/>
        </p:nvCxnSpPr>
        <p:spPr>
          <a:xfrm flipH="1">
            <a:off x="2758191" y="4437112"/>
            <a:ext cx="864095" cy="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3" name="Прямая со стрелкой 22"/>
          <p:cNvCxnSpPr/>
          <p:nvPr/>
        </p:nvCxnSpPr>
        <p:spPr>
          <a:xfrm flipH="1" flipV="1">
            <a:off x="7944834" y="5602246"/>
            <a:ext cx="731621" cy="419042"/>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5" name="Прямая со стрелкой 24"/>
          <p:cNvCxnSpPr/>
          <p:nvPr/>
        </p:nvCxnSpPr>
        <p:spPr>
          <a:xfrm flipH="1" flipV="1">
            <a:off x="7584795" y="3946062"/>
            <a:ext cx="731621" cy="419042"/>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9218" name="Picture 2" descr="Картинки по запросу play button">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6988" y="1150569"/>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Картинки по запросу play button">
            <a:hlinkClick r:id="rId9"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6988" y="2300292"/>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Картинки по запросу play button">
            <a:hlinkClick r:id="rId10"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11844" y="2924944"/>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32656" y="4077072"/>
            <a:ext cx="184731" cy="369332"/>
          </a:xfrm>
          <a:prstGeom prst="rect">
            <a:avLst/>
          </a:prstGeom>
          <a:noFill/>
        </p:spPr>
        <p:txBody>
          <a:bodyPr wrap="none" rtlCol="0">
            <a:spAutoFit/>
          </a:bodyPr>
          <a:lstStyle/>
          <a:p>
            <a:endParaRPr lang="uk-UA" dirty="0"/>
          </a:p>
        </p:txBody>
      </p:sp>
      <p:pic>
        <p:nvPicPr>
          <p:cNvPr id="1028" name="Picture 4" descr="Похожее изображение">
            <a:hlinkClick r:id="rId11" action="ppaction://program"/>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45587" y="1150569"/>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Похожее изображение">
            <a:hlinkClick r:id="rId13" action="ppaction://program"/>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45587" y="2306843"/>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07504" y="6021288"/>
            <a:ext cx="5760640" cy="646331"/>
          </a:xfrm>
          <a:prstGeom prst="rect">
            <a:avLst/>
          </a:prstGeom>
        </p:spPr>
        <p:txBody>
          <a:bodyPr wrap="square">
            <a:spAutoFit/>
          </a:bodyPr>
          <a:lstStyle/>
          <a:p>
            <a:pPr algn="ctr"/>
            <a:r>
              <a:rPr lang="en-US" dirty="0"/>
              <a:t> </a:t>
            </a:r>
            <a:r>
              <a:rPr lang="en-US" b="1" dirty="0"/>
              <a:t>TCP</a:t>
            </a:r>
            <a:r>
              <a:rPr lang="en-US" dirty="0"/>
              <a:t> is a transport-layer protocol, and </a:t>
            </a:r>
            <a:r>
              <a:rPr lang="en-US" b="1" dirty="0"/>
              <a:t>HTTP</a:t>
            </a:r>
            <a:r>
              <a:rPr lang="en-US" dirty="0"/>
              <a:t> is an application-layer protocol that </a:t>
            </a:r>
            <a:r>
              <a:rPr lang="en-US" b="1" dirty="0"/>
              <a:t>runs over TCP</a:t>
            </a:r>
            <a:r>
              <a:rPr lang="en-US" dirty="0"/>
              <a:t>.</a:t>
            </a:r>
            <a:endParaRPr lang="uk-UA" dirty="0"/>
          </a:p>
        </p:txBody>
      </p:sp>
    </p:spTree>
    <p:extLst>
      <p:ext uri="{BB962C8B-B14F-4D97-AF65-F5344CB8AC3E}">
        <p14:creationId xmlns:p14="http://schemas.microsoft.com/office/powerpoint/2010/main" val="3382822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612" y="186909"/>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Картинки по запросу play button">
            <a:hlinkClick r:id="rId5"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5660" y="1196011"/>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4955460" y="212073"/>
            <a:ext cx="1584176" cy="369332"/>
          </a:xfrm>
          <a:prstGeom prst="rect">
            <a:avLst/>
          </a:prstGeom>
        </p:spPr>
        <p:txBody>
          <a:bodyPr wrap="square">
            <a:spAutoFit/>
          </a:bodyPr>
          <a:lstStyle/>
          <a:p>
            <a:pPr algn="ctr">
              <a:spcAft>
                <a:spcPts val="1200"/>
              </a:spcAft>
            </a:pPr>
            <a:r>
              <a:rPr lang="en-US" b="1" dirty="0" smtClean="0">
                <a:solidFill>
                  <a:srgbClr val="FF0000"/>
                </a:solidFill>
              </a:rPr>
              <a:t>Run Server</a:t>
            </a:r>
            <a:endParaRPr lang="uk-UA" dirty="0">
              <a:solidFill>
                <a:srgbClr val="FF0000"/>
              </a:solidFill>
            </a:endParaRPr>
          </a:p>
        </p:txBody>
      </p:sp>
      <p:sp>
        <p:nvSpPr>
          <p:cNvPr id="8" name="Прямоугольник 7"/>
          <p:cNvSpPr/>
          <p:nvPr/>
        </p:nvSpPr>
        <p:spPr>
          <a:xfrm>
            <a:off x="4908736" y="1195886"/>
            <a:ext cx="2095781" cy="369332"/>
          </a:xfrm>
          <a:prstGeom prst="rect">
            <a:avLst/>
          </a:prstGeom>
        </p:spPr>
        <p:txBody>
          <a:bodyPr wrap="square">
            <a:spAutoFit/>
          </a:bodyPr>
          <a:lstStyle/>
          <a:p>
            <a:pPr algn="ctr">
              <a:spcAft>
                <a:spcPts val="1200"/>
              </a:spcAft>
            </a:pPr>
            <a:r>
              <a:rPr lang="en-US" b="1" dirty="0" smtClean="0">
                <a:solidFill>
                  <a:srgbClr val="FF0000"/>
                </a:solidFill>
              </a:rPr>
              <a:t>Run Web client</a:t>
            </a:r>
            <a:endParaRPr lang="uk-UA" dirty="0">
              <a:solidFill>
                <a:srgbClr val="FF0000"/>
              </a:solidFill>
            </a:endParaRPr>
          </a:p>
        </p:txBody>
      </p:sp>
      <p:pic>
        <p:nvPicPr>
          <p:cNvPr id="9" name="Picture 2" descr="Картинки по запросу play button">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696725"/>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107504" y="721149"/>
            <a:ext cx="3312368" cy="369332"/>
          </a:xfrm>
          <a:prstGeom prst="rect">
            <a:avLst/>
          </a:prstGeom>
        </p:spPr>
        <p:txBody>
          <a:bodyPr wrap="square">
            <a:spAutoFit/>
          </a:bodyPr>
          <a:lstStyle/>
          <a:p>
            <a:pPr algn="ctr">
              <a:spcAft>
                <a:spcPts val="1200"/>
              </a:spcAft>
            </a:pPr>
            <a:r>
              <a:rPr lang="en-US" b="1" dirty="0" smtClean="0">
                <a:solidFill>
                  <a:srgbClr val="FF0000"/>
                </a:solidFill>
              </a:rPr>
              <a:t>Generate application template</a:t>
            </a:r>
            <a:endParaRPr lang="uk-UA" dirty="0">
              <a:solidFill>
                <a:srgbClr val="FF0000"/>
              </a:solidFill>
            </a:endParaRPr>
          </a:p>
        </p:txBody>
      </p:sp>
      <p:sp>
        <p:nvSpPr>
          <p:cNvPr id="12" name="Прямоугольник 11"/>
          <p:cNvSpPr/>
          <p:nvPr/>
        </p:nvSpPr>
        <p:spPr>
          <a:xfrm>
            <a:off x="286172" y="1018473"/>
            <a:ext cx="3730508" cy="646331"/>
          </a:xfrm>
          <a:prstGeom prst="rect">
            <a:avLst/>
          </a:prstGeom>
        </p:spPr>
        <p:txBody>
          <a:bodyPr wrap="none">
            <a:spAutoFit/>
          </a:bodyPr>
          <a:lstStyle/>
          <a:p>
            <a:r>
              <a:rPr lang="en-US" b="1" dirty="0" smtClean="0">
                <a:solidFill>
                  <a:schemeClr val="tx1">
                    <a:lumMod val="50000"/>
                    <a:lumOff val="50000"/>
                  </a:schemeClr>
                </a:solidFill>
                <a:latin typeface="Consolas" panose="020B0609020204030204" pitchFamily="49" charset="0"/>
                <a:cs typeface="Consolas" panose="020B0609020204030204" pitchFamily="49" charset="0"/>
              </a:rPr>
              <a:t>$ express </a:t>
            </a:r>
            <a:r>
              <a:rPr lang="en-US" b="1" dirty="0" err="1">
                <a:solidFill>
                  <a:schemeClr val="tx1">
                    <a:lumMod val="50000"/>
                    <a:lumOff val="50000"/>
                  </a:schemeClr>
                </a:solidFill>
                <a:latin typeface="Consolas" panose="020B0609020204030204" pitchFamily="49" charset="0"/>
                <a:cs typeface="Consolas" panose="020B0609020204030204" pitchFamily="49" charset="0"/>
              </a:rPr>
              <a:t>generated_express</a:t>
            </a:r>
            <a:r>
              <a:rPr lang="en-US" b="1" dirty="0">
                <a:solidFill>
                  <a:schemeClr val="tx1">
                    <a:lumMod val="50000"/>
                    <a:lumOff val="50000"/>
                  </a:schemeClr>
                </a:solidFill>
                <a:latin typeface="Consolas" panose="020B0609020204030204" pitchFamily="49" charset="0"/>
                <a:cs typeface="Consolas" panose="020B0609020204030204" pitchFamily="49" charset="0"/>
              </a:rPr>
              <a:t> </a:t>
            </a:r>
            <a:endParaRPr lang="en-US" b="1" dirty="0" smtClean="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err="1" smtClean="0">
                <a:solidFill>
                  <a:schemeClr val="tx1">
                    <a:lumMod val="50000"/>
                    <a:lumOff val="50000"/>
                  </a:schemeClr>
                </a:solidFill>
                <a:latin typeface="Consolas" panose="020B0609020204030204" pitchFamily="49" charset="0"/>
                <a:cs typeface="Consolas" panose="020B0609020204030204" pitchFamily="49" charset="0"/>
              </a:rPr>
              <a:t>npm</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install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d</a:t>
            </a:r>
            <a:endParaRPr lang="uk-UA"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3" name="Прямоугольник 12"/>
          <p:cNvSpPr/>
          <p:nvPr/>
        </p:nvSpPr>
        <p:spPr>
          <a:xfrm>
            <a:off x="5220072" y="618957"/>
            <a:ext cx="1451038" cy="369332"/>
          </a:xfrm>
          <a:prstGeom prst="rect">
            <a:avLst/>
          </a:prstGeom>
        </p:spPr>
        <p:txBody>
          <a:bodyPr wrap="none">
            <a:spAutoFit/>
          </a:bodyPr>
          <a:lstStyle/>
          <a:p>
            <a:r>
              <a:rPr lang="en-US" b="1" dirty="0">
                <a:solidFill>
                  <a:schemeClr val="tx1">
                    <a:lumMod val="50000"/>
                    <a:lumOff val="50000"/>
                  </a:schemeClr>
                </a:solidFill>
                <a:latin typeface="Consolas" panose="020B0609020204030204" pitchFamily="49" charset="0"/>
                <a:cs typeface="Consolas" panose="020B0609020204030204" pitchFamily="49" charset="0"/>
              </a:rPr>
              <a:t>$ node www</a:t>
            </a:r>
            <a:endParaRPr lang="uk-UA"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4" name="Прямоугольник 3"/>
          <p:cNvSpPr/>
          <p:nvPr/>
        </p:nvSpPr>
        <p:spPr>
          <a:xfrm>
            <a:off x="156208" y="656702"/>
            <a:ext cx="4126408" cy="100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p:cNvSpPr/>
          <p:nvPr/>
        </p:nvSpPr>
        <p:spPr>
          <a:xfrm>
            <a:off x="5076056" y="116632"/>
            <a:ext cx="3839728" cy="943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p:cNvSpPr/>
          <p:nvPr/>
        </p:nvSpPr>
        <p:spPr>
          <a:xfrm>
            <a:off x="5076056" y="1124744"/>
            <a:ext cx="3839728" cy="551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132856"/>
            <a:ext cx="15049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1728787"/>
            <a:ext cx="5328592" cy="50690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Прямая соединительная линия 17"/>
          <p:cNvCxnSpPr/>
          <p:nvPr/>
        </p:nvCxnSpPr>
        <p:spPr>
          <a:xfrm>
            <a:off x="1331640" y="2708920"/>
            <a:ext cx="43204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Прямая соединительная линия 18"/>
          <p:cNvCxnSpPr/>
          <p:nvPr/>
        </p:nvCxnSpPr>
        <p:spPr>
          <a:xfrm>
            <a:off x="1763688" y="1809750"/>
            <a:ext cx="0" cy="89917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Прямая со стрелкой 19"/>
          <p:cNvCxnSpPr/>
          <p:nvPr/>
        </p:nvCxnSpPr>
        <p:spPr>
          <a:xfrm>
            <a:off x="1763688" y="1809750"/>
            <a:ext cx="28938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Прямая со стрелкой 20"/>
          <p:cNvCxnSpPr/>
          <p:nvPr/>
        </p:nvCxnSpPr>
        <p:spPr>
          <a:xfrm flipH="1">
            <a:off x="4373305" y="2672915"/>
            <a:ext cx="864095" cy="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22" name="Picture 2" descr="Похожее изображение">
            <a:hlinkClick r:id="rId9" action="ppaction://program"/>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6852" y="696726"/>
            <a:ext cx="393756" cy="3937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Картинки по запросу play button">
            <a:hlinkClick r:id="rId11"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3856" y="80628"/>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24" name="Прямоугольник 23"/>
          <p:cNvSpPr/>
          <p:nvPr/>
        </p:nvSpPr>
        <p:spPr>
          <a:xfrm>
            <a:off x="179512" y="112111"/>
            <a:ext cx="3999813" cy="338554"/>
          </a:xfrm>
          <a:prstGeom prst="rect">
            <a:avLst/>
          </a:prstGeom>
        </p:spPr>
        <p:txBody>
          <a:bodyPr wrap="none">
            <a:spAutoFit/>
          </a:bodyPr>
          <a:lstStyle/>
          <a:p>
            <a:r>
              <a:rPr lang="en-US" sz="1600"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sz="1600" b="1" dirty="0" err="1" smtClean="0">
                <a:solidFill>
                  <a:schemeClr val="tx1">
                    <a:lumMod val="50000"/>
                    <a:lumOff val="50000"/>
                  </a:schemeClr>
                </a:solidFill>
                <a:latin typeface="Consolas" panose="020B0609020204030204" pitchFamily="49" charset="0"/>
                <a:cs typeface="Consolas" panose="020B0609020204030204" pitchFamily="49" charset="0"/>
              </a:rPr>
              <a:t>npm</a:t>
            </a:r>
            <a:r>
              <a:rPr lang="en-US" sz="1600"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sz="1600" b="1" dirty="0">
                <a:solidFill>
                  <a:schemeClr val="tx1">
                    <a:lumMod val="50000"/>
                    <a:lumOff val="50000"/>
                  </a:schemeClr>
                </a:solidFill>
                <a:latin typeface="Consolas" panose="020B0609020204030204" pitchFamily="49" charset="0"/>
                <a:cs typeface="Consolas" panose="020B0609020204030204" pitchFamily="49" charset="0"/>
              </a:rPr>
              <a:t>install -g </a:t>
            </a:r>
            <a:r>
              <a:rPr lang="en-US" sz="1600" b="1" dirty="0" smtClean="0">
                <a:solidFill>
                  <a:schemeClr val="tx1">
                    <a:lumMod val="50000"/>
                    <a:lumOff val="50000"/>
                  </a:schemeClr>
                </a:solidFill>
                <a:latin typeface="Consolas" panose="020B0609020204030204" pitchFamily="49" charset="0"/>
                <a:cs typeface="Consolas" panose="020B0609020204030204" pitchFamily="49" charset="0"/>
              </a:rPr>
              <a:t>express-generator</a:t>
            </a:r>
          </a:p>
        </p:txBody>
      </p:sp>
      <p:sp>
        <p:nvSpPr>
          <p:cNvPr id="25" name="Прямоугольник 24"/>
          <p:cNvSpPr/>
          <p:nvPr/>
        </p:nvSpPr>
        <p:spPr>
          <a:xfrm>
            <a:off x="157559" y="50748"/>
            <a:ext cx="4450445" cy="497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777962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612" y="186909"/>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Картинки по запросу play button">
            <a:hlinkClick r:id="rId5"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5660" y="1196011"/>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4955460" y="212073"/>
            <a:ext cx="1584176" cy="369332"/>
          </a:xfrm>
          <a:prstGeom prst="rect">
            <a:avLst/>
          </a:prstGeom>
        </p:spPr>
        <p:txBody>
          <a:bodyPr wrap="square">
            <a:spAutoFit/>
          </a:bodyPr>
          <a:lstStyle/>
          <a:p>
            <a:pPr algn="ctr">
              <a:spcAft>
                <a:spcPts val="1200"/>
              </a:spcAft>
            </a:pPr>
            <a:r>
              <a:rPr lang="en-US" b="1" dirty="0" smtClean="0">
                <a:solidFill>
                  <a:srgbClr val="FF0000"/>
                </a:solidFill>
              </a:rPr>
              <a:t>Run Server</a:t>
            </a:r>
            <a:endParaRPr lang="uk-UA" dirty="0">
              <a:solidFill>
                <a:srgbClr val="FF0000"/>
              </a:solidFill>
            </a:endParaRPr>
          </a:p>
        </p:txBody>
      </p:sp>
      <p:sp>
        <p:nvSpPr>
          <p:cNvPr id="8" name="Прямоугольник 7"/>
          <p:cNvSpPr/>
          <p:nvPr/>
        </p:nvSpPr>
        <p:spPr>
          <a:xfrm>
            <a:off x="4908736" y="1195886"/>
            <a:ext cx="2095781" cy="369332"/>
          </a:xfrm>
          <a:prstGeom prst="rect">
            <a:avLst/>
          </a:prstGeom>
        </p:spPr>
        <p:txBody>
          <a:bodyPr wrap="square">
            <a:spAutoFit/>
          </a:bodyPr>
          <a:lstStyle/>
          <a:p>
            <a:pPr algn="ctr">
              <a:spcAft>
                <a:spcPts val="1200"/>
              </a:spcAft>
            </a:pPr>
            <a:r>
              <a:rPr lang="en-US" b="1" dirty="0" smtClean="0">
                <a:solidFill>
                  <a:srgbClr val="FF0000"/>
                </a:solidFill>
              </a:rPr>
              <a:t>Run Web client</a:t>
            </a:r>
            <a:endParaRPr lang="uk-UA" dirty="0">
              <a:solidFill>
                <a:srgbClr val="FF0000"/>
              </a:solidFill>
            </a:endParaRPr>
          </a:p>
        </p:txBody>
      </p:sp>
      <p:pic>
        <p:nvPicPr>
          <p:cNvPr id="9" name="Picture 2" descr="Картинки по запросу play button">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7248" y="298940"/>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396888" y="323364"/>
            <a:ext cx="3312368" cy="369332"/>
          </a:xfrm>
          <a:prstGeom prst="rect">
            <a:avLst/>
          </a:prstGeom>
        </p:spPr>
        <p:txBody>
          <a:bodyPr wrap="square">
            <a:spAutoFit/>
          </a:bodyPr>
          <a:lstStyle/>
          <a:p>
            <a:pPr algn="ctr">
              <a:spcAft>
                <a:spcPts val="1200"/>
              </a:spcAft>
            </a:pPr>
            <a:r>
              <a:rPr lang="en-US" b="1" dirty="0" smtClean="0">
                <a:solidFill>
                  <a:srgbClr val="FF0000"/>
                </a:solidFill>
              </a:rPr>
              <a:t>Generate application template</a:t>
            </a:r>
            <a:endParaRPr lang="uk-UA" dirty="0">
              <a:solidFill>
                <a:srgbClr val="FF0000"/>
              </a:solidFill>
            </a:endParaRPr>
          </a:p>
        </p:txBody>
      </p:sp>
      <p:sp>
        <p:nvSpPr>
          <p:cNvPr id="12" name="Прямоугольник 11"/>
          <p:cNvSpPr/>
          <p:nvPr/>
        </p:nvSpPr>
        <p:spPr>
          <a:xfrm>
            <a:off x="625468" y="764704"/>
            <a:ext cx="3730508" cy="646331"/>
          </a:xfrm>
          <a:prstGeom prst="rect">
            <a:avLst/>
          </a:prstGeom>
        </p:spPr>
        <p:txBody>
          <a:bodyPr wrap="none">
            <a:spAutoFit/>
          </a:bodyPr>
          <a:lstStyle/>
          <a:p>
            <a:r>
              <a:rPr lang="en-US" b="1" dirty="0" smtClean="0">
                <a:solidFill>
                  <a:schemeClr val="tx1">
                    <a:lumMod val="50000"/>
                    <a:lumOff val="50000"/>
                  </a:schemeClr>
                </a:solidFill>
                <a:latin typeface="Consolas" panose="020B0609020204030204" pitchFamily="49" charset="0"/>
                <a:cs typeface="Consolas" panose="020B0609020204030204" pitchFamily="49" charset="0"/>
              </a:rPr>
              <a:t>$ express </a:t>
            </a:r>
            <a:r>
              <a:rPr lang="en-US" b="1" dirty="0" err="1">
                <a:solidFill>
                  <a:schemeClr val="tx1">
                    <a:lumMod val="50000"/>
                    <a:lumOff val="50000"/>
                  </a:schemeClr>
                </a:solidFill>
                <a:latin typeface="Consolas" panose="020B0609020204030204" pitchFamily="49" charset="0"/>
                <a:cs typeface="Consolas" panose="020B0609020204030204" pitchFamily="49" charset="0"/>
              </a:rPr>
              <a:t>generated_express</a:t>
            </a:r>
            <a:r>
              <a:rPr lang="en-US" b="1" dirty="0">
                <a:solidFill>
                  <a:schemeClr val="tx1">
                    <a:lumMod val="50000"/>
                    <a:lumOff val="50000"/>
                  </a:schemeClr>
                </a:solidFill>
                <a:latin typeface="Consolas" panose="020B0609020204030204" pitchFamily="49" charset="0"/>
                <a:cs typeface="Consolas" panose="020B0609020204030204" pitchFamily="49" charset="0"/>
              </a:rPr>
              <a:t> </a:t>
            </a:r>
            <a:endParaRPr lang="en-US" b="1" dirty="0" smtClean="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err="1" smtClean="0">
                <a:solidFill>
                  <a:schemeClr val="tx1">
                    <a:lumMod val="50000"/>
                    <a:lumOff val="50000"/>
                  </a:schemeClr>
                </a:solidFill>
                <a:latin typeface="Consolas" panose="020B0609020204030204" pitchFamily="49" charset="0"/>
                <a:cs typeface="Consolas" panose="020B0609020204030204" pitchFamily="49" charset="0"/>
              </a:rPr>
              <a:t>npm</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install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d</a:t>
            </a:r>
            <a:endParaRPr lang="uk-UA"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3" name="Прямоугольник 12"/>
          <p:cNvSpPr/>
          <p:nvPr/>
        </p:nvSpPr>
        <p:spPr>
          <a:xfrm>
            <a:off x="5220072" y="618957"/>
            <a:ext cx="1451038" cy="369332"/>
          </a:xfrm>
          <a:prstGeom prst="rect">
            <a:avLst/>
          </a:prstGeom>
        </p:spPr>
        <p:txBody>
          <a:bodyPr wrap="none">
            <a:spAutoFit/>
          </a:bodyPr>
          <a:lstStyle/>
          <a:p>
            <a:r>
              <a:rPr lang="en-US" b="1" dirty="0">
                <a:solidFill>
                  <a:schemeClr val="tx1">
                    <a:lumMod val="50000"/>
                    <a:lumOff val="50000"/>
                  </a:schemeClr>
                </a:solidFill>
                <a:latin typeface="Consolas" panose="020B0609020204030204" pitchFamily="49" charset="0"/>
                <a:cs typeface="Consolas" panose="020B0609020204030204" pitchFamily="49" charset="0"/>
              </a:rPr>
              <a:t>$ node www</a:t>
            </a:r>
            <a:endParaRPr lang="uk-UA"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5" name="Прямоугольник 14"/>
          <p:cNvSpPr/>
          <p:nvPr/>
        </p:nvSpPr>
        <p:spPr>
          <a:xfrm>
            <a:off x="5076056" y="116632"/>
            <a:ext cx="3839728" cy="943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p:cNvSpPr/>
          <p:nvPr/>
        </p:nvSpPr>
        <p:spPr>
          <a:xfrm>
            <a:off x="5076056" y="1124744"/>
            <a:ext cx="3839728" cy="551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132856"/>
            <a:ext cx="15049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3573016"/>
            <a:ext cx="2124075" cy="809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2338958"/>
            <a:ext cx="3562350" cy="1162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8694" y="4498801"/>
            <a:ext cx="3581400" cy="2314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1772816"/>
            <a:ext cx="4962525" cy="495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9" name="Прямая соединительная линия 18"/>
          <p:cNvCxnSpPr/>
          <p:nvPr/>
        </p:nvCxnSpPr>
        <p:spPr>
          <a:xfrm>
            <a:off x="1684462" y="4077072"/>
            <a:ext cx="7922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Прямая соединительная линия 19"/>
          <p:cNvCxnSpPr/>
          <p:nvPr/>
        </p:nvCxnSpPr>
        <p:spPr>
          <a:xfrm>
            <a:off x="1763688" y="1809750"/>
            <a:ext cx="0" cy="2267322"/>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Прямая со стрелкой 20"/>
          <p:cNvCxnSpPr/>
          <p:nvPr/>
        </p:nvCxnSpPr>
        <p:spPr>
          <a:xfrm>
            <a:off x="1763688" y="1809750"/>
            <a:ext cx="48500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Прямая соединительная линия 24"/>
          <p:cNvCxnSpPr/>
          <p:nvPr/>
        </p:nvCxnSpPr>
        <p:spPr>
          <a:xfrm>
            <a:off x="1475656" y="4509120"/>
            <a:ext cx="3880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Прямая соединительная линия 25"/>
          <p:cNvCxnSpPr/>
          <p:nvPr/>
        </p:nvCxnSpPr>
        <p:spPr>
          <a:xfrm>
            <a:off x="1863676" y="2385814"/>
            <a:ext cx="0" cy="2112987"/>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Прямая со стрелкой 26"/>
          <p:cNvCxnSpPr/>
          <p:nvPr/>
        </p:nvCxnSpPr>
        <p:spPr>
          <a:xfrm>
            <a:off x="1848272" y="2385814"/>
            <a:ext cx="40042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Прямая соединительная линия 30"/>
          <p:cNvCxnSpPr/>
          <p:nvPr/>
        </p:nvCxnSpPr>
        <p:spPr>
          <a:xfrm>
            <a:off x="1628056" y="5445224"/>
            <a:ext cx="33746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Прямая соединительная линия 31"/>
          <p:cNvCxnSpPr/>
          <p:nvPr/>
        </p:nvCxnSpPr>
        <p:spPr>
          <a:xfrm>
            <a:off x="1965524" y="3645024"/>
            <a:ext cx="0" cy="1800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Прямая со стрелкой 32"/>
          <p:cNvCxnSpPr/>
          <p:nvPr/>
        </p:nvCxnSpPr>
        <p:spPr>
          <a:xfrm>
            <a:off x="1965524" y="3645024"/>
            <a:ext cx="28317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Прямая соединительная линия 41"/>
          <p:cNvCxnSpPr/>
          <p:nvPr/>
        </p:nvCxnSpPr>
        <p:spPr>
          <a:xfrm>
            <a:off x="1628056" y="6093296"/>
            <a:ext cx="4404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Прямая соединительная линия 42"/>
          <p:cNvCxnSpPr/>
          <p:nvPr/>
        </p:nvCxnSpPr>
        <p:spPr>
          <a:xfrm>
            <a:off x="2079154" y="4546054"/>
            <a:ext cx="0" cy="1547242"/>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Прямая со стрелкой 43"/>
          <p:cNvCxnSpPr/>
          <p:nvPr/>
        </p:nvCxnSpPr>
        <p:spPr>
          <a:xfrm>
            <a:off x="2079154" y="4546054"/>
            <a:ext cx="18859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Прямая со стрелкой 46"/>
          <p:cNvCxnSpPr/>
          <p:nvPr/>
        </p:nvCxnSpPr>
        <p:spPr>
          <a:xfrm>
            <a:off x="32127" y="2780928"/>
            <a:ext cx="413465" cy="106946"/>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51" name="Прямоугольник 50"/>
          <p:cNvSpPr/>
          <p:nvPr/>
        </p:nvSpPr>
        <p:spPr>
          <a:xfrm>
            <a:off x="445592" y="188640"/>
            <a:ext cx="4126408"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52" name="Picture 2" descr="Похожее изображение">
            <a:hlinkClick r:id="rId12" action="ppaction://program"/>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06236" y="298941"/>
            <a:ext cx="393756" cy="393756"/>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Прямая со стрелкой 52"/>
          <p:cNvCxnSpPr/>
          <p:nvPr/>
        </p:nvCxnSpPr>
        <p:spPr>
          <a:xfrm flipH="1">
            <a:off x="3681475" y="3782651"/>
            <a:ext cx="1084664" cy="309849"/>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42069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17</a:t>
            </a:fld>
            <a:endParaRPr lang="uk-UA"/>
          </a:p>
        </p:txBody>
      </p:sp>
      <p:pic>
        <p:nvPicPr>
          <p:cNvPr id="5123" name="Picture 3" descr="C:\Users\pc\Desktop\Web_course\resources\BackEn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22" y="116632"/>
            <a:ext cx="7018338" cy="4038600"/>
          </a:xfrm>
          <a:prstGeom prst="rect">
            <a:avLst/>
          </a:prstGeom>
          <a:noFill/>
          <a:extLst>
            <a:ext uri="{909E8E84-426E-40DD-AFC4-6F175D3DCCD1}">
              <a14:hiddenFill xmlns:a14="http://schemas.microsoft.com/office/drawing/2010/main">
                <a:solidFill>
                  <a:srgbClr val="FFFFFF"/>
                </a:solidFill>
              </a14:hiddenFill>
            </a:ext>
          </a:extLst>
        </p:spPr>
      </p:pic>
      <p:sp>
        <p:nvSpPr>
          <p:cNvPr id="6" name="Овал 5"/>
          <p:cNvSpPr/>
          <p:nvPr/>
        </p:nvSpPr>
        <p:spPr>
          <a:xfrm>
            <a:off x="4020422" y="807976"/>
            <a:ext cx="1152128" cy="394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p:cNvSpPr/>
          <p:nvPr/>
        </p:nvSpPr>
        <p:spPr>
          <a:xfrm>
            <a:off x="1730126" y="865362"/>
            <a:ext cx="108012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075" name="Picture 3" descr="Картинки по запросу web server http prot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120666"/>
            <a:ext cx="6912768" cy="2548693"/>
          </a:xfrm>
          <a:prstGeom prst="rect">
            <a:avLst/>
          </a:prstGeom>
          <a:noFill/>
          <a:extLst>
            <a:ext uri="{909E8E84-426E-40DD-AFC4-6F175D3DCCD1}">
              <a14:hiddenFill xmlns:a14="http://schemas.microsoft.com/office/drawing/2010/main">
                <a:solidFill>
                  <a:srgbClr val="FFFFFF"/>
                </a:solidFill>
              </a14:hiddenFill>
            </a:ext>
          </a:extLst>
        </p:spPr>
      </p:pic>
      <p:sp>
        <p:nvSpPr>
          <p:cNvPr id="19" name="Прямоугольник 18"/>
          <p:cNvSpPr/>
          <p:nvPr/>
        </p:nvSpPr>
        <p:spPr>
          <a:xfrm>
            <a:off x="35496" y="44624"/>
            <a:ext cx="9108504" cy="400110"/>
          </a:xfrm>
          <a:prstGeom prst="rect">
            <a:avLst/>
          </a:prstGeom>
        </p:spPr>
        <p:txBody>
          <a:bodyPr wrap="square">
            <a:spAutoFit/>
          </a:bodyPr>
          <a:lstStyle/>
          <a:p>
            <a:pPr algn="ctr">
              <a:spcAft>
                <a:spcPts val="1200"/>
              </a:spcAft>
            </a:pPr>
            <a:r>
              <a:rPr lang="en-US" sz="2000" b="1" dirty="0" smtClean="0"/>
              <a:t>Web Sever</a:t>
            </a:r>
            <a:endParaRPr lang="uk-UA" sz="2000" dirty="0"/>
          </a:p>
        </p:txBody>
      </p:sp>
      <p:cxnSp>
        <p:nvCxnSpPr>
          <p:cNvPr id="20" name="Прямая со стрелкой 19"/>
          <p:cNvCxnSpPr/>
          <p:nvPr/>
        </p:nvCxnSpPr>
        <p:spPr>
          <a:xfrm flipH="1">
            <a:off x="7308304" y="5589240"/>
            <a:ext cx="864096" cy="648092"/>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2" name="Прямая со стрелкой 21"/>
          <p:cNvCxnSpPr/>
          <p:nvPr/>
        </p:nvCxnSpPr>
        <p:spPr>
          <a:xfrm flipH="1" flipV="1">
            <a:off x="2270186" y="6389732"/>
            <a:ext cx="645630" cy="351636"/>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1827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18</a:t>
            </a:fld>
            <a:endParaRPr lang="uk-UA"/>
          </a:p>
        </p:txBody>
      </p:sp>
      <p:sp>
        <p:nvSpPr>
          <p:cNvPr id="3" name="Прямоугольник 2"/>
          <p:cNvSpPr/>
          <p:nvPr/>
        </p:nvSpPr>
        <p:spPr>
          <a:xfrm>
            <a:off x="216024" y="512676"/>
            <a:ext cx="8784468" cy="6063198"/>
          </a:xfrm>
          <a:prstGeom prst="rect">
            <a:avLst/>
          </a:prstGeom>
        </p:spPr>
        <p:txBody>
          <a:bodyPr wrap="square">
            <a:spAutoFit/>
          </a:bodyPr>
          <a:lstStyle/>
          <a:p>
            <a:pPr algn="ctr">
              <a:spcAft>
                <a:spcPts val="1200"/>
              </a:spcAft>
            </a:pPr>
            <a:r>
              <a:rPr lang="en-US" dirty="0"/>
              <a:t> </a:t>
            </a:r>
            <a:r>
              <a:rPr lang="en-US" b="1" dirty="0"/>
              <a:t>TCP</a:t>
            </a:r>
            <a:r>
              <a:rPr lang="en-US" dirty="0"/>
              <a:t> is a transport-layer protocol, and </a:t>
            </a:r>
            <a:r>
              <a:rPr lang="en-US" b="1" dirty="0"/>
              <a:t>HTTP</a:t>
            </a:r>
            <a:r>
              <a:rPr lang="en-US" dirty="0"/>
              <a:t> is an application-layer protocol that </a:t>
            </a:r>
            <a:r>
              <a:rPr lang="en-US" b="1" dirty="0"/>
              <a:t>runs over TCP</a:t>
            </a:r>
            <a:r>
              <a:rPr lang="en-US" dirty="0" smtClean="0"/>
              <a:t>.</a:t>
            </a:r>
          </a:p>
          <a:p>
            <a:pPr algn="ctr">
              <a:spcAft>
                <a:spcPts val="1200"/>
              </a:spcAft>
            </a:pPr>
            <a:r>
              <a:rPr lang="en-US" dirty="0" smtClean="0"/>
              <a:t>(Telnet program to </a:t>
            </a:r>
            <a:r>
              <a:rPr lang="en-US" dirty="0"/>
              <a:t>test </a:t>
            </a:r>
            <a:r>
              <a:rPr lang="en-US" dirty="0" smtClean="0"/>
              <a:t>HTTP)</a:t>
            </a:r>
          </a:p>
          <a:p>
            <a:pPr algn="ctr">
              <a:spcAft>
                <a:spcPts val="1200"/>
              </a:spcAft>
            </a:pPr>
            <a:r>
              <a:rPr lang="en-US" b="1" dirty="0"/>
              <a:t>HTTP 1.1 </a:t>
            </a:r>
            <a:r>
              <a:rPr lang="en-US" b="1" dirty="0" smtClean="0"/>
              <a:t> Method </a:t>
            </a:r>
            <a:r>
              <a:rPr lang="en-US" b="1" dirty="0"/>
              <a:t>and </a:t>
            </a:r>
            <a:r>
              <a:rPr lang="en-US" b="1" dirty="0" smtClean="0"/>
              <a:t>Description:</a:t>
            </a:r>
            <a:endParaRPr lang="en-US" b="1" dirty="0"/>
          </a:p>
          <a:p>
            <a:pPr marL="342900" indent="-342900" algn="just">
              <a:spcAft>
                <a:spcPts val="1200"/>
              </a:spcAft>
              <a:buFont typeface="+mj-lt"/>
              <a:buAutoNum type="arabicPeriod"/>
            </a:pPr>
            <a:r>
              <a:rPr lang="en-US" b="1" dirty="0" smtClean="0"/>
              <a:t>GET</a:t>
            </a:r>
            <a:r>
              <a:rPr lang="en-US" dirty="0" smtClean="0"/>
              <a:t>. The </a:t>
            </a:r>
            <a:r>
              <a:rPr lang="en-US" dirty="0"/>
              <a:t>GET method is used to retrieve information from the given server using a given URI. Requests using GET should only retrieve data and should have no other effect on the data</a:t>
            </a:r>
            <a:r>
              <a:rPr lang="en-US" dirty="0" smtClean="0"/>
              <a:t>.</a:t>
            </a:r>
            <a:endParaRPr lang="en-US" dirty="0"/>
          </a:p>
          <a:p>
            <a:pPr marL="342900" indent="-342900" algn="just">
              <a:spcAft>
                <a:spcPts val="1200"/>
              </a:spcAft>
              <a:buFont typeface="+mj-lt"/>
              <a:buAutoNum type="arabicPeriod"/>
            </a:pPr>
            <a:r>
              <a:rPr lang="en-US" b="1" dirty="0" smtClean="0"/>
              <a:t>HEAD</a:t>
            </a:r>
            <a:r>
              <a:rPr lang="en-US" dirty="0" smtClean="0"/>
              <a:t>. Same </a:t>
            </a:r>
            <a:r>
              <a:rPr lang="en-US" dirty="0"/>
              <a:t>as GET, but transfers the status line and header section only</a:t>
            </a:r>
            <a:r>
              <a:rPr lang="en-US" dirty="0" smtClean="0"/>
              <a:t>.</a:t>
            </a:r>
            <a:endParaRPr lang="en-US" dirty="0"/>
          </a:p>
          <a:p>
            <a:pPr marL="342900" indent="-342900" algn="just">
              <a:spcAft>
                <a:spcPts val="1200"/>
              </a:spcAft>
              <a:buFont typeface="+mj-lt"/>
              <a:buAutoNum type="arabicPeriod"/>
            </a:pPr>
            <a:r>
              <a:rPr lang="en-US" b="1" dirty="0" smtClean="0"/>
              <a:t>POST</a:t>
            </a:r>
            <a:r>
              <a:rPr lang="en-US" dirty="0" smtClean="0"/>
              <a:t>. A </a:t>
            </a:r>
            <a:r>
              <a:rPr lang="en-US" dirty="0"/>
              <a:t>POST request is used to send data to the server, for example, customer information, file upload, etc. using HTML forms</a:t>
            </a:r>
            <a:r>
              <a:rPr lang="en-US" dirty="0" smtClean="0"/>
              <a:t>.</a:t>
            </a:r>
            <a:endParaRPr lang="en-US" dirty="0"/>
          </a:p>
          <a:p>
            <a:pPr marL="342900" indent="-342900" algn="just">
              <a:spcAft>
                <a:spcPts val="1200"/>
              </a:spcAft>
              <a:buFont typeface="+mj-lt"/>
              <a:buAutoNum type="arabicPeriod"/>
            </a:pPr>
            <a:r>
              <a:rPr lang="en-US" b="1" dirty="0" smtClean="0"/>
              <a:t>PUT</a:t>
            </a:r>
            <a:r>
              <a:rPr lang="en-US" dirty="0" smtClean="0"/>
              <a:t>. Replaces </a:t>
            </a:r>
            <a:r>
              <a:rPr lang="en-US" dirty="0"/>
              <a:t>all current representations of the target resource with the uploaded content</a:t>
            </a:r>
            <a:r>
              <a:rPr lang="en-US" dirty="0" smtClean="0"/>
              <a:t>.</a:t>
            </a:r>
            <a:endParaRPr lang="en-US" dirty="0"/>
          </a:p>
          <a:p>
            <a:pPr marL="342900" indent="-342900" algn="just">
              <a:spcAft>
                <a:spcPts val="1200"/>
              </a:spcAft>
              <a:buFont typeface="+mj-lt"/>
              <a:buAutoNum type="arabicPeriod"/>
            </a:pPr>
            <a:r>
              <a:rPr lang="en-US" b="1" dirty="0" smtClean="0"/>
              <a:t>DELETE</a:t>
            </a:r>
            <a:r>
              <a:rPr lang="en-US" dirty="0" smtClean="0"/>
              <a:t>. Removes </a:t>
            </a:r>
            <a:r>
              <a:rPr lang="en-US" dirty="0"/>
              <a:t>all current representations of the target resource given by a </a:t>
            </a:r>
            <a:r>
              <a:rPr lang="en-US" dirty="0" smtClean="0"/>
              <a:t>URI.</a:t>
            </a:r>
          </a:p>
          <a:p>
            <a:pPr marL="342900" indent="-342900" algn="just">
              <a:spcAft>
                <a:spcPts val="1200"/>
              </a:spcAft>
              <a:buFont typeface="+mj-lt"/>
              <a:buAutoNum type="arabicPeriod"/>
            </a:pPr>
            <a:r>
              <a:rPr lang="en-US" b="1" dirty="0" smtClean="0"/>
              <a:t>CONNECT</a:t>
            </a:r>
            <a:r>
              <a:rPr lang="en-US" dirty="0" smtClean="0"/>
              <a:t>. Establishes </a:t>
            </a:r>
            <a:r>
              <a:rPr lang="en-US" dirty="0"/>
              <a:t>a tunnel to the server identified by a given </a:t>
            </a:r>
            <a:r>
              <a:rPr lang="en-US" dirty="0" smtClean="0"/>
              <a:t>URI.</a:t>
            </a:r>
          </a:p>
          <a:p>
            <a:pPr marL="342900" indent="-342900" algn="just">
              <a:spcAft>
                <a:spcPts val="1200"/>
              </a:spcAft>
              <a:buFont typeface="+mj-lt"/>
              <a:buAutoNum type="arabicPeriod"/>
            </a:pPr>
            <a:r>
              <a:rPr lang="en-US" b="1" dirty="0" smtClean="0"/>
              <a:t>OPTIONS</a:t>
            </a:r>
            <a:r>
              <a:rPr lang="en-US" dirty="0" smtClean="0"/>
              <a:t>. Describes </a:t>
            </a:r>
            <a:r>
              <a:rPr lang="en-US" dirty="0"/>
              <a:t>the communication options for the target </a:t>
            </a:r>
            <a:r>
              <a:rPr lang="en-US" dirty="0" smtClean="0"/>
              <a:t>resource.</a:t>
            </a:r>
          </a:p>
          <a:p>
            <a:pPr marL="342900" indent="-342900" algn="just">
              <a:spcAft>
                <a:spcPts val="1200"/>
              </a:spcAft>
              <a:buFont typeface="+mj-lt"/>
              <a:buAutoNum type="arabicPeriod"/>
            </a:pPr>
            <a:r>
              <a:rPr lang="en-US" b="1" dirty="0" smtClean="0"/>
              <a:t>TRACE</a:t>
            </a:r>
            <a:r>
              <a:rPr lang="en-US" dirty="0" smtClean="0"/>
              <a:t>. Performs </a:t>
            </a:r>
            <a:r>
              <a:rPr lang="en-US" dirty="0"/>
              <a:t>a message loop-back test along the path to the target resource</a:t>
            </a:r>
            <a:r>
              <a:rPr lang="en-US" dirty="0" smtClean="0"/>
              <a:t>.</a:t>
            </a:r>
            <a:endParaRPr lang="en-US" dirty="0"/>
          </a:p>
        </p:txBody>
      </p:sp>
      <p:sp>
        <p:nvSpPr>
          <p:cNvPr id="5" name="Прямоугольник 4"/>
          <p:cNvSpPr/>
          <p:nvPr/>
        </p:nvSpPr>
        <p:spPr>
          <a:xfrm>
            <a:off x="35496" y="44624"/>
            <a:ext cx="9108504" cy="400110"/>
          </a:xfrm>
          <a:prstGeom prst="rect">
            <a:avLst/>
          </a:prstGeom>
        </p:spPr>
        <p:txBody>
          <a:bodyPr wrap="square">
            <a:spAutoFit/>
          </a:bodyPr>
          <a:lstStyle/>
          <a:p>
            <a:pPr algn="ctr">
              <a:spcAft>
                <a:spcPts val="1200"/>
              </a:spcAft>
            </a:pPr>
            <a:r>
              <a:rPr lang="en-US" sz="2000" b="1" dirty="0" smtClean="0"/>
              <a:t>HTTP 1.1 Protocol</a:t>
            </a:r>
            <a:endParaRPr lang="uk-UA" sz="2000" dirty="0"/>
          </a:p>
        </p:txBody>
      </p:sp>
      <p:cxnSp>
        <p:nvCxnSpPr>
          <p:cNvPr id="6" name="Прямая со стрелкой 5"/>
          <p:cNvCxnSpPr/>
          <p:nvPr/>
        </p:nvCxnSpPr>
        <p:spPr>
          <a:xfrm>
            <a:off x="2552514" y="1425377"/>
            <a:ext cx="558824" cy="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71422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1564" y="224644"/>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24" name="Прямоугольник 23"/>
          <p:cNvSpPr/>
          <p:nvPr/>
        </p:nvSpPr>
        <p:spPr>
          <a:xfrm>
            <a:off x="2736304" y="258480"/>
            <a:ext cx="3275856" cy="369332"/>
          </a:xfrm>
          <a:prstGeom prst="rect">
            <a:avLst/>
          </a:prstGeom>
        </p:spPr>
        <p:txBody>
          <a:bodyPr wrap="square">
            <a:spAutoFit/>
          </a:bodyPr>
          <a:lstStyle/>
          <a:p>
            <a:pPr algn="ctr">
              <a:spcAft>
                <a:spcPts val="1200"/>
              </a:spcAft>
            </a:pPr>
            <a:r>
              <a:rPr lang="en-US" b="1" dirty="0" smtClean="0">
                <a:solidFill>
                  <a:srgbClr val="FF0000"/>
                </a:solidFill>
              </a:rPr>
              <a:t>Run Nginx Web Server for test</a:t>
            </a:r>
            <a:endParaRPr lang="uk-UA" dirty="0">
              <a:solidFill>
                <a:srgbClr val="FF0000"/>
              </a:solidFill>
            </a:endParaRPr>
          </a:p>
        </p:txBody>
      </p:sp>
      <p:pic>
        <p:nvPicPr>
          <p:cNvPr id="5129" name="Picture 9" descr="C:\Users\pc\AppData\Local\Temp\SNAGHTML67467e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073" y="800708"/>
            <a:ext cx="8138849" cy="34375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580" y="4833156"/>
            <a:ext cx="8087621" cy="16201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8" name="Picture 4"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067" y="5029546"/>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Картинки по запросу play button">
            <a:hlinkClick r:id="rId9"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516" y="5537126"/>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Картинки по запросу play button">
            <a:hlinkClick r:id="rId10"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800708"/>
            <a:ext cx="408628" cy="40862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Прямая со стрелкой 35"/>
          <p:cNvCxnSpPr/>
          <p:nvPr/>
        </p:nvCxnSpPr>
        <p:spPr>
          <a:xfrm flipV="1">
            <a:off x="1151620" y="5625244"/>
            <a:ext cx="626556" cy="2704"/>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Прямая соединительная линия 9"/>
          <p:cNvCxnSpPr/>
          <p:nvPr/>
        </p:nvCxnSpPr>
        <p:spPr>
          <a:xfrm flipH="1">
            <a:off x="0" y="450912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212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352928" cy="6524863"/>
          </a:xfrm>
          <a:prstGeom prst="rect">
            <a:avLst/>
          </a:prstGeom>
        </p:spPr>
        <p:txBody>
          <a:bodyPr wrap="square">
            <a:spAutoFit/>
          </a:bodyPr>
          <a:lstStyle/>
          <a:p>
            <a:pPr>
              <a:spcAft>
                <a:spcPts val="1200"/>
              </a:spcAft>
            </a:pPr>
            <a:r>
              <a:rPr lang="en-US" dirty="0" smtClean="0"/>
              <a:t>The </a:t>
            </a:r>
            <a:r>
              <a:rPr lang="en-US" b="1" dirty="0" smtClean="0"/>
              <a:t>client-server </a:t>
            </a:r>
            <a:r>
              <a:rPr lang="en-US" b="1" dirty="0"/>
              <a:t>model </a:t>
            </a:r>
            <a:r>
              <a:rPr lang="en-US" dirty="0"/>
              <a:t>is a distributed application structure that partitions tasks or workloads between the providers of a resource or service, called servers, and service requesters, called </a:t>
            </a:r>
            <a:r>
              <a:rPr lang="en-US" dirty="0" smtClean="0"/>
              <a:t>clients.</a:t>
            </a:r>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marL="285750" indent="-285750">
              <a:spcAft>
                <a:spcPts val="1200"/>
              </a:spcAft>
              <a:buFont typeface="Arial" panose="020B0604020202020204" pitchFamily="34" charset="0"/>
              <a:buChar char="•"/>
            </a:pPr>
            <a:r>
              <a:rPr lang="en-US" dirty="0" smtClean="0"/>
              <a:t>Examples of servers: a </a:t>
            </a:r>
            <a:r>
              <a:rPr lang="en-US" dirty="0"/>
              <a:t>web </a:t>
            </a:r>
            <a:r>
              <a:rPr lang="en-US" dirty="0" smtClean="0"/>
              <a:t>server, a file server.</a:t>
            </a:r>
          </a:p>
          <a:p>
            <a:pPr marL="285750" indent="-285750">
              <a:spcAft>
                <a:spcPts val="1200"/>
              </a:spcAft>
              <a:buFont typeface="Arial" panose="020B0604020202020204" pitchFamily="34" charset="0"/>
              <a:buChar char="•"/>
            </a:pPr>
            <a:r>
              <a:rPr lang="en-US" dirty="0" smtClean="0"/>
              <a:t>Communications </a:t>
            </a:r>
            <a:r>
              <a:rPr lang="en-US" dirty="0"/>
              <a:t>protocol </a:t>
            </a:r>
            <a:r>
              <a:rPr lang="en-US" dirty="0" smtClean="0"/>
              <a:t>is the </a:t>
            </a:r>
            <a:r>
              <a:rPr lang="en-US" dirty="0"/>
              <a:t>language and rules of communication </a:t>
            </a:r>
            <a:endParaRPr lang="en-US" dirty="0" smtClean="0"/>
          </a:p>
          <a:p>
            <a:pPr marL="285750" indent="-285750">
              <a:spcAft>
                <a:spcPts val="1200"/>
              </a:spcAft>
              <a:buFont typeface="Arial" panose="020B0604020202020204" pitchFamily="34" charset="0"/>
              <a:buChar char="•"/>
            </a:pPr>
            <a:r>
              <a:rPr lang="en-US" dirty="0" smtClean="0"/>
              <a:t>Client-host </a:t>
            </a:r>
            <a:r>
              <a:rPr lang="en-US" dirty="0"/>
              <a:t>and server-host have subtly different meanings than client and server.</a:t>
            </a:r>
            <a:endParaRPr lang="uk-UA" dirty="0"/>
          </a:p>
        </p:txBody>
      </p:sp>
      <p:pic>
        <p:nvPicPr>
          <p:cNvPr id="1026" name="Picture 2" descr="Картинки по запросу client server examp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567" t="12949" r="13625" b="8273"/>
          <a:stretch/>
        </p:blipFill>
        <p:spPr bwMode="auto">
          <a:xfrm>
            <a:off x="2198263" y="1484784"/>
            <a:ext cx="4715219" cy="358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11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68044"/>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pc\AppData\Local\Temp\SNAGHTML67415b4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278" y="44624"/>
            <a:ext cx="8490066" cy="66967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 стрелкой 9"/>
          <p:cNvCxnSpPr/>
          <p:nvPr/>
        </p:nvCxnSpPr>
        <p:spPr>
          <a:xfrm flipH="1">
            <a:off x="3275856" y="620688"/>
            <a:ext cx="720080" cy="144016"/>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flipH="1">
            <a:off x="1979712" y="3717032"/>
            <a:ext cx="720080" cy="324046"/>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flipH="1">
            <a:off x="2483768" y="5805264"/>
            <a:ext cx="576064" cy="216044"/>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87319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21</a:t>
            </a:fld>
            <a:endParaRPr lang="uk-UA"/>
          </a:p>
        </p:txBody>
      </p:sp>
      <p:sp>
        <p:nvSpPr>
          <p:cNvPr id="2" name="Прямоугольник 1"/>
          <p:cNvSpPr/>
          <p:nvPr/>
        </p:nvSpPr>
        <p:spPr>
          <a:xfrm>
            <a:off x="179512" y="260648"/>
            <a:ext cx="8712968" cy="6386364"/>
          </a:xfrm>
          <a:prstGeom prst="rect">
            <a:avLst/>
          </a:prstGeom>
        </p:spPr>
        <p:txBody>
          <a:bodyPr wrap="square">
            <a:spAutoFit/>
          </a:bodyPr>
          <a:lstStyle/>
          <a:p>
            <a:pPr algn="ctr">
              <a:spcAft>
                <a:spcPts val="1800"/>
              </a:spcAft>
            </a:pPr>
            <a:r>
              <a:rPr lang="en-US" b="1" i="1" dirty="0" smtClean="0"/>
              <a:t>Nginx Web Server </a:t>
            </a:r>
            <a:r>
              <a:rPr lang="en-US" dirty="0" smtClean="0"/>
              <a:t>core features:</a:t>
            </a:r>
            <a:endParaRPr lang="en-US" dirty="0"/>
          </a:p>
          <a:p>
            <a:pPr marL="342900" indent="-342900" algn="just">
              <a:spcAft>
                <a:spcPts val="1200"/>
              </a:spcAft>
              <a:buFont typeface="+mj-lt"/>
              <a:buAutoNum type="arabicPeriod"/>
            </a:pPr>
            <a:r>
              <a:rPr lang="en-US" b="1" i="1" dirty="0"/>
              <a:t>Event-driven</a:t>
            </a:r>
            <a:r>
              <a:rPr lang="en-US" dirty="0"/>
              <a:t> is an approach to handling various tasks as events. For example, an incoming connection is an event, disk read is an event, and so on. The idea is not to waste server resources unless there's an event to handle. </a:t>
            </a:r>
            <a:endParaRPr lang="en-US" dirty="0" smtClean="0"/>
          </a:p>
          <a:p>
            <a:pPr marL="342900" indent="-342900" algn="just">
              <a:spcAft>
                <a:spcPts val="1200"/>
              </a:spcAft>
              <a:buFont typeface="+mj-lt"/>
              <a:buAutoNum type="arabicPeriod"/>
            </a:pPr>
            <a:r>
              <a:rPr lang="en-US" dirty="0" smtClean="0"/>
              <a:t>NGINX </a:t>
            </a:r>
            <a:r>
              <a:rPr lang="en-US" dirty="0"/>
              <a:t>users' connections are processed in highly efficient </a:t>
            </a:r>
            <a:r>
              <a:rPr lang="en-US" b="1" i="1" dirty="0" err="1"/>
              <a:t>runloops</a:t>
            </a:r>
            <a:r>
              <a:rPr lang="en-US" dirty="0"/>
              <a:t> inside a limited number of single-threaded processes called workers. Each worker can handle thousands of concurrent connections and requests per second.</a:t>
            </a:r>
          </a:p>
          <a:p>
            <a:pPr marL="342900" indent="-342900" algn="just">
              <a:spcAft>
                <a:spcPts val="1200"/>
              </a:spcAft>
              <a:buFont typeface="+mj-lt"/>
              <a:buAutoNum type="arabicPeriod"/>
            </a:pPr>
            <a:r>
              <a:rPr lang="en-US" dirty="0"/>
              <a:t>NGINX </a:t>
            </a:r>
            <a:r>
              <a:rPr lang="en-US" b="1" i="1" dirty="0"/>
              <a:t>does not create a new process</a:t>
            </a:r>
            <a:r>
              <a:rPr lang="en-US" dirty="0"/>
              <a:t> </a:t>
            </a:r>
            <a:r>
              <a:rPr lang="en-US" dirty="0" smtClean="0"/>
              <a:t>or </a:t>
            </a:r>
            <a:r>
              <a:rPr lang="en-US" dirty="0"/>
              <a:t>thread for every </a:t>
            </a:r>
            <a:r>
              <a:rPr lang="en-US" dirty="0" smtClean="0"/>
              <a:t>connection. </a:t>
            </a:r>
          </a:p>
          <a:p>
            <a:pPr marL="342900" indent="-342900" algn="just">
              <a:spcAft>
                <a:spcPts val="1200"/>
              </a:spcAft>
              <a:buFont typeface="+mj-lt"/>
              <a:buAutoNum type="arabicPeriod"/>
            </a:pPr>
            <a:r>
              <a:rPr lang="en-US" b="1" i="1" dirty="0" smtClean="0"/>
              <a:t>Asynchronous</a:t>
            </a:r>
            <a:r>
              <a:rPr lang="en-US" dirty="0" smtClean="0"/>
              <a:t> </a:t>
            </a:r>
            <a:r>
              <a:rPr lang="en-US" dirty="0"/>
              <a:t>means the </a:t>
            </a:r>
            <a:r>
              <a:rPr lang="en-US" dirty="0" err="1"/>
              <a:t>runloop</a:t>
            </a:r>
            <a:r>
              <a:rPr lang="en-US" dirty="0"/>
              <a:t> doesn't get stuck on particular events. </a:t>
            </a:r>
            <a:endParaRPr lang="en-US" dirty="0" smtClean="0"/>
          </a:p>
          <a:p>
            <a:pPr marL="342900" indent="-342900" algn="just">
              <a:spcAft>
                <a:spcPts val="1200"/>
              </a:spcAft>
              <a:buFont typeface="+mj-lt"/>
              <a:buAutoNum type="arabicPeriod"/>
            </a:pPr>
            <a:r>
              <a:rPr lang="en-US" b="1" i="1" dirty="0" smtClean="0"/>
              <a:t>Single-threaded</a:t>
            </a:r>
            <a:r>
              <a:rPr lang="en-US" dirty="0" smtClean="0"/>
              <a:t> </a:t>
            </a:r>
            <a:r>
              <a:rPr lang="en-US" dirty="0"/>
              <a:t>means that many user connections can be handled by a single worker process, which in turn helps to avoid excessive context switching, and leads to more efficient usage of memory and CPU.</a:t>
            </a:r>
          </a:p>
          <a:p>
            <a:pPr marL="342900" indent="-342900" algn="just">
              <a:spcAft>
                <a:spcPts val="1200"/>
              </a:spcAft>
              <a:buFont typeface="+mj-lt"/>
              <a:buAutoNum type="arabicPeriod"/>
            </a:pPr>
            <a:r>
              <a:rPr lang="en-US" dirty="0"/>
              <a:t>According to the project site, NGINX powers 40 percent of the Internet's 10,000 busiest sites and more than 20 percent of all web sites, including Dropbox, </a:t>
            </a:r>
            <a:r>
              <a:rPr lang="en-US" dirty="0" err="1"/>
              <a:t>Github</a:t>
            </a:r>
            <a:r>
              <a:rPr lang="en-US" dirty="0"/>
              <a:t>, and Zappos.</a:t>
            </a:r>
          </a:p>
          <a:p>
            <a:pPr marL="342900" indent="-342900" algn="just">
              <a:spcAft>
                <a:spcPts val="1200"/>
              </a:spcAft>
              <a:buFont typeface="+mj-lt"/>
              <a:buAutoNum type="arabicPeriod"/>
            </a:pPr>
            <a:r>
              <a:rPr lang="en-US" dirty="0"/>
              <a:t>The </a:t>
            </a:r>
            <a:r>
              <a:rPr lang="en-US" b="1" i="1" dirty="0"/>
              <a:t>NGINX community edition </a:t>
            </a:r>
            <a:r>
              <a:rPr lang="en-US" dirty="0"/>
              <a:t>has all the required features and capabilities to help build web sites and services requiring performance, scalability, and reliability. </a:t>
            </a:r>
            <a:endParaRPr lang="en-US" dirty="0" smtClean="0"/>
          </a:p>
          <a:p>
            <a:pPr marL="342900" indent="-342900" algn="just">
              <a:spcAft>
                <a:spcPts val="1200"/>
              </a:spcAft>
              <a:buFont typeface="+mj-lt"/>
              <a:buAutoNum type="arabicPeriod"/>
            </a:pPr>
            <a:r>
              <a:rPr lang="en-US" b="1" i="1" dirty="0" smtClean="0"/>
              <a:t>NGINX </a:t>
            </a:r>
            <a:r>
              <a:rPr lang="en-US" b="1" i="1" dirty="0"/>
              <a:t>PLUS</a:t>
            </a:r>
            <a:r>
              <a:rPr lang="en-US" dirty="0"/>
              <a:t> </a:t>
            </a:r>
            <a:r>
              <a:rPr lang="en-US" dirty="0" smtClean="0"/>
              <a:t>adds </a:t>
            </a:r>
            <a:r>
              <a:rPr lang="en-US" dirty="0"/>
              <a:t>enterprise-ready features such as load balancing, session persistence, health checks, monitoring, and advanced management</a:t>
            </a:r>
            <a:r>
              <a:rPr lang="en-US" dirty="0" smtClean="0"/>
              <a:t>.</a:t>
            </a:r>
            <a:endParaRPr lang="en-US" dirty="0"/>
          </a:p>
        </p:txBody>
      </p:sp>
      <p:pic>
        <p:nvPicPr>
          <p:cNvPr id="8" name="Picture 2" descr="Картинки по запросу ngin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188640"/>
            <a:ext cx="482577" cy="48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27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660232" y="6318742"/>
            <a:ext cx="2133600" cy="365125"/>
          </a:xfrm>
        </p:spPr>
        <p:txBody>
          <a:bodyPr/>
          <a:lstStyle/>
          <a:p>
            <a:fld id="{FEA8DA0C-EC06-4E4E-870B-D840CDD39891}" type="slidenum">
              <a:rPr lang="uk-UA" smtClean="0"/>
              <a:t>22</a:t>
            </a:fld>
            <a:endParaRPr lang="uk-UA" dirty="0"/>
          </a:p>
        </p:txBody>
      </p:sp>
      <p:pic>
        <p:nvPicPr>
          <p:cNvPr id="8" name="Picture 2"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5812" y="6237312"/>
            <a:ext cx="393756" cy="393756"/>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331640" y="6261736"/>
            <a:ext cx="2093667" cy="369332"/>
          </a:xfrm>
          <a:prstGeom prst="rect">
            <a:avLst/>
          </a:prstGeom>
        </p:spPr>
        <p:txBody>
          <a:bodyPr wrap="square">
            <a:spAutoFit/>
          </a:bodyPr>
          <a:lstStyle/>
          <a:p>
            <a:pPr algn="ctr">
              <a:spcAft>
                <a:spcPts val="1200"/>
              </a:spcAft>
            </a:pPr>
            <a:r>
              <a:rPr lang="en-US" b="1" dirty="0" smtClean="0">
                <a:solidFill>
                  <a:srgbClr val="FF0000"/>
                </a:solidFill>
              </a:rPr>
              <a:t>Installation folder</a:t>
            </a:r>
            <a:endParaRPr lang="uk-UA" dirty="0">
              <a:solidFill>
                <a:srgbClr val="FF0000"/>
              </a:solidFill>
            </a:endParaRPr>
          </a:p>
        </p:txBody>
      </p:sp>
      <p:sp>
        <p:nvSpPr>
          <p:cNvPr id="10" name="Прямоугольник 9"/>
          <p:cNvSpPr/>
          <p:nvPr/>
        </p:nvSpPr>
        <p:spPr>
          <a:xfrm>
            <a:off x="7740352" y="188640"/>
            <a:ext cx="1008112" cy="369332"/>
          </a:xfrm>
          <a:prstGeom prst="rect">
            <a:avLst/>
          </a:prstGeom>
        </p:spPr>
        <p:txBody>
          <a:bodyPr wrap="square">
            <a:spAutoFit/>
          </a:bodyPr>
          <a:lstStyle/>
          <a:p>
            <a:pPr algn="ctr">
              <a:spcAft>
                <a:spcPts val="1200"/>
              </a:spcAft>
            </a:pPr>
            <a:r>
              <a:rPr lang="en-US" b="1" dirty="0" smtClean="0">
                <a:solidFill>
                  <a:srgbClr val="FF0000"/>
                </a:solidFill>
              </a:rPr>
              <a:t>Edit </a:t>
            </a:r>
            <a:endParaRPr lang="uk-UA" dirty="0">
              <a:solidFill>
                <a:srgbClr val="FF0000"/>
              </a:solidFill>
            </a:endParaRPr>
          </a:p>
        </p:txBody>
      </p:sp>
      <p:pic>
        <p:nvPicPr>
          <p:cNvPr id="11" name="Picture 4"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2411" y="149715"/>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251520" y="249897"/>
            <a:ext cx="8712968" cy="5909310"/>
          </a:xfrm>
          <a:prstGeom prst="rect">
            <a:avLst/>
          </a:prstGeom>
        </p:spPr>
        <p:txBody>
          <a:bodyPr wrap="square">
            <a:spAutoFit/>
          </a:bodyPr>
          <a:lstStyle/>
          <a:p>
            <a:pPr>
              <a:spcAft>
                <a:spcPts val="600"/>
              </a:spcAft>
            </a:pPr>
            <a:r>
              <a:rPr lang="en-US" dirty="0"/>
              <a:t>To </a:t>
            </a:r>
            <a:r>
              <a:rPr lang="en-US" b="1" dirty="0"/>
              <a:t>start</a:t>
            </a:r>
            <a:r>
              <a:rPr lang="en-US" dirty="0"/>
              <a:t> </a:t>
            </a:r>
            <a:r>
              <a:rPr lang="en-US" b="1" dirty="0" err="1"/>
              <a:t>nginx</a:t>
            </a:r>
            <a:r>
              <a:rPr lang="en-US" dirty="0"/>
              <a:t>, run </a:t>
            </a:r>
            <a:r>
              <a:rPr lang="en-US" b="1" dirty="0" smtClean="0"/>
              <a:t>nginx.exe</a:t>
            </a:r>
            <a:r>
              <a:rPr lang="en-US" dirty="0" smtClean="0"/>
              <a:t>.</a:t>
            </a:r>
          </a:p>
          <a:p>
            <a:pPr>
              <a:spcAft>
                <a:spcPts val="600"/>
              </a:spcAft>
            </a:pPr>
            <a:endParaRPr lang="en-US" b="1" dirty="0" smtClean="0"/>
          </a:p>
          <a:p>
            <a:pPr>
              <a:spcAft>
                <a:spcPts val="600"/>
              </a:spcAft>
            </a:pPr>
            <a:endParaRPr lang="en-US" b="1" dirty="0"/>
          </a:p>
          <a:p>
            <a:pPr>
              <a:spcAft>
                <a:spcPts val="600"/>
              </a:spcAft>
            </a:pPr>
            <a:endParaRPr lang="en-US" b="1" dirty="0" smtClean="0"/>
          </a:p>
          <a:p>
            <a:pPr>
              <a:spcAft>
                <a:spcPts val="600"/>
              </a:spcAft>
            </a:pPr>
            <a:endParaRPr lang="en-US" b="1" dirty="0"/>
          </a:p>
          <a:p>
            <a:pPr>
              <a:spcAft>
                <a:spcPts val="600"/>
              </a:spcAft>
            </a:pPr>
            <a:endParaRPr lang="en-US" b="1" dirty="0" smtClean="0"/>
          </a:p>
          <a:p>
            <a:pPr>
              <a:spcAft>
                <a:spcPts val="600"/>
              </a:spcAft>
            </a:pPr>
            <a:endParaRPr lang="en-US" b="1" dirty="0" smtClean="0"/>
          </a:p>
          <a:p>
            <a:pPr>
              <a:spcAft>
                <a:spcPts val="600"/>
              </a:spcAft>
            </a:pPr>
            <a:endParaRPr lang="en-US" b="1" dirty="0" smtClean="0"/>
          </a:p>
          <a:p>
            <a:pPr>
              <a:spcAft>
                <a:spcPts val="600"/>
              </a:spcAft>
            </a:pPr>
            <a:endParaRPr lang="en-US" b="1" dirty="0" smtClean="0"/>
          </a:p>
          <a:p>
            <a:pPr>
              <a:spcAft>
                <a:spcPts val="600"/>
              </a:spcAft>
            </a:pPr>
            <a:endParaRPr lang="en-US" b="1" dirty="0" smtClean="0"/>
          </a:p>
          <a:p>
            <a:pPr>
              <a:spcAft>
                <a:spcPts val="600"/>
              </a:spcAft>
            </a:pPr>
            <a:r>
              <a:rPr lang="en-US" b="1" dirty="0" smtClean="0"/>
              <a:t>Nginx</a:t>
            </a:r>
            <a:r>
              <a:rPr lang="en-US" dirty="0" smtClean="0"/>
              <a:t> can </a:t>
            </a:r>
            <a:r>
              <a:rPr lang="en-US" dirty="0"/>
              <a:t>be controlled by </a:t>
            </a:r>
            <a:r>
              <a:rPr lang="en-US" dirty="0" smtClean="0"/>
              <a:t>the </a:t>
            </a:r>
            <a:r>
              <a:rPr lang="en-US" dirty="0"/>
              <a:t>-s parameter. </a:t>
            </a:r>
          </a:p>
          <a:p>
            <a:pPr>
              <a:spcBef>
                <a:spcPts val="1200"/>
              </a:spcBef>
              <a:spcAft>
                <a:spcPts val="1200"/>
              </a:spcAft>
            </a:pPr>
            <a:r>
              <a:rPr lang="en-US" b="1" dirty="0" smtClean="0">
                <a:solidFill>
                  <a:schemeClr val="tx1">
                    <a:lumMod val="50000"/>
                    <a:lumOff val="50000"/>
                  </a:schemeClr>
                </a:solidFill>
                <a:latin typeface="Consolas" panose="020B0609020204030204" pitchFamily="49" charset="0"/>
                <a:cs typeface="Consolas" panose="020B0609020204030204" pitchFamily="49" charset="0"/>
              </a:rPr>
              <a:t>	$ </a:t>
            </a:r>
            <a:r>
              <a:rPr lang="en-US" b="1" dirty="0" err="1" smtClean="0">
                <a:solidFill>
                  <a:schemeClr val="tx1">
                    <a:lumMod val="50000"/>
                    <a:lumOff val="50000"/>
                  </a:schemeClr>
                </a:solidFill>
                <a:latin typeface="Consolas" panose="020B0609020204030204" pitchFamily="49" charset="0"/>
                <a:cs typeface="Consolas" panose="020B0609020204030204" pitchFamily="49" charset="0"/>
              </a:rPr>
              <a:t>nginx</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-s signal</a:t>
            </a:r>
          </a:p>
          <a:p>
            <a:pPr>
              <a:spcAft>
                <a:spcPts val="600"/>
              </a:spcAft>
            </a:pPr>
            <a:r>
              <a:rPr lang="en-US" dirty="0"/>
              <a:t>Where </a:t>
            </a:r>
            <a:r>
              <a:rPr lang="en-US" i="1" dirty="0"/>
              <a:t>signal</a:t>
            </a:r>
            <a:r>
              <a:rPr lang="en-US" dirty="0"/>
              <a:t> may </a:t>
            </a:r>
            <a:r>
              <a:rPr lang="en-US" dirty="0" smtClean="0"/>
              <a:t>be:</a:t>
            </a:r>
            <a:endParaRPr lang="en-US" dirty="0"/>
          </a:p>
          <a:p>
            <a:pPr marL="285750" indent="-285750">
              <a:spcAft>
                <a:spcPts val="600"/>
              </a:spcAft>
              <a:buFont typeface="Arial" panose="020B0604020202020204" pitchFamily="34" charset="0"/>
              <a:buChar char="•"/>
            </a:pPr>
            <a:r>
              <a:rPr lang="en-US" b="1" dirty="0">
                <a:solidFill>
                  <a:schemeClr val="tx1">
                    <a:lumMod val="50000"/>
                    <a:lumOff val="50000"/>
                  </a:schemeClr>
                </a:solidFill>
                <a:latin typeface="Consolas" panose="020B0609020204030204" pitchFamily="49" charset="0"/>
                <a:cs typeface="Consolas" panose="020B0609020204030204" pitchFamily="49" charset="0"/>
              </a:rPr>
              <a:t>stop</a:t>
            </a:r>
            <a:r>
              <a:rPr lang="en-US" dirty="0"/>
              <a:t> — fast shutdown</a:t>
            </a:r>
          </a:p>
          <a:p>
            <a:pPr marL="285750" indent="-285750">
              <a:spcAft>
                <a:spcPts val="600"/>
              </a:spcAft>
              <a:buFont typeface="Arial" panose="020B0604020202020204" pitchFamily="34" charset="0"/>
              <a:buChar char="•"/>
            </a:pPr>
            <a:r>
              <a:rPr lang="en-US" b="1" dirty="0">
                <a:solidFill>
                  <a:schemeClr val="tx1">
                    <a:lumMod val="50000"/>
                    <a:lumOff val="50000"/>
                  </a:schemeClr>
                </a:solidFill>
                <a:latin typeface="Consolas" panose="020B0609020204030204" pitchFamily="49" charset="0"/>
                <a:cs typeface="Consolas" panose="020B0609020204030204" pitchFamily="49" charset="0"/>
              </a:rPr>
              <a:t>quit </a:t>
            </a:r>
            <a:r>
              <a:rPr lang="en-US" dirty="0"/>
              <a:t>— graceful </a:t>
            </a:r>
            <a:r>
              <a:rPr lang="en-US" dirty="0" smtClean="0"/>
              <a:t>shutdown (</a:t>
            </a:r>
            <a:r>
              <a:rPr lang="en-US" dirty="0"/>
              <a:t>waiting </a:t>
            </a:r>
            <a:r>
              <a:rPr lang="en-US" dirty="0" smtClean="0"/>
              <a:t>for the finish of serving </a:t>
            </a:r>
            <a:r>
              <a:rPr lang="en-US" dirty="0"/>
              <a:t>current </a:t>
            </a:r>
            <a:r>
              <a:rPr lang="en-US" dirty="0" smtClean="0"/>
              <a:t>requests)</a:t>
            </a:r>
            <a:endParaRPr lang="en-US" dirty="0"/>
          </a:p>
          <a:p>
            <a:pPr marL="285750" indent="-285750">
              <a:spcAft>
                <a:spcPts val="600"/>
              </a:spcAft>
              <a:buFont typeface="Arial" panose="020B0604020202020204" pitchFamily="34" charset="0"/>
              <a:buChar char="•"/>
            </a:pPr>
            <a:r>
              <a:rPr lang="en-US" b="1" dirty="0">
                <a:solidFill>
                  <a:schemeClr val="tx1">
                    <a:lumMod val="50000"/>
                    <a:lumOff val="50000"/>
                  </a:schemeClr>
                </a:solidFill>
                <a:latin typeface="Consolas" panose="020B0609020204030204" pitchFamily="49" charset="0"/>
                <a:cs typeface="Consolas" panose="020B0609020204030204" pitchFamily="49" charset="0"/>
              </a:rPr>
              <a:t>reload </a:t>
            </a:r>
            <a:r>
              <a:rPr lang="en-US" dirty="0"/>
              <a:t>— reloading the configuration </a:t>
            </a:r>
            <a:r>
              <a:rPr lang="en-US" dirty="0" smtClean="0"/>
              <a:t>file</a:t>
            </a:r>
            <a:endParaRPr lang="en-US" dirty="0"/>
          </a:p>
        </p:txBody>
      </p:sp>
      <p:pic>
        <p:nvPicPr>
          <p:cNvPr id="13" name="Picture 2" descr="Картинки по запросу play button">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1324" y="212060"/>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3059832" y="245896"/>
            <a:ext cx="762395" cy="369332"/>
          </a:xfrm>
          <a:prstGeom prst="rect">
            <a:avLst/>
          </a:prstGeom>
        </p:spPr>
        <p:txBody>
          <a:bodyPr wrap="square">
            <a:spAutoFit/>
          </a:bodyPr>
          <a:lstStyle/>
          <a:p>
            <a:pPr algn="ctr">
              <a:spcAft>
                <a:spcPts val="1200"/>
              </a:spcAft>
            </a:pPr>
            <a:r>
              <a:rPr lang="en-US" b="1" dirty="0" smtClean="0">
                <a:solidFill>
                  <a:srgbClr val="FF0000"/>
                </a:solidFill>
              </a:rPr>
              <a:t>Run</a:t>
            </a:r>
            <a:endParaRPr lang="uk-UA" dirty="0">
              <a:solidFill>
                <a:srgbClr val="FF0000"/>
              </a:solidFill>
            </a:endParaRPr>
          </a:p>
        </p:txBody>
      </p:sp>
      <p:pic>
        <p:nvPicPr>
          <p:cNvPr id="15" name="Picture 2" descr="Картинки по запросу play button">
            <a:hlinkClick r:id="rId9"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372" y="6242088"/>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6" name="Прямоугольник 15"/>
          <p:cNvSpPr/>
          <p:nvPr/>
        </p:nvSpPr>
        <p:spPr>
          <a:xfrm>
            <a:off x="5576956" y="6242088"/>
            <a:ext cx="762395" cy="369332"/>
          </a:xfrm>
          <a:prstGeom prst="rect">
            <a:avLst/>
          </a:prstGeom>
        </p:spPr>
        <p:txBody>
          <a:bodyPr wrap="square">
            <a:spAutoFit/>
          </a:bodyPr>
          <a:lstStyle/>
          <a:p>
            <a:pPr algn="ctr">
              <a:spcAft>
                <a:spcPts val="1200"/>
              </a:spcAft>
            </a:pPr>
            <a:r>
              <a:rPr lang="en-US" b="1" dirty="0" smtClean="0">
                <a:solidFill>
                  <a:srgbClr val="FF0000"/>
                </a:solidFill>
              </a:rPr>
              <a:t>Stop</a:t>
            </a:r>
            <a:endParaRPr lang="uk-UA" dirty="0">
              <a:solidFill>
                <a:srgbClr val="FF0000"/>
              </a:solidFill>
            </a:endParaRPr>
          </a:p>
        </p:txBody>
      </p:sp>
      <p:pic>
        <p:nvPicPr>
          <p:cNvPr id="17" name="Picture 2" descr="Картинки по запросу play button">
            <a:hlinkClick r:id="rId10"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9592" y="908720"/>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8" name="Прямоугольник 17"/>
          <p:cNvSpPr/>
          <p:nvPr/>
        </p:nvSpPr>
        <p:spPr>
          <a:xfrm>
            <a:off x="201022" y="908720"/>
            <a:ext cx="762395" cy="369332"/>
          </a:xfrm>
          <a:prstGeom prst="rect">
            <a:avLst/>
          </a:prstGeom>
        </p:spPr>
        <p:txBody>
          <a:bodyPr wrap="square">
            <a:spAutoFit/>
          </a:bodyPr>
          <a:lstStyle/>
          <a:p>
            <a:pPr algn="ctr">
              <a:spcAft>
                <a:spcPts val="1200"/>
              </a:spcAft>
            </a:pPr>
            <a:r>
              <a:rPr lang="en-US" b="1" dirty="0" smtClean="0">
                <a:solidFill>
                  <a:srgbClr val="FF0000"/>
                </a:solidFill>
              </a:rPr>
              <a:t>Test</a:t>
            </a:r>
            <a:endParaRPr lang="uk-UA" dirty="0">
              <a:solidFill>
                <a:srgbClr val="FF0000"/>
              </a:solidFill>
            </a:endParaRPr>
          </a:p>
        </p:txBody>
      </p:sp>
      <p:pic>
        <p:nvPicPr>
          <p:cNvPr id="19" name="Picture 2" descr="Картинки по запросу play button">
            <a:hlinkClick r:id="rId11"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35710" y="6222440"/>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20" name="Прямоугольник 19"/>
          <p:cNvSpPr/>
          <p:nvPr/>
        </p:nvSpPr>
        <p:spPr>
          <a:xfrm>
            <a:off x="3995034" y="6261736"/>
            <a:ext cx="906411" cy="369332"/>
          </a:xfrm>
          <a:prstGeom prst="rect">
            <a:avLst/>
          </a:prstGeom>
        </p:spPr>
        <p:txBody>
          <a:bodyPr wrap="square">
            <a:spAutoFit/>
          </a:bodyPr>
          <a:lstStyle/>
          <a:p>
            <a:pPr algn="ctr">
              <a:spcAft>
                <a:spcPts val="1200"/>
              </a:spcAft>
            </a:pPr>
            <a:r>
              <a:rPr lang="en-US" b="1" dirty="0" smtClean="0">
                <a:solidFill>
                  <a:srgbClr val="FF0000"/>
                </a:solidFill>
              </a:rPr>
              <a:t>Reload</a:t>
            </a:r>
            <a:endParaRPr lang="uk-UA" dirty="0">
              <a:solidFill>
                <a:srgbClr val="FF0000"/>
              </a:solidFill>
            </a:endParaRPr>
          </a:p>
        </p:txBody>
      </p:sp>
      <p:pic>
        <p:nvPicPr>
          <p:cNvPr id="21" name="Picture 9" descr="C:\Users\pc\AppData\Local\Temp\SNAGHTML67467eed.PNG"/>
          <p:cNvPicPr>
            <a:picLocks noChangeAspect="1" noChangeArrowheads="1"/>
          </p:cNvPicPr>
          <p:nvPr/>
        </p:nvPicPr>
        <p:blipFill rotWithShape="1">
          <a:blip r:embed="rId12">
            <a:extLst>
              <a:ext uri="{28A0092B-C50C-407E-A947-70E740481C1C}">
                <a14:useLocalDpi xmlns:a14="http://schemas.microsoft.com/office/drawing/2010/main" val="0"/>
              </a:ext>
            </a:extLst>
          </a:blip>
          <a:srcRect r="14133"/>
          <a:stretch/>
        </p:blipFill>
        <p:spPr bwMode="auto">
          <a:xfrm>
            <a:off x="35496" y="1365899"/>
            <a:ext cx="4487129" cy="220711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0012" y="603251"/>
            <a:ext cx="4428492" cy="4769965"/>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Прямоугольник 23"/>
          <p:cNvSpPr/>
          <p:nvPr/>
        </p:nvSpPr>
        <p:spPr>
          <a:xfrm>
            <a:off x="4608004" y="188640"/>
            <a:ext cx="2700300" cy="369332"/>
          </a:xfrm>
          <a:prstGeom prst="rect">
            <a:avLst/>
          </a:prstGeom>
        </p:spPr>
        <p:txBody>
          <a:bodyPr wrap="square">
            <a:spAutoFit/>
          </a:bodyPr>
          <a:lstStyle/>
          <a:p>
            <a:pPr algn="ctr">
              <a:spcAft>
                <a:spcPts val="600"/>
              </a:spcAft>
            </a:pPr>
            <a:r>
              <a:rPr lang="en-US" dirty="0" err="1" smtClean="0">
                <a:solidFill>
                  <a:srgbClr val="FF0000"/>
                </a:solidFill>
              </a:rPr>
              <a:t>Config’s</a:t>
            </a:r>
            <a:r>
              <a:rPr lang="en-US" dirty="0" smtClean="0">
                <a:solidFill>
                  <a:srgbClr val="FF0000"/>
                </a:solidFill>
              </a:rPr>
              <a:t> essential:</a:t>
            </a:r>
            <a:endParaRPr lang="en-US" dirty="0">
              <a:solidFill>
                <a:srgbClr val="FF0000"/>
              </a:solidFill>
            </a:endParaRPr>
          </a:p>
        </p:txBody>
      </p:sp>
      <p:cxnSp>
        <p:nvCxnSpPr>
          <p:cNvPr id="25" name="Прямая со стрелкой 24"/>
          <p:cNvCxnSpPr/>
          <p:nvPr/>
        </p:nvCxnSpPr>
        <p:spPr>
          <a:xfrm flipH="1">
            <a:off x="7164288" y="2564904"/>
            <a:ext cx="792088" cy="324046"/>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p:cNvCxnSpPr/>
          <p:nvPr/>
        </p:nvCxnSpPr>
        <p:spPr>
          <a:xfrm flipH="1">
            <a:off x="7200131" y="3235507"/>
            <a:ext cx="720080" cy="409517"/>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Прямая со стрелкой 28"/>
          <p:cNvCxnSpPr/>
          <p:nvPr/>
        </p:nvCxnSpPr>
        <p:spPr>
          <a:xfrm flipH="1">
            <a:off x="1631213" y="1527922"/>
            <a:ext cx="996571" cy="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6932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16632"/>
            <a:ext cx="9144000" cy="461665"/>
          </a:xfrm>
          <a:prstGeom prst="rect">
            <a:avLst/>
          </a:prstGeom>
        </p:spPr>
        <p:txBody>
          <a:bodyPr wrap="square">
            <a:spAutoFit/>
          </a:bodyPr>
          <a:lstStyle/>
          <a:p>
            <a:pPr algn="ctr">
              <a:spcAft>
                <a:spcPts val="600"/>
              </a:spcAft>
            </a:pPr>
            <a:r>
              <a:rPr lang="en-US" sz="2400" b="1" dirty="0" smtClean="0"/>
              <a:t>Nginx, Simple Proxy Server</a:t>
            </a:r>
            <a:endParaRPr lang="en-US" sz="2400" b="1" dirty="0"/>
          </a:p>
        </p:txBody>
      </p:sp>
      <p:sp>
        <p:nvSpPr>
          <p:cNvPr id="2" name="Прямоугольник 1"/>
          <p:cNvSpPr/>
          <p:nvPr/>
        </p:nvSpPr>
        <p:spPr>
          <a:xfrm>
            <a:off x="2358008" y="904652"/>
            <a:ext cx="6606480" cy="2585323"/>
          </a:xfrm>
          <a:prstGeom prst="rect">
            <a:avLst/>
          </a:prstGeom>
        </p:spPr>
        <p:txBody>
          <a:bodyPr wrap="square">
            <a:spAutoFit/>
          </a:bodyPr>
          <a:lstStyle/>
          <a:p>
            <a:r>
              <a:rPr lang="en-US" b="1" dirty="0" smtClean="0">
                <a:solidFill>
                  <a:schemeClr val="tx1">
                    <a:lumMod val="50000"/>
                    <a:lumOff val="50000"/>
                  </a:schemeClr>
                </a:solidFill>
                <a:latin typeface="Consolas" panose="020B0609020204030204" pitchFamily="49" charset="0"/>
                <a:cs typeface="Consolas" panose="020B0609020204030204" pitchFamily="49" charset="0"/>
              </a:rPr>
              <a:t>#insert into </a:t>
            </a:r>
            <a:r>
              <a:rPr lang="en-US" b="1" dirty="0" err="1" smtClean="0">
                <a:solidFill>
                  <a:schemeClr val="tx1">
                    <a:lumMod val="50000"/>
                    <a:lumOff val="50000"/>
                  </a:schemeClr>
                </a:solidFill>
                <a:latin typeface="Consolas" panose="020B0609020204030204" pitchFamily="49" charset="0"/>
                <a:cs typeface="Consolas" panose="020B0609020204030204" pitchFamily="49" charset="0"/>
              </a:rPr>
              <a:t>config</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new </a:t>
            </a:r>
            <a:r>
              <a:rPr lang="en-US" b="1" dirty="0">
                <a:solidFill>
                  <a:schemeClr val="tx1">
                    <a:lumMod val="50000"/>
                    <a:lumOff val="50000"/>
                  </a:schemeClr>
                </a:solidFill>
                <a:latin typeface="Consolas" panose="020B0609020204030204" pitchFamily="49" charset="0"/>
                <a:cs typeface="Consolas" panose="020B0609020204030204" pitchFamily="49" charset="0"/>
              </a:rPr>
              <a:t>proxy server</a:t>
            </a: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server </a:t>
            </a:r>
            <a:endParaRPr lang="en-US" b="1" dirty="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a:t>
            </a:r>
            <a:endParaRPr lang="en-US" b="1" dirty="0">
              <a:solidFill>
                <a:schemeClr val="tx1">
                  <a:lumMod val="50000"/>
                  <a:lumOff val="50000"/>
                </a:schemeClr>
              </a:solidFill>
              <a:latin typeface="Consolas" panose="020B0609020204030204" pitchFamily="49" charset="0"/>
              <a:cs typeface="Consolas" panose="020B0609020204030204" pitchFamily="49" charset="0"/>
            </a:endParaRPr>
          </a:p>
          <a:p>
            <a:r>
              <a:rPr lang="en-US" b="1" dirty="0">
                <a:solidFill>
                  <a:schemeClr val="tx1">
                    <a:lumMod val="50000"/>
                    <a:lumOff val="50000"/>
                  </a:schemeClr>
                </a:solidFill>
                <a:latin typeface="Consolas" panose="020B0609020204030204" pitchFamily="49" charset="0"/>
                <a:cs typeface="Consolas" panose="020B0609020204030204" pitchFamily="49" charset="0"/>
              </a:rPr>
              <a:t>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listen </a:t>
            </a:r>
            <a:r>
              <a:rPr lang="en-US" b="1" dirty="0">
                <a:solidFill>
                  <a:schemeClr val="tx1">
                    <a:lumMod val="50000"/>
                    <a:lumOff val="50000"/>
                  </a:schemeClr>
                </a:solidFill>
                <a:latin typeface="Consolas" panose="020B0609020204030204" pitchFamily="49" charset="0"/>
                <a:cs typeface="Consolas" panose="020B0609020204030204" pitchFamily="49" charset="0"/>
              </a:rPr>
              <a:t>8080</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a:t>
            </a:r>
            <a:endParaRPr lang="en-US" b="1" dirty="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location </a:t>
            </a:r>
            <a:r>
              <a:rPr lang="en-US" b="1" dirty="0">
                <a:solidFill>
                  <a:schemeClr val="tx1">
                    <a:lumMod val="50000"/>
                    <a:lumOff val="50000"/>
                  </a:schemeClr>
                </a:solidFill>
                <a:latin typeface="Consolas" panose="020B0609020204030204" pitchFamily="49" charset="0"/>
                <a:cs typeface="Consolas" panose="020B0609020204030204" pitchFamily="49" charset="0"/>
              </a:rPr>
              <a:t>/ </a:t>
            </a:r>
            <a:endParaRPr lang="en-US" b="1" dirty="0" smtClean="0">
              <a:solidFill>
                <a:schemeClr val="tx1">
                  <a:lumMod val="50000"/>
                  <a:lumOff val="50000"/>
                </a:schemeClr>
              </a:solidFill>
              <a:latin typeface="Consolas" panose="020B0609020204030204" pitchFamily="49" charset="0"/>
              <a:cs typeface="Consolas" panose="020B0609020204030204" pitchFamily="49" charset="0"/>
            </a:endParaRPr>
          </a:p>
          <a:p>
            <a:r>
              <a:rPr lang="en-US" b="1" dirty="0">
                <a:solidFill>
                  <a:schemeClr val="tx1">
                    <a:lumMod val="50000"/>
                    <a:lumOff val="50000"/>
                  </a:schemeClr>
                </a:solidFill>
                <a:latin typeface="Consolas" panose="020B0609020204030204" pitchFamily="49" charset="0"/>
                <a:cs typeface="Consolas" panose="020B0609020204030204" pitchFamily="49" charset="0"/>
              </a:rPr>
              <a:t>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endParaRPr lang="en-US" b="1" dirty="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err="1" smtClean="0">
                <a:solidFill>
                  <a:schemeClr val="tx1">
                    <a:lumMod val="50000"/>
                    <a:lumOff val="50000"/>
                  </a:schemeClr>
                </a:solidFill>
                <a:latin typeface="Consolas" panose="020B0609020204030204" pitchFamily="49" charset="0"/>
                <a:cs typeface="Consolas" panose="020B0609020204030204" pitchFamily="49" charset="0"/>
              </a:rPr>
              <a:t>proxy_pass</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http://</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www.pravda.com.ua:80;</a:t>
            </a: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endParaRPr lang="en-US" b="1" dirty="0">
              <a:solidFill>
                <a:schemeClr val="tx1">
                  <a:lumMod val="50000"/>
                  <a:lumOff val="50000"/>
                </a:schemeClr>
              </a:solidFill>
              <a:latin typeface="Consolas" panose="020B0609020204030204" pitchFamily="49" charset="0"/>
              <a:cs typeface="Consolas" panose="020B0609020204030204" pitchFamily="49" charset="0"/>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a:t>
            </a:r>
            <a:endParaRPr lang="uk-UA"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9"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3442" y="4820572"/>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843363" y="4830860"/>
            <a:ext cx="648071" cy="369332"/>
          </a:xfrm>
          <a:prstGeom prst="rect">
            <a:avLst/>
          </a:prstGeom>
        </p:spPr>
        <p:txBody>
          <a:bodyPr wrap="square">
            <a:spAutoFit/>
          </a:bodyPr>
          <a:lstStyle/>
          <a:p>
            <a:pPr algn="ctr">
              <a:spcAft>
                <a:spcPts val="1200"/>
              </a:spcAft>
            </a:pPr>
            <a:r>
              <a:rPr lang="en-US" b="1" dirty="0" smtClean="0">
                <a:solidFill>
                  <a:srgbClr val="FF0000"/>
                </a:solidFill>
              </a:rPr>
              <a:t>test</a:t>
            </a:r>
            <a:endParaRPr lang="uk-UA" dirty="0">
              <a:solidFill>
                <a:srgbClr val="FF0000"/>
              </a:solidFill>
            </a:endParaRPr>
          </a:p>
        </p:txBody>
      </p:sp>
      <p:pic>
        <p:nvPicPr>
          <p:cNvPr id="7170" name="Picture 2" descr="C:\Users\pc\AppData\Local\Temp\SNAGHTML6ccf07c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091" y="4799037"/>
            <a:ext cx="60293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Картинки по запросу play button">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1084" y="3740452"/>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p:cNvSpPr/>
          <p:nvPr/>
        </p:nvSpPr>
        <p:spPr>
          <a:xfrm>
            <a:off x="12869" y="3779748"/>
            <a:ext cx="1534795" cy="369332"/>
          </a:xfrm>
          <a:prstGeom prst="rect">
            <a:avLst/>
          </a:prstGeom>
        </p:spPr>
        <p:txBody>
          <a:bodyPr wrap="square">
            <a:spAutoFit/>
          </a:bodyPr>
          <a:lstStyle/>
          <a:p>
            <a:pPr algn="ctr">
              <a:spcAft>
                <a:spcPts val="1200"/>
              </a:spcAft>
            </a:pPr>
            <a:r>
              <a:rPr lang="en-US" b="1" dirty="0" smtClean="0">
                <a:solidFill>
                  <a:srgbClr val="FF0000"/>
                </a:solidFill>
              </a:rPr>
              <a:t>Reload </a:t>
            </a:r>
            <a:r>
              <a:rPr lang="en-US" b="1" dirty="0" err="1" smtClean="0">
                <a:solidFill>
                  <a:srgbClr val="FF0000"/>
                </a:solidFill>
              </a:rPr>
              <a:t>config</a:t>
            </a:r>
            <a:endParaRPr lang="uk-UA" dirty="0">
              <a:solidFill>
                <a:srgbClr val="FF0000"/>
              </a:solidFill>
            </a:endParaRPr>
          </a:p>
        </p:txBody>
      </p:sp>
      <p:sp>
        <p:nvSpPr>
          <p:cNvPr id="14" name="Прямоугольник 13"/>
          <p:cNvSpPr/>
          <p:nvPr/>
        </p:nvSpPr>
        <p:spPr>
          <a:xfrm>
            <a:off x="243878" y="904652"/>
            <a:ext cx="1361876" cy="369332"/>
          </a:xfrm>
          <a:prstGeom prst="rect">
            <a:avLst/>
          </a:prstGeom>
        </p:spPr>
        <p:txBody>
          <a:bodyPr wrap="square">
            <a:spAutoFit/>
          </a:bodyPr>
          <a:lstStyle/>
          <a:p>
            <a:pPr algn="ctr">
              <a:spcAft>
                <a:spcPts val="1200"/>
              </a:spcAft>
            </a:pPr>
            <a:r>
              <a:rPr lang="en-US" b="1" dirty="0" smtClean="0">
                <a:solidFill>
                  <a:srgbClr val="FF0000"/>
                </a:solidFill>
              </a:rPr>
              <a:t>Edit </a:t>
            </a:r>
            <a:r>
              <a:rPr lang="en-US" b="1" dirty="0" err="1" smtClean="0">
                <a:solidFill>
                  <a:srgbClr val="FF0000"/>
                </a:solidFill>
              </a:rPr>
              <a:t>config</a:t>
            </a:r>
            <a:endParaRPr lang="uk-UA" dirty="0">
              <a:solidFill>
                <a:srgbClr val="FF0000"/>
              </a:solidFill>
            </a:endParaRPr>
          </a:p>
        </p:txBody>
      </p:sp>
      <p:pic>
        <p:nvPicPr>
          <p:cNvPr id="15" name="Picture 4"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77635" y="904652"/>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Картинки по запросу play button">
            <a:hlinkClick r:id="rId9"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5754" y="6242088"/>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7" name="Прямоугольник 16"/>
          <p:cNvSpPr/>
          <p:nvPr/>
        </p:nvSpPr>
        <p:spPr>
          <a:xfrm>
            <a:off x="827584" y="6242088"/>
            <a:ext cx="762395" cy="369332"/>
          </a:xfrm>
          <a:prstGeom prst="rect">
            <a:avLst/>
          </a:prstGeom>
        </p:spPr>
        <p:txBody>
          <a:bodyPr wrap="square">
            <a:spAutoFit/>
          </a:bodyPr>
          <a:lstStyle/>
          <a:p>
            <a:pPr algn="ctr">
              <a:spcAft>
                <a:spcPts val="1200"/>
              </a:spcAft>
            </a:pPr>
            <a:r>
              <a:rPr lang="en-US" b="1" dirty="0" smtClean="0">
                <a:solidFill>
                  <a:srgbClr val="FF0000"/>
                </a:solidFill>
              </a:rPr>
              <a:t>Stop</a:t>
            </a:r>
            <a:endParaRPr lang="uk-UA" dirty="0">
              <a:solidFill>
                <a:srgbClr val="FF0000"/>
              </a:solidFill>
            </a:endParaRPr>
          </a:p>
        </p:txBody>
      </p:sp>
      <p:cxnSp>
        <p:nvCxnSpPr>
          <p:cNvPr id="18" name="Прямая со стрелкой 17"/>
          <p:cNvCxnSpPr/>
          <p:nvPr/>
        </p:nvCxnSpPr>
        <p:spPr>
          <a:xfrm flipH="1">
            <a:off x="4355976" y="1952846"/>
            <a:ext cx="864096" cy="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Прямая со стрелкой 19"/>
          <p:cNvCxnSpPr/>
          <p:nvPr/>
        </p:nvCxnSpPr>
        <p:spPr>
          <a:xfrm flipH="1" flipV="1">
            <a:off x="6300192" y="2888950"/>
            <a:ext cx="720080" cy="54005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2" name="Прямая со стрелкой 21"/>
          <p:cNvCxnSpPr/>
          <p:nvPr/>
        </p:nvCxnSpPr>
        <p:spPr>
          <a:xfrm flipH="1">
            <a:off x="3841255" y="4562182"/>
            <a:ext cx="514721" cy="341094"/>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Прямая соединительная линия 18"/>
          <p:cNvCxnSpPr/>
          <p:nvPr/>
        </p:nvCxnSpPr>
        <p:spPr>
          <a:xfrm flipH="1">
            <a:off x="0" y="3573016"/>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0" y="4437112"/>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83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144" y="404663"/>
            <a:ext cx="2821606" cy="1200329"/>
          </a:xfrm>
          <a:prstGeom prst="rect">
            <a:avLst/>
          </a:prstGeom>
          <a:noFill/>
        </p:spPr>
        <p:txBody>
          <a:bodyPr wrap="none" rtlCol="0">
            <a:spAutoFit/>
          </a:bodyPr>
          <a:lstStyle/>
          <a:p>
            <a:pPr algn="ctr"/>
            <a:r>
              <a:rPr lang="uk-UA" b="1" dirty="0" smtClean="0"/>
              <a:t>Самостійне опрацювання:</a:t>
            </a:r>
          </a:p>
          <a:p>
            <a:pPr algn="ctr"/>
            <a:endParaRPr lang="uk-UA" b="1" dirty="0"/>
          </a:p>
          <a:p>
            <a:pPr algn="ctr"/>
            <a:endParaRPr lang="uk-UA" b="1" dirty="0" smtClean="0"/>
          </a:p>
          <a:p>
            <a:pPr algn="ctr"/>
            <a:r>
              <a:rPr lang="uk-UA" b="1" dirty="0" smtClean="0"/>
              <a:t>Література та ресурси:</a:t>
            </a:r>
          </a:p>
        </p:txBody>
      </p:sp>
      <p:pic>
        <p:nvPicPr>
          <p:cNvPr id="1026" name="Picture 2" descr="Світлина від I am Programmer,I have no l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20888"/>
            <a:ext cx="27813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545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44624"/>
            <a:ext cx="2435282" cy="369332"/>
          </a:xfrm>
          <a:prstGeom prst="rect">
            <a:avLst/>
          </a:prstGeom>
        </p:spPr>
        <p:txBody>
          <a:bodyPr wrap="none">
            <a:spAutoFit/>
          </a:bodyPr>
          <a:lstStyle/>
          <a:p>
            <a:r>
              <a:rPr lang="en-US" b="1" dirty="0"/>
              <a:t>Three-tier architectures</a:t>
            </a:r>
          </a:p>
        </p:txBody>
      </p:sp>
      <p:sp>
        <p:nvSpPr>
          <p:cNvPr id="2" name="Прямоугольник 1"/>
          <p:cNvSpPr/>
          <p:nvPr/>
        </p:nvSpPr>
        <p:spPr>
          <a:xfrm>
            <a:off x="35496" y="479574"/>
            <a:ext cx="9036496" cy="1077218"/>
          </a:xfrm>
          <a:prstGeom prst="rect">
            <a:avLst/>
          </a:prstGeom>
        </p:spPr>
        <p:txBody>
          <a:bodyPr wrap="square">
            <a:spAutoFit/>
          </a:bodyPr>
          <a:lstStyle/>
          <a:p>
            <a:pPr marL="285750" indent="-285750">
              <a:buFont typeface="Arial" panose="020B0604020202020204" pitchFamily="34" charset="0"/>
              <a:buChar char="•"/>
            </a:pPr>
            <a:r>
              <a:rPr lang="en-US" sz="1600" dirty="0" smtClean="0"/>
              <a:t>fat </a:t>
            </a:r>
            <a:r>
              <a:rPr lang="en-US" sz="1600" dirty="0"/>
              <a:t>client/thin server </a:t>
            </a:r>
            <a:r>
              <a:rPr lang="en-US" sz="1600" dirty="0" smtClean="0"/>
              <a:t>architectures</a:t>
            </a:r>
          </a:p>
          <a:p>
            <a:pPr marL="285750" indent="-285750">
              <a:buFont typeface="Arial" panose="020B0604020202020204" pitchFamily="34" charset="0"/>
              <a:buChar char="•"/>
            </a:pPr>
            <a:r>
              <a:rPr lang="en-US" sz="1600" dirty="0"/>
              <a:t>thin client/fat </a:t>
            </a:r>
            <a:r>
              <a:rPr lang="en-US" sz="1600" dirty="0" smtClean="0"/>
              <a:t>server architectures </a:t>
            </a:r>
          </a:p>
          <a:p>
            <a:pPr marL="285750" indent="-285750">
              <a:buFont typeface="Arial" panose="020B0604020202020204" pitchFamily="34" charset="0"/>
              <a:buChar char="•"/>
            </a:pPr>
            <a:r>
              <a:rPr lang="en-US" sz="1600" dirty="0"/>
              <a:t>Three-tier </a:t>
            </a:r>
            <a:r>
              <a:rPr lang="en-US" sz="1600" dirty="0" smtClean="0"/>
              <a:t>architectures: both </a:t>
            </a:r>
            <a:r>
              <a:rPr lang="en-US" sz="1600" dirty="0"/>
              <a:t>client and database server are freed from providing business </a:t>
            </a:r>
            <a:r>
              <a:rPr lang="en-US" sz="1600" dirty="0" smtClean="0"/>
              <a:t>logic</a:t>
            </a:r>
          </a:p>
          <a:p>
            <a:pPr marL="285750" indent="-285750">
              <a:buFont typeface="Arial" panose="020B0604020202020204" pitchFamily="34" charset="0"/>
              <a:buChar char="•"/>
            </a:pPr>
            <a:r>
              <a:rPr lang="en-US" sz="1600" dirty="0"/>
              <a:t>Conceptually, a multi-tier architecture results from a repeated application of the client/server paradigm. </a:t>
            </a:r>
            <a:endParaRPr lang="uk-UA"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7085013" cy="5000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076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 T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7326" y="319288"/>
            <a:ext cx="6459170" cy="534196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07504" y="116632"/>
            <a:ext cx="2415148" cy="369332"/>
          </a:xfrm>
          <a:prstGeom prst="rect">
            <a:avLst/>
          </a:prstGeom>
        </p:spPr>
        <p:txBody>
          <a:bodyPr wrap="none">
            <a:spAutoFit/>
          </a:bodyPr>
          <a:lstStyle/>
          <a:p>
            <a:r>
              <a:rPr lang="en-US" b="1" dirty="0" smtClean="0"/>
              <a:t>Multi-tier </a:t>
            </a:r>
            <a:r>
              <a:rPr lang="en-US" b="1" dirty="0"/>
              <a:t>architectures</a:t>
            </a:r>
          </a:p>
        </p:txBody>
      </p:sp>
      <p:sp>
        <p:nvSpPr>
          <p:cNvPr id="6" name="Прямоугольник 5"/>
          <p:cNvSpPr/>
          <p:nvPr/>
        </p:nvSpPr>
        <p:spPr>
          <a:xfrm>
            <a:off x="35496" y="654362"/>
            <a:ext cx="2376264" cy="4862870"/>
          </a:xfrm>
          <a:prstGeom prst="rect">
            <a:avLst/>
          </a:prstGeom>
        </p:spPr>
        <p:txBody>
          <a:bodyPr wrap="square">
            <a:spAutoFit/>
          </a:bodyPr>
          <a:lstStyle/>
          <a:p>
            <a:pPr marL="285750" indent="-285750">
              <a:spcAft>
                <a:spcPts val="1200"/>
              </a:spcAft>
              <a:buFont typeface="Arial" panose="020B0604020202020204" pitchFamily="34" charset="0"/>
              <a:buChar char="•"/>
            </a:pPr>
            <a:r>
              <a:rPr lang="en-US" sz="1600" dirty="0" smtClean="0"/>
              <a:t>Additional </a:t>
            </a:r>
            <a:r>
              <a:rPr lang="en-US" sz="1600" dirty="0"/>
              <a:t>layers </a:t>
            </a:r>
            <a:endParaRPr lang="en-US" sz="1600" dirty="0" smtClean="0"/>
          </a:p>
          <a:p>
            <a:pPr marL="285750" indent="-285750">
              <a:spcAft>
                <a:spcPts val="1200"/>
              </a:spcAft>
              <a:buFont typeface="Arial" panose="020B0604020202020204" pitchFamily="34" charset="0"/>
              <a:buChar char="•"/>
            </a:pPr>
            <a:r>
              <a:rPr lang="en-US" sz="1600" dirty="0" smtClean="0"/>
              <a:t>Horizontal </a:t>
            </a:r>
            <a:r>
              <a:rPr lang="en-US" sz="1600" dirty="0"/>
              <a:t>distribution within </a:t>
            </a:r>
            <a:r>
              <a:rPr lang="en-US" sz="1600" dirty="0" smtClean="0"/>
              <a:t>tiers. </a:t>
            </a:r>
          </a:p>
          <a:p>
            <a:pPr marL="285750" indent="-285750">
              <a:spcAft>
                <a:spcPts val="1200"/>
              </a:spcAft>
              <a:buFont typeface="Arial" panose="020B0604020202020204" pitchFamily="34" charset="0"/>
              <a:buChar char="•"/>
            </a:pPr>
            <a:r>
              <a:rPr lang="en-US" sz="1600" dirty="0"/>
              <a:t>L</a:t>
            </a:r>
            <a:r>
              <a:rPr lang="en-US" sz="1600" dirty="0" smtClean="0"/>
              <a:t>oad </a:t>
            </a:r>
            <a:r>
              <a:rPr lang="en-US" sz="1600" dirty="0"/>
              <a:t>balancing within </a:t>
            </a:r>
            <a:r>
              <a:rPr lang="en-US" sz="1600" dirty="0" smtClean="0"/>
              <a:t>tiers, </a:t>
            </a:r>
          </a:p>
          <a:p>
            <a:pPr marL="285750" indent="-285750">
              <a:spcAft>
                <a:spcPts val="1200"/>
              </a:spcAft>
              <a:buFont typeface="Arial" panose="020B0604020202020204" pitchFamily="34" charset="0"/>
              <a:buChar char="•"/>
            </a:pPr>
            <a:r>
              <a:rPr lang="en-US" sz="1600" dirty="0" smtClean="0"/>
              <a:t>Distributed </a:t>
            </a:r>
            <a:r>
              <a:rPr lang="en-US" sz="1600" dirty="0"/>
              <a:t>transaction </a:t>
            </a:r>
            <a:endParaRPr lang="en-US" sz="1600" dirty="0" smtClean="0"/>
          </a:p>
          <a:p>
            <a:pPr marL="285750" indent="-285750">
              <a:spcAft>
                <a:spcPts val="1200"/>
              </a:spcAft>
              <a:buFont typeface="Arial" panose="020B0604020202020204" pitchFamily="34" charset="0"/>
              <a:buChar char="•"/>
            </a:pPr>
            <a:r>
              <a:rPr lang="en-US" sz="1600" dirty="0" smtClean="0"/>
              <a:t>ACID </a:t>
            </a:r>
            <a:r>
              <a:rPr lang="en-US" sz="1600" dirty="0"/>
              <a:t>(atomicity, consistency, isolation, durability</a:t>
            </a:r>
            <a:r>
              <a:rPr lang="en-US" sz="1600" dirty="0" smtClean="0"/>
              <a:t>)</a:t>
            </a:r>
          </a:p>
          <a:p>
            <a:pPr marL="285750" indent="-285750">
              <a:spcAft>
                <a:spcPts val="1200"/>
              </a:spcAft>
              <a:buFont typeface="Arial" panose="020B0604020202020204" pitchFamily="34" charset="0"/>
              <a:buChar char="•"/>
            </a:pPr>
            <a:r>
              <a:rPr lang="en-US" sz="1600" dirty="0" smtClean="0"/>
              <a:t>Two-phase </a:t>
            </a:r>
            <a:r>
              <a:rPr lang="en-US" sz="1600" dirty="0"/>
              <a:t>commit </a:t>
            </a:r>
            <a:r>
              <a:rPr lang="en-US" sz="1600" dirty="0" smtClean="0"/>
              <a:t>protocol</a:t>
            </a:r>
          </a:p>
          <a:p>
            <a:pPr marL="285750" indent="-285750">
              <a:spcAft>
                <a:spcPts val="1200"/>
              </a:spcAft>
              <a:buFont typeface="Arial" panose="020B0604020202020204" pitchFamily="34" charset="0"/>
              <a:buChar char="•"/>
            </a:pPr>
            <a:r>
              <a:rPr lang="en-US" sz="1600" dirty="0" smtClean="0"/>
              <a:t>Multi-level transactions</a:t>
            </a:r>
          </a:p>
          <a:p>
            <a:pPr marL="285750" indent="-285750">
              <a:spcAft>
                <a:spcPts val="1200"/>
              </a:spcAft>
              <a:buFont typeface="Arial" panose="020B0604020202020204" pitchFamily="34" charset="0"/>
              <a:buChar char="•"/>
            </a:pPr>
            <a:r>
              <a:rPr lang="en-US" sz="1600" dirty="0" smtClean="0"/>
              <a:t>Caching at </a:t>
            </a:r>
            <a:r>
              <a:rPr lang="en-US" sz="1600" dirty="0"/>
              <a:t>the application tier </a:t>
            </a:r>
            <a:endParaRPr lang="uk-UA" sz="1600" dirty="0"/>
          </a:p>
        </p:txBody>
      </p:sp>
    </p:spTree>
    <p:extLst>
      <p:ext uri="{BB962C8B-B14F-4D97-AF65-F5344CB8AC3E}">
        <p14:creationId xmlns:p14="http://schemas.microsoft.com/office/powerpoint/2010/main" val="243638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17753245"/>
              </p:ext>
            </p:extLst>
          </p:nvPr>
        </p:nvGraphicFramePr>
        <p:xfrm>
          <a:off x="457200" y="5589240"/>
          <a:ext cx="8363273" cy="1219200"/>
        </p:xfrm>
        <a:graphic>
          <a:graphicData uri="http://schemas.openxmlformats.org/drawingml/2006/table">
            <a:tbl>
              <a:tblPr/>
              <a:tblGrid>
                <a:gridCol w="569627"/>
                <a:gridCol w="288654"/>
                <a:gridCol w="1876248"/>
                <a:gridCol w="432980"/>
                <a:gridCol w="288654"/>
                <a:gridCol w="1804085"/>
                <a:gridCol w="577307"/>
                <a:gridCol w="432980"/>
                <a:gridCol w="2092738"/>
              </a:tblGrid>
              <a:tr h="242502">
                <a:tc>
                  <a:txBody>
                    <a:bodyPr/>
                    <a:lstStyle/>
                    <a:p>
                      <a:pPr algn="r"/>
                      <a:r>
                        <a:rPr lang="en-US" sz="1400" dirty="0">
                          <a:solidFill>
                            <a:srgbClr val="674EA7"/>
                          </a:solidFill>
                          <a:effectLst/>
                        </a:rPr>
                        <a:t>BE</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674EA7"/>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674EA7"/>
                          </a:solidFill>
                          <a:effectLst/>
                        </a:rPr>
                        <a:t>Business Entity</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3D85C6"/>
                          </a:solidFill>
                          <a:effectLst/>
                        </a:rPr>
                        <a:t>BC</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dirty="0">
                          <a:solidFill>
                            <a:srgbClr val="3D85C6"/>
                          </a:solidFill>
                          <a:effectLst/>
                        </a:rPr>
                        <a:t>=</a:t>
                      </a:r>
                      <a:endParaRPr lang="uk-UA" sz="1400" dirty="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3D85C6"/>
                          </a:solidFill>
                          <a:effectLst/>
                        </a:rPr>
                        <a:t>Business Component</a:t>
                      </a:r>
                      <a:r>
                        <a:rPr lang="en-US" sz="1400" dirty="0"/>
                        <a:t>    </a:t>
                      </a:r>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69138"/>
                          </a:solidFill>
                          <a:effectLst/>
                        </a:rPr>
                        <a:t>SI</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dirty="0">
                          <a:solidFill>
                            <a:srgbClr val="E69138"/>
                          </a:solidFill>
                          <a:effectLst/>
                        </a:rPr>
                        <a:t>=</a:t>
                      </a:r>
                      <a:endParaRPr lang="uk-UA" sz="1400" dirty="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69138"/>
                          </a:solidFill>
                          <a:effectLst/>
                        </a:rPr>
                        <a:t>Service Implementation</a:t>
                      </a:r>
                      <a:endParaRPr lang="en-US" sz="1400" dirty="0"/>
                    </a:p>
                  </a:txBody>
                  <a:tcPr marL="45720" marR="45720" anchor="ctr">
                    <a:lnL>
                      <a:noFill/>
                    </a:lnL>
                    <a:lnR>
                      <a:noFill/>
                    </a:lnR>
                    <a:lnT>
                      <a:noFill/>
                    </a:lnT>
                    <a:lnB>
                      <a:noFill/>
                    </a:lnB>
                    <a:solidFill>
                      <a:schemeClr val="accent1">
                        <a:lumMod val="20000"/>
                        <a:lumOff val="80000"/>
                      </a:schemeClr>
                    </a:solidFill>
                  </a:tcPr>
                </a:tc>
              </a:tr>
              <a:tr h="242502">
                <a:tc>
                  <a:txBody>
                    <a:bodyPr/>
                    <a:lstStyle/>
                    <a:p>
                      <a:pPr algn="r"/>
                      <a:r>
                        <a:rPr lang="en-US" sz="1400" dirty="0" err="1">
                          <a:solidFill>
                            <a:srgbClr val="674EA7"/>
                          </a:solidFill>
                          <a:effectLst/>
                        </a:rPr>
                        <a:t>Enum</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674EA7"/>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674EA7"/>
                          </a:solidFill>
                          <a:effectLst/>
                        </a:rPr>
                        <a:t>Enumerations</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3D85C6"/>
                          </a:solidFill>
                          <a:effectLst/>
                        </a:rPr>
                        <a:t>WFA</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3D85C6"/>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3D85C6"/>
                          </a:solidFill>
                          <a:effectLst/>
                        </a:rPr>
                        <a:t>Workflow Activity</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69138"/>
                          </a:solidFill>
                          <a:effectLst/>
                        </a:rPr>
                        <a:t>MT</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E69138"/>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69138"/>
                          </a:solidFill>
                          <a:effectLst/>
                        </a:rPr>
                        <a:t>Message Type</a:t>
                      </a:r>
                      <a:endParaRPr lang="en-US" sz="1400" dirty="0"/>
                    </a:p>
                  </a:txBody>
                  <a:tcPr marL="45720" marR="45720" anchor="ctr">
                    <a:lnL>
                      <a:noFill/>
                    </a:lnL>
                    <a:lnR>
                      <a:noFill/>
                    </a:lnR>
                    <a:lnT>
                      <a:noFill/>
                    </a:lnT>
                    <a:lnB>
                      <a:noFill/>
                    </a:lnB>
                    <a:solidFill>
                      <a:schemeClr val="accent1">
                        <a:lumMod val="20000"/>
                        <a:lumOff val="80000"/>
                      </a:schemeClr>
                    </a:solidFill>
                  </a:tcPr>
                </a:tc>
              </a:tr>
              <a:tr h="280606">
                <a:tc>
                  <a:txBody>
                    <a:bodyPr/>
                    <a:lstStyle/>
                    <a:p>
                      <a:pPr algn="r"/>
                      <a:r>
                        <a:rPr lang="en-US" sz="1400" dirty="0">
                          <a:solidFill>
                            <a:srgbClr val="38761D"/>
                          </a:solidFill>
                          <a:effectLst/>
                        </a:rPr>
                        <a:t>DAC</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38761D"/>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38761D"/>
                          </a:solidFill>
                          <a:effectLst/>
                        </a:rPr>
                        <a:t>Data Access </a:t>
                      </a:r>
                      <a:r>
                        <a:rPr lang="en-US" sz="1400" dirty="0" smtClean="0">
                          <a:solidFill>
                            <a:srgbClr val="38761D"/>
                          </a:solidFill>
                          <a:effectLst/>
                        </a:rPr>
                        <a:t>Component</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69138"/>
                          </a:solidFill>
                          <a:effectLst/>
                        </a:rPr>
                        <a:t>WFS</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E69138"/>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69138"/>
                          </a:solidFill>
                          <a:effectLst/>
                        </a:rPr>
                        <a:t>Workflow Service</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06666"/>
                          </a:solidFill>
                          <a:effectLst/>
                        </a:rPr>
                        <a:t>UIC</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dirty="0">
                          <a:solidFill>
                            <a:srgbClr val="E06666"/>
                          </a:solidFill>
                          <a:effectLst/>
                        </a:rPr>
                        <a:t>=</a:t>
                      </a:r>
                      <a:endParaRPr lang="uk-UA" sz="1400" dirty="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06666"/>
                          </a:solidFill>
                          <a:effectLst/>
                        </a:rPr>
                        <a:t>User Interface Controller</a:t>
                      </a:r>
                      <a:endParaRPr lang="en-US" sz="1400" dirty="0"/>
                    </a:p>
                  </a:txBody>
                  <a:tcPr marL="45720" marR="45720" anchor="ctr">
                    <a:lnL>
                      <a:noFill/>
                    </a:lnL>
                    <a:lnR>
                      <a:noFill/>
                    </a:lnR>
                    <a:lnT>
                      <a:noFill/>
                    </a:lnT>
                    <a:lnB>
                      <a:noFill/>
                    </a:lnB>
                    <a:solidFill>
                      <a:schemeClr val="accent1">
                        <a:lumMod val="20000"/>
                        <a:lumOff val="80000"/>
                      </a:schemeClr>
                    </a:solidFill>
                  </a:tcPr>
                </a:tc>
              </a:tr>
              <a:tr h="242502">
                <a:tc>
                  <a:txBody>
                    <a:bodyPr/>
                    <a:lstStyle/>
                    <a:p>
                      <a:pPr algn="r"/>
                      <a:r>
                        <a:rPr lang="en-US" sz="1400" dirty="0">
                          <a:solidFill>
                            <a:srgbClr val="38761D"/>
                          </a:solidFill>
                          <a:effectLst/>
                        </a:rPr>
                        <a:t>DA</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38761D"/>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38761D"/>
                          </a:solidFill>
                          <a:effectLst/>
                        </a:rPr>
                        <a:t>Data Agent</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69138"/>
                          </a:solidFill>
                          <a:effectLst/>
                        </a:rPr>
                        <a:t>SC</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a:solidFill>
                            <a:srgbClr val="E69138"/>
                          </a:solidFill>
                          <a:effectLst/>
                        </a:rPr>
                        <a:t>=</a:t>
                      </a:r>
                      <a:endParaRPr lang="uk-UA" sz="140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69138"/>
                          </a:solidFill>
                          <a:effectLst/>
                        </a:rPr>
                        <a:t>Service Contract</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r"/>
                      <a:r>
                        <a:rPr lang="en-US" sz="1400" dirty="0">
                          <a:solidFill>
                            <a:srgbClr val="E06666"/>
                          </a:solidFill>
                          <a:effectLst/>
                        </a:rPr>
                        <a:t>UI</a:t>
                      </a:r>
                      <a:endParaRPr lang="en-US" sz="1400" dirty="0"/>
                    </a:p>
                  </a:txBody>
                  <a:tcPr marL="45720" marR="45720" anchor="ctr">
                    <a:lnL>
                      <a:noFill/>
                    </a:lnL>
                    <a:lnR>
                      <a:noFill/>
                    </a:lnR>
                    <a:lnT>
                      <a:noFill/>
                    </a:lnT>
                    <a:lnB>
                      <a:noFill/>
                    </a:lnB>
                    <a:solidFill>
                      <a:schemeClr val="accent1">
                        <a:lumMod val="20000"/>
                        <a:lumOff val="80000"/>
                      </a:schemeClr>
                    </a:solidFill>
                  </a:tcPr>
                </a:tc>
                <a:tc>
                  <a:txBody>
                    <a:bodyPr/>
                    <a:lstStyle/>
                    <a:p>
                      <a:pPr algn="ctr"/>
                      <a:r>
                        <a:rPr lang="uk-UA" sz="1400" dirty="0">
                          <a:solidFill>
                            <a:srgbClr val="E06666"/>
                          </a:solidFill>
                          <a:effectLst/>
                        </a:rPr>
                        <a:t>=</a:t>
                      </a:r>
                      <a:endParaRPr lang="uk-UA" sz="1400" dirty="0"/>
                    </a:p>
                  </a:txBody>
                  <a:tcPr marL="45720" marR="45720" anchor="ctr">
                    <a:lnL>
                      <a:noFill/>
                    </a:lnL>
                    <a:lnR>
                      <a:noFill/>
                    </a:lnR>
                    <a:lnT>
                      <a:noFill/>
                    </a:lnT>
                    <a:lnB>
                      <a:noFill/>
                    </a:lnB>
                    <a:solidFill>
                      <a:schemeClr val="accent1">
                        <a:lumMod val="20000"/>
                        <a:lumOff val="80000"/>
                      </a:schemeClr>
                    </a:solidFill>
                  </a:tcPr>
                </a:tc>
                <a:tc>
                  <a:txBody>
                    <a:bodyPr/>
                    <a:lstStyle/>
                    <a:p>
                      <a:pPr algn="l"/>
                      <a:r>
                        <a:rPr lang="en-US" sz="1400" dirty="0">
                          <a:solidFill>
                            <a:srgbClr val="E06666"/>
                          </a:solidFill>
                          <a:effectLst/>
                        </a:rPr>
                        <a:t>User Interface</a:t>
                      </a:r>
                      <a:endParaRPr lang="en-US" sz="1400" dirty="0"/>
                    </a:p>
                  </a:txBody>
                  <a:tcPr marL="45720" marR="45720" anchor="ctr">
                    <a:lnL>
                      <a:noFill/>
                    </a:lnL>
                    <a:lnR>
                      <a:noFill/>
                    </a:lnR>
                    <a:lnT>
                      <a:noFill/>
                    </a:lnT>
                    <a:lnB>
                      <a:noFill/>
                    </a:lnB>
                    <a:solidFill>
                      <a:schemeClr val="accent1">
                        <a:lumMod val="20000"/>
                        <a:lumOff val="80000"/>
                      </a:schemeClr>
                    </a:solidFill>
                  </a:tcPr>
                </a:tc>
              </a:tr>
            </a:tbl>
          </a:graphicData>
        </a:graphic>
      </p:graphicFrame>
      <p:sp>
        <p:nvSpPr>
          <p:cNvPr id="4" name="Rectangle 3"/>
          <p:cNvSpPr>
            <a:spLocks noChangeArrowheads="1"/>
          </p:cNvSpPr>
          <p:nvPr/>
        </p:nvSpPr>
        <p:spPr bwMode="auto">
          <a:xfrm>
            <a:off x="457200" y="162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800" b="0" i="0" u="none" strike="noStrike" cap="none" normalizeH="0" baseline="0" smtClean="0">
                <a:ln>
                  <a:noFill/>
                </a:ln>
                <a:solidFill>
                  <a:schemeClr val="tx1"/>
                </a:solidFill>
                <a:effectLst/>
                <a:latin typeface="Arial" pitchFamily="34" charset="0"/>
                <a:cs typeface="Arial" pitchFamily="34" charset="0"/>
              </a:rPr>
              <a:t/>
            </a:r>
            <a:br>
              <a:rPr kumimoji="0" lang="uk-UA" altLang="uk-UA" sz="1800" b="0" i="0" u="none" strike="noStrike" cap="none" normalizeH="0" baseline="0" smtClean="0">
                <a:ln>
                  <a:noFill/>
                </a:ln>
                <a:solidFill>
                  <a:schemeClr val="tx1"/>
                </a:solidFill>
                <a:effectLst/>
                <a:latin typeface="Arial" pitchFamily="34" charset="0"/>
                <a:cs typeface="Arial" pitchFamily="34" charset="0"/>
              </a:rPr>
            </a:br>
            <a:endParaRPr kumimoji="0" lang="uk-UA" alt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Прямоугольник 4"/>
          <p:cNvSpPr/>
          <p:nvPr/>
        </p:nvSpPr>
        <p:spPr>
          <a:xfrm>
            <a:off x="1331640" y="5281463"/>
            <a:ext cx="6552728" cy="307777"/>
          </a:xfrm>
          <a:prstGeom prst="rect">
            <a:avLst/>
          </a:prstGeom>
          <a:ln w="12700">
            <a:solidFill>
              <a:schemeClr val="tx1"/>
            </a:solidFill>
          </a:ln>
        </p:spPr>
        <p:txBody>
          <a:bodyPr wrap="square">
            <a:spAutoFit/>
          </a:bodyPr>
          <a:lstStyle/>
          <a:p>
            <a:pPr algn="ctr"/>
            <a:r>
              <a:rPr lang="en-US" sz="1400" dirty="0" smtClean="0">
                <a:solidFill>
                  <a:schemeClr val="accent6">
                    <a:lumMod val="50000"/>
                  </a:schemeClr>
                </a:solidFill>
              </a:rPr>
              <a:t>serena-yeoh.blogspot.com/2014/01/layered-architecture-components.html</a:t>
            </a:r>
            <a:endParaRPr lang="uk-UA" sz="1400" dirty="0">
              <a:solidFill>
                <a:schemeClr val="accent6">
                  <a:lumMod val="50000"/>
                </a:schemeClr>
              </a:solidFill>
            </a:endParaRPr>
          </a:p>
        </p:txBody>
      </p:sp>
      <p:pic>
        <p:nvPicPr>
          <p:cNvPr id="9" name="Picture 2" descr="http://4.bp.blogspot.com/-_rIdNouv2Zg/UtyekFwyKrI/AAAAAAAAAvw/H0yO2VmXgFs/s1600/layer-component.png"/>
          <p:cNvPicPr>
            <a:picLocks noChangeAspect="1" noChangeArrowheads="1"/>
          </p:cNvPicPr>
          <p:nvPr/>
        </p:nvPicPr>
        <p:blipFill rotWithShape="1">
          <a:blip r:embed="rId3">
            <a:extLst>
              <a:ext uri="{28A0092B-C50C-407E-A947-70E740481C1C}">
                <a14:useLocalDpi xmlns:a14="http://schemas.microsoft.com/office/drawing/2010/main" val="0"/>
              </a:ext>
            </a:extLst>
          </a:blip>
          <a:srcRect l="1593" t="3484" r="2000" b="1386"/>
          <a:stretch/>
        </p:blipFill>
        <p:spPr bwMode="auto">
          <a:xfrm>
            <a:off x="317910" y="44624"/>
            <a:ext cx="8568952" cy="523982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177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514409"/>
            <a:ext cx="8784976" cy="6370975"/>
          </a:xfrm>
          <a:prstGeom prst="rect">
            <a:avLst/>
          </a:prstGeom>
        </p:spPr>
        <p:txBody>
          <a:bodyPr wrap="square">
            <a:spAutoFit/>
          </a:bodyPr>
          <a:lstStyle/>
          <a:p>
            <a:pPr algn="just"/>
            <a:r>
              <a:rPr lang="en-US" sz="1200" b="1" dirty="0"/>
              <a:t>Shared</a:t>
            </a:r>
            <a:endParaRPr lang="en-US" sz="1200" dirty="0"/>
          </a:p>
          <a:p>
            <a:pPr algn="just"/>
            <a:r>
              <a:rPr lang="en-US" sz="1200" dirty="0"/>
              <a:t>An entity may contain other entities. i.e. Order with a List&lt;</a:t>
            </a:r>
            <a:r>
              <a:rPr lang="en-US" sz="1200" dirty="0" err="1"/>
              <a:t>OrderItem</a:t>
            </a:r>
            <a:r>
              <a:rPr lang="en-US" sz="1200" dirty="0"/>
              <a:t>&gt;</a:t>
            </a:r>
          </a:p>
          <a:p>
            <a:pPr algn="just"/>
            <a:r>
              <a:rPr lang="en-US" sz="1200" dirty="0"/>
              <a:t>An entity may use one or more enumerations for its properties.</a:t>
            </a:r>
          </a:p>
          <a:p>
            <a:pPr algn="just"/>
            <a:r>
              <a:rPr lang="en-US" sz="1200" dirty="0"/>
              <a:t>All components in the layer can reference entities and enumerations.</a:t>
            </a:r>
          </a:p>
          <a:p>
            <a:pPr algn="just"/>
            <a:endParaRPr lang="uk-UA" sz="1200" b="1" dirty="0" smtClean="0"/>
          </a:p>
          <a:p>
            <a:pPr algn="just"/>
            <a:r>
              <a:rPr lang="en-US" sz="1200" b="1" dirty="0" smtClean="0"/>
              <a:t>Data</a:t>
            </a:r>
            <a:endParaRPr lang="en-US" sz="1200" dirty="0"/>
          </a:p>
          <a:p>
            <a:pPr algn="just"/>
            <a:r>
              <a:rPr lang="en-US" sz="1200" dirty="0"/>
              <a:t>A data access component should refer to a Table or View in the database.</a:t>
            </a:r>
          </a:p>
          <a:p>
            <a:pPr algn="just"/>
            <a:r>
              <a:rPr lang="en-US" sz="1200" dirty="0"/>
              <a:t>A data access component may manage more than one related tables i.e. Orders and </a:t>
            </a:r>
            <a:r>
              <a:rPr lang="en-US" sz="1200" dirty="0" err="1"/>
              <a:t>OrderItems</a:t>
            </a:r>
            <a:r>
              <a:rPr lang="en-US" sz="1200" dirty="0"/>
              <a:t>.</a:t>
            </a:r>
          </a:p>
          <a:p>
            <a:pPr algn="just"/>
            <a:r>
              <a:rPr lang="en-US" sz="1200" dirty="0"/>
              <a:t>A data agent should be used to manage the access to external services (known as Service Agent)</a:t>
            </a:r>
          </a:p>
          <a:p>
            <a:pPr algn="just"/>
            <a:r>
              <a:rPr lang="en-US" sz="1200" dirty="0"/>
              <a:t>A data agent should be used to manage access to files (known as File Agent)</a:t>
            </a:r>
          </a:p>
          <a:p>
            <a:pPr algn="just"/>
            <a:endParaRPr lang="uk-UA" sz="1200" b="1" dirty="0" smtClean="0"/>
          </a:p>
          <a:p>
            <a:pPr algn="just"/>
            <a:r>
              <a:rPr lang="en-US" sz="1200" b="1" dirty="0" smtClean="0"/>
              <a:t>Business</a:t>
            </a:r>
            <a:endParaRPr lang="en-US" sz="1200" dirty="0"/>
          </a:p>
          <a:p>
            <a:pPr algn="just"/>
            <a:r>
              <a:rPr lang="en-US" sz="1200" dirty="0"/>
              <a:t>A business component should call more than one data access components. One-to-one mapping of business component to data access component is an early indication of something is amiss.</a:t>
            </a:r>
          </a:p>
          <a:p>
            <a:pPr algn="just"/>
            <a:r>
              <a:rPr lang="en-US" sz="1200" dirty="0"/>
              <a:t>A business component may call a mixed of data access components and data agents which may also be called by other business components.</a:t>
            </a:r>
          </a:p>
          <a:p>
            <a:pPr algn="just"/>
            <a:r>
              <a:rPr lang="en-US" sz="1200" dirty="0"/>
              <a:t>A business component may have some or all of its methods exposed as workflow activities.</a:t>
            </a:r>
          </a:p>
          <a:p>
            <a:pPr algn="just"/>
            <a:r>
              <a:rPr lang="en-US" sz="1200" dirty="0"/>
              <a:t>A workflow activity should map to one business component method (although mapping to more than one is OK but not recommended).</a:t>
            </a:r>
          </a:p>
          <a:p>
            <a:pPr algn="just"/>
            <a:endParaRPr lang="en-US" sz="1200" dirty="0"/>
          </a:p>
          <a:p>
            <a:pPr algn="just"/>
            <a:r>
              <a:rPr lang="en-US" sz="1200" b="1" dirty="0"/>
              <a:t>Services</a:t>
            </a:r>
            <a:endParaRPr lang="en-US" sz="1200" dirty="0"/>
          </a:p>
          <a:p>
            <a:pPr algn="just"/>
            <a:r>
              <a:rPr lang="en-US" sz="1200" dirty="0"/>
              <a:t>A service may call one or more business components.</a:t>
            </a:r>
          </a:p>
          <a:p>
            <a:pPr algn="just"/>
            <a:r>
              <a:rPr lang="en-US" sz="1200" dirty="0"/>
              <a:t>A workflow service usually contains more than one workflow activities to construct workflows.</a:t>
            </a:r>
          </a:p>
          <a:p>
            <a:pPr algn="just"/>
            <a:r>
              <a:rPr lang="en-US" sz="1200" dirty="0"/>
              <a:t>A workflow service may contain workflow activities that are exposing methods from different business components.</a:t>
            </a:r>
          </a:p>
          <a:p>
            <a:pPr algn="just"/>
            <a:r>
              <a:rPr lang="en-US" sz="1200" dirty="0"/>
              <a:t>A contract exposes a service (if using WCF).</a:t>
            </a:r>
          </a:p>
          <a:p>
            <a:pPr algn="just"/>
            <a:r>
              <a:rPr lang="en-US" sz="1200" dirty="0"/>
              <a:t>A service may have more than one contracts (if using WCF).</a:t>
            </a:r>
          </a:p>
          <a:p>
            <a:pPr algn="just"/>
            <a:r>
              <a:rPr lang="en-US" sz="1200" dirty="0"/>
              <a:t>A contract may use message types to consolidate data into request or response messages. In this case, they can be data contracts or message contracts. Message Types can also be used for WEB API.</a:t>
            </a:r>
          </a:p>
          <a:p>
            <a:pPr algn="just"/>
            <a:endParaRPr lang="en-US" sz="1200" dirty="0"/>
          </a:p>
          <a:p>
            <a:pPr algn="just"/>
            <a:r>
              <a:rPr lang="en-US" sz="1200" b="1" dirty="0"/>
              <a:t>Presentation</a:t>
            </a:r>
            <a:endParaRPr lang="en-US" sz="1200" dirty="0"/>
          </a:p>
          <a:p>
            <a:pPr algn="just"/>
            <a:r>
              <a:rPr lang="en-US" sz="1200" dirty="0"/>
              <a:t>A controller may call one or more services through contracts (If using WCF).</a:t>
            </a:r>
          </a:p>
          <a:p>
            <a:pPr algn="just"/>
            <a:r>
              <a:rPr lang="en-US" sz="1200" dirty="0"/>
              <a:t>A controller may call into a service (when WCF is not used).</a:t>
            </a:r>
          </a:p>
          <a:p>
            <a:pPr algn="just"/>
            <a:r>
              <a:rPr lang="en-US" sz="1200" dirty="0"/>
              <a:t>A controller may call a mixed of contracts and workflow services. (WFS are actually WCF).</a:t>
            </a:r>
          </a:p>
          <a:p>
            <a:pPr algn="just"/>
            <a:r>
              <a:rPr lang="en-US" sz="1200" dirty="0"/>
              <a:t>A controller may be called by more than one user interfaces.</a:t>
            </a:r>
          </a:p>
          <a:p>
            <a:pPr algn="just"/>
            <a:r>
              <a:rPr lang="en-US" sz="1200" dirty="0"/>
              <a:t>A user interface may call one or more controllers which may be called by other user interfaces</a:t>
            </a:r>
            <a:r>
              <a:rPr lang="en-US" sz="1200" dirty="0" smtClean="0"/>
              <a:t>.</a:t>
            </a:r>
            <a:endParaRPr lang="en-US" sz="1200" dirty="0"/>
          </a:p>
        </p:txBody>
      </p:sp>
      <p:sp>
        <p:nvSpPr>
          <p:cNvPr id="4" name="Прямоугольник 3"/>
          <p:cNvSpPr/>
          <p:nvPr/>
        </p:nvSpPr>
        <p:spPr>
          <a:xfrm>
            <a:off x="174095" y="6347"/>
            <a:ext cx="2165657" cy="369332"/>
          </a:xfrm>
          <a:prstGeom prst="rect">
            <a:avLst/>
          </a:prstGeom>
        </p:spPr>
        <p:txBody>
          <a:bodyPr wrap="none">
            <a:spAutoFit/>
          </a:bodyPr>
          <a:lstStyle/>
          <a:p>
            <a:r>
              <a:rPr lang="en-US" b="1" dirty="0"/>
              <a:t>Layered Architecture</a:t>
            </a:r>
          </a:p>
        </p:txBody>
      </p:sp>
    </p:spTree>
    <p:extLst>
      <p:ext uri="{BB962C8B-B14F-4D97-AF65-F5344CB8AC3E}">
        <p14:creationId xmlns:p14="http://schemas.microsoft.com/office/powerpoint/2010/main" val="326168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7</a:t>
            </a:fld>
            <a:endParaRPr lang="uk-UA"/>
          </a:p>
        </p:txBody>
      </p:sp>
      <p:pic>
        <p:nvPicPr>
          <p:cNvPr id="4098" name="Picture 2" descr="C:\Users\pc\Desktop\Web_course\resources\BackEnd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29" b="6939"/>
          <a:stretch/>
        </p:blipFill>
        <p:spPr bwMode="auto">
          <a:xfrm>
            <a:off x="22047" y="49310"/>
            <a:ext cx="9065691" cy="6332018"/>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35496" y="6495398"/>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sp>
        <p:nvSpPr>
          <p:cNvPr id="7" name="Овал 6"/>
          <p:cNvSpPr/>
          <p:nvPr/>
        </p:nvSpPr>
        <p:spPr>
          <a:xfrm>
            <a:off x="2123728" y="2691097"/>
            <a:ext cx="1044116" cy="4498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p:cNvSpPr/>
          <p:nvPr/>
        </p:nvSpPr>
        <p:spPr>
          <a:xfrm>
            <a:off x="971600" y="3429000"/>
            <a:ext cx="1152128" cy="4374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p:cNvSpPr/>
          <p:nvPr/>
        </p:nvSpPr>
        <p:spPr>
          <a:xfrm>
            <a:off x="36004" y="3537012"/>
            <a:ext cx="971600"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407658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55617" y="188640"/>
            <a:ext cx="5637890" cy="1661993"/>
          </a:xfrm>
          <a:prstGeom prst="rect">
            <a:avLst/>
          </a:prstGeom>
        </p:spPr>
        <p:txBody>
          <a:bodyPr wrap="none">
            <a:spAutoFit/>
          </a:bodyPr>
          <a:lstStyle/>
          <a:p>
            <a:pPr algn="ctr">
              <a:spcAft>
                <a:spcPts val="1200"/>
              </a:spcAft>
            </a:pPr>
            <a:r>
              <a:rPr lang="en-US" b="1" dirty="0" smtClean="0"/>
              <a:t>Node.js – “server-side </a:t>
            </a:r>
            <a:r>
              <a:rPr lang="en-US" b="1" dirty="0" err="1" smtClean="0"/>
              <a:t>javascript</a:t>
            </a:r>
            <a:r>
              <a:rPr lang="en-US" b="1" dirty="0" smtClean="0"/>
              <a:t>”</a:t>
            </a:r>
          </a:p>
          <a:p>
            <a:pPr marL="285750" indent="-285750">
              <a:spcAft>
                <a:spcPts val="1200"/>
              </a:spcAft>
              <a:buFont typeface="Arial" panose="020B0604020202020204" pitchFamily="34" charset="0"/>
              <a:buChar char="•"/>
            </a:pPr>
            <a:r>
              <a:rPr lang="en-US" dirty="0" smtClean="0"/>
              <a:t>V8 open source JavaScript engine developed by Google</a:t>
            </a:r>
          </a:p>
          <a:p>
            <a:pPr marL="285750" indent="-285750">
              <a:spcAft>
                <a:spcPts val="1200"/>
              </a:spcAft>
              <a:buFont typeface="Arial" panose="020B0604020202020204" pitchFamily="34" charset="0"/>
              <a:buChar char="•"/>
            </a:pPr>
            <a:r>
              <a:rPr lang="en-US" dirty="0" smtClean="0"/>
              <a:t>There aren’t client side JavaScript (e. g. DOM model)</a:t>
            </a:r>
          </a:p>
          <a:p>
            <a:pPr marL="285750" indent="-285750">
              <a:spcAft>
                <a:spcPts val="1200"/>
              </a:spcAft>
              <a:buFont typeface="Arial" panose="020B0604020202020204" pitchFamily="34" charset="0"/>
              <a:buChar char="•"/>
            </a:pPr>
            <a:r>
              <a:rPr lang="en-US" dirty="0" smtClean="0"/>
              <a:t>Single-thread, Event-driven, Non-blocking I/O</a:t>
            </a:r>
            <a:endParaRPr lang="uk-UA" dirty="0"/>
          </a:p>
        </p:txBody>
      </p:sp>
      <p:pic>
        <p:nvPicPr>
          <p:cNvPr id="2052" name="Picture 4" descr="Картинки по запросу nodej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415"/>
          <a:stretch/>
        </p:blipFill>
        <p:spPr bwMode="auto">
          <a:xfrm>
            <a:off x="1344908" y="2348880"/>
            <a:ext cx="6467451" cy="32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7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4664"/>
            <a:ext cx="7416824" cy="5882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13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56961</TotalTime>
  <Words>1506</Words>
  <Application>Microsoft Office PowerPoint</Application>
  <PresentationFormat>On-screen Show (4:3)</PresentationFormat>
  <Paragraphs>305</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Microsoft account</cp:lastModifiedBy>
  <cp:revision>285</cp:revision>
  <dcterms:created xsi:type="dcterms:W3CDTF">2017-05-17T07:25:06Z</dcterms:created>
  <dcterms:modified xsi:type="dcterms:W3CDTF">2022-09-20T05:34:04Z</dcterms:modified>
</cp:coreProperties>
</file>