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06" r:id="rId3"/>
    <p:sldId id="319" r:id="rId4"/>
    <p:sldId id="311" r:id="rId5"/>
    <p:sldId id="312" r:id="rId6"/>
    <p:sldId id="316" r:id="rId7"/>
    <p:sldId id="315" r:id="rId8"/>
    <p:sldId id="314" r:id="rId9"/>
    <p:sldId id="317" r:id="rId10"/>
    <p:sldId id="313" r:id="rId11"/>
    <p:sldId id="310" r:id="rId12"/>
    <p:sldId id="308" r:id="rId13"/>
    <p:sldId id="309" r:id="rId14"/>
    <p:sldId id="321" r:id="rId15"/>
    <p:sldId id="320" r:id="rId16"/>
    <p:sldId id="268" r:id="rId17"/>
    <p:sldId id="323" r:id="rId18"/>
    <p:sldId id="324" r:id="rId19"/>
    <p:sldId id="325" r:id="rId20"/>
    <p:sldId id="326" r:id="rId21"/>
    <p:sldId id="327" r:id="rId22"/>
    <p:sldId id="341" r:id="rId23"/>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9" autoAdjust="0"/>
    <p:restoredTop sz="88372" autoAdjust="0"/>
  </p:normalViewPr>
  <p:slideViewPr>
    <p:cSldViewPr>
      <p:cViewPr varScale="1">
        <p:scale>
          <a:sx n="113" d="100"/>
          <a:sy n="113" d="100"/>
        </p:scale>
        <p:origin x="1254" y="84"/>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453D9-A6B1-4454-8A57-E0FAECEBD248}" type="datetimeFigureOut">
              <a:rPr lang="uk-UA" smtClean="0"/>
              <a:t>04.10.2022</a:t>
            </a:fld>
            <a:endParaRPr lang="uk-UA"/>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EA5394-22AC-48B3-85CF-C71D9C50DB9F}" type="slidenum">
              <a:rPr lang="uk-UA" smtClean="0"/>
              <a:t>‹#›</a:t>
            </a:fld>
            <a:endParaRPr lang="uk-UA"/>
          </a:p>
        </p:txBody>
      </p:sp>
    </p:spTree>
    <p:extLst>
      <p:ext uri="{BB962C8B-B14F-4D97-AF65-F5344CB8AC3E}">
        <p14:creationId xmlns:p14="http://schemas.microsoft.com/office/powerpoint/2010/main" val="20250918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CB09D4-AD5D-4C83-B172-95D53200A791}" type="datetimeFigureOut">
              <a:rPr lang="uk-UA" smtClean="0"/>
              <a:t>04.10.2022</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BDC182-0672-44AB-9373-784EDADB917C}" type="slidenum">
              <a:rPr lang="uk-UA" smtClean="0"/>
              <a:t>‹#›</a:t>
            </a:fld>
            <a:endParaRPr lang="uk-UA"/>
          </a:p>
        </p:txBody>
      </p:sp>
    </p:spTree>
    <p:extLst>
      <p:ext uri="{BB962C8B-B14F-4D97-AF65-F5344CB8AC3E}">
        <p14:creationId xmlns:p14="http://schemas.microsoft.com/office/powerpoint/2010/main" val="14742653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http://expressjs.com/ru/guide/database-integration.html</a:t>
            </a:r>
          </a:p>
          <a:p>
            <a:r>
              <a:rPr lang="en-US" dirty="0" smtClean="0"/>
              <a:t>https://www.slideshare.net/anandology/ten-reasons-to-prefer-postgresql-to-mysql</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https://www.tutorialspoint.com/http/http_methods.htm</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11</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https://rickosborne.org/blog/2010/02/infographic-migrating-from-sql-to-mapreduce-with-mongodb/</a:t>
            </a:r>
          </a:p>
          <a:p>
            <a:endParaRPr lang="en-US" dirty="0" smtClean="0"/>
          </a:p>
          <a:p>
            <a:r>
              <a:rPr lang="en-US" dirty="0" smtClean="0"/>
              <a:t>https://blog.serverdensity.com/map-reduce-and-mongodb/</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https://msdn.microsoft.com/en-us/library/ee658098.aspx</a:t>
            </a:r>
          </a:p>
          <a:p>
            <a:endParaRPr lang="en-US" dirty="0" smtClean="0"/>
          </a:p>
          <a:p>
            <a:endParaRPr lang="en-US" dirty="0" smtClean="0"/>
          </a:p>
          <a:p>
            <a:r>
              <a:rPr lang="en-US" dirty="0" smtClean="0"/>
              <a:t>http://www.diva-portal.se/smash/get/diva2:347686/FULLTEXT01.pdf</a:t>
            </a:r>
          </a:p>
          <a:p>
            <a:r>
              <a:rPr lang="en-US" dirty="0" smtClean="0"/>
              <a:t>There are different tools and platforms that can be used for building an application. However, these tools and platforms may not decide for designing your applications based on the requirements and specifications. Without good consideration of the key requirements, design for any particular problem </a:t>
            </a:r>
            <a:r>
              <a:rPr lang="en-US" dirty="0" err="1" smtClean="0"/>
              <a:t>etc</a:t>
            </a:r>
            <a:r>
              <a:rPr lang="en-US" dirty="0" smtClean="0"/>
              <a:t>, can lead your application to fail. This risk can be caused because of not good understanding of architecture which involves: unstable, difficulty on deployment and hard management for software</a:t>
            </a:r>
          </a:p>
          <a:p>
            <a:endParaRPr lang="en-US" dirty="0" smtClean="0"/>
          </a:p>
          <a:p>
            <a:r>
              <a:rPr lang="en-US" dirty="0" smtClean="0"/>
              <a:t>http://www.diva-portal.se/smash/get/diva2:347686/FULLTEXT01.pdf</a:t>
            </a:r>
          </a:p>
          <a:p>
            <a:endParaRPr lang="en-US" dirty="0" smtClean="0"/>
          </a:p>
          <a:p>
            <a:r>
              <a:rPr lang="en-US" dirty="0" smtClean="0"/>
              <a:t>There are some more issues that are needed to have in consideration for a system: it is important to understand the relationship between these components and connectors and trying to find a way of building new system from the variations of different older systems, there is a risk that components may change over time as long as requirements change, but having a stable architecture in place lead to a successful software system and brings possibility for engineers’ to make different choices in the process of design, it is essential for large and complex system to have an architectural representation </a:t>
            </a:r>
            <a:r>
              <a:rPr lang="en-US" dirty="0" err="1" smtClean="0"/>
              <a:t>etc</a:t>
            </a:r>
            <a:r>
              <a:rPr lang="en-US" dirty="0" smtClean="0"/>
              <a:t> get/diva2:347686/FULLTEXT01.pdf</a:t>
            </a:r>
            <a:endParaRPr lang="uk-UA" dirty="0" smtClean="0"/>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http://www.diva-portal.se/smash/get/diva2:347686/FULLTEXT01.pdf</a:t>
            </a:r>
          </a:p>
          <a:p>
            <a:endParaRPr lang="en-US" dirty="0" smtClean="0"/>
          </a:p>
          <a:p>
            <a:r>
              <a:rPr lang="en-US" dirty="0" smtClean="0"/>
              <a:t>There are some more issues that are needed to have in consideration for a system: it is important to understand the relationship between these components and connectors and trying to find a way of building new system from the variations of different older systems, there is a risk that components may change over time as long as requirements change, but having a stable architecture in place lead to a successful software system and brings possibility for engineers’ to make different choices in the process of design, it is essential for large and complex system to have an architectural representation </a:t>
            </a:r>
            <a:r>
              <a:rPr lang="en-US" dirty="0" err="1" smtClean="0"/>
              <a:t>etc</a:t>
            </a:r>
            <a:r>
              <a:rPr lang="en-US" dirty="0" smtClean="0"/>
              <a:t> get/diva2:347686/FULLTEXT01.pdf</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http://www.sei.cmu.edu/library/assets/presentations/nelson-saturn2013.pdf</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https://msdn.microsoft.com/en-us/library/ee658098.aspx</a:t>
            </a:r>
          </a:p>
          <a:p>
            <a:endParaRPr lang="en-US" dirty="0" smtClean="0"/>
          </a:p>
          <a:p>
            <a:endParaRPr lang="en-US" dirty="0" smtClean="0"/>
          </a:p>
          <a:p>
            <a:r>
              <a:rPr lang="en-US" dirty="0" smtClean="0"/>
              <a:t>http://www.diva-portal.se/smash/get/diva2:347686/FULLTEXT01.pdf</a:t>
            </a:r>
          </a:p>
          <a:p>
            <a:r>
              <a:rPr lang="en-US" dirty="0" smtClean="0"/>
              <a:t>There are different tools and platforms that can be used for building an application. However, these tools and platforms may not decide for designing your applications based on the requirements and specifications. Without good consideration of the key requirements, design for any particular problem </a:t>
            </a:r>
            <a:r>
              <a:rPr lang="en-US" dirty="0" err="1" smtClean="0"/>
              <a:t>etc</a:t>
            </a:r>
            <a:r>
              <a:rPr lang="en-US" dirty="0" smtClean="0"/>
              <a:t>, can lead your application to fail. This risk can be caused because of not good understanding of architecture which involves: unstable, difficulty on deployment and hard management for software</a:t>
            </a:r>
          </a:p>
          <a:p>
            <a:endParaRPr lang="en-US" dirty="0" smtClean="0"/>
          </a:p>
          <a:p>
            <a:r>
              <a:rPr lang="en-US" dirty="0" smtClean="0"/>
              <a:t>http://www.diva-portal.se/smash/get/diva2:347686/FULLTEXT01.pdf</a:t>
            </a:r>
          </a:p>
          <a:p>
            <a:endParaRPr lang="en-US" dirty="0" smtClean="0"/>
          </a:p>
          <a:p>
            <a:r>
              <a:rPr lang="en-US" dirty="0" smtClean="0"/>
              <a:t>There are some more issues that are needed to have in consideration for a system: it is important to understand the relationship between these components and connectors and trying to find a way of building new system from the variations of different older systems, there is a risk that components may change over time as long as requirements change, but having a stable architecture in place lead to a successful software system and brings possibility for engineers’ to make different choices in the process of design, it is essential for large and complex system to have an architectural representation </a:t>
            </a:r>
            <a:r>
              <a:rPr lang="en-US" dirty="0" err="1" smtClean="0"/>
              <a:t>etc</a:t>
            </a:r>
            <a:r>
              <a:rPr lang="en-US" dirty="0" smtClean="0"/>
              <a:t> get/diva2:347686/FULLTEXT01.pdf</a:t>
            </a:r>
            <a:endParaRPr lang="uk-UA" dirty="0" smtClean="0"/>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http://matplotlib.org/sampledoc/getting_started.html#installing-your-doc-directory</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20</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https://www.youtube.com/watch?v=xpUP6aQ4Mnk</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21</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https://www.tutorialspoint.com/postgresql/postgresql_environment.html</a:t>
            </a:r>
          </a:p>
          <a:p>
            <a:r>
              <a:rPr lang="en-US" dirty="0" smtClean="0"/>
              <a:t>http://insights.dice.com/2015/03/19/why-i-choose-postgresql-over-mysqlmariadb/</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https://www.youtube.com/watch?v=1wvDVBjNDys</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https://www.youtube.com/watch?v=1wvDVBjNDys</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https://www.youtube.com/watch?v=1wvDVBjNDys</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https://www.youtube.com/watch?v=1wvDVBjNDys</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https://www.youtube.com/watch?v=1wvDVBjNDys</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https://www.youtube.com/watch?v=1wvDVBjNDys</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10</a:t>
            </a:fld>
            <a:endParaRPr lang="uk-UA"/>
          </a:p>
        </p:txBody>
      </p:sp>
    </p:spTree>
    <p:extLst>
      <p:ext uri="{BB962C8B-B14F-4D97-AF65-F5344CB8AC3E}">
        <p14:creationId xmlns:p14="http://schemas.microsoft.com/office/powerpoint/2010/main" val="19890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3178447C-8821-4CF4-888E-B5DCB9834D30}" type="datetime1">
              <a:rPr lang="uk-UA" smtClean="0"/>
              <a:t>04.10.2022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08799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D33A05E-CF79-4CD9-AFB4-405AB6039735}" type="datetime1">
              <a:rPr lang="uk-UA" smtClean="0"/>
              <a:t>04.10.2022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4121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B70E0F83-5D71-4253-9426-71FC08B6009B}" type="datetime1">
              <a:rPr lang="uk-UA" smtClean="0"/>
              <a:t>04.10.2022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75280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2AA1CA5C-63FE-4D2D-B6C1-5CDD73FCE9DC}" type="datetime1">
              <a:rPr lang="uk-UA" smtClean="0"/>
              <a:t>04.10.2022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97931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69D8F1-A583-44C1-912E-75482DAC1816}" type="datetime1">
              <a:rPr lang="uk-UA" smtClean="0"/>
              <a:t>04.10.2022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4497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F6D16D27-115E-4907-857F-0FD212538DE7}" type="datetime1">
              <a:rPr lang="uk-UA" smtClean="0"/>
              <a:t>04.10.2022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803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EEDC11DA-245F-4EF4-9EDA-C9E79C0B6E08}" type="datetime1">
              <a:rPr lang="uk-UA" smtClean="0"/>
              <a:t>04.10.2022</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50441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716B094B-ECB7-452E-86DD-E7FAA18DE5CC}" type="datetime1">
              <a:rPr lang="uk-UA" smtClean="0"/>
              <a:t>04.10.2022</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771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D1720-AF55-4A3D-BF91-D1AA5ADDBF69}" type="datetime1">
              <a:rPr lang="uk-UA" smtClean="0"/>
              <a:t>04.10.2022</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48596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237D40F-B16C-48D7-904C-9525302400B6}" type="datetime1">
              <a:rPr lang="uk-UA" smtClean="0"/>
              <a:t>04.10.2022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02910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E45D9C8-4271-4216-9E1D-94C946ACDA52}" type="datetime1">
              <a:rPr lang="uk-UA" smtClean="0"/>
              <a:t>04.10.2022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65584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529E2-65AE-4ECD-B30E-E46963B22BE8}" type="datetime1">
              <a:rPr lang="uk-UA" smtClean="0"/>
              <a:t>04.10.2022</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8DA0C-EC06-4E4E-870B-D840CDD39891}" type="slidenum">
              <a:rPr lang="uk-UA" smtClean="0"/>
              <a:t>‹#›</a:t>
            </a:fld>
            <a:endParaRPr lang="uk-UA"/>
          </a:p>
        </p:txBody>
      </p:sp>
    </p:spTree>
    <p:extLst>
      <p:ext uri="{BB962C8B-B14F-4D97-AF65-F5344CB8AC3E}">
        <p14:creationId xmlns:p14="http://schemas.microsoft.com/office/powerpoint/2010/main" val="281993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ovk@windowsliv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cmd.exe%20/K%20%22explorer%20Example5/test_project%22" TargetMode="External"/><Relationship Id="rId5" Type="http://schemas.openxmlformats.org/officeDocument/2006/relationships/image" Target="../media/image6.png"/><Relationship Id="rId4" Type="http://schemas.openxmlformats.org/officeDocument/2006/relationships/hyperlink" Target="cmd.exe%20/K%20%22cd%20Example5%20&amp;%20sphinx-quickstart%2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notepad%20Example5/test_project/index.rst" TargetMode="External"/><Relationship Id="rId5" Type="http://schemas.openxmlformats.org/officeDocument/2006/relationships/image" Target="../media/image8.png"/><Relationship Id="rId4" Type="http://schemas.openxmlformats.org/officeDocument/2006/relationships/hyperlink" Target="cmd.exe%20/K%20%22explorer%20Example5/test_project%2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cmd.exe%20/K%20%22explorer%20Example5/test_project/_build/html%22" TargetMode="External"/><Relationship Id="rId5" Type="http://schemas.openxmlformats.org/officeDocument/2006/relationships/image" Target="../media/image6.png"/><Relationship Id="rId4" Type="http://schemas.openxmlformats.org/officeDocument/2006/relationships/hyperlink" Target="cmd.exe%20/K%20%22cd%20Example5/test_project%20&amp;%20make%20html%22"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cmd.exe%20/K%20%22explorer%20Example5/test_project/_build/html%22" TargetMode="External"/><Relationship Id="rId7" Type="http://schemas.openxmlformats.org/officeDocument/2006/relationships/hyperlink" Target="notepad%20Example5/test_project/index.rs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mherman.org/blog/2015/02/12/postgresql-and-nodejs" TargetMode="External"/><Relationship Id="rId7" Type="http://schemas.openxmlformats.org/officeDocument/2006/relationships/hyperlink" Target="cmd.exe%20/K%20%22cd%20C:/Program%20Files/PostgreSQL/9.6/pgAdmin%204/bin%20&amp;%20pgAdmin4.exe%2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cmd.exe%20/K%20%22cd%20Example4/node-postgres-todo%20&amp;%20npm%20install%22" TargetMode="External"/><Relationship Id="rId10" Type="http://schemas.openxmlformats.org/officeDocument/2006/relationships/image" Target="../media/image8.png"/><Relationship Id="rId4" Type="http://schemas.openxmlformats.org/officeDocument/2006/relationships/hyperlink" Target="https://github.com/mjhea0/node-postgres-todo" TargetMode="External"/><Relationship Id="rId9" Type="http://schemas.openxmlformats.org/officeDocument/2006/relationships/hyperlink" Target="cmd.exe%20/K%20%22explorer%20Example4/node-postgres-todo%22"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cmd.exe%20/K%20%22node%20Example4/node-postgres-todo/server/models/database.js%22" TargetMode="External"/><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notepad%20Example4/node-postgres-todo/server/models/database.js" TargetMode="External"/><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cmd.exe%20/K%20%22node%20Example4/node-postgres-todo/server/models/database.js%22" TargetMode="External"/><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notepad%20Example4/node-postgres-todo/server/models/database.js" TargetMode="External"/><Relationship Id="rId11" Type="http://schemas.openxmlformats.org/officeDocument/2006/relationships/image" Target="../media/image8.png"/><Relationship Id="rId5" Type="http://schemas.openxmlformats.org/officeDocument/2006/relationships/image" Target="../media/image9.png"/><Relationship Id="rId10" Type="http://schemas.openxmlformats.org/officeDocument/2006/relationships/hyperlink" Target="cmd.exe%20/K%20%22explorer%20Example4/node-postgres-todo%22" TargetMode="External"/><Relationship Id="rId4" Type="http://schemas.openxmlformats.org/officeDocument/2006/relationships/image" Target="../media/image6.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cmd.exe%20/K%20%22cd%20Example4/node-postgres-todo%20&amp;%20node%20bin/www%22" TargetMode="External"/><Relationship Id="rId7" Type="http://schemas.openxmlformats.org/officeDocument/2006/relationships/hyperlink" Target="cmd.exe%20/K%20%22explorer%20Example4/node-postgres-todo%2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file:///C:\Program%20Files%20(x86)\Google\Chrome\Application\chrome.exe%20%22http:\localhost:3000%22" TargetMode="External"/><Relationship Id="rId4" Type="http://schemas.openxmlformats.org/officeDocument/2006/relationships/image" Target="../media/image6.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file:///C:\Program%20Files%20(x86)\Google\Chrome\Application\chrome.exe%20%22http:\localhost:3000%22" TargetMode="External"/><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cmd.exe%20/K%20%22explorer%20Example4/node-postgres-todo%22" TargetMode="External"/><Relationship Id="rId10"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340768"/>
            <a:ext cx="7772400" cy="1368152"/>
          </a:xfrm>
        </p:spPr>
        <p:txBody>
          <a:bodyPr>
            <a:normAutofit fontScale="90000"/>
          </a:bodyPr>
          <a:lstStyle/>
          <a:p>
            <a:r>
              <a:rPr lang="uk-UA" dirty="0" smtClean="0"/>
              <a:t>«Програмування </a:t>
            </a:r>
            <a:r>
              <a:rPr lang="uk-UA" dirty="0"/>
              <a:t>та підтримка </a:t>
            </a:r>
            <a:r>
              <a:rPr lang="uk-UA" dirty="0" smtClean="0"/>
              <a:t>веб-застосувань»</a:t>
            </a:r>
            <a:endParaRPr lang="uk-UA" dirty="0"/>
          </a:p>
        </p:txBody>
      </p:sp>
      <p:sp>
        <p:nvSpPr>
          <p:cNvPr id="3" name="Подзаголовок 2"/>
          <p:cNvSpPr>
            <a:spLocks noGrp="1"/>
          </p:cNvSpPr>
          <p:nvPr>
            <p:ph type="subTitle" idx="1"/>
          </p:nvPr>
        </p:nvSpPr>
        <p:spPr>
          <a:xfrm>
            <a:off x="1317340" y="4941168"/>
            <a:ext cx="6400800" cy="1368152"/>
          </a:xfrm>
        </p:spPr>
        <p:txBody>
          <a:bodyPr/>
          <a:lstStyle/>
          <a:p>
            <a:r>
              <a:rPr lang="uk-UA" dirty="0" smtClean="0"/>
              <a:t>Вовк Олександр Володимирович</a:t>
            </a:r>
          </a:p>
          <a:p>
            <a:r>
              <a:rPr lang="en-US" dirty="0" smtClean="0">
                <a:hlinkClick r:id="rId2"/>
              </a:rPr>
              <a:t>vovk@windowslive.com</a:t>
            </a:r>
            <a:endParaRPr lang="en-US" dirty="0" smtClean="0"/>
          </a:p>
        </p:txBody>
      </p:sp>
      <p:sp>
        <p:nvSpPr>
          <p:cNvPr id="4" name="TextBox 3"/>
          <p:cNvSpPr txBox="1"/>
          <p:nvPr/>
        </p:nvSpPr>
        <p:spPr>
          <a:xfrm>
            <a:off x="-36512" y="116632"/>
            <a:ext cx="9108504" cy="1015663"/>
          </a:xfrm>
          <a:prstGeom prst="rect">
            <a:avLst/>
          </a:prstGeom>
          <a:noFill/>
        </p:spPr>
        <p:txBody>
          <a:bodyPr wrap="square" rtlCol="0">
            <a:spAutoFit/>
          </a:bodyPr>
          <a:lstStyle/>
          <a:p>
            <a:pPr algn="ctr"/>
            <a:r>
              <a:rPr lang="uk-UA" sz="2000" dirty="0" smtClean="0"/>
              <a:t>Львівський національний університет імені Івана Франка</a:t>
            </a:r>
          </a:p>
          <a:p>
            <a:pPr algn="ctr"/>
            <a:r>
              <a:rPr lang="uk-UA" sz="2000" dirty="0" smtClean="0"/>
              <a:t>факультет прикладної математики та інформатики</a:t>
            </a:r>
          </a:p>
          <a:p>
            <a:pPr algn="ctr"/>
            <a:r>
              <a:rPr lang="uk-UA" sz="2000" dirty="0"/>
              <a:t>кафедра Інформаційних </a:t>
            </a:r>
            <a:r>
              <a:rPr lang="uk-UA" sz="2000" dirty="0" smtClean="0"/>
              <a:t>систем</a:t>
            </a:r>
            <a:endParaRPr lang="uk-UA" sz="2000" dirty="0"/>
          </a:p>
        </p:txBody>
      </p:sp>
      <p:sp>
        <p:nvSpPr>
          <p:cNvPr id="5" name="TextBox 4"/>
          <p:cNvSpPr txBox="1"/>
          <p:nvPr/>
        </p:nvSpPr>
        <p:spPr>
          <a:xfrm>
            <a:off x="0" y="6413266"/>
            <a:ext cx="9144000" cy="400110"/>
          </a:xfrm>
          <a:prstGeom prst="rect">
            <a:avLst/>
          </a:prstGeom>
          <a:noFill/>
        </p:spPr>
        <p:txBody>
          <a:bodyPr wrap="square" rtlCol="0">
            <a:spAutoFit/>
          </a:bodyPr>
          <a:lstStyle/>
          <a:p>
            <a:pPr algn="ctr"/>
            <a:r>
              <a:rPr lang="uk-UA" sz="2000" dirty="0" smtClean="0"/>
              <a:t>202</a:t>
            </a:r>
            <a:r>
              <a:rPr lang="en-US" sz="2000" smtClean="0"/>
              <a:t>2</a:t>
            </a:r>
            <a:endParaRPr lang="uk-UA" sz="2000" dirty="0"/>
          </a:p>
        </p:txBody>
      </p:sp>
      <p:sp>
        <p:nvSpPr>
          <p:cNvPr id="6" name="Номер слайда 5"/>
          <p:cNvSpPr>
            <a:spLocks noGrp="1"/>
          </p:cNvSpPr>
          <p:nvPr>
            <p:ph type="sldNum" sz="quarter" idx="12"/>
          </p:nvPr>
        </p:nvSpPr>
        <p:spPr/>
        <p:txBody>
          <a:bodyPr/>
          <a:lstStyle/>
          <a:p>
            <a:fld id="{FEA8DA0C-EC06-4E4E-870B-D840CDD39891}" type="slidenum">
              <a:rPr lang="uk-UA" smtClean="0"/>
              <a:t>1</a:t>
            </a:fld>
            <a:endParaRPr lang="uk-UA" dirty="0"/>
          </a:p>
        </p:txBody>
      </p:sp>
      <p:sp>
        <p:nvSpPr>
          <p:cNvPr id="7" name="Прямоугольник 6"/>
          <p:cNvSpPr/>
          <p:nvPr/>
        </p:nvSpPr>
        <p:spPr>
          <a:xfrm>
            <a:off x="0" y="3105835"/>
            <a:ext cx="9144000" cy="523220"/>
          </a:xfrm>
          <a:prstGeom prst="rect">
            <a:avLst/>
          </a:prstGeom>
        </p:spPr>
        <p:txBody>
          <a:bodyPr wrap="square">
            <a:spAutoFit/>
          </a:bodyPr>
          <a:lstStyle/>
          <a:p>
            <a:pPr algn="ctr"/>
            <a:r>
              <a:rPr lang="uk-UA" sz="2800" b="1" dirty="0" smtClean="0"/>
              <a:t>Огляд </a:t>
            </a:r>
            <a:r>
              <a:rPr lang="en-US" sz="2800" b="1" dirty="0" err="1" smtClean="0"/>
              <a:t>BackEnd</a:t>
            </a:r>
            <a:r>
              <a:rPr lang="en-US" sz="2800" b="1" dirty="0" smtClean="0"/>
              <a:t> 2.</a:t>
            </a:r>
            <a:endParaRPr lang="uk-UA" sz="2800" b="1" dirty="0"/>
          </a:p>
        </p:txBody>
      </p:sp>
    </p:spTree>
    <p:extLst>
      <p:ext uri="{BB962C8B-B14F-4D97-AF65-F5344CB8AC3E}">
        <p14:creationId xmlns:p14="http://schemas.microsoft.com/office/powerpoint/2010/main" val="4073695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10</a:t>
            </a:fld>
            <a:endParaRPr lang="uk-UA"/>
          </a:p>
        </p:txBody>
      </p:sp>
      <p:pic>
        <p:nvPicPr>
          <p:cNvPr id="5122" name="Picture 2" descr="C:\Users\pc\AppData\Local\Temp\SNAGHTML26ce6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6632"/>
            <a:ext cx="6316262" cy="579664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5122445" y="116632"/>
            <a:ext cx="1929503" cy="307777"/>
          </a:xfrm>
          <a:prstGeom prst="rect">
            <a:avLst/>
          </a:prstGeom>
        </p:spPr>
        <p:txBody>
          <a:bodyPr wrap="none">
            <a:spAutoFit/>
          </a:bodyPr>
          <a:lstStyle/>
          <a:p>
            <a:r>
              <a:rPr lang="en-US" sz="1400" b="1" dirty="0"/>
              <a:t>\</a:t>
            </a:r>
            <a:r>
              <a:rPr lang="en-US" sz="1400" b="1" dirty="0" smtClean="0"/>
              <a:t>server\routes\index.js</a:t>
            </a:r>
            <a:endParaRPr lang="uk-UA" sz="1400" b="1" dirty="0"/>
          </a:p>
        </p:txBody>
      </p:sp>
      <p:pic>
        <p:nvPicPr>
          <p:cNvPr id="5124" name="Picture 4" descr="C:\Users\pc\AppData\Local\Temp\SNAGHTML26e7e7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6021288"/>
            <a:ext cx="3724275" cy="80962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Прямая со стрелкой 5"/>
          <p:cNvCxnSpPr/>
          <p:nvPr/>
        </p:nvCxnSpPr>
        <p:spPr>
          <a:xfrm flipH="1">
            <a:off x="3023828" y="1196752"/>
            <a:ext cx="311896" cy="216025"/>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Прямая со стрелкой 7"/>
          <p:cNvCxnSpPr/>
          <p:nvPr/>
        </p:nvCxnSpPr>
        <p:spPr>
          <a:xfrm flipH="1">
            <a:off x="5792776" y="5913275"/>
            <a:ext cx="311896" cy="216025"/>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Прямая со стрелкой 8"/>
          <p:cNvCxnSpPr/>
          <p:nvPr/>
        </p:nvCxnSpPr>
        <p:spPr>
          <a:xfrm flipH="1">
            <a:off x="4966497" y="1179190"/>
            <a:ext cx="311896" cy="216025"/>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0" name="Прямая со стрелкой 9"/>
          <p:cNvCxnSpPr/>
          <p:nvPr/>
        </p:nvCxnSpPr>
        <p:spPr>
          <a:xfrm flipH="1" flipV="1">
            <a:off x="3993654" y="6597352"/>
            <a:ext cx="311896" cy="169924"/>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819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11</a:t>
            </a:fld>
            <a:endParaRPr lang="uk-UA"/>
          </a:p>
        </p:txBody>
      </p:sp>
      <p:pic>
        <p:nvPicPr>
          <p:cNvPr id="7170" name="Picture 2" descr="Let’s Ask Ourselves, Why NoSQL? &#10;• Where did NoSQL come from? &#10;− Where all cool tech stuff comes from – Internet compan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644" y="1808820"/>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888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12</a:t>
            </a:fld>
            <a:endParaRPr lang="uk-UA"/>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4" y="829272"/>
            <a:ext cx="7234212" cy="4687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Прямоугольник 1"/>
          <p:cNvSpPr/>
          <p:nvPr/>
        </p:nvSpPr>
        <p:spPr>
          <a:xfrm>
            <a:off x="1762646" y="182941"/>
            <a:ext cx="5545658" cy="369332"/>
          </a:xfrm>
          <a:prstGeom prst="rect">
            <a:avLst/>
          </a:prstGeom>
        </p:spPr>
        <p:txBody>
          <a:bodyPr wrap="square">
            <a:spAutoFit/>
          </a:bodyPr>
          <a:lstStyle/>
          <a:p>
            <a:r>
              <a:rPr lang="en-US" b="1" dirty="0"/>
              <a:t>Relational </a:t>
            </a:r>
            <a:r>
              <a:rPr lang="en-US" b="1" dirty="0" err="1"/>
              <a:t>DataBase</a:t>
            </a:r>
            <a:r>
              <a:rPr lang="en-US" b="1" dirty="0"/>
              <a:t> Management System (RDBMS)</a:t>
            </a:r>
            <a:endParaRPr lang="uk-UA" dirty="0"/>
          </a:p>
        </p:txBody>
      </p:sp>
      <p:sp>
        <p:nvSpPr>
          <p:cNvPr id="3" name="Прямоугольник 2"/>
          <p:cNvSpPr/>
          <p:nvPr/>
        </p:nvSpPr>
        <p:spPr>
          <a:xfrm>
            <a:off x="251520" y="6093296"/>
            <a:ext cx="7452828" cy="369332"/>
          </a:xfrm>
          <a:prstGeom prst="rect">
            <a:avLst/>
          </a:prstGeom>
        </p:spPr>
        <p:txBody>
          <a:bodyPr wrap="square">
            <a:spAutoFit/>
          </a:bodyPr>
          <a:lstStyle/>
          <a:p>
            <a:r>
              <a:rPr lang="en-US" dirty="0"/>
              <a:t>https://www.mongodb.com/cloud/stitch?jmp=homepage</a:t>
            </a:r>
            <a:endParaRPr lang="uk-UA" dirty="0"/>
          </a:p>
        </p:txBody>
      </p:sp>
    </p:spTree>
    <p:extLst>
      <p:ext uri="{BB962C8B-B14F-4D97-AF65-F5344CB8AC3E}">
        <p14:creationId xmlns:p14="http://schemas.microsoft.com/office/powerpoint/2010/main" val="2723769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13</a:t>
            </a:fld>
            <a:endParaRPr lang="uk-UA"/>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68" t="3786" r="2595" b="5762"/>
          <a:stretch/>
        </p:blipFill>
        <p:spPr bwMode="auto">
          <a:xfrm>
            <a:off x="79589" y="44623"/>
            <a:ext cx="8963126" cy="6532983"/>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Прямоугольник 5"/>
          <p:cNvSpPr/>
          <p:nvPr/>
        </p:nvSpPr>
        <p:spPr>
          <a:xfrm>
            <a:off x="35496" y="6577607"/>
            <a:ext cx="6936514" cy="307777"/>
          </a:xfrm>
          <a:prstGeom prst="rect">
            <a:avLst/>
          </a:prstGeom>
        </p:spPr>
        <p:txBody>
          <a:bodyPr wrap="none">
            <a:spAutoFit/>
          </a:bodyPr>
          <a:lstStyle/>
          <a:p>
            <a:r>
              <a:rPr lang="en-US" sz="1400" dirty="0" smtClean="0">
                <a:solidFill>
                  <a:schemeClr val="accent6">
                    <a:lumMod val="50000"/>
                  </a:schemeClr>
                </a:solidFill>
              </a:rPr>
              <a:t>rickosborne.org/blog/2010/02/infographic-migrating-from-</a:t>
            </a:r>
            <a:r>
              <a:rPr lang="en-US" sz="1400" dirty="0" err="1" smtClean="0">
                <a:solidFill>
                  <a:schemeClr val="accent6">
                    <a:lumMod val="50000"/>
                  </a:schemeClr>
                </a:solidFill>
              </a:rPr>
              <a:t>sql</a:t>
            </a:r>
            <a:r>
              <a:rPr lang="en-US" sz="1400" dirty="0" smtClean="0">
                <a:solidFill>
                  <a:schemeClr val="accent6">
                    <a:lumMod val="50000"/>
                  </a:schemeClr>
                </a:solidFill>
              </a:rPr>
              <a:t>-to-</a:t>
            </a:r>
            <a:r>
              <a:rPr lang="en-US" sz="1400" dirty="0" err="1" smtClean="0">
                <a:solidFill>
                  <a:schemeClr val="accent6">
                    <a:lumMod val="50000"/>
                  </a:schemeClr>
                </a:solidFill>
              </a:rPr>
              <a:t>mapreduce</a:t>
            </a:r>
            <a:r>
              <a:rPr lang="en-US" sz="1400" dirty="0" smtClean="0">
                <a:solidFill>
                  <a:schemeClr val="accent6">
                    <a:lumMod val="50000"/>
                  </a:schemeClr>
                </a:solidFill>
              </a:rPr>
              <a:t>-with-</a:t>
            </a:r>
            <a:r>
              <a:rPr lang="en-US" sz="1400" dirty="0" err="1" smtClean="0">
                <a:solidFill>
                  <a:schemeClr val="accent6">
                    <a:lumMod val="50000"/>
                  </a:schemeClr>
                </a:solidFill>
              </a:rPr>
              <a:t>mongodb</a:t>
            </a:r>
            <a:endParaRPr lang="uk-UA" sz="1400" dirty="0">
              <a:solidFill>
                <a:schemeClr val="accent6">
                  <a:lumMod val="50000"/>
                </a:schemeClr>
              </a:solidFill>
            </a:endParaRPr>
          </a:p>
        </p:txBody>
      </p:sp>
    </p:spTree>
    <p:extLst>
      <p:ext uri="{BB962C8B-B14F-4D97-AF65-F5344CB8AC3E}">
        <p14:creationId xmlns:p14="http://schemas.microsoft.com/office/powerpoint/2010/main" val="969214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14</a:t>
            </a:fld>
            <a:endParaRPr lang="uk-UA"/>
          </a:p>
        </p:txBody>
      </p:sp>
      <p:pic>
        <p:nvPicPr>
          <p:cNvPr id="7170" name="Picture 2" descr="C:\Users\pc\Desktop\Web_course\resources\BackEnd5.png"/>
          <p:cNvPicPr>
            <a:picLocks noChangeAspect="1" noChangeArrowheads="1"/>
          </p:cNvPicPr>
          <p:nvPr/>
        </p:nvPicPr>
        <p:blipFill rotWithShape="1">
          <a:blip r:embed="rId3">
            <a:extLst>
              <a:ext uri="{28A0092B-C50C-407E-A947-70E740481C1C}">
                <a14:useLocalDpi xmlns:a14="http://schemas.microsoft.com/office/drawing/2010/main" val="0"/>
              </a:ext>
            </a:extLst>
          </a:blip>
          <a:srcRect l="3718"/>
          <a:stretch/>
        </p:blipFill>
        <p:spPr bwMode="auto">
          <a:xfrm>
            <a:off x="71500" y="1151334"/>
            <a:ext cx="6454713" cy="5734050"/>
          </a:xfrm>
          <a:prstGeom prst="rect">
            <a:avLst/>
          </a:prstGeom>
          <a:noFill/>
          <a:extLst>
            <a:ext uri="{909E8E84-426E-40DD-AFC4-6F175D3DCCD1}">
              <a14:hiddenFill xmlns:a14="http://schemas.microsoft.com/office/drawing/2010/main">
                <a:solidFill>
                  <a:srgbClr val="FFFFFF"/>
                </a:solidFill>
              </a14:hiddenFill>
            </a:ext>
          </a:extLst>
        </p:spPr>
      </p:pic>
      <p:sp>
        <p:nvSpPr>
          <p:cNvPr id="7" name="Овал 6"/>
          <p:cNvSpPr/>
          <p:nvPr/>
        </p:nvSpPr>
        <p:spPr>
          <a:xfrm>
            <a:off x="719572" y="3969060"/>
            <a:ext cx="2160240" cy="540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p:cNvSpPr/>
          <p:nvPr/>
        </p:nvSpPr>
        <p:spPr>
          <a:xfrm>
            <a:off x="4932040" y="44624"/>
            <a:ext cx="4140460" cy="5863144"/>
          </a:xfrm>
          <a:prstGeom prst="rect">
            <a:avLst/>
          </a:prstGeom>
        </p:spPr>
        <p:txBody>
          <a:bodyPr wrap="square">
            <a:spAutoFit/>
          </a:bodyPr>
          <a:lstStyle/>
          <a:p>
            <a:pPr algn="ctr"/>
            <a:r>
              <a:rPr lang="en-US" dirty="0"/>
              <a:t>Shaw and </a:t>
            </a:r>
            <a:r>
              <a:rPr lang="en-US" dirty="0" err="1"/>
              <a:t>Garlan</a:t>
            </a:r>
            <a:r>
              <a:rPr lang="en-US" dirty="0"/>
              <a:t> 1996 define </a:t>
            </a:r>
            <a:endParaRPr lang="en-US" dirty="0" smtClean="0"/>
          </a:p>
          <a:p>
            <a:pPr algn="ctr">
              <a:spcAft>
                <a:spcPts val="600"/>
              </a:spcAft>
            </a:pPr>
            <a:r>
              <a:rPr lang="en-US" dirty="0" smtClean="0"/>
              <a:t>software </a:t>
            </a:r>
            <a:r>
              <a:rPr lang="en-US" dirty="0"/>
              <a:t>architecture </a:t>
            </a:r>
            <a:r>
              <a:rPr lang="en-US" dirty="0" smtClean="0"/>
              <a:t>as:</a:t>
            </a:r>
          </a:p>
          <a:p>
            <a:pPr algn="just">
              <a:spcAft>
                <a:spcPts val="600"/>
              </a:spcAft>
            </a:pPr>
            <a:r>
              <a:rPr lang="en-US" sz="1600" i="1" dirty="0" smtClean="0"/>
              <a:t>“</a:t>
            </a:r>
            <a:r>
              <a:rPr lang="en-US" sz="1600" b="1" i="1" dirty="0"/>
              <a:t>Software architecture </a:t>
            </a:r>
            <a:r>
              <a:rPr lang="en-US" sz="1600" i="1" dirty="0"/>
              <a:t>encompasses the set of significant decisions about </a:t>
            </a:r>
            <a:r>
              <a:rPr lang="en-US" sz="1600" i="1" dirty="0" smtClean="0"/>
              <a:t>the organization </a:t>
            </a:r>
            <a:r>
              <a:rPr lang="en-US" sz="1600" i="1" dirty="0"/>
              <a:t>of a software system including the selection of the structural elements </a:t>
            </a:r>
            <a:r>
              <a:rPr lang="en-US" sz="1600" i="1" dirty="0" smtClean="0"/>
              <a:t>and their </a:t>
            </a:r>
            <a:r>
              <a:rPr lang="en-US" sz="1600" i="1" dirty="0"/>
              <a:t>interfaces </a:t>
            </a:r>
            <a:r>
              <a:rPr lang="en-US" sz="1600" i="1" dirty="0" smtClean="0"/>
              <a:t>by </a:t>
            </a:r>
            <a:r>
              <a:rPr lang="en-US" sz="1600" i="1" dirty="0"/>
              <a:t>which the system is composed; </a:t>
            </a:r>
            <a:endParaRPr lang="en-US" sz="1600" i="1" dirty="0" smtClean="0"/>
          </a:p>
          <a:p>
            <a:pPr algn="just">
              <a:spcAft>
                <a:spcPts val="600"/>
              </a:spcAft>
            </a:pPr>
            <a:endParaRPr lang="en-US" sz="1600" i="1" dirty="0" smtClean="0"/>
          </a:p>
          <a:p>
            <a:pPr algn="just">
              <a:spcAft>
                <a:spcPts val="600"/>
              </a:spcAft>
            </a:pPr>
            <a:endParaRPr lang="en-US" sz="1600" i="1" dirty="0"/>
          </a:p>
          <a:p>
            <a:pPr algn="just">
              <a:spcAft>
                <a:spcPts val="600"/>
              </a:spcAft>
            </a:pPr>
            <a:endParaRPr lang="en-US" sz="1600" i="1" dirty="0" smtClean="0"/>
          </a:p>
          <a:p>
            <a:pPr algn="just">
              <a:spcAft>
                <a:spcPts val="600"/>
              </a:spcAft>
            </a:pPr>
            <a:endParaRPr lang="en-US" sz="1600" i="1" dirty="0" smtClean="0"/>
          </a:p>
          <a:p>
            <a:pPr algn="just">
              <a:spcAft>
                <a:spcPts val="600"/>
              </a:spcAft>
            </a:pPr>
            <a:endParaRPr lang="en-US" sz="1600" i="1" dirty="0"/>
          </a:p>
          <a:p>
            <a:pPr algn="just">
              <a:spcAft>
                <a:spcPts val="600"/>
              </a:spcAft>
            </a:pPr>
            <a:r>
              <a:rPr lang="en-US" sz="1600" i="1" dirty="0" smtClean="0"/>
              <a:t>behavior </a:t>
            </a:r>
            <a:r>
              <a:rPr lang="en-US" sz="1600" i="1" dirty="0"/>
              <a:t>as specified in </a:t>
            </a:r>
            <a:r>
              <a:rPr lang="en-US" sz="1600" i="1" dirty="0" smtClean="0"/>
              <a:t>collaboration among </a:t>
            </a:r>
            <a:r>
              <a:rPr lang="en-US" sz="1600" i="1" dirty="0"/>
              <a:t>those elements; composition of these structural and behavioral elements </a:t>
            </a:r>
            <a:r>
              <a:rPr lang="en-US" sz="1600" i="1" dirty="0" smtClean="0"/>
              <a:t>into larger </a:t>
            </a:r>
            <a:r>
              <a:rPr lang="en-US" sz="1600" i="1" dirty="0"/>
              <a:t>subsystems; and an architectural style that guides this organization. </a:t>
            </a:r>
            <a:r>
              <a:rPr lang="en-US" sz="1600" i="1" dirty="0" smtClean="0"/>
              <a:t>Software architecture </a:t>
            </a:r>
            <a:r>
              <a:rPr lang="en-US" sz="1600" i="1" dirty="0"/>
              <a:t>also </a:t>
            </a:r>
            <a:r>
              <a:rPr lang="en-US" sz="1600" i="1" dirty="0" smtClean="0"/>
              <a:t>involves: </a:t>
            </a:r>
            <a:r>
              <a:rPr lang="en-US" sz="1600" b="1" i="1" dirty="0" smtClean="0"/>
              <a:t>functionality</a:t>
            </a:r>
            <a:r>
              <a:rPr lang="en-US" sz="1600" i="1" dirty="0"/>
              <a:t>, </a:t>
            </a:r>
            <a:r>
              <a:rPr lang="en-US" sz="1600" b="1" i="1" dirty="0"/>
              <a:t>usability</a:t>
            </a:r>
            <a:r>
              <a:rPr lang="en-US" sz="1600" i="1" dirty="0"/>
              <a:t>, </a:t>
            </a:r>
            <a:r>
              <a:rPr lang="en-US" sz="1600" b="1" i="1" dirty="0"/>
              <a:t>resilience</a:t>
            </a:r>
            <a:r>
              <a:rPr lang="en-US" sz="1600" i="1" dirty="0"/>
              <a:t>, </a:t>
            </a:r>
            <a:r>
              <a:rPr lang="en-US" sz="1600" b="1" i="1" dirty="0"/>
              <a:t>performance</a:t>
            </a:r>
            <a:r>
              <a:rPr lang="en-US" sz="1600" i="1" dirty="0"/>
              <a:t>, </a:t>
            </a:r>
            <a:r>
              <a:rPr lang="en-US" sz="1600" b="1" i="1" dirty="0" smtClean="0"/>
              <a:t>reuse</a:t>
            </a:r>
            <a:r>
              <a:rPr lang="en-US" sz="1600" i="1" dirty="0" smtClean="0"/>
              <a:t>, </a:t>
            </a:r>
            <a:r>
              <a:rPr lang="en-US" sz="1600" b="1" i="1" dirty="0" smtClean="0"/>
              <a:t>comprehensibility</a:t>
            </a:r>
            <a:r>
              <a:rPr lang="en-US" sz="1600" i="1" dirty="0"/>
              <a:t>, </a:t>
            </a:r>
            <a:r>
              <a:rPr lang="en-US" sz="1600" b="1" i="1" dirty="0"/>
              <a:t>economic</a:t>
            </a:r>
            <a:r>
              <a:rPr lang="en-US" sz="1600" i="1" dirty="0"/>
              <a:t> and </a:t>
            </a:r>
            <a:r>
              <a:rPr lang="en-US" sz="1600" b="1" i="1" dirty="0"/>
              <a:t>technology constraints</a:t>
            </a:r>
            <a:r>
              <a:rPr lang="en-US" sz="1600" i="1" dirty="0"/>
              <a:t>, </a:t>
            </a:r>
            <a:r>
              <a:rPr lang="en-US" sz="1600" b="1" i="1" dirty="0"/>
              <a:t>tradeoffs</a:t>
            </a:r>
            <a:r>
              <a:rPr lang="en-US" sz="1600" i="1" dirty="0"/>
              <a:t> and </a:t>
            </a:r>
            <a:r>
              <a:rPr lang="en-US" sz="1600" b="1" i="1" dirty="0" smtClean="0"/>
              <a:t>aesthetic concerns</a:t>
            </a:r>
            <a:r>
              <a:rPr lang="en-US" sz="1600" i="1" dirty="0"/>
              <a:t>.” </a:t>
            </a:r>
          </a:p>
        </p:txBody>
      </p:sp>
      <p:pic>
        <p:nvPicPr>
          <p:cNvPr id="2050" name="Picture 2" descr="Ee658098.e4676123-5766-4852-929e-58ec77997928(en-us,PandP.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6213" y="2024844"/>
            <a:ext cx="1752522" cy="149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916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15</a:t>
            </a:fld>
            <a:endParaRPr lang="uk-UA"/>
          </a:p>
        </p:txBody>
      </p:sp>
      <p:sp>
        <p:nvSpPr>
          <p:cNvPr id="2" name="Прямоугольник 1"/>
          <p:cNvSpPr/>
          <p:nvPr/>
        </p:nvSpPr>
        <p:spPr>
          <a:xfrm>
            <a:off x="0" y="44624"/>
            <a:ext cx="9144000" cy="461665"/>
          </a:xfrm>
          <a:prstGeom prst="rect">
            <a:avLst/>
          </a:prstGeom>
        </p:spPr>
        <p:txBody>
          <a:bodyPr wrap="square">
            <a:spAutoFit/>
          </a:bodyPr>
          <a:lstStyle/>
          <a:p>
            <a:pPr algn="ctr"/>
            <a:r>
              <a:rPr lang="en-US" sz="2400" b="1" dirty="0"/>
              <a:t>Key Principles of Software Architecture</a:t>
            </a:r>
          </a:p>
        </p:txBody>
      </p:sp>
      <p:sp>
        <p:nvSpPr>
          <p:cNvPr id="6" name="Прямоугольник 5"/>
          <p:cNvSpPr/>
          <p:nvPr/>
        </p:nvSpPr>
        <p:spPr>
          <a:xfrm>
            <a:off x="180020" y="584684"/>
            <a:ext cx="8676456" cy="5970865"/>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en-US" b="1" dirty="0"/>
              <a:t>Separation of concerns</a:t>
            </a:r>
            <a:r>
              <a:rPr lang="en-US" dirty="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p>
          <a:p>
            <a:pPr marL="285750" indent="-285750" algn="just">
              <a:spcAft>
                <a:spcPts val="1200"/>
              </a:spcAft>
              <a:buFont typeface="Arial" panose="020B0604020202020204" pitchFamily="34" charset="0"/>
              <a:buChar char="•"/>
            </a:pPr>
            <a:r>
              <a:rPr lang="en-US" b="1" dirty="0"/>
              <a:t>Single Responsibility principle</a:t>
            </a:r>
            <a:r>
              <a:rPr lang="en-US" dirty="0"/>
              <a:t>. Each component or module should be responsible for only a specific feature or functionality, or aggregation of cohesive functionality.</a:t>
            </a:r>
          </a:p>
          <a:p>
            <a:pPr marL="285750" indent="-285750" algn="just">
              <a:spcAft>
                <a:spcPts val="1200"/>
              </a:spcAft>
              <a:buFont typeface="Arial" panose="020B0604020202020204" pitchFamily="34" charset="0"/>
              <a:buChar char="•"/>
            </a:pPr>
            <a:r>
              <a:rPr lang="en-US" b="1" dirty="0"/>
              <a:t>Principle of Least Knowledge </a:t>
            </a:r>
            <a:r>
              <a:rPr lang="en-US" dirty="0"/>
              <a:t>(also known as the Law of Demeter or </a:t>
            </a:r>
            <a:r>
              <a:rPr lang="en-US" dirty="0" err="1"/>
              <a:t>LoD</a:t>
            </a:r>
            <a:r>
              <a:rPr lang="en-US" dirty="0"/>
              <a:t>). A component or object should not know about internal details of other components or objects.</a:t>
            </a:r>
          </a:p>
          <a:p>
            <a:pPr marL="285750" indent="-285750" algn="just">
              <a:spcAft>
                <a:spcPts val="1200"/>
              </a:spcAft>
              <a:buFont typeface="Arial" panose="020B0604020202020204" pitchFamily="34" charset="0"/>
              <a:buChar char="•"/>
            </a:pPr>
            <a:r>
              <a:rPr lang="en-US" b="1" dirty="0"/>
              <a:t>Don’t repeat yourself (DRY)</a:t>
            </a:r>
            <a:r>
              <a:rPr lang="en-US" dirty="0"/>
              <a:t>. You should only need to specify intent in one place. For example, in terms of application design, specific functionality should be implemented in only one component; the functionality should not be duplicated in any other component.</a:t>
            </a:r>
          </a:p>
          <a:p>
            <a:pPr marL="285750" indent="-285750" algn="just">
              <a:spcAft>
                <a:spcPts val="1200"/>
              </a:spcAft>
              <a:buFont typeface="Arial" panose="020B0604020202020204" pitchFamily="34" charset="0"/>
              <a:buChar char="•"/>
            </a:pPr>
            <a:r>
              <a:rPr lang="en-US" b="1" dirty="0"/>
              <a:t>Minimize 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p:txBody>
      </p:sp>
      <p:sp>
        <p:nvSpPr>
          <p:cNvPr id="8" name="Прямоугольник 7"/>
          <p:cNvSpPr/>
          <p:nvPr/>
        </p:nvSpPr>
        <p:spPr>
          <a:xfrm>
            <a:off x="287524" y="6541603"/>
            <a:ext cx="8604447" cy="307777"/>
          </a:xfrm>
          <a:prstGeom prst="rect">
            <a:avLst/>
          </a:prstGeom>
        </p:spPr>
        <p:txBody>
          <a:bodyPr wrap="square">
            <a:spAutoFit/>
          </a:bodyPr>
          <a:lstStyle/>
          <a:p>
            <a:r>
              <a:rPr lang="en-US" sz="1400" dirty="0">
                <a:solidFill>
                  <a:schemeClr val="accent6">
                    <a:lumMod val="50000"/>
                  </a:schemeClr>
                </a:solidFill>
              </a:rPr>
              <a:t>https://msdn.microsoft.com/en-us/library/ee658124.aspx</a:t>
            </a:r>
            <a:endParaRPr lang="uk-UA" sz="1400" dirty="0">
              <a:solidFill>
                <a:schemeClr val="accent6">
                  <a:lumMod val="50000"/>
                </a:schemeClr>
              </a:solidFill>
            </a:endParaRPr>
          </a:p>
        </p:txBody>
      </p:sp>
    </p:spTree>
    <p:extLst>
      <p:ext uri="{BB962C8B-B14F-4D97-AF65-F5344CB8AC3E}">
        <p14:creationId xmlns:p14="http://schemas.microsoft.com/office/powerpoint/2010/main" val="3926405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16</a:t>
            </a:fld>
            <a:endParaRPr lang="uk-UA"/>
          </a:p>
        </p:txBody>
      </p:sp>
      <p:sp>
        <p:nvSpPr>
          <p:cNvPr id="3" name="Прямоугольник 2"/>
          <p:cNvSpPr/>
          <p:nvPr/>
        </p:nvSpPr>
        <p:spPr>
          <a:xfrm>
            <a:off x="359532" y="44624"/>
            <a:ext cx="8496944" cy="1815882"/>
          </a:xfrm>
          <a:prstGeom prst="rect">
            <a:avLst/>
          </a:prstGeom>
        </p:spPr>
        <p:txBody>
          <a:bodyPr wrap="square">
            <a:spAutoFit/>
          </a:bodyPr>
          <a:lstStyle/>
          <a:p>
            <a:pPr>
              <a:spcAft>
                <a:spcPts val="1200"/>
              </a:spcAft>
            </a:pPr>
            <a:r>
              <a:rPr lang="en-US" dirty="0"/>
              <a:t>An </a:t>
            </a:r>
            <a:r>
              <a:rPr lang="en-US" b="1" dirty="0"/>
              <a:t>architectural </a:t>
            </a:r>
            <a:r>
              <a:rPr lang="en-US" b="1" dirty="0" smtClean="0"/>
              <a:t>pattern </a:t>
            </a:r>
            <a:r>
              <a:rPr lang="en-US" dirty="0" smtClean="0"/>
              <a:t>(</a:t>
            </a:r>
            <a:r>
              <a:rPr lang="en-US" dirty="0"/>
              <a:t>architectural </a:t>
            </a:r>
            <a:r>
              <a:rPr lang="en-US" dirty="0" smtClean="0"/>
              <a:t>style)</a:t>
            </a:r>
            <a:r>
              <a:rPr lang="en-US" b="1" dirty="0" smtClean="0"/>
              <a:t> </a:t>
            </a:r>
            <a:r>
              <a:rPr lang="en-US" dirty="0"/>
              <a:t>is a general, reusable solution to a commonly occurring problem in software </a:t>
            </a:r>
            <a:r>
              <a:rPr lang="en-US" dirty="0" smtClean="0"/>
              <a:t>architecture.</a:t>
            </a:r>
            <a:endParaRPr lang="en-US" sz="1600" dirty="0" smtClean="0"/>
          </a:p>
          <a:p>
            <a:pPr marL="285750" indent="-285750" algn="just">
              <a:buFont typeface="Arial" panose="020B0604020202020204" pitchFamily="34" charset="0"/>
              <a:buChar char="•"/>
            </a:pPr>
            <a:r>
              <a:rPr lang="en-US" sz="1600" dirty="0" smtClean="0"/>
              <a:t>Architectural </a:t>
            </a:r>
            <a:r>
              <a:rPr lang="en-US" sz="1600" dirty="0"/>
              <a:t>patterns are similar to software design pattern but have a broader scope. </a:t>
            </a:r>
            <a:endParaRPr lang="en-US" sz="1600" dirty="0" smtClean="0"/>
          </a:p>
          <a:p>
            <a:pPr marL="285750" indent="-285750" algn="just">
              <a:buFont typeface="Arial" panose="020B0604020202020204" pitchFamily="34" charset="0"/>
              <a:buChar char="•"/>
            </a:pPr>
            <a:r>
              <a:rPr lang="en-US" sz="1600" dirty="0" smtClean="0"/>
              <a:t>The </a:t>
            </a:r>
            <a:r>
              <a:rPr lang="en-US" sz="1600" dirty="0"/>
              <a:t>architectural patterns address various issues in software engineering, such as computer hardware performance limitations, high availability and minimization of a business risk. </a:t>
            </a:r>
            <a:endParaRPr lang="en-US" sz="1600" dirty="0" smtClean="0"/>
          </a:p>
          <a:p>
            <a:pPr marL="285750" indent="-285750" algn="just">
              <a:buFont typeface="Arial" panose="020B0604020202020204" pitchFamily="34" charset="0"/>
              <a:buChar char="•"/>
            </a:pPr>
            <a:r>
              <a:rPr lang="en-US" sz="1600" dirty="0" smtClean="0"/>
              <a:t>Some </a:t>
            </a:r>
            <a:r>
              <a:rPr lang="en-US" sz="1600" dirty="0"/>
              <a:t>architectural patterns have been implemented within software frameworks.</a:t>
            </a:r>
            <a:endParaRPr lang="uk-UA" sz="1600" dirty="0"/>
          </a:p>
        </p:txBody>
      </p:sp>
      <p:graphicFrame>
        <p:nvGraphicFramePr>
          <p:cNvPr id="2" name="Таблица 1"/>
          <p:cNvGraphicFramePr>
            <a:graphicFrameLocks noGrp="1"/>
          </p:cNvGraphicFramePr>
          <p:nvPr>
            <p:extLst>
              <p:ext uri="{D42A27DB-BD31-4B8C-83A1-F6EECF244321}">
                <p14:modId xmlns:p14="http://schemas.microsoft.com/office/powerpoint/2010/main" val="2961385083"/>
              </p:ext>
            </p:extLst>
          </p:nvPr>
        </p:nvGraphicFramePr>
        <p:xfrm>
          <a:off x="107504" y="1844824"/>
          <a:ext cx="8928992" cy="4681409"/>
        </p:xfrm>
        <a:graphic>
          <a:graphicData uri="http://schemas.openxmlformats.org/drawingml/2006/table">
            <a:tbl>
              <a:tblPr>
                <a:tableStyleId>{5940675A-B579-460E-94D1-54222C63F5DA}</a:tableStyleId>
              </a:tblPr>
              <a:tblGrid>
                <a:gridCol w="1836204"/>
                <a:gridCol w="7092788"/>
              </a:tblGrid>
              <a:tr h="256002">
                <a:tc>
                  <a:txBody>
                    <a:bodyPr/>
                    <a:lstStyle/>
                    <a:p>
                      <a:pPr algn="l"/>
                      <a:r>
                        <a:rPr lang="en-US" sz="1400" dirty="0">
                          <a:effectLst/>
                        </a:rPr>
                        <a:t>Architecture style</a:t>
                      </a:r>
                      <a:endParaRPr lang="en-US" sz="1400" dirty="0">
                        <a:solidFill>
                          <a:srgbClr val="2A2A2A"/>
                        </a:solidFill>
                        <a:effectLst/>
                      </a:endParaRPr>
                    </a:p>
                  </a:txBody>
                  <a:tcPr marL="29756" marR="29756" marT="37196" marB="37196" anchor="ctr"/>
                </a:tc>
                <a:tc>
                  <a:txBody>
                    <a:bodyPr/>
                    <a:lstStyle/>
                    <a:p>
                      <a:pPr algn="l"/>
                      <a:r>
                        <a:rPr lang="en-US" sz="1400" dirty="0">
                          <a:effectLst/>
                        </a:rPr>
                        <a:t>Description</a:t>
                      </a:r>
                      <a:endParaRPr lang="en-US" sz="1400" dirty="0">
                        <a:solidFill>
                          <a:srgbClr val="2A2A2A"/>
                        </a:solidFill>
                        <a:effectLst/>
                      </a:endParaRPr>
                    </a:p>
                  </a:txBody>
                  <a:tcPr marL="29756" marR="29756" marT="37196" marB="37196" anchor="ctr"/>
                </a:tc>
              </a:tr>
              <a:tr h="555299">
                <a:tc>
                  <a:txBody>
                    <a:bodyPr/>
                    <a:lstStyle/>
                    <a:p>
                      <a:pPr fontAlgn="t"/>
                      <a:r>
                        <a:rPr lang="en-US" sz="1400" b="1" dirty="0">
                          <a:effectLst/>
                        </a:rPr>
                        <a:t>Client/Server</a:t>
                      </a:r>
                      <a:endParaRPr lang="en-US" sz="1400" b="1" dirty="0">
                        <a:solidFill>
                          <a:srgbClr val="2A2A2A"/>
                        </a:solidFill>
                        <a:effectLst/>
                      </a:endParaRPr>
                    </a:p>
                  </a:txBody>
                  <a:tcPr marL="29756" marR="29756" marT="37196" marB="37196"/>
                </a:tc>
                <a:tc>
                  <a:txBody>
                    <a:bodyPr/>
                    <a:lstStyle/>
                    <a:p>
                      <a:pPr fontAlgn="t"/>
                      <a:r>
                        <a:rPr lang="en-US" sz="1400" dirty="0">
                          <a:effectLst/>
                        </a:rPr>
                        <a:t>Segregates the system into two applications, where the client makes requests to the server. In many cases, the server is a database with application logic represented as stored procedures.</a:t>
                      </a:r>
                      <a:endParaRPr lang="en-US" sz="1400" dirty="0">
                        <a:solidFill>
                          <a:srgbClr val="2A2A2A"/>
                        </a:solidFill>
                        <a:effectLst/>
                      </a:endParaRPr>
                    </a:p>
                  </a:txBody>
                  <a:tcPr marL="29756" marR="29756" marT="37196" marB="37196"/>
                </a:tc>
              </a:tr>
              <a:tr h="445820">
                <a:tc>
                  <a:txBody>
                    <a:bodyPr/>
                    <a:lstStyle/>
                    <a:p>
                      <a:pPr fontAlgn="t"/>
                      <a:r>
                        <a:rPr lang="en-US" sz="1400" b="1" dirty="0">
                          <a:effectLst/>
                        </a:rPr>
                        <a:t>Component-Based Architecture</a:t>
                      </a:r>
                      <a:endParaRPr lang="en-US" sz="1400" b="1" dirty="0">
                        <a:solidFill>
                          <a:srgbClr val="2A2A2A"/>
                        </a:solidFill>
                        <a:effectLst/>
                      </a:endParaRPr>
                    </a:p>
                  </a:txBody>
                  <a:tcPr marL="29756" marR="29756" marT="37196" marB="37196"/>
                </a:tc>
                <a:tc>
                  <a:txBody>
                    <a:bodyPr/>
                    <a:lstStyle/>
                    <a:p>
                      <a:pPr fontAlgn="t"/>
                      <a:r>
                        <a:rPr lang="en-US" sz="1400" dirty="0">
                          <a:effectLst/>
                        </a:rPr>
                        <a:t>Decomposes application design into reusable functional or logical components that expose well-defined communication interfaces.</a:t>
                      </a:r>
                      <a:endParaRPr lang="en-US" sz="1400" dirty="0">
                        <a:solidFill>
                          <a:srgbClr val="2A2A2A"/>
                        </a:solidFill>
                        <a:effectLst/>
                      </a:endParaRPr>
                    </a:p>
                  </a:txBody>
                  <a:tcPr marL="29756" marR="29756" marT="37196" marB="37196"/>
                </a:tc>
              </a:tr>
              <a:tr h="555299">
                <a:tc>
                  <a:txBody>
                    <a:bodyPr/>
                    <a:lstStyle/>
                    <a:p>
                      <a:pPr fontAlgn="t"/>
                      <a:r>
                        <a:rPr lang="en-US" sz="1400" b="1" dirty="0">
                          <a:effectLst/>
                        </a:rPr>
                        <a:t>Domain Driven Design</a:t>
                      </a:r>
                      <a:endParaRPr lang="en-US" sz="1400" b="1" dirty="0">
                        <a:solidFill>
                          <a:srgbClr val="2A2A2A"/>
                        </a:solidFill>
                        <a:effectLst/>
                      </a:endParaRPr>
                    </a:p>
                  </a:txBody>
                  <a:tcPr marL="29756" marR="29756" marT="37196" marB="37196"/>
                </a:tc>
                <a:tc>
                  <a:txBody>
                    <a:bodyPr/>
                    <a:lstStyle/>
                    <a:p>
                      <a:pPr fontAlgn="t"/>
                      <a:r>
                        <a:rPr lang="en-US" sz="1400" dirty="0">
                          <a:effectLst/>
                        </a:rPr>
                        <a:t>An object-oriented architectural style focused on modeling a business domain and defining business objects based on entities within the business domain.</a:t>
                      </a:r>
                      <a:endParaRPr lang="en-US" sz="1400" dirty="0">
                        <a:solidFill>
                          <a:srgbClr val="2A2A2A"/>
                        </a:solidFill>
                        <a:effectLst/>
                      </a:endParaRPr>
                    </a:p>
                  </a:txBody>
                  <a:tcPr marL="29756" marR="29756" marT="37196" marB="37196"/>
                </a:tc>
              </a:tr>
              <a:tr h="256002">
                <a:tc>
                  <a:txBody>
                    <a:bodyPr/>
                    <a:lstStyle/>
                    <a:p>
                      <a:pPr fontAlgn="t"/>
                      <a:r>
                        <a:rPr lang="en-US" sz="1400" b="1" dirty="0">
                          <a:effectLst/>
                        </a:rPr>
                        <a:t>Layered Architecture</a:t>
                      </a:r>
                      <a:endParaRPr lang="en-US" sz="1400" b="1" dirty="0">
                        <a:solidFill>
                          <a:srgbClr val="2A2A2A"/>
                        </a:solidFill>
                        <a:effectLst/>
                      </a:endParaRPr>
                    </a:p>
                  </a:txBody>
                  <a:tcPr marL="29756" marR="29756" marT="37196" marB="37196"/>
                </a:tc>
                <a:tc>
                  <a:txBody>
                    <a:bodyPr/>
                    <a:lstStyle/>
                    <a:p>
                      <a:pPr fontAlgn="t"/>
                      <a:r>
                        <a:rPr lang="en-US" sz="1400" dirty="0">
                          <a:effectLst/>
                        </a:rPr>
                        <a:t>Partitions the concerns of the application into stacked groups (layers).</a:t>
                      </a:r>
                      <a:endParaRPr lang="en-US" sz="1400" dirty="0">
                        <a:solidFill>
                          <a:srgbClr val="2A2A2A"/>
                        </a:solidFill>
                        <a:effectLst/>
                      </a:endParaRPr>
                    </a:p>
                  </a:txBody>
                  <a:tcPr marL="29756" marR="29756" marT="37196" marB="37196"/>
                </a:tc>
              </a:tr>
              <a:tr h="723312">
                <a:tc>
                  <a:txBody>
                    <a:bodyPr/>
                    <a:lstStyle/>
                    <a:p>
                      <a:pPr fontAlgn="t"/>
                      <a:r>
                        <a:rPr lang="en-US" sz="1400" b="1" dirty="0">
                          <a:effectLst/>
                        </a:rPr>
                        <a:t>Message Bus</a:t>
                      </a:r>
                      <a:endParaRPr lang="en-US" sz="1400" b="1" dirty="0">
                        <a:solidFill>
                          <a:srgbClr val="2A2A2A"/>
                        </a:solidFill>
                        <a:effectLst/>
                      </a:endParaRPr>
                    </a:p>
                  </a:txBody>
                  <a:tcPr marL="29756" marR="29756" marT="37196" marB="37196"/>
                </a:tc>
                <a:tc>
                  <a:txBody>
                    <a:bodyPr/>
                    <a:lstStyle/>
                    <a:p>
                      <a:pPr fontAlgn="t"/>
                      <a:r>
                        <a:rPr lang="en-US" sz="1400" dirty="0">
                          <a:effectLst/>
                        </a:rPr>
                        <a:t>An architecture style that prescribes use of a software system that can receive and send messages using one or more communication channels, so that applications can interact without needing to know specific details about each other.</a:t>
                      </a:r>
                      <a:endParaRPr lang="en-US" sz="1400" dirty="0">
                        <a:solidFill>
                          <a:srgbClr val="2A2A2A"/>
                        </a:solidFill>
                        <a:effectLst/>
                      </a:endParaRPr>
                    </a:p>
                  </a:txBody>
                  <a:tcPr marL="29756" marR="29756" marT="37196" marB="37196"/>
                </a:tc>
              </a:tr>
              <a:tr h="555299">
                <a:tc>
                  <a:txBody>
                    <a:bodyPr/>
                    <a:lstStyle/>
                    <a:p>
                      <a:pPr fontAlgn="t"/>
                      <a:r>
                        <a:rPr lang="en-US" sz="1400" b="1" dirty="0">
                          <a:effectLst/>
                        </a:rPr>
                        <a:t>N-Tier / 3-Tier</a:t>
                      </a:r>
                      <a:endParaRPr lang="en-US" sz="1400" b="1" dirty="0">
                        <a:solidFill>
                          <a:srgbClr val="2A2A2A"/>
                        </a:solidFill>
                        <a:effectLst/>
                      </a:endParaRPr>
                    </a:p>
                  </a:txBody>
                  <a:tcPr marL="29756" marR="29756" marT="37196" marB="37196"/>
                </a:tc>
                <a:tc>
                  <a:txBody>
                    <a:bodyPr/>
                    <a:lstStyle/>
                    <a:p>
                      <a:pPr fontAlgn="t"/>
                      <a:r>
                        <a:rPr lang="en-US" sz="1400" dirty="0">
                          <a:effectLst/>
                        </a:rPr>
                        <a:t>Segregates functionality into separate segments in much the same way as the layered style, but with each segment being a tier located on a physically separate computer.</a:t>
                      </a:r>
                      <a:endParaRPr lang="en-US" sz="1400" dirty="0">
                        <a:solidFill>
                          <a:srgbClr val="2A2A2A"/>
                        </a:solidFill>
                        <a:effectLst/>
                      </a:endParaRPr>
                    </a:p>
                  </a:txBody>
                  <a:tcPr marL="29756" marR="29756" marT="37196" marB="37196"/>
                </a:tc>
              </a:tr>
              <a:tr h="635639">
                <a:tc>
                  <a:txBody>
                    <a:bodyPr/>
                    <a:lstStyle/>
                    <a:p>
                      <a:pPr fontAlgn="t"/>
                      <a:r>
                        <a:rPr lang="en-US" sz="1400" b="1" dirty="0">
                          <a:effectLst/>
                        </a:rPr>
                        <a:t>Object-Oriented</a:t>
                      </a:r>
                      <a:endParaRPr lang="en-US" sz="1400" b="1" dirty="0">
                        <a:solidFill>
                          <a:srgbClr val="2A2A2A"/>
                        </a:solidFill>
                        <a:effectLst/>
                      </a:endParaRPr>
                    </a:p>
                  </a:txBody>
                  <a:tcPr marL="29756" marR="29756" marT="37196" marB="37196"/>
                </a:tc>
                <a:tc>
                  <a:txBody>
                    <a:bodyPr/>
                    <a:lstStyle/>
                    <a:p>
                      <a:pPr fontAlgn="t"/>
                      <a:r>
                        <a:rPr lang="en-US" sz="1400" dirty="0">
                          <a:effectLst/>
                        </a:rPr>
                        <a:t>A design paradigm based on division of responsibilities for an application or system into individual reusable and self-sufficient objects, each containing the data and the behavior relevant to the object.</a:t>
                      </a:r>
                      <a:endParaRPr lang="en-US" sz="1400" dirty="0">
                        <a:solidFill>
                          <a:srgbClr val="2A2A2A"/>
                        </a:solidFill>
                        <a:effectLst/>
                      </a:endParaRPr>
                    </a:p>
                  </a:txBody>
                  <a:tcPr marL="29756" marR="29756" marT="37196" marB="37196"/>
                </a:tc>
              </a:tr>
              <a:tr h="445820">
                <a:tc>
                  <a:txBody>
                    <a:bodyPr/>
                    <a:lstStyle/>
                    <a:p>
                      <a:pPr fontAlgn="t"/>
                      <a:r>
                        <a:rPr lang="en-US" sz="1400" b="1" dirty="0">
                          <a:effectLst/>
                        </a:rPr>
                        <a:t>Service-Oriented Architecture (SOA)</a:t>
                      </a:r>
                      <a:endParaRPr lang="en-US" sz="1400" b="1" dirty="0">
                        <a:solidFill>
                          <a:srgbClr val="2A2A2A"/>
                        </a:solidFill>
                        <a:effectLst/>
                      </a:endParaRPr>
                    </a:p>
                  </a:txBody>
                  <a:tcPr marL="29756" marR="29756" marT="37196" marB="37196"/>
                </a:tc>
                <a:tc>
                  <a:txBody>
                    <a:bodyPr/>
                    <a:lstStyle/>
                    <a:p>
                      <a:pPr fontAlgn="t"/>
                      <a:r>
                        <a:rPr lang="en-US" sz="1400" dirty="0">
                          <a:effectLst/>
                        </a:rPr>
                        <a:t>Refers to applications that expose and consume functionality as a service using contracts and messages.</a:t>
                      </a:r>
                      <a:endParaRPr lang="en-US" sz="1400" dirty="0">
                        <a:solidFill>
                          <a:srgbClr val="2A2A2A"/>
                        </a:solidFill>
                        <a:effectLst/>
                      </a:endParaRPr>
                    </a:p>
                  </a:txBody>
                  <a:tcPr marL="29756" marR="29756" marT="37196" marB="37196"/>
                </a:tc>
              </a:tr>
            </a:tbl>
          </a:graphicData>
        </a:graphic>
      </p:graphicFrame>
      <p:sp>
        <p:nvSpPr>
          <p:cNvPr id="6" name="Прямоугольник 5"/>
          <p:cNvSpPr/>
          <p:nvPr/>
        </p:nvSpPr>
        <p:spPr>
          <a:xfrm>
            <a:off x="-17301" y="6563196"/>
            <a:ext cx="8460432" cy="307777"/>
          </a:xfrm>
          <a:prstGeom prst="rect">
            <a:avLst/>
          </a:prstGeom>
        </p:spPr>
        <p:txBody>
          <a:bodyPr wrap="square">
            <a:spAutoFit/>
          </a:bodyPr>
          <a:lstStyle/>
          <a:p>
            <a:r>
              <a:rPr lang="en-US" sz="1400" dirty="0">
                <a:solidFill>
                  <a:schemeClr val="accent6">
                    <a:lumMod val="50000"/>
                  </a:schemeClr>
                </a:solidFill>
              </a:rPr>
              <a:t>https://msdn.microsoft.com/en-us/library/ee658117.aspx</a:t>
            </a:r>
            <a:endParaRPr lang="uk-UA" sz="1400" dirty="0">
              <a:solidFill>
                <a:schemeClr val="accent6">
                  <a:lumMod val="50000"/>
                </a:schemeClr>
              </a:solidFill>
            </a:endParaRPr>
          </a:p>
        </p:txBody>
      </p:sp>
    </p:spTree>
    <p:extLst>
      <p:ext uri="{BB962C8B-B14F-4D97-AF65-F5344CB8AC3E}">
        <p14:creationId xmlns:p14="http://schemas.microsoft.com/office/powerpoint/2010/main" val="2471827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17</a:t>
            </a:fld>
            <a:endParaRPr lang="uk-UA"/>
          </a:p>
        </p:txBody>
      </p:sp>
      <p:pic>
        <p:nvPicPr>
          <p:cNvPr id="7170" name="Picture 2" descr="C:\Users\pc\Desktop\Web_course\resources\BackEnd5.png"/>
          <p:cNvPicPr>
            <a:picLocks noChangeAspect="1" noChangeArrowheads="1"/>
          </p:cNvPicPr>
          <p:nvPr/>
        </p:nvPicPr>
        <p:blipFill rotWithShape="1">
          <a:blip r:embed="rId3">
            <a:extLst>
              <a:ext uri="{28A0092B-C50C-407E-A947-70E740481C1C}">
                <a14:useLocalDpi xmlns:a14="http://schemas.microsoft.com/office/drawing/2010/main" val="0"/>
              </a:ext>
            </a:extLst>
          </a:blip>
          <a:srcRect l="3718"/>
          <a:stretch/>
        </p:blipFill>
        <p:spPr bwMode="auto">
          <a:xfrm>
            <a:off x="71500" y="1151334"/>
            <a:ext cx="6292597" cy="5590034"/>
          </a:xfrm>
          <a:prstGeom prst="rect">
            <a:avLst/>
          </a:prstGeom>
          <a:noFill/>
          <a:extLst>
            <a:ext uri="{909E8E84-426E-40DD-AFC4-6F175D3DCCD1}">
              <a14:hiddenFill xmlns:a14="http://schemas.microsoft.com/office/drawing/2010/main">
                <a:solidFill>
                  <a:srgbClr val="FFFFFF"/>
                </a:solidFill>
              </a14:hiddenFill>
            </a:ext>
          </a:extLst>
        </p:spPr>
      </p:pic>
      <p:sp>
        <p:nvSpPr>
          <p:cNvPr id="7" name="Овал 6"/>
          <p:cNvSpPr/>
          <p:nvPr/>
        </p:nvSpPr>
        <p:spPr>
          <a:xfrm>
            <a:off x="794098" y="2167119"/>
            <a:ext cx="1185614" cy="4697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Прямоугольник 1"/>
          <p:cNvSpPr/>
          <p:nvPr/>
        </p:nvSpPr>
        <p:spPr>
          <a:xfrm>
            <a:off x="4067945" y="260648"/>
            <a:ext cx="5076055" cy="923330"/>
          </a:xfrm>
          <a:prstGeom prst="rect">
            <a:avLst/>
          </a:prstGeom>
        </p:spPr>
        <p:txBody>
          <a:bodyPr wrap="square">
            <a:spAutoFit/>
          </a:bodyPr>
          <a:lstStyle/>
          <a:p>
            <a:r>
              <a:rPr lang="en-US" b="1" dirty="0"/>
              <a:t>Sphinx</a:t>
            </a:r>
            <a:r>
              <a:rPr lang="en-US" dirty="0"/>
              <a:t> is a tool that makes it easy to create intelligent and </a:t>
            </a:r>
            <a:r>
              <a:rPr lang="en-US" dirty="0" smtClean="0"/>
              <a:t>beautiful </a:t>
            </a:r>
            <a:r>
              <a:rPr lang="en-US" dirty="0"/>
              <a:t>documentation, written by Georg </a:t>
            </a:r>
            <a:r>
              <a:rPr lang="en-US" dirty="0" err="1"/>
              <a:t>Brandl</a:t>
            </a:r>
            <a:r>
              <a:rPr lang="en-US" dirty="0"/>
              <a:t> and licensed under the BSD license.</a:t>
            </a:r>
            <a:endParaRPr lang="uk-UA" dirty="0"/>
          </a:p>
        </p:txBody>
      </p:sp>
      <p:pic>
        <p:nvPicPr>
          <p:cNvPr id="3074" name="Picture 2" descr="Результат пошуку зображень за запитом &quot;sphinx docs overview&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356" y="224644"/>
            <a:ext cx="3746580" cy="95092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Прямая соединительная линия 8"/>
          <p:cNvCxnSpPr/>
          <p:nvPr/>
        </p:nvCxnSpPr>
        <p:spPr>
          <a:xfrm flipH="1">
            <a:off x="0" y="1304764"/>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Прямая соединительная линия 9"/>
          <p:cNvCxnSpPr/>
          <p:nvPr/>
        </p:nvCxnSpPr>
        <p:spPr>
          <a:xfrm flipH="1">
            <a:off x="0" y="80628"/>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Прямоугольник 2"/>
          <p:cNvSpPr/>
          <p:nvPr/>
        </p:nvSpPr>
        <p:spPr>
          <a:xfrm>
            <a:off x="4391980" y="1412776"/>
            <a:ext cx="4716016" cy="646331"/>
          </a:xfrm>
          <a:prstGeom prst="rect">
            <a:avLst/>
          </a:prstGeom>
        </p:spPr>
        <p:txBody>
          <a:bodyPr wrap="square">
            <a:spAutoFit/>
          </a:bodyPr>
          <a:lstStyle/>
          <a:p>
            <a:r>
              <a:rPr lang="en-US" b="1" u="sng" dirty="0">
                <a:solidFill>
                  <a:schemeClr val="accent6">
                    <a:lumMod val="50000"/>
                  </a:schemeClr>
                </a:solidFill>
              </a:rPr>
              <a:t>http://shimizukawa-sphinx.readthedocs.io/en/1.3.3/tutorial.html</a:t>
            </a:r>
            <a:endParaRPr lang="uk-UA" b="1" u="sng" dirty="0">
              <a:solidFill>
                <a:schemeClr val="accent6">
                  <a:lumMod val="50000"/>
                </a:schemeClr>
              </a:solidFill>
            </a:endParaRPr>
          </a:p>
        </p:txBody>
      </p:sp>
      <p:pic>
        <p:nvPicPr>
          <p:cNvPr id="3080" name="Picture 8" descr="_images/basic_screensho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538" y="3573016"/>
            <a:ext cx="3966962" cy="22969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5297968" y="2888940"/>
            <a:ext cx="3450496" cy="646331"/>
          </a:xfrm>
          <a:prstGeom prst="rect">
            <a:avLst/>
          </a:prstGeom>
        </p:spPr>
        <p:txBody>
          <a:bodyPr wrap="none">
            <a:spAutoFit/>
          </a:bodyPr>
          <a:lstStyle/>
          <a:p>
            <a:r>
              <a:rPr lang="en-US" b="1" dirty="0" smtClean="0"/>
              <a:t>Tutorial:</a:t>
            </a:r>
          </a:p>
          <a:p>
            <a:r>
              <a:rPr lang="en-US" b="1" u="sng" dirty="0">
                <a:solidFill>
                  <a:schemeClr val="accent6">
                    <a:lumMod val="50000"/>
                  </a:schemeClr>
                </a:solidFill>
              </a:rPr>
              <a:t>http://matplotlib.org/sampledoc/</a:t>
            </a:r>
          </a:p>
        </p:txBody>
      </p:sp>
      <p:sp>
        <p:nvSpPr>
          <p:cNvPr id="12" name="Прямоугольник 11"/>
          <p:cNvSpPr/>
          <p:nvPr/>
        </p:nvSpPr>
        <p:spPr>
          <a:xfrm>
            <a:off x="0" y="5869979"/>
            <a:ext cx="5107167" cy="646331"/>
          </a:xfrm>
          <a:prstGeom prst="rect">
            <a:avLst/>
          </a:prstGeom>
        </p:spPr>
        <p:txBody>
          <a:bodyPr wrap="none">
            <a:spAutoFit/>
          </a:bodyPr>
          <a:lstStyle/>
          <a:p>
            <a:r>
              <a:rPr lang="en-US" b="1" dirty="0" smtClean="0"/>
              <a:t>Install sphinx:</a:t>
            </a:r>
          </a:p>
          <a:p>
            <a:r>
              <a:rPr lang="en-US" b="1" u="sng" dirty="0">
                <a:solidFill>
                  <a:schemeClr val="accent6">
                    <a:lumMod val="50000"/>
                  </a:schemeClr>
                </a:solidFill>
              </a:rPr>
              <a:t>http://</a:t>
            </a:r>
            <a:r>
              <a:rPr lang="en-US" b="1" u="sng" dirty="0" smtClean="0">
                <a:solidFill>
                  <a:schemeClr val="accent6">
                    <a:lumMod val="50000"/>
                  </a:schemeClr>
                </a:solidFill>
              </a:rPr>
              <a:t>www.sphinx-doc.org/en/stable/install.html</a:t>
            </a:r>
            <a:endParaRPr lang="en-US" b="1" u="sng" dirty="0">
              <a:solidFill>
                <a:schemeClr val="accent6">
                  <a:lumMod val="50000"/>
                </a:schemeClr>
              </a:solidFill>
            </a:endParaRPr>
          </a:p>
        </p:txBody>
      </p:sp>
    </p:spTree>
    <p:extLst>
      <p:ext uri="{BB962C8B-B14F-4D97-AF65-F5344CB8AC3E}">
        <p14:creationId xmlns:p14="http://schemas.microsoft.com/office/powerpoint/2010/main" val="4065166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18</a:t>
            </a:fld>
            <a:endParaRPr lang="uk-UA"/>
          </a:p>
        </p:txBody>
      </p:sp>
      <p:pic>
        <p:nvPicPr>
          <p:cNvPr id="4101" name="Picture 5" descr="C:\Users\pc\AppData\Local\Temp\SNAGHTML22007f6e.PNG"/>
          <p:cNvPicPr>
            <a:picLocks noChangeAspect="1" noChangeArrowheads="1"/>
          </p:cNvPicPr>
          <p:nvPr/>
        </p:nvPicPr>
        <p:blipFill rotWithShape="1">
          <a:blip r:embed="rId3">
            <a:extLst>
              <a:ext uri="{28A0092B-C50C-407E-A947-70E740481C1C}">
                <a14:useLocalDpi xmlns:a14="http://schemas.microsoft.com/office/drawing/2010/main" val="0"/>
              </a:ext>
            </a:extLst>
          </a:blip>
          <a:srcRect b="47043"/>
          <a:stretch/>
        </p:blipFill>
        <p:spPr bwMode="auto">
          <a:xfrm>
            <a:off x="107504" y="455674"/>
            <a:ext cx="7524835" cy="6321698"/>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0" y="40558"/>
            <a:ext cx="9144000" cy="400110"/>
          </a:xfrm>
          <a:prstGeom prst="rect">
            <a:avLst/>
          </a:prstGeom>
        </p:spPr>
        <p:txBody>
          <a:bodyPr wrap="square">
            <a:spAutoFit/>
          </a:bodyPr>
          <a:lstStyle/>
          <a:p>
            <a:pPr algn="ctr"/>
            <a:r>
              <a:rPr lang="en-US" sz="2000" b="1" dirty="0" smtClean="0"/>
              <a:t>Sphinx Quick Start</a:t>
            </a:r>
            <a:r>
              <a:rPr lang="en-US" sz="2000" dirty="0" smtClean="0"/>
              <a:t> </a:t>
            </a:r>
            <a:endParaRPr lang="uk-UA" sz="2000" dirty="0"/>
          </a:p>
        </p:txBody>
      </p:sp>
      <p:sp>
        <p:nvSpPr>
          <p:cNvPr id="16" name="Прямоугольник 15"/>
          <p:cNvSpPr/>
          <p:nvPr/>
        </p:nvSpPr>
        <p:spPr>
          <a:xfrm>
            <a:off x="7740860" y="620688"/>
            <a:ext cx="1403140" cy="1646605"/>
          </a:xfrm>
          <a:prstGeom prst="rect">
            <a:avLst/>
          </a:prstGeom>
        </p:spPr>
        <p:txBody>
          <a:bodyPr wrap="square">
            <a:spAutoFit/>
          </a:bodyPr>
          <a:lstStyle/>
          <a:p>
            <a:pPr>
              <a:spcAft>
                <a:spcPts val="600"/>
              </a:spcAft>
            </a:pPr>
            <a:r>
              <a:rPr lang="en-US" b="1" dirty="0" smtClean="0">
                <a:solidFill>
                  <a:srgbClr val="FF0000"/>
                </a:solidFill>
              </a:rPr>
              <a:t>Generate </a:t>
            </a:r>
          </a:p>
          <a:p>
            <a:pPr>
              <a:spcAft>
                <a:spcPts val="600"/>
              </a:spcAft>
            </a:pPr>
            <a:r>
              <a:rPr lang="en-US" b="1" dirty="0" smtClean="0">
                <a:solidFill>
                  <a:srgbClr val="FF0000"/>
                </a:solidFill>
              </a:rPr>
              <a:t>initial </a:t>
            </a:r>
          </a:p>
          <a:p>
            <a:pPr>
              <a:spcAft>
                <a:spcPts val="600"/>
              </a:spcAft>
            </a:pPr>
            <a:r>
              <a:rPr lang="en-US" b="1" dirty="0" smtClean="0">
                <a:solidFill>
                  <a:srgbClr val="FF0000"/>
                </a:solidFill>
              </a:rPr>
              <a:t>project:</a:t>
            </a:r>
            <a:endParaRPr lang="en-US" b="1" dirty="0">
              <a:solidFill>
                <a:srgbClr val="FF0000"/>
              </a:solidFill>
            </a:endParaRPr>
          </a:p>
          <a:p>
            <a:pPr>
              <a:spcAft>
                <a:spcPts val="1200"/>
              </a:spcAft>
            </a:pPr>
            <a:r>
              <a:rPr lang="en-US" sz="1600" b="1" dirty="0" smtClean="0">
                <a:solidFill>
                  <a:schemeClr val="tx1">
                    <a:lumMod val="50000"/>
                    <a:lumOff val="50000"/>
                  </a:schemeClr>
                </a:solidFill>
                <a:latin typeface="Consolas" panose="020B0609020204030204" pitchFamily="49" charset="0"/>
                <a:cs typeface="Consolas" panose="020B0609020204030204" pitchFamily="49" charset="0"/>
              </a:rPr>
              <a:t>$ sphinx-</a:t>
            </a:r>
            <a:r>
              <a:rPr lang="en-US" sz="1600" b="1" dirty="0" err="1" smtClean="0">
                <a:solidFill>
                  <a:schemeClr val="tx1">
                    <a:lumMod val="50000"/>
                    <a:lumOff val="50000"/>
                  </a:schemeClr>
                </a:solidFill>
                <a:latin typeface="Consolas" panose="020B0609020204030204" pitchFamily="49" charset="0"/>
                <a:cs typeface="Consolas" panose="020B0609020204030204" pitchFamily="49" charset="0"/>
              </a:rPr>
              <a:t>quickstart</a:t>
            </a:r>
            <a:endParaRPr lang="uk-UA" sz="1600" b="1" dirty="0">
              <a:solidFill>
                <a:schemeClr val="tx1">
                  <a:lumMod val="50000"/>
                  <a:lumOff val="50000"/>
                </a:schemeClr>
              </a:solidFill>
              <a:latin typeface="Consolas" panose="020B0609020204030204" pitchFamily="49" charset="0"/>
              <a:cs typeface="Consolas" panose="020B0609020204030204" pitchFamily="49" charset="0"/>
            </a:endParaRPr>
          </a:p>
        </p:txBody>
      </p:sp>
      <p:pic>
        <p:nvPicPr>
          <p:cNvPr id="18" name="Picture 2" descr="Картинки по запросу play button">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9280" y="1035362"/>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Похожее изображение">
            <a:hlinkClick r:id="rId6" action="ppaction://program"/>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452" y="3686013"/>
            <a:ext cx="393756" cy="393756"/>
          </a:xfrm>
          <a:prstGeom prst="rect">
            <a:avLst/>
          </a:prstGeom>
          <a:noFill/>
          <a:extLst>
            <a:ext uri="{909E8E84-426E-40DD-AFC4-6F175D3DCCD1}">
              <a14:hiddenFill xmlns:a14="http://schemas.microsoft.com/office/drawing/2010/main">
                <a:solidFill>
                  <a:srgbClr val="FFFFFF"/>
                </a:solidFill>
              </a14:hiddenFill>
            </a:ext>
          </a:extLst>
        </p:spPr>
      </p:pic>
      <p:sp>
        <p:nvSpPr>
          <p:cNvPr id="20" name="Прямоугольник 19"/>
          <p:cNvSpPr/>
          <p:nvPr/>
        </p:nvSpPr>
        <p:spPr>
          <a:xfrm>
            <a:off x="7800115" y="3395898"/>
            <a:ext cx="1293348" cy="1077218"/>
          </a:xfrm>
          <a:prstGeom prst="rect">
            <a:avLst/>
          </a:prstGeom>
        </p:spPr>
        <p:txBody>
          <a:bodyPr wrap="square">
            <a:spAutoFit/>
          </a:bodyPr>
          <a:lstStyle/>
          <a:p>
            <a:pPr>
              <a:spcAft>
                <a:spcPts val="600"/>
              </a:spcAft>
            </a:pPr>
            <a:r>
              <a:rPr lang="en-US" b="1" dirty="0" smtClean="0">
                <a:solidFill>
                  <a:srgbClr val="FF0000"/>
                </a:solidFill>
              </a:rPr>
              <a:t>Open </a:t>
            </a:r>
          </a:p>
          <a:p>
            <a:pPr>
              <a:spcAft>
                <a:spcPts val="600"/>
              </a:spcAft>
            </a:pPr>
            <a:r>
              <a:rPr lang="en-US" b="1" dirty="0" smtClean="0">
                <a:solidFill>
                  <a:srgbClr val="FF0000"/>
                </a:solidFill>
              </a:rPr>
              <a:t>initial </a:t>
            </a:r>
          </a:p>
          <a:p>
            <a:pPr>
              <a:spcAft>
                <a:spcPts val="600"/>
              </a:spcAft>
            </a:pPr>
            <a:r>
              <a:rPr lang="en-US" b="1" dirty="0" smtClean="0">
                <a:solidFill>
                  <a:srgbClr val="FF0000"/>
                </a:solidFill>
              </a:rPr>
              <a:t>project</a:t>
            </a:r>
            <a:endParaRPr lang="uk-UA" sz="1600" b="1" dirty="0">
              <a:solidFill>
                <a:schemeClr val="tx1">
                  <a:lumMod val="50000"/>
                  <a:lumOff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72533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19</a:t>
            </a:fld>
            <a:endParaRPr lang="uk-UA"/>
          </a:p>
        </p:txBody>
      </p:sp>
      <p:pic>
        <p:nvPicPr>
          <p:cNvPr id="5122" name="Picture 2" descr="C:\Users\pc\AppData\Local\Temp\SNAGHTML2201b3e6.PNG"/>
          <p:cNvPicPr>
            <a:picLocks noChangeAspect="1" noChangeArrowheads="1"/>
          </p:cNvPicPr>
          <p:nvPr/>
        </p:nvPicPr>
        <p:blipFill rotWithShape="1">
          <a:blip r:embed="rId3">
            <a:extLst>
              <a:ext uri="{28A0092B-C50C-407E-A947-70E740481C1C}">
                <a14:useLocalDpi xmlns:a14="http://schemas.microsoft.com/office/drawing/2010/main" val="0"/>
              </a:ext>
            </a:extLst>
          </a:blip>
          <a:srcRect t="42364"/>
          <a:stretch/>
        </p:blipFill>
        <p:spPr bwMode="auto">
          <a:xfrm>
            <a:off x="155574" y="64144"/>
            <a:ext cx="7332750" cy="67046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Похожее изображение">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452" y="2134939"/>
            <a:ext cx="393756" cy="39375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7800115" y="1844824"/>
            <a:ext cx="1293348" cy="1077218"/>
          </a:xfrm>
          <a:prstGeom prst="rect">
            <a:avLst/>
          </a:prstGeom>
        </p:spPr>
        <p:txBody>
          <a:bodyPr wrap="square">
            <a:spAutoFit/>
          </a:bodyPr>
          <a:lstStyle/>
          <a:p>
            <a:pPr>
              <a:spcAft>
                <a:spcPts val="600"/>
              </a:spcAft>
            </a:pPr>
            <a:r>
              <a:rPr lang="en-US" b="1" dirty="0" smtClean="0">
                <a:solidFill>
                  <a:srgbClr val="FF0000"/>
                </a:solidFill>
              </a:rPr>
              <a:t>Open </a:t>
            </a:r>
          </a:p>
          <a:p>
            <a:pPr>
              <a:spcAft>
                <a:spcPts val="600"/>
              </a:spcAft>
            </a:pPr>
            <a:r>
              <a:rPr lang="en-US" b="1" dirty="0" smtClean="0">
                <a:solidFill>
                  <a:srgbClr val="FF0000"/>
                </a:solidFill>
              </a:rPr>
              <a:t>initial </a:t>
            </a:r>
          </a:p>
          <a:p>
            <a:pPr>
              <a:spcAft>
                <a:spcPts val="600"/>
              </a:spcAft>
            </a:pPr>
            <a:r>
              <a:rPr lang="en-US" b="1" dirty="0" smtClean="0">
                <a:solidFill>
                  <a:srgbClr val="FF0000"/>
                </a:solidFill>
              </a:rPr>
              <a:t>project</a:t>
            </a:r>
            <a:endParaRPr lang="uk-UA" sz="1600" b="1" dirty="0">
              <a:solidFill>
                <a:schemeClr val="tx1">
                  <a:lumMod val="50000"/>
                  <a:lumOff val="50000"/>
                </a:schemeClr>
              </a:solidFill>
              <a:latin typeface="Consolas" panose="020B0609020204030204" pitchFamily="49" charset="0"/>
              <a:cs typeface="Consolas" panose="020B0609020204030204" pitchFamily="49" charset="0"/>
            </a:endParaRPr>
          </a:p>
        </p:txBody>
      </p:sp>
      <p:pic>
        <p:nvPicPr>
          <p:cNvPr id="8" name="Picture 4" descr="Похожее изображение">
            <a:hlinkClick r:id="rId6" action="ppaction://program"/>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96519" y="3537012"/>
            <a:ext cx="402077" cy="402077"/>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7851160" y="3573016"/>
            <a:ext cx="1242303" cy="692497"/>
          </a:xfrm>
          <a:prstGeom prst="rect">
            <a:avLst/>
          </a:prstGeom>
        </p:spPr>
        <p:txBody>
          <a:bodyPr wrap="square">
            <a:spAutoFit/>
          </a:bodyPr>
          <a:lstStyle/>
          <a:p>
            <a:pPr>
              <a:spcAft>
                <a:spcPts val="600"/>
              </a:spcAft>
            </a:pPr>
            <a:r>
              <a:rPr lang="en-US" b="1" dirty="0" smtClean="0">
                <a:solidFill>
                  <a:srgbClr val="FF0000"/>
                </a:solidFill>
              </a:rPr>
              <a:t>Edit</a:t>
            </a:r>
          </a:p>
          <a:p>
            <a:pPr>
              <a:spcAft>
                <a:spcPts val="600"/>
              </a:spcAft>
            </a:pPr>
            <a:r>
              <a:rPr lang="en-US" sz="1600" b="1" dirty="0" err="1">
                <a:solidFill>
                  <a:srgbClr val="FF0000"/>
                </a:solidFill>
                <a:latin typeface="Consolas" panose="020B0609020204030204" pitchFamily="49" charset="0"/>
                <a:cs typeface="Consolas" panose="020B0609020204030204" pitchFamily="49" charset="0"/>
              </a:rPr>
              <a:t>i</a:t>
            </a:r>
            <a:r>
              <a:rPr lang="en-US" sz="1600" b="1" dirty="0" err="1" smtClean="0">
                <a:solidFill>
                  <a:srgbClr val="FF0000"/>
                </a:solidFill>
                <a:latin typeface="Consolas" panose="020B0609020204030204" pitchFamily="49" charset="0"/>
                <a:cs typeface="Consolas" panose="020B0609020204030204" pitchFamily="49" charset="0"/>
              </a:rPr>
              <a:t>ndex.rst</a:t>
            </a:r>
            <a:endParaRPr lang="uk-UA" sz="1600" b="1" dirty="0">
              <a:solidFill>
                <a:schemeClr val="tx1">
                  <a:lumMod val="50000"/>
                  <a:lumOff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3260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a:t>
            </a:fld>
            <a:endParaRPr lang="uk-UA"/>
          </a:p>
        </p:txBody>
      </p:sp>
      <p:pic>
        <p:nvPicPr>
          <p:cNvPr id="6146" name="Picture 2" descr="C:\Users\pc\Desktop\Web_course\resources\BackEnd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868" y="352379"/>
            <a:ext cx="5544616" cy="6100877"/>
          </a:xfrm>
          <a:prstGeom prst="rect">
            <a:avLst/>
          </a:prstGeom>
          <a:noFill/>
          <a:extLst>
            <a:ext uri="{909E8E84-426E-40DD-AFC4-6F175D3DCCD1}">
              <a14:hiddenFill xmlns:a14="http://schemas.microsoft.com/office/drawing/2010/main">
                <a:solidFill>
                  <a:srgbClr val="FFFFFF"/>
                </a:solidFill>
              </a14:hiddenFill>
            </a:ext>
          </a:extLst>
        </p:spPr>
      </p:pic>
      <p:sp>
        <p:nvSpPr>
          <p:cNvPr id="6" name="Овал 5"/>
          <p:cNvSpPr/>
          <p:nvPr/>
        </p:nvSpPr>
        <p:spPr>
          <a:xfrm>
            <a:off x="6084168" y="3501008"/>
            <a:ext cx="1152128" cy="3960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p:cNvSpPr/>
          <p:nvPr/>
        </p:nvSpPr>
        <p:spPr>
          <a:xfrm>
            <a:off x="5868144" y="5013176"/>
            <a:ext cx="108012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p:cNvSpPr/>
          <p:nvPr/>
        </p:nvSpPr>
        <p:spPr>
          <a:xfrm>
            <a:off x="107504" y="1556792"/>
            <a:ext cx="3168352" cy="5324535"/>
          </a:xfrm>
          <a:prstGeom prst="rect">
            <a:avLst/>
          </a:prstGeom>
        </p:spPr>
        <p:txBody>
          <a:bodyPr wrap="square">
            <a:spAutoFit/>
          </a:bodyPr>
          <a:lstStyle/>
          <a:p>
            <a:pPr algn="ctr"/>
            <a:r>
              <a:rPr lang="en-US" sz="2000" dirty="0" smtClean="0">
                <a:solidFill>
                  <a:schemeClr val="accent6">
                    <a:lumMod val="50000"/>
                  </a:schemeClr>
                </a:solidFill>
              </a:rPr>
              <a:t>www.mysql.com</a:t>
            </a:r>
          </a:p>
          <a:p>
            <a:pPr algn="ctr"/>
            <a:r>
              <a:rPr lang="en-US" sz="2000" b="1" dirty="0">
                <a:solidFill>
                  <a:schemeClr val="tx1">
                    <a:lumMod val="50000"/>
                    <a:lumOff val="50000"/>
                  </a:schemeClr>
                </a:solidFill>
                <a:latin typeface="Consolas" panose="020B0609020204030204" pitchFamily="49" charset="0"/>
                <a:cs typeface="Consolas" panose="020B0609020204030204" pitchFamily="49" charset="0"/>
              </a:rPr>
              <a:t>$ </a:t>
            </a:r>
            <a:r>
              <a:rPr lang="en-US" sz="2000" b="1" dirty="0" err="1">
                <a:solidFill>
                  <a:schemeClr val="tx1">
                    <a:lumMod val="50000"/>
                    <a:lumOff val="50000"/>
                  </a:schemeClr>
                </a:solidFill>
                <a:latin typeface="Consolas" panose="020B0609020204030204" pitchFamily="49" charset="0"/>
                <a:cs typeface="Consolas" panose="020B0609020204030204" pitchFamily="49" charset="0"/>
              </a:rPr>
              <a:t>npm</a:t>
            </a:r>
            <a:r>
              <a:rPr lang="en-US" sz="2000" b="1" dirty="0">
                <a:solidFill>
                  <a:schemeClr val="tx1">
                    <a:lumMod val="50000"/>
                    <a:lumOff val="50000"/>
                  </a:schemeClr>
                </a:solidFill>
                <a:latin typeface="Consolas" panose="020B0609020204030204" pitchFamily="49" charset="0"/>
                <a:cs typeface="Consolas" panose="020B0609020204030204" pitchFamily="49" charset="0"/>
              </a:rPr>
              <a:t> install </a:t>
            </a:r>
            <a:r>
              <a:rPr lang="en-US" sz="2000" b="1" dirty="0" err="1">
                <a:solidFill>
                  <a:schemeClr val="tx1">
                    <a:lumMod val="50000"/>
                    <a:lumOff val="50000"/>
                  </a:schemeClr>
                </a:solidFill>
                <a:latin typeface="Consolas" panose="020B0609020204030204" pitchFamily="49" charset="0"/>
                <a:cs typeface="Consolas" panose="020B0609020204030204" pitchFamily="49" charset="0"/>
              </a:rPr>
              <a:t>mysql</a:t>
            </a:r>
            <a:endParaRPr lang="en-US" sz="2000" b="1" dirty="0">
              <a:solidFill>
                <a:schemeClr val="tx1">
                  <a:lumMod val="50000"/>
                  <a:lumOff val="50000"/>
                </a:schemeClr>
              </a:solidFill>
              <a:latin typeface="Consolas" panose="020B0609020204030204" pitchFamily="49" charset="0"/>
              <a:cs typeface="Consolas" panose="020B0609020204030204" pitchFamily="49" charset="0"/>
            </a:endParaRPr>
          </a:p>
          <a:p>
            <a:pPr algn="ctr"/>
            <a:endParaRPr lang="en-US" sz="2000" dirty="0" smtClean="0">
              <a:solidFill>
                <a:schemeClr val="accent6">
                  <a:lumMod val="50000"/>
                </a:schemeClr>
              </a:solidFill>
            </a:endParaRPr>
          </a:p>
          <a:p>
            <a:pPr algn="ctr"/>
            <a:endParaRPr lang="en-US" sz="2000" dirty="0" smtClean="0">
              <a:solidFill>
                <a:schemeClr val="accent6">
                  <a:lumMod val="50000"/>
                </a:schemeClr>
              </a:solidFill>
            </a:endParaRPr>
          </a:p>
          <a:p>
            <a:pPr algn="ctr"/>
            <a:endParaRPr lang="en-US" sz="2000" dirty="0">
              <a:solidFill>
                <a:schemeClr val="accent6">
                  <a:lumMod val="50000"/>
                </a:schemeClr>
              </a:solidFill>
            </a:endParaRPr>
          </a:p>
          <a:p>
            <a:pPr algn="ctr"/>
            <a:endParaRPr lang="en-US" sz="2000" dirty="0" smtClean="0">
              <a:solidFill>
                <a:schemeClr val="accent6">
                  <a:lumMod val="50000"/>
                </a:schemeClr>
              </a:solidFill>
            </a:endParaRPr>
          </a:p>
          <a:p>
            <a:pPr algn="ctr"/>
            <a:endParaRPr lang="uk-UA" sz="2000" dirty="0">
              <a:solidFill>
                <a:schemeClr val="accent6">
                  <a:lumMod val="50000"/>
                </a:schemeClr>
              </a:solidFill>
            </a:endParaRPr>
          </a:p>
          <a:p>
            <a:pPr algn="ctr"/>
            <a:endParaRPr lang="en-US" sz="2000" dirty="0" smtClean="0">
              <a:solidFill>
                <a:schemeClr val="accent6">
                  <a:lumMod val="50000"/>
                </a:schemeClr>
              </a:solidFill>
            </a:endParaRPr>
          </a:p>
          <a:p>
            <a:pPr algn="ctr"/>
            <a:r>
              <a:rPr lang="en-US" sz="2000" dirty="0" smtClean="0">
                <a:solidFill>
                  <a:schemeClr val="accent6">
                    <a:lumMod val="50000"/>
                  </a:schemeClr>
                </a:solidFill>
              </a:rPr>
              <a:t>www.postgresql.org</a:t>
            </a:r>
            <a:endParaRPr lang="en-US" sz="2000" dirty="0">
              <a:solidFill>
                <a:schemeClr val="accent6">
                  <a:lumMod val="50000"/>
                </a:schemeClr>
              </a:solidFill>
            </a:endParaRPr>
          </a:p>
          <a:p>
            <a:pPr algn="ctr"/>
            <a:r>
              <a:rPr lang="en-US" sz="2000" b="1" dirty="0">
                <a:solidFill>
                  <a:schemeClr val="tx1">
                    <a:lumMod val="50000"/>
                    <a:lumOff val="50000"/>
                  </a:schemeClr>
                </a:solidFill>
                <a:latin typeface="Consolas" panose="020B0609020204030204" pitchFamily="49" charset="0"/>
                <a:cs typeface="Consolas" panose="020B0609020204030204" pitchFamily="49" charset="0"/>
              </a:rPr>
              <a:t>$ </a:t>
            </a:r>
            <a:r>
              <a:rPr lang="en-US" sz="2000" b="1" dirty="0" err="1">
                <a:solidFill>
                  <a:schemeClr val="tx1">
                    <a:lumMod val="50000"/>
                    <a:lumOff val="50000"/>
                  </a:schemeClr>
                </a:solidFill>
                <a:latin typeface="Consolas" panose="020B0609020204030204" pitchFamily="49" charset="0"/>
                <a:cs typeface="Consolas" panose="020B0609020204030204" pitchFamily="49" charset="0"/>
              </a:rPr>
              <a:t>npm</a:t>
            </a:r>
            <a:r>
              <a:rPr lang="en-US" sz="2000" b="1" dirty="0">
                <a:solidFill>
                  <a:schemeClr val="tx1">
                    <a:lumMod val="50000"/>
                    <a:lumOff val="50000"/>
                  </a:schemeClr>
                </a:solidFill>
                <a:latin typeface="Consolas" panose="020B0609020204030204" pitchFamily="49" charset="0"/>
                <a:cs typeface="Consolas" panose="020B0609020204030204" pitchFamily="49" charset="0"/>
              </a:rPr>
              <a:t> install </a:t>
            </a:r>
            <a:r>
              <a:rPr lang="en-US" sz="2000" b="1" dirty="0" err="1" smtClean="0">
                <a:solidFill>
                  <a:schemeClr val="tx1">
                    <a:lumMod val="50000"/>
                    <a:lumOff val="50000"/>
                  </a:schemeClr>
                </a:solidFill>
                <a:latin typeface="Consolas" panose="020B0609020204030204" pitchFamily="49" charset="0"/>
                <a:cs typeface="Consolas" panose="020B0609020204030204" pitchFamily="49" charset="0"/>
              </a:rPr>
              <a:t>pg</a:t>
            </a:r>
            <a:endParaRPr lang="en-US" sz="2000" dirty="0" smtClean="0">
              <a:solidFill>
                <a:schemeClr val="accent6">
                  <a:lumMod val="50000"/>
                </a:schemeClr>
              </a:solidFill>
            </a:endParaRPr>
          </a:p>
          <a:p>
            <a:pPr algn="ctr"/>
            <a:endParaRPr lang="en-US" sz="2000" dirty="0">
              <a:solidFill>
                <a:schemeClr val="accent6">
                  <a:lumMod val="50000"/>
                </a:schemeClr>
              </a:solidFill>
            </a:endParaRPr>
          </a:p>
          <a:p>
            <a:pPr algn="ctr"/>
            <a:endParaRPr lang="en-US" sz="2000" dirty="0" smtClean="0">
              <a:solidFill>
                <a:schemeClr val="accent6">
                  <a:lumMod val="50000"/>
                </a:schemeClr>
              </a:solidFill>
            </a:endParaRPr>
          </a:p>
          <a:p>
            <a:pPr algn="ctr"/>
            <a:endParaRPr lang="en-US" sz="2000" dirty="0" smtClean="0">
              <a:solidFill>
                <a:schemeClr val="accent6">
                  <a:lumMod val="50000"/>
                </a:schemeClr>
              </a:solidFill>
            </a:endParaRPr>
          </a:p>
          <a:p>
            <a:pPr algn="ctr"/>
            <a:endParaRPr lang="en-US" sz="2000" dirty="0" smtClean="0">
              <a:solidFill>
                <a:schemeClr val="accent6">
                  <a:lumMod val="50000"/>
                </a:schemeClr>
              </a:solidFill>
            </a:endParaRPr>
          </a:p>
          <a:p>
            <a:pPr algn="ctr"/>
            <a:endParaRPr lang="en-US" sz="2000" dirty="0" smtClean="0">
              <a:solidFill>
                <a:schemeClr val="accent6">
                  <a:lumMod val="50000"/>
                </a:schemeClr>
              </a:solidFill>
            </a:endParaRPr>
          </a:p>
          <a:p>
            <a:pPr algn="ctr"/>
            <a:r>
              <a:rPr lang="en-US" sz="2000" dirty="0" smtClean="0">
                <a:solidFill>
                  <a:schemeClr val="accent6">
                    <a:lumMod val="50000"/>
                  </a:schemeClr>
                </a:solidFill>
              </a:rPr>
              <a:t>www.mongodb.com</a:t>
            </a:r>
          </a:p>
          <a:p>
            <a:pPr algn="ctr"/>
            <a:r>
              <a:rPr lang="en-US" sz="2000" b="1" dirty="0">
                <a:solidFill>
                  <a:schemeClr val="tx1">
                    <a:lumMod val="50000"/>
                    <a:lumOff val="50000"/>
                  </a:schemeClr>
                </a:solidFill>
                <a:latin typeface="Consolas" panose="020B0609020204030204" pitchFamily="49" charset="0"/>
                <a:cs typeface="Consolas" panose="020B0609020204030204" pitchFamily="49" charset="0"/>
              </a:rPr>
              <a:t>$ </a:t>
            </a:r>
            <a:r>
              <a:rPr lang="en-US" sz="2000" b="1" dirty="0" err="1">
                <a:solidFill>
                  <a:schemeClr val="tx1">
                    <a:lumMod val="50000"/>
                    <a:lumOff val="50000"/>
                  </a:schemeClr>
                </a:solidFill>
                <a:latin typeface="Consolas" panose="020B0609020204030204" pitchFamily="49" charset="0"/>
                <a:cs typeface="Consolas" panose="020B0609020204030204" pitchFamily="49" charset="0"/>
              </a:rPr>
              <a:t>npm</a:t>
            </a:r>
            <a:r>
              <a:rPr lang="en-US" sz="2000" b="1" dirty="0">
                <a:solidFill>
                  <a:schemeClr val="tx1">
                    <a:lumMod val="50000"/>
                    <a:lumOff val="50000"/>
                  </a:schemeClr>
                </a:solidFill>
                <a:latin typeface="Consolas" panose="020B0609020204030204" pitchFamily="49" charset="0"/>
                <a:cs typeface="Consolas" panose="020B0609020204030204" pitchFamily="49" charset="0"/>
              </a:rPr>
              <a:t> install </a:t>
            </a:r>
            <a:r>
              <a:rPr lang="en-US" sz="2000" b="1" dirty="0" err="1">
                <a:solidFill>
                  <a:schemeClr val="tx1">
                    <a:lumMod val="50000"/>
                    <a:lumOff val="50000"/>
                  </a:schemeClr>
                </a:solidFill>
                <a:latin typeface="Consolas" panose="020B0609020204030204" pitchFamily="49" charset="0"/>
                <a:cs typeface="Consolas" panose="020B0609020204030204" pitchFamily="49" charset="0"/>
              </a:rPr>
              <a:t>mongodb</a:t>
            </a:r>
            <a:endParaRPr lang="en-US" sz="2000" b="1"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9" name="Овал 8"/>
          <p:cNvSpPr/>
          <p:nvPr/>
        </p:nvSpPr>
        <p:spPr>
          <a:xfrm>
            <a:off x="6084168" y="2852936"/>
            <a:ext cx="1152128" cy="3960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0248" name="Picture 8" descr="Картинки по запросу mongod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063" y="4961984"/>
            <a:ext cx="2234737" cy="120332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Картинки по запросу My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081" y="404664"/>
            <a:ext cx="2399727" cy="1206720"/>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Картинки по запросу postgresql"/>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3912"/>
          <a:stretch/>
        </p:blipFill>
        <p:spPr bwMode="auto">
          <a:xfrm>
            <a:off x="687199" y="2456891"/>
            <a:ext cx="1796569" cy="154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540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20</a:t>
            </a:fld>
            <a:endParaRPr lang="uk-UA"/>
          </a:p>
        </p:txBody>
      </p:sp>
      <p:pic>
        <p:nvPicPr>
          <p:cNvPr id="6146" name="Picture 2" descr="C:\Users\pc\AppData\Local\Temp\SNAGHTML220412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04764"/>
            <a:ext cx="8396693" cy="5436604"/>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346948" y="765356"/>
            <a:ext cx="3456384" cy="369332"/>
          </a:xfrm>
          <a:prstGeom prst="rect">
            <a:avLst/>
          </a:prstGeom>
        </p:spPr>
        <p:txBody>
          <a:bodyPr wrap="square">
            <a:spAutoFit/>
          </a:bodyPr>
          <a:lstStyle/>
          <a:p>
            <a:pPr>
              <a:spcAft>
                <a:spcPts val="600"/>
              </a:spcAft>
            </a:pPr>
            <a:r>
              <a:rPr lang="en-US" b="1" dirty="0" smtClean="0">
                <a:solidFill>
                  <a:srgbClr val="FF0000"/>
                </a:solidFill>
              </a:rPr>
              <a:t>Make html docs: </a:t>
            </a:r>
            <a:r>
              <a:rPr lang="en-US" sz="1600" b="1" dirty="0" smtClean="0">
                <a:solidFill>
                  <a:schemeClr val="tx1">
                    <a:lumMod val="50000"/>
                    <a:lumOff val="50000"/>
                  </a:schemeClr>
                </a:solidFill>
                <a:latin typeface="Consolas" panose="020B0609020204030204" pitchFamily="49" charset="0"/>
                <a:cs typeface="Consolas" panose="020B0609020204030204" pitchFamily="49" charset="0"/>
              </a:rPr>
              <a:t>$ make html</a:t>
            </a:r>
            <a:endParaRPr lang="uk-UA" sz="1600" b="1" dirty="0">
              <a:solidFill>
                <a:schemeClr val="tx1">
                  <a:lumMod val="50000"/>
                  <a:lumOff val="50000"/>
                </a:schemeClr>
              </a:solidFill>
              <a:latin typeface="Consolas" panose="020B0609020204030204" pitchFamily="49" charset="0"/>
              <a:cs typeface="Consolas" panose="020B0609020204030204" pitchFamily="49" charset="0"/>
            </a:endParaRPr>
          </a:p>
        </p:txBody>
      </p:sp>
      <p:pic>
        <p:nvPicPr>
          <p:cNvPr id="6" name="Picture 2" descr="Картинки по запросу play button">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79296" y="788124"/>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5985750" y="728700"/>
            <a:ext cx="2618698" cy="369332"/>
          </a:xfrm>
          <a:prstGeom prst="rect">
            <a:avLst/>
          </a:prstGeom>
        </p:spPr>
        <p:txBody>
          <a:bodyPr wrap="square">
            <a:spAutoFit/>
          </a:bodyPr>
          <a:lstStyle/>
          <a:p>
            <a:pPr>
              <a:spcAft>
                <a:spcPts val="600"/>
              </a:spcAft>
            </a:pPr>
            <a:r>
              <a:rPr lang="en-US" b="1" dirty="0" smtClean="0">
                <a:solidFill>
                  <a:srgbClr val="FF0000"/>
                </a:solidFill>
              </a:rPr>
              <a:t>Open _build\html </a:t>
            </a:r>
          </a:p>
        </p:txBody>
      </p:sp>
      <p:pic>
        <p:nvPicPr>
          <p:cNvPr id="12" name="Picture 2" descr="Похожее изображение">
            <a:hlinkClick r:id="rId6" action="ppaction://program"/>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84368" y="728700"/>
            <a:ext cx="393756" cy="393756"/>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0" y="40558"/>
            <a:ext cx="9144000" cy="400110"/>
          </a:xfrm>
          <a:prstGeom prst="rect">
            <a:avLst/>
          </a:prstGeom>
        </p:spPr>
        <p:txBody>
          <a:bodyPr wrap="square">
            <a:spAutoFit/>
          </a:bodyPr>
          <a:lstStyle/>
          <a:p>
            <a:pPr algn="ctr"/>
            <a:r>
              <a:rPr lang="en-US" sz="2000" b="1" dirty="0" smtClean="0"/>
              <a:t>Generate html documentation</a:t>
            </a:r>
            <a:endParaRPr lang="uk-UA" sz="2000" dirty="0"/>
          </a:p>
        </p:txBody>
      </p:sp>
    </p:spTree>
    <p:extLst>
      <p:ext uri="{BB962C8B-B14F-4D97-AF65-F5344CB8AC3E}">
        <p14:creationId xmlns:p14="http://schemas.microsoft.com/office/powerpoint/2010/main" val="1916283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21</a:t>
            </a:fld>
            <a:endParaRPr lang="uk-UA"/>
          </a:p>
        </p:txBody>
      </p:sp>
      <p:sp>
        <p:nvSpPr>
          <p:cNvPr id="8" name="Прямоугольник 7"/>
          <p:cNvSpPr/>
          <p:nvPr/>
        </p:nvSpPr>
        <p:spPr>
          <a:xfrm>
            <a:off x="647564" y="1115452"/>
            <a:ext cx="3816424" cy="369332"/>
          </a:xfrm>
          <a:prstGeom prst="rect">
            <a:avLst/>
          </a:prstGeom>
        </p:spPr>
        <p:txBody>
          <a:bodyPr wrap="square">
            <a:spAutoFit/>
          </a:bodyPr>
          <a:lstStyle/>
          <a:p>
            <a:pPr>
              <a:spcAft>
                <a:spcPts val="600"/>
              </a:spcAft>
            </a:pPr>
            <a:r>
              <a:rPr lang="en-US" b="1" dirty="0" smtClean="0">
                <a:solidFill>
                  <a:srgbClr val="FF0000"/>
                </a:solidFill>
              </a:rPr>
              <a:t>Open index.html in _build\html </a:t>
            </a:r>
          </a:p>
        </p:txBody>
      </p:sp>
      <p:pic>
        <p:nvPicPr>
          <p:cNvPr id="12" name="Picture 2" descr="Похожее изображение">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7924" y="1091028"/>
            <a:ext cx="393756" cy="39375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pc\AppData\Local\Temp\SNAGHTML22299f4e.PNG"/>
          <p:cNvPicPr>
            <a:picLocks noChangeAspect="1" noChangeArrowheads="1"/>
          </p:cNvPicPr>
          <p:nvPr/>
        </p:nvPicPr>
        <p:blipFill rotWithShape="1">
          <a:blip r:embed="rId5">
            <a:extLst>
              <a:ext uri="{28A0092B-C50C-407E-A947-70E740481C1C}">
                <a14:useLocalDpi xmlns:a14="http://schemas.microsoft.com/office/drawing/2010/main" val="0"/>
              </a:ext>
            </a:extLst>
          </a:blip>
          <a:srcRect r="9879"/>
          <a:stretch/>
        </p:blipFill>
        <p:spPr bwMode="auto">
          <a:xfrm>
            <a:off x="0" y="1664804"/>
            <a:ext cx="5264782" cy="46085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708" y="1664804"/>
            <a:ext cx="37338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descr="Похожее изображение">
            <a:hlinkClick r:id="rId7"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76569" y="1126118"/>
            <a:ext cx="402077" cy="402077"/>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5427613" y="1126118"/>
            <a:ext cx="2168724" cy="369332"/>
          </a:xfrm>
          <a:prstGeom prst="rect">
            <a:avLst/>
          </a:prstGeom>
        </p:spPr>
        <p:txBody>
          <a:bodyPr wrap="square">
            <a:spAutoFit/>
          </a:bodyPr>
          <a:lstStyle/>
          <a:p>
            <a:pPr>
              <a:spcAft>
                <a:spcPts val="600"/>
              </a:spcAft>
            </a:pPr>
            <a:r>
              <a:rPr lang="en-US" b="1" dirty="0" smtClean="0">
                <a:solidFill>
                  <a:srgbClr val="FF0000"/>
                </a:solidFill>
              </a:rPr>
              <a:t>Edit </a:t>
            </a:r>
            <a:r>
              <a:rPr lang="en-US" sz="1600" b="1" dirty="0" err="1" smtClean="0">
                <a:solidFill>
                  <a:srgbClr val="FF0000"/>
                </a:solidFill>
                <a:latin typeface="Consolas" panose="020B0609020204030204" pitchFamily="49" charset="0"/>
                <a:cs typeface="Consolas" panose="020B0609020204030204" pitchFamily="49" charset="0"/>
              </a:rPr>
              <a:t>index.rst</a:t>
            </a:r>
            <a:endParaRPr lang="uk-UA" sz="1600" b="1"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10" name="Прямоугольник 9"/>
          <p:cNvSpPr/>
          <p:nvPr/>
        </p:nvSpPr>
        <p:spPr>
          <a:xfrm>
            <a:off x="0" y="40558"/>
            <a:ext cx="9144000" cy="400110"/>
          </a:xfrm>
          <a:prstGeom prst="rect">
            <a:avLst/>
          </a:prstGeom>
        </p:spPr>
        <p:txBody>
          <a:bodyPr wrap="square">
            <a:spAutoFit/>
          </a:bodyPr>
          <a:lstStyle/>
          <a:p>
            <a:pPr algn="ctr"/>
            <a:r>
              <a:rPr lang="en-US" sz="2000" b="1" dirty="0" smtClean="0"/>
              <a:t>Test generated documentation</a:t>
            </a:r>
            <a:endParaRPr lang="uk-UA" sz="2000" dirty="0"/>
          </a:p>
        </p:txBody>
      </p:sp>
    </p:spTree>
    <p:extLst>
      <p:ext uri="{BB962C8B-B14F-4D97-AF65-F5344CB8AC3E}">
        <p14:creationId xmlns:p14="http://schemas.microsoft.com/office/powerpoint/2010/main" val="666145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3144" y="404663"/>
            <a:ext cx="2821606" cy="1200329"/>
          </a:xfrm>
          <a:prstGeom prst="rect">
            <a:avLst/>
          </a:prstGeom>
          <a:noFill/>
        </p:spPr>
        <p:txBody>
          <a:bodyPr wrap="none" rtlCol="0">
            <a:spAutoFit/>
          </a:bodyPr>
          <a:lstStyle/>
          <a:p>
            <a:pPr algn="ctr"/>
            <a:r>
              <a:rPr lang="uk-UA" b="1" dirty="0" smtClean="0"/>
              <a:t>Самостійне опрацювання:</a:t>
            </a:r>
          </a:p>
          <a:p>
            <a:pPr algn="ctr"/>
            <a:endParaRPr lang="uk-UA" b="1" dirty="0"/>
          </a:p>
          <a:p>
            <a:pPr algn="ctr"/>
            <a:endParaRPr lang="uk-UA" b="1" dirty="0" smtClean="0"/>
          </a:p>
          <a:p>
            <a:pPr algn="ctr"/>
            <a:r>
              <a:rPr lang="uk-UA" b="1" dirty="0" smtClean="0"/>
              <a:t>Література та ресурси:</a:t>
            </a:r>
          </a:p>
        </p:txBody>
      </p:sp>
    </p:spTree>
    <p:extLst>
      <p:ext uri="{BB962C8B-B14F-4D97-AF65-F5344CB8AC3E}">
        <p14:creationId xmlns:p14="http://schemas.microsoft.com/office/powerpoint/2010/main" val="1227545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3</a:t>
            </a:fld>
            <a:endParaRPr lang="uk-UA"/>
          </a:p>
        </p:txBody>
      </p:sp>
      <p:sp>
        <p:nvSpPr>
          <p:cNvPr id="2" name="Прямоугольник 1"/>
          <p:cNvSpPr/>
          <p:nvPr/>
        </p:nvSpPr>
        <p:spPr>
          <a:xfrm>
            <a:off x="179512" y="93104"/>
            <a:ext cx="8748972" cy="2092881"/>
          </a:xfrm>
          <a:prstGeom prst="rect">
            <a:avLst/>
          </a:prstGeom>
        </p:spPr>
        <p:txBody>
          <a:bodyPr wrap="square">
            <a:spAutoFit/>
          </a:bodyPr>
          <a:lstStyle/>
          <a:p>
            <a:pPr algn="ctr">
              <a:spcAft>
                <a:spcPts val="1200"/>
              </a:spcAft>
            </a:pPr>
            <a:r>
              <a:rPr lang="en-US" sz="2000" b="1" dirty="0" smtClean="0"/>
              <a:t>Relational databases</a:t>
            </a:r>
          </a:p>
          <a:p>
            <a:pPr algn="just">
              <a:spcAft>
                <a:spcPts val="1200"/>
              </a:spcAft>
            </a:pPr>
            <a:r>
              <a:rPr lang="en-US" dirty="0"/>
              <a:t>A </a:t>
            </a:r>
            <a:r>
              <a:rPr lang="en-US" b="1" dirty="0"/>
              <a:t>relational database </a:t>
            </a:r>
            <a:r>
              <a:rPr lang="en-US" dirty="0"/>
              <a:t>is a digital database whose organization is based on the relational model of data, as proposed by E. F. </a:t>
            </a:r>
            <a:r>
              <a:rPr lang="en-US" dirty="0" err="1"/>
              <a:t>Codd</a:t>
            </a:r>
            <a:r>
              <a:rPr lang="en-US" dirty="0"/>
              <a:t> in 1970</a:t>
            </a:r>
            <a:r>
              <a:rPr lang="en-US" dirty="0" smtClean="0"/>
              <a:t>. </a:t>
            </a:r>
            <a:r>
              <a:rPr lang="en-US" dirty="0" err="1"/>
              <a:t>Codd's</a:t>
            </a:r>
            <a:r>
              <a:rPr lang="en-US" dirty="0"/>
              <a:t> view of what qualifies as an RDBMS is summarized in </a:t>
            </a:r>
            <a:r>
              <a:rPr lang="en-US" dirty="0" err="1"/>
              <a:t>Codd's</a:t>
            </a:r>
            <a:r>
              <a:rPr lang="en-US" dirty="0"/>
              <a:t> 12 rules </a:t>
            </a:r>
            <a:r>
              <a:rPr lang="en-US" dirty="0" smtClean="0"/>
              <a:t> (en.wikipedia.org/wiki/Codd%27s_12_rules</a:t>
            </a:r>
            <a:r>
              <a:rPr lang="en-US" dirty="0"/>
              <a:t>).</a:t>
            </a:r>
            <a:endParaRPr lang="en-US" dirty="0" smtClean="0"/>
          </a:p>
          <a:p>
            <a:pPr algn="just">
              <a:spcAft>
                <a:spcPts val="1200"/>
              </a:spcAft>
            </a:pPr>
            <a:r>
              <a:rPr lang="en-US" dirty="0" smtClean="0"/>
              <a:t>Almost all </a:t>
            </a:r>
            <a:r>
              <a:rPr lang="en-US" dirty="0"/>
              <a:t>relational database systems use </a:t>
            </a:r>
            <a:r>
              <a:rPr lang="en-US" dirty="0" smtClean="0"/>
              <a:t>SQL</a:t>
            </a:r>
            <a:r>
              <a:rPr lang="en-US" dirty="0"/>
              <a:t> (Structured Query Language) as the language for querying and maintaining the database</a:t>
            </a:r>
          </a:p>
        </p:txBody>
      </p:sp>
      <p:pic>
        <p:nvPicPr>
          <p:cNvPr id="6146" name="Picture 2" descr="Картинки по запросу relational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64631"/>
            <a:ext cx="7524836" cy="423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764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4</a:t>
            </a:fld>
            <a:endParaRPr lang="uk-UA"/>
          </a:p>
        </p:txBody>
      </p:sp>
      <p:sp>
        <p:nvSpPr>
          <p:cNvPr id="2" name="Прямоугольник 1"/>
          <p:cNvSpPr/>
          <p:nvPr/>
        </p:nvSpPr>
        <p:spPr>
          <a:xfrm>
            <a:off x="179512" y="93104"/>
            <a:ext cx="8748972" cy="6617196"/>
          </a:xfrm>
          <a:prstGeom prst="rect">
            <a:avLst/>
          </a:prstGeom>
        </p:spPr>
        <p:txBody>
          <a:bodyPr wrap="square">
            <a:spAutoFit/>
          </a:bodyPr>
          <a:lstStyle/>
          <a:p>
            <a:pPr algn="ctr">
              <a:spcAft>
                <a:spcPts val="1200"/>
              </a:spcAft>
            </a:pPr>
            <a:r>
              <a:rPr lang="en-US" sz="2000" b="1" dirty="0"/>
              <a:t>PostgreSQL vs. MySQL</a:t>
            </a:r>
          </a:p>
          <a:p>
            <a:pPr algn="just"/>
            <a:r>
              <a:rPr lang="en-US" b="1" dirty="0" smtClean="0"/>
              <a:t>ANSI </a:t>
            </a:r>
            <a:r>
              <a:rPr lang="en-US" b="1" dirty="0"/>
              <a:t>Standard Compatible?</a:t>
            </a:r>
          </a:p>
          <a:p>
            <a:pPr algn="just"/>
            <a:r>
              <a:rPr lang="en-US" dirty="0" smtClean="0"/>
              <a:t>The philosophy </a:t>
            </a:r>
            <a:r>
              <a:rPr lang="en-US" dirty="0"/>
              <a:t>behind MySQL is that they’ll support non-standard extensions if the customers like them. But with PostgreSQL, the standards were built into the platform from the start, whereas MySQL added them later.</a:t>
            </a:r>
          </a:p>
          <a:p>
            <a:pPr algn="just"/>
            <a:r>
              <a:rPr lang="en-US" b="1" dirty="0" smtClean="0"/>
              <a:t>Subqueries </a:t>
            </a:r>
            <a:r>
              <a:rPr lang="en-US" b="1" dirty="0"/>
              <a:t>Can Be Problematic</a:t>
            </a:r>
          </a:p>
          <a:p>
            <a:pPr algn="just"/>
            <a:r>
              <a:rPr lang="en-US" dirty="0"/>
              <a:t>Subqueries were one of MySQL’s major weaknesses for a long time; it was notorious for losing its way with two or more levels of sub-queries. Since 5.6.5, though, there have been major improvements—but PostgreSQL is still considered better for joins especially as MySQL doesn’t support Full Outer Joins</a:t>
            </a:r>
            <a:r>
              <a:rPr lang="en-US" dirty="0" smtClean="0"/>
              <a:t>.</a:t>
            </a:r>
          </a:p>
          <a:p>
            <a:pPr algn="just"/>
            <a:r>
              <a:rPr lang="en-US" dirty="0" smtClean="0"/>
              <a:t> </a:t>
            </a:r>
            <a:r>
              <a:rPr lang="en-US" b="1" dirty="0" smtClean="0"/>
              <a:t>JSON </a:t>
            </a:r>
            <a:r>
              <a:rPr lang="en-US" b="1" dirty="0"/>
              <a:t>Support and NoSQL</a:t>
            </a:r>
          </a:p>
          <a:p>
            <a:pPr algn="just"/>
            <a:r>
              <a:rPr lang="en-US" dirty="0"/>
              <a:t>This is a recent addition to PostgreSQL, and it does make the platform more appealing to anyone who wants to try out NoSQL and store JSON (JavaScript Object Notation) files in the database. It gives greater flexibility on how data is stored compared to traditional relational databases; with PostgreSQL, you can have the best of all worlds</a:t>
            </a:r>
            <a:r>
              <a:rPr lang="en-US" dirty="0" smtClean="0"/>
              <a:t>.</a:t>
            </a:r>
          </a:p>
          <a:p>
            <a:pPr algn="just"/>
            <a:r>
              <a:rPr lang="en-US" b="1" dirty="0" smtClean="0"/>
              <a:t>Better </a:t>
            </a:r>
            <a:r>
              <a:rPr lang="en-US" b="1" dirty="0"/>
              <a:t>Licensing</a:t>
            </a:r>
          </a:p>
          <a:p>
            <a:pPr algn="just"/>
            <a:r>
              <a:rPr lang="en-US" dirty="0"/>
              <a:t>PostgreSQL has a MIT-style license that allows you to do anything, including commercial use in open or closed source. With MySQL, on the other hand, the client library is GPL, so you must pay a commercial fee to Oracle or supply the source code of your application. </a:t>
            </a:r>
            <a:endParaRPr lang="en-US" dirty="0" smtClean="0"/>
          </a:p>
          <a:p>
            <a:pPr algn="just"/>
            <a:r>
              <a:rPr lang="en-US" b="1" dirty="0" smtClean="0"/>
              <a:t>Extending </a:t>
            </a:r>
            <a:r>
              <a:rPr lang="en-US" b="1" dirty="0"/>
              <a:t>the Server</a:t>
            </a:r>
          </a:p>
          <a:p>
            <a:pPr algn="just"/>
            <a:r>
              <a:rPr lang="en-US" dirty="0"/>
              <a:t>Both databases allow you to extend the server. MySQL has a plugin API for C/C++ or any C-compatible language. </a:t>
            </a:r>
            <a:r>
              <a:rPr lang="en-US" dirty="0" smtClean="0"/>
              <a:t>PostgreSQL </a:t>
            </a:r>
            <a:r>
              <a:rPr lang="en-US" dirty="0"/>
              <a:t>has a similar system but also supports a wide variety of languages including C/C++, Java, </a:t>
            </a:r>
            <a:r>
              <a:rPr lang="en-US" dirty="0" err="1"/>
              <a:t>.Net</a:t>
            </a:r>
            <a:r>
              <a:rPr lang="en-US" dirty="0"/>
              <a:t>, Perl, Python, Ruby, </a:t>
            </a:r>
            <a:r>
              <a:rPr lang="en-US" dirty="0" err="1"/>
              <a:t>Tcl</a:t>
            </a:r>
            <a:r>
              <a:rPr lang="en-US" dirty="0"/>
              <a:t>, ODBC and </a:t>
            </a:r>
            <a:r>
              <a:rPr lang="en-US" dirty="0" smtClean="0"/>
              <a:t>others.</a:t>
            </a:r>
            <a:endParaRPr lang="en-US" dirty="0"/>
          </a:p>
        </p:txBody>
      </p:sp>
    </p:spTree>
    <p:extLst>
      <p:ext uri="{BB962C8B-B14F-4D97-AF65-F5344CB8AC3E}">
        <p14:creationId xmlns:p14="http://schemas.microsoft.com/office/powerpoint/2010/main" val="46653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5</a:t>
            </a:fld>
            <a:endParaRPr lang="uk-UA"/>
          </a:p>
        </p:txBody>
      </p:sp>
      <p:sp>
        <p:nvSpPr>
          <p:cNvPr id="2" name="Прямоугольник 1"/>
          <p:cNvSpPr/>
          <p:nvPr/>
        </p:nvSpPr>
        <p:spPr>
          <a:xfrm>
            <a:off x="0" y="44624"/>
            <a:ext cx="9144000" cy="1046440"/>
          </a:xfrm>
          <a:prstGeom prst="rect">
            <a:avLst/>
          </a:prstGeom>
        </p:spPr>
        <p:txBody>
          <a:bodyPr wrap="square">
            <a:spAutoFit/>
          </a:bodyPr>
          <a:lstStyle/>
          <a:p>
            <a:pPr algn="ctr">
              <a:spcAft>
                <a:spcPts val="1200"/>
              </a:spcAft>
            </a:pPr>
            <a:r>
              <a:rPr lang="en-US" sz="2000" b="1" dirty="0"/>
              <a:t>CRUD </a:t>
            </a:r>
            <a:r>
              <a:rPr lang="en-US" sz="2000" b="1" dirty="0" smtClean="0"/>
              <a:t>application </a:t>
            </a:r>
            <a:r>
              <a:rPr lang="en-US" sz="2000" b="1" dirty="0"/>
              <a:t>with Node, Express, Angular, and </a:t>
            </a:r>
            <a:r>
              <a:rPr lang="en-US" sz="2000" b="1" dirty="0" smtClean="0"/>
              <a:t>PostgreSQL</a:t>
            </a:r>
          </a:p>
          <a:p>
            <a:pPr algn="ctr"/>
            <a:r>
              <a:rPr lang="en-US" sz="1600" b="1" dirty="0" smtClean="0"/>
              <a:t>Description: </a:t>
            </a:r>
            <a:r>
              <a:rPr lang="en-US" sz="1600" b="1" dirty="0" smtClean="0">
                <a:hlinkClick r:id="rId3"/>
              </a:rPr>
              <a:t>http</a:t>
            </a:r>
            <a:r>
              <a:rPr lang="en-US" sz="1600" b="1" dirty="0">
                <a:hlinkClick r:id="rId3"/>
              </a:rPr>
              <a:t>://</a:t>
            </a:r>
            <a:r>
              <a:rPr lang="en-US" sz="1600" b="1" dirty="0" smtClean="0">
                <a:hlinkClick r:id="rId3"/>
              </a:rPr>
              <a:t>mherman.org/blog/2015/02/12/postgresql-and-nodejs</a:t>
            </a:r>
            <a:endParaRPr lang="en-US" sz="1600" b="1" dirty="0" smtClean="0"/>
          </a:p>
          <a:p>
            <a:pPr algn="ctr"/>
            <a:r>
              <a:rPr lang="en-US" sz="1600" b="1" dirty="0"/>
              <a:t>Sources: </a:t>
            </a:r>
            <a:r>
              <a:rPr lang="en-US" sz="1600" b="1" dirty="0">
                <a:hlinkClick r:id="rId4"/>
              </a:rPr>
              <a:t>https://</a:t>
            </a:r>
            <a:r>
              <a:rPr lang="en-US" sz="1600" b="1" dirty="0" smtClean="0">
                <a:hlinkClick r:id="rId4"/>
              </a:rPr>
              <a:t>github.com/mjhea0/node-postgres-todo</a:t>
            </a:r>
            <a:endParaRPr lang="uk-UA" b="1" dirty="0"/>
          </a:p>
        </p:txBody>
      </p:sp>
      <p:sp>
        <p:nvSpPr>
          <p:cNvPr id="3" name="Прямоугольник 2"/>
          <p:cNvSpPr/>
          <p:nvPr/>
        </p:nvSpPr>
        <p:spPr>
          <a:xfrm>
            <a:off x="899592" y="1484784"/>
            <a:ext cx="3960440" cy="369332"/>
          </a:xfrm>
          <a:prstGeom prst="rect">
            <a:avLst/>
          </a:prstGeom>
        </p:spPr>
        <p:txBody>
          <a:bodyPr wrap="square">
            <a:spAutoFit/>
          </a:bodyPr>
          <a:lstStyle/>
          <a:p>
            <a:r>
              <a:rPr lang="en-US" b="1" dirty="0">
                <a:solidFill>
                  <a:srgbClr val="FF0000"/>
                </a:solidFill>
              </a:rPr>
              <a:t>Install </a:t>
            </a:r>
            <a:r>
              <a:rPr lang="en-US" b="1" dirty="0" smtClean="0">
                <a:solidFill>
                  <a:srgbClr val="FF0000"/>
                </a:solidFill>
              </a:rPr>
              <a:t>dependencies:  </a:t>
            </a:r>
            <a:r>
              <a:rPr lang="en-US" b="1" dirty="0">
                <a:solidFill>
                  <a:schemeClr val="tx1">
                    <a:lumMod val="50000"/>
                    <a:lumOff val="50000"/>
                  </a:schemeClr>
                </a:solidFill>
                <a:latin typeface="Consolas" panose="020B0609020204030204" pitchFamily="49" charset="0"/>
                <a:cs typeface="Consolas" panose="020B0609020204030204" pitchFamily="49" charset="0"/>
              </a:rPr>
              <a:t>$ </a:t>
            </a:r>
            <a:r>
              <a:rPr lang="en-US" b="1" dirty="0" err="1">
                <a:solidFill>
                  <a:schemeClr val="tx1">
                    <a:lumMod val="50000"/>
                    <a:lumOff val="50000"/>
                  </a:schemeClr>
                </a:solidFill>
                <a:latin typeface="Consolas" panose="020B0609020204030204" pitchFamily="49" charset="0"/>
                <a:cs typeface="Consolas" panose="020B0609020204030204" pitchFamily="49" charset="0"/>
              </a:rPr>
              <a:t>npm</a:t>
            </a:r>
            <a:r>
              <a:rPr lang="en-US" b="1" dirty="0">
                <a:solidFill>
                  <a:schemeClr val="tx1">
                    <a:lumMod val="50000"/>
                    <a:lumOff val="50000"/>
                  </a:schemeClr>
                </a:solidFill>
                <a:latin typeface="Consolas" panose="020B0609020204030204" pitchFamily="49" charset="0"/>
                <a:cs typeface="Consolas" panose="020B0609020204030204" pitchFamily="49" charset="0"/>
              </a:rPr>
              <a:t> install</a:t>
            </a:r>
            <a:endParaRPr lang="uk-UA" b="1"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7" name="Прямоугольник 6"/>
          <p:cNvSpPr/>
          <p:nvPr/>
        </p:nvSpPr>
        <p:spPr>
          <a:xfrm>
            <a:off x="758215" y="1142117"/>
            <a:ext cx="2912723" cy="369332"/>
          </a:xfrm>
          <a:prstGeom prst="rect">
            <a:avLst/>
          </a:prstGeom>
        </p:spPr>
        <p:txBody>
          <a:bodyPr wrap="square">
            <a:spAutoFit/>
          </a:bodyPr>
          <a:lstStyle/>
          <a:p>
            <a:pPr algn="ctr">
              <a:spcAft>
                <a:spcPts val="1200"/>
              </a:spcAft>
            </a:pPr>
            <a:r>
              <a:rPr lang="en-US" b="1" dirty="0" smtClean="0">
                <a:solidFill>
                  <a:srgbClr val="FF0000"/>
                </a:solidFill>
              </a:rPr>
              <a:t>Clone project from source</a:t>
            </a:r>
            <a:endParaRPr lang="uk-UA" dirty="0">
              <a:solidFill>
                <a:srgbClr val="FF0000"/>
              </a:solidFill>
            </a:endParaRPr>
          </a:p>
        </p:txBody>
      </p:sp>
      <p:pic>
        <p:nvPicPr>
          <p:cNvPr id="8" name="Picture 2" descr="Картинки по запросу play button">
            <a:hlinkClick r:id="rId5"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0032" y="1484784"/>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899592" y="1844824"/>
            <a:ext cx="6840760" cy="369332"/>
          </a:xfrm>
          <a:prstGeom prst="rect">
            <a:avLst/>
          </a:prstGeom>
        </p:spPr>
        <p:txBody>
          <a:bodyPr wrap="square">
            <a:spAutoFit/>
          </a:bodyPr>
          <a:lstStyle/>
          <a:p>
            <a:r>
              <a:rPr lang="en-US" b="1" dirty="0">
                <a:solidFill>
                  <a:srgbClr val="FF0000"/>
                </a:solidFill>
              </a:rPr>
              <a:t>Start your Postgres server </a:t>
            </a:r>
            <a:r>
              <a:rPr lang="en-US" b="1" dirty="0" smtClean="0">
                <a:solidFill>
                  <a:srgbClr val="FF0000"/>
                </a:solidFill>
              </a:rPr>
              <a:t>            </a:t>
            </a:r>
            <a:r>
              <a:rPr lang="en-US" b="1" dirty="0" smtClean="0"/>
              <a:t>and </a:t>
            </a:r>
            <a:r>
              <a:rPr lang="en-US" b="1" dirty="0"/>
              <a:t>create a database called "</a:t>
            </a:r>
            <a:r>
              <a:rPr lang="en-US" b="1" dirty="0" err="1"/>
              <a:t>todo</a:t>
            </a:r>
            <a:r>
              <a:rPr lang="en-US" b="1" dirty="0" smtClean="0"/>
              <a:t>"</a:t>
            </a:r>
            <a:endParaRPr lang="uk-UA" b="1" dirty="0">
              <a:latin typeface="Consolas" panose="020B0609020204030204" pitchFamily="49" charset="0"/>
              <a:cs typeface="Consolas" panose="020B0609020204030204" pitchFamily="49" charset="0"/>
            </a:endParaRPr>
          </a:p>
        </p:txBody>
      </p:sp>
      <p:pic>
        <p:nvPicPr>
          <p:cNvPr id="11" name="Picture 2" descr="Картинки по запросу play button">
            <a:hlinkClick r:id="rId7"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3888" y="1844824"/>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pc\AppData\Local\Temp\SNAGHTML3cce4c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6689" y="2302720"/>
            <a:ext cx="6157639" cy="4510656"/>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Прямая со стрелкой 20"/>
          <p:cNvCxnSpPr/>
          <p:nvPr/>
        </p:nvCxnSpPr>
        <p:spPr>
          <a:xfrm>
            <a:off x="1187624" y="3933056"/>
            <a:ext cx="594904" cy="0"/>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12" name="Picture 2" descr="Похожее изображение">
            <a:hlinkClick r:id="rId9" action="ppaction://program"/>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84587" y="1122040"/>
            <a:ext cx="393756" cy="39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476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6</a:t>
            </a:fld>
            <a:endParaRPr lang="uk-UA"/>
          </a:p>
        </p:txBody>
      </p:sp>
      <p:sp>
        <p:nvSpPr>
          <p:cNvPr id="12" name="Прямоугольник 11"/>
          <p:cNvSpPr/>
          <p:nvPr/>
        </p:nvSpPr>
        <p:spPr>
          <a:xfrm>
            <a:off x="107504" y="44624"/>
            <a:ext cx="4248472" cy="723275"/>
          </a:xfrm>
          <a:prstGeom prst="rect">
            <a:avLst/>
          </a:prstGeom>
        </p:spPr>
        <p:txBody>
          <a:bodyPr wrap="square">
            <a:spAutoFit/>
          </a:bodyPr>
          <a:lstStyle/>
          <a:p>
            <a:pPr>
              <a:spcAft>
                <a:spcPts val="600"/>
              </a:spcAft>
            </a:pPr>
            <a:r>
              <a:rPr lang="en-US" b="1" dirty="0">
                <a:solidFill>
                  <a:srgbClr val="FF0000"/>
                </a:solidFill>
              </a:rPr>
              <a:t>Create the database tables: </a:t>
            </a:r>
            <a:endParaRPr lang="en-US" b="1" dirty="0" smtClean="0">
              <a:solidFill>
                <a:srgbClr val="FF0000"/>
              </a:solidFill>
            </a:endParaRPr>
          </a:p>
          <a:p>
            <a:r>
              <a:rPr lang="en-US" b="1" dirty="0" smtClean="0">
                <a:solidFill>
                  <a:schemeClr val="tx1">
                    <a:lumMod val="50000"/>
                    <a:lumOff val="50000"/>
                  </a:schemeClr>
                </a:solidFill>
                <a:latin typeface="Consolas" panose="020B0609020204030204" pitchFamily="49" charset="0"/>
                <a:cs typeface="Consolas" panose="020B0609020204030204" pitchFamily="49" charset="0"/>
              </a:rPr>
              <a:t>$ node </a:t>
            </a:r>
            <a:r>
              <a:rPr lang="en-US" b="1" dirty="0">
                <a:solidFill>
                  <a:schemeClr val="tx1">
                    <a:lumMod val="50000"/>
                    <a:lumOff val="50000"/>
                  </a:schemeClr>
                </a:solidFill>
                <a:latin typeface="Consolas" panose="020B0609020204030204" pitchFamily="49" charset="0"/>
                <a:cs typeface="Consolas" panose="020B0609020204030204" pitchFamily="49" charset="0"/>
              </a:rPr>
              <a:t>server/models/database.js</a:t>
            </a:r>
            <a:endParaRPr lang="uk-UA" b="1" dirty="0">
              <a:solidFill>
                <a:schemeClr val="tx1">
                  <a:lumMod val="50000"/>
                  <a:lumOff val="50000"/>
                </a:schemeClr>
              </a:solidFill>
              <a:latin typeface="Consolas" panose="020B0609020204030204" pitchFamily="49" charset="0"/>
              <a:cs typeface="Consolas" panose="020B0609020204030204" pitchFamily="49" charset="0"/>
            </a:endParaRPr>
          </a:p>
        </p:txBody>
      </p:sp>
      <p:pic>
        <p:nvPicPr>
          <p:cNvPr id="13" name="Picture 2" descr="Картинки по запросу play button">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9852" y="31169"/>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pc\AppData\Local\Temp\SNAGHTML3cfbfc9.PNG"/>
          <p:cNvPicPr>
            <a:picLocks noChangeAspect="1" noChangeArrowheads="1"/>
          </p:cNvPicPr>
          <p:nvPr/>
        </p:nvPicPr>
        <p:blipFill rotWithShape="1">
          <a:blip r:embed="rId5">
            <a:extLst>
              <a:ext uri="{28A0092B-C50C-407E-A947-70E740481C1C}">
                <a14:useLocalDpi xmlns:a14="http://schemas.microsoft.com/office/drawing/2010/main" val="0"/>
              </a:ext>
            </a:extLst>
          </a:blip>
          <a:srcRect r="37047"/>
          <a:stretch/>
        </p:blipFill>
        <p:spPr bwMode="auto">
          <a:xfrm>
            <a:off x="4969321" y="82198"/>
            <a:ext cx="4139183" cy="670379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Прямая со стрелкой 14"/>
          <p:cNvCxnSpPr/>
          <p:nvPr/>
        </p:nvCxnSpPr>
        <p:spPr>
          <a:xfrm flipV="1">
            <a:off x="5436096" y="4869160"/>
            <a:ext cx="576064" cy="360040"/>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7" name="Picture 4" descr="Похожее изображение">
            <a:hlinkClick r:id="rId6" action="ppaction://program"/>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7904" y="37720"/>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96" y="908720"/>
            <a:ext cx="4865684" cy="3096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descr="Картинки по запросу postgresql connection string"/>
          <p:cNvPicPr>
            <a:picLocks noChangeAspect="1" noChangeArrowheads="1"/>
          </p:cNvPicPr>
          <p:nvPr/>
        </p:nvPicPr>
        <p:blipFill rotWithShape="1">
          <a:blip r:embed="rId9">
            <a:extLst>
              <a:ext uri="{28A0092B-C50C-407E-A947-70E740481C1C}">
                <a14:useLocalDpi xmlns:a14="http://schemas.microsoft.com/office/drawing/2010/main" val="0"/>
              </a:ext>
            </a:extLst>
          </a:blip>
          <a:srcRect l="9425" t="30511" r="10329" b="25829"/>
          <a:stretch/>
        </p:blipFill>
        <p:spPr bwMode="auto">
          <a:xfrm>
            <a:off x="179512" y="4653136"/>
            <a:ext cx="4615044" cy="864096"/>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179512" y="4293096"/>
            <a:ext cx="2952328" cy="369332"/>
          </a:xfrm>
          <a:prstGeom prst="rect">
            <a:avLst/>
          </a:prstGeom>
        </p:spPr>
        <p:txBody>
          <a:bodyPr wrap="square">
            <a:spAutoFit/>
          </a:bodyPr>
          <a:lstStyle/>
          <a:p>
            <a:pPr>
              <a:spcAft>
                <a:spcPts val="1200"/>
              </a:spcAft>
            </a:pPr>
            <a:r>
              <a:rPr lang="en-US" dirty="0" smtClean="0"/>
              <a:t>Connection String:</a:t>
            </a:r>
            <a:endParaRPr lang="uk-UA" sz="1600" dirty="0"/>
          </a:p>
        </p:txBody>
      </p:sp>
      <p:cxnSp>
        <p:nvCxnSpPr>
          <p:cNvPr id="16" name="Прямая со стрелкой 15"/>
          <p:cNvCxnSpPr/>
          <p:nvPr/>
        </p:nvCxnSpPr>
        <p:spPr>
          <a:xfrm flipV="1">
            <a:off x="4969321" y="1700808"/>
            <a:ext cx="466775" cy="288032"/>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7" name="Прямая соединительная линия 16"/>
          <p:cNvCxnSpPr/>
          <p:nvPr/>
        </p:nvCxnSpPr>
        <p:spPr>
          <a:xfrm>
            <a:off x="395536" y="1809750"/>
            <a:ext cx="41825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Прямая соединительная линия 17"/>
          <p:cNvCxnSpPr/>
          <p:nvPr/>
        </p:nvCxnSpPr>
        <p:spPr>
          <a:xfrm>
            <a:off x="395536" y="1809750"/>
            <a:ext cx="0" cy="2267322"/>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Прямая со стрелкой 18"/>
          <p:cNvCxnSpPr/>
          <p:nvPr/>
        </p:nvCxnSpPr>
        <p:spPr>
          <a:xfrm>
            <a:off x="395536" y="3501008"/>
            <a:ext cx="0" cy="7895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5282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7</a:t>
            </a:fld>
            <a:endParaRPr lang="uk-UA"/>
          </a:p>
        </p:txBody>
      </p:sp>
      <p:sp>
        <p:nvSpPr>
          <p:cNvPr id="12" name="Прямоугольник 11"/>
          <p:cNvSpPr/>
          <p:nvPr/>
        </p:nvSpPr>
        <p:spPr>
          <a:xfrm>
            <a:off x="107504" y="44624"/>
            <a:ext cx="4248472" cy="723275"/>
          </a:xfrm>
          <a:prstGeom prst="rect">
            <a:avLst/>
          </a:prstGeom>
        </p:spPr>
        <p:txBody>
          <a:bodyPr wrap="square">
            <a:spAutoFit/>
          </a:bodyPr>
          <a:lstStyle/>
          <a:p>
            <a:pPr>
              <a:spcAft>
                <a:spcPts val="600"/>
              </a:spcAft>
            </a:pPr>
            <a:r>
              <a:rPr lang="en-US" b="1" dirty="0">
                <a:solidFill>
                  <a:srgbClr val="FF0000"/>
                </a:solidFill>
              </a:rPr>
              <a:t>Create the database tables: </a:t>
            </a:r>
            <a:endParaRPr lang="en-US" b="1" dirty="0" smtClean="0">
              <a:solidFill>
                <a:srgbClr val="FF0000"/>
              </a:solidFill>
            </a:endParaRPr>
          </a:p>
          <a:p>
            <a:r>
              <a:rPr lang="en-US" b="1" dirty="0" smtClean="0">
                <a:solidFill>
                  <a:schemeClr val="tx1">
                    <a:lumMod val="50000"/>
                    <a:lumOff val="50000"/>
                  </a:schemeClr>
                </a:solidFill>
                <a:latin typeface="Consolas" panose="020B0609020204030204" pitchFamily="49" charset="0"/>
                <a:cs typeface="Consolas" panose="020B0609020204030204" pitchFamily="49" charset="0"/>
              </a:rPr>
              <a:t>$ node </a:t>
            </a:r>
            <a:r>
              <a:rPr lang="en-US" b="1" dirty="0">
                <a:solidFill>
                  <a:schemeClr val="tx1">
                    <a:lumMod val="50000"/>
                    <a:lumOff val="50000"/>
                  </a:schemeClr>
                </a:solidFill>
                <a:latin typeface="Consolas" panose="020B0609020204030204" pitchFamily="49" charset="0"/>
                <a:cs typeface="Consolas" panose="020B0609020204030204" pitchFamily="49" charset="0"/>
              </a:rPr>
              <a:t>server/models/database.js</a:t>
            </a:r>
            <a:endParaRPr lang="uk-UA" b="1" dirty="0">
              <a:solidFill>
                <a:schemeClr val="tx1">
                  <a:lumMod val="50000"/>
                  <a:lumOff val="50000"/>
                </a:schemeClr>
              </a:solidFill>
              <a:latin typeface="Consolas" panose="020B0609020204030204" pitchFamily="49" charset="0"/>
              <a:cs typeface="Consolas" panose="020B0609020204030204" pitchFamily="49" charset="0"/>
            </a:endParaRPr>
          </a:p>
        </p:txBody>
      </p:sp>
      <p:pic>
        <p:nvPicPr>
          <p:cNvPr id="13" name="Picture 2" descr="Картинки по запросу play button">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9852" y="31169"/>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pc\AppData\Local\Temp\SNAGHTML3cfbfc9.PNG"/>
          <p:cNvPicPr>
            <a:picLocks noChangeAspect="1" noChangeArrowheads="1"/>
          </p:cNvPicPr>
          <p:nvPr/>
        </p:nvPicPr>
        <p:blipFill rotWithShape="1">
          <a:blip r:embed="rId5">
            <a:extLst>
              <a:ext uri="{28A0092B-C50C-407E-A947-70E740481C1C}">
                <a14:useLocalDpi xmlns:a14="http://schemas.microsoft.com/office/drawing/2010/main" val="0"/>
              </a:ext>
            </a:extLst>
          </a:blip>
          <a:srcRect r="37047"/>
          <a:stretch/>
        </p:blipFill>
        <p:spPr bwMode="auto">
          <a:xfrm>
            <a:off x="4969321" y="82198"/>
            <a:ext cx="4139183" cy="67037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Похожее изображение">
            <a:hlinkClick r:id="rId6" action="ppaction://program"/>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7904" y="37720"/>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96" y="908720"/>
            <a:ext cx="4865684" cy="3096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descr="Картинки по запросу postgresql connection string"/>
          <p:cNvPicPr>
            <a:picLocks noChangeAspect="1" noChangeArrowheads="1"/>
          </p:cNvPicPr>
          <p:nvPr/>
        </p:nvPicPr>
        <p:blipFill rotWithShape="1">
          <a:blip r:embed="rId9">
            <a:extLst>
              <a:ext uri="{28A0092B-C50C-407E-A947-70E740481C1C}">
                <a14:useLocalDpi xmlns:a14="http://schemas.microsoft.com/office/drawing/2010/main" val="0"/>
              </a:ext>
            </a:extLst>
          </a:blip>
          <a:srcRect l="9425" t="30511" r="10329" b="25829"/>
          <a:stretch/>
        </p:blipFill>
        <p:spPr bwMode="auto">
          <a:xfrm>
            <a:off x="179512" y="4653136"/>
            <a:ext cx="4615044" cy="864096"/>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179512" y="4293096"/>
            <a:ext cx="2952328" cy="369332"/>
          </a:xfrm>
          <a:prstGeom prst="rect">
            <a:avLst/>
          </a:prstGeom>
        </p:spPr>
        <p:txBody>
          <a:bodyPr wrap="square">
            <a:spAutoFit/>
          </a:bodyPr>
          <a:lstStyle/>
          <a:p>
            <a:pPr>
              <a:spcAft>
                <a:spcPts val="1200"/>
              </a:spcAft>
            </a:pPr>
            <a:r>
              <a:rPr lang="en-US" dirty="0" smtClean="0"/>
              <a:t>Connection String:</a:t>
            </a:r>
            <a:endParaRPr lang="uk-UA" sz="1600" dirty="0"/>
          </a:p>
        </p:txBody>
      </p:sp>
      <p:cxnSp>
        <p:nvCxnSpPr>
          <p:cNvPr id="26" name="Прямая со стрелкой 25"/>
          <p:cNvCxnSpPr/>
          <p:nvPr/>
        </p:nvCxnSpPr>
        <p:spPr>
          <a:xfrm flipH="1">
            <a:off x="2231740" y="2600908"/>
            <a:ext cx="360040" cy="288032"/>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0" name="Прямая со стрелкой 29"/>
          <p:cNvCxnSpPr/>
          <p:nvPr/>
        </p:nvCxnSpPr>
        <p:spPr>
          <a:xfrm flipH="1">
            <a:off x="6588224" y="4450911"/>
            <a:ext cx="360040" cy="288032"/>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1" name="Прямая со стрелкой 30"/>
          <p:cNvCxnSpPr/>
          <p:nvPr/>
        </p:nvCxnSpPr>
        <p:spPr>
          <a:xfrm>
            <a:off x="575556" y="3140968"/>
            <a:ext cx="252028" cy="0"/>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3" name="Прямая со стрелкой 32"/>
          <p:cNvCxnSpPr/>
          <p:nvPr/>
        </p:nvCxnSpPr>
        <p:spPr>
          <a:xfrm>
            <a:off x="575556" y="3320988"/>
            <a:ext cx="252028" cy="0"/>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4" name="Прямая со стрелкой 33"/>
          <p:cNvCxnSpPr/>
          <p:nvPr/>
        </p:nvCxnSpPr>
        <p:spPr>
          <a:xfrm>
            <a:off x="575556" y="3501008"/>
            <a:ext cx="252028" cy="0"/>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5" name="Прямая со стрелкой 34"/>
          <p:cNvCxnSpPr/>
          <p:nvPr/>
        </p:nvCxnSpPr>
        <p:spPr>
          <a:xfrm>
            <a:off x="6192180" y="5121188"/>
            <a:ext cx="252028" cy="0"/>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6" name="Прямая со стрелкой 35"/>
          <p:cNvCxnSpPr/>
          <p:nvPr/>
        </p:nvCxnSpPr>
        <p:spPr>
          <a:xfrm>
            <a:off x="6192180" y="5265204"/>
            <a:ext cx="252028" cy="0"/>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7" name="Прямая со стрелкой 36"/>
          <p:cNvCxnSpPr/>
          <p:nvPr/>
        </p:nvCxnSpPr>
        <p:spPr>
          <a:xfrm>
            <a:off x="6192180" y="5409220"/>
            <a:ext cx="252028" cy="0"/>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38" name="Picture 2" descr="Похожее изображение">
            <a:hlinkClick r:id="rId10" action="ppaction://program"/>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61298" y="31169"/>
            <a:ext cx="393756" cy="39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70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8</a:t>
            </a:fld>
            <a:endParaRPr lang="uk-UA"/>
          </a:p>
        </p:txBody>
      </p:sp>
      <p:pic>
        <p:nvPicPr>
          <p:cNvPr id="16" name="Picture 2" descr="Картинки по запросу play button">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3572" y="8620"/>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Картинки по запросу play button">
            <a:hlinkClick r:id="rId5"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9132" y="980728"/>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8" name="Прямоугольник 17"/>
          <p:cNvSpPr/>
          <p:nvPr/>
        </p:nvSpPr>
        <p:spPr>
          <a:xfrm>
            <a:off x="2555776" y="8620"/>
            <a:ext cx="3623820" cy="369332"/>
          </a:xfrm>
          <a:prstGeom prst="rect">
            <a:avLst/>
          </a:prstGeom>
        </p:spPr>
        <p:txBody>
          <a:bodyPr wrap="square">
            <a:spAutoFit/>
          </a:bodyPr>
          <a:lstStyle/>
          <a:p>
            <a:pPr algn="ctr">
              <a:spcAft>
                <a:spcPts val="1200"/>
              </a:spcAft>
            </a:pPr>
            <a:r>
              <a:rPr lang="en-US" b="1" dirty="0" smtClean="0">
                <a:solidFill>
                  <a:srgbClr val="FF0000"/>
                </a:solidFill>
              </a:rPr>
              <a:t>Run server:  </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 </a:t>
            </a:r>
            <a:r>
              <a:rPr lang="en-US" b="1" dirty="0">
                <a:solidFill>
                  <a:schemeClr val="tx1">
                    <a:lumMod val="50000"/>
                    <a:lumOff val="50000"/>
                  </a:schemeClr>
                </a:solidFill>
                <a:latin typeface="Consolas" panose="020B0609020204030204" pitchFamily="49" charset="0"/>
                <a:cs typeface="Consolas" panose="020B0609020204030204" pitchFamily="49" charset="0"/>
              </a:rPr>
              <a:t>node </a:t>
            </a:r>
            <a:r>
              <a:rPr lang="en-US" b="1" dirty="0" smtClean="0">
                <a:solidFill>
                  <a:schemeClr val="tx1">
                    <a:lumMod val="50000"/>
                    <a:lumOff val="50000"/>
                  </a:schemeClr>
                </a:solidFill>
                <a:latin typeface="Consolas" panose="020B0609020204030204" pitchFamily="49" charset="0"/>
                <a:cs typeface="Consolas" panose="020B0609020204030204" pitchFamily="49" charset="0"/>
              </a:rPr>
              <a:t>bin\www</a:t>
            </a:r>
            <a:endParaRPr lang="uk-UA" dirty="0">
              <a:solidFill>
                <a:srgbClr val="FF0000"/>
              </a:solidFill>
            </a:endParaRPr>
          </a:p>
        </p:txBody>
      </p:sp>
      <p:sp>
        <p:nvSpPr>
          <p:cNvPr id="19" name="Прямоугольник 18"/>
          <p:cNvSpPr/>
          <p:nvPr/>
        </p:nvSpPr>
        <p:spPr>
          <a:xfrm>
            <a:off x="4427984" y="620688"/>
            <a:ext cx="830924" cy="369332"/>
          </a:xfrm>
          <a:prstGeom prst="rect">
            <a:avLst/>
          </a:prstGeom>
        </p:spPr>
        <p:txBody>
          <a:bodyPr wrap="square">
            <a:spAutoFit/>
          </a:bodyPr>
          <a:lstStyle/>
          <a:p>
            <a:pPr algn="ctr">
              <a:spcAft>
                <a:spcPts val="1200"/>
              </a:spcAft>
            </a:pPr>
            <a:r>
              <a:rPr lang="en-US" b="1" dirty="0" smtClean="0">
                <a:solidFill>
                  <a:srgbClr val="FF0000"/>
                </a:solidFill>
              </a:rPr>
              <a:t>Test</a:t>
            </a:r>
            <a:endParaRPr lang="uk-UA" b="1" dirty="0">
              <a:solidFill>
                <a:srgbClr val="FF0000"/>
              </a:solidFill>
            </a:endParaRPr>
          </a:p>
        </p:txBody>
      </p:sp>
      <p:pic>
        <p:nvPicPr>
          <p:cNvPr id="2050" name="Picture 2" descr="C:\Users\pc\AppData\Local\Temp\SNAGHTML1ebf10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8084" y="588903"/>
            <a:ext cx="3671900" cy="61884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1" name="Прямоугольник 20"/>
          <p:cNvSpPr/>
          <p:nvPr/>
        </p:nvSpPr>
        <p:spPr>
          <a:xfrm>
            <a:off x="71500" y="551297"/>
            <a:ext cx="1545533" cy="369332"/>
          </a:xfrm>
          <a:prstGeom prst="rect">
            <a:avLst/>
          </a:prstGeom>
        </p:spPr>
        <p:txBody>
          <a:bodyPr wrap="square">
            <a:spAutoFit/>
          </a:bodyPr>
          <a:lstStyle/>
          <a:p>
            <a:pPr algn="ctr">
              <a:spcAft>
                <a:spcPts val="1200"/>
              </a:spcAft>
            </a:pPr>
            <a:r>
              <a:rPr lang="en-US" b="1" dirty="0" smtClean="0">
                <a:solidFill>
                  <a:srgbClr val="FF0000"/>
                </a:solidFill>
              </a:rPr>
              <a:t>Source</a:t>
            </a:r>
            <a:endParaRPr lang="uk-UA" dirty="0">
              <a:solidFill>
                <a:srgbClr val="FF0000"/>
              </a:solidFill>
            </a:endParaRPr>
          </a:p>
        </p:txBody>
      </p:sp>
      <p:pic>
        <p:nvPicPr>
          <p:cNvPr id="22" name="Picture 2" descr="Похожее изображение">
            <a:hlinkClick r:id="rId7"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7388" y="920629"/>
            <a:ext cx="393756" cy="393756"/>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648" y="561802"/>
            <a:ext cx="2192123" cy="61524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5" name="Овал 24"/>
          <p:cNvSpPr/>
          <p:nvPr/>
        </p:nvSpPr>
        <p:spPr>
          <a:xfrm>
            <a:off x="2267744" y="4905164"/>
            <a:ext cx="1152128" cy="3960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904927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9</a:t>
            </a:fld>
            <a:endParaRPr lang="uk-UA"/>
          </a:p>
        </p:txBody>
      </p:sp>
      <p:pic>
        <p:nvPicPr>
          <p:cNvPr id="17" name="Picture 2" descr="Картинки по запросу play button">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47848" y="19852"/>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9" name="Прямоугольник 18"/>
          <p:cNvSpPr/>
          <p:nvPr/>
        </p:nvSpPr>
        <p:spPr>
          <a:xfrm>
            <a:off x="7760940" y="16568"/>
            <a:ext cx="830924" cy="369332"/>
          </a:xfrm>
          <a:prstGeom prst="rect">
            <a:avLst/>
          </a:prstGeom>
        </p:spPr>
        <p:txBody>
          <a:bodyPr wrap="square">
            <a:spAutoFit/>
          </a:bodyPr>
          <a:lstStyle/>
          <a:p>
            <a:pPr algn="ctr">
              <a:spcAft>
                <a:spcPts val="1200"/>
              </a:spcAft>
            </a:pPr>
            <a:r>
              <a:rPr lang="en-US" b="1" dirty="0" smtClean="0">
                <a:solidFill>
                  <a:srgbClr val="FF0000"/>
                </a:solidFill>
              </a:rPr>
              <a:t>Test</a:t>
            </a:r>
            <a:endParaRPr lang="uk-UA" b="1" dirty="0">
              <a:solidFill>
                <a:srgbClr val="FF0000"/>
              </a:solidFill>
            </a:endParaRPr>
          </a:p>
        </p:txBody>
      </p:sp>
      <p:sp>
        <p:nvSpPr>
          <p:cNvPr id="21" name="Прямоугольник 20"/>
          <p:cNvSpPr/>
          <p:nvPr/>
        </p:nvSpPr>
        <p:spPr>
          <a:xfrm>
            <a:off x="5580112" y="20832"/>
            <a:ext cx="1545533" cy="369332"/>
          </a:xfrm>
          <a:prstGeom prst="rect">
            <a:avLst/>
          </a:prstGeom>
        </p:spPr>
        <p:txBody>
          <a:bodyPr wrap="square">
            <a:spAutoFit/>
          </a:bodyPr>
          <a:lstStyle/>
          <a:p>
            <a:pPr algn="ctr">
              <a:spcAft>
                <a:spcPts val="1200"/>
              </a:spcAft>
            </a:pPr>
            <a:r>
              <a:rPr lang="en-US" b="1" dirty="0" smtClean="0">
                <a:solidFill>
                  <a:srgbClr val="FF0000"/>
                </a:solidFill>
              </a:rPr>
              <a:t>Project source</a:t>
            </a:r>
            <a:endParaRPr lang="uk-UA" dirty="0">
              <a:solidFill>
                <a:srgbClr val="FF0000"/>
              </a:solidFill>
            </a:endParaRPr>
          </a:p>
        </p:txBody>
      </p:sp>
      <p:pic>
        <p:nvPicPr>
          <p:cNvPr id="22" name="Picture 2" descr="Похожее изображение">
            <a:hlinkClick r:id="rId5"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97077" y="8620"/>
            <a:ext cx="393756" cy="3937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c\AppData\Local\Temp\SNAGHTML1f86b7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0032" y="458676"/>
            <a:ext cx="3426464" cy="10261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descr="C:\Users\pc\AppData\Local\Temp\SNAGHTML203efb5.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1686" y="1525669"/>
            <a:ext cx="2420814" cy="417158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2056" name="Picture 8" descr="C:\Users\pc\AppData\Local\Temp\SNAGHTML204b3d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9004" y="5765625"/>
            <a:ext cx="3619500" cy="104775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descr="C:\Users\pc\AppData\Local\Temp\SNAGHTML21db748.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061" y="86232"/>
            <a:ext cx="5223704" cy="669114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cxnSp>
        <p:nvCxnSpPr>
          <p:cNvPr id="20" name="Прямая со стрелкой 19"/>
          <p:cNvCxnSpPr/>
          <p:nvPr/>
        </p:nvCxnSpPr>
        <p:spPr>
          <a:xfrm flipH="1">
            <a:off x="1655676" y="1052736"/>
            <a:ext cx="360040" cy="144016"/>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3" name="Прямая со стрелкой 22"/>
          <p:cNvCxnSpPr/>
          <p:nvPr/>
        </p:nvCxnSpPr>
        <p:spPr>
          <a:xfrm flipH="1">
            <a:off x="1295636" y="1736812"/>
            <a:ext cx="252028" cy="252028"/>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4" name="Прямая со стрелкой 23"/>
          <p:cNvCxnSpPr/>
          <p:nvPr/>
        </p:nvCxnSpPr>
        <p:spPr>
          <a:xfrm flipH="1">
            <a:off x="2195736" y="1723213"/>
            <a:ext cx="252028" cy="252028"/>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p:cNvCxnSpPr/>
          <p:nvPr/>
        </p:nvCxnSpPr>
        <p:spPr>
          <a:xfrm flipH="1">
            <a:off x="1295636" y="1052736"/>
            <a:ext cx="360040" cy="144016"/>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7" name="Прямая со стрелкой 26"/>
          <p:cNvCxnSpPr/>
          <p:nvPr/>
        </p:nvCxnSpPr>
        <p:spPr>
          <a:xfrm flipH="1" flipV="1">
            <a:off x="8279141" y="646232"/>
            <a:ext cx="311896" cy="164935"/>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8" name="Прямая со стрелкой 27"/>
          <p:cNvCxnSpPr/>
          <p:nvPr/>
        </p:nvCxnSpPr>
        <p:spPr>
          <a:xfrm flipH="1" flipV="1">
            <a:off x="6813749" y="1017565"/>
            <a:ext cx="311896" cy="164935"/>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9" name="Прямая со стрелкой 28"/>
          <p:cNvCxnSpPr/>
          <p:nvPr/>
        </p:nvCxnSpPr>
        <p:spPr>
          <a:xfrm flipH="1" flipV="1">
            <a:off x="7864506" y="4185084"/>
            <a:ext cx="311896" cy="164935"/>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0" name="Прямая со стрелкой 29"/>
          <p:cNvCxnSpPr/>
          <p:nvPr/>
        </p:nvCxnSpPr>
        <p:spPr>
          <a:xfrm flipH="1" flipV="1">
            <a:off x="8496214" y="6251751"/>
            <a:ext cx="311896" cy="164935"/>
          </a:xfrm>
          <a:prstGeom prst="straightConnector1">
            <a:avLst/>
          </a:prstGeom>
          <a:ln w="1905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8" name="Прямоугольник 7"/>
          <p:cNvSpPr/>
          <p:nvPr/>
        </p:nvSpPr>
        <p:spPr>
          <a:xfrm>
            <a:off x="3455876" y="80628"/>
            <a:ext cx="1929503" cy="307777"/>
          </a:xfrm>
          <a:prstGeom prst="rect">
            <a:avLst/>
          </a:prstGeom>
        </p:spPr>
        <p:txBody>
          <a:bodyPr wrap="none">
            <a:spAutoFit/>
          </a:bodyPr>
          <a:lstStyle/>
          <a:p>
            <a:r>
              <a:rPr lang="en-US" sz="1400" b="1" dirty="0"/>
              <a:t>\</a:t>
            </a:r>
            <a:r>
              <a:rPr lang="en-US" sz="1400" b="1" dirty="0" smtClean="0"/>
              <a:t>server\routes\index.js</a:t>
            </a:r>
            <a:endParaRPr lang="uk-UA" sz="1400" b="1" dirty="0"/>
          </a:p>
        </p:txBody>
      </p:sp>
    </p:spTree>
    <p:extLst>
      <p:ext uri="{BB962C8B-B14F-4D97-AF65-F5344CB8AC3E}">
        <p14:creationId xmlns:p14="http://schemas.microsoft.com/office/powerpoint/2010/main" val="3582319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48315</TotalTime>
  <Words>1594</Words>
  <Application>Microsoft Office PowerPoint</Application>
  <PresentationFormat>On-screen Show (4:3)</PresentationFormat>
  <Paragraphs>209</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Consolas</vt:lpstr>
      <vt:lpstr>Тема Office</vt:lpstr>
      <vt:lpstr>«Програмування та підтримка веб-застосувань»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vovk</dc:creator>
  <cp:lastModifiedBy>Microsoft account</cp:lastModifiedBy>
  <cp:revision>271</cp:revision>
  <dcterms:created xsi:type="dcterms:W3CDTF">2017-05-17T07:25:06Z</dcterms:created>
  <dcterms:modified xsi:type="dcterms:W3CDTF">2022-10-04T05:33:50Z</dcterms:modified>
</cp:coreProperties>
</file>