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67" r:id="rId3"/>
    <p:sldId id="340" r:id="rId4"/>
    <p:sldId id="328" r:id="rId5"/>
    <p:sldId id="329" r:id="rId6"/>
    <p:sldId id="322" r:id="rId7"/>
    <p:sldId id="331" r:id="rId8"/>
    <p:sldId id="332" r:id="rId9"/>
    <p:sldId id="330" r:id="rId10"/>
    <p:sldId id="333" r:id="rId11"/>
    <p:sldId id="335" r:id="rId12"/>
    <p:sldId id="349" r:id="rId13"/>
    <p:sldId id="334" r:id="rId14"/>
    <p:sldId id="336" r:id="rId15"/>
    <p:sldId id="342" r:id="rId16"/>
    <p:sldId id="344" r:id="rId17"/>
    <p:sldId id="345" r:id="rId18"/>
    <p:sldId id="346" r:id="rId19"/>
    <p:sldId id="347" r:id="rId20"/>
    <p:sldId id="343" r:id="rId21"/>
    <p:sldId id="348" r:id="rId22"/>
    <p:sldId id="271" r:id="rId23"/>
    <p:sldId id="337" r:id="rId24"/>
    <p:sldId id="338" r:id="rId25"/>
    <p:sldId id="272" r:id="rId26"/>
    <p:sldId id="339" r:id="rId27"/>
    <p:sldId id="341" r:id="rId28"/>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96754" autoAdjust="0"/>
  </p:normalViewPr>
  <p:slideViewPr>
    <p:cSldViewPr>
      <p:cViewPr varScale="1">
        <p:scale>
          <a:sx n="116" d="100"/>
          <a:sy n="116" d="100"/>
        </p:scale>
        <p:origin x="1242" y="138"/>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1453D9-A6B1-4454-8A57-E0FAECEBD248}" type="datetimeFigureOut">
              <a:rPr lang="uk-UA" smtClean="0"/>
              <a:t>23.11.2021</a:t>
            </a:fld>
            <a:endParaRPr lang="uk-UA"/>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EA5394-22AC-48B3-85CF-C71D9C50DB9F}" type="slidenum">
              <a:rPr lang="uk-UA" smtClean="0"/>
              <a:t>‹#›</a:t>
            </a:fld>
            <a:endParaRPr lang="uk-UA"/>
          </a:p>
        </p:txBody>
      </p:sp>
    </p:spTree>
    <p:extLst>
      <p:ext uri="{BB962C8B-B14F-4D97-AF65-F5344CB8AC3E}">
        <p14:creationId xmlns:p14="http://schemas.microsoft.com/office/powerpoint/2010/main" val="20250918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CB09D4-AD5D-4C83-B172-95D53200A791}" type="datetimeFigureOut">
              <a:rPr lang="uk-UA" smtClean="0"/>
              <a:t>23.11.2021</a:t>
            </a:fld>
            <a:endParaRPr lang="uk-UA"/>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BDC182-0672-44AB-9373-784EDADB917C}" type="slidenum">
              <a:rPr lang="uk-UA" smtClean="0"/>
              <a:t>‹#›</a:t>
            </a:fld>
            <a:endParaRPr lang="uk-UA"/>
          </a:p>
        </p:txBody>
      </p:sp>
    </p:spTree>
    <p:extLst>
      <p:ext uri="{BB962C8B-B14F-4D97-AF65-F5344CB8AC3E}">
        <p14:creationId xmlns:p14="http://schemas.microsoft.com/office/powerpoint/2010/main" val="14742653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Cloud_computing#cite_note-cloudid-3" TargetMode="External"/><Relationship Id="rId3" Type="http://schemas.openxmlformats.org/officeDocument/2006/relationships/hyperlink" Target="https://en.wikipedia.org/wiki/Cloud_computing#cite_note-1" TargetMode="External"/><Relationship Id="rId7" Type="http://schemas.openxmlformats.org/officeDocument/2006/relationships/hyperlink" Target="https://en.wikipedia.org/wiki/Data_center"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Internet" TargetMode="External"/><Relationship Id="rId5" Type="http://schemas.openxmlformats.org/officeDocument/2006/relationships/hyperlink" Target="https://en.wikipedia.org/wiki/Provisioning" TargetMode="External"/><Relationship Id="rId10" Type="http://schemas.openxmlformats.org/officeDocument/2006/relationships/hyperlink" Target="https://en.wikipedia.org/wiki/Public_utility" TargetMode="External"/><Relationship Id="rId4" Type="http://schemas.openxmlformats.org/officeDocument/2006/relationships/hyperlink" Target="https://en.wikipedia.org/wiki/Cloud_computing#cite_note-nist-2" TargetMode="External"/><Relationship Id="rId9" Type="http://schemas.openxmlformats.org/officeDocument/2006/relationships/hyperlink" Target="https://en.wikipedia.org/wiki/Economies_of_scale"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Cloud_computing#cite_note-cloudid-3" TargetMode="External"/><Relationship Id="rId3" Type="http://schemas.openxmlformats.org/officeDocument/2006/relationships/hyperlink" Target="https://en.wikipedia.org/wiki/Cloud_computing#cite_note-1" TargetMode="External"/><Relationship Id="rId7" Type="http://schemas.openxmlformats.org/officeDocument/2006/relationships/hyperlink" Target="https://en.wikipedia.org/wiki/Data_center"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Internet" TargetMode="External"/><Relationship Id="rId5" Type="http://schemas.openxmlformats.org/officeDocument/2006/relationships/hyperlink" Target="https://en.wikipedia.org/wiki/Provisioning" TargetMode="External"/><Relationship Id="rId10" Type="http://schemas.openxmlformats.org/officeDocument/2006/relationships/hyperlink" Target="https://en.wikipedia.org/wiki/Public_utility" TargetMode="External"/><Relationship Id="rId4" Type="http://schemas.openxmlformats.org/officeDocument/2006/relationships/hyperlink" Target="https://en.wikipedia.org/wiki/Cloud_computing#cite_note-nist-2" TargetMode="External"/><Relationship Id="rId9" Type="http://schemas.openxmlformats.org/officeDocument/2006/relationships/hyperlink" Target="https://en.wikipedia.org/wiki/Economies_of_scal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Continuous_integration#cite_note-2" TargetMode="External"/><Relationship Id="rId3" Type="http://schemas.openxmlformats.org/officeDocument/2006/relationships/hyperlink" Target="https://en.wikipedia.org/wiki/Software_engineering" TargetMode="External"/><Relationship Id="rId7" Type="http://schemas.openxmlformats.org/officeDocument/2006/relationships/hyperlink" Target="https://en.wikipedia.org/wiki/Booch_method"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Grady_Booch" TargetMode="External"/><Relationship Id="rId5" Type="http://schemas.openxmlformats.org/officeDocument/2006/relationships/hyperlink" Target="https://en.wikipedia.org/wiki/Continuous_integration#cite_note-:0-1" TargetMode="External"/><Relationship Id="rId4" Type="http://schemas.openxmlformats.org/officeDocument/2006/relationships/hyperlink" Target="https://en.wikipedia.org/wiki/Trunk_(software)" TargetMode="External"/><Relationship Id="rId9" Type="http://schemas.openxmlformats.org/officeDocument/2006/relationships/hyperlink" Target="https://en.wikipedia.org/wiki/Extreme_programmi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Cloud_computing#cite_note-cloudid-3" TargetMode="External"/><Relationship Id="rId3" Type="http://schemas.openxmlformats.org/officeDocument/2006/relationships/hyperlink" Target="https://en.wikipedia.org/wiki/Cloud_computing#cite_note-1" TargetMode="External"/><Relationship Id="rId7" Type="http://schemas.openxmlformats.org/officeDocument/2006/relationships/hyperlink" Target="https://en.wikipedia.org/wiki/Data_center"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Internet" TargetMode="External"/><Relationship Id="rId5" Type="http://schemas.openxmlformats.org/officeDocument/2006/relationships/hyperlink" Target="https://en.wikipedia.org/wiki/Provisioning" TargetMode="External"/><Relationship Id="rId10" Type="http://schemas.openxmlformats.org/officeDocument/2006/relationships/hyperlink" Target="https://en.wikipedia.org/wiki/Public_utility" TargetMode="External"/><Relationship Id="rId4" Type="http://schemas.openxmlformats.org/officeDocument/2006/relationships/hyperlink" Target="https://en.wikipedia.org/wiki/Cloud_computing#cite_note-nist-2" TargetMode="External"/><Relationship Id="rId9" Type="http://schemas.openxmlformats.org/officeDocument/2006/relationships/hyperlink" Target="https://en.wikipedia.org/wiki/Economies_of_scal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smtClean="0">
                <a:solidFill>
                  <a:schemeClr val="tx1"/>
                </a:solidFill>
                <a:effectLst/>
                <a:latin typeface="+mn-lt"/>
                <a:ea typeface="+mn-ea"/>
                <a:cs typeface="+mn-cs"/>
              </a:rPr>
              <a:t>https://en.wikipedia.org/wiki/Cloud_computing</a:t>
            </a:r>
          </a:p>
          <a:p>
            <a:r>
              <a:rPr lang="en-US" smtClean="0"/>
              <a:t>https://ru.wikipedia.org/wiki/%D0%9E%D0%B1%D0%BB%D0%B0%D1%87%D0%BD%D1%8B%D0%B5_%D0%B2%D1%8B%D1%87%D0%B8%D1%81%D0%BB%D0%B5%D0%BD%D0%B8%D1%8F</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11</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smtClean="0">
                <a:solidFill>
                  <a:schemeClr val="tx1"/>
                </a:solidFill>
                <a:effectLst/>
                <a:latin typeface="+mn-lt"/>
                <a:ea typeface="+mn-ea"/>
                <a:cs typeface="+mn-cs"/>
              </a:rPr>
              <a:t>https://en.wikipedia.org/wiki/Cloud_computing</a:t>
            </a:r>
          </a:p>
          <a:p>
            <a:r>
              <a:rPr lang="en-US" smtClean="0"/>
              <a:t>https://ru.wikipedia.org/wiki/%D0%9E%D0%B1%D0%BB%D0%B0%D1%87%D0%BD%D1%8B%D0%B5_%D0%B2%D1%8B%D1%87%D0%B8%D1%81%D0%BB%D0%B5%D0%BD%D0%B8%D1%8F</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12</a:t>
            </a:fld>
            <a:endParaRPr lang="uk-UA"/>
          </a:p>
        </p:txBody>
      </p:sp>
    </p:spTree>
    <p:extLst>
      <p:ext uri="{BB962C8B-B14F-4D97-AF65-F5344CB8AC3E}">
        <p14:creationId xmlns:p14="http://schemas.microsoft.com/office/powerpoint/2010/main" val="3252273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smtClean="0">
                <a:solidFill>
                  <a:schemeClr val="tx1"/>
                </a:solidFill>
                <a:effectLst/>
                <a:latin typeface="+mn-lt"/>
                <a:ea typeface="+mn-ea"/>
                <a:cs typeface="+mn-cs"/>
              </a:rPr>
              <a:t>Cloud computing</a:t>
            </a:r>
            <a:r>
              <a:rPr lang="en-US" sz="1200" b="0" i="0" kern="1200" dirty="0" smtClean="0">
                <a:solidFill>
                  <a:schemeClr val="tx1"/>
                </a:solidFill>
                <a:effectLst/>
                <a:latin typeface="+mn-lt"/>
                <a:ea typeface="+mn-ea"/>
                <a:cs typeface="+mn-cs"/>
              </a:rPr>
              <a:t> is a computing infrastructure and software model for enabling ubiquitous access to shared pools of configurable resources (e.g., computer networks, servers, storage, applications and services),</a:t>
            </a:r>
            <a:r>
              <a:rPr lang="en-US" sz="1200" b="0" i="0" u="none" strike="noStrike" kern="1200" baseline="30000" dirty="0" smtClean="0">
                <a:solidFill>
                  <a:schemeClr val="tx1"/>
                </a:solidFill>
                <a:effectLst/>
                <a:latin typeface="+mn-lt"/>
                <a:ea typeface="+mn-ea"/>
                <a:cs typeface="+mn-cs"/>
                <a:hlinkClick r:id="rId3"/>
              </a:rPr>
              <a:t>[1]</a:t>
            </a:r>
            <a:r>
              <a:rPr lang="en-US" sz="1200" b="0" i="0" u="none" strike="noStrike" kern="1200" baseline="30000" dirty="0" smtClean="0">
                <a:solidFill>
                  <a:schemeClr val="tx1"/>
                </a:solidFill>
                <a:effectLst/>
                <a:latin typeface="+mn-lt"/>
                <a:ea typeface="+mn-ea"/>
                <a:cs typeface="+mn-cs"/>
                <a:hlinkClick r:id="rId4"/>
              </a:rPr>
              <a:t>[2]</a:t>
            </a:r>
            <a:r>
              <a:rPr lang="en-US" sz="1200" b="0" i="0" kern="1200" dirty="0" smtClean="0">
                <a:solidFill>
                  <a:schemeClr val="tx1"/>
                </a:solidFill>
                <a:effectLst/>
                <a:latin typeface="+mn-lt"/>
                <a:ea typeface="+mn-ea"/>
                <a:cs typeface="+mn-cs"/>
              </a:rPr>
              <a:t> which can be rapidly </a:t>
            </a:r>
            <a:r>
              <a:rPr lang="en-US" sz="1200" b="0" i="0" u="none" strike="noStrike" kern="1200" dirty="0" smtClean="0">
                <a:solidFill>
                  <a:schemeClr val="tx1"/>
                </a:solidFill>
                <a:effectLst/>
                <a:latin typeface="+mn-lt"/>
                <a:ea typeface="+mn-ea"/>
                <a:cs typeface="+mn-cs"/>
                <a:hlinkClick r:id="rId5" tooltip="Provisioning"/>
              </a:rPr>
              <a:t>provisioned</a:t>
            </a:r>
            <a:r>
              <a:rPr lang="en-US" sz="1200" b="0" i="0" kern="1200" dirty="0" smtClean="0">
                <a:solidFill>
                  <a:schemeClr val="tx1"/>
                </a:solidFill>
                <a:effectLst/>
                <a:latin typeface="+mn-lt"/>
                <a:ea typeface="+mn-ea"/>
                <a:cs typeface="+mn-cs"/>
              </a:rPr>
              <a:t> with minimal management effort, often over the </a:t>
            </a:r>
            <a:r>
              <a:rPr lang="en-US" sz="1200" b="0" i="0" u="none" strike="noStrike" kern="1200" dirty="0" smtClean="0">
                <a:solidFill>
                  <a:schemeClr val="tx1"/>
                </a:solidFill>
                <a:effectLst/>
                <a:latin typeface="+mn-lt"/>
                <a:ea typeface="+mn-ea"/>
                <a:cs typeface="+mn-cs"/>
                <a:hlinkClick r:id="rId6" tooltip="Internet"/>
              </a:rPr>
              <a:t>Internet</a:t>
            </a:r>
            <a:r>
              <a:rPr lang="en-US" sz="1200" b="0" i="0" kern="1200" dirty="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Cloud computing allows users, and enterprises, with various computing capabilities to store and process data in either a privately owned cloud, or on a third-party server located in a </a:t>
            </a:r>
            <a:r>
              <a:rPr lang="en-US" sz="1200" b="0" i="0" u="none" strike="noStrike" kern="1200" smtClean="0">
                <a:solidFill>
                  <a:schemeClr val="tx1"/>
                </a:solidFill>
                <a:effectLst/>
                <a:latin typeface="+mn-lt"/>
                <a:ea typeface="+mn-ea"/>
                <a:cs typeface="+mn-cs"/>
                <a:hlinkClick r:id="rId7" tooltip="Data center"/>
              </a:rPr>
              <a:t>data center</a:t>
            </a:r>
            <a:r>
              <a:rPr lang="en-US" sz="1200" b="0" i="0" kern="1200" smtClean="0">
                <a:solidFill>
                  <a:schemeClr val="tx1"/>
                </a:solidFill>
                <a:effectLst/>
                <a:latin typeface="+mn-lt"/>
                <a:ea typeface="+mn-ea"/>
                <a:cs typeface="+mn-cs"/>
              </a:rPr>
              <a:t> in order to make data accessing mechanisms more efficient and reliable.</a:t>
            </a:r>
            <a:r>
              <a:rPr lang="en-US" sz="1200" b="0" i="0" u="none" strike="noStrike" kern="1200" baseline="30000" smtClean="0">
                <a:solidFill>
                  <a:schemeClr val="tx1"/>
                </a:solidFill>
                <a:effectLst/>
                <a:latin typeface="+mn-lt"/>
                <a:ea typeface="+mn-ea"/>
                <a:cs typeface="+mn-cs"/>
                <a:hlinkClick r:id="rId8"/>
              </a:rPr>
              <a:t>[3]</a:t>
            </a:r>
            <a:r>
              <a:rPr lang="en-US" sz="1200" b="0" i="0" kern="1200" smtClean="0">
                <a:solidFill>
                  <a:schemeClr val="tx1"/>
                </a:solidFill>
                <a:effectLst/>
                <a:latin typeface="+mn-lt"/>
                <a:ea typeface="+mn-ea"/>
                <a:cs typeface="+mn-cs"/>
              </a:rPr>
              <a:t> Cloud computing relies on sharing of resources to achieve coherence and </a:t>
            </a:r>
            <a:r>
              <a:rPr lang="en-US" sz="1200" b="0" i="0" u="none" strike="noStrike" kern="1200" smtClean="0">
                <a:solidFill>
                  <a:schemeClr val="tx1"/>
                </a:solidFill>
                <a:effectLst/>
                <a:latin typeface="+mn-lt"/>
                <a:ea typeface="+mn-ea"/>
                <a:cs typeface="+mn-cs"/>
                <a:hlinkClick r:id="rId9" tooltip="Economies of scale"/>
              </a:rPr>
              <a:t>economy of scale</a:t>
            </a:r>
            <a:r>
              <a:rPr lang="en-US" sz="1200" b="0" i="0" kern="1200" smtClean="0">
                <a:solidFill>
                  <a:schemeClr val="tx1"/>
                </a:solidFill>
                <a:effectLst/>
                <a:latin typeface="+mn-lt"/>
                <a:ea typeface="+mn-ea"/>
                <a:cs typeface="+mn-cs"/>
              </a:rPr>
              <a:t>, similar to a </a:t>
            </a:r>
            <a:r>
              <a:rPr lang="en-US" sz="1200" b="0" i="0" u="none" strike="noStrike" kern="1200" smtClean="0">
                <a:solidFill>
                  <a:schemeClr val="tx1"/>
                </a:solidFill>
                <a:effectLst/>
                <a:latin typeface="+mn-lt"/>
                <a:ea typeface="+mn-ea"/>
                <a:cs typeface="+mn-cs"/>
                <a:hlinkClick r:id="rId10" tooltip="Public utility"/>
              </a:rPr>
              <a:t>utility</a:t>
            </a:r>
            <a:r>
              <a:rPr lang="en-US" sz="1200" b="0" i="0" kern="1200" smtClean="0">
                <a:solidFill>
                  <a:schemeClr val="tx1"/>
                </a:solidFill>
                <a:effectLst/>
                <a:latin typeface="+mn-lt"/>
                <a:ea typeface="+mn-ea"/>
                <a:cs typeface="+mn-cs"/>
              </a:rPr>
              <a:t>.</a:t>
            </a:r>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13</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smtClean="0">
                <a:solidFill>
                  <a:schemeClr val="tx1"/>
                </a:solidFill>
                <a:effectLst/>
                <a:latin typeface="+mn-lt"/>
                <a:ea typeface="+mn-ea"/>
                <a:cs typeface="+mn-cs"/>
              </a:rPr>
              <a:t>Cloud computing</a:t>
            </a:r>
            <a:r>
              <a:rPr lang="en-US" sz="1200" b="0" i="0" kern="1200" dirty="0" smtClean="0">
                <a:solidFill>
                  <a:schemeClr val="tx1"/>
                </a:solidFill>
                <a:effectLst/>
                <a:latin typeface="+mn-lt"/>
                <a:ea typeface="+mn-ea"/>
                <a:cs typeface="+mn-cs"/>
              </a:rPr>
              <a:t> is a computing infrastructure and software model for enabling ubiquitous access to shared pools of configurable resources (e.g., computer networks, servers, storage, applications and services),</a:t>
            </a:r>
            <a:r>
              <a:rPr lang="en-US" sz="1200" b="0" i="0" u="none" strike="noStrike" kern="1200" baseline="30000" dirty="0" smtClean="0">
                <a:solidFill>
                  <a:schemeClr val="tx1"/>
                </a:solidFill>
                <a:effectLst/>
                <a:latin typeface="+mn-lt"/>
                <a:ea typeface="+mn-ea"/>
                <a:cs typeface="+mn-cs"/>
                <a:hlinkClick r:id="rId3"/>
              </a:rPr>
              <a:t>[1]</a:t>
            </a:r>
            <a:r>
              <a:rPr lang="en-US" sz="1200" b="0" i="0" u="none" strike="noStrike" kern="1200" baseline="30000" dirty="0" smtClean="0">
                <a:solidFill>
                  <a:schemeClr val="tx1"/>
                </a:solidFill>
                <a:effectLst/>
                <a:latin typeface="+mn-lt"/>
                <a:ea typeface="+mn-ea"/>
                <a:cs typeface="+mn-cs"/>
                <a:hlinkClick r:id="rId4"/>
              </a:rPr>
              <a:t>[2]</a:t>
            </a:r>
            <a:r>
              <a:rPr lang="en-US" sz="1200" b="0" i="0" kern="1200" dirty="0" smtClean="0">
                <a:solidFill>
                  <a:schemeClr val="tx1"/>
                </a:solidFill>
                <a:effectLst/>
                <a:latin typeface="+mn-lt"/>
                <a:ea typeface="+mn-ea"/>
                <a:cs typeface="+mn-cs"/>
              </a:rPr>
              <a:t> which can be rapidly </a:t>
            </a:r>
            <a:r>
              <a:rPr lang="en-US" sz="1200" b="0" i="0" u="none" strike="noStrike" kern="1200" dirty="0" smtClean="0">
                <a:solidFill>
                  <a:schemeClr val="tx1"/>
                </a:solidFill>
                <a:effectLst/>
                <a:latin typeface="+mn-lt"/>
                <a:ea typeface="+mn-ea"/>
                <a:cs typeface="+mn-cs"/>
                <a:hlinkClick r:id="rId5" tooltip="Provisioning"/>
              </a:rPr>
              <a:t>provisioned</a:t>
            </a:r>
            <a:r>
              <a:rPr lang="en-US" sz="1200" b="0" i="0" kern="1200" dirty="0" smtClean="0">
                <a:solidFill>
                  <a:schemeClr val="tx1"/>
                </a:solidFill>
                <a:effectLst/>
                <a:latin typeface="+mn-lt"/>
                <a:ea typeface="+mn-ea"/>
                <a:cs typeface="+mn-cs"/>
              </a:rPr>
              <a:t> with minimal management effort, often over the </a:t>
            </a:r>
            <a:r>
              <a:rPr lang="en-US" sz="1200" b="0" i="0" u="none" strike="noStrike" kern="1200" dirty="0" smtClean="0">
                <a:solidFill>
                  <a:schemeClr val="tx1"/>
                </a:solidFill>
                <a:effectLst/>
                <a:latin typeface="+mn-lt"/>
                <a:ea typeface="+mn-ea"/>
                <a:cs typeface="+mn-cs"/>
                <a:hlinkClick r:id="rId6" tooltip="Internet"/>
              </a:rPr>
              <a:t>Internet</a:t>
            </a:r>
            <a:r>
              <a:rPr lang="en-US" sz="1200" b="0" i="0" kern="1200" dirty="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Cloud computing allows users, and enterprises, with various computing capabilities to store and process data in either a privately owned cloud, or on a third-party server located in a </a:t>
            </a:r>
            <a:r>
              <a:rPr lang="en-US" sz="1200" b="0" i="0" u="none" strike="noStrike" kern="1200" smtClean="0">
                <a:solidFill>
                  <a:schemeClr val="tx1"/>
                </a:solidFill>
                <a:effectLst/>
                <a:latin typeface="+mn-lt"/>
                <a:ea typeface="+mn-ea"/>
                <a:cs typeface="+mn-cs"/>
                <a:hlinkClick r:id="rId7" tooltip="Data center"/>
              </a:rPr>
              <a:t>data center</a:t>
            </a:r>
            <a:r>
              <a:rPr lang="en-US" sz="1200" b="0" i="0" kern="1200" smtClean="0">
                <a:solidFill>
                  <a:schemeClr val="tx1"/>
                </a:solidFill>
                <a:effectLst/>
                <a:latin typeface="+mn-lt"/>
                <a:ea typeface="+mn-ea"/>
                <a:cs typeface="+mn-cs"/>
              </a:rPr>
              <a:t> in order to make data accessing mechanisms more efficient and reliable.</a:t>
            </a:r>
            <a:r>
              <a:rPr lang="en-US" sz="1200" b="0" i="0" u="none" strike="noStrike" kern="1200" baseline="30000" smtClean="0">
                <a:solidFill>
                  <a:schemeClr val="tx1"/>
                </a:solidFill>
                <a:effectLst/>
                <a:latin typeface="+mn-lt"/>
                <a:ea typeface="+mn-ea"/>
                <a:cs typeface="+mn-cs"/>
                <a:hlinkClick r:id="rId8"/>
              </a:rPr>
              <a:t>[3]</a:t>
            </a:r>
            <a:r>
              <a:rPr lang="en-US" sz="1200" b="0" i="0" kern="1200" smtClean="0">
                <a:solidFill>
                  <a:schemeClr val="tx1"/>
                </a:solidFill>
                <a:effectLst/>
                <a:latin typeface="+mn-lt"/>
                <a:ea typeface="+mn-ea"/>
                <a:cs typeface="+mn-cs"/>
              </a:rPr>
              <a:t> Cloud computing relies on sharing of resources to achieve coherence and </a:t>
            </a:r>
            <a:r>
              <a:rPr lang="en-US" sz="1200" b="0" i="0" u="none" strike="noStrike" kern="1200" smtClean="0">
                <a:solidFill>
                  <a:schemeClr val="tx1"/>
                </a:solidFill>
                <a:effectLst/>
                <a:latin typeface="+mn-lt"/>
                <a:ea typeface="+mn-ea"/>
                <a:cs typeface="+mn-cs"/>
                <a:hlinkClick r:id="rId9" tooltip="Economies of scale"/>
              </a:rPr>
              <a:t>economy of scale</a:t>
            </a:r>
            <a:r>
              <a:rPr lang="en-US" sz="1200" b="0" i="0" kern="1200" smtClean="0">
                <a:solidFill>
                  <a:schemeClr val="tx1"/>
                </a:solidFill>
                <a:effectLst/>
                <a:latin typeface="+mn-lt"/>
                <a:ea typeface="+mn-ea"/>
                <a:cs typeface="+mn-cs"/>
              </a:rPr>
              <a:t>, similar to a </a:t>
            </a:r>
            <a:r>
              <a:rPr lang="en-US" sz="1200" b="0" i="0" u="none" strike="noStrike" kern="1200" smtClean="0">
                <a:solidFill>
                  <a:schemeClr val="tx1"/>
                </a:solidFill>
                <a:effectLst/>
                <a:latin typeface="+mn-lt"/>
                <a:ea typeface="+mn-ea"/>
                <a:cs typeface="+mn-cs"/>
                <a:hlinkClick r:id="rId10" tooltip="Public utility"/>
              </a:rPr>
              <a:t>utility</a:t>
            </a:r>
            <a:r>
              <a:rPr lang="en-US" sz="1200" b="0" i="0" kern="1200" smtClean="0">
                <a:solidFill>
                  <a:schemeClr val="tx1"/>
                </a:solidFill>
                <a:effectLst/>
                <a:latin typeface="+mn-lt"/>
                <a:ea typeface="+mn-ea"/>
                <a:cs typeface="+mn-cs"/>
              </a:rPr>
              <a:t>.</a:t>
            </a:r>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14</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16</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17</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18</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19</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20</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21</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3</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http://thevarguy.com/open-source-application-software-companies/understanding-containers-docker-coreos-lxd-and-container-</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22</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https://sreeninet.wordpress.com/2015/02/02/containers-docker-lxc-and-rocket/</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23</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https://sreeninet.wordpress.com/2015/02/02/containers-docker-lxc-and-rocket/</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24</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Модель </a:t>
            </a:r>
            <a:r>
              <a:rPr lang="en-US" dirty="0" smtClean="0"/>
              <a:t>OSI (</a:t>
            </a:r>
            <a:r>
              <a:rPr lang="uk-UA" dirty="0" smtClean="0"/>
              <a:t>ЕМВВС) (базова еталонна модель взаємодії відкритих систем, </a:t>
            </a:r>
            <a:r>
              <a:rPr lang="uk-UA" dirty="0" err="1" smtClean="0"/>
              <a:t>англ</a:t>
            </a:r>
            <a:r>
              <a:rPr lang="uk-UA" dirty="0" smtClean="0"/>
              <a:t>. </a:t>
            </a:r>
            <a:r>
              <a:rPr lang="en-US" dirty="0" smtClean="0"/>
              <a:t>Open Systems Interconnection Basic Reference Model, 1978 </a:t>
            </a:r>
            <a:r>
              <a:rPr lang="uk-UA" dirty="0" smtClean="0"/>
              <a:t>р.) — абстрактна мережева модель для комунікацій і розробки мережевих протоколів. Представляє </a:t>
            </a:r>
            <a:r>
              <a:rPr lang="uk-UA" dirty="0" err="1" smtClean="0"/>
              <a:t>рівневий</a:t>
            </a:r>
            <a:r>
              <a:rPr lang="uk-UA" dirty="0" smtClean="0"/>
              <a:t> підхід до мережі. Кожен рівень обслуговує свою частину процесу взаємодії. Завдяки такій структурі спільна робота мережевого обладнання й програмного забезпечення стає набагато простішою, прозорішою й зрозумілішою.</a:t>
            </a:r>
          </a:p>
          <a:p>
            <a:endParaRPr lang="uk-UA" dirty="0" smtClean="0"/>
          </a:p>
          <a:p>
            <a:r>
              <a:rPr lang="uk-UA" dirty="0" smtClean="0"/>
              <a:t>На даний час основним використовуваним </a:t>
            </a:r>
            <a:r>
              <a:rPr lang="uk-UA" dirty="0" err="1" smtClean="0"/>
              <a:t>стеком</a:t>
            </a:r>
            <a:r>
              <a:rPr lang="uk-UA" dirty="0" smtClean="0"/>
              <a:t> протоколів є </a:t>
            </a:r>
            <a:r>
              <a:rPr lang="en-US" dirty="0" smtClean="0"/>
              <a:t>TCP/IP, </a:t>
            </a:r>
            <a:r>
              <a:rPr lang="uk-UA" dirty="0" smtClean="0"/>
              <a:t>розробка якого не була пов'язана з моделлю </a:t>
            </a:r>
            <a:r>
              <a:rPr lang="en-US" dirty="0" smtClean="0"/>
              <a:t>OSI </a:t>
            </a:r>
            <a:r>
              <a:rPr lang="uk-UA" dirty="0" smtClean="0"/>
              <a:t>і до того ж була здійснена до її прийняття. За увесь час існування моделі </a:t>
            </a:r>
            <a:r>
              <a:rPr lang="en-US" dirty="0" smtClean="0"/>
              <a:t>OSI </a:t>
            </a:r>
            <a:r>
              <a:rPr lang="uk-UA" dirty="0" smtClean="0"/>
              <a:t>вона не була реалізована, і, очевидно, не буде реалізована ніколи. Сьогодні використовується тільки деяка підмножина моделі </a:t>
            </a:r>
            <a:r>
              <a:rPr lang="en-US" dirty="0" smtClean="0"/>
              <a:t>OSI. </a:t>
            </a:r>
            <a:r>
              <a:rPr lang="uk-UA" dirty="0" smtClean="0"/>
              <a:t>Вважається, що модель занадто складна, а її реалізація займе занадто багато часу.</a:t>
            </a:r>
          </a:p>
          <a:p>
            <a:endParaRPr lang="uk-UA" dirty="0" smtClean="0"/>
          </a:p>
          <a:p>
            <a:r>
              <a:rPr lang="uk-UA" dirty="0" smtClean="0"/>
              <a:t>Окремі фахівці стверджують також, що історія моделі </a:t>
            </a:r>
            <a:r>
              <a:rPr lang="en-US" dirty="0" smtClean="0"/>
              <a:t>OSI </a:t>
            </a:r>
            <a:r>
              <a:rPr lang="uk-UA" dirty="0" smtClean="0"/>
              <a:t>являє типовий приклад невдалого й відірваного від життя проекту.</a:t>
            </a:r>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25</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Модель </a:t>
            </a:r>
            <a:r>
              <a:rPr lang="en-US" dirty="0" smtClean="0"/>
              <a:t>OSI (</a:t>
            </a:r>
            <a:r>
              <a:rPr lang="uk-UA" dirty="0" smtClean="0"/>
              <a:t>ЕМВВС) (базова еталонна модель взаємодії відкритих систем, </a:t>
            </a:r>
            <a:r>
              <a:rPr lang="uk-UA" dirty="0" err="1" smtClean="0"/>
              <a:t>англ</a:t>
            </a:r>
            <a:r>
              <a:rPr lang="uk-UA" dirty="0" smtClean="0"/>
              <a:t>. </a:t>
            </a:r>
            <a:r>
              <a:rPr lang="en-US" dirty="0" smtClean="0"/>
              <a:t>Open Systems Interconnection Basic Reference Model, 1978 </a:t>
            </a:r>
            <a:r>
              <a:rPr lang="uk-UA" dirty="0" smtClean="0"/>
              <a:t>р.) — абстрактна мережева модель для комунікацій і розробки мережевих протоколів. Представляє </a:t>
            </a:r>
            <a:r>
              <a:rPr lang="uk-UA" dirty="0" err="1" smtClean="0"/>
              <a:t>рівневий</a:t>
            </a:r>
            <a:r>
              <a:rPr lang="uk-UA" dirty="0" smtClean="0"/>
              <a:t> підхід до мережі. Кожен рівень обслуговує свою частину процесу взаємодії. Завдяки такій структурі спільна робота мережевого обладнання й програмного забезпечення стає набагато простішою, прозорішою й зрозумілішою.</a:t>
            </a:r>
          </a:p>
          <a:p>
            <a:endParaRPr lang="uk-UA" dirty="0" smtClean="0"/>
          </a:p>
          <a:p>
            <a:r>
              <a:rPr lang="uk-UA" dirty="0" smtClean="0"/>
              <a:t>На даний час основним використовуваним </a:t>
            </a:r>
            <a:r>
              <a:rPr lang="uk-UA" dirty="0" err="1" smtClean="0"/>
              <a:t>стеком</a:t>
            </a:r>
            <a:r>
              <a:rPr lang="uk-UA" dirty="0" smtClean="0"/>
              <a:t> протоколів є </a:t>
            </a:r>
            <a:r>
              <a:rPr lang="en-US" dirty="0" smtClean="0"/>
              <a:t>TCP/IP, </a:t>
            </a:r>
            <a:r>
              <a:rPr lang="uk-UA" dirty="0" smtClean="0"/>
              <a:t>розробка якого не була пов'язана з моделлю </a:t>
            </a:r>
            <a:r>
              <a:rPr lang="en-US" dirty="0" smtClean="0"/>
              <a:t>OSI </a:t>
            </a:r>
            <a:r>
              <a:rPr lang="uk-UA" dirty="0" smtClean="0"/>
              <a:t>і до того ж була здійснена до її прийняття. За увесь час існування моделі </a:t>
            </a:r>
            <a:r>
              <a:rPr lang="en-US" dirty="0" smtClean="0"/>
              <a:t>OSI </a:t>
            </a:r>
            <a:r>
              <a:rPr lang="uk-UA" dirty="0" smtClean="0"/>
              <a:t>вона не була реалізована, і, очевидно, не буде реалізована ніколи. Сьогодні використовується тільки деяка підмножина моделі </a:t>
            </a:r>
            <a:r>
              <a:rPr lang="en-US" dirty="0" smtClean="0"/>
              <a:t>OSI. </a:t>
            </a:r>
            <a:r>
              <a:rPr lang="uk-UA" dirty="0" smtClean="0"/>
              <a:t>Вважається, що модель занадто складна, а її реалізація займе занадто багато часу.</a:t>
            </a:r>
          </a:p>
          <a:p>
            <a:endParaRPr lang="uk-UA" dirty="0" smtClean="0"/>
          </a:p>
          <a:p>
            <a:r>
              <a:rPr lang="uk-UA" dirty="0" smtClean="0"/>
              <a:t>Окремі фахівці стверджують також, що історія моделі </a:t>
            </a:r>
            <a:r>
              <a:rPr lang="en-US" dirty="0" smtClean="0"/>
              <a:t>OSI </a:t>
            </a:r>
            <a:r>
              <a:rPr lang="uk-UA" smtClean="0"/>
              <a:t>являє типовий приклад невдалого й відірваного від життя проекту.</a:t>
            </a:r>
          </a:p>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26</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27</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26BDC182-0672-44AB-9373-784EDADB917C}" type="slidenum">
              <a:rPr lang="uk-UA" smtClean="0"/>
              <a:t>4</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https://technet.microsoft.com/en-us/library/cc732114(v=ws.10).aspx</a:t>
            </a:r>
          </a:p>
          <a:p>
            <a:r>
              <a:rPr lang="en-US" dirty="0" smtClean="0"/>
              <a:t>http://docs.ansible.com/ansible/latest/intro_windows.html</a:t>
            </a:r>
          </a:p>
          <a:p>
            <a:r>
              <a:rPr lang="en-US" dirty="0" smtClean="0"/>
              <a:t>https://habrahabr.ru/post/195048/</a:t>
            </a:r>
          </a:p>
          <a:p>
            <a:r>
              <a:rPr lang="en-US" dirty="0" smtClean="0"/>
              <a:t>http://systemx.lenovofiles.com/help/index.jsp?topic=%2Fcom.lenovo.switchmgt.ansible.doc%2Fansible_overview.html</a:t>
            </a:r>
          </a:p>
          <a:p>
            <a:r>
              <a:rPr lang="en-US" dirty="0" smtClean="0"/>
              <a:t>https://www.ansible.com/how-ansible-works</a:t>
            </a:r>
          </a:p>
          <a:p>
            <a:r>
              <a:rPr lang="en-US" dirty="0" smtClean="0"/>
              <a:t>https://www.ansible.com/devops-tools</a:t>
            </a:r>
          </a:p>
          <a:p>
            <a:r>
              <a:rPr lang="en-US" dirty="0" smtClean="0"/>
              <a:t>https://www.ansible.com/get-started</a:t>
            </a:r>
          </a:p>
          <a:p>
            <a:r>
              <a:rPr lang="en-US" dirty="0" smtClean="0"/>
              <a:t>http://wiki.kemot-net.com/ansible-overview</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5</a:t>
            </a:fld>
            <a:endParaRPr lang="uk-UA"/>
          </a:p>
        </p:txBody>
      </p:sp>
    </p:spTree>
    <p:extLst>
      <p:ext uri="{BB962C8B-B14F-4D97-AF65-F5344CB8AC3E}">
        <p14:creationId xmlns:p14="http://schemas.microsoft.com/office/powerpoint/2010/main" val="2711576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https://en.wikipedia.org/wiki/Continuous_integration</a:t>
            </a:r>
          </a:p>
          <a:p>
            <a:r>
              <a:rPr lang="en-US" sz="1200" b="0" i="0" kern="1200" dirty="0" smtClean="0">
                <a:solidFill>
                  <a:schemeClr val="tx1"/>
                </a:solidFill>
                <a:effectLst/>
                <a:latin typeface="+mn-lt"/>
                <a:ea typeface="+mn-ea"/>
                <a:cs typeface="+mn-cs"/>
              </a:rPr>
              <a:t>https://en.wikipedia.org/wiki/Extreme_programming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3" tooltip="Software engineering"/>
              </a:rPr>
              <a:t>software engineering</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continuous integration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CI</a:t>
            </a:r>
            <a:r>
              <a:rPr lang="en-US" sz="1200" b="0" i="0" kern="1200" dirty="0" smtClean="0">
                <a:solidFill>
                  <a:schemeClr val="tx1"/>
                </a:solidFill>
                <a:effectLst/>
                <a:latin typeface="+mn-lt"/>
                <a:ea typeface="+mn-ea"/>
                <a:cs typeface="+mn-cs"/>
              </a:rPr>
              <a:t>) is the practice of merging all developer working copies to a shared </a:t>
            </a:r>
            <a:r>
              <a:rPr lang="en-US" sz="1200" b="0" i="0" u="none" strike="noStrike" kern="1200" dirty="0" smtClean="0">
                <a:solidFill>
                  <a:schemeClr val="tx1"/>
                </a:solidFill>
                <a:effectLst/>
                <a:latin typeface="+mn-lt"/>
                <a:ea typeface="+mn-ea"/>
                <a:cs typeface="+mn-cs"/>
                <a:hlinkClick r:id="rId4" tooltip="Trunk (software)"/>
              </a:rPr>
              <a:t>mainline</a:t>
            </a:r>
            <a:r>
              <a:rPr lang="en-US" sz="1200" b="0" i="0" kern="1200" dirty="0" smtClean="0">
                <a:solidFill>
                  <a:schemeClr val="tx1"/>
                </a:solidFill>
                <a:effectLst/>
                <a:latin typeface="+mn-lt"/>
                <a:ea typeface="+mn-ea"/>
                <a:cs typeface="+mn-cs"/>
              </a:rPr>
              <a:t> several times a day.</a:t>
            </a:r>
            <a:r>
              <a:rPr lang="en-US" sz="1200" b="0" i="0" u="none" strike="noStrike" kern="1200" baseline="30000" dirty="0" smtClean="0">
                <a:solidFill>
                  <a:schemeClr val="tx1"/>
                </a:solidFill>
                <a:effectLst/>
                <a:latin typeface="+mn-lt"/>
                <a:ea typeface="+mn-ea"/>
                <a:cs typeface="+mn-cs"/>
                <a:hlinkClick r:id="rId5"/>
              </a:rPr>
              <a:t>[1]</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tooltip="Grady Booch"/>
              </a:rPr>
              <a:t>Grady </a:t>
            </a:r>
            <a:r>
              <a:rPr lang="en-US" sz="1200" b="0" i="0" u="none" strike="noStrike" kern="1200" dirty="0" err="1" smtClean="0">
                <a:solidFill>
                  <a:schemeClr val="tx1"/>
                </a:solidFill>
                <a:effectLst/>
                <a:latin typeface="+mn-lt"/>
                <a:ea typeface="+mn-ea"/>
                <a:cs typeface="+mn-cs"/>
                <a:hlinkClick r:id="rId6" tooltip="Grady Booch"/>
              </a:rPr>
              <a:t>Booch</a:t>
            </a:r>
            <a:r>
              <a:rPr lang="en-US" sz="1200" b="0" i="0" kern="1200" dirty="0" smtClean="0">
                <a:solidFill>
                  <a:schemeClr val="tx1"/>
                </a:solidFill>
                <a:effectLst/>
                <a:latin typeface="+mn-lt"/>
                <a:ea typeface="+mn-ea"/>
                <a:cs typeface="+mn-cs"/>
              </a:rPr>
              <a:t> first named and proposed CI in </a:t>
            </a:r>
            <a:r>
              <a:rPr lang="en-US" sz="1200" b="0" i="0" u="none" strike="noStrike" kern="1200" dirty="0" smtClean="0">
                <a:solidFill>
                  <a:schemeClr val="tx1"/>
                </a:solidFill>
                <a:effectLst/>
                <a:latin typeface="+mn-lt"/>
                <a:ea typeface="+mn-ea"/>
                <a:cs typeface="+mn-cs"/>
                <a:hlinkClick r:id="rId7" tooltip="Booch method"/>
              </a:rPr>
              <a:t>his 1991 method</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8"/>
              </a:rPr>
              <a:t>[2]</a:t>
            </a:r>
            <a:r>
              <a:rPr lang="en-US" sz="1200" b="0" i="0" kern="1200" dirty="0" smtClean="0">
                <a:solidFill>
                  <a:schemeClr val="tx1"/>
                </a:solidFill>
                <a:effectLst/>
                <a:latin typeface="+mn-lt"/>
                <a:ea typeface="+mn-ea"/>
                <a:cs typeface="+mn-cs"/>
              </a:rPr>
              <a:t>although he did not advocate integrating several times a day. </a:t>
            </a:r>
            <a:r>
              <a:rPr lang="en-US" sz="1200" b="0" i="0" u="none" strike="noStrike" kern="1200" dirty="0" smtClean="0">
                <a:solidFill>
                  <a:schemeClr val="tx1"/>
                </a:solidFill>
                <a:effectLst/>
                <a:latin typeface="+mn-lt"/>
                <a:ea typeface="+mn-ea"/>
                <a:cs typeface="+mn-cs"/>
                <a:hlinkClick r:id="rId9" tooltip="Extreme programming"/>
              </a:rPr>
              <a:t>Extreme programming</a:t>
            </a:r>
            <a:r>
              <a:rPr lang="en-US" sz="1200" b="0" i="0" kern="1200" dirty="0" smtClean="0">
                <a:solidFill>
                  <a:schemeClr val="tx1"/>
                </a:solidFill>
                <a:effectLst/>
                <a:latin typeface="+mn-lt"/>
                <a:ea typeface="+mn-ea"/>
                <a:cs typeface="+mn-cs"/>
              </a:rPr>
              <a:t> (XP) adopted the concept of CI and did advocate integrating more than once per day – perhaps as many as tens of times per day.</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6</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https://mikeciblogs.wordpress.com/tag/continuous-integration/</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7</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https://mikeciblogs.wordpress.com/tag/continuous-integration/</a:t>
            </a:r>
          </a:p>
          <a:p>
            <a:pPr marL="342900" indent="-342900" algn="just">
              <a:buFont typeface="+mj-lt"/>
              <a:buAutoNum type="arabicPeriod"/>
            </a:pPr>
            <a:r>
              <a:rPr lang="en-US" sz="1200" dirty="0" smtClean="0"/>
              <a:t>Developers work to transform the requirements or stories into source code using the programming language of choice.</a:t>
            </a:r>
          </a:p>
          <a:p>
            <a:pPr marL="342900" indent="-342900" algn="just">
              <a:buFont typeface="+mj-lt"/>
              <a:buAutoNum type="arabicPeriod"/>
            </a:pPr>
            <a:r>
              <a:rPr lang="en-US" sz="1200" dirty="0" smtClean="0"/>
              <a:t>They periodically check-in (commit) their work into a version control system (VCS)</a:t>
            </a:r>
          </a:p>
          <a:p>
            <a:pPr marL="342900" indent="-342900" algn="just">
              <a:buFont typeface="+mj-lt"/>
              <a:buAutoNum type="arabicPeriod"/>
            </a:pPr>
            <a:r>
              <a:rPr lang="en-US" sz="1200" dirty="0" smtClean="0"/>
              <a:t>The CI server is polling the VCS for changes. It initiates the build process when it encounters a change. The build is executed using a dedicated tool for the job such as Maven, Ant or Rake etc. Depending upon the language used, the source code may need to be compiled.</a:t>
            </a:r>
          </a:p>
          <a:p>
            <a:pPr marL="342900" indent="-342900" algn="just">
              <a:buFont typeface="+mj-lt"/>
              <a:buAutoNum type="arabicPeriod"/>
            </a:pPr>
            <a:r>
              <a:rPr lang="en-US" sz="1200" dirty="0" smtClean="0"/>
              <a:t>Static analysis is performed on the source code, to ensure compliance with coding standards and to avoid common causes of bugs.</a:t>
            </a:r>
          </a:p>
          <a:p>
            <a:pPr marL="342900" indent="-342900" algn="just">
              <a:buFont typeface="+mj-lt"/>
              <a:buAutoNum type="arabicPeriod"/>
            </a:pPr>
            <a:r>
              <a:rPr lang="en-US" sz="1200" dirty="0" smtClean="0"/>
              <a:t>Automated unit tests are executed.</a:t>
            </a:r>
          </a:p>
          <a:p>
            <a:pPr marL="342900" indent="-342900" algn="just">
              <a:buFont typeface="+mj-lt"/>
              <a:buAutoNum type="arabicPeriod"/>
            </a:pPr>
            <a:r>
              <a:rPr lang="en-US" sz="1200" dirty="0" smtClean="0"/>
              <a:t>The percentage of the production code exercised by the unit tests is measured using a coverage analysis tool.</a:t>
            </a:r>
          </a:p>
          <a:p>
            <a:pPr marL="342900" indent="-342900" algn="just">
              <a:buFont typeface="+mj-lt"/>
              <a:buAutoNum type="arabicPeriod"/>
            </a:pPr>
            <a:r>
              <a:rPr lang="en-US" sz="1200" dirty="0" smtClean="0"/>
              <a:t>A binary artefact package is created. At this point we might want to assist derivation and </a:t>
            </a:r>
            <a:r>
              <a:rPr lang="en-US" sz="1200" dirty="0" err="1" smtClean="0"/>
              <a:t>provenence</a:t>
            </a:r>
            <a:r>
              <a:rPr lang="en-US" sz="1200" dirty="0" smtClean="0"/>
              <a:t> by including some additional metadata with the artefact e.g. a build timestamp, or the source code repository revision that was used to produce it.</a:t>
            </a:r>
          </a:p>
          <a:p>
            <a:pPr marL="342900" indent="-342900" algn="just">
              <a:buFont typeface="+mj-lt"/>
              <a:buAutoNum type="arabicPeriod"/>
            </a:pPr>
            <a:r>
              <a:rPr lang="en-US" sz="1200" dirty="0" smtClean="0"/>
              <a:t>Prepare for functional testing by setting up the test fixtures. For example, create the development database schema and populate it with some data.</a:t>
            </a:r>
          </a:p>
          <a:p>
            <a:pPr marL="342900" indent="-342900" algn="just">
              <a:buFont typeface="+mj-lt"/>
              <a:buAutoNum type="arabicPeriod"/>
            </a:pPr>
            <a:r>
              <a:rPr lang="en-US" sz="1200" dirty="0" smtClean="0"/>
              <a:t>Prepare for functional testing by provisioning a test environment and deploying the built artefact.</a:t>
            </a:r>
          </a:p>
          <a:p>
            <a:pPr marL="342900" indent="-342900" algn="just">
              <a:buFont typeface="+mj-lt"/>
              <a:buAutoNum type="arabicPeriod"/>
            </a:pPr>
            <a:r>
              <a:rPr lang="en-US" sz="1200" dirty="0" smtClean="0"/>
              <a:t>Functional tests are executed. Post-execution, tear down any fixtures or environment established in 8 and 9.</a:t>
            </a:r>
          </a:p>
          <a:p>
            <a:pPr marL="342900" indent="-342900" algn="just">
              <a:buFont typeface="+mj-lt"/>
              <a:buAutoNum type="arabicPeriod"/>
            </a:pPr>
            <a:r>
              <a:rPr lang="en-US" sz="1200" dirty="0" smtClean="0"/>
              <a:t>Generate reports to display the relevant metrics for the build. E.g. How many tests passed? What is the number and severity of coding standard violations?</a:t>
            </a:r>
          </a:p>
          <a:p>
            <a:pPr marL="342900" indent="-342900" algn="just">
              <a:buFont typeface="+mj-lt"/>
              <a:buAutoNum type="arabicPeriod"/>
            </a:pPr>
            <a:r>
              <a:rPr lang="en-US" sz="1200" dirty="0" smtClean="0"/>
              <a:t>The process is continuous of course! So rinse…and repeat….</a:t>
            </a:r>
          </a:p>
          <a:p>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8</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smtClean="0">
                <a:solidFill>
                  <a:schemeClr val="tx1"/>
                </a:solidFill>
                <a:effectLst/>
                <a:latin typeface="+mn-lt"/>
                <a:ea typeface="+mn-ea"/>
                <a:cs typeface="+mn-cs"/>
              </a:rPr>
              <a:t>Cloud computing</a:t>
            </a:r>
            <a:r>
              <a:rPr lang="en-US" sz="1200" b="0" i="0" kern="1200" dirty="0" smtClean="0">
                <a:solidFill>
                  <a:schemeClr val="tx1"/>
                </a:solidFill>
                <a:effectLst/>
                <a:latin typeface="+mn-lt"/>
                <a:ea typeface="+mn-ea"/>
                <a:cs typeface="+mn-cs"/>
              </a:rPr>
              <a:t> is a computing infrastructure and software model for enabling ubiquitous access to shared pools of configurable resources (e.g., computer networks, servers, storage, applications and services),</a:t>
            </a:r>
            <a:r>
              <a:rPr lang="en-US" sz="1200" b="0" i="0" u="none" strike="noStrike" kern="1200" baseline="30000" dirty="0" smtClean="0">
                <a:solidFill>
                  <a:schemeClr val="tx1"/>
                </a:solidFill>
                <a:effectLst/>
                <a:latin typeface="+mn-lt"/>
                <a:ea typeface="+mn-ea"/>
                <a:cs typeface="+mn-cs"/>
                <a:hlinkClick r:id="rId3"/>
              </a:rPr>
              <a:t>[1]</a:t>
            </a:r>
            <a:r>
              <a:rPr lang="en-US" sz="1200" b="0" i="0" u="none" strike="noStrike" kern="1200" baseline="30000" dirty="0" smtClean="0">
                <a:solidFill>
                  <a:schemeClr val="tx1"/>
                </a:solidFill>
                <a:effectLst/>
                <a:latin typeface="+mn-lt"/>
                <a:ea typeface="+mn-ea"/>
                <a:cs typeface="+mn-cs"/>
                <a:hlinkClick r:id="rId4"/>
              </a:rPr>
              <a:t>[2]</a:t>
            </a:r>
            <a:r>
              <a:rPr lang="en-US" sz="1200" b="0" i="0" kern="1200" dirty="0" smtClean="0">
                <a:solidFill>
                  <a:schemeClr val="tx1"/>
                </a:solidFill>
                <a:effectLst/>
                <a:latin typeface="+mn-lt"/>
                <a:ea typeface="+mn-ea"/>
                <a:cs typeface="+mn-cs"/>
              </a:rPr>
              <a:t> which can be rapidly </a:t>
            </a:r>
            <a:r>
              <a:rPr lang="en-US" sz="1200" b="0" i="0" u="none" strike="noStrike" kern="1200" dirty="0" smtClean="0">
                <a:solidFill>
                  <a:schemeClr val="tx1"/>
                </a:solidFill>
                <a:effectLst/>
                <a:latin typeface="+mn-lt"/>
                <a:ea typeface="+mn-ea"/>
                <a:cs typeface="+mn-cs"/>
                <a:hlinkClick r:id="rId5" tooltip="Provisioning"/>
              </a:rPr>
              <a:t>provisioned</a:t>
            </a:r>
            <a:r>
              <a:rPr lang="en-US" sz="1200" b="0" i="0" kern="1200" dirty="0" smtClean="0">
                <a:solidFill>
                  <a:schemeClr val="tx1"/>
                </a:solidFill>
                <a:effectLst/>
                <a:latin typeface="+mn-lt"/>
                <a:ea typeface="+mn-ea"/>
                <a:cs typeface="+mn-cs"/>
              </a:rPr>
              <a:t> with minimal management effort, often over the </a:t>
            </a:r>
            <a:r>
              <a:rPr lang="en-US" sz="1200" b="0" i="0" u="none" strike="noStrike" kern="1200" dirty="0" smtClean="0">
                <a:solidFill>
                  <a:schemeClr val="tx1"/>
                </a:solidFill>
                <a:effectLst/>
                <a:latin typeface="+mn-lt"/>
                <a:ea typeface="+mn-ea"/>
                <a:cs typeface="+mn-cs"/>
                <a:hlinkClick r:id="rId6" tooltip="Internet"/>
              </a:rPr>
              <a:t>Internet</a:t>
            </a:r>
            <a:r>
              <a:rPr lang="en-US" sz="1200" b="0" i="0" kern="1200" dirty="0" smtClean="0">
                <a:solidFill>
                  <a:schemeClr val="tx1"/>
                </a:solidFill>
                <a:effectLst/>
                <a:latin typeface="+mn-lt"/>
                <a:ea typeface="+mn-ea"/>
                <a:cs typeface="+mn-cs"/>
              </a:rPr>
              <a:t>. Cloud computing allows users, and enterprises, with various computing capabilities to store and process data in either a privately owned cloud, or on a third-party server located in a </a:t>
            </a:r>
            <a:r>
              <a:rPr lang="en-US" sz="1200" b="0" i="0" u="none" strike="noStrike" kern="1200" dirty="0" smtClean="0">
                <a:solidFill>
                  <a:schemeClr val="tx1"/>
                </a:solidFill>
                <a:effectLst/>
                <a:latin typeface="+mn-lt"/>
                <a:ea typeface="+mn-ea"/>
                <a:cs typeface="+mn-cs"/>
                <a:hlinkClick r:id="rId7" tooltip="Data center"/>
              </a:rPr>
              <a:t>data center</a:t>
            </a:r>
            <a:r>
              <a:rPr lang="en-US" sz="1200" b="0" i="0" kern="1200" dirty="0" smtClean="0">
                <a:solidFill>
                  <a:schemeClr val="tx1"/>
                </a:solidFill>
                <a:effectLst/>
                <a:latin typeface="+mn-lt"/>
                <a:ea typeface="+mn-ea"/>
                <a:cs typeface="+mn-cs"/>
              </a:rPr>
              <a:t> in order to make data accessing mechanisms more efficient and reliable.</a:t>
            </a:r>
            <a:r>
              <a:rPr lang="en-US" sz="1200" b="0" i="0" u="none" strike="noStrike" kern="1200" baseline="30000" dirty="0" smtClean="0">
                <a:solidFill>
                  <a:schemeClr val="tx1"/>
                </a:solidFill>
                <a:effectLst/>
                <a:latin typeface="+mn-lt"/>
                <a:ea typeface="+mn-ea"/>
                <a:cs typeface="+mn-cs"/>
                <a:hlinkClick r:id="rId8"/>
              </a:rPr>
              <a:t>[3]</a:t>
            </a:r>
            <a:r>
              <a:rPr lang="en-US" sz="1200" b="0" i="0" kern="1200" dirty="0" smtClean="0">
                <a:solidFill>
                  <a:schemeClr val="tx1"/>
                </a:solidFill>
                <a:effectLst/>
                <a:latin typeface="+mn-lt"/>
                <a:ea typeface="+mn-ea"/>
                <a:cs typeface="+mn-cs"/>
              </a:rPr>
              <a:t> Cloud computing relies on sharing of resources to achieve coherence and </a:t>
            </a:r>
            <a:r>
              <a:rPr lang="en-US" sz="1200" b="0" i="0" u="none" strike="noStrike" kern="1200" dirty="0" smtClean="0">
                <a:solidFill>
                  <a:schemeClr val="tx1"/>
                </a:solidFill>
                <a:effectLst/>
                <a:latin typeface="+mn-lt"/>
                <a:ea typeface="+mn-ea"/>
                <a:cs typeface="+mn-cs"/>
                <a:hlinkClick r:id="rId9" tooltip="Economies of scale"/>
              </a:rPr>
              <a:t>economy of scale</a:t>
            </a:r>
            <a:r>
              <a:rPr lang="en-US" sz="1200" b="0" i="0" kern="1200" dirty="0" smtClean="0">
                <a:solidFill>
                  <a:schemeClr val="tx1"/>
                </a:solidFill>
                <a:effectLst/>
                <a:latin typeface="+mn-lt"/>
                <a:ea typeface="+mn-ea"/>
                <a:cs typeface="+mn-cs"/>
              </a:rPr>
              <a:t>, similar to a </a:t>
            </a:r>
            <a:r>
              <a:rPr lang="en-US" sz="1200" b="0" i="0" u="none" strike="noStrike" kern="1200" dirty="0" smtClean="0">
                <a:solidFill>
                  <a:schemeClr val="tx1"/>
                </a:solidFill>
                <a:effectLst/>
                <a:latin typeface="+mn-lt"/>
                <a:ea typeface="+mn-ea"/>
                <a:cs typeface="+mn-cs"/>
                <a:hlinkClick r:id="rId10" tooltip="Public utility"/>
              </a:rPr>
              <a:t>utility</a:t>
            </a:r>
            <a:r>
              <a:rPr lang="en-US" sz="1200" b="0" i="0" kern="1200" dirty="0" smtClean="0">
                <a:solidFill>
                  <a:schemeClr val="tx1"/>
                </a:solidFill>
                <a:effectLst/>
                <a:latin typeface="+mn-lt"/>
                <a:ea typeface="+mn-ea"/>
                <a:cs typeface="+mn-cs"/>
              </a:rPr>
              <a:t>.</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9</a:t>
            </a:fld>
            <a:endParaRPr lang="uk-UA"/>
          </a:p>
        </p:txBody>
      </p:sp>
    </p:spTree>
    <p:extLst>
      <p:ext uri="{BB962C8B-B14F-4D97-AF65-F5344CB8AC3E}">
        <p14:creationId xmlns:p14="http://schemas.microsoft.com/office/powerpoint/2010/main" val="198908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smtClean="0">
                <a:solidFill>
                  <a:schemeClr val="tx1"/>
                </a:solidFill>
                <a:effectLst/>
                <a:latin typeface="+mn-lt"/>
                <a:ea typeface="+mn-ea"/>
                <a:cs typeface="+mn-cs"/>
              </a:rPr>
              <a:t>https://en.wikipedia.org/wiki/Cloud_computing</a:t>
            </a:r>
          </a:p>
          <a:p>
            <a:r>
              <a:rPr lang="en-US" dirty="0" smtClean="0"/>
              <a:t>https://ru.wikipedia.org/wiki/%D0%9E%D0%B1%D0%BB%D0%B0%D1%87%D0%BD%D1%8B%D0%B5_%D0%B2%D1%8B%D1%87%D0%B8%D1%81%D0%BB%D0%B5%D0%BD%D0%B8%D1%8F</a:t>
            </a:r>
            <a:endParaRPr lang="uk-UA" dirty="0"/>
          </a:p>
        </p:txBody>
      </p:sp>
      <p:sp>
        <p:nvSpPr>
          <p:cNvPr id="4" name="Номер слайда 3"/>
          <p:cNvSpPr>
            <a:spLocks noGrp="1"/>
          </p:cNvSpPr>
          <p:nvPr>
            <p:ph type="sldNum" sz="quarter" idx="10"/>
          </p:nvPr>
        </p:nvSpPr>
        <p:spPr/>
        <p:txBody>
          <a:bodyPr/>
          <a:lstStyle/>
          <a:p>
            <a:fld id="{26BDC182-0672-44AB-9373-784EDADB917C}" type="slidenum">
              <a:rPr lang="uk-UA" smtClean="0"/>
              <a:t>10</a:t>
            </a:fld>
            <a:endParaRPr lang="uk-UA"/>
          </a:p>
        </p:txBody>
      </p:sp>
    </p:spTree>
    <p:extLst>
      <p:ext uri="{BB962C8B-B14F-4D97-AF65-F5344CB8AC3E}">
        <p14:creationId xmlns:p14="http://schemas.microsoft.com/office/powerpoint/2010/main" val="198908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fld id="{3178447C-8821-4CF4-888E-B5DCB9834D30}" type="datetime1">
              <a:rPr lang="uk-UA" smtClean="0"/>
              <a:t>23.11.2021</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08799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8D33A05E-CF79-4CD9-AFB4-405AB6039735}" type="datetime1">
              <a:rPr lang="uk-UA" smtClean="0"/>
              <a:t>23.11.2021</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41215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B70E0F83-5D71-4253-9426-71FC08B6009B}" type="datetime1">
              <a:rPr lang="uk-UA" smtClean="0"/>
              <a:t>23.11.2021</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75280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2AA1CA5C-63FE-4D2D-B6C1-5CDD73FCE9DC}" type="datetime1">
              <a:rPr lang="uk-UA" smtClean="0"/>
              <a:t>23.11.2021</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97931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169D8F1-A583-44C1-912E-75482DAC1816}" type="datetime1">
              <a:rPr lang="uk-UA" smtClean="0"/>
              <a:t>23.11.2021</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34497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fld id="{F6D16D27-115E-4907-857F-0FD212538DE7}" type="datetime1">
              <a:rPr lang="uk-UA" smtClean="0"/>
              <a:t>23.11.2021</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338037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fld id="{EEDC11DA-245F-4EF4-9EDA-C9E79C0B6E08}" type="datetime1">
              <a:rPr lang="uk-UA" smtClean="0"/>
              <a:t>23.11.2021</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1504413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fld id="{716B094B-ECB7-452E-86DD-E7FAA18DE5CC}" type="datetime1">
              <a:rPr lang="uk-UA" smtClean="0"/>
              <a:t>23.11.2021</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27715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EAD1720-AF55-4A3D-BF91-D1AA5ADDBF69}" type="datetime1">
              <a:rPr lang="uk-UA" smtClean="0"/>
              <a:t>23.11.2021</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2485969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237D40F-B16C-48D7-904C-9525302400B6}" type="datetime1">
              <a:rPr lang="uk-UA" smtClean="0"/>
              <a:t>23.11.2021</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102910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E45D9C8-4271-4216-9E1D-94C946ACDA52}" type="datetime1">
              <a:rPr lang="uk-UA" smtClean="0"/>
              <a:t>23.11.2021</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FEA8DA0C-EC06-4E4E-870B-D840CDD39891}" type="slidenum">
              <a:rPr lang="uk-UA" smtClean="0"/>
              <a:t>‹#›</a:t>
            </a:fld>
            <a:endParaRPr lang="uk-UA"/>
          </a:p>
        </p:txBody>
      </p:sp>
    </p:spTree>
    <p:extLst>
      <p:ext uri="{BB962C8B-B14F-4D97-AF65-F5344CB8AC3E}">
        <p14:creationId xmlns:p14="http://schemas.microsoft.com/office/powerpoint/2010/main" val="2655845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uk-UA"/>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529E2-65AE-4ECD-B30E-E46963B22BE8}" type="datetime1">
              <a:rPr lang="uk-UA" smtClean="0"/>
              <a:t>23.11.2021</a:t>
            </a:fld>
            <a:endParaRPr lang="uk-UA"/>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8DA0C-EC06-4E4E-870B-D840CDD39891}" type="slidenum">
              <a:rPr lang="uk-UA" smtClean="0"/>
              <a:t>‹#›</a:t>
            </a:fld>
            <a:endParaRPr lang="uk-UA"/>
          </a:p>
        </p:txBody>
      </p:sp>
    </p:spTree>
    <p:extLst>
      <p:ext uri="{BB962C8B-B14F-4D97-AF65-F5344CB8AC3E}">
        <p14:creationId xmlns:p14="http://schemas.microsoft.com/office/powerpoint/2010/main" val="281993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ovk@windowsliv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file:///C:\Users\vovk\Desktop\Web_course_11.09.2017\1-2\Example6\face_recognition.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6.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1340768"/>
            <a:ext cx="7772400" cy="1368152"/>
          </a:xfrm>
        </p:spPr>
        <p:txBody>
          <a:bodyPr>
            <a:normAutofit fontScale="90000"/>
          </a:bodyPr>
          <a:lstStyle/>
          <a:p>
            <a:r>
              <a:rPr lang="uk-UA" dirty="0" smtClean="0"/>
              <a:t>«Програмування </a:t>
            </a:r>
            <a:r>
              <a:rPr lang="uk-UA" dirty="0"/>
              <a:t>та підтримка </a:t>
            </a:r>
            <a:r>
              <a:rPr lang="uk-UA" dirty="0" smtClean="0"/>
              <a:t>веб-застосувань»</a:t>
            </a:r>
            <a:endParaRPr lang="uk-UA" dirty="0"/>
          </a:p>
        </p:txBody>
      </p:sp>
      <p:sp>
        <p:nvSpPr>
          <p:cNvPr id="3" name="Подзаголовок 2"/>
          <p:cNvSpPr>
            <a:spLocks noGrp="1"/>
          </p:cNvSpPr>
          <p:nvPr>
            <p:ph type="subTitle" idx="1"/>
          </p:nvPr>
        </p:nvSpPr>
        <p:spPr>
          <a:xfrm>
            <a:off x="1317340" y="4941168"/>
            <a:ext cx="6400800" cy="1368152"/>
          </a:xfrm>
        </p:spPr>
        <p:txBody>
          <a:bodyPr/>
          <a:lstStyle/>
          <a:p>
            <a:r>
              <a:rPr lang="uk-UA" dirty="0" smtClean="0"/>
              <a:t>Вовк Олександр Володимирович</a:t>
            </a:r>
          </a:p>
          <a:p>
            <a:r>
              <a:rPr lang="en-US" dirty="0" smtClean="0">
                <a:hlinkClick r:id="rId2"/>
              </a:rPr>
              <a:t>vovk@windowslive.com</a:t>
            </a:r>
            <a:endParaRPr lang="en-US" dirty="0" smtClean="0"/>
          </a:p>
        </p:txBody>
      </p:sp>
      <p:sp>
        <p:nvSpPr>
          <p:cNvPr id="4" name="TextBox 3"/>
          <p:cNvSpPr txBox="1"/>
          <p:nvPr/>
        </p:nvSpPr>
        <p:spPr>
          <a:xfrm>
            <a:off x="-36512" y="116632"/>
            <a:ext cx="9108504" cy="1015663"/>
          </a:xfrm>
          <a:prstGeom prst="rect">
            <a:avLst/>
          </a:prstGeom>
          <a:noFill/>
        </p:spPr>
        <p:txBody>
          <a:bodyPr wrap="square" rtlCol="0">
            <a:spAutoFit/>
          </a:bodyPr>
          <a:lstStyle/>
          <a:p>
            <a:pPr algn="ctr"/>
            <a:r>
              <a:rPr lang="uk-UA" sz="2000" dirty="0" smtClean="0"/>
              <a:t>Львівський національний університет імені Івана Франка</a:t>
            </a:r>
          </a:p>
          <a:p>
            <a:pPr algn="ctr"/>
            <a:r>
              <a:rPr lang="uk-UA" sz="2000" dirty="0" smtClean="0"/>
              <a:t>факультет прикладної математики та інформатики</a:t>
            </a:r>
          </a:p>
          <a:p>
            <a:pPr algn="ctr"/>
            <a:r>
              <a:rPr lang="uk-UA" sz="2000" dirty="0"/>
              <a:t>кафедра Інформаційних </a:t>
            </a:r>
            <a:r>
              <a:rPr lang="uk-UA" sz="2000" dirty="0" smtClean="0"/>
              <a:t>систем</a:t>
            </a:r>
            <a:endParaRPr lang="uk-UA" sz="2000" dirty="0"/>
          </a:p>
        </p:txBody>
      </p:sp>
      <p:sp>
        <p:nvSpPr>
          <p:cNvPr id="5" name="TextBox 4"/>
          <p:cNvSpPr txBox="1"/>
          <p:nvPr/>
        </p:nvSpPr>
        <p:spPr>
          <a:xfrm>
            <a:off x="0" y="6413266"/>
            <a:ext cx="9144000" cy="400110"/>
          </a:xfrm>
          <a:prstGeom prst="rect">
            <a:avLst/>
          </a:prstGeom>
          <a:noFill/>
        </p:spPr>
        <p:txBody>
          <a:bodyPr wrap="square" rtlCol="0">
            <a:spAutoFit/>
          </a:bodyPr>
          <a:lstStyle/>
          <a:p>
            <a:pPr algn="ctr"/>
            <a:r>
              <a:rPr lang="uk-UA" sz="2000" dirty="0" smtClean="0"/>
              <a:t>2021</a:t>
            </a:r>
            <a:endParaRPr lang="uk-UA" sz="2000" dirty="0"/>
          </a:p>
        </p:txBody>
      </p:sp>
      <p:sp>
        <p:nvSpPr>
          <p:cNvPr id="6" name="Номер слайда 5"/>
          <p:cNvSpPr>
            <a:spLocks noGrp="1"/>
          </p:cNvSpPr>
          <p:nvPr>
            <p:ph type="sldNum" sz="quarter" idx="12"/>
          </p:nvPr>
        </p:nvSpPr>
        <p:spPr/>
        <p:txBody>
          <a:bodyPr/>
          <a:lstStyle/>
          <a:p>
            <a:fld id="{FEA8DA0C-EC06-4E4E-870B-D840CDD39891}" type="slidenum">
              <a:rPr lang="uk-UA" smtClean="0"/>
              <a:t>1</a:t>
            </a:fld>
            <a:endParaRPr lang="uk-UA" dirty="0"/>
          </a:p>
        </p:txBody>
      </p:sp>
      <p:sp>
        <p:nvSpPr>
          <p:cNvPr id="7" name="Прямоугольник 6"/>
          <p:cNvSpPr/>
          <p:nvPr/>
        </p:nvSpPr>
        <p:spPr>
          <a:xfrm>
            <a:off x="0" y="3105835"/>
            <a:ext cx="9144000" cy="584775"/>
          </a:xfrm>
          <a:prstGeom prst="rect">
            <a:avLst/>
          </a:prstGeom>
        </p:spPr>
        <p:txBody>
          <a:bodyPr wrap="square">
            <a:spAutoFit/>
          </a:bodyPr>
          <a:lstStyle/>
          <a:p>
            <a:pPr algn="ctr"/>
            <a:r>
              <a:rPr lang="en-US" sz="3200" b="1" dirty="0" smtClean="0"/>
              <a:t>DevOps</a:t>
            </a:r>
            <a:endParaRPr lang="uk-UA" sz="2800" b="1" dirty="0"/>
          </a:p>
        </p:txBody>
      </p:sp>
    </p:spTree>
    <p:extLst>
      <p:ext uri="{BB962C8B-B14F-4D97-AF65-F5344CB8AC3E}">
        <p14:creationId xmlns:p14="http://schemas.microsoft.com/office/powerpoint/2010/main" val="4073695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10</a:t>
            </a:fld>
            <a:endParaRPr lang="uk-UA" dirty="0"/>
          </a:p>
        </p:txBody>
      </p:sp>
      <p:pic>
        <p:nvPicPr>
          <p:cNvPr id="3" name="Picture 2" descr="Результат пошуку зображень за запитом &quot;clouds computing balancing&quot;"/>
          <p:cNvPicPr>
            <a:picLocks noChangeAspect="1" noChangeArrowheads="1"/>
          </p:cNvPicPr>
          <p:nvPr/>
        </p:nvPicPr>
        <p:blipFill rotWithShape="1">
          <a:blip r:embed="rId3">
            <a:extLst>
              <a:ext uri="{28A0092B-C50C-407E-A947-70E740481C1C}">
                <a14:useLocalDpi xmlns:a14="http://schemas.microsoft.com/office/drawing/2010/main" val="0"/>
              </a:ext>
            </a:extLst>
          </a:blip>
          <a:srcRect l="12036" t="4062" r="10989"/>
          <a:stretch/>
        </p:blipFill>
        <p:spPr bwMode="auto">
          <a:xfrm>
            <a:off x="5112060" y="2101526"/>
            <a:ext cx="3955182" cy="4027774"/>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5508104" y="6114782"/>
            <a:ext cx="3177601" cy="338554"/>
          </a:xfrm>
          <a:prstGeom prst="rect">
            <a:avLst/>
          </a:prstGeom>
        </p:spPr>
        <p:txBody>
          <a:bodyPr wrap="none">
            <a:spAutoFit/>
          </a:bodyPr>
          <a:lstStyle/>
          <a:p>
            <a:r>
              <a:rPr lang="en-US" sz="1600" b="1" dirty="0">
                <a:solidFill>
                  <a:schemeClr val="accent6">
                    <a:lumMod val="50000"/>
                  </a:schemeClr>
                </a:solidFill>
              </a:rPr>
              <a:t>https://www.rackspace.com/en-gb</a:t>
            </a:r>
            <a:endParaRPr lang="uk-UA" sz="1600" b="1" dirty="0">
              <a:solidFill>
                <a:schemeClr val="accent6">
                  <a:lumMod val="50000"/>
                </a:schemeClr>
              </a:solidFill>
            </a:endParaRPr>
          </a:p>
        </p:txBody>
      </p:sp>
      <p:sp>
        <p:nvSpPr>
          <p:cNvPr id="10" name="Прямоугольник 9"/>
          <p:cNvSpPr/>
          <p:nvPr/>
        </p:nvSpPr>
        <p:spPr>
          <a:xfrm>
            <a:off x="0" y="0"/>
            <a:ext cx="9139262" cy="2046714"/>
          </a:xfrm>
          <a:prstGeom prst="rect">
            <a:avLst/>
          </a:prstGeom>
        </p:spPr>
        <p:txBody>
          <a:bodyPr wrap="square">
            <a:spAutoFit/>
          </a:bodyPr>
          <a:lstStyle/>
          <a:p>
            <a:pPr>
              <a:spcAft>
                <a:spcPts val="1200"/>
              </a:spcAft>
            </a:pPr>
            <a:r>
              <a:rPr lang="en-US" sz="1600" b="1" dirty="0"/>
              <a:t>The National Institute of Standards and Technology's </a:t>
            </a:r>
            <a:r>
              <a:rPr lang="en-US" sz="1600" b="1" dirty="0" smtClean="0"/>
              <a:t>define "</a:t>
            </a:r>
            <a:r>
              <a:rPr lang="en-US" sz="1600" b="1" dirty="0"/>
              <a:t>five essential characteristics</a:t>
            </a:r>
            <a:r>
              <a:rPr lang="en-US" sz="1600" b="1" dirty="0" smtClean="0"/>
              <a:t>":</a:t>
            </a:r>
          </a:p>
          <a:p>
            <a:pPr marL="342900" indent="-342900" algn="just">
              <a:spcAft>
                <a:spcPts val="600"/>
              </a:spcAft>
              <a:buFont typeface="Arial" panose="020B0604020202020204" pitchFamily="34" charset="0"/>
              <a:buChar char="•"/>
            </a:pPr>
            <a:r>
              <a:rPr lang="en-US" sz="1600" b="1" i="1" dirty="0"/>
              <a:t>On-demand self-service</a:t>
            </a:r>
            <a:r>
              <a:rPr lang="en-US" sz="1600" dirty="0"/>
              <a:t>. A consumer can unilaterally provision computing capabilities, such as server time and network storage, as needed automatically without requiring human interaction with each service provider.</a:t>
            </a:r>
          </a:p>
          <a:p>
            <a:pPr marL="342900" indent="-342900" algn="just">
              <a:spcAft>
                <a:spcPts val="600"/>
              </a:spcAft>
              <a:buFont typeface="Arial" panose="020B0604020202020204" pitchFamily="34" charset="0"/>
              <a:buChar char="•"/>
            </a:pPr>
            <a:r>
              <a:rPr lang="en-US" sz="1600" b="1" i="1" dirty="0"/>
              <a:t>Broad network access</a:t>
            </a:r>
            <a:r>
              <a:rPr lang="en-US" sz="1600" dirty="0"/>
              <a:t>. Capabilities are available over the network and accessed through standard mechanisms that promote use by heterogeneous thin or thick client platforms (e.g., mobile phones, tablets, laptops, and workstations).</a:t>
            </a:r>
            <a:endParaRPr lang="uk-UA" sz="1600" dirty="0"/>
          </a:p>
        </p:txBody>
      </p:sp>
      <p:sp>
        <p:nvSpPr>
          <p:cNvPr id="11" name="Прямоугольник 10"/>
          <p:cNvSpPr/>
          <p:nvPr/>
        </p:nvSpPr>
        <p:spPr>
          <a:xfrm>
            <a:off x="-508" y="2024844"/>
            <a:ext cx="5040560" cy="4924425"/>
          </a:xfrm>
          <a:prstGeom prst="rect">
            <a:avLst/>
          </a:prstGeom>
        </p:spPr>
        <p:txBody>
          <a:bodyPr wrap="square">
            <a:spAutoFit/>
          </a:bodyPr>
          <a:lstStyle/>
          <a:p>
            <a:pPr marL="342900" indent="-342900" algn="just">
              <a:spcAft>
                <a:spcPts val="600"/>
              </a:spcAft>
              <a:buFont typeface="Arial" panose="020B0604020202020204" pitchFamily="34" charset="0"/>
              <a:buChar char="•"/>
            </a:pPr>
            <a:r>
              <a:rPr lang="en-US" sz="1600" b="1" i="1" dirty="0"/>
              <a:t>Resource pooling</a:t>
            </a:r>
            <a:r>
              <a:rPr lang="en-US" sz="1600" dirty="0"/>
              <a:t>. The provider's computing resources are pooled to serve multiple consumers using a multi-tenant model, with different physical and virtual resources dynamically assigned and reassigned according to consumer demand. </a:t>
            </a:r>
          </a:p>
          <a:p>
            <a:pPr marL="342900" indent="-342900" algn="just">
              <a:spcAft>
                <a:spcPts val="600"/>
              </a:spcAft>
              <a:buFont typeface="Arial" panose="020B0604020202020204" pitchFamily="34" charset="0"/>
              <a:buChar char="•"/>
            </a:pPr>
            <a:r>
              <a:rPr lang="en-US" sz="1600" b="1" i="1" dirty="0"/>
              <a:t>Rapid elasticity. </a:t>
            </a:r>
            <a:r>
              <a:rPr lang="en-US" sz="1600" dirty="0"/>
              <a:t>Capabilities can be elastically provisioned and released, in some cases automatically, to scale rapidly outward and inward commensurate with demand. To the consumer, the capabilities available for provisioning often appear unlimited and can be appropriated in any quantity at any time.</a:t>
            </a:r>
          </a:p>
          <a:p>
            <a:pPr marL="342900" indent="-342900" algn="just">
              <a:spcAft>
                <a:spcPts val="600"/>
              </a:spcAft>
              <a:buFont typeface="Arial" panose="020B0604020202020204" pitchFamily="34" charset="0"/>
              <a:buChar char="•"/>
            </a:pPr>
            <a:r>
              <a:rPr lang="en-US" sz="1600" b="1" i="1" dirty="0"/>
              <a:t>Measured service. </a:t>
            </a:r>
            <a:r>
              <a:rPr lang="en-US" sz="1600" dirty="0"/>
              <a:t>Cloud systems automatically control and optimize resource use by leveraging a metering capability at some level of abstraction appropriate to the type of service (e.g., storage, processing, bandwidth, and active user accounts). Resource usage can be monitored, controlled, and reported, providing transparency for both the provider and consumer of the utilized service.</a:t>
            </a:r>
            <a:endParaRPr lang="uk-UA" sz="1600" dirty="0"/>
          </a:p>
        </p:txBody>
      </p:sp>
      <p:sp>
        <p:nvSpPr>
          <p:cNvPr id="12" name="Прямоугольник 11"/>
          <p:cNvSpPr/>
          <p:nvPr/>
        </p:nvSpPr>
        <p:spPr>
          <a:xfrm>
            <a:off x="3867935" y="3059668"/>
            <a:ext cx="1597425" cy="369332"/>
          </a:xfrm>
          <a:prstGeom prst="rect">
            <a:avLst/>
          </a:prstGeom>
        </p:spPr>
        <p:txBody>
          <a:bodyPr wrap="none">
            <a:spAutoFit/>
          </a:bodyPr>
          <a:lstStyle/>
          <a:p>
            <a:r>
              <a:rPr lang="en-US" dirty="0"/>
              <a:t>Service models</a:t>
            </a:r>
          </a:p>
        </p:txBody>
      </p:sp>
    </p:spTree>
    <p:extLst>
      <p:ext uri="{BB962C8B-B14F-4D97-AF65-F5344CB8AC3E}">
        <p14:creationId xmlns:p14="http://schemas.microsoft.com/office/powerpoint/2010/main" val="3233015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11</a:t>
            </a:fld>
            <a:endParaRPr lang="uk-UA" dirty="0"/>
          </a:p>
        </p:txBody>
      </p:sp>
      <p:sp>
        <p:nvSpPr>
          <p:cNvPr id="10" name="Прямоугольник 9"/>
          <p:cNvSpPr/>
          <p:nvPr/>
        </p:nvSpPr>
        <p:spPr>
          <a:xfrm>
            <a:off x="72008" y="26903"/>
            <a:ext cx="9000492" cy="3108543"/>
          </a:xfrm>
          <a:prstGeom prst="rect">
            <a:avLst/>
          </a:prstGeom>
        </p:spPr>
        <p:txBody>
          <a:bodyPr wrap="square">
            <a:spAutoFit/>
          </a:bodyPr>
          <a:lstStyle/>
          <a:p>
            <a:pPr>
              <a:spcAft>
                <a:spcPts val="1200"/>
              </a:spcAft>
            </a:pPr>
            <a:r>
              <a:rPr lang="en-US" sz="1600" b="1" dirty="0"/>
              <a:t>The National Institute of Standards and Technology's </a:t>
            </a:r>
            <a:r>
              <a:rPr lang="en-US" sz="1600" b="1" dirty="0" smtClean="0"/>
              <a:t>define "</a:t>
            </a:r>
            <a:r>
              <a:rPr lang="en-US" sz="1600" b="1" dirty="0"/>
              <a:t>five essential characteristics</a:t>
            </a:r>
            <a:r>
              <a:rPr lang="en-US" sz="1600" b="1" dirty="0" smtClean="0"/>
              <a:t>":</a:t>
            </a:r>
          </a:p>
          <a:p>
            <a:pPr marL="342900" indent="-342900" algn="just">
              <a:spcAft>
                <a:spcPts val="600"/>
              </a:spcAft>
              <a:buFont typeface="Arial" panose="020B0604020202020204" pitchFamily="34" charset="0"/>
              <a:buChar char="•"/>
            </a:pPr>
            <a:r>
              <a:rPr lang="en-US" sz="1600" b="1" i="1" dirty="0"/>
              <a:t>Infrastructure as a service (IaaS). </a:t>
            </a:r>
            <a:r>
              <a:rPr lang="en-US" sz="1600" dirty="0" smtClean="0"/>
              <a:t>The </a:t>
            </a:r>
            <a:r>
              <a:rPr lang="en-US" sz="1600" dirty="0"/>
              <a:t>capability provided to the consumer is to provision processing, storage, networks, and other fundamental computing resources where the consumer is able to deploy and run arbitrary software, which can include operating systems and applications.</a:t>
            </a:r>
            <a:endParaRPr lang="en-US" sz="1600" dirty="0" smtClean="0"/>
          </a:p>
          <a:p>
            <a:pPr marL="342900" indent="-342900" algn="just">
              <a:spcAft>
                <a:spcPts val="600"/>
              </a:spcAft>
              <a:buFont typeface="Arial" panose="020B0604020202020204" pitchFamily="34" charset="0"/>
              <a:buChar char="•"/>
            </a:pPr>
            <a:r>
              <a:rPr lang="en-US" sz="1600" b="1" i="1" dirty="0"/>
              <a:t>Platform as a service (PaaS). </a:t>
            </a:r>
            <a:r>
              <a:rPr lang="en-US" sz="1600" dirty="0"/>
              <a:t>The capability provided to the consumer is to deploy onto the cloud infrastructure consumer-created or acquired applications created using programming languages, libraries, services, and tools supported by the provider</a:t>
            </a:r>
            <a:r>
              <a:rPr lang="en-US" sz="1600" dirty="0" smtClean="0"/>
              <a:t>.</a:t>
            </a:r>
            <a:r>
              <a:rPr lang="en-US" sz="1600" b="1" i="1" dirty="0"/>
              <a:t> </a:t>
            </a:r>
            <a:endParaRPr lang="en-US" sz="1600" b="1" i="1" dirty="0" smtClean="0"/>
          </a:p>
          <a:p>
            <a:pPr marL="342900" indent="-342900" algn="just">
              <a:spcAft>
                <a:spcPts val="600"/>
              </a:spcAft>
              <a:buFont typeface="Arial" panose="020B0604020202020204" pitchFamily="34" charset="0"/>
              <a:buChar char="•"/>
            </a:pPr>
            <a:r>
              <a:rPr lang="en-US" sz="1600" b="1" i="1" dirty="0" smtClean="0"/>
              <a:t>Software </a:t>
            </a:r>
            <a:r>
              <a:rPr lang="en-US" sz="1600" b="1" i="1" dirty="0"/>
              <a:t>as a </a:t>
            </a:r>
            <a:r>
              <a:rPr lang="en-US" sz="1600" b="1" i="1" dirty="0" smtClean="0"/>
              <a:t>service </a:t>
            </a:r>
            <a:r>
              <a:rPr lang="en-US" sz="1600" b="1" i="1" dirty="0"/>
              <a:t>(SaaS).</a:t>
            </a:r>
            <a:r>
              <a:rPr lang="en-US" sz="1600" dirty="0"/>
              <a:t>The capability provided to the consumer is to use the provider's applications running on a cloud infrastructure. The applications are accessible from various client devices through either a thin client interface, such as a web browser (e.g., web-based email), or a program interface</a:t>
            </a:r>
            <a:r>
              <a:rPr lang="en-US" sz="1600" dirty="0" smtClean="0"/>
              <a:t>.</a:t>
            </a:r>
            <a:endParaRPr lang="en-US" sz="1600" dirty="0"/>
          </a:p>
        </p:txBody>
      </p:sp>
      <p:pic>
        <p:nvPicPr>
          <p:cNvPr id="2" name="Picture 1"/>
          <p:cNvPicPr>
            <a:picLocks noChangeAspect="1"/>
          </p:cNvPicPr>
          <p:nvPr/>
        </p:nvPicPr>
        <p:blipFill>
          <a:blip r:embed="rId3"/>
          <a:stretch>
            <a:fillRect/>
          </a:stretch>
        </p:blipFill>
        <p:spPr>
          <a:xfrm>
            <a:off x="72008" y="3139782"/>
            <a:ext cx="8784468" cy="3313554"/>
          </a:xfrm>
          <a:prstGeom prst="rect">
            <a:avLst/>
          </a:prstGeom>
        </p:spPr>
      </p:pic>
    </p:spTree>
    <p:extLst>
      <p:ext uri="{BB962C8B-B14F-4D97-AF65-F5344CB8AC3E}">
        <p14:creationId xmlns:p14="http://schemas.microsoft.com/office/powerpoint/2010/main" val="418298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12</a:t>
            </a:fld>
            <a:endParaRPr lang="uk-UA" dirty="0"/>
          </a:p>
        </p:txBody>
      </p:sp>
      <p:sp>
        <p:nvSpPr>
          <p:cNvPr id="10" name="Прямоугольник 9"/>
          <p:cNvSpPr/>
          <p:nvPr/>
        </p:nvSpPr>
        <p:spPr>
          <a:xfrm>
            <a:off x="72008" y="26902"/>
            <a:ext cx="7632340" cy="5878532"/>
          </a:xfrm>
          <a:prstGeom prst="rect">
            <a:avLst/>
          </a:prstGeom>
        </p:spPr>
        <p:txBody>
          <a:bodyPr wrap="square">
            <a:spAutoFit/>
          </a:bodyPr>
          <a:lstStyle/>
          <a:p>
            <a:pPr>
              <a:spcAft>
                <a:spcPts val="1200"/>
              </a:spcAft>
            </a:pPr>
            <a:r>
              <a:rPr lang="en-US" sz="1600" b="1" dirty="0"/>
              <a:t>The National Institute of Standards and Technology's </a:t>
            </a:r>
            <a:r>
              <a:rPr lang="en-US" sz="1600" b="1" dirty="0" smtClean="0"/>
              <a:t>define "</a:t>
            </a:r>
            <a:r>
              <a:rPr lang="en-US" sz="1600" b="1" dirty="0"/>
              <a:t>five essential characteristics</a:t>
            </a:r>
            <a:r>
              <a:rPr lang="en-US" sz="1600" b="1" dirty="0" smtClean="0"/>
              <a:t>":</a:t>
            </a:r>
          </a:p>
          <a:p>
            <a:pPr marL="342900" indent="-342900" algn="just">
              <a:spcAft>
                <a:spcPts val="600"/>
              </a:spcAft>
              <a:buFont typeface="Arial" panose="020B0604020202020204" pitchFamily="34" charset="0"/>
              <a:buChar char="•"/>
            </a:pPr>
            <a:r>
              <a:rPr lang="en-US" b="1" i="1" dirty="0" smtClean="0"/>
              <a:t>Security </a:t>
            </a:r>
            <a:r>
              <a:rPr lang="en-US" b="1" i="1" dirty="0"/>
              <a:t>as a service (</a:t>
            </a:r>
            <a:r>
              <a:rPr lang="en-US" b="1" i="1" dirty="0" err="1"/>
              <a:t>SECaaS</a:t>
            </a:r>
            <a:r>
              <a:rPr lang="en-US" b="1" i="1" dirty="0"/>
              <a:t>). </a:t>
            </a:r>
            <a:r>
              <a:rPr lang="en-US" dirty="0"/>
              <a:t>The business model in which a large service provider integrates their security services into a corporate infrastructure on a subscription basis more cost effectively than most individuals or corporations can provide on their own, when total cost of ownership is considered (these security services often include authentication, anti-virus, anti-malware/spyware, intrusion detection, and security event management)</a:t>
            </a:r>
          </a:p>
          <a:p>
            <a:pPr marL="342900" indent="-342900" algn="just">
              <a:spcAft>
                <a:spcPts val="600"/>
              </a:spcAft>
              <a:buFont typeface="Arial" panose="020B0604020202020204" pitchFamily="34" charset="0"/>
              <a:buChar char="•"/>
            </a:pPr>
            <a:r>
              <a:rPr lang="en-US" b="1" i="1" dirty="0"/>
              <a:t>Mobile "backend" as a service (</a:t>
            </a:r>
            <a:r>
              <a:rPr lang="en-US" b="1" i="1" dirty="0" err="1"/>
              <a:t>MBaaS</a:t>
            </a:r>
            <a:r>
              <a:rPr lang="en-US" b="1" i="1" dirty="0"/>
              <a:t>).</a:t>
            </a:r>
            <a:r>
              <a:rPr lang="en-US" dirty="0"/>
              <a:t> Web app and mobile app developers are provided with a way to link their applications to cloud storage and cloud computing services with application programming interfaces (APIs) exposed to their applications and custom software development kits (SDKs). Services include user management, push notifications, integration with social networking services[91] and more.</a:t>
            </a:r>
          </a:p>
          <a:p>
            <a:pPr marL="342900" indent="-342900" algn="just">
              <a:spcAft>
                <a:spcPts val="600"/>
              </a:spcAft>
              <a:buFont typeface="Arial" panose="020B0604020202020204" pitchFamily="34" charset="0"/>
              <a:buChar char="•"/>
            </a:pPr>
            <a:r>
              <a:rPr lang="en-US" b="1" i="1" dirty="0" err="1"/>
              <a:t>Serverless</a:t>
            </a:r>
            <a:r>
              <a:rPr lang="en-US" b="1" i="1" dirty="0"/>
              <a:t> computing</a:t>
            </a:r>
            <a:r>
              <a:rPr lang="en-US" dirty="0"/>
              <a:t> is a cloud computing execution model in which the cloud provider dynamically manages the allocation of machine resources. Pricing is based on the actual amount of resources consumed by an application, rather than on pre-purchased units of capacity. It is a form of utility computing</a:t>
            </a:r>
            <a:r>
              <a:rPr lang="en-US" dirty="0" smtClean="0"/>
              <a:t>.</a:t>
            </a:r>
            <a:endParaRPr lang="uk-UA" dirty="0"/>
          </a:p>
        </p:txBody>
      </p:sp>
    </p:spTree>
    <p:extLst>
      <p:ext uri="{BB962C8B-B14F-4D97-AF65-F5344CB8AC3E}">
        <p14:creationId xmlns:p14="http://schemas.microsoft.com/office/powerpoint/2010/main" val="4237716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13</a:t>
            </a:fld>
            <a:endParaRPr lang="uk-UA"/>
          </a:p>
        </p:txBody>
      </p:sp>
      <p:pic>
        <p:nvPicPr>
          <p:cNvPr id="7170" name="Picture 2" descr="Результат пошуку зображень за запитом &quot;azur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3" y="44624"/>
            <a:ext cx="2268252" cy="1170712"/>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70272" y="1764105"/>
            <a:ext cx="3097572" cy="584775"/>
          </a:xfrm>
          <a:prstGeom prst="rect">
            <a:avLst/>
          </a:prstGeom>
        </p:spPr>
        <p:txBody>
          <a:bodyPr wrap="square">
            <a:spAutoFit/>
          </a:bodyPr>
          <a:lstStyle/>
          <a:p>
            <a:r>
              <a:rPr lang="en-US" sz="1600" b="1" dirty="0">
                <a:solidFill>
                  <a:schemeClr val="accent6">
                    <a:lumMod val="50000"/>
                  </a:schemeClr>
                </a:solidFill>
              </a:rPr>
              <a:t>https://www.youtube.com/watch?v=_ElhzkYYQpM</a:t>
            </a:r>
            <a:endParaRPr lang="uk-UA" sz="1600" b="1" dirty="0">
              <a:solidFill>
                <a:schemeClr val="accent6">
                  <a:lumMod val="50000"/>
                </a:schemeClr>
              </a:solidFill>
            </a:endParaRPr>
          </a:p>
        </p:txBody>
      </p:sp>
      <p:sp>
        <p:nvSpPr>
          <p:cNvPr id="9" name="Прямоугольник 8"/>
          <p:cNvSpPr/>
          <p:nvPr/>
        </p:nvSpPr>
        <p:spPr>
          <a:xfrm>
            <a:off x="65150" y="1331476"/>
            <a:ext cx="5473836" cy="369332"/>
          </a:xfrm>
          <a:prstGeom prst="rect">
            <a:avLst/>
          </a:prstGeom>
        </p:spPr>
        <p:txBody>
          <a:bodyPr wrap="square">
            <a:spAutoFit/>
          </a:bodyPr>
          <a:lstStyle/>
          <a:p>
            <a:r>
              <a:rPr lang="en-US" b="1" u="sng" dirty="0">
                <a:solidFill>
                  <a:schemeClr val="accent6">
                    <a:lumMod val="50000"/>
                  </a:schemeClr>
                </a:solidFill>
              </a:rPr>
              <a:t>https://azure.microsoft.com</a:t>
            </a:r>
            <a:endParaRPr lang="uk-UA" b="1" u="sng" dirty="0">
              <a:solidFill>
                <a:schemeClr val="accent6">
                  <a:lumMod val="50000"/>
                </a:schemeClr>
              </a:solidFill>
            </a:endParaRPr>
          </a:p>
        </p:txBody>
      </p:sp>
      <p:sp>
        <p:nvSpPr>
          <p:cNvPr id="3" name="Прямоугольник 2"/>
          <p:cNvSpPr/>
          <p:nvPr/>
        </p:nvSpPr>
        <p:spPr>
          <a:xfrm>
            <a:off x="79568" y="2345975"/>
            <a:ext cx="3088276" cy="830997"/>
          </a:xfrm>
          <a:prstGeom prst="rect">
            <a:avLst/>
          </a:prstGeom>
        </p:spPr>
        <p:txBody>
          <a:bodyPr wrap="square">
            <a:spAutoFit/>
          </a:bodyPr>
          <a:lstStyle/>
          <a:p>
            <a:r>
              <a:rPr lang="en-US" sz="1600" b="1" dirty="0">
                <a:solidFill>
                  <a:schemeClr val="accent6">
                    <a:lumMod val="50000"/>
                  </a:schemeClr>
                </a:solidFill>
              </a:rPr>
              <a:t>https://docs.microsoft.com/en-us/azure/fundamentals-introduction-to-azure</a:t>
            </a:r>
            <a:endParaRPr lang="uk-UA" sz="1600" b="1" dirty="0">
              <a:solidFill>
                <a:schemeClr val="accent6">
                  <a:lumMod val="50000"/>
                </a:schemeClr>
              </a:solidFill>
            </a:endParaRPr>
          </a:p>
        </p:txBody>
      </p:sp>
      <p:pic>
        <p:nvPicPr>
          <p:cNvPr id="1030" name="Picture 6" descr="Azure compon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372" y="80628"/>
            <a:ext cx="5544108" cy="668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3303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14</a:t>
            </a:fld>
            <a:endParaRPr lang="uk-UA"/>
          </a:p>
        </p:txBody>
      </p:sp>
      <p:sp>
        <p:nvSpPr>
          <p:cNvPr id="5" name="Прямоугольник 4"/>
          <p:cNvSpPr/>
          <p:nvPr/>
        </p:nvSpPr>
        <p:spPr>
          <a:xfrm>
            <a:off x="71500" y="8620"/>
            <a:ext cx="2772308" cy="4893647"/>
          </a:xfrm>
          <a:prstGeom prst="rect">
            <a:avLst/>
          </a:prstGeom>
        </p:spPr>
        <p:txBody>
          <a:bodyPr wrap="square">
            <a:spAutoFit/>
          </a:bodyPr>
          <a:lstStyle/>
          <a:p>
            <a:r>
              <a:rPr lang="en-US" sz="2400" dirty="0"/>
              <a:t>The ability to create a </a:t>
            </a:r>
            <a:r>
              <a:rPr lang="en-US" sz="2400" b="1" dirty="0"/>
              <a:t>virtual machine on demand</a:t>
            </a:r>
            <a:r>
              <a:rPr lang="en-US" sz="2400" dirty="0"/>
              <a:t>, whether from a standard image or from one you supply, can be very useful. This approach, commonly known as Infrastructure as a Service (</a:t>
            </a:r>
            <a:r>
              <a:rPr lang="en-US" sz="2400" b="1" dirty="0"/>
              <a:t>IaaS</a:t>
            </a:r>
            <a:r>
              <a:rPr lang="en-US" sz="2400" dirty="0"/>
              <a:t>), is what Azure Virtual Machines provides</a:t>
            </a:r>
            <a:endParaRPr lang="uk-UA" sz="2400" dirty="0"/>
          </a:p>
        </p:txBody>
      </p:sp>
      <p:pic>
        <p:nvPicPr>
          <p:cNvPr id="1026" name="Picture 2" descr="Azure Virtual Machines ROBBCSIART_T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80628"/>
            <a:ext cx="6118445" cy="6685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266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15</a:t>
            </a:fld>
            <a:endParaRPr lang="uk-U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944" y="0"/>
            <a:ext cx="5940660" cy="2595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619" y="2598207"/>
            <a:ext cx="7056785" cy="4287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Прямая со стрелкой 4"/>
          <p:cNvCxnSpPr/>
          <p:nvPr/>
        </p:nvCxnSpPr>
        <p:spPr>
          <a:xfrm>
            <a:off x="716856" y="2888940"/>
            <a:ext cx="792088" cy="0"/>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23672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91796"/>
            <a:ext cx="9144000" cy="6309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Прямая со стрелкой 2"/>
          <p:cNvCxnSpPr/>
          <p:nvPr/>
        </p:nvCxnSpPr>
        <p:spPr>
          <a:xfrm>
            <a:off x="4572001" y="1196752"/>
            <a:ext cx="792088" cy="0"/>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97780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0628"/>
            <a:ext cx="9144000" cy="6721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Прямая со стрелкой 2"/>
          <p:cNvCxnSpPr/>
          <p:nvPr/>
        </p:nvCxnSpPr>
        <p:spPr>
          <a:xfrm flipH="1">
            <a:off x="1003946" y="2456892"/>
            <a:ext cx="470768" cy="216024"/>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5" name="Прямая со стрелкой 4"/>
          <p:cNvCxnSpPr/>
          <p:nvPr/>
        </p:nvCxnSpPr>
        <p:spPr>
          <a:xfrm>
            <a:off x="1799692" y="2996952"/>
            <a:ext cx="792088" cy="0"/>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6" name="Прямая со стрелкой 5"/>
          <p:cNvCxnSpPr/>
          <p:nvPr/>
        </p:nvCxnSpPr>
        <p:spPr>
          <a:xfrm>
            <a:off x="1799692" y="3248980"/>
            <a:ext cx="792088" cy="0"/>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771492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8" y="599280"/>
            <a:ext cx="9150906" cy="563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Прямоугольник 4"/>
          <p:cNvSpPr/>
          <p:nvPr/>
        </p:nvSpPr>
        <p:spPr>
          <a:xfrm>
            <a:off x="7452320" y="260648"/>
            <a:ext cx="1368153" cy="48692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uk-UA"/>
          </a:p>
        </p:txBody>
      </p:sp>
      <p:sp>
        <p:nvSpPr>
          <p:cNvPr id="6" name="TextBox 5">
            <a:hlinkClick r:id="rId4" action="ppaction://hlinkfile"/>
          </p:cNvPr>
          <p:cNvSpPr txBox="1"/>
          <p:nvPr/>
        </p:nvSpPr>
        <p:spPr>
          <a:xfrm>
            <a:off x="7536273" y="260648"/>
            <a:ext cx="1212191" cy="461665"/>
          </a:xfrm>
          <a:prstGeom prst="rect">
            <a:avLst/>
          </a:prstGeom>
          <a:noFill/>
        </p:spPr>
        <p:txBody>
          <a:bodyPr wrap="none" rtlCol="0">
            <a:spAutoFit/>
          </a:bodyPr>
          <a:lstStyle/>
          <a:p>
            <a:r>
              <a:rPr lang="en-US" sz="2400" b="1" dirty="0" smtClean="0">
                <a:hlinkClick r:id="rId4" action="ppaction://hlinkfile"/>
              </a:rPr>
              <a:t>Preview</a:t>
            </a:r>
            <a:endParaRPr lang="uk-UA" sz="2400" b="1" dirty="0"/>
          </a:p>
        </p:txBody>
      </p:sp>
      <p:cxnSp>
        <p:nvCxnSpPr>
          <p:cNvPr id="7" name="Прямая со стрелкой 6"/>
          <p:cNvCxnSpPr/>
          <p:nvPr/>
        </p:nvCxnSpPr>
        <p:spPr>
          <a:xfrm flipH="1">
            <a:off x="3239852" y="2168860"/>
            <a:ext cx="504056" cy="0"/>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8" name="Прямая со стрелкой 7"/>
          <p:cNvCxnSpPr/>
          <p:nvPr/>
        </p:nvCxnSpPr>
        <p:spPr>
          <a:xfrm flipH="1">
            <a:off x="2735796" y="4077072"/>
            <a:ext cx="504056" cy="0"/>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9" name="Прямая со стрелкой 8"/>
          <p:cNvCxnSpPr/>
          <p:nvPr/>
        </p:nvCxnSpPr>
        <p:spPr>
          <a:xfrm flipH="1">
            <a:off x="2769405" y="4437112"/>
            <a:ext cx="504056" cy="0"/>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0" name="Прямая со стрелкой 9"/>
          <p:cNvCxnSpPr/>
          <p:nvPr/>
        </p:nvCxnSpPr>
        <p:spPr>
          <a:xfrm flipH="1">
            <a:off x="3048457" y="5193196"/>
            <a:ext cx="504056" cy="0"/>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1" name="Прямая со стрелкой 10"/>
          <p:cNvCxnSpPr/>
          <p:nvPr/>
        </p:nvCxnSpPr>
        <p:spPr>
          <a:xfrm flipH="1">
            <a:off x="6480212" y="3104964"/>
            <a:ext cx="504056" cy="0"/>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28437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56" y="39609"/>
            <a:ext cx="7992888" cy="6809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Прямая со стрелкой 2"/>
          <p:cNvCxnSpPr/>
          <p:nvPr/>
        </p:nvCxnSpPr>
        <p:spPr>
          <a:xfrm>
            <a:off x="1077343" y="3414006"/>
            <a:ext cx="396044" cy="0"/>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5" name="Прямая со стрелкой 4"/>
          <p:cNvCxnSpPr/>
          <p:nvPr/>
        </p:nvCxnSpPr>
        <p:spPr>
          <a:xfrm>
            <a:off x="1077343" y="2924944"/>
            <a:ext cx="396044" cy="0"/>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6" name="Прямая со стрелкой 5"/>
          <p:cNvCxnSpPr/>
          <p:nvPr/>
        </p:nvCxnSpPr>
        <p:spPr>
          <a:xfrm>
            <a:off x="1077343" y="5121188"/>
            <a:ext cx="396044" cy="0"/>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7" name="Прямая со стрелкой 6"/>
          <p:cNvCxnSpPr/>
          <p:nvPr/>
        </p:nvCxnSpPr>
        <p:spPr>
          <a:xfrm>
            <a:off x="1077343" y="5445224"/>
            <a:ext cx="396044" cy="0"/>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8" name="Прямая со стрелкой 7"/>
          <p:cNvCxnSpPr/>
          <p:nvPr/>
        </p:nvCxnSpPr>
        <p:spPr>
          <a:xfrm>
            <a:off x="1077343" y="5589240"/>
            <a:ext cx="396044" cy="0"/>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9" name="Прямая со стрелкой 8"/>
          <p:cNvCxnSpPr/>
          <p:nvPr/>
        </p:nvCxnSpPr>
        <p:spPr>
          <a:xfrm>
            <a:off x="1088290" y="1916832"/>
            <a:ext cx="396044" cy="0"/>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0" name="Прямая со стрелкой 9"/>
          <p:cNvCxnSpPr/>
          <p:nvPr/>
        </p:nvCxnSpPr>
        <p:spPr>
          <a:xfrm>
            <a:off x="1119334" y="584684"/>
            <a:ext cx="396044" cy="0"/>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28437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2</a:t>
            </a:fld>
            <a:endParaRPr lang="uk-UA"/>
          </a:p>
        </p:txBody>
      </p:sp>
      <p:pic>
        <p:nvPicPr>
          <p:cNvPr id="13" name="Picture 3" descr="C:\Users\pc\Desktop\Web_course\resources\Pictures\devOpsScheme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463" r="7583" b="3475"/>
          <a:stretch/>
        </p:blipFill>
        <p:spPr bwMode="auto">
          <a:xfrm>
            <a:off x="3779912" y="2166340"/>
            <a:ext cx="4644516" cy="42766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pc\Desktop\Web_course\resources\Pictures\DevStep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41620"/>
            <a:ext cx="4176464" cy="5763744"/>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0" y="133472"/>
            <a:ext cx="9144000" cy="523220"/>
          </a:xfrm>
          <a:prstGeom prst="rect">
            <a:avLst/>
          </a:prstGeom>
        </p:spPr>
        <p:txBody>
          <a:bodyPr wrap="square">
            <a:spAutoFit/>
          </a:bodyPr>
          <a:lstStyle/>
          <a:p>
            <a:pPr algn="ctr"/>
            <a:r>
              <a:rPr lang="en-US" sz="2800" b="1" u="sng" smtClean="0"/>
              <a:t>DEVOPS</a:t>
            </a:r>
            <a:endParaRPr lang="uk-UA" sz="2800" u="sng" dirty="0"/>
          </a:p>
        </p:txBody>
      </p:sp>
      <p:sp>
        <p:nvSpPr>
          <p:cNvPr id="2" name="Прямоугольник 1"/>
          <p:cNvSpPr/>
          <p:nvPr/>
        </p:nvSpPr>
        <p:spPr>
          <a:xfrm>
            <a:off x="3491880" y="6442941"/>
            <a:ext cx="5220580" cy="369332"/>
          </a:xfrm>
          <a:prstGeom prst="rect">
            <a:avLst/>
          </a:prstGeom>
        </p:spPr>
        <p:txBody>
          <a:bodyPr wrap="square">
            <a:spAutoFit/>
          </a:bodyPr>
          <a:lstStyle/>
          <a:p>
            <a:r>
              <a:rPr lang="en-US" dirty="0" smtClean="0"/>
              <a:t>www.codenewbie.org/blogs/what-is-source-control</a:t>
            </a:r>
            <a:endParaRPr lang="uk-UA" dirty="0"/>
          </a:p>
        </p:txBody>
      </p:sp>
      <p:cxnSp>
        <p:nvCxnSpPr>
          <p:cNvPr id="10" name="Прямая со стрелкой 9"/>
          <p:cNvCxnSpPr/>
          <p:nvPr/>
        </p:nvCxnSpPr>
        <p:spPr>
          <a:xfrm flipH="1">
            <a:off x="3779912" y="5743436"/>
            <a:ext cx="887180" cy="781908"/>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71827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08" y="44624"/>
            <a:ext cx="8906316" cy="6773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Прямая со стрелкой 2"/>
          <p:cNvCxnSpPr/>
          <p:nvPr/>
        </p:nvCxnSpPr>
        <p:spPr>
          <a:xfrm>
            <a:off x="0" y="3320988"/>
            <a:ext cx="396044" cy="0"/>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4" name="Прямая со стрелкой 3"/>
          <p:cNvCxnSpPr/>
          <p:nvPr/>
        </p:nvCxnSpPr>
        <p:spPr>
          <a:xfrm>
            <a:off x="69563" y="3501008"/>
            <a:ext cx="396044" cy="0"/>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977808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8620"/>
            <a:ext cx="9144000" cy="6849380"/>
          </a:xfrm>
          <a:prstGeom prst="rect">
            <a:avLst/>
          </a:prstGeom>
        </p:spPr>
        <p:txBody>
          <a:bodyPr wrap="square" numCol="4" spcCol="36000">
            <a:spAutoFit/>
          </a:bodyPr>
          <a:lstStyle/>
          <a:p>
            <a:r>
              <a:rPr lang="en-US" sz="1100" dirty="0"/>
              <a:t>[</a:t>
            </a:r>
          </a:p>
          <a:p>
            <a:r>
              <a:rPr lang="en-US" sz="1100" dirty="0"/>
              <a:t>  {</a:t>
            </a:r>
          </a:p>
          <a:p>
            <a:r>
              <a:rPr lang="en-US" sz="1100" dirty="0"/>
              <a:t>    </a:t>
            </a:r>
            <a:r>
              <a:rPr lang="en-US" sz="1100" b="1" dirty="0"/>
              <a:t>"</a:t>
            </a:r>
            <a:r>
              <a:rPr lang="en-US" sz="1100" b="1" dirty="0" err="1"/>
              <a:t>faceId</a:t>
            </a:r>
            <a:r>
              <a:rPr lang="en-US" sz="1100" b="1" dirty="0"/>
              <a:t>": "</a:t>
            </a:r>
            <a:r>
              <a:rPr lang="en-US" sz="1100" b="1" dirty="0" smtClean="0"/>
              <a:t>361168c3-2776-4614-</a:t>
            </a:r>
          </a:p>
          <a:p>
            <a:r>
              <a:rPr lang="en-US" sz="1100" b="1" dirty="0"/>
              <a:t> </a:t>
            </a:r>
            <a:r>
              <a:rPr lang="en-US" sz="1100" b="1" dirty="0" smtClean="0"/>
              <a:t>                      b839-f2a8a92531bc</a:t>
            </a:r>
            <a:r>
              <a:rPr lang="en-US" sz="1100" b="1" dirty="0"/>
              <a:t>"</a:t>
            </a:r>
            <a:r>
              <a:rPr lang="en-US" sz="1100" dirty="0"/>
              <a:t>,</a:t>
            </a:r>
          </a:p>
          <a:p>
            <a:r>
              <a:rPr lang="en-US" sz="1100" dirty="0"/>
              <a:t>    "</a:t>
            </a:r>
            <a:r>
              <a:rPr lang="en-US" sz="1100" dirty="0" err="1"/>
              <a:t>faceRectangle</a:t>
            </a:r>
            <a:r>
              <a:rPr lang="en-US" sz="1100" dirty="0"/>
              <a:t>": {</a:t>
            </a:r>
          </a:p>
          <a:p>
            <a:r>
              <a:rPr lang="en-US" sz="1100" dirty="0"/>
              <a:t>      "top": 96,</a:t>
            </a:r>
          </a:p>
          <a:p>
            <a:r>
              <a:rPr lang="en-US" sz="1100" dirty="0"/>
              <a:t>      "left": 536,</a:t>
            </a:r>
          </a:p>
          <a:p>
            <a:r>
              <a:rPr lang="en-US" sz="1100" dirty="0"/>
              <a:t>      "width": 130,</a:t>
            </a:r>
          </a:p>
          <a:p>
            <a:r>
              <a:rPr lang="en-US" sz="1100" dirty="0"/>
              <a:t>      "height": 130</a:t>
            </a:r>
          </a:p>
          <a:p>
            <a:r>
              <a:rPr lang="en-US" sz="1100" dirty="0"/>
              <a:t>    },</a:t>
            </a:r>
          </a:p>
          <a:p>
            <a:r>
              <a:rPr lang="en-US" sz="1100" dirty="0"/>
              <a:t>    "</a:t>
            </a:r>
            <a:r>
              <a:rPr lang="en-US" sz="1100" dirty="0" err="1"/>
              <a:t>faceAttributes</a:t>
            </a:r>
            <a:r>
              <a:rPr lang="en-US" sz="1100" dirty="0"/>
              <a:t>": {</a:t>
            </a:r>
          </a:p>
          <a:p>
            <a:r>
              <a:rPr lang="en-US" sz="1100" dirty="0"/>
              <a:t>      "smile": 1,</a:t>
            </a:r>
          </a:p>
          <a:p>
            <a:r>
              <a:rPr lang="en-US" sz="1100" dirty="0"/>
              <a:t>      "</a:t>
            </a:r>
            <a:r>
              <a:rPr lang="en-US" sz="1100" dirty="0" err="1"/>
              <a:t>headPose</a:t>
            </a:r>
            <a:r>
              <a:rPr lang="en-US" sz="1100" dirty="0"/>
              <a:t>": {</a:t>
            </a:r>
          </a:p>
          <a:p>
            <a:r>
              <a:rPr lang="en-US" sz="1100" dirty="0"/>
              <a:t>        "pitch": 0,</a:t>
            </a:r>
          </a:p>
          <a:p>
            <a:r>
              <a:rPr lang="en-US" sz="1100" dirty="0"/>
              <a:t>        "roll": -3.3,</a:t>
            </a:r>
          </a:p>
          <a:p>
            <a:r>
              <a:rPr lang="en-US" sz="1100" dirty="0"/>
              <a:t>        "yaw": -5.6</a:t>
            </a:r>
          </a:p>
          <a:p>
            <a:r>
              <a:rPr lang="en-US" sz="1100" dirty="0"/>
              <a:t>      },</a:t>
            </a:r>
          </a:p>
          <a:p>
            <a:r>
              <a:rPr lang="en-US" sz="1100" dirty="0"/>
              <a:t>      "gender": "male",</a:t>
            </a:r>
          </a:p>
          <a:p>
            <a:r>
              <a:rPr lang="en-US" sz="1100" dirty="0"/>
              <a:t>      "age": 36.9,</a:t>
            </a:r>
          </a:p>
          <a:p>
            <a:r>
              <a:rPr lang="en-US" sz="1100" dirty="0"/>
              <a:t>      "</a:t>
            </a:r>
            <a:r>
              <a:rPr lang="en-US" sz="1100" dirty="0" err="1"/>
              <a:t>facialHair</a:t>
            </a:r>
            <a:r>
              <a:rPr lang="en-US" sz="1100" dirty="0"/>
              <a:t>": {</a:t>
            </a:r>
          </a:p>
          <a:p>
            <a:r>
              <a:rPr lang="en-US" sz="1100" dirty="0"/>
              <a:t>        "moustache": 0.5,</a:t>
            </a:r>
          </a:p>
          <a:p>
            <a:r>
              <a:rPr lang="en-US" sz="1100" dirty="0"/>
              <a:t>        "beard": 0.6,</a:t>
            </a:r>
          </a:p>
          <a:p>
            <a:r>
              <a:rPr lang="en-US" sz="1100" dirty="0"/>
              <a:t>        "sideburns": 0.6</a:t>
            </a:r>
          </a:p>
          <a:p>
            <a:r>
              <a:rPr lang="en-US" sz="1100" dirty="0"/>
              <a:t>      },</a:t>
            </a:r>
          </a:p>
          <a:p>
            <a:r>
              <a:rPr lang="en-US" sz="1100" dirty="0"/>
              <a:t>      "glasses": "</a:t>
            </a:r>
            <a:r>
              <a:rPr lang="en-US" sz="1100" dirty="0" err="1"/>
              <a:t>NoGlasses</a:t>
            </a:r>
            <a:r>
              <a:rPr lang="en-US" sz="1100" dirty="0"/>
              <a:t>",</a:t>
            </a:r>
          </a:p>
          <a:p>
            <a:r>
              <a:rPr lang="en-US" sz="1100" dirty="0"/>
              <a:t>      "emotion": {</a:t>
            </a:r>
          </a:p>
          <a:p>
            <a:r>
              <a:rPr lang="en-US" sz="1100" dirty="0"/>
              <a:t>        "anger": 0,</a:t>
            </a:r>
          </a:p>
          <a:p>
            <a:r>
              <a:rPr lang="en-US" sz="1100" dirty="0"/>
              <a:t>        "contempt": 0,</a:t>
            </a:r>
          </a:p>
          <a:p>
            <a:r>
              <a:rPr lang="en-US" sz="1100" dirty="0"/>
              <a:t>        "disgust": 0,</a:t>
            </a:r>
          </a:p>
          <a:p>
            <a:r>
              <a:rPr lang="en-US" sz="1100" dirty="0"/>
              <a:t>        "fear": 0,</a:t>
            </a:r>
          </a:p>
          <a:p>
            <a:r>
              <a:rPr lang="en-US" sz="1100" dirty="0"/>
              <a:t>        "happiness": 1,</a:t>
            </a:r>
          </a:p>
          <a:p>
            <a:r>
              <a:rPr lang="en-US" sz="1100" dirty="0"/>
              <a:t>        "neutral": 0,</a:t>
            </a:r>
          </a:p>
          <a:p>
            <a:r>
              <a:rPr lang="en-US" sz="1100" dirty="0"/>
              <a:t>        "sadness": 0,</a:t>
            </a:r>
          </a:p>
          <a:p>
            <a:r>
              <a:rPr lang="en-US" sz="1100" dirty="0"/>
              <a:t>        "surprise": 0</a:t>
            </a:r>
          </a:p>
          <a:p>
            <a:r>
              <a:rPr lang="en-US" sz="1100" dirty="0"/>
              <a:t>      },</a:t>
            </a:r>
          </a:p>
          <a:p>
            <a:r>
              <a:rPr lang="en-US" sz="1100" dirty="0"/>
              <a:t>      "blur": {</a:t>
            </a:r>
          </a:p>
          <a:p>
            <a:r>
              <a:rPr lang="en-US" sz="1100" dirty="0"/>
              <a:t>        "</a:t>
            </a:r>
            <a:r>
              <a:rPr lang="en-US" sz="1100" dirty="0" err="1"/>
              <a:t>blurLevel</a:t>
            </a:r>
            <a:r>
              <a:rPr lang="en-US" sz="1100" dirty="0"/>
              <a:t>": "low",</a:t>
            </a:r>
          </a:p>
          <a:p>
            <a:r>
              <a:rPr lang="en-US" sz="1100" dirty="0"/>
              <a:t>        "value": 0.08</a:t>
            </a:r>
          </a:p>
          <a:p>
            <a:r>
              <a:rPr lang="en-US" sz="1100" dirty="0"/>
              <a:t>      },</a:t>
            </a:r>
          </a:p>
          <a:p>
            <a:r>
              <a:rPr lang="en-US" sz="1100" dirty="0"/>
              <a:t>      "exposure": {</a:t>
            </a:r>
          </a:p>
          <a:p>
            <a:r>
              <a:rPr lang="en-US" sz="1100" dirty="0"/>
              <a:t>        "</a:t>
            </a:r>
            <a:r>
              <a:rPr lang="en-US" sz="1100" dirty="0" err="1"/>
              <a:t>exposureLevel</a:t>
            </a:r>
            <a:r>
              <a:rPr lang="en-US" sz="1100" dirty="0"/>
              <a:t>": "</a:t>
            </a:r>
            <a:r>
              <a:rPr lang="en-US" sz="1100" dirty="0" err="1"/>
              <a:t>goodExposure</a:t>
            </a:r>
            <a:r>
              <a:rPr lang="en-US" sz="1100" dirty="0"/>
              <a:t>",</a:t>
            </a:r>
          </a:p>
          <a:p>
            <a:r>
              <a:rPr lang="en-US" sz="1100" dirty="0"/>
              <a:t>        "value": 0.66</a:t>
            </a:r>
          </a:p>
          <a:p>
            <a:r>
              <a:rPr lang="en-US" sz="1100" dirty="0"/>
              <a:t>      },</a:t>
            </a:r>
          </a:p>
          <a:p>
            <a:r>
              <a:rPr lang="en-US" sz="1100" dirty="0"/>
              <a:t>      "noise": {</a:t>
            </a:r>
          </a:p>
          <a:p>
            <a:r>
              <a:rPr lang="en-US" sz="1100" dirty="0"/>
              <a:t>        "</a:t>
            </a:r>
            <a:r>
              <a:rPr lang="en-US" sz="1100" dirty="0" err="1"/>
              <a:t>noiseLevel</a:t>
            </a:r>
            <a:r>
              <a:rPr lang="en-US" sz="1100" dirty="0"/>
              <a:t>": "medium",</a:t>
            </a:r>
          </a:p>
          <a:p>
            <a:r>
              <a:rPr lang="en-US" sz="1100" dirty="0"/>
              <a:t>        "value": 0.59</a:t>
            </a:r>
          </a:p>
          <a:p>
            <a:r>
              <a:rPr lang="en-US" sz="1100" dirty="0"/>
              <a:t>      },</a:t>
            </a:r>
          </a:p>
          <a:p>
            <a:r>
              <a:rPr lang="en-US" sz="1100" dirty="0"/>
              <a:t>      "makeup": {</a:t>
            </a:r>
          </a:p>
          <a:p>
            <a:r>
              <a:rPr lang="en-US" sz="1100" dirty="0"/>
              <a:t>        "</a:t>
            </a:r>
            <a:r>
              <a:rPr lang="en-US" sz="1100" dirty="0" err="1"/>
              <a:t>eyeMakeup</a:t>
            </a:r>
            <a:r>
              <a:rPr lang="en-US" sz="1100" dirty="0"/>
              <a:t>": false,</a:t>
            </a:r>
          </a:p>
          <a:p>
            <a:r>
              <a:rPr lang="en-US" sz="1100" dirty="0"/>
              <a:t>        "</a:t>
            </a:r>
            <a:r>
              <a:rPr lang="en-US" sz="1100" dirty="0" err="1"/>
              <a:t>lipMakeup</a:t>
            </a:r>
            <a:r>
              <a:rPr lang="en-US" sz="1100" dirty="0"/>
              <a:t>": false</a:t>
            </a:r>
          </a:p>
          <a:p>
            <a:r>
              <a:rPr lang="en-US" sz="1100" dirty="0"/>
              <a:t>      },</a:t>
            </a:r>
          </a:p>
          <a:p>
            <a:r>
              <a:rPr lang="en-US" sz="1100" dirty="0"/>
              <a:t>      "accessories": [],</a:t>
            </a:r>
          </a:p>
          <a:p>
            <a:r>
              <a:rPr lang="en-US" sz="1100" dirty="0"/>
              <a:t>      "occlusion": {</a:t>
            </a:r>
          </a:p>
          <a:p>
            <a:r>
              <a:rPr lang="en-US" sz="1100" dirty="0"/>
              <a:t>        "</a:t>
            </a:r>
            <a:r>
              <a:rPr lang="en-US" sz="1100" dirty="0" err="1"/>
              <a:t>foreheadOccluded</a:t>
            </a:r>
            <a:r>
              <a:rPr lang="en-US" sz="1100" dirty="0"/>
              <a:t>": false,</a:t>
            </a:r>
          </a:p>
          <a:p>
            <a:r>
              <a:rPr lang="en-US" sz="1100" dirty="0"/>
              <a:t>        "</a:t>
            </a:r>
            <a:r>
              <a:rPr lang="en-US" sz="1100" dirty="0" err="1"/>
              <a:t>eyeOccluded</a:t>
            </a:r>
            <a:r>
              <a:rPr lang="en-US" sz="1100" dirty="0"/>
              <a:t>": false,</a:t>
            </a:r>
          </a:p>
          <a:p>
            <a:r>
              <a:rPr lang="en-US" sz="1100" dirty="0"/>
              <a:t>        "</a:t>
            </a:r>
            <a:r>
              <a:rPr lang="en-US" sz="1100" dirty="0" err="1"/>
              <a:t>mouthOccluded</a:t>
            </a:r>
            <a:r>
              <a:rPr lang="en-US" sz="1100" dirty="0"/>
              <a:t>": false</a:t>
            </a:r>
          </a:p>
          <a:p>
            <a:r>
              <a:rPr lang="en-US" sz="1100" dirty="0"/>
              <a:t>      },</a:t>
            </a:r>
          </a:p>
          <a:p>
            <a:r>
              <a:rPr lang="en-US" sz="1100" dirty="0"/>
              <a:t>      "hair": {</a:t>
            </a:r>
          </a:p>
          <a:p>
            <a:r>
              <a:rPr lang="en-US" sz="1100" dirty="0"/>
              <a:t>        "bald": 0.12,</a:t>
            </a:r>
          </a:p>
          <a:p>
            <a:r>
              <a:rPr lang="en-US" sz="1100" dirty="0"/>
              <a:t>        "invisible": false,</a:t>
            </a:r>
          </a:p>
          <a:p>
            <a:r>
              <a:rPr lang="en-US" sz="1100" dirty="0"/>
              <a:t>        "</a:t>
            </a:r>
            <a:r>
              <a:rPr lang="en-US" sz="1100" dirty="0" err="1"/>
              <a:t>hairColor</a:t>
            </a:r>
            <a:r>
              <a:rPr lang="en-US" sz="1100" dirty="0"/>
              <a:t>": [</a:t>
            </a:r>
          </a:p>
          <a:p>
            <a:r>
              <a:rPr lang="en-US" sz="1100" dirty="0"/>
              <a:t>          </a:t>
            </a:r>
            <a:r>
              <a:rPr lang="en-US" sz="1100" dirty="0" smtClean="0"/>
              <a:t>{ </a:t>
            </a:r>
            <a:r>
              <a:rPr lang="en-US" sz="1100" dirty="0"/>
              <a:t>"color": "black",</a:t>
            </a:r>
          </a:p>
          <a:p>
            <a:r>
              <a:rPr lang="en-US" sz="1100" dirty="0"/>
              <a:t>            "confidence": </a:t>
            </a:r>
            <a:r>
              <a:rPr lang="en-US" sz="1100" dirty="0" smtClean="0"/>
              <a:t>1 </a:t>
            </a:r>
            <a:r>
              <a:rPr lang="en-US" sz="1100" dirty="0"/>
              <a:t>},</a:t>
            </a:r>
          </a:p>
          <a:p>
            <a:r>
              <a:rPr lang="en-US" sz="1100" dirty="0"/>
              <a:t>          </a:t>
            </a:r>
            <a:r>
              <a:rPr lang="en-US" sz="1100" dirty="0" smtClean="0"/>
              <a:t>{ </a:t>
            </a:r>
            <a:r>
              <a:rPr lang="en-US" sz="1100" dirty="0"/>
              <a:t>"color": "brown",</a:t>
            </a:r>
          </a:p>
          <a:p>
            <a:r>
              <a:rPr lang="en-US" sz="1100" dirty="0"/>
              <a:t>            "confidence": </a:t>
            </a:r>
            <a:r>
              <a:rPr lang="en-US" sz="1100" dirty="0" smtClean="0"/>
              <a:t>0.94},</a:t>
            </a:r>
            <a:endParaRPr lang="en-US" sz="1100" dirty="0"/>
          </a:p>
          <a:p>
            <a:r>
              <a:rPr lang="en-US" sz="1100" dirty="0"/>
              <a:t>          </a:t>
            </a:r>
            <a:r>
              <a:rPr lang="en-US" sz="1100" dirty="0" smtClean="0"/>
              <a:t>{ </a:t>
            </a:r>
            <a:r>
              <a:rPr lang="en-US" sz="1100" dirty="0"/>
              <a:t>"color": "other",</a:t>
            </a:r>
          </a:p>
          <a:p>
            <a:r>
              <a:rPr lang="en-US" sz="1100" dirty="0"/>
              <a:t>            "confidence": </a:t>
            </a:r>
            <a:r>
              <a:rPr lang="en-US" sz="1100" dirty="0" smtClean="0"/>
              <a:t>0.28 </a:t>
            </a:r>
            <a:r>
              <a:rPr lang="en-US" sz="1100" dirty="0"/>
              <a:t>},</a:t>
            </a:r>
          </a:p>
          <a:p>
            <a:r>
              <a:rPr lang="en-US" sz="1100" dirty="0"/>
              <a:t>          </a:t>
            </a:r>
            <a:r>
              <a:rPr lang="en-US" sz="1100" dirty="0" smtClean="0"/>
              <a:t>{"color</a:t>
            </a:r>
            <a:r>
              <a:rPr lang="en-US" sz="1100" dirty="0"/>
              <a:t>": "gray",</a:t>
            </a:r>
          </a:p>
          <a:p>
            <a:r>
              <a:rPr lang="en-US" sz="1100" dirty="0"/>
              <a:t>            "confidence": </a:t>
            </a:r>
            <a:r>
              <a:rPr lang="en-US" sz="1100" dirty="0" smtClean="0"/>
              <a:t>0.13 </a:t>
            </a:r>
            <a:r>
              <a:rPr lang="en-US" sz="1100" dirty="0"/>
              <a:t>},</a:t>
            </a:r>
          </a:p>
          <a:p>
            <a:r>
              <a:rPr lang="en-US" sz="1100" dirty="0"/>
              <a:t>          </a:t>
            </a:r>
            <a:r>
              <a:rPr lang="en-US" sz="1100" dirty="0" smtClean="0"/>
              <a:t>{"</a:t>
            </a:r>
            <a:r>
              <a:rPr lang="en-US" sz="1100" dirty="0"/>
              <a:t>color": "red",</a:t>
            </a:r>
          </a:p>
          <a:p>
            <a:r>
              <a:rPr lang="en-US" sz="1100" dirty="0"/>
              <a:t>            "confidence": </a:t>
            </a:r>
            <a:r>
              <a:rPr lang="en-US" sz="1100" dirty="0" smtClean="0"/>
              <a:t>0.1},</a:t>
            </a:r>
            <a:endParaRPr lang="en-US" sz="1100" dirty="0"/>
          </a:p>
          <a:p>
            <a:r>
              <a:rPr lang="en-US" sz="1100" dirty="0"/>
              <a:t>          </a:t>
            </a:r>
            <a:r>
              <a:rPr lang="en-US" sz="1100" dirty="0" smtClean="0"/>
              <a:t>{"</a:t>
            </a:r>
            <a:r>
              <a:rPr lang="en-US" sz="1100" dirty="0"/>
              <a:t>color": "blond",</a:t>
            </a:r>
          </a:p>
          <a:p>
            <a:r>
              <a:rPr lang="en-US" sz="1100" dirty="0"/>
              <a:t>            "confidence": </a:t>
            </a:r>
            <a:r>
              <a:rPr lang="en-US" sz="1100" dirty="0" smtClean="0"/>
              <a:t>0.02 </a:t>
            </a:r>
            <a:r>
              <a:rPr lang="en-US" sz="1100" dirty="0"/>
              <a:t>}</a:t>
            </a:r>
          </a:p>
          <a:p>
            <a:r>
              <a:rPr lang="en-US" sz="1100" dirty="0"/>
              <a:t>        ]</a:t>
            </a:r>
          </a:p>
          <a:p>
            <a:r>
              <a:rPr lang="en-US" sz="1100" dirty="0"/>
              <a:t>      }</a:t>
            </a:r>
          </a:p>
          <a:p>
            <a:r>
              <a:rPr lang="en-US" sz="1100" dirty="0"/>
              <a:t>    }</a:t>
            </a:r>
          </a:p>
          <a:p>
            <a:r>
              <a:rPr lang="en-US" sz="1100" dirty="0"/>
              <a:t>  </a:t>
            </a:r>
            <a:r>
              <a:rPr lang="en-US" sz="1100" dirty="0" smtClean="0"/>
              <a:t>},</a:t>
            </a:r>
          </a:p>
          <a:p>
            <a:endParaRPr lang="en-US" sz="1100" dirty="0"/>
          </a:p>
          <a:p>
            <a:endParaRPr lang="en-US" sz="1100" dirty="0" smtClean="0"/>
          </a:p>
          <a:p>
            <a:endParaRPr lang="en-US" sz="1100" dirty="0"/>
          </a:p>
          <a:p>
            <a:r>
              <a:rPr lang="en-US" sz="1100" dirty="0"/>
              <a:t>  {</a:t>
            </a:r>
          </a:p>
          <a:p>
            <a:r>
              <a:rPr lang="en-US" sz="1100" dirty="0"/>
              <a:t>    </a:t>
            </a:r>
            <a:r>
              <a:rPr lang="en-US" sz="1100" b="1" dirty="0"/>
              <a:t>"</a:t>
            </a:r>
            <a:r>
              <a:rPr lang="en-US" sz="1100" b="1" dirty="0" err="1"/>
              <a:t>faceId</a:t>
            </a:r>
            <a:r>
              <a:rPr lang="en-US" sz="1100" b="1" dirty="0"/>
              <a:t>": "</a:t>
            </a:r>
            <a:r>
              <a:rPr lang="en-US" sz="1100" b="1" dirty="0" smtClean="0"/>
              <a:t>87c2346c-d56e-46d6-</a:t>
            </a:r>
          </a:p>
          <a:p>
            <a:r>
              <a:rPr lang="en-US" sz="1100" b="1" dirty="0"/>
              <a:t> </a:t>
            </a:r>
            <a:r>
              <a:rPr lang="en-US" sz="1100" b="1" dirty="0" smtClean="0"/>
              <a:t>                      9778-b6f7d3d8f48d</a:t>
            </a:r>
            <a:r>
              <a:rPr lang="en-US" sz="1100" b="1" dirty="0"/>
              <a:t>"</a:t>
            </a:r>
            <a:r>
              <a:rPr lang="en-US" sz="1100" dirty="0"/>
              <a:t>,</a:t>
            </a:r>
          </a:p>
          <a:p>
            <a:r>
              <a:rPr lang="en-US" sz="1100" dirty="0"/>
              <a:t>    "</a:t>
            </a:r>
            <a:r>
              <a:rPr lang="en-US" sz="1100" dirty="0" err="1"/>
              <a:t>faceRectangle</a:t>
            </a:r>
            <a:r>
              <a:rPr lang="en-US" sz="1100" dirty="0"/>
              <a:t>": {</a:t>
            </a:r>
          </a:p>
          <a:p>
            <a:r>
              <a:rPr lang="en-US" sz="1100" dirty="0"/>
              <a:t>      "top": 137,</a:t>
            </a:r>
          </a:p>
          <a:p>
            <a:r>
              <a:rPr lang="en-US" sz="1100" dirty="0"/>
              <a:t>      "left": 296,</a:t>
            </a:r>
          </a:p>
          <a:p>
            <a:r>
              <a:rPr lang="en-US" sz="1100" dirty="0"/>
              <a:t>      "width": 121,</a:t>
            </a:r>
          </a:p>
          <a:p>
            <a:r>
              <a:rPr lang="en-US" sz="1100" dirty="0"/>
              <a:t>      "height": 121</a:t>
            </a:r>
          </a:p>
          <a:p>
            <a:r>
              <a:rPr lang="en-US" sz="1100" dirty="0"/>
              <a:t>    },</a:t>
            </a:r>
          </a:p>
          <a:p>
            <a:r>
              <a:rPr lang="en-US" sz="1100" dirty="0"/>
              <a:t>    "</a:t>
            </a:r>
            <a:r>
              <a:rPr lang="en-US" sz="1100" dirty="0" err="1"/>
              <a:t>faceAttributes</a:t>
            </a:r>
            <a:r>
              <a:rPr lang="en-US" sz="1100" dirty="0"/>
              <a:t>": {</a:t>
            </a:r>
          </a:p>
          <a:p>
            <a:r>
              <a:rPr lang="en-US" sz="1100" dirty="0"/>
              <a:t>      "smile": 1,</a:t>
            </a:r>
          </a:p>
          <a:p>
            <a:r>
              <a:rPr lang="en-US" sz="1100" dirty="0"/>
              <a:t>      "</a:t>
            </a:r>
            <a:r>
              <a:rPr lang="en-US" sz="1100" dirty="0" err="1"/>
              <a:t>headPose</a:t>
            </a:r>
            <a:r>
              <a:rPr lang="en-US" sz="1100" dirty="0"/>
              <a:t>": {</a:t>
            </a:r>
          </a:p>
          <a:p>
            <a:r>
              <a:rPr lang="en-US" sz="1100" dirty="0"/>
              <a:t>        "pitch": 0,</a:t>
            </a:r>
          </a:p>
          <a:p>
            <a:r>
              <a:rPr lang="en-US" sz="1100" dirty="0"/>
              <a:t>        "roll": -7.1,</a:t>
            </a:r>
          </a:p>
          <a:p>
            <a:r>
              <a:rPr lang="en-US" sz="1100" dirty="0"/>
              <a:t>        "yaw": -5.3</a:t>
            </a:r>
          </a:p>
          <a:p>
            <a:r>
              <a:rPr lang="en-US" sz="1100" dirty="0"/>
              <a:t>      },</a:t>
            </a:r>
          </a:p>
          <a:p>
            <a:r>
              <a:rPr lang="en-US" sz="1100" dirty="0"/>
              <a:t>      "gender": "female",</a:t>
            </a:r>
          </a:p>
          <a:p>
            <a:r>
              <a:rPr lang="en-US" sz="1100" dirty="0"/>
              <a:t>      "age": 36.3,</a:t>
            </a:r>
          </a:p>
          <a:p>
            <a:r>
              <a:rPr lang="en-US" sz="1100" dirty="0"/>
              <a:t>      "</a:t>
            </a:r>
            <a:r>
              <a:rPr lang="en-US" sz="1100" dirty="0" err="1"/>
              <a:t>facialHair</a:t>
            </a:r>
            <a:r>
              <a:rPr lang="en-US" sz="1100" dirty="0"/>
              <a:t>": {</a:t>
            </a:r>
          </a:p>
          <a:p>
            <a:r>
              <a:rPr lang="en-US" sz="1100" dirty="0"/>
              <a:t>        "moustache": 0,</a:t>
            </a:r>
          </a:p>
          <a:p>
            <a:r>
              <a:rPr lang="en-US" sz="1100" dirty="0"/>
              <a:t>        "beard": 0,</a:t>
            </a:r>
          </a:p>
          <a:p>
            <a:r>
              <a:rPr lang="en-US" sz="1100" dirty="0"/>
              <a:t>        "sideburns": 0</a:t>
            </a:r>
          </a:p>
          <a:p>
            <a:r>
              <a:rPr lang="en-US" sz="1100" dirty="0"/>
              <a:t>      },</a:t>
            </a:r>
          </a:p>
          <a:p>
            <a:r>
              <a:rPr lang="en-US" sz="1100" dirty="0"/>
              <a:t>      "glasses": "</a:t>
            </a:r>
            <a:r>
              <a:rPr lang="en-US" sz="1100" dirty="0" err="1"/>
              <a:t>NoGlasses</a:t>
            </a:r>
            <a:r>
              <a:rPr lang="en-US" sz="1100" dirty="0"/>
              <a:t>",</a:t>
            </a:r>
          </a:p>
          <a:p>
            <a:r>
              <a:rPr lang="en-US" sz="1100" dirty="0"/>
              <a:t>      "emotion": {</a:t>
            </a:r>
          </a:p>
          <a:p>
            <a:r>
              <a:rPr lang="en-US" sz="1100" dirty="0"/>
              <a:t>        "anger": 0,</a:t>
            </a:r>
          </a:p>
          <a:p>
            <a:r>
              <a:rPr lang="en-US" sz="1100" dirty="0"/>
              <a:t>        "contempt": 0,</a:t>
            </a:r>
          </a:p>
          <a:p>
            <a:r>
              <a:rPr lang="en-US" sz="1100" dirty="0"/>
              <a:t>        "disgust": 0,</a:t>
            </a:r>
          </a:p>
          <a:p>
            <a:r>
              <a:rPr lang="en-US" sz="1100" dirty="0"/>
              <a:t>        "fear": 0,</a:t>
            </a:r>
          </a:p>
          <a:p>
            <a:r>
              <a:rPr lang="en-US" sz="1100" dirty="0"/>
              <a:t>        "happiness": 1,</a:t>
            </a:r>
          </a:p>
          <a:p>
            <a:r>
              <a:rPr lang="en-US" sz="1100" dirty="0"/>
              <a:t>        "neutral": 0,</a:t>
            </a:r>
          </a:p>
          <a:p>
            <a:r>
              <a:rPr lang="en-US" sz="1100" dirty="0"/>
              <a:t>        "sadness": 0,</a:t>
            </a:r>
          </a:p>
          <a:p>
            <a:r>
              <a:rPr lang="en-US" sz="1100" dirty="0"/>
              <a:t>        "surprise": 0</a:t>
            </a:r>
          </a:p>
          <a:p>
            <a:r>
              <a:rPr lang="en-US" sz="1100" dirty="0"/>
              <a:t>      },</a:t>
            </a:r>
          </a:p>
          <a:p>
            <a:r>
              <a:rPr lang="en-US" sz="1100" dirty="0"/>
              <a:t>      "blur": {</a:t>
            </a:r>
          </a:p>
          <a:p>
            <a:r>
              <a:rPr lang="en-US" sz="1100" dirty="0"/>
              <a:t>        "</a:t>
            </a:r>
            <a:r>
              <a:rPr lang="en-US" sz="1100" dirty="0" err="1"/>
              <a:t>blurLevel</a:t>
            </a:r>
            <a:r>
              <a:rPr lang="en-US" sz="1100" dirty="0"/>
              <a:t>": "low",</a:t>
            </a:r>
          </a:p>
          <a:p>
            <a:r>
              <a:rPr lang="en-US" sz="1100" dirty="0"/>
              <a:t>        "value": 0</a:t>
            </a:r>
          </a:p>
          <a:p>
            <a:r>
              <a:rPr lang="en-US" sz="1100" dirty="0"/>
              <a:t>      },</a:t>
            </a:r>
          </a:p>
          <a:p>
            <a:r>
              <a:rPr lang="en-US" sz="1100" dirty="0"/>
              <a:t>      "exposure": {</a:t>
            </a:r>
          </a:p>
          <a:p>
            <a:r>
              <a:rPr lang="en-US" sz="1100" dirty="0"/>
              <a:t>        "</a:t>
            </a:r>
            <a:r>
              <a:rPr lang="en-US" sz="1100" dirty="0" err="1"/>
              <a:t>exposureLevel</a:t>
            </a:r>
            <a:r>
              <a:rPr lang="en-US" sz="1100" dirty="0"/>
              <a:t>": "</a:t>
            </a:r>
            <a:r>
              <a:rPr lang="en-US" sz="1100" dirty="0" err="1"/>
              <a:t>goodExposure</a:t>
            </a:r>
            <a:r>
              <a:rPr lang="en-US" sz="1100" dirty="0"/>
              <a:t>",</a:t>
            </a:r>
          </a:p>
          <a:p>
            <a:r>
              <a:rPr lang="en-US" sz="1100" dirty="0"/>
              <a:t>        "value": 0.5</a:t>
            </a:r>
          </a:p>
          <a:p>
            <a:r>
              <a:rPr lang="en-US" sz="1100" dirty="0"/>
              <a:t>      },</a:t>
            </a:r>
          </a:p>
          <a:p>
            <a:r>
              <a:rPr lang="en-US" sz="1100" dirty="0"/>
              <a:t>      "noise": {</a:t>
            </a:r>
          </a:p>
          <a:p>
            <a:r>
              <a:rPr lang="en-US" sz="1100" dirty="0"/>
              <a:t>        "</a:t>
            </a:r>
            <a:r>
              <a:rPr lang="en-US" sz="1100" dirty="0" err="1"/>
              <a:t>noiseLevel</a:t>
            </a:r>
            <a:r>
              <a:rPr lang="en-US" sz="1100" dirty="0"/>
              <a:t>": "medium",</a:t>
            </a:r>
          </a:p>
          <a:p>
            <a:r>
              <a:rPr lang="en-US" sz="1100" dirty="0"/>
              <a:t>        "value": 0.66</a:t>
            </a:r>
          </a:p>
          <a:p>
            <a:r>
              <a:rPr lang="en-US" sz="1100" dirty="0"/>
              <a:t>      },</a:t>
            </a:r>
          </a:p>
          <a:p>
            <a:r>
              <a:rPr lang="en-US" sz="1100" dirty="0"/>
              <a:t>      "makeup": {</a:t>
            </a:r>
          </a:p>
          <a:p>
            <a:r>
              <a:rPr lang="en-US" sz="1100" dirty="0"/>
              <a:t>        "</a:t>
            </a:r>
            <a:r>
              <a:rPr lang="en-US" sz="1100" dirty="0" err="1"/>
              <a:t>eyeMakeup</a:t>
            </a:r>
            <a:r>
              <a:rPr lang="en-US" sz="1100" dirty="0"/>
              <a:t>": true,</a:t>
            </a:r>
          </a:p>
          <a:p>
            <a:r>
              <a:rPr lang="en-US" sz="1100" dirty="0"/>
              <a:t>        "</a:t>
            </a:r>
            <a:r>
              <a:rPr lang="en-US" sz="1100" dirty="0" err="1"/>
              <a:t>lipMakeup</a:t>
            </a:r>
            <a:r>
              <a:rPr lang="en-US" sz="1100" dirty="0"/>
              <a:t>": true</a:t>
            </a:r>
          </a:p>
          <a:p>
            <a:r>
              <a:rPr lang="en-US" sz="1100" dirty="0"/>
              <a:t>      },</a:t>
            </a:r>
          </a:p>
          <a:p>
            <a:r>
              <a:rPr lang="en-US" sz="1100" dirty="0"/>
              <a:t>      "accessories": [],</a:t>
            </a:r>
          </a:p>
          <a:p>
            <a:r>
              <a:rPr lang="en-US" sz="1100" dirty="0"/>
              <a:t>      "occlusion": {</a:t>
            </a:r>
          </a:p>
          <a:p>
            <a:r>
              <a:rPr lang="en-US" sz="1100" dirty="0"/>
              <a:t>        "</a:t>
            </a:r>
            <a:r>
              <a:rPr lang="en-US" sz="1100" dirty="0" err="1"/>
              <a:t>foreheadOccluded</a:t>
            </a:r>
            <a:r>
              <a:rPr lang="en-US" sz="1100" dirty="0"/>
              <a:t>": false,</a:t>
            </a:r>
          </a:p>
          <a:p>
            <a:r>
              <a:rPr lang="en-US" sz="1100" dirty="0"/>
              <a:t>        "</a:t>
            </a:r>
            <a:r>
              <a:rPr lang="en-US" sz="1100" dirty="0" err="1"/>
              <a:t>eyeOccluded</a:t>
            </a:r>
            <a:r>
              <a:rPr lang="en-US" sz="1100" dirty="0"/>
              <a:t>": false,</a:t>
            </a:r>
          </a:p>
          <a:p>
            <a:r>
              <a:rPr lang="en-US" sz="1100" dirty="0"/>
              <a:t>        "</a:t>
            </a:r>
            <a:r>
              <a:rPr lang="en-US" sz="1100" dirty="0" err="1"/>
              <a:t>mouthOccluded</a:t>
            </a:r>
            <a:r>
              <a:rPr lang="en-US" sz="1100" dirty="0"/>
              <a:t>": false</a:t>
            </a:r>
          </a:p>
          <a:p>
            <a:r>
              <a:rPr lang="en-US" sz="1100" dirty="0"/>
              <a:t>      },</a:t>
            </a:r>
          </a:p>
          <a:p>
            <a:r>
              <a:rPr lang="en-US" sz="1100" dirty="0"/>
              <a:t>      "hair": {</a:t>
            </a:r>
          </a:p>
          <a:p>
            <a:r>
              <a:rPr lang="en-US" sz="1100" dirty="0"/>
              <a:t>        "bald": 0.03,</a:t>
            </a:r>
          </a:p>
          <a:p>
            <a:r>
              <a:rPr lang="en-US" sz="1100" dirty="0"/>
              <a:t>        "invisible": false,</a:t>
            </a:r>
          </a:p>
          <a:p>
            <a:r>
              <a:rPr lang="en-US" sz="1100" dirty="0"/>
              <a:t>        "</a:t>
            </a:r>
            <a:r>
              <a:rPr lang="en-US" sz="1100" dirty="0" err="1"/>
              <a:t>hairColor</a:t>
            </a:r>
            <a:r>
              <a:rPr lang="en-US" sz="1100" dirty="0"/>
              <a:t>": [</a:t>
            </a:r>
          </a:p>
          <a:p>
            <a:r>
              <a:rPr lang="en-US" sz="1100" dirty="0"/>
              <a:t>          </a:t>
            </a:r>
            <a:r>
              <a:rPr lang="en-US" sz="1100" dirty="0" smtClean="0"/>
              <a:t>{"</a:t>
            </a:r>
            <a:r>
              <a:rPr lang="en-US" sz="1100" dirty="0"/>
              <a:t>color": "black",</a:t>
            </a:r>
          </a:p>
          <a:p>
            <a:r>
              <a:rPr lang="en-US" sz="1100" dirty="0"/>
              <a:t>            "confidence": </a:t>
            </a:r>
            <a:r>
              <a:rPr lang="en-US" sz="1100" dirty="0" smtClean="0"/>
              <a:t>1 </a:t>
            </a:r>
            <a:r>
              <a:rPr lang="en-US" sz="1100" dirty="0"/>
              <a:t>},</a:t>
            </a:r>
          </a:p>
          <a:p>
            <a:r>
              <a:rPr lang="en-US" sz="1100" dirty="0"/>
              <a:t>          </a:t>
            </a:r>
            <a:r>
              <a:rPr lang="en-US" sz="1100" dirty="0" smtClean="0"/>
              <a:t>{"</a:t>
            </a:r>
            <a:r>
              <a:rPr lang="en-US" sz="1100" dirty="0"/>
              <a:t>color": "other",</a:t>
            </a:r>
          </a:p>
          <a:p>
            <a:r>
              <a:rPr lang="en-US" sz="1100" dirty="0"/>
              <a:t>            "confidence": </a:t>
            </a:r>
            <a:r>
              <a:rPr lang="en-US" sz="1100" dirty="0" smtClean="0"/>
              <a:t>0.9 </a:t>
            </a:r>
            <a:r>
              <a:rPr lang="en-US" sz="1100" dirty="0"/>
              <a:t>},</a:t>
            </a:r>
          </a:p>
          <a:p>
            <a:r>
              <a:rPr lang="en-US" sz="1100" dirty="0"/>
              <a:t>          </a:t>
            </a:r>
            <a:r>
              <a:rPr lang="en-US" sz="1100" dirty="0" smtClean="0"/>
              <a:t>{"</a:t>
            </a:r>
            <a:r>
              <a:rPr lang="en-US" sz="1100" dirty="0"/>
              <a:t>color": "brown",</a:t>
            </a:r>
          </a:p>
          <a:p>
            <a:r>
              <a:rPr lang="en-US" sz="1100" dirty="0"/>
              <a:t>            "confidence": </a:t>
            </a:r>
            <a:r>
              <a:rPr lang="en-US" sz="1100" dirty="0" smtClean="0"/>
              <a:t>0.88},</a:t>
            </a:r>
            <a:endParaRPr lang="en-US" sz="1100" dirty="0"/>
          </a:p>
          <a:p>
            <a:r>
              <a:rPr lang="en-US" sz="1100" dirty="0"/>
              <a:t>          </a:t>
            </a:r>
            <a:r>
              <a:rPr lang="en-US" sz="1100" dirty="0" smtClean="0"/>
              <a:t>{"</a:t>
            </a:r>
            <a:r>
              <a:rPr lang="en-US" sz="1100" dirty="0"/>
              <a:t>color": "gray",</a:t>
            </a:r>
          </a:p>
          <a:p>
            <a:r>
              <a:rPr lang="en-US" sz="1100" dirty="0"/>
              <a:t>            "confidence": </a:t>
            </a:r>
            <a:r>
              <a:rPr lang="en-US" sz="1100" dirty="0" smtClean="0"/>
              <a:t>0.06},</a:t>
            </a:r>
            <a:endParaRPr lang="en-US" sz="1100" dirty="0"/>
          </a:p>
          <a:p>
            <a:r>
              <a:rPr lang="en-US" sz="1100" dirty="0"/>
              <a:t>          </a:t>
            </a:r>
            <a:r>
              <a:rPr lang="en-US" sz="1100" dirty="0" smtClean="0"/>
              <a:t>{"</a:t>
            </a:r>
            <a:r>
              <a:rPr lang="en-US" sz="1100" dirty="0"/>
              <a:t>color": "red",</a:t>
            </a:r>
          </a:p>
          <a:p>
            <a:r>
              <a:rPr lang="en-US" sz="1100" dirty="0"/>
              <a:t>            "confidence": </a:t>
            </a:r>
            <a:r>
              <a:rPr lang="en-US" sz="1100" dirty="0" smtClean="0"/>
              <a:t>0.04},</a:t>
            </a:r>
            <a:endParaRPr lang="en-US" sz="1100" dirty="0"/>
          </a:p>
          <a:p>
            <a:r>
              <a:rPr lang="en-US" sz="1100" dirty="0"/>
              <a:t>          </a:t>
            </a:r>
            <a:r>
              <a:rPr lang="en-US" sz="1100" dirty="0" smtClean="0"/>
              <a:t>{"</a:t>
            </a:r>
            <a:r>
              <a:rPr lang="en-US" sz="1100" dirty="0"/>
              <a:t>color": "blond",</a:t>
            </a:r>
          </a:p>
          <a:p>
            <a:r>
              <a:rPr lang="en-US" sz="1100" dirty="0"/>
              <a:t>            "confidence": </a:t>
            </a:r>
            <a:r>
              <a:rPr lang="en-US" sz="1100" dirty="0" smtClean="0"/>
              <a:t>0.02 </a:t>
            </a:r>
            <a:r>
              <a:rPr lang="en-US" sz="1100" dirty="0"/>
              <a:t>}</a:t>
            </a:r>
          </a:p>
          <a:p>
            <a:r>
              <a:rPr lang="en-US" sz="1100" dirty="0"/>
              <a:t>        ]</a:t>
            </a:r>
          </a:p>
          <a:p>
            <a:r>
              <a:rPr lang="en-US" sz="1100" dirty="0"/>
              <a:t>      }</a:t>
            </a:r>
          </a:p>
          <a:p>
            <a:r>
              <a:rPr lang="en-US" sz="1100" dirty="0"/>
              <a:t>    }</a:t>
            </a:r>
          </a:p>
          <a:p>
            <a:r>
              <a:rPr lang="en-US" sz="1100" dirty="0"/>
              <a:t>  }</a:t>
            </a:r>
          </a:p>
          <a:p>
            <a:r>
              <a:rPr lang="en-US" sz="1100" dirty="0"/>
              <a:t>]</a:t>
            </a:r>
            <a:endParaRPr lang="uk-UA" sz="1100" dirty="0"/>
          </a:p>
        </p:txBody>
      </p:sp>
      <p:cxnSp>
        <p:nvCxnSpPr>
          <p:cNvPr id="3" name="Прямая соединительная линия 2"/>
          <p:cNvCxnSpPr>
            <a:stCxn id="2" idx="2"/>
            <a:endCxn id="2" idx="0"/>
          </p:cNvCxnSpPr>
          <p:nvPr/>
        </p:nvCxnSpPr>
        <p:spPr>
          <a:xfrm flipV="1">
            <a:off x="4572000" y="8620"/>
            <a:ext cx="0" cy="684938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223628" y="0"/>
            <a:ext cx="1185902" cy="369332"/>
          </a:xfrm>
          <a:prstGeom prst="rect">
            <a:avLst/>
          </a:prstGeom>
          <a:noFill/>
        </p:spPr>
        <p:txBody>
          <a:bodyPr wrap="none" rtlCol="0">
            <a:spAutoFit/>
          </a:bodyPr>
          <a:lstStyle/>
          <a:p>
            <a:r>
              <a:rPr lang="en-US" b="1" dirty="0" smtClean="0">
                <a:solidFill>
                  <a:srgbClr val="FF0000"/>
                </a:solidFill>
              </a:rPr>
              <a:t>RESPONSE</a:t>
            </a:r>
            <a:endParaRPr lang="uk-UA" b="1" dirty="0">
              <a:solidFill>
                <a:srgbClr val="FF0000"/>
              </a:solidFill>
            </a:endParaRPr>
          </a:p>
        </p:txBody>
      </p:sp>
      <p:cxnSp>
        <p:nvCxnSpPr>
          <p:cNvPr id="5" name="Прямая со стрелкой 4"/>
          <p:cNvCxnSpPr/>
          <p:nvPr/>
        </p:nvCxnSpPr>
        <p:spPr>
          <a:xfrm>
            <a:off x="0" y="656692"/>
            <a:ext cx="396044" cy="0"/>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7" name="Прямая со стрелкой 6"/>
          <p:cNvCxnSpPr/>
          <p:nvPr/>
        </p:nvCxnSpPr>
        <p:spPr>
          <a:xfrm>
            <a:off x="4572000" y="476672"/>
            <a:ext cx="396044" cy="0"/>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04018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22</a:t>
            </a:fld>
            <a:endParaRPr lang="uk-UA"/>
          </a:p>
        </p:txBody>
      </p:sp>
      <p:sp>
        <p:nvSpPr>
          <p:cNvPr id="5" name="Прямоугольник 4"/>
          <p:cNvSpPr/>
          <p:nvPr/>
        </p:nvSpPr>
        <p:spPr>
          <a:xfrm>
            <a:off x="35496" y="6495398"/>
            <a:ext cx="2443105" cy="338554"/>
          </a:xfrm>
          <a:prstGeom prst="rect">
            <a:avLst/>
          </a:prstGeom>
        </p:spPr>
        <p:txBody>
          <a:bodyPr wrap="none">
            <a:spAutoFit/>
          </a:bodyPr>
          <a:lstStyle/>
          <a:p>
            <a:r>
              <a:rPr lang="en-US" sz="1600" dirty="0" smtClean="0">
                <a:solidFill>
                  <a:schemeClr val="accent6">
                    <a:lumMod val="50000"/>
                  </a:schemeClr>
                </a:solidFill>
              </a:rPr>
              <a:t>medium.freecodecamp.org</a:t>
            </a:r>
            <a:endParaRPr lang="uk-UA" sz="1600" dirty="0">
              <a:solidFill>
                <a:schemeClr val="accent6">
                  <a:lumMod val="50000"/>
                </a:schemeClr>
              </a:solidFill>
            </a:endParaRPr>
          </a:p>
        </p:txBody>
      </p:sp>
      <p:pic>
        <p:nvPicPr>
          <p:cNvPr id="9219" name="Picture 3" descr="C:\Users\pc\Desktop\Web_course\resources\DevOp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2" y="1423255"/>
            <a:ext cx="8982744" cy="5426125"/>
          </a:xfrm>
          <a:prstGeom prst="rect">
            <a:avLst/>
          </a:prstGeom>
          <a:noFill/>
          <a:extLst>
            <a:ext uri="{909E8E84-426E-40DD-AFC4-6F175D3DCCD1}">
              <a14:hiddenFill xmlns:a14="http://schemas.microsoft.com/office/drawing/2010/main">
                <a:solidFill>
                  <a:srgbClr val="FFFFFF"/>
                </a:solidFill>
              </a14:hiddenFill>
            </a:ext>
          </a:extLst>
        </p:spPr>
      </p:pic>
      <p:sp>
        <p:nvSpPr>
          <p:cNvPr id="6" name="Овал 5"/>
          <p:cNvSpPr/>
          <p:nvPr/>
        </p:nvSpPr>
        <p:spPr>
          <a:xfrm>
            <a:off x="5148064" y="1952836"/>
            <a:ext cx="93610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p:cNvSpPr/>
          <p:nvPr/>
        </p:nvSpPr>
        <p:spPr>
          <a:xfrm>
            <a:off x="6804248" y="1423255"/>
            <a:ext cx="720080" cy="3848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Прямоугольник 1"/>
          <p:cNvSpPr/>
          <p:nvPr/>
        </p:nvSpPr>
        <p:spPr>
          <a:xfrm>
            <a:off x="71500" y="80628"/>
            <a:ext cx="7721321" cy="1477328"/>
          </a:xfrm>
          <a:prstGeom prst="rect">
            <a:avLst/>
          </a:prstGeom>
        </p:spPr>
        <p:txBody>
          <a:bodyPr wrap="square">
            <a:spAutoFit/>
          </a:bodyPr>
          <a:lstStyle/>
          <a:p>
            <a:pPr marL="285750" indent="-285750">
              <a:spcAft>
                <a:spcPts val="600"/>
              </a:spcAft>
              <a:buFont typeface="Arial" panose="020B0604020202020204" pitchFamily="34" charset="0"/>
              <a:buChar char="•"/>
            </a:pPr>
            <a:r>
              <a:rPr lang="en-US" sz="1600" dirty="0" smtClean="0"/>
              <a:t>Containers </a:t>
            </a:r>
            <a:r>
              <a:rPr lang="en-US" sz="1600" dirty="0"/>
              <a:t>are a method for running software inside isolated environments</a:t>
            </a:r>
            <a:r>
              <a:rPr lang="en-US" sz="1600" dirty="0" smtClean="0"/>
              <a:t>.</a:t>
            </a:r>
          </a:p>
          <a:p>
            <a:pPr marL="285750" indent="-285750">
              <a:spcAft>
                <a:spcPts val="600"/>
              </a:spcAft>
              <a:buFont typeface="Arial" panose="020B0604020202020204" pitchFamily="34" charset="0"/>
              <a:buChar char="•"/>
            </a:pPr>
            <a:r>
              <a:rPr lang="en-US" sz="1600" dirty="0"/>
              <a:t>Containerized apps offer more portability and easier </a:t>
            </a:r>
            <a:r>
              <a:rPr lang="en-US" sz="1600" dirty="0" err="1" smtClean="0"/>
              <a:t>deployability</a:t>
            </a:r>
            <a:r>
              <a:rPr lang="en-US" sz="1600" dirty="0"/>
              <a:t>.</a:t>
            </a:r>
          </a:p>
          <a:p>
            <a:pPr marL="285750" indent="-285750">
              <a:spcAft>
                <a:spcPts val="600"/>
              </a:spcAft>
              <a:buFont typeface="Arial" panose="020B0604020202020204" pitchFamily="34" charset="0"/>
              <a:buChar char="•"/>
            </a:pPr>
            <a:r>
              <a:rPr lang="en-US" sz="1600" dirty="0" smtClean="0"/>
              <a:t>To </a:t>
            </a:r>
            <a:r>
              <a:rPr lang="en-US" sz="1600" dirty="0"/>
              <a:t>use containers effectively in real-world environments, you need an orchestration </a:t>
            </a:r>
            <a:r>
              <a:rPr lang="en-US" sz="1600" dirty="0" smtClean="0"/>
              <a:t>tool, which automate </a:t>
            </a:r>
            <a:r>
              <a:rPr lang="en-US" sz="1600" dirty="0"/>
              <a:t>most of the tasks involved in spinning containers up and managing them once they're running. </a:t>
            </a:r>
            <a:endParaRPr lang="uk-UA" sz="1600" dirty="0"/>
          </a:p>
        </p:txBody>
      </p:sp>
      <p:pic>
        <p:nvPicPr>
          <p:cNvPr id="3076" name="Picture 4" descr="http://thevarguy.com/site-files/thevarguy.com/files/imagecache/medium_img/uploads/2016/07/shipping-containers-thinkstoc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104" y="1616248"/>
            <a:ext cx="2767768" cy="1561307"/>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pic>
        <p:nvPicPr>
          <p:cNvPr id="3078" name="Picture 6" descr="Результат пошуку зображень за запитом &quot;containers docker&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96336" y="80628"/>
            <a:ext cx="1392300" cy="115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7204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23</a:t>
            </a:fld>
            <a:endParaRPr lang="uk-UA"/>
          </a:p>
        </p:txBody>
      </p:sp>
      <p:sp>
        <p:nvSpPr>
          <p:cNvPr id="2" name="Прямоугольник 1"/>
          <p:cNvSpPr/>
          <p:nvPr/>
        </p:nvSpPr>
        <p:spPr>
          <a:xfrm>
            <a:off x="382642" y="476672"/>
            <a:ext cx="8352928" cy="923330"/>
          </a:xfrm>
          <a:prstGeom prst="rect">
            <a:avLst/>
          </a:prstGeom>
        </p:spPr>
        <p:txBody>
          <a:bodyPr wrap="square">
            <a:spAutoFit/>
          </a:bodyPr>
          <a:lstStyle/>
          <a:p>
            <a:pPr algn="just"/>
            <a:r>
              <a:rPr lang="en-US" dirty="0"/>
              <a:t>Containers and virtual machines have similar resource isolation and allocation benefits, but function differently because containers virtualize the operating system instead of hardware, containers are more portable and efficient.</a:t>
            </a:r>
            <a:endParaRPr lang="uk-UA" dirty="0"/>
          </a:p>
        </p:txBody>
      </p:sp>
      <p:sp>
        <p:nvSpPr>
          <p:cNvPr id="3" name="Прямоугольник 2"/>
          <p:cNvSpPr/>
          <p:nvPr/>
        </p:nvSpPr>
        <p:spPr>
          <a:xfrm>
            <a:off x="2478601" y="80628"/>
            <a:ext cx="4161011" cy="369332"/>
          </a:xfrm>
          <a:prstGeom prst="rect">
            <a:avLst/>
          </a:prstGeom>
        </p:spPr>
        <p:txBody>
          <a:bodyPr wrap="none">
            <a:spAutoFit/>
          </a:bodyPr>
          <a:lstStyle/>
          <a:p>
            <a:r>
              <a:rPr lang="en-US" b="1" u="sng" dirty="0">
                <a:solidFill>
                  <a:schemeClr val="accent6">
                    <a:lumMod val="50000"/>
                  </a:schemeClr>
                </a:solidFill>
              </a:rPr>
              <a:t>https://www.docker.com/what-container</a:t>
            </a:r>
            <a:endParaRPr lang="uk-UA" b="1" u="sng" dirty="0">
              <a:solidFill>
                <a:schemeClr val="accent6">
                  <a:lumMod val="50000"/>
                </a:schemeClr>
              </a:solidFill>
            </a:endParaRPr>
          </a:p>
        </p:txBody>
      </p:sp>
      <p:pic>
        <p:nvPicPr>
          <p:cNvPr id="4098" name="Picture 2" descr="Containe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423" y="1439024"/>
            <a:ext cx="3464497" cy="31061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virtual machin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0052" y="1412776"/>
            <a:ext cx="3491070" cy="3137449"/>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215516" y="4643261"/>
            <a:ext cx="4068452" cy="1923604"/>
          </a:xfrm>
          <a:prstGeom prst="rect">
            <a:avLst/>
          </a:prstGeom>
        </p:spPr>
        <p:txBody>
          <a:bodyPr wrap="square">
            <a:spAutoFit/>
          </a:bodyPr>
          <a:lstStyle/>
          <a:p>
            <a:pPr algn="ctr">
              <a:spcAft>
                <a:spcPts val="600"/>
              </a:spcAft>
            </a:pPr>
            <a:r>
              <a:rPr lang="en-US" sz="1600" cap="all" dirty="0" smtClean="0"/>
              <a:t>CONTAINERS</a:t>
            </a:r>
            <a:endParaRPr lang="en-US" sz="1400" cap="all" dirty="0" smtClean="0"/>
          </a:p>
          <a:p>
            <a:pPr algn="just"/>
            <a:r>
              <a:rPr lang="en-US" sz="1400" dirty="0" smtClean="0"/>
              <a:t>Containers are an abstraction at the app layer that packages code and dependencies together. Multiple containers can run on the same machine and share the OS kernel with other containers, each running as isolated processes in user space. Containers take up less space than VMs (container images are typically tens of MBs in size), and start almost instantly.</a:t>
            </a:r>
            <a:endParaRPr lang="en-US" sz="1400" dirty="0"/>
          </a:p>
        </p:txBody>
      </p:sp>
      <p:sp>
        <p:nvSpPr>
          <p:cNvPr id="9" name="Прямоугольник 8"/>
          <p:cNvSpPr/>
          <p:nvPr/>
        </p:nvSpPr>
        <p:spPr>
          <a:xfrm>
            <a:off x="4559106" y="4653136"/>
            <a:ext cx="4366506" cy="1923604"/>
          </a:xfrm>
          <a:prstGeom prst="rect">
            <a:avLst/>
          </a:prstGeom>
        </p:spPr>
        <p:txBody>
          <a:bodyPr wrap="square">
            <a:spAutoFit/>
          </a:bodyPr>
          <a:lstStyle/>
          <a:p>
            <a:pPr algn="ctr">
              <a:spcAft>
                <a:spcPts val="600"/>
              </a:spcAft>
            </a:pPr>
            <a:r>
              <a:rPr lang="en-US" sz="1600" dirty="0"/>
              <a:t>VIRTUAL </a:t>
            </a:r>
            <a:r>
              <a:rPr lang="en-US" sz="1600" dirty="0" smtClean="0"/>
              <a:t>MACHINES</a:t>
            </a:r>
            <a:endParaRPr lang="en-US" sz="1600" dirty="0"/>
          </a:p>
          <a:p>
            <a:pPr algn="just"/>
            <a:r>
              <a:rPr lang="en-US" sz="1400" dirty="0"/>
              <a:t>Virtual machines (VMs) are an abstraction of physical hardware turning one server into many servers. The hypervisor allows multiple VMs to run on a single machine. Each VM includes a full copy of an operating system, one or more apps, necessary binaries and libraries - taking up tens of GBs. VMs can also be slow to boot.</a:t>
            </a:r>
            <a:endParaRPr lang="uk-UA" sz="1400" dirty="0"/>
          </a:p>
        </p:txBody>
      </p:sp>
    </p:spTree>
    <p:extLst>
      <p:ext uri="{BB962C8B-B14F-4D97-AF65-F5344CB8AC3E}">
        <p14:creationId xmlns:p14="http://schemas.microsoft.com/office/powerpoint/2010/main" val="16406851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24</a:t>
            </a:fld>
            <a:endParaRPr lang="uk-UA"/>
          </a:p>
        </p:txBody>
      </p:sp>
      <p:sp>
        <p:nvSpPr>
          <p:cNvPr id="2" name="Прямоугольник 1"/>
          <p:cNvSpPr/>
          <p:nvPr/>
        </p:nvSpPr>
        <p:spPr>
          <a:xfrm>
            <a:off x="382642" y="1126485"/>
            <a:ext cx="8352928" cy="646331"/>
          </a:xfrm>
          <a:prstGeom prst="rect">
            <a:avLst/>
          </a:prstGeom>
        </p:spPr>
        <p:txBody>
          <a:bodyPr wrap="square">
            <a:spAutoFit/>
          </a:bodyPr>
          <a:lstStyle/>
          <a:p>
            <a:r>
              <a:rPr lang="en-US" dirty="0"/>
              <a:t>Containers and VMs used together provide a great deal of flexibility in deploying and managing apps.</a:t>
            </a:r>
            <a:endParaRPr lang="uk-UA" dirty="0"/>
          </a:p>
        </p:txBody>
      </p:sp>
      <p:sp>
        <p:nvSpPr>
          <p:cNvPr id="3" name="Прямоугольник 2"/>
          <p:cNvSpPr/>
          <p:nvPr/>
        </p:nvSpPr>
        <p:spPr>
          <a:xfrm>
            <a:off x="1" y="80628"/>
            <a:ext cx="9144000" cy="723275"/>
          </a:xfrm>
          <a:prstGeom prst="rect">
            <a:avLst/>
          </a:prstGeom>
        </p:spPr>
        <p:txBody>
          <a:bodyPr wrap="square">
            <a:spAutoFit/>
          </a:bodyPr>
          <a:lstStyle/>
          <a:p>
            <a:pPr algn="ctr">
              <a:spcAft>
                <a:spcPts val="600"/>
              </a:spcAft>
            </a:pPr>
            <a:r>
              <a:rPr lang="en-US" b="1" dirty="0"/>
              <a:t>Containers and Virtual Machines </a:t>
            </a:r>
            <a:r>
              <a:rPr lang="en-US" b="1" dirty="0" smtClean="0"/>
              <a:t>Together</a:t>
            </a:r>
            <a:endParaRPr lang="en-US" b="1" u="sng" dirty="0" smtClean="0">
              <a:solidFill>
                <a:schemeClr val="accent6">
                  <a:lumMod val="50000"/>
                </a:schemeClr>
              </a:solidFill>
            </a:endParaRPr>
          </a:p>
          <a:p>
            <a:pPr algn="ctr">
              <a:spcAft>
                <a:spcPts val="600"/>
              </a:spcAft>
            </a:pPr>
            <a:r>
              <a:rPr lang="en-US" b="1" u="sng" dirty="0" smtClean="0">
                <a:solidFill>
                  <a:schemeClr val="accent6">
                    <a:lumMod val="50000"/>
                  </a:schemeClr>
                </a:solidFill>
              </a:rPr>
              <a:t>https</a:t>
            </a:r>
            <a:r>
              <a:rPr lang="en-US" b="1" u="sng" dirty="0">
                <a:solidFill>
                  <a:schemeClr val="accent6">
                    <a:lumMod val="50000"/>
                  </a:schemeClr>
                </a:solidFill>
              </a:rPr>
              <a:t>://www.docker.com/what-container</a:t>
            </a:r>
            <a:endParaRPr lang="uk-UA" b="1" u="sng" dirty="0">
              <a:solidFill>
                <a:schemeClr val="accent6">
                  <a:lumMod val="50000"/>
                </a:schemeClr>
              </a:solidFill>
            </a:endParaRPr>
          </a:p>
        </p:txBody>
      </p:sp>
      <p:pic>
        <p:nvPicPr>
          <p:cNvPr id="5122" name="Picture 2" descr="infographic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789" y="1700808"/>
            <a:ext cx="8684691" cy="4185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365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25</a:t>
            </a:fld>
            <a:endParaRPr lang="uk-UA"/>
          </a:p>
        </p:txBody>
      </p:sp>
      <p:pic>
        <p:nvPicPr>
          <p:cNvPr id="10242" name="Picture 2" descr="C:\Users\pc\Desktop\Web_course\resources\DevOp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55104"/>
            <a:ext cx="7056438" cy="5905500"/>
          </a:xfrm>
          <a:prstGeom prst="rect">
            <a:avLst/>
          </a:prstGeom>
          <a:noFill/>
          <a:extLst>
            <a:ext uri="{909E8E84-426E-40DD-AFC4-6F175D3DCCD1}">
              <a14:hiddenFill xmlns:a14="http://schemas.microsoft.com/office/drawing/2010/main">
                <a:solidFill>
                  <a:srgbClr val="FFFFFF"/>
                </a:solidFill>
              </a14:hiddenFill>
            </a:ext>
          </a:extLst>
        </p:spPr>
      </p:pic>
      <p:sp>
        <p:nvSpPr>
          <p:cNvPr id="6" name="Овал 5"/>
          <p:cNvSpPr/>
          <p:nvPr/>
        </p:nvSpPr>
        <p:spPr>
          <a:xfrm>
            <a:off x="4824028" y="332656"/>
            <a:ext cx="1044116" cy="398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p:cNvSpPr/>
          <p:nvPr/>
        </p:nvSpPr>
        <p:spPr>
          <a:xfrm>
            <a:off x="4499992" y="2420888"/>
            <a:ext cx="4248472" cy="3240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Прямоугольник 8"/>
          <p:cNvSpPr/>
          <p:nvPr/>
        </p:nvSpPr>
        <p:spPr>
          <a:xfrm>
            <a:off x="84050" y="77428"/>
            <a:ext cx="2795762" cy="4539704"/>
          </a:xfrm>
          <a:prstGeom prst="rect">
            <a:avLst/>
          </a:prstGeom>
        </p:spPr>
        <p:txBody>
          <a:bodyPr wrap="square">
            <a:spAutoFit/>
          </a:bodyPr>
          <a:lstStyle/>
          <a:p>
            <a:r>
              <a:rPr lang="en-US" sz="1700" b="1" dirty="0"/>
              <a:t>The Open Systems Interconnection model (OSI model) </a:t>
            </a:r>
            <a:r>
              <a:rPr lang="en-US" sz="1700" dirty="0"/>
              <a:t>is a conceptual model that characterizes and standardizes the communication functions of a telecommunication or computing system without regard to their underlying internal structure and technology. Its goal is the interoperability of diverse communication systems with standard protocols. The model partitions a communication system into abstraction layers.</a:t>
            </a:r>
            <a:endParaRPr lang="uk-UA" sz="1700" dirty="0"/>
          </a:p>
        </p:txBody>
      </p:sp>
      <p:pic>
        <p:nvPicPr>
          <p:cNvPr id="7170" name="Picture 2" descr="Результат пошуку зображень за запитом &quot;OSI model&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4740" y="3284984"/>
            <a:ext cx="5399447" cy="3386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371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26</a:t>
            </a:fld>
            <a:endParaRPr lang="uk-UA"/>
          </a:p>
        </p:txBody>
      </p:sp>
      <p:pic>
        <p:nvPicPr>
          <p:cNvPr id="6146" name="Picture 2" descr="Результат пошуку зображень за запитом &quot;OSI model&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71400"/>
            <a:ext cx="6912768" cy="534011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215516" y="5151383"/>
            <a:ext cx="8856984"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mj-lt"/>
              </a:rPr>
              <a:t>Layering of this type does have various conceptual and structuring advantages. However, in the data networking context structured layering implies that the functions of each layer are carried out completely before the protocol data unit is passed to the next layer. This means that the optimization of each layer has to be done separately. Such ordering constraints are in conflict with efficient implementation of data manipulation functions. One could accuse the layered model (e.g., TCP/IP and ISO OSI) of causing this conflict. In fact, the operations of multiplexing and segmentation both hide vital information that lower layers may need to optimize their</a:t>
            </a:r>
            <a:r>
              <a:rPr kumimoji="0" lang="en-US" altLang="en-US" sz="1400" b="0" i="0" u="none" strike="noStrike" cap="none" normalizeH="0" baseline="0" dirty="0" smtClean="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mj-lt"/>
            </a:endParaRPr>
          </a:p>
          <a:p>
            <a:pPr lvl="0" eaLnBrk="0" fontAlgn="base" hangingPunct="0">
              <a:spcBef>
                <a:spcPct val="0"/>
              </a:spcBef>
              <a:spcAft>
                <a:spcPct val="0"/>
              </a:spcAft>
            </a:pPr>
            <a:r>
              <a:rPr lang="en-US" altLang="en-US" sz="1200" dirty="0">
                <a:latin typeface="+mj-lt"/>
              </a:rPr>
              <a:t>datatracker.ietf.org/doc/html/rfc3439#section-3                              </a:t>
            </a:r>
            <a:r>
              <a:rPr lang="en-US" altLang="en-US" sz="1200" dirty="0" smtClean="0">
                <a:latin typeface="+mj-lt"/>
              </a:rPr>
              <a:t>uk.wikipedia.org/wiki/IETF            </a:t>
            </a:r>
            <a:endParaRPr kumimoji="0" lang="en-US" altLang="en-US" sz="12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30432512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3144" y="404663"/>
            <a:ext cx="2821606" cy="1200329"/>
          </a:xfrm>
          <a:prstGeom prst="rect">
            <a:avLst/>
          </a:prstGeom>
          <a:noFill/>
        </p:spPr>
        <p:txBody>
          <a:bodyPr wrap="none" rtlCol="0">
            <a:spAutoFit/>
          </a:bodyPr>
          <a:lstStyle/>
          <a:p>
            <a:pPr algn="ctr"/>
            <a:r>
              <a:rPr lang="uk-UA" b="1" dirty="0" smtClean="0"/>
              <a:t>Самостійне опрацювання:</a:t>
            </a:r>
          </a:p>
          <a:p>
            <a:pPr algn="ctr"/>
            <a:endParaRPr lang="uk-UA" b="1" dirty="0"/>
          </a:p>
          <a:p>
            <a:pPr algn="ctr"/>
            <a:endParaRPr lang="uk-UA" b="1" dirty="0" smtClean="0"/>
          </a:p>
          <a:p>
            <a:pPr algn="ctr"/>
            <a:r>
              <a:rPr lang="uk-UA" b="1" dirty="0" smtClean="0"/>
              <a:t>Література та ресурси:</a:t>
            </a:r>
          </a:p>
        </p:txBody>
      </p:sp>
    </p:spTree>
    <p:extLst>
      <p:ext uri="{BB962C8B-B14F-4D97-AF65-F5344CB8AC3E}">
        <p14:creationId xmlns:p14="http://schemas.microsoft.com/office/powerpoint/2010/main" val="1227545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6553200" y="6225464"/>
            <a:ext cx="2133600" cy="365125"/>
          </a:xfrm>
        </p:spPr>
        <p:txBody>
          <a:bodyPr/>
          <a:lstStyle/>
          <a:p>
            <a:fld id="{FEA8DA0C-EC06-4E4E-870B-D840CDD39891}" type="slidenum">
              <a:rPr lang="uk-UA" smtClean="0"/>
              <a:t>3</a:t>
            </a:fld>
            <a:endParaRPr lang="uk-UA"/>
          </a:p>
        </p:txBody>
      </p:sp>
      <p:pic>
        <p:nvPicPr>
          <p:cNvPr id="8194" name="Picture 2" descr="C:\Users\pc\Desktop\Web_course\resources\DevOp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72" y="1628800"/>
            <a:ext cx="8966224" cy="5053690"/>
          </a:xfrm>
          <a:prstGeom prst="rect">
            <a:avLst/>
          </a:prstGeom>
          <a:noFill/>
          <a:extLst>
            <a:ext uri="{909E8E84-426E-40DD-AFC4-6F175D3DCCD1}">
              <a14:hiddenFill xmlns:a14="http://schemas.microsoft.com/office/drawing/2010/main">
                <a:solidFill>
                  <a:srgbClr val="FFFFFF"/>
                </a:solidFill>
              </a14:hiddenFill>
            </a:ext>
          </a:extLst>
        </p:spPr>
      </p:pic>
      <p:sp>
        <p:nvSpPr>
          <p:cNvPr id="8" name="Овал 7"/>
          <p:cNvSpPr/>
          <p:nvPr/>
        </p:nvSpPr>
        <p:spPr>
          <a:xfrm>
            <a:off x="2339752" y="4437112"/>
            <a:ext cx="1152128"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p:cNvSpPr/>
          <p:nvPr/>
        </p:nvSpPr>
        <p:spPr>
          <a:xfrm>
            <a:off x="1619672" y="5183671"/>
            <a:ext cx="1152128"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Прямоугольник 10"/>
          <p:cNvSpPr/>
          <p:nvPr/>
        </p:nvSpPr>
        <p:spPr>
          <a:xfrm>
            <a:off x="35496" y="6438818"/>
            <a:ext cx="2443105" cy="338554"/>
          </a:xfrm>
          <a:prstGeom prst="rect">
            <a:avLst/>
          </a:prstGeom>
        </p:spPr>
        <p:txBody>
          <a:bodyPr wrap="none">
            <a:spAutoFit/>
          </a:bodyPr>
          <a:lstStyle/>
          <a:p>
            <a:r>
              <a:rPr lang="en-US" sz="1600" dirty="0" smtClean="0">
                <a:solidFill>
                  <a:schemeClr val="accent6">
                    <a:lumMod val="50000"/>
                  </a:schemeClr>
                </a:solidFill>
              </a:rPr>
              <a:t>medium.freecodecamp.org</a:t>
            </a:r>
            <a:endParaRPr lang="uk-UA" sz="1600" dirty="0">
              <a:solidFill>
                <a:schemeClr val="accent6">
                  <a:lumMod val="50000"/>
                </a:schemeClr>
              </a:solidFill>
            </a:endParaRPr>
          </a:p>
        </p:txBody>
      </p:sp>
      <p:sp>
        <p:nvSpPr>
          <p:cNvPr id="2" name="Прямоугольник 1"/>
          <p:cNvSpPr/>
          <p:nvPr/>
        </p:nvSpPr>
        <p:spPr>
          <a:xfrm>
            <a:off x="192601" y="260647"/>
            <a:ext cx="4572000" cy="1200329"/>
          </a:xfrm>
          <a:prstGeom prst="rect">
            <a:avLst/>
          </a:prstGeom>
        </p:spPr>
        <p:txBody>
          <a:bodyPr>
            <a:spAutoFit/>
          </a:bodyPr>
          <a:lstStyle/>
          <a:p>
            <a:pPr algn="ctr"/>
            <a:r>
              <a:rPr lang="en-US" sz="2400" b="1" dirty="0">
                <a:solidFill>
                  <a:srgbClr val="00B050"/>
                </a:solidFill>
              </a:rPr>
              <a:t>The end goal is to deploy software updates to production </a:t>
            </a:r>
            <a:endParaRPr lang="en-US" sz="2400" b="1" dirty="0" smtClean="0">
              <a:solidFill>
                <a:srgbClr val="00B050"/>
              </a:solidFill>
            </a:endParaRPr>
          </a:p>
          <a:p>
            <a:pPr algn="ctr"/>
            <a:r>
              <a:rPr lang="en-US" sz="2400" b="1" u="sng" dirty="0" smtClean="0">
                <a:solidFill>
                  <a:srgbClr val="00B050"/>
                </a:solidFill>
              </a:rPr>
              <a:t>as </a:t>
            </a:r>
            <a:r>
              <a:rPr lang="en-US" sz="2400" b="1" u="sng" dirty="0">
                <a:solidFill>
                  <a:srgbClr val="00B050"/>
                </a:solidFill>
              </a:rPr>
              <a:t>frequently as possible</a:t>
            </a:r>
            <a:endParaRPr lang="uk-UA" sz="2400" b="1" u="sng" dirty="0">
              <a:solidFill>
                <a:srgbClr val="00B050"/>
              </a:solidFill>
            </a:endParaRPr>
          </a:p>
        </p:txBody>
      </p:sp>
      <p:sp>
        <p:nvSpPr>
          <p:cNvPr id="3" name="Прямоугольник 2"/>
          <p:cNvSpPr/>
          <p:nvPr/>
        </p:nvSpPr>
        <p:spPr>
          <a:xfrm>
            <a:off x="5364088" y="764704"/>
            <a:ext cx="3447226" cy="369332"/>
          </a:xfrm>
          <a:prstGeom prst="rect">
            <a:avLst/>
          </a:prstGeom>
        </p:spPr>
        <p:txBody>
          <a:bodyPr wrap="none">
            <a:spAutoFit/>
          </a:bodyPr>
          <a:lstStyle/>
          <a:p>
            <a:r>
              <a:rPr lang="en-US" b="1" u="sng" cap="all" dirty="0">
                <a:solidFill>
                  <a:srgbClr val="FF0000"/>
                </a:solidFill>
              </a:rPr>
              <a:t>COMPLEXITY KILLS PRODUCTIVITY</a:t>
            </a:r>
          </a:p>
        </p:txBody>
      </p:sp>
    </p:spTree>
    <p:extLst>
      <p:ext uri="{BB962C8B-B14F-4D97-AF65-F5344CB8AC3E}">
        <p14:creationId xmlns:p14="http://schemas.microsoft.com/office/powerpoint/2010/main" val="926684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4</a:t>
            </a:fld>
            <a:endParaRPr lang="uk-UA"/>
          </a:p>
        </p:txBody>
      </p:sp>
      <p:sp>
        <p:nvSpPr>
          <p:cNvPr id="2" name="AutoShape 2" descr="Результат пошуку зображень за запитом &quot;ansible&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2052" name="Picture 4" descr="Результат пошуку зображень за запитом &quot;ansible&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595" y="116632"/>
            <a:ext cx="1788133" cy="838187"/>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2483768" y="116632"/>
            <a:ext cx="6444716" cy="1015663"/>
          </a:xfrm>
          <a:prstGeom prst="rect">
            <a:avLst/>
          </a:prstGeom>
        </p:spPr>
        <p:txBody>
          <a:bodyPr wrap="square">
            <a:spAutoFit/>
          </a:bodyPr>
          <a:lstStyle/>
          <a:p>
            <a:r>
              <a:rPr lang="en-US" sz="2000" b="1" i="1" dirty="0" err="1"/>
              <a:t>Ansible</a:t>
            </a:r>
            <a:r>
              <a:rPr lang="en-US" sz="2000" dirty="0"/>
              <a:t> </a:t>
            </a:r>
            <a:r>
              <a:rPr lang="en-US" sz="2000" dirty="0" smtClean="0"/>
              <a:t>is </a:t>
            </a:r>
            <a:r>
              <a:rPr lang="en-US" sz="2000" dirty="0"/>
              <a:t>the simple, yet powerful IT automation engine that thousands of companies are using to drive complexity out of their environments and accelerate DevOps initiatives.</a:t>
            </a:r>
            <a:endParaRPr lang="uk-UA" sz="2000" dirty="0"/>
          </a:p>
        </p:txBody>
      </p:sp>
      <p:sp>
        <p:nvSpPr>
          <p:cNvPr id="9" name="Прямоугольник 8"/>
          <p:cNvSpPr/>
          <p:nvPr/>
        </p:nvSpPr>
        <p:spPr>
          <a:xfrm>
            <a:off x="251520" y="5105216"/>
            <a:ext cx="8520882" cy="1708160"/>
          </a:xfrm>
          <a:prstGeom prst="rect">
            <a:avLst/>
          </a:prstGeom>
        </p:spPr>
        <p:txBody>
          <a:bodyPr wrap="square">
            <a:spAutoFit/>
          </a:bodyPr>
          <a:lstStyle/>
          <a:p>
            <a:pPr algn="just">
              <a:spcAft>
                <a:spcPts val="1200"/>
              </a:spcAft>
            </a:pPr>
            <a:r>
              <a:rPr lang="en-US" sz="1600" dirty="0" err="1" smtClean="0"/>
              <a:t>Ansible</a:t>
            </a:r>
            <a:r>
              <a:rPr lang="en-US" sz="1600" dirty="0" smtClean="0"/>
              <a:t> </a:t>
            </a:r>
            <a:r>
              <a:rPr lang="en-US" sz="1600" dirty="0"/>
              <a:t>can be used for a number of functions:</a:t>
            </a:r>
          </a:p>
          <a:p>
            <a:pPr marL="742950" lvl="1" indent="-285750" algn="just">
              <a:spcAft>
                <a:spcPts val="600"/>
              </a:spcAft>
              <a:buFont typeface="Arial" panose="020B0604020202020204" pitchFamily="34" charset="0"/>
              <a:buChar char="•"/>
            </a:pPr>
            <a:r>
              <a:rPr lang="en-US" sz="1600" b="1" dirty="0"/>
              <a:t>Configuration Management</a:t>
            </a:r>
            <a:r>
              <a:rPr lang="en-US" sz="1600" dirty="0"/>
              <a:t> - </a:t>
            </a:r>
            <a:r>
              <a:rPr lang="en-US" sz="1600" dirty="0" smtClean="0"/>
              <a:t>configure </a:t>
            </a:r>
            <a:r>
              <a:rPr lang="en-US" sz="1600" dirty="0"/>
              <a:t>a </a:t>
            </a:r>
            <a:r>
              <a:rPr lang="en-US" sz="1600" dirty="0" smtClean="0"/>
              <a:t>server/network devices</a:t>
            </a:r>
            <a:endParaRPr lang="en-US" sz="1600" dirty="0"/>
          </a:p>
          <a:p>
            <a:pPr marL="742950" lvl="1" indent="-285750" algn="just">
              <a:spcAft>
                <a:spcPts val="600"/>
              </a:spcAft>
              <a:buFont typeface="Arial" panose="020B0604020202020204" pitchFamily="34" charset="0"/>
              <a:buChar char="•"/>
            </a:pPr>
            <a:r>
              <a:rPr lang="en-US" sz="1600" b="1" dirty="0"/>
              <a:t>Deployments</a:t>
            </a:r>
            <a:r>
              <a:rPr lang="en-US" sz="1600" dirty="0"/>
              <a:t> - deploying new software over the distributed infrastructure.</a:t>
            </a:r>
          </a:p>
          <a:p>
            <a:pPr marL="742950" lvl="1" indent="-285750" algn="just">
              <a:spcAft>
                <a:spcPts val="600"/>
              </a:spcAft>
              <a:buFont typeface="Arial" panose="020B0604020202020204" pitchFamily="34" charset="0"/>
              <a:buChar char="•"/>
            </a:pPr>
            <a:r>
              <a:rPr lang="en-US" sz="1600" b="1" dirty="0"/>
              <a:t>Orchestration</a:t>
            </a:r>
            <a:r>
              <a:rPr lang="en-US" sz="1600" dirty="0"/>
              <a:t> </a:t>
            </a:r>
            <a:r>
              <a:rPr lang="en-US" sz="1600" dirty="0" smtClean="0"/>
              <a:t>- deploying </a:t>
            </a:r>
            <a:r>
              <a:rPr lang="en-US" sz="1600" dirty="0"/>
              <a:t>changes in a specific order, like web server first, </a:t>
            </a:r>
            <a:r>
              <a:rPr lang="en-US" sz="1600" dirty="0" err="1"/>
              <a:t>sql</a:t>
            </a:r>
            <a:r>
              <a:rPr lang="en-US" sz="1600" dirty="0"/>
              <a:t> </a:t>
            </a:r>
            <a:r>
              <a:rPr lang="en-US" sz="1600" dirty="0" err="1" smtClean="0"/>
              <a:t>db</a:t>
            </a:r>
            <a:r>
              <a:rPr lang="en-US" sz="1600" dirty="0" smtClean="0"/>
              <a:t>, … etc</a:t>
            </a:r>
            <a:r>
              <a:rPr lang="en-US" sz="1600" dirty="0"/>
              <a:t>.</a:t>
            </a:r>
          </a:p>
          <a:p>
            <a:pPr marL="742950" lvl="1" indent="-285750" algn="just">
              <a:spcAft>
                <a:spcPts val="600"/>
              </a:spcAft>
              <a:buFont typeface="Arial" panose="020B0604020202020204" pitchFamily="34" charset="0"/>
              <a:buChar char="•"/>
            </a:pPr>
            <a:r>
              <a:rPr lang="en-US" sz="1600" b="1" dirty="0"/>
              <a:t>Provisioning</a:t>
            </a:r>
            <a:r>
              <a:rPr lang="en-US" sz="1600" dirty="0"/>
              <a:t> - provision new servers on the public cloud like Rackspace, EC2 or </a:t>
            </a:r>
            <a:r>
              <a:rPr lang="en-US" sz="1600" dirty="0" smtClean="0"/>
              <a:t>Azure.</a:t>
            </a:r>
            <a:endParaRPr lang="en-US" sz="1600" dirty="0"/>
          </a:p>
        </p:txBody>
      </p:sp>
      <p:pic>
        <p:nvPicPr>
          <p:cNvPr id="2054" name="Picture 6" descr="Пов’язане зображенн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711" y="1203688"/>
            <a:ext cx="7828721" cy="3953504"/>
          </a:xfrm>
          <a:prstGeom prst="rect">
            <a:avLst/>
          </a:prstGeom>
          <a:noFill/>
          <a:extLst>
            <a:ext uri="{909E8E84-426E-40DD-AFC4-6F175D3DCCD1}">
              <a14:hiddenFill xmlns:a14="http://schemas.microsoft.com/office/drawing/2010/main">
                <a:solidFill>
                  <a:srgbClr val="FFFFFF"/>
                </a:solidFill>
              </a14:hiddenFill>
            </a:ext>
          </a:extLst>
        </p:spPr>
      </p:pic>
      <p:sp>
        <p:nvSpPr>
          <p:cNvPr id="13" name="Прямоугольник 12"/>
          <p:cNvSpPr/>
          <p:nvPr/>
        </p:nvSpPr>
        <p:spPr>
          <a:xfrm>
            <a:off x="322794" y="944724"/>
            <a:ext cx="1896032" cy="369332"/>
          </a:xfrm>
          <a:prstGeom prst="rect">
            <a:avLst/>
          </a:prstGeom>
        </p:spPr>
        <p:txBody>
          <a:bodyPr wrap="none">
            <a:spAutoFit/>
          </a:bodyPr>
          <a:lstStyle/>
          <a:p>
            <a:r>
              <a:rPr lang="en-US" b="1" u="sng" dirty="0">
                <a:solidFill>
                  <a:schemeClr val="accent6">
                    <a:lumMod val="50000"/>
                  </a:schemeClr>
                </a:solidFill>
              </a:rPr>
              <a:t>www.ansible.com</a:t>
            </a:r>
            <a:endParaRPr lang="uk-UA" b="1" u="sng" dirty="0">
              <a:solidFill>
                <a:schemeClr val="accent6">
                  <a:lumMod val="50000"/>
                </a:schemeClr>
              </a:solidFill>
            </a:endParaRPr>
          </a:p>
        </p:txBody>
      </p:sp>
    </p:spTree>
    <p:extLst>
      <p:ext uri="{BB962C8B-B14F-4D97-AF65-F5344CB8AC3E}">
        <p14:creationId xmlns:p14="http://schemas.microsoft.com/office/powerpoint/2010/main" val="2661637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5</a:t>
            </a:fld>
            <a:endParaRPr lang="uk-UA"/>
          </a:p>
        </p:txBody>
      </p:sp>
      <p:sp>
        <p:nvSpPr>
          <p:cNvPr id="5" name="Прямоугольник 4"/>
          <p:cNvSpPr/>
          <p:nvPr/>
        </p:nvSpPr>
        <p:spPr>
          <a:xfrm>
            <a:off x="71500" y="149723"/>
            <a:ext cx="8856984" cy="6555641"/>
          </a:xfrm>
          <a:prstGeom prst="rect">
            <a:avLst/>
          </a:prstGeom>
        </p:spPr>
        <p:txBody>
          <a:bodyPr wrap="square">
            <a:spAutoFit/>
          </a:bodyPr>
          <a:lstStyle/>
          <a:p>
            <a:pPr marL="285750" indent="-285750" algn="just">
              <a:spcAft>
                <a:spcPts val="600"/>
              </a:spcAft>
              <a:buFont typeface="Arial" panose="020B0604020202020204" pitchFamily="34" charset="0"/>
              <a:buChar char="•"/>
            </a:pPr>
            <a:r>
              <a:rPr lang="en-US" dirty="0" err="1"/>
              <a:t>Ansible</a:t>
            </a:r>
            <a:r>
              <a:rPr lang="en-US" dirty="0"/>
              <a:t> manages Linux/Unix machines using </a:t>
            </a:r>
            <a:r>
              <a:rPr lang="en-US" b="1" dirty="0"/>
              <a:t>SSH</a:t>
            </a:r>
            <a:r>
              <a:rPr lang="en-US" dirty="0"/>
              <a:t> (by default) </a:t>
            </a:r>
          </a:p>
          <a:p>
            <a:pPr marL="285750" indent="-285750" algn="just">
              <a:spcAft>
                <a:spcPts val="600"/>
              </a:spcAft>
              <a:buFont typeface="Arial" panose="020B0604020202020204" pitchFamily="34" charset="0"/>
              <a:buChar char="•"/>
            </a:pPr>
            <a:r>
              <a:rPr lang="en-US" dirty="0"/>
              <a:t>SSH provides a secure channel over an unsecured network in a client-server architecture. Common applications include remote command-line login and remote command execution.</a:t>
            </a:r>
          </a:p>
          <a:p>
            <a:pPr marL="285750" indent="-285750" algn="just">
              <a:spcAft>
                <a:spcPts val="600"/>
              </a:spcAft>
              <a:buFont typeface="Arial" panose="020B0604020202020204" pitchFamily="34" charset="0"/>
              <a:buChar char="•"/>
            </a:pPr>
            <a:r>
              <a:rPr lang="en-US" dirty="0" err="1"/>
              <a:t>Ansible</a:t>
            </a:r>
            <a:r>
              <a:rPr lang="en-US" dirty="0"/>
              <a:t> manages Windows machines using </a:t>
            </a:r>
            <a:r>
              <a:rPr lang="en-US" b="1" dirty="0"/>
              <a:t>PowerShell</a:t>
            </a:r>
          </a:p>
          <a:p>
            <a:pPr marL="285750" indent="-285750" algn="just">
              <a:spcAft>
                <a:spcPts val="600"/>
              </a:spcAft>
              <a:buFont typeface="Arial" panose="020B0604020202020204" pitchFamily="34" charset="0"/>
              <a:buChar char="•"/>
            </a:pPr>
            <a:r>
              <a:rPr lang="en-US" dirty="0"/>
              <a:t>PowerShell is a task-based command-line shell and scripting language designed especially for system administration. Built on the .NET Framework, PowerShell helps IT professionals and power users control and automate the administration of the Windows  and applications that run on Windows.</a:t>
            </a:r>
          </a:p>
          <a:p>
            <a:pPr marL="285750" indent="-285750" algn="just">
              <a:spcAft>
                <a:spcPts val="600"/>
              </a:spcAft>
              <a:buFont typeface="Arial" panose="020B0604020202020204" pitchFamily="34" charset="0"/>
              <a:buChar char="•"/>
            </a:pPr>
            <a:r>
              <a:rPr lang="en-US" dirty="0" err="1" smtClean="0"/>
              <a:t>Ansible</a:t>
            </a:r>
            <a:r>
              <a:rPr lang="en-US" dirty="0" smtClean="0"/>
              <a:t> </a:t>
            </a:r>
            <a:r>
              <a:rPr lang="en-US" dirty="0"/>
              <a:t>uses </a:t>
            </a:r>
            <a:r>
              <a:rPr lang="en-US" b="1" dirty="0" smtClean="0"/>
              <a:t>playbooks </a:t>
            </a:r>
            <a:r>
              <a:rPr lang="en-US" dirty="0" smtClean="0"/>
              <a:t>(</a:t>
            </a:r>
            <a:r>
              <a:rPr lang="en-US" dirty="0"/>
              <a:t>in </a:t>
            </a:r>
            <a:r>
              <a:rPr lang="en-US" u="sng" dirty="0" smtClean="0"/>
              <a:t>YAML format</a:t>
            </a:r>
            <a:r>
              <a:rPr lang="en-US" dirty="0" smtClean="0"/>
              <a:t>), </a:t>
            </a:r>
            <a:r>
              <a:rPr lang="en-US" dirty="0"/>
              <a:t>which are the main </a:t>
            </a:r>
            <a:r>
              <a:rPr lang="en-US" dirty="0" smtClean="0"/>
              <a:t>scripts. </a:t>
            </a:r>
          </a:p>
          <a:p>
            <a:pPr marL="285750" indent="-285750" algn="just">
              <a:spcAft>
                <a:spcPts val="600"/>
              </a:spcAft>
              <a:buFont typeface="Arial" panose="020B0604020202020204" pitchFamily="34" charset="0"/>
              <a:buChar char="•"/>
            </a:pPr>
            <a:r>
              <a:rPr lang="en-US" dirty="0" smtClean="0"/>
              <a:t>Playbooks </a:t>
            </a:r>
            <a:r>
              <a:rPr lang="en-US" dirty="0"/>
              <a:t>reference </a:t>
            </a:r>
            <a:r>
              <a:rPr lang="en-US" b="1" dirty="0"/>
              <a:t>hosts</a:t>
            </a:r>
            <a:r>
              <a:rPr lang="en-US" dirty="0"/>
              <a:t> to configure using ordered list of </a:t>
            </a:r>
            <a:r>
              <a:rPr lang="en-US" b="1" dirty="0" smtClean="0"/>
              <a:t>tasks</a:t>
            </a:r>
            <a:r>
              <a:rPr lang="en-US" dirty="0" smtClean="0"/>
              <a:t>. Task </a:t>
            </a:r>
            <a:r>
              <a:rPr lang="en-US" dirty="0"/>
              <a:t>execution is performed for all hosts in </a:t>
            </a:r>
            <a:r>
              <a:rPr lang="en-US" dirty="0" smtClean="0"/>
              <a:t>parallel. </a:t>
            </a:r>
          </a:p>
          <a:p>
            <a:pPr marL="285750" indent="-285750" algn="just">
              <a:spcAft>
                <a:spcPts val="600"/>
              </a:spcAft>
              <a:buFont typeface="Arial" panose="020B0604020202020204" pitchFamily="34" charset="0"/>
              <a:buChar char="•"/>
            </a:pPr>
            <a:r>
              <a:rPr lang="en-US" dirty="0" smtClean="0"/>
              <a:t>Based </a:t>
            </a:r>
            <a:r>
              <a:rPr lang="en-US" dirty="0"/>
              <a:t>on the playbook, </a:t>
            </a:r>
            <a:r>
              <a:rPr lang="en-US" dirty="0" err="1"/>
              <a:t>Ansible</a:t>
            </a:r>
            <a:r>
              <a:rPr lang="en-US" dirty="0"/>
              <a:t> generates </a:t>
            </a:r>
            <a:r>
              <a:rPr lang="en-US" b="1" dirty="0"/>
              <a:t>python </a:t>
            </a:r>
            <a:r>
              <a:rPr lang="en-US" b="1" dirty="0" smtClean="0"/>
              <a:t>scripts</a:t>
            </a:r>
            <a:r>
              <a:rPr lang="en-US" dirty="0" smtClean="0"/>
              <a:t>.</a:t>
            </a:r>
          </a:p>
          <a:p>
            <a:pPr marL="285750" indent="-285750" algn="just">
              <a:spcAft>
                <a:spcPts val="600"/>
              </a:spcAft>
              <a:buFont typeface="Arial" panose="020B0604020202020204" pitchFamily="34" charset="0"/>
              <a:buChar char="•"/>
            </a:pPr>
            <a:r>
              <a:rPr lang="en-US" dirty="0" err="1" smtClean="0"/>
              <a:t>Ansible</a:t>
            </a:r>
            <a:r>
              <a:rPr lang="en-US" dirty="0" smtClean="0"/>
              <a:t> </a:t>
            </a:r>
            <a:r>
              <a:rPr lang="en-US" dirty="0"/>
              <a:t>uses the </a:t>
            </a:r>
            <a:r>
              <a:rPr lang="en-US" b="1" dirty="0"/>
              <a:t>Jinja2 </a:t>
            </a:r>
            <a:r>
              <a:rPr lang="en-US" dirty="0"/>
              <a:t>tempting </a:t>
            </a:r>
            <a:r>
              <a:rPr lang="en-US" dirty="0" smtClean="0"/>
              <a:t>language.</a:t>
            </a:r>
          </a:p>
          <a:p>
            <a:pPr marL="285750" indent="-285750" algn="just">
              <a:spcAft>
                <a:spcPts val="600"/>
              </a:spcAft>
              <a:buFont typeface="Arial" panose="020B0604020202020204" pitchFamily="34" charset="0"/>
              <a:buChar char="•"/>
            </a:pPr>
            <a:r>
              <a:rPr lang="en-US" dirty="0" smtClean="0"/>
              <a:t>Some </a:t>
            </a:r>
            <a:r>
              <a:rPr lang="en-US" dirty="0"/>
              <a:t>other advantages of </a:t>
            </a:r>
            <a:r>
              <a:rPr lang="en-US" dirty="0" err="1"/>
              <a:t>Ansible</a:t>
            </a:r>
            <a:r>
              <a:rPr lang="en-US" dirty="0"/>
              <a:t> are:</a:t>
            </a:r>
          </a:p>
          <a:p>
            <a:pPr lvl="1" algn="just">
              <a:spcAft>
                <a:spcPts val="600"/>
              </a:spcAft>
            </a:pPr>
            <a:r>
              <a:rPr lang="en-US" dirty="0"/>
              <a:t>Using YAML for playbook, easy to read and understand.</a:t>
            </a:r>
          </a:p>
          <a:p>
            <a:pPr lvl="1" algn="just">
              <a:spcAft>
                <a:spcPts val="600"/>
              </a:spcAft>
            </a:pPr>
            <a:r>
              <a:rPr lang="en-US" dirty="0"/>
              <a:t>No plugins or agents require on the remote hosts. </a:t>
            </a:r>
            <a:endParaRPr lang="en-US" dirty="0" smtClean="0"/>
          </a:p>
          <a:p>
            <a:pPr lvl="1" algn="just">
              <a:spcAft>
                <a:spcPts val="600"/>
              </a:spcAft>
            </a:pPr>
            <a:r>
              <a:rPr lang="en-US" dirty="0" smtClean="0"/>
              <a:t>Servers </a:t>
            </a:r>
            <a:r>
              <a:rPr lang="en-US" dirty="0"/>
              <a:t>need </a:t>
            </a:r>
            <a:r>
              <a:rPr lang="en-US" dirty="0" err="1"/>
              <a:t>ssh</a:t>
            </a:r>
            <a:r>
              <a:rPr lang="en-US" dirty="0"/>
              <a:t> and Python 2.5</a:t>
            </a:r>
            <a:r>
              <a:rPr lang="en-US" dirty="0" smtClean="0"/>
              <a:t>+ only.</a:t>
            </a:r>
            <a:endParaRPr lang="en-US" dirty="0"/>
          </a:p>
          <a:p>
            <a:pPr lvl="1" algn="just">
              <a:spcAft>
                <a:spcPts val="600"/>
              </a:spcAft>
            </a:pPr>
            <a:r>
              <a:rPr lang="en-US" dirty="0"/>
              <a:t>Push-based configuration management, where new </a:t>
            </a:r>
            <a:r>
              <a:rPr lang="en-US" dirty="0" err="1"/>
              <a:t>configs</a:t>
            </a:r>
            <a:r>
              <a:rPr lang="en-US" dirty="0"/>
              <a:t> are pushed to the devices without their agents checking in periodically</a:t>
            </a:r>
            <a:r>
              <a:rPr lang="en-US" dirty="0" smtClean="0"/>
              <a:t>.</a:t>
            </a:r>
            <a:endParaRPr lang="en-US" dirty="0"/>
          </a:p>
        </p:txBody>
      </p:sp>
    </p:spTree>
    <p:extLst>
      <p:ext uri="{BB962C8B-B14F-4D97-AF65-F5344CB8AC3E}">
        <p14:creationId xmlns:p14="http://schemas.microsoft.com/office/powerpoint/2010/main" val="2326813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6</a:t>
            </a:fld>
            <a:endParaRPr lang="uk-UA" dirty="0"/>
          </a:p>
        </p:txBody>
      </p:sp>
      <p:pic>
        <p:nvPicPr>
          <p:cNvPr id="8194" name="Picture 2" descr="C:\Users\pc\Desktop\Web_course\resources\DevOp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72" y="31494"/>
            <a:ext cx="8966224" cy="5053690"/>
          </a:xfrm>
          <a:prstGeom prst="rect">
            <a:avLst/>
          </a:prstGeom>
          <a:noFill/>
          <a:extLst>
            <a:ext uri="{909E8E84-426E-40DD-AFC4-6F175D3DCCD1}">
              <a14:hiddenFill xmlns:a14="http://schemas.microsoft.com/office/drawing/2010/main">
                <a:solidFill>
                  <a:srgbClr val="FFFFFF"/>
                </a:solidFill>
              </a14:hiddenFill>
            </a:ext>
          </a:extLst>
        </p:spPr>
      </p:pic>
      <p:sp>
        <p:nvSpPr>
          <p:cNvPr id="7" name="Овал 6"/>
          <p:cNvSpPr/>
          <p:nvPr/>
        </p:nvSpPr>
        <p:spPr>
          <a:xfrm>
            <a:off x="7524328" y="3442717"/>
            <a:ext cx="936104" cy="392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4098" name="Picture 2" descr="Результат пошуку зображень за запитом &quot;jenkins&quot;"/>
          <p:cNvPicPr>
            <a:picLocks noChangeAspect="1" noChangeArrowheads="1"/>
          </p:cNvPicPr>
          <p:nvPr/>
        </p:nvPicPr>
        <p:blipFill rotWithShape="1">
          <a:blip r:embed="rId4">
            <a:extLst>
              <a:ext uri="{28A0092B-C50C-407E-A947-70E740481C1C}">
                <a14:useLocalDpi xmlns:a14="http://schemas.microsoft.com/office/drawing/2010/main" val="0"/>
              </a:ext>
            </a:extLst>
          </a:blip>
          <a:srcRect l="31487" t="13749" r="31616" b="14147"/>
          <a:stretch/>
        </p:blipFill>
        <p:spPr bwMode="auto">
          <a:xfrm>
            <a:off x="85552" y="5085184"/>
            <a:ext cx="1019175" cy="1304925"/>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85552" y="6381328"/>
            <a:ext cx="2986267" cy="369332"/>
          </a:xfrm>
          <a:prstGeom prst="rect">
            <a:avLst/>
          </a:prstGeom>
        </p:spPr>
        <p:txBody>
          <a:bodyPr wrap="none">
            <a:spAutoFit/>
          </a:bodyPr>
          <a:lstStyle/>
          <a:p>
            <a:r>
              <a:rPr lang="en-US" b="1" u="sng" dirty="0">
                <a:solidFill>
                  <a:schemeClr val="accent6">
                    <a:lumMod val="50000"/>
                  </a:schemeClr>
                </a:solidFill>
              </a:rPr>
              <a:t>https://jenkins.io/index.html</a:t>
            </a:r>
            <a:endParaRPr lang="uk-UA" b="1" u="sng" dirty="0">
              <a:solidFill>
                <a:schemeClr val="accent6">
                  <a:lumMod val="50000"/>
                </a:schemeClr>
              </a:solidFill>
            </a:endParaRPr>
          </a:p>
        </p:txBody>
      </p:sp>
      <p:sp>
        <p:nvSpPr>
          <p:cNvPr id="3" name="Прямоугольник 2"/>
          <p:cNvSpPr/>
          <p:nvPr/>
        </p:nvSpPr>
        <p:spPr>
          <a:xfrm>
            <a:off x="1151620" y="5399092"/>
            <a:ext cx="3816424" cy="707886"/>
          </a:xfrm>
          <a:prstGeom prst="rect">
            <a:avLst/>
          </a:prstGeom>
        </p:spPr>
        <p:txBody>
          <a:bodyPr wrap="square">
            <a:spAutoFit/>
          </a:bodyPr>
          <a:lstStyle/>
          <a:p>
            <a:pPr algn="ctr"/>
            <a:r>
              <a:rPr lang="en-US" sz="2000" dirty="0"/>
              <a:t>Jenkins is a software that allows </a:t>
            </a:r>
            <a:endParaRPr lang="en-US" sz="2000" dirty="0" smtClean="0"/>
          </a:p>
          <a:p>
            <a:pPr algn="ctr"/>
            <a:r>
              <a:rPr lang="en-US" sz="2000" b="1" u="sng" dirty="0" smtClean="0"/>
              <a:t>continuous integration</a:t>
            </a:r>
            <a:r>
              <a:rPr lang="en-US" sz="2000" b="1" dirty="0" smtClean="0"/>
              <a:t> (CI)</a:t>
            </a:r>
            <a:endParaRPr lang="uk-UA" sz="2000" dirty="0"/>
          </a:p>
        </p:txBody>
      </p:sp>
      <p:sp>
        <p:nvSpPr>
          <p:cNvPr id="12" name="Прямоугольник 11"/>
          <p:cNvSpPr/>
          <p:nvPr/>
        </p:nvSpPr>
        <p:spPr>
          <a:xfrm>
            <a:off x="5900508" y="5621178"/>
            <a:ext cx="3063980" cy="400110"/>
          </a:xfrm>
          <a:prstGeom prst="rect">
            <a:avLst/>
          </a:prstGeom>
        </p:spPr>
        <p:txBody>
          <a:bodyPr wrap="none">
            <a:spAutoFit/>
          </a:bodyPr>
          <a:lstStyle/>
          <a:p>
            <a:r>
              <a:rPr lang="en-US" sz="2000" b="1" u="sng" dirty="0"/>
              <a:t>e</a:t>
            </a:r>
            <a:r>
              <a:rPr lang="en-US" sz="2000" b="1" u="sng" dirty="0" smtClean="0"/>
              <a:t>xtreme </a:t>
            </a:r>
            <a:r>
              <a:rPr lang="en-US" sz="2000" b="1" u="sng" dirty="0"/>
              <a:t>programming</a:t>
            </a:r>
            <a:r>
              <a:rPr lang="en-US" sz="2000" b="1" dirty="0"/>
              <a:t> (XP)</a:t>
            </a:r>
            <a:endParaRPr lang="uk-UA" sz="2000" b="1" dirty="0"/>
          </a:p>
        </p:txBody>
      </p:sp>
      <p:sp>
        <p:nvSpPr>
          <p:cNvPr id="13" name="Двойная стрелка влево/вправо 12"/>
          <p:cNvSpPr/>
          <p:nvPr/>
        </p:nvSpPr>
        <p:spPr>
          <a:xfrm>
            <a:off x="4860032" y="5589240"/>
            <a:ext cx="864096" cy="483221"/>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uk-UA"/>
          </a:p>
        </p:txBody>
      </p:sp>
    </p:spTree>
    <p:extLst>
      <p:ext uri="{BB962C8B-B14F-4D97-AF65-F5344CB8AC3E}">
        <p14:creationId xmlns:p14="http://schemas.microsoft.com/office/powerpoint/2010/main" val="4218661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7</a:t>
            </a:fld>
            <a:endParaRPr lang="uk-UA"/>
          </a:p>
        </p:txBody>
      </p:sp>
      <p:sp>
        <p:nvSpPr>
          <p:cNvPr id="2" name="Прямоугольник 1"/>
          <p:cNvSpPr/>
          <p:nvPr/>
        </p:nvSpPr>
        <p:spPr>
          <a:xfrm>
            <a:off x="179512" y="260649"/>
            <a:ext cx="8748972" cy="1754326"/>
          </a:xfrm>
          <a:prstGeom prst="rect">
            <a:avLst/>
          </a:prstGeom>
        </p:spPr>
        <p:txBody>
          <a:bodyPr wrap="square">
            <a:spAutoFit/>
          </a:bodyPr>
          <a:lstStyle/>
          <a:p>
            <a:pPr marL="285750" indent="-285750">
              <a:buFont typeface="Arial" panose="020B0604020202020204" pitchFamily="34" charset="0"/>
              <a:buChar char="•"/>
            </a:pPr>
            <a:r>
              <a:rPr lang="en-US" dirty="0"/>
              <a:t>The </a:t>
            </a:r>
            <a:r>
              <a:rPr lang="en-US" b="1" dirty="0"/>
              <a:t>main aim</a:t>
            </a:r>
            <a:r>
              <a:rPr lang="en-US" dirty="0"/>
              <a:t> of CI is to prevent integration </a:t>
            </a:r>
            <a:r>
              <a:rPr lang="en-US" dirty="0" smtClean="0"/>
              <a:t>problems</a:t>
            </a:r>
          </a:p>
          <a:p>
            <a:pPr marL="285750" indent="-285750">
              <a:buFont typeface="Arial" panose="020B0604020202020204" pitchFamily="34" charset="0"/>
              <a:buChar char="•"/>
            </a:pPr>
            <a:r>
              <a:rPr lang="en-US" dirty="0" smtClean="0"/>
              <a:t>the </a:t>
            </a:r>
            <a:r>
              <a:rPr lang="en-US" dirty="0"/>
              <a:t>concept </a:t>
            </a:r>
            <a:r>
              <a:rPr lang="en-US" dirty="0" smtClean="0"/>
              <a:t>introduces </a:t>
            </a:r>
            <a:r>
              <a:rPr lang="en-US" dirty="0"/>
              <a:t>build servers, which automatically </a:t>
            </a:r>
            <a:r>
              <a:rPr lang="en-US" dirty="0" smtClean="0"/>
              <a:t>run </a:t>
            </a:r>
            <a:r>
              <a:rPr lang="en-US" dirty="0"/>
              <a:t>the unit tests periodically or even after every commit and </a:t>
            </a:r>
            <a:r>
              <a:rPr lang="en-US" dirty="0" smtClean="0"/>
              <a:t>report </a:t>
            </a:r>
            <a:r>
              <a:rPr lang="en-US" dirty="0"/>
              <a:t>the results to the developers. The use of build servers (not necessarily running unit tests) had already been </a:t>
            </a:r>
            <a:r>
              <a:rPr lang="en-US" dirty="0" err="1" smtClean="0"/>
              <a:t>practized</a:t>
            </a:r>
            <a:r>
              <a:rPr lang="en-US" dirty="0" smtClean="0"/>
              <a:t> </a:t>
            </a:r>
            <a:r>
              <a:rPr lang="en-US" dirty="0"/>
              <a:t>by some teams outside the XP community. Nowadays, many </a:t>
            </a:r>
            <a:r>
              <a:rPr lang="en-US" dirty="0" smtClean="0"/>
              <a:t>organizations </a:t>
            </a:r>
            <a:r>
              <a:rPr lang="en-US" dirty="0"/>
              <a:t>have adopted CI without adopting all of XP</a:t>
            </a:r>
            <a:r>
              <a:rPr lang="en-US" dirty="0" smtClean="0"/>
              <a:t>.</a:t>
            </a:r>
            <a:endParaRPr lang="uk-UA" dirty="0"/>
          </a:p>
        </p:txBody>
      </p:sp>
      <p:pic>
        <p:nvPicPr>
          <p:cNvPr id="5122" name="Picture 2" descr="Результат пошуку зображень за запитом &quot;Continuous integration&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2093072"/>
            <a:ext cx="5904656" cy="2380044"/>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197843" y="4647162"/>
            <a:ext cx="6318373" cy="1200329"/>
          </a:xfrm>
          <a:prstGeom prst="rect">
            <a:avLst/>
          </a:prstGeom>
        </p:spPr>
        <p:txBody>
          <a:bodyPr wrap="square">
            <a:spAutoFit/>
          </a:bodyPr>
          <a:lstStyle/>
          <a:p>
            <a:pPr marL="285750" indent="-285750">
              <a:buFont typeface="Arial" panose="020B0604020202020204" pitchFamily="34" charset="0"/>
              <a:buChar char="•"/>
            </a:pPr>
            <a:r>
              <a:rPr lang="en-US" dirty="0" smtClean="0"/>
              <a:t>Builds </a:t>
            </a:r>
            <a:r>
              <a:rPr lang="en-US" dirty="0"/>
              <a:t>can be </a:t>
            </a:r>
            <a:r>
              <a:rPr lang="en-US" dirty="0" smtClean="0"/>
              <a:t>triggered for </a:t>
            </a:r>
            <a:r>
              <a:rPr lang="en-US" dirty="0"/>
              <a:t>example by commit in a version control system</a:t>
            </a:r>
            <a:endParaRPr lang="en-US" dirty="0" smtClean="0"/>
          </a:p>
          <a:p>
            <a:pPr marL="285750" indent="-285750">
              <a:buFont typeface="Arial" panose="020B0604020202020204" pitchFamily="34" charset="0"/>
              <a:buChar char="•"/>
            </a:pPr>
            <a:r>
              <a:rPr lang="en-US" dirty="0" smtClean="0"/>
              <a:t>Jenkins (creator </a:t>
            </a:r>
            <a:r>
              <a:rPr lang="en-US" dirty="0"/>
              <a:t>is </a:t>
            </a:r>
            <a:r>
              <a:rPr lang="en-US" dirty="0" err="1"/>
              <a:t>Kohsuke</a:t>
            </a:r>
            <a:r>
              <a:rPr lang="en-US" dirty="0"/>
              <a:t> </a:t>
            </a:r>
            <a:r>
              <a:rPr lang="en-US" dirty="0" smtClean="0"/>
              <a:t>Kawaguchi) </a:t>
            </a:r>
            <a:r>
              <a:rPr lang="en-US" dirty="0"/>
              <a:t>is </a:t>
            </a:r>
            <a:r>
              <a:rPr lang="en-US" dirty="0" smtClean="0"/>
              <a:t>open </a:t>
            </a:r>
            <a:r>
              <a:rPr lang="en-US" dirty="0"/>
              <a:t>source automation server written in Java. </a:t>
            </a:r>
            <a:endParaRPr lang="uk-UA" dirty="0"/>
          </a:p>
        </p:txBody>
      </p:sp>
      <p:pic>
        <p:nvPicPr>
          <p:cNvPr id="5124" name="Picture 4" descr="Why Jenki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5138" y="1880828"/>
            <a:ext cx="2411338" cy="4765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552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8</a:t>
            </a:fld>
            <a:endParaRPr lang="uk-UA"/>
          </a:p>
        </p:txBody>
      </p:sp>
      <p:pic>
        <p:nvPicPr>
          <p:cNvPr id="6146" name="Picture 2" descr="https://builtbyadam.files.wordpress.com/2010/06/ci-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628" y="80628"/>
            <a:ext cx="6804756" cy="6456011"/>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0" y="6518255"/>
            <a:ext cx="9144000" cy="338554"/>
          </a:xfrm>
          <a:prstGeom prst="rect">
            <a:avLst/>
          </a:prstGeom>
        </p:spPr>
        <p:txBody>
          <a:bodyPr wrap="square">
            <a:spAutoFit/>
          </a:bodyPr>
          <a:lstStyle/>
          <a:p>
            <a:pPr algn="ctr"/>
            <a:r>
              <a:rPr lang="en-US" sz="1600" b="1" dirty="0">
                <a:solidFill>
                  <a:schemeClr val="accent6">
                    <a:lumMod val="50000"/>
                  </a:schemeClr>
                </a:solidFill>
              </a:rPr>
              <a:t>https://mikeciblogs.wordpress.com/tag/continuous-integration/</a:t>
            </a:r>
          </a:p>
        </p:txBody>
      </p:sp>
    </p:spTree>
    <p:extLst>
      <p:ext uri="{BB962C8B-B14F-4D97-AF65-F5344CB8AC3E}">
        <p14:creationId xmlns:p14="http://schemas.microsoft.com/office/powerpoint/2010/main" val="2247112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FEA8DA0C-EC06-4E4E-870B-D840CDD39891}" type="slidenum">
              <a:rPr lang="uk-UA" smtClean="0"/>
              <a:t>9</a:t>
            </a:fld>
            <a:endParaRPr lang="uk-UA"/>
          </a:p>
        </p:txBody>
      </p:sp>
      <p:pic>
        <p:nvPicPr>
          <p:cNvPr id="8194" name="Picture 2" descr="C:\Users\pc\Desktop\Web_course\resources\DevOps1.png"/>
          <p:cNvPicPr>
            <a:picLocks noChangeAspect="1" noChangeArrowheads="1"/>
          </p:cNvPicPr>
          <p:nvPr/>
        </p:nvPicPr>
        <p:blipFill rotWithShape="1">
          <a:blip r:embed="rId3">
            <a:extLst>
              <a:ext uri="{28A0092B-C50C-407E-A947-70E740481C1C}">
                <a14:useLocalDpi xmlns:a14="http://schemas.microsoft.com/office/drawing/2010/main" val="0"/>
              </a:ext>
            </a:extLst>
          </a:blip>
          <a:srcRect t="6846"/>
          <a:stretch/>
        </p:blipFill>
        <p:spPr bwMode="auto">
          <a:xfrm>
            <a:off x="106276" y="53430"/>
            <a:ext cx="8966224" cy="4707718"/>
          </a:xfrm>
          <a:prstGeom prst="rect">
            <a:avLst/>
          </a:prstGeom>
          <a:noFill/>
          <a:extLst>
            <a:ext uri="{909E8E84-426E-40DD-AFC4-6F175D3DCCD1}">
              <a14:hiddenFill xmlns:a14="http://schemas.microsoft.com/office/drawing/2010/main">
                <a:solidFill>
                  <a:srgbClr val="FFFFFF"/>
                </a:solidFill>
              </a14:hiddenFill>
            </a:ext>
          </a:extLst>
        </p:spPr>
      </p:pic>
      <p:sp>
        <p:nvSpPr>
          <p:cNvPr id="6" name="Овал 5"/>
          <p:cNvSpPr/>
          <p:nvPr/>
        </p:nvSpPr>
        <p:spPr>
          <a:xfrm>
            <a:off x="7740352" y="1988840"/>
            <a:ext cx="936104" cy="4281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b="1" dirty="0"/>
          </a:p>
        </p:txBody>
      </p:sp>
      <p:sp>
        <p:nvSpPr>
          <p:cNvPr id="8" name="Прямоугольник 7"/>
          <p:cNvSpPr/>
          <p:nvPr/>
        </p:nvSpPr>
        <p:spPr>
          <a:xfrm>
            <a:off x="70272" y="4765119"/>
            <a:ext cx="8966224" cy="2092881"/>
          </a:xfrm>
          <a:prstGeom prst="rect">
            <a:avLst/>
          </a:prstGeom>
        </p:spPr>
        <p:txBody>
          <a:bodyPr wrap="square">
            <a:spAutoFit/>
          </a:bodyPr>
          <a:lstStyle/>
          <a:p>
            <a:pPr algn="ctr">
              <a:spcAft>
                <a:spcPts val="1200"/>
              </a:spcAft>
            </a:pPr>
            <a:r>
              <a:rPr lang="en-US" sz="2000" b="1" dirty="0" smtClean="0"/>
              <a:t>Clouds</a:t>
            </a:r>
            <a:endParaRPr lang="en-US" b="1" dirty="0" smtClean="0"/>
          </a:p>
          <a:p>
            <a:pPr algn="just">
              <a:spcAft>
                <a:spcPts val="1200"/>
              </a:spcAft>
            </a:pPr>
            <a:r>
              <a:rPr lang="en-US" b="1" dirty="0" smtClean="0"/>
              <a:t>Cloud </a:t>
            </a:r>
            <a:r>
              <a:rPr lang="en-US" b="1" dirty="0"/>
              <a:t>computing </a:t>
            </a:r>
            <a:r>
              <a:rPr lang="en-US" dirty="0"/>
              <a:t>is a computing infrastructure and software model for enabling ubiquitous access to </a:t>
            </a:r>
            <a:r>
              <a:rPr lang="en-US" b="1" dirty="0"/>
              <a:t>shared pools </a:t>
            </a:r>
            <a:r>
              <a:rPr lang="en-US" dirty="0"/>
              <a:t>of configurable resources (e.g., computer networks, servers, storage, applications and services</a:t>
            </a:r>
            <a:r>
              <a:rPr lang="en-US" dirty="0" smtClean="0"/>
              <a:t>), </a:t>
            </a:r>
            <a:r>
              <a:rPr lang="en-US" dirty="0"/>
              <a:t>which can be </a:t>
            </a:r>
            <a:r>
              <a:rPr lang="en-US" b="1" dirty="0"/>
              <a:t>rapidly provisioned </a:t>
            </a:r>
            <a:r>
              <a:rPr lang="en-US" dirty="0"/>
              <a:t>with minimal management effort, often over the Internet. </a:t>
            </a:r>
            <a:endParaRPr lang="en-US" dirty="0" smtClean="0"/>
          </a:p>
          <a:p>
            <a:pPr algn="just">
              <a:spcAft>
                <a:spcPts val="1200"/>
              </a:spcAft>
            </a:pPr>
            <a:r>
              <a:rPr lang="en-US" b="1" dirty="0"/>
              <a:t>Deployment </a:t>
            </a:r>
            <a:r>
              <a:rPr lang="en-US" b="1" dirty="0" smtClean="0"/>
              <a:t>models: </a:t>
            </a:r>
            <a:r>
              <a:rPr lang="en-US" dirty="0" smtClean="0"/>
              <a:t>private cloud, public cloud,</a:t>
            </a:r>
            <a:r>
              <a:rPr lang="en-US" dirty="0"/>
              <a:t> </a:t>
            </a:r>
            <a:r>
              <a:rPr lang="en-US" dirty="0" smtClean="0"/>
              <a:t>hybrid cloud.</a:t>
            </a:r>
            <a:endParaRPr lang="en-US" dirty="0"/>
          </a:p>
        </p:txBody>
      </p:sp>
      <p:sp>
        <p:nvSpPr>
          <p:cNvPr id="12" name="Овал 11"/>
          <p:cNvSpPr/>
          <p:nvPr/>
        </p:nvSpPr>
        <p:spPr>
          <a:xfrm>
            <a:off x="6120172" y="584684"/>
            <a:ext cx="936104" cy="4281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151739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54639</TotalTime>
  <Words>2932</Words>
  <Application>Microsoft Office PowerPoint</Application>
  <PresentationFormat>On-screen Show (4:3)</PresentationFormat>
  <Paragraphs>339</Paragraphs>
  <Slides>27</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Тема Office</vt:lpstr>
      <vt:lpstr>«Програмування та підтримка веб-застосувань»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vovk</dc:creator>
  <cp:lastModifiedBy>vovk</cp:lastModifiedBy>
  <cp:revision>281</cp:revision>
  <dcterms:created xsi:type="dcterms:W3CDTF">2017-05-17T07:25:06Z</dcterms:created>
  <dcterms:modified xsi:type="dcterms:W3CDTF">2021-11-23T19:38:28Z</dcterms:modified>
</cp:coreProperties>
</file>