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366" r:id="rId3"/>
    <p:sldId id="400" r:id="rId4"/>
    <p:sldId id="367" r:id="rId5"/>
    <p:sldId id="368" r:id="rId6"/>
    <p:sldId id="369" r:id="rId7"/>
    <p:sldId id="370" r:id="rId8"/>
    <p:sldId id="371" r:id="rId9"/>
    <p:sldId id="372" r:id="rId10"/>
    <p:sldId id="373" r:id="rId11"/>
    <p:sldId id="374" r:id="rId12"/>
    <p:sldId id="375" r:id="rId13"/>
    <p:sldId id="377" r:id="rId14"/>
    <p:sldId id="376" r:id="rId15"/>
    <p:sldId id="389" r:id="rId16"/>
    <p:sldId id="387" r:id="rId17"/>
    <p:sldId id="379" r:id="rId18"/>
    <p:sldId id="380" r:id="rId19"/>
    <p:sldId id="390" r:id="rId20"/>
    <p:sldId id="391" r:id="rId21"/>
    <p:sldId id="392" r:id="rId22"/>
    <p:sldId id="394" r:id="rId23"/>
    <p:sldId id="393" r:id="rId24"/>
    <p:sldId id="381" r:id="rId25"/>
    <p:sldId id="382" r:id="rId26"/>
    <p:sldId id="383" r:id="rId27"/>
    <p:sldId id="395" r:id="rId28"/>
    <p:sldId id="384" r:id="rId29"/>
    <p:sldId id="385" r:id="rId30"/>
    <p:sldId id="396" r:id="rId31"/>
    <p:sldId id="397" r:id="rId32"/>
    <p:sldId id="398" r:id="rId33"/>
    <p:sldId id="399" r:id="rId34"/>
    <p:sldId id="341" r:id="rId35"/>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3749371F-3F04-4B05-A42E-E7BFE2239E5E}">
          <p14:sldIdLst>
            <p14:sldId id="256"/>
          </p14:sldIdLst>
        </p14:section>
        <p14:section name="HTML" id="{4067D238-DB96-4C86-B22E-5546CA567C29}">
          <p14:sldIdLst>
            <p14:sldId id="366"/>
            <p14:sldId id="400"/>
            <p14:sldId id="367"/>
            <p14:sldId id="368"/>
            <p14:sldId id="369"/>
          </p14:sldIdLst>
        </p14:section>
        <p14:section name="CSS" id="{87D79BB7-A449-4412-BB81-A4BC41F1A144}">
          <p14:sldIdLst>
            <p14:sldId id="370"/>
            <p14:sldId id="371"/>
            <p14:sldId id="372"/>
            <p14:sldId id="373"/>
            <p14:sldId id="374"/>
            <p14:sldId id="375"/>
          </p14:sldIdLst>
        </p14:section>
        <p14:section name="WEB SERVER" id="{24BE9680-904A-498C-9F62-FC1B6AC13648}">
          <p14:sldIdLst>
            <p14:sldId id="377"/>
            <p14:sldId id="376"/>
            <p14:sldId id="389"/>
            <p14:sldId id="387"/>
          </p14:sldIdLst>
        </p14:section>
        <p14:section name="Simple Static Web Site" id="{BC4C5F34-15F4-42C5-AA2A-C859ED3A692D}">
          <p14:sldIdLst>
            <p14:sldId id="379"/>
            <p14:sldId id="380"/>
            <p14:sldId id="390"/>
            <p14:sldId id="391"/>
            <p14:sldId id="392"/>
            <p14:sldId id="394"/>
            <p14:sldId id="393"/>
            <p14:sldId id="381"/>
            <p14:sldId id="382"/>
          </p14:sldIdLst>
        </p14:section>
        <p14:section name="FORM Html Element in detail" id="{4B6234FC-6D21-4119-8A16-3F6873801AD3}">
          <p14:sldIdLst>
            <p14:sldId id="383"/>
            <p14:sldId id="395"/>
            <p14:sldId id="384"/>
            <p14:sldId id="385"/>
            <p14:sldId id="396"/>
            <p14:sldId id="397"/>
            <p14:sldId id="398"/>
            <p14:sldId id="399"/>
          </p14:sldIdLst>
        </p14:section>
        <p14:section name="CONCLUSION" id="{EF873EC4-461E-4205-ADB0-17901B082969}">
          <p14:sldIdLst>
            <p14:sldId id="34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71450" autoAdjust="0"/>
  </p:normalViewPr>
  <p:slideViewPr>
    <p:cSldViewPr>
      <p:cViewPr varScale="1">
        <p:scale>
          <a:sx n="91" d="100"/>
          <a:sy n="91" d="100"/>
        </p:scale>
        <p:origin x="2394" y="90"/>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1453D9-A6B1-4454-8A57-E0FAECEBD248}" type="datetimeFigureOut">
              <a:rPr lang="uk-UA" smtClean="0"/>
              <a:t>30.10.2020</a:t>
            </a:fld>
            <a:endParaRPr lang="uk-UA"/>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EA5394-22AC-48B3-85CF-C71D9C50DB9F}" type="slidenum">
              <a:rPr lang="uk-UA" smtClean="0"/>
              <a:t>‹#›</a:t>
            </a:fld>
            <a:endParaRPr lang="uk-UA"/>
          </a:p>
        </p:txBody>
      </p:sp>
    </p:spTree>
    <p:extLst>
      <p:ext uri="{BB962C8B-B14F-4D97-AF65-F5344CB8AC3E}">
        <p14:creationId xmlns:p14="http://schemas.microsoft.com/office/powerpoint/2010/main" val="20250918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CB09D4-AD5D-4C83-B172-95D53200A791}" type="datetimeFigureOut">
              <a:rPr lang="uk-UA" smtClean="0"/>
              <a:t>30.10.2020</a:t>
            </a:fld>
            <a:endParaRPr lang="uk-UA"/>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BDC182-0672-44AB-9373-784EDADB917C}" type="slidenum">
              <a:rPr lang="uk-UA" smtClean="0"/>
              <a:t>‹#›</a:t>
            </a:fld>
            <a:endParaRPr lang="uk-UA"/>
          </a:p>
        </p:txBody>
      </p:sp>
    </p:spTree>
    <p:extLst>
      <p:ext uri="{BB962C8B-B14F-4D97-AF65-F5344CB8AC3E}">
        <p14:creationId xmlns:p14="http://schemas.microsoft.com/office/powerpoint/2010/main" val="14742653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eveloper.mozilla.org/en-US/docs/HTTP"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eloper.mozilla.org/en-US/docs/HTTP"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eveloper.mozilla.org/en-US/docs/HTTP"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eveloper.mozilla.org/en-US/docs/HTTP"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eveloper.mozilla.org/en-US/docs/HTTP"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eveloper.mozilla.org/en-US/docs/HTTP"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http://handbook.imarc.com/strategy</a:t>
            </a:r>
            <a:endParaRPr lang="uk-UA" dirty="0" smtClean="0"/>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http://handbook.imarc.com/strategy</a:t>
            </a:r>
            <a:endParaRPr lang="uk-UA" dirty="0" smtClean="0"/>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12</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https://developer.mozilla.org/en-US/docs/Learn/Common_questions/What_is_a_web_server</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13</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14</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https://developer.mozilla.org/en-US/docs/Learn/Common_questions/What_is_a_web_server</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15</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https://www.nginx.com/resources/admin-guide/serving-static-content/</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16</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17</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18</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19</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20</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21</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4</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3" tooltip="/en-US/docs/HTTP"/>
              </a:rPr>
              <a:t>HTTP protocol</a:t>
            </a:r>
            <a:r>
              <a:rPr lang="en-US" sz="1200" b="0" i="0" kern="1200" dirty="0" smtClean="0">
                <a:solidFill>
                  <a:schemeClr val="tx1"/>
                </a:solidFill>
                <a:effectLst/>
                <a:latin typeface="+mn-lt"/>
                <a:ea typeface="+mn-ea"/>
                <a:cs typeface="+mn-cs"/>
              </a:rPr>
              <a:t> provides several ways to perform a request; HTML form data can be transmitted via a number of different ones, the most common of which are the </a:t>
            </a:r>
            <a:r>
              <a:rPr lang="en-US" dirty="0" smtClean="0"/>
              <a:t>GET</a:t>
            </a:r>
            <a:r>
              <a:rPr lang="en-US" sz="1200" b="0" i="0" kern="1200" dirty="0" smtClean="0">
                <a:solidFill>
                  <a:schemeClr val="tx1"/>
                </a:solidFill>
                <a:effectLst/>
                <a:latin typeface="+mn-lt"/>
                <a:ea typeface="+mn-ea"/>
                <a:cs typeface="+mn-cs"/>
              </a:rPr>
              <a:t> method and the </a:t>
            </a:r>
            <a:r>
              <a:rPr lang="en-US" dirty="0" smtClean="0"/>
              <a:t>POST</a:t>
            </a:r>
            <a:r>
              <a:rPr lang="en-US" sz="1200" b="0" i="0" kern="1200" dirty="0" smtClean="0">
                <a:solidFill>
                  <a:schemeClr val="tx1"/>
                </a:solidFill>
                <a:effectLst/>
                <a:latin typeface="+mn-lt"/>
                <a:ea typeface="+mn-ea"/>
                <a:cs typeface="+mn-cs"/>
              </a:rPr>
              <a:t> method.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understand the difference between those two methods, let's step back and examine how HTTP works. Each time you want to reach a resource on the Web, the browser sends a request to a URL. An HTTP request consists of two parts: a header that contains a set of global metadata about the browser's capabilities, and a body that can contain information necessary for the server to process the specific request.</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22</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3" tooltip="/en-US/docs/HTTP"/>
              </a:rPr>
              <a:t>HTTP protocol</a:t>
            </a:r>
            <a:r>
              <a:rPr lang="en-US" sz="1200" b="0" i="0" kern="1200" dirty="0" smtClean="0">
                <a:solidFill>
                  <a:schemeClr val="tx1"/>
                </a:solidFill>
                <a:effectLst/>
                <a:latin typeface="+mn-lt"/>
                <a:ea typeface="+mn-ea"/>
                <a:cs typeface="+mn-cs"/>
              </a:rPr>
              <a:t> provides several ways to perform a request; HTML form data can be transmitted via a number of different ones, the most common of which are the </a:t>
            </a:r>
            <a:r>
              <a:rPr lang="en-US" dirty="0" smtClean="0"/>
              <a:t>GET</a:t>
            </a:r>
            <a:r>
              <a:rPr lang="en-US" sz="1200" b="0" i="0" kern="1200" dirty="0" smtClean="0">
                <a:solidFill>
                  <a:schemeClr val="tx1"/>
                </a:solidFill>
                <a:effectLst/>
                <a:latin typeface="+mn-lt"/>
                <a:ea typeface="+mn-ea"/>
                <a:cs typeface="+mn-cs"/>
              </a:rPr>
              <a:t> method and the </a:t>
            </a:r>
            <a:r>
              <a:rPr lang="en-US" dirty="0" smtClean="0"/>
              <a:t>POST</a:t>
            </a:r>
            <a:r>
              <a:rPr lang="en-US" sz="1200" b="0" i="0" kern="1200" dirty="0" smtClean="0">
                <a:solidFill>
                  <a:schemeClr val="tx1"/>
                </a:solidFill>
                <a:effectLst/>
                <a:latin typeface="+mn-lt"/>
                <a:ea typeface="+mn-ea"/>
                <a:cs typeface="+mn-cs"/>
              </a:rPr>
              <a:t> method.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understand the difference between those two methods, let's step back and examine how HTTP works. Each time you want to reach a resource on the Web, the browser sends a request to a URL. An HTTP request consists of two parts: a header that contains a set of global metadata about the browser's capabilities, and a body that can contain information necessary for the server to process the specific request.</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23</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3" tooltip="/en-US/docs/HTTP"/>
              </a:rPr>
              <a:t>HTTP protocol</a:t>
            </a:r>
            <a:r>
              <a:rPr lang="en-US" sz="1200" b="0" i="0" kern="1200" dirty="0" smtClean="0">
                <a:solidFill>
                  <a:schemeClr val="tx1"/>
                </a:solidFill>
                <a:effectLst/>
                <a:latin typeface="+mn-lt"/>
                <a:ea typeface="+mn-ea"/>
                <a:cs typeface="+mn-cs"/>
              </a:rPr>
              <a:t> provides several ways to perform a request; HTML form data can be transmitted via a number of different ones, the most common of which are the </a:t>
            </a:r>
            <a:r>
              <a:rPr lang="en-US" dirty="0" smtClean="0"/>
              <a:t>GET</a:t>
            </a:r>
            <a:r>
              <a:rPr lang="en-US" sz="1200" b="0" i="0" kern="1200" dirty="0" smtClean="0">
                <a:solidFill>
                  <a:schemeClr val="tx1"/>
                </a:solidFill>
                <a:effectLst/>
                <a:latin typeface="+mn-lt"/>
                <a:ea typeface="+mn-ea"/>
                <a:cs typeface="+mn-cs"/>
              </a:rPr>
              <a:t> method and the </a:t>
            </a:r>
            <a:r>
              <a:rPr lang="en-US" dirty="0" smtClean="0"/>
              <a:t>POST</a:t>
            </a:r>
            <a:r>
              <a:rPr lang="en-US" sz="1200" b="0" i="0" kern="1200" dirty="0" smtClean="0">
                <a:solidFill>
                  <a:schemeClr val="tx1"/>
                </a:solidFill>
                <a:effectLst/>
                <a:latin typeface="+mn-lt"/>
                <a:ea typeface="+mn-ea"/>
                <a:cs typeface="+mn-cs"/>
              </a:rPr>
              <a:t> method.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understand the difference between those two methods, let's step back and examine how HTTP works. Each time you want to reach a resource on the Web, the browser sends a request to a URL. An HTTP request consists of two parts: a header that contains a set of global metadata about the browser's capabilities, and a body that can contain information necessary for the server to process the specific request.</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24</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3" tooltip="/en-US/docs/HTTP"/>
              </a:rPr>
              <a:t>HTTP protocol</a:t>
            </a:r>
            <a:r>
              <a:rPr lang="en-US" sz="1200" b="0" i="0" kern="1200" dirty="0" smtClean="0">
                <a:solidFill>
                  <a:schemeClr val="tx1"/>
                </a:solidFill>
                <a:effectLst/>
                <a:latin typeface="+mn-lt"/>
                <a:ea typeface="+mn-ea"/>
                <a:cs typeface="+mn-cs"/>
              </a:rPr>
              <a:t> provides several ways to perform a request; HTML form data can be transmitted via a number of different ones, the most common of which are the </a:t>
            </a:r>
            <a:r>
              <a:rPr lang="en-US" dirty="0" smtClean="0"/>
              <a:t>GET</a:t>
            </a:r>
            <a:r>
              <a:rPr lang="en-US" sz="1200" b="0" i="0" kern="1200" dirty="0" smtClean="0">
                <a:solidFill>
                  <a:schemeClr val="tx1"/>
                </a:solidFill>
                <a:effectLst/>
                <a:latin typeface="+mn-lt"/>
                <a:ea typeface="+mn-ea"/>
                <a:cs typeface="+mn-cs"/>
              </a:rPr>
              <a:t> method and the </a:t>
            </a:r>
            <a:r>
              <a:rPr lang="en-US" dirty="0" smtClean="0"/>
              <a:t>POST</a:t>
            </a:r>
            <a:r>
              <a:rPr lang="en-US" sz="1200" b="0" i="0" kern="1200" dirty="0" smtClean="0">
                <a:solidFill>
                  <a:schemeClr val="tx1"/>
                </a:solidFill>
                <a:effectLst/>
                <a:latin typeface="+mn-lt"/>
                <a:ea typeface="+mn-ea"/>
                <a:cs typeface="+mn-cs"/>
              </a:rPr>
              <a:t> method.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understand the difference between those two methods, let's step back and examine how HTTP works. Each time you want to reach a resource on the Web, the browser sends a request to a URL. An HTTP request consists of two parts: a header that contains a set of global metadata about the browser's capabilities, and a body that can contain information necessary for the server to process the specific request.</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25</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https://developer.mozilla.org/en-US/docs/Learn/HTML/Forms/Sending_and_retrieving_form_data</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26</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3" tooltip="/en-US/docs/HTTP"/>
              </a:rPr>
              <a:t>HTTP protocol</a:t>
            </a:r>
            <a:r>
              <a:rPr lang="en-US" sz="1200" b="0" i="0" kern="1200" dirty="0" smtClean="0">
                <a:solidFill>
                  <a:schemeClr val="tx1"/>
                </a:solidFill>
                <a:effectLst/>
                <a:latin typeface="+mn-lt"/>
                <a:ea typeface="+mn-ea"/>
                <a:cs typeface="+mn-cs"/>
              </a:rPr>
              <a:t> provides several ways to perform a request; HTML form data can be transmitted via a number of different ones, the most common of which are the </a:t>
            </a:r>
            <a:r>
              <a:rPr lang="en-US" dirty="0" smtClean="0"/>
              <a:t>GET</a:t>
            </a:r>
            <a:r>
              <a:rPr lang="en-US" sz="1200" b="0" i="0" kern="1200" dirty="0" smtClean="0">
                <a:solidFill>
                  <a:schemeClr val="tx1"/>
                </a:solidFill>
                <a:effectLst/>
                <a:latin typeface="+mn-lt"/>
                <a:ea typeface="+mn-ea"/>
                <a:cs typeface="+mn-cs"/>
              </a:rPr>
              <a:t> method and the </a:t>
            </a:r>
            <a:r>
              <a:rPr lang="en-US" dirty="0" smtClean="0"/>
              <a:t>POST</a:t>
            </a:r>
            <a:r>
              <a:rPr lang="en-US" sz="1200" b="0" i="0" kern="1200" dirty="0" smtClean="0">
                <a:solidFill>
                  <a:schemeClr val="tx1"/>
                </a:solidFill>
                <a:effectLst/>
                <a:latin typeface="+mn-lt"/>
                <a:ea typeface="+mn-ea"/>
                <a:cs typeface="+mn-cs"/>
              </a:rPr>
              <a:t> method.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understand the difference between those two methods, let's step back and examine how HTTP works. Each time you want to reach a resource on the Web, the browser sends a request to a URL. An HTTP request consists of two parts: a header that contains a set of global metadata about the browser's capabilities, and a body that can contain information necessary for the server to process the specific request.</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28</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3" tooltip="/en-US/docs/HTTP"/>
              </a:rPr>
              <a:t>HTTP protocol</a:t>
            </a:r>
            <a:r>
              <a:rPr lang="en-US" sz="1200" b="0" i="0" kern="1200" dirty="0" smtClean="0">
                <a:solidFill>
                  <a:schemeClr val="tx1"/>
                </a:solidFill>
                <a:effectLst/>
                <a:latin typeface="+mn-lt"/>
                <a:ea typeface="+mn-ea"/>
                <a:cs typeface="+mn-cs"/>
              </a:rPr>
              <a:t> provides several ways to perform a request; HTML form data can be transmitted via a number of different ones, the most common of which are the </a:t>
            </a:r>
            <a:r>
              <a:rPr lang="en-US" dirty="0" smtClean="0"/>
              <a:t>GET</a:t>
            </a:r>
            <a:r>
              <a:rPr lang="en-US" sz="1200" b="0" i="0" kern="1200" dirty="0" smtClean="0">
                <a:solidFill>
                  <a:schemeClr val="tx1"/>
                </a:solidFill>
                <a:effectLst/>
                <a:latin typeface="+mn-lt"/>
                <a:ea typeface="+mn-ea"/>
                <a:cs typeface="+mn-cs"/>
              </a:rPr>
              <a:t> method and the </a:t>
            </a:r>
            <a:r>
              <a:rPr lang="en-US" dirty="0" smtClean="0"/>
              <a:t>POST</a:t>
            </a:r>
            <a:r>
              <a:rPr lang="en-US" sz="1200" b="0" i="0" kern="1200" dirty="0" smtClean="0">
                <a:solidFill>
                  <a:schemeClr val="tx1"/>
                </a:solidFill>
                <a:effectLst/>
                <a:latin typeface="+mn-lt"/>
                <a:ea typeface="+mn-ea"/>
                <a:cs typeface="+mn-cs"/>
              </a:rPr>
              <a:t> method.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understand the difference between those two methods, let's step back and examine how HTTP works. Each time you want to reach a resource on the Web, the browser sends a request to a URL. An HTTP request consists of two parts: a header that contains a set of global metadata about the browser's capabilities, and a body that can contain information necessary for the server to process the specific request.</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29</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34</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https://www.webcodegeeks.com/html5/top-10-major-advantages-html5/</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5</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https://www.webcodegeeks.com/html5/top-10-major-advantages-html5/</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6</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https://www.tutorialrepublic.com/css-tutorial/css-syntax.php</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7</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https://www.tutorialrepublic.com/css-tutorial/css-media-types.php</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8</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http://handbook.imarc.com/strategy</a:t>
            </a:r>
            <a:endParaRPr lang="uk-UA" dirty="0" smtClean="0"/>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9</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http://handbook.imarc.com/strategy</a:t>
            </a:r>
            <a:endParaRPr lang="uk-UA" dirty="0" smtClean="0"/>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10</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http://handbook.imarc.com/strategy</a:t>
            </a:r>
            <a:endParaRPr lang="uk-UA" dirty="0" smtClean="0"/>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11</a:t>
            </a:fld>
            <a:endParaRPr lang="uk-UA"/>
          </a:p>
        </p:txBody>
      </p:sp>
    </p:spTree>
    <p:extLst>
      <p:ext uri="{BB962C8B-B14F-4D97-AF65-F5344CB8AC3E}">
        <p14:creationId xmlns:p14="http://schemas.microsoft.com/office/powerpoint/2010/main" val="198908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fld id="{3178447C-8821-4CF4-888E-B5DCB9834D30}" type="datetime1">
              <a:rPr lang="uk-UA" smtClean="0"/>
              <a:t>30.10.2020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08799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8D33A05E-CF79-4CD9-AFB4-405AB6039735}" type="datetime1">
              <a:rPr lang="uk-UA" smtClean="0"/>
              <a:t>30.10.2020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41215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B70E0F83-5D71-4253-9426-71FC08B6009B}" type="datetime1">
              <a:rPr lang="uk-UA" smtClean="0"/>
              <a:t>30.10.2020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75280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2AA1CA5C-63FE-4D2D-B6C1-5CDD73FCE9DC}" type="datetime1">
              <a:rPr lang="uk-UA" smtClean="0"/>
              <a:t>30.10.2020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97931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169D8F1-A583-44C1-912E-75482DAC1816}" type="datetime1">
              <a:rPr lang="uk-UA" smtClean="0"/>
              <a:t>30.10.2020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34497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fld id="{F6D16D27-115E-4907-857F-0FD212538DE7}" type="datetime1">
              <a:rPr lang="uk-UA" smtClean="0"/>
              <a:t>30.10.2020</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38037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fld id="{EEDC11DA-245F-4EF4-9EDA-C9E79C0B6E08}" type="datetime1">
              <a:rPr lang="uk-UA" smtClean="0"/>
              <a:t>30.10.2020</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1504413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fld id="{716B094B-ECB7-452E-86DD-E7FAA18DE5CC}" type="datetime1">
              <a:rPr lang="uk-UA" smtClean="0"/>
              <a:t>30.10.2020</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27715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EAD1720-AF55-4A3D-BF91-D1AA5ADDBF69}" type="datetime1">
              <a:rPr lang="uk-UA" smtClean="0"/>
              <a:t>30.10.2020</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248596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237D40F-B16C-48D7-904C-9525302400B6}" type="datetime1">
              <a:rPr lang="uk-UA" smtClean="0"/>
              <a:t>30.10.2020</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102910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E45D9C8-4271-4216-9E1D-94C946ACDA52}" type="datetime1">
              <a:rPr lang="uk-UA" smtClean="0"/>
              <a:t>30.10.2020</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2655845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uk-UA"/>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529E2-65AE-4ECD-B30E-E46963B22BE8}" type="datetime1">
              <a:rPr lang="uk-UA" smtClean="0"/>
              <a:t>30.10.2020</a:t>
            </a:fld>
            <a:endParaRPr lang="uk-UA"/>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8DA0C-EC06-4E4E-870B-D840CDD39891}" type="slidenum">
              <a:rPr lang="uk-UA" smtClean="0"/>
              <a:t>‹#›</a:t>
            </a:fld>
            <a:endParaRPr lang="uk-UA"/>
          </a:p>
        </p:txBody>
      </p:sp>
    </p:spTree>
    <p:extLst>
      <p:ext uri="{BB962C8B-B14F-4D97-AF65-F5344CB8AC3E}">
        <p14:creationId xmlns:p14="http://schemas.microsoft.com/office/powerpoint/2010/main" val="281993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ovk@windowsliv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Example1/css3maker.html" TargetMode="External"/><Relationship Id="rId5" Type="http://schemas.openxmlformats.org/officeDocument/2006/relationships/image" Target="../media/image13.png"/><Relationship Id="rId4" Type="http://schemas.openxmlformats.org/officeDocument/2006/relationships/hyperlink" Target="notepad%20Example1/css3maker.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cmd.exe%20/K%20%22explorer%20Example3/htmllion%22" TargetMode="Externa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hyperlink" Target="notepad%20Example3/htmllion/index.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hyperlink" Target="notepad%20Example3/htmllion/index.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notepad%20Example3/htmllion/index.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notepad%20Example3/htmllion/index.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hyperlink" Target="notepad%20Example3/htmllion/css/styles.cs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notepad%20Example3/htmllion/css/main.css" TargetMode="Externa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notepad%20Example3/htmllion/css/mediaqueries.cs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0.png"/><Relationship Id="rId7" Type="http://schemas.openxmlformats.org/officeDocument/2006/relationships/hyperlink" Target="notepad%20nginx-1.12.1/conf/nginx.con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file:///C:\Program%20Files%20(x86)\Google\Chrome\Application\chrome.exe%20%22http:\localhost:80%22" TargetMode="External"/><Relationship Id="rId5" Type="http://schemas.openxmlformats.org/officeDocument/2006/relationships/image" Target="../media/image31.png"/><Relationship Id="rId4" Type="http://schemas.openxmlformats.org/officeDocument/2006/relationships/hyperlink" Target="cmd.exe%20/K%20%22cd%20nginx-1.12.1%20&amp;%20nginx%22"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5.png"/><Relationship Id="rId7" Type="http://schemas.openxmlformats.org/officeDocument/2006/relationships/hyperlink" Target="Example2/htmlForm/form-get.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notepad%20Example2/htmlForm/form-get.html" TargetMode="External"/><Relationship Id="rId10" Type="http://schemas.openxmlformats.org/officeDocument/2006/relationships/hyperlink" Target="notepad%20Example2/tcp_server_js/server.js" TargetMode="External"/><Relationship Id="rId4" Type="http://schemas.openxmlformats.org/officeDocument/2006/relationships/image" Target="../media/image36.png"/><Relationship Id="rId9" Type="http://schemas.openxmlformats.org/officeDocument/2006/relationships/hyperlink" Target="cmd.exe%20/K%20%22cd%20Example2/tcp_server_js%20&amp;%20node%20server%22"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cmd.exe%20/K%20%22cd%20Example2/tcp_server_js%20&amp;%20node%20server%22" TargetMode="External"/><Relationship Id="rId3" Type="http://schemas.openxmlformats.org/officeDocument/2006/relationships/image" Target="../media/image37.png"/><Relationship Id="rId7"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Example2/htmlForm/form-post.html" TargetMode="External"/><Relationship Id="rId5" Type="http://schemas.openxmlformats.org/officeDocument/2006/relationships/image" Target="../media/image13.png"/><Relationship Id="rId4" Type="http://schemas.openxmlformats.org/officeDocument/2006/relationships/hyperlink" Target="notepad%20Example2/htmlForm/form-post.html" TargetMode="External"/><Relationship Id="rId9" Type="http://schemas.openxmlformats.org/officeDocument/2006/relationships/hyperlink" Target="notepad%20Example2/tcp_server_js/server.j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1340768"/>
            <a:ext cx="7772400" cy="1368152"/>
          </a:xfrm>
        </p:spPr>
        <p:txBody>
          <a:bodyPr>
            <a:normAutofit fontScale="90000"/>
          </a:bodyPr>
          <a:lstStyle/>
          <a:p>
            <a:r>
              <a:rPr lang="uk-UA" dirty="0" smtClean="0"/>
              <a:t>«Програмування </a:t>
            </a:r>
            <a:r>
              <a:rPr lang="uk-UA" dirty="0"/>
              <a:t>та підтримка </a:t>
            </a:r>
            <a:r>
              <a:rPr lang="uk-UA" dirty="0" smtClean="0"/>
              <a:t>веб-застосувань»</a:t>
            </a:r>
            <a:endParaRPr lang="uk-UA" dirty="0"/>
          </a:p>
        </p:txBody>
      </p:sp>
      <p:sp>
        <p:nvSpPr>
          <p:cNvPr id="3" name="Подзаголовок 2"/>
          <p:cNvSpPr>
            <a:spLocks noGrp="1"/>
          </p:cNvSpPr>
          <p:nvPr>
            <p:ph type="subTitle" idx="1"/>
          </p:nvPr>
        </p:nvSpPr>
        <p:spPr>
          <a:xfrm>
            <a:off x="1317340" y="4941168"/>
            <a:ext cx="6400800" cy="1368152"/>
          </a:xfrm>
        </p:spPr>
        <p:txBody>
          <a:bodyPr/>
          <a:lstStyle/>
          <a:p>
            <a:r>
              <a:rPr lang="uk-UA" dirty="0" smtClean="0"/>
              <a:t>Вовк Олександр Володимирович</a:t>
            </a:r>
          </a:p>
          <a:p>
            <a:r>
              <a:rPr lang="en-US" dirty="0" smtClean="0">
                <a:hlinkClick r:id="rId2"/>
              </a:rPr>
              <a:t>vovk@windowslive.com</a:t>
            </a:r>
            <a:endParaRPr lang="en-US" dirty="0" smtClean="0"/>
          </a:p>
        </p:txBody>
      </p:sp>
      <p:sp>
        <p:nvSpPr>
          <p:cNvPr id="4" name="TextBox 3"/>
          <p:cNvSpPr txBox="1"/>
          <p:nvPr/>
        </p:nvSpPr>
        <p:spPr>
          <a:xfrm>
            <a:off x="-36512" y="116632"/>
            <a:ext cx="9108504" cy="1015663"/>
          </a:xfrm>
          <a:prstGeom prst="rect">
            <a:avLst/>
          </a:prstGeom>
          <a:noFill/>
        </p:spPr>
        <p:txBody>
          <a:bodyPr wrap="square" rtlCol="0">
            <a:spAutoFit/>
          </a:bodyPr>
          <a:lstStyle/>
          <a:p>
            <a:pPr algn="ctr"/>
            <a:r>
              <a:rPr lang="uk-UA" sz="2000" dirty="0" smtClean="0"/>
              <a:t>Львівський національний університет імені Івана Франка</a:t>
            </a:r>
          </a:p>
          <a:p>
            <a:pPr algn="ctr"/>
            <a:r>
              <a:rPr lang="uk-UA" sz="2000" dirty="0" smtClean="0"/>
              <a:t>факультет прикладної математики та інформатики</a:t>
            </a:r>
          </a:p>
          <a:p>
            <a:pPr algn="ctr"/>
            <a:r>
              <a:rPr lang="uk-UA" sz="2000" dirty="0"/>
              <a:t>кафедра Інформаційних </a:t>
            </a:r>
            <a:r>
              <a:rPr lang="uk-UA" sz="2000" dirty="0" smtClean="0"/>
              <a:t>систем</a:t>
            </a:r>
            <a:endParaRPr lang="uk-UA" sz="2000" dirty="0"/>
          </a:p>
        </p:txBody>
      </p:sp>
      <p:sp>
        <p:nvSpPr>
          <p:cNvPr id="5" name="TextBox 4"/>
          <p:cNvSpPr txBox="1"/>
          <p:nvPr/>
        </p:nvSpPr>
        <p:spPr>
          <a:xfrm>
            <a:off x="0" y="6413266"/>
            <a:ext cx="9144000" cy="400110"/>
          </a:xfrm>
          <a:prstGeom prst="rect">
            <a:avLst/>
          </a:prstGeom>
          <a:noFill/>
        </p:spPr>
        <p:txBody>
          <a:bodyPr wrap="square" rtlCol="0">
            <a:spAutoFit/>
          </a:bodyPr>
          <a:lstStyle/>
          <a:p>
            <a:pPr algn="ctr"/>
            <a:r>
              <a:rPr lang="uk-UA" sz="2000" dirty="0" smtClean="0"/>
              <a:t>201</a:t>
            </a:r>
            <a:r>
              <a:rPr lang="en-US" sz="2000" dirty="0" smtClean="0"/>
              <a:t>9</a:t>
            </a:r>
            <a:endParaRPr lang="uk-UA" sz="2000" dirty="0"/>
          </a:p>
        </p:txBody>
      </p:sp>
      <p:sp>
        <p:nvSpPr>
          <p:cNvPr id="6" name="Номер слайда 5"/>
          <p:cNvSpPr>
            <a:spLocks noGrp="1"/>
          </p:cNvSpPr>
          <p:nvPr>
            <p:ph type="sldNum" sz="quarter" idx="12"/>
          </p:nvPr>
        </p:nvSpPr>
        <p:spPr/>
        <p:txBody>
          <a:bodyPr/>
          <a:lstStyle/>
          <a:p>
            <a:fld id="{FEA8DA0C-EC06-4E4E-870B-D840CDD39891}" type="slidenum">
              <a:rPr lang="uk-UA" smtClean="0"/>
              <a:t>1</a:t>
            </a:fld>
            <a:endParaRPr lang="uk-UA" dirty="0"/>
          </a:p>
        </p:txBody>
      </p:sp>
      <p:sp>
        <p:nvSpPr>
          <p:cNvPr id="7" name="Прямоугольник 6"/>
          <p:cNvSpPr/>
          <p:nvPr/>
        </p:nvSpPr>
        <p:spPr>
          <a:xfrm>
            <a:off x="0" y="3105835"/>
            <a:ext cx="9144000" cy="584775"/>
          </a:xfrm>
          <a:prstGeom prst="rect">
            <a:avLst/>
          </a:prstGeom>
        </p:spPr>
        <p:txBody>
          <a:bodyPr wrap="square">
            <a:spAutoFit/>
          </a:bodyPr>
          <a:lstStyle/>
          <a:p>
            <a:pPr algn="ctr"/>
            <a:r>
              <a:rPr lang="en-US" sz="3200" b="1" dirty="0" smtClean="0"/>
              <a:t>Static Web Site</a:t>
            </a:r>
            <a:endParaRPr lang="uk-UA" sz="2800" b="1" dirty="0"/>
          </a:p>
        </p:txBody>
      </p:sp>
    </p:spTree>
    <p:extLst>
      <p:ext uri="{BB962C8B-B14F-4D97-AF65-F5344CB8AC3E}">
        <p14:creationId xmlns:p14="http://schemas.microsoft.com/office/powerpoint/2010/main" val="4073695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10</a:t>
            </a:fld>
            <a:endParaRPr lang="uk-UA"/>
          </a:p>
        </p:txBody>
      </p:sp>
      <p:sp>
        <p:nvSpPr>
          <p:cNvPr id="2" name="Прямоугольник 1"/>
          <p:cNvSpPr/>
          <p:nvPr/>
        </p:nvSpPr>
        <p:spPr>
          <a:xfrm>
            <a:off x="3118495" y="6448041"/>
            <a:ext cx="2777107" cy="369332"/>
          </a:xfrm>
          <a:prstGeom prst="rect">
            <a:avLst/>
          </a:prstGeom>
        </p:spPr>
        <p:txBody>
          <a:bodyPr wrap="none">
            <a:spAutoFit/>
          </a:bodyPr>
          <a:lstStyle/>
          <a:p>
            <a:r>
              <a:rPr lang="en-US" dirty="0"/>
              <a:t>http://www.css3maker.com</a:t>
            </a:r>
            <a:endParaRPr lang="uk-U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36" y="1315478"/>
            <a:ext cx="9001864" cy="5132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Прямоугольник 2"/>
          <p:cNvSpPr/>
          <p:nvPr/>
        </p:nvSpPr>
        <p:spPr>
          <a:xfrm>
            <a:off x="0" y="5834"/>
            <a:ext cx="9144000" cy="400110"/>
          </a:xfrm>
          <a:prstGeom prst="rect">
            <a:avLst/>
          </a:prstGeom>
        </p:spPr>
        <p:txBody>
          <a:bodyPr wrap="square">
            <a:spAutoFit/>
          </a:bodyPr>
          <a:lstStyle/>
          <a:p>
            <a:pPr algn="ctr"/>
            <a:r>
              <a:rPr lang="en-US" sz="2000" b="1" dirty="0" smtClean="0"/>
              <a:t>CSS3 Test Example</a:t>
            </a:r>
            <a:endParaRPr lang="uk-UA" sz="2000" b="1" dirty="0"/>
          </a:p>
        </p:txBody>
      </p:sp>
    </p:spTree>
    <p:extLst>
      <p:ext uri="{BB962C8B-B14F-4D97-AF65-F5344CB8AC3E}">
        <p14:creationId xmlns:p14="http://schemas.microsoft.com/office/powerpoint/2010/main" val="4019670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11</a:t>
            </a:fld>
            <a:endParaRPr lang="uk-UA"/>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082"/>
          <a:stretch/>
        </p:blipFill>
        <p:spPr bwMode="auto">
          <a:xfrm>
            <a:off x="65144" y="1327573"/>
            <a:ext cx="9007356" cy="5161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Прямоугольник 5"/>
          <p:cNvSpPr/>
          <p:nvPr/>
        </p:nvSpPr>
        <p:spPr>
          <a:xfrm>
            <a:off x="3118495" y="6448041"/>
            <a:ext cx="2777107" cy="369332"/>
          </a:xfrm>
          <a:prstGeom prst="rect">
            <a:avLst/>
          </a:prstGeom>
        </p:spPr>
        <p:txBody>
          <a:bodyPr wrap="none">
            <a:spAutoFit/>
          </a:bodyPr>
          <a:lstStyle/>
          <a:p>
            <a:r>
              <a:rPr lang="en-US" dirty="0"/>
              <a:t>http://www.css3maker.com</a:t>
            </a:r>
            <a:endParaRPr lang="uk-UA" dirty="0"/>
          </a:p>
        </p:txBody>
      </p:sp>
      <p:sp>
        <p:nvSpPr>
          <p:cNvPr id="7" name="Прямоугольник 6"/>
          <p:cNvSpPr/>
          <p:nvPr/>
        </p:nvSpPr>
        <p:spPr>
          <a:xfrm>
            <a:off x="0" y="5834"/>
            <a:ext cx="9144000" cy="400110"/>
          </a:xfrm>
          <a:prstGeom prst="rect">
            <a:avLst/>
          </a:prstGeom>
        </p:spPr>
        <p:txBody>
          <a:bodyPr wrap="square">
            <a:spAutoFit/>
          </a:bodyPr>
          <a:lstStyle/>
          <a:p>
            <a:pPr algn="ctr"/>
            <a:r>
              <a:rPr lang="en-US" sz="2000" b="1" dirty="0" smtClean="0"/>
              <a:t>CSS3 Test Example</a:t>
            </a:r>
            <a:endParaRPr lang="uk-UA" sz="2000" b="1" dirty="0"/>
          </a:p>
        </p:txBody>
      </p:sp>
      <p:cxnSp>
        <p:nvCxnSpPr>
          <p:cNvPr id="8" name="Прямая со стрелкой 7"/>
          <p:cNvCxnSpPr/>
          <p:nvPr/>
        </p:nvCxnSpPr>
        <p:spPr>
          <a:xfrm flipH="1">
            <a:off x="5237400" y="3140968"/>
            <a:ext cx="864095" cy="1"/>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9" name="Прямая со стрелкой 8"/>
          <p:cNvCxnSpPr/>
          <p:nvPr/>
        </p:nvCxnSpPr>
        <p:spPr>
          <a:xfrm flipH="1">
            <a:off x="2038378" y="2528900"/>
            <a:ext cx="517398" cy="314141"/>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2" name="Прямая со стрелкой 11"/>
          <p:cNvCxnSpPr/>
          <p:nvPr/>
        </p:nvCxnSpPr>
        <p:spPr>
          <a:xfrm flipH="1">
            <a:off x="8667778" y="1448780"/>
            <a:ext cx="517398" cy="314141"/>
          </a:xfrm>
          <a:prstGeom prst="straightConnector1">
            <a:avLst/>
          </a:prstGeom>
          <a:ln w="76200">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92700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12</a:t>
            </a:fld>
            <a:endParaRPr lang="uk-UA"/>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363"/>
          <a:stretch/>
        </p:blipFill>
        <p:spPr bwMode="auto">
          <a:xfrm>
            <a:off x="71500" y="549399"/>
            <a:ext cx="9016316" cy="6227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Похожее изображение">
            <a:hlinkClick r:id="rId4" action="ppaction://program"/>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7754" y="44624"/>
            <a:ext cx="402077" cy="402077"/>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7705785" y="33876"/>
            <a:ext cx="1368153" cy="48692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uk-UA"/>
          </a:p>
        </p:txBody>
      </p:sp>
      <p:sp>
        <p:nvSpPr>
          <p:cNvPr id="7" name="TextBox 6"/>
          <p:cNvSpPr txBox="1"/>
          <p:nvPr/>
        </p:nvSpPr>
        <p:spPr>
          <a:xfrm>
            <a:off x="7789738" y="33876"/>
            <a:ext cx="1212191" cy="461665"/>
          </a:xfrm>
          <a:prstGeom prst="rect">
            <a:avLst/>
          </a:prstGeom>
          <a:noFill/>
        </p:spPr>
        <p:txBody>
          <a:bodyPr wrap="none" rtlCol="0">
            <a:spAutoFit/>
          </a:bodyPr>
          <a:lstStyle/>
          <a:p>
            <a:r>
              <a:rPr lang="en-US" sz="2400" b="1" dirty="0" smtClean="0">
                <a:hlinkClick r:id="rId6" action="ppaction://hlinkfile"/>
              </a:rPr>
              <a:t>Preview</a:t>
            </a:r>
            <a:endParaRPr lang="uk-UA" sz="2400" b="1" dirty="0"/>
          </a:p>
        </p:txBody>
      </p:sp>
      <p:sp>
        <p:nvSpPr>
          <p:cNvPr id="8" name="Прямоугольник 7"/>
          <p:cNvSpPr/>
          <p:nvPr/>
        </p:nvSpPr>
        <p:spPr>
          <a:xfrm>
            <a:off x="71500" y="70367"/>
            <a:ext cx="2394266" cy="369332"/>
          </a:xfrm>
          <a:prstGeom prst="rect">
            <a:avLst/>
          </a:prstGeom>
        </p:spPr>
        <p:txBody>
          <a:bodyPr wrap="square">
            <a:spAutoFit/>
          </a:bodyPr>
          <a:lstStyle/>
          <a:p>
            <a:pPr algn="ctr">
              <a:spcAft>
                <a:spcPts val="1200"/>
              </a:spcAft>
            </a:pPr>
            <a:r>
              <a:rPr lang="en-US" b="1" dirty="0">
                <a:solidFill>
                  <a:srgbClr val="FF0000"/>
                </a:solidFill>
              </a:rPr>
              <a:t>Edit css3maker.html</a:t>
            </a:r>
            <a:endParaRPr lang="uk-UA" dirty="0">
              <a:solidFill>
                <a:srgbClr val="FF0000"/>
              </a:solidFill>
            </a:endParaRPr>
          </a:p>
        </p:txBody>
      </p:sp>
    </p:spTree>
    <p:extLst>
      <p:ext uri="{BB962C8B-B14F-4D97-AF65-F5344CB8AC3E}">
        <p14:creationId xmlns:p14="http://schemas.microsoft.com/office/powerpoint/2010/main" val="2636701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13</a:t>
            </a:fld>
            <a:endParaRPr lang="uk-UA"/>
          </a:p>
        </p:txBody>
      </p:sp>
      <p:sp>
        <p:nvSpPr>
          <p:cNvPr id="8" name="Прямоугольник 7"/>
          <p:cNvSpPr/>
          <p:nvPr/>
        </p:nvSpPr>
        <p:spPr>
          <a:xfrm>
            <a:off x="0" y="5834"/>
            <a:ext cx="9144000" cy="400110"/>
          </a:xfrm>
          <a:prstGeom prst="rect">
            <a:avLst/>
          </a:prstGeom>
        </p:spPr>
        <p:txBody>
          <a:bodyPr wrap="square">
            <a:spAutoFit/>
          </a:bodyPr>
          <a:lstStyle/>
          <a:p>
            <a:pPr algn="ctr"/>
            <a:r>
              <a:rPr lang="en-US" sz="2000" b="1" dirty="0" smtClean="0"/>
              <a:t>Web </a:t>
            </a:r>
            <a:r>
              <a:rPr lang="en-US" sz="2000" b="1" dirty="0"/>
              <a:t>server</a:t>
            </a:r>
            <a:endParaRPr lang="uk-UA" sz="2000" b="1" dirty="0"/>
          </a:p>
        </p:txBody>
      </p:sp>
      <p:sp>
        <p:nvSpPr>
          <p:cNvPr id="3" name="Прямоугольник 2"/>
          <p:cNvSpPr/>
          <p:nvPr/>
        </p:nvSpPr>
        <p:spPr>
          <a:xfrm>
            <a:off x="0" y="404664"/>
            <a:ext cx="8928484" cy="6047809"/>
          </a:xfrm>
          <a:prstGeom prst="rect">
            <a:avLst/>
          </a:prstGeom>
        </p:spPr>
        <p:txBody>
          <a:bodyPr wrap="square">
            <a:spAutoFit/>
          </a:bodyPr>
          <a:lstStyle/>
          <a:p>
            <a:pPr marL="285750" indent="-285750" algn="just">
              <a:spcAft>
                <a:spcPts val="600"/>
              </a:spcAft>
              <a:buFont typeface="Arial" panose="020B0604020202020204" pitchFamily="34" charset="0"/>
              <a:buChar char="•"/>
            </a:pPr>
            <a:r>
              <a:rPr lang="en-US" dirty="0"/>
              <a:t>A </a:t>
            </a:r>
            <a:r>
              <a:rPr lang="en-US" b="1" dirty="0"/>
              <a:t>web server </a:t>
            </a:r>
            <a:r>
              <a:rPr lang="en-US" dirty="0"/>
              <a:t>is a computer system that processes requests via HTTP, the basic network protocol used to distribute information on the World Wide </a:t>
            </a:r>
            <a:r>
              <a:rPr lang="en-US" dirty="0" smtClean="0"/>
              <a:t>Web.</a:t>
            </a:r>
          </a:p>
          <a:p>
            <a:pPr marL="285750" indent="-285750" algn="just">
              <a:spcAft>
                <a:spcPts val="600"/>
              </a:spcAft>
              <a:buFont typeface="Arial" panose="020B0604020202020204" pitchFamily="34" charset="0"/>
              <a:buChar char="•"/>
            </a:pPr>
            <a:r>
              <a:rPr lang="en-US" dirty="0"/>
              <a:t>On the </a:t>
            </a:r>
            <a:r>
              <a:rPr lang="en-US" b="1" dirty="0"/>
              <a:t>hardware side</a:t>
            </a:r>
            <a:r>
              <a:rPr lang="en-US" dirty="0"/>
              <a:t>, a web server is a </a:t>
            </a:r>
            <a:r>
              <a:rPr lang="en-US" b="1" dirty="0"/>
              <a:t>computer</a:t>
            </a:r>
            <a:r>
              <a:rPr lang="en-US" dirty="0"/>
              <a:t> that stores a website's component files (e.g. HTML documents, images, CSS stylesheets, and JavaScript files) and delivers them to the end-user's device. It is connected to the Internet and can be accessed through a domain name like mozilla.org.</a:t>
            </a:r>
          </a:p>
          <a:p>
            <a:pPr marL="285750" indent="-285750" algn="just">
              <a:spcAft>
                <a:spcPts val="600"/>
              </a:spcAft>
              <a:buFont typeface="Arial" panose="020B0604020202020204" pitchFamily="34" charset="0"/>
              <a:buChar char="•"/>
            </a:pPr>
            <a:r>
              <a:rPr lang="en-US" dirty="0"/>
              <a:t>On the </a:t>
            </a:r>
            <a:r>
              <a:rPr lang="en-US" b="1" dirty="0"/>
              <a:t>software side</a:t>
            </a:r>
            <a:r>
              <a:rPr lang="en-US" dirty="0"/>
              <a:t>, a web server includes several parts that control how web users access hosted files, at minimum an HTTP server. An HTTP server is a piece of software that understands URLs (web addresses) and HTTP (the protocol your browser uses to view webpages).</a:t>
            </a:r>
            <a:endParaRPr lang="en-US" dirty="0" smtClean="0"/>
          </a:p>
          <a:p>
            <a:pPr marL="285750" indent="-285750" algn="just">
              <a:spcAft>
                <a:spcPts val="600"/>
              </a:spcAft>
              <a:buFont typeface="Arial" panose="020B0604020202020204" pitchFamily="34" charset="0"/>
              <a:buChar char="•"/>
            </a:pPr>
            <a:endParaRPr lang="en-US" dirty="0" smtClean="0"/>
          </a:p>
          <a:p>
            <a:pPr marL="285750" indent="-285750" algn="just">
              <a:spcAft>
                <a:spcPts val="600"/>
              </a:spcAft>
              <a:buFont typeface="Arial" panose="020B0604020202020204" pitchFamily="34" charset="0"/>
              <a:buChar char="•"/>
            </a:pPr>
            <a:endParaRPr lang="en-US" dirty="0"/>
          </a:p>
          <a:p>
            <a:pPr marL="285750" indent="-285750" algn="just">
              <a:spcAft>
                <a:spcPts val="600"/>
              </a:spcAft>
              <a:buFont typeface="Arial" panose="020B0604020202020204" pitchFamily="34" charset="0"/>
              <a:buChar char="•"/>
            </a:pPr>
            <a:endParaRPr lang="en-US" dirty="0" smtClean="0"/>
          </a:p>
          <a:p>
            <a:pPr marL="285750" indent="-285750" algn="just">
              <a:spcAft>
                <a:spcPts val="600"/>
              </a:spcAft>
              <a:buFont typeface="Arial" panose="020B0604020202020204" pitchFamily="34" charset="0"/>
              <a:buChar char="•"/>
            </a:pPr>
            <a:endParaRPr lang="en-US" dirty="0"/>
          </a:p>
          <a:p>
            <a:pPr marL="285750" indent="-285750" algn="just">
              <a:spcAft>
                <a:spcPts val="600"/>
              </a:spcAft>
              <a:buFont typeface="Arial" panose="020B0604020202020204" pitchFamily="34" charset="0"/>
              <a:buChar char="•"/>
            </a:pPr>
            <a:endParaRPr lang="en-US" dirty="0" smtClean="0"/>
          </a:p>
          <a:p>
            <a:pPr marL="285750" indent="-285750" algn="just">
              <a:spcAft>
                <a:spcPts val="600"/>
              </a:spcAft>
              <a:buFont typeface="Arial" panose="020B0604020202020204" pitchFamily="34" charset="0"/>
              <a:buChar char="•"/>
            </a:pPr>
            <a:endParaRPr lang="en-US" dirty="0"/>
          </a:p>
          <a:p>
            <a:pPr marL="285750" indent="-285750" algn="just">
              <a:spcAft>
                <a:spcPts val="600"/>
              </a:spcAft>
              <a:buFont typeface="Arial" panose="020B0604020202020204" pitchFamily="34" charset="0"/>
              <a:buChar char="•"/>
            </a:pPr>
            <a:r>
              <a:rPr lang="en-US" dirty="0" smtClean="0"/>
              <a:t>The </a:t>
            </a:r>
            <a:r>
              <a:rPr lang="en-US" b="1" dirty="0"/>
              <a:t>primary function </a:t>
            </a:r>
            <a:r>
              <a:rPr lang="en-US" dirty="0"/>
              <a:t>of a web server is to store, process and deliver web pages to clients. The communication between client and server takes place using the Hypertext Transfer Protocol (HTTP</a:t>
            </a:r>
            <a:r>
              <a:rPr lang="en-US" dirty="0" smtClean="0"/>
              <a:t>).</a:t>
            </a:r>
            <a:endParaRPr lang="uk-UA" dirty="0"/>
          </a:p>
        </p:txBody>
      </p:sp>
      <p:sp>
        <p:nvSpPr>
          <p:cNvPr id="2" name="AutoShape 2" descr="Basic representation of a client/server connection through HTT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
        <p:nvSpPr>
          <p:cNvPr id="5" name="AutoShape 4" descr="Basic representation of a client/server connection through HTT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
        <p:nvSpPr>
          <p:cNvPr id="6" name="AutoShape 6" descr="Basic representation of a client/server connection through HTTP"/>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615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5573" y="3408799"/>
            <a:ext cx="5726652" cy="203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5584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14</a:t>
            </a:fld>
            <a:endParaRPr lang="uk-UA"/>
          </a:p>
        </p:txBody>
      </p:sp>
      <p:sp>
        <p:nvSpPr>
          <p:cNvPr id="3" name="Прямоугольник 2"/>
          <p:cNvSpPr/>
          <p:nvPr/>
        </p:nvSpPr>
        <p:spPr>
          <a:xfrm>
            <a:off x="0" y="5834"/>
            <a:ext cx="9144000" cy="400110"/>
          </a:xfrm>
          <a:prstGeom prst="rect">
            <a:avLst/>
          </a:prstGeom>
        </p:spPr>
        <p:txBody>
          <a:bodyPr wrap="square">
            <a:spAutoFit/>
          </a:bodyPr>
          <a:lstStyle/>
          <a:p>
            <a:pPr algn="ctr"/>
            <a:r>
              <a:rPr lang="en-US" sz="2000" b="1" dirty="0" smtClean="0"/>
              <a:t>Web </a:t>
            </a:r>
            <a:r>
              <a:rPr lang="en-US" sz="2000" b="1" dirty="0"/>
              <a:t>server</a:t>
            </a:r>
            <a:endParaRPr lang="uk-UA" sz="2000" b="1" dirty="0"/>
          </a:p>
        </p:txBody>
      </p:sp>
      <p:sp>
        <p:nvSpPr>
          <p:cNvPr id="5" name="Прямоугольник 4"/>
          <p:cNvSpPr/>
          <p:nvPr/>
        </p:nvSpPr>
        <p:spPr>
          <a:xfrm>
            <a:off x="108012" y="404664"/>
            <a:ext cx="8928484" cy="6478697"/>
          </a:xfrm>
          <a:prstGeom prst="rect">
            <a:avLst/>
          </a:prstGeom>
        </p:spPr>
        <p:txBody>
          <a:bodyPr wrap="square">
            <a:spAutoFit/>
          </a:bodyPr>
          <a:lstStyle/>
          <a:p>
            <a:pPr marL="285750" indent="-285750" algn="just">
              <a:spcAft>
                <a:spcPts val="600"/>
              </a:spcAft>
              <a:buFont typeface="Arial" panose="020B0604020202020204" pitchFamily="34" charset="0"/>
              <a:buChar char="•"/>
            </a:pPr>
            <a:r>
              <a:rPr lang="en-US" dirty="0"/>
              <a:t>A </a:t>
            </a:r>
            <a:r>
              <a:rPr lang="en-US" b="1" dirty="0"/>
              <a:t>static web server</a:t>
            </a:r>
            <a:r>
              <a:rPr lang="en-US" dirty="0"/>
              <a:t>, or stack, consists of a computer (hardware) with an HTTP server (software). We call it "static" because the server sends its hosted files "as-is" to your browser</a:t>
            </a:r>
            <a:r>
              <a:rPr lang="en-US" dirty="0" smtClean="0"/>
              <a:t>.</a:t>
            </a:r>
          </a:p>
          <a:p>
            <a:pPr marL="285750" indent="-285750" algn="just">
              <a:spcAft>
                <a:spcPts val="600"/>
              </a:spcAft>
              <a:buFont typeface="Arial" panose="020B0604020202020204" pitchFamily="34" charset="0"/>
              <a:buChar char="•"/>
            </a:pPr>
            <a:r>
              <a:rPr lang="en-US" dirty="0"/>
              <a:t>A </a:t>
            </a:r>
            <a:r>
              <a:rPr lang="en-US" b="1" dirty="0"/>
              <a:t>dynamic web server </a:t>
            </a:r>
            <a:r>
              <a:rPr lang="en-US" dirty="0"/>
              <a:t>consists of a static web server </a:t>
            </a:r>
            <a:r>
              <a:rPr lang="en-US" u="sng" dirty="0"/>
              <a:t>plus extra software, most commonly an </a:t>
            </a:r>
            <a:r>
              <a:rPr lang="en-US" i="1" u="sng" dirty="0"/>
              <a:t>application server </a:t>
            </a:r>
            <a:r>
              <a:rPr lang="en-US" u="sng" dirty="0"/>
              <a:t>and a </a:t>
            </a:r>
            <a:r>
              <a:rPr lang="en-US" i="1" u="sng" dirty="0"/>
              <a:t>database</a:t>
            </a:r>
            <a:r>
              <a:rPr lang="en-US" i="1" dirty="0"/>
              <a:t>. </a:t>
            </a:r>
            <a:r>
              <a:rPr lang="en-US" dirty="0"/>
              <a:t>We call it "dynamic" because the application server updates the hosted files before sending them to your browser via the HTTP server</a:t>
            </a:r>
            <a:r>
              <a:rPr lang="en-US" dirty="0" smtClean="0"/>
              <a:t>.</a:t>
            </a:r>
          </a:p>
          <a:p>
            <a:pPr marL="285750" indent="-285750" algn="just">
              <a:spcAft>
                <a:spcPts val="600"/>
              </a:spcAft>
              <a:buFont typeface="Arial" panose="020B0604020202020204" pitchFamily="34" charset="0"/>
              <a:buChar char="•"/>
            </a:pPr>
            <a:endParaRPr lang="en-US" dirty="0"/>
          </a:p>
          <a:p>
            <a:pPr marL="285750" indent="-285750" algn="just">
              <a:spcAft>
                <a:spcPts val="600"/>
              </a:spcAft>
              <a:buFont typeface="Arial" panose="020B0604020202020204" pitchFamily="34" charset="0"/>
              <a:buChar char="•"/>
            </a:pPr>
            <a:endParaRPr lang="en-US" dirty="0" smtClean="0"/>
          </a:p>
          <a:p>
            <a:pPr marL="285750" indent="-285750" algn="just">
              <a:spcAft>
                <a:spcPts val="600"/>
              </a:spcAft>
              <a:buFont typeface="Arial" panose="020B0604020202020204" pitchFamily="34" charset="0"/>
              <a:buChar char="•"/>
            </a:pPr>
            <a:endParaRPr lang="en-US" dirty="0"/>
          </a:p>
          <a:p>
            <a:pPr marL="285750" indent="-285750" algn="just">
              <a:spcAft>
                <a:spcPts val="600"/>
              </a:spcAft>
              <a:buFont typeface="Arial" panose="020B0604020202020204" pitchFamily="34" charset="0"/>
              <a:buChar char="•"/>
            </a:pPr>
            <a:endParaRPr lang="en-US" dirty="0" smtClean="0"/>
          </a:p>
          <a:p>
            <a:pPr marL="285750" indent="-285750" algn="just">
              <a:spcAft>
                <a:spcPts val="600"/>
              </a:spcAft>
              <a:buFont typeface="Arial" panose="020B0604020202020204" pitchFamily="34" charset="0"/>
              <a:buChar char="•"/>
            </a:pPr>
            <a:endParaRPr lang="en-US" dirty="0"/>
          </a:p>
          <a:p>
            <a:pPr marL="285750" indent="-285750" algn="just">
              <a:spcAft>
                <a:spcPts val="600"/>
              </a:spcAft>
              <a:buFont typeface="Arial" panose="020B0604020202020204" pitchFamily="34" charset="0"/>
              <a:buChar char="•"/>
            </a:pPr>
            <a:endParaRPr lang="en-US" dirty="0" smtClean="0"/>
          </a:p>
          <a:p>
            <a:pPr marL="285750" indent="-285750" algn="just">
              <a:spcAft>
                <a:spcPts val="600"/>
              </a:spcAft>
              <a:buFont typeface="Arial" panose="020B0604020202020204" pitchFamily="34" charset="0"/>
              <a:buChar char="•"/>
            </a:pPr>
            <a:endParaRPr lang="en-US" dirty="0"/>
          </a:p>
          <a:p>
            <a:pPr marL="285750" indent="-285750" algn="just">
              <a:spcAft>
                <a:spcPts val="600"/>
              </a:spcAft>
              <a:buFont typeface="Arial" panose="020B0604020202020204" pitchFamily="34" charset="0"/>
              <a:buChar char="•"/>
            </a:pPr>
            <a:endParaRPr lang="en-US" dirty="0" smtClean="0"/>
          </a:p>
          <a:p>
            <a:pPr marL="285750" indent="-285750" algn="just">
              <a:spcAft>
                <a:spcPts val="600"/>
              </a:spcAft>
              <a:buFont typeface="Arial" panose="020B0604020202020204" pitchFamily="34" charset="0"/>
              <a:buChar char="•"/>
            </a:pPr>
            <a:endParaRPr lang="en-US" dirty="0"/>
          </a:p>
          <a:p>
            <a:pPr marL="285750" indent="-285750" algn="just">
              <a:spcAft>
                <a:spcPts val="600"/>
              </a:spcAft>
              <a:buFont typeface="Arial" panose="020B0604020202020204" pitchFamily="34" charset="0"/>
              <a:buChar char="•"/>
            </a:pPr>
            <a:r>
              <a:rPr lang="en-US" b="1" dirty="0" smtClean="0"/>
              <a:t>For example</a:t>
            </a:r>
            <a:r>
              <a:rPr lang="en-US" dirty="0" smtClean="0"/>
              <a:t>, </a:t>
            </a:r>
            <a:r>
              <a:rPr lang="en-US" dirty="0"/>
              <a:t>to produce the final webpages you see in the browser, the application server might fill an HTML template with contents from a database. Sites like MDN or Wikipedia have many thousands of webpages, but </a:t>
            </a:r>
            <a:r>
              <a:rPr lang="en-US" u="sng" dirty="0"/>
              <a:t>they aren't real HTML documents, only a few HTML templates and a giant database</a:t>
            </a:r>
            <a:r>
              <a:rPr lang="en-US" dirty="0"/>
              <a:t>. T</a:t>
            </a:r>
            <a:r>
              <a:rPr lang="en-US" dirty="0" smtClean="0"/>
              <a:t>his </a:t>
            </a:r>
            <a:r>
              <a:rPr lang="en-US" dirty="0"/>
              <a:t>setup makes it easier and quicker to maintain and deliver the content.</a:t>
            </a:r>
            <a:endParaRPr lang="uk-UA" dirty="0"/>
          </a:p>
        </p:txBody>
      </p:sp>
      <p:pic>
        <p:nvPicPr>
          <p:cNvPr id="12292" name="Picture 4" descr="Результат пошуку зображень за запитом &quot;static web server vs dynamic web serve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879" y="2195958"/>
            <a:ext cx="4284349" cy="3213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260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15</a:t>
            </a:fld>
            <a:endParaRPr lang="uk-UA"/>
          </a:p>
        </p:txBody>
      </p:sp>
      <p:sp>
        <p:nvSpPr>
          <p:cNvPr id="2" name="Прямоугольник 1"/>
          <p:cNvSpPr/>
          <p:nvPr/>
        </p:nvSpPr>
        <p:spPr>
          <a:xfrm>
            <a:off x="12438" y="23821"/>
            <a:ext cx="9131562" cy="6478697"/>
          </a:xfrm>
          <a:prstGeom prst="rect">
            <a:avLst/>
          </a:prstGeom>
        </p:spPr>
        <p:txBody>
          <a:bodyPr wrap="square">
            <a:spAutoFit/>
          </a:bodyPr>
          <a:lstStyle/>
          <a:p>
            <a:pPr marL="285750" indent="-285750">
              <a:spcAft>
                <a:spcPts val="600"/>
              </a:spcAft>
              <a:buFont typeface="Arial" panose="020B0604020202020204" pitchFamily="34" charset="0"/>
              <a:buChar char="•"/>
            </a:pPr>
            <a:r>
              <a:rPr lang="en-US" sz="1600" dirty="0"/>
              <a:t>To fetch a webpage, </a:t>
            </a:r>
            <a:r>
              <a:rPr lang="en-US" sz="1600" dirty="0" smtClean="0"/>
              <a:t>browser </a:t>
            </a:r>
            <a:r>
              <a:rPr lang="en-US" sz="1600" dirty="0"/>
              <a:t>sends a request to the web server, which proceeds to search for the requested file in its own storage space. </a:t>
            </a:r>
            <a:endParaRPr lang="en-US" sz="1600" dirty="0" smtClean="0"/>
          </a:p>
          <a:p>
            <a:pPr marL="285750" indent="-285750">
              <a:spcAft>
                <a:spcPts val="600"/>
              </a:spcAft>
              <a:buFont typeface="Arial" panose="020B0604020202020204" pitchFamily="34" charset="0"/>
              <a:buChar char="•"/>
            </a:pPr>
            <a:r>
              <a:rPr lang="en-US" sz="1600" dirty="0" smtClean="0"/>
              <a:t>On </a:t>
            </a:r>
            <a:r>
              <a:rPr lang="en-US" sz="1600" dirty="0"/>
              <a:t>finding the file, the server reads it, processes it as needed, and sends it to the browser. </a:t>
            </a:r>
            <a:endParaRPr lang="en-US" sz="1600" dirty="0" smtClean="0"/>
          </a:p>
          <a:p>
            <a:endParaRPr lang="en-US" sz="1600" b="1" dirty="0" smtClean="0"/>
          </a:p>
          <a:p>
            <a:r>
              <a:rPr lang="en-US" sz="1600" b="1" dirty="0" smtClean="0"/>
              <a:t>Hosting </a:t>
            </a:r>
            <a:r>
              <a:rPr lang="en-US" sz="1600" b="1" dirty="0"/>
              <a:t>files</a:t>
            </a:r>
          </a:p>
          <a:p>
            <a:r>
              <a:rPr lang="en-US" sz="1600" dirty="0"/>
              <a:t>A web server first has to store the website's files, namely all HTML documents and their related assets, including images, CSS stylesheets, JavaScript files, fonts, and videos.</a:t>
            </a:r>
          </a:p>
          <a:p>
            <a:r>
              <a:rPr lang="en-US" sz="1600" dirty="0"/>
              <a:t>Technically, you could host all those files on your own computer, but it's far more convenient to store them all on a dedicated web server that</a:t>
            </a:r>
          </a:p>
          <a:p>
            <a:pPr marL="742950" lvl="1" indent="-285750">
              <a:spcAft>
                <a:spcPts val="600"/>
              </a:spcAft>
              <a:buFont typeface="Arial" panose="020B0604020202020204" pitchFamily="34" charset="0"/>
              <a:buChar char="•"/>
            </a:pPr>
            <a:r>
              <a:rPr lang="en-US" sz="1600" dirty="0"/>
              <a:t>is always up and </a:t>
            </a:r>
            <a:r>
              <a:rPr lang="en-US" sz="1600" dirty="0" smtClean="0"/>
              <a:t>running and </a:t>
            </a:r>
            <a:r>
              <a:rPr lang="en-US" sz="1600" dirty="0"/>
              <a:t>connected to the Internet</a:t>
            </a:r>
          </a:p>
          <a:p>
            <a:pPr marL="742950" lvl="1" indent="-285750">
              <a:spcAft>
                <a:spcPts val="600"/>
              </a:spcAft>
              <a:buFont typeface="Arial" panose="020B0604020202020204" pitchFamily="34" charset="0"/>
              <a:buChar char="•"/>
            </a:pPr>
            <a:r>
              <a:rPr lang="en-US" sz="1600" dirty="0"/>
              <a:t>has the same IP </a:t>
            </a:r>
            <a:r>
              <a:rPr lang="en-US" sz="1600" dirty="0" smtClean="0"/>
              <a:t>address all </a:t>
            </a:r>
            <a:r>
              <a:rPr lang="en-US" sz="1600" dirty="0"/>
              <a:t>the time (not all ISPs provide a fixed IP </a:t>
            </a:r>
            <a:r>
              <a:rPr lang="en-US" sz="1600" dirty="0" smtClean="0"/>
              <a:t>for </a:t>
            </a:r>
            <a:r>
              <a:rPr lang="en-US" sz="1600" dirty="0"/>
              <a:t>home lines)</a:t>
            </a:r>
          </a:p>
          <a:p>
            <a:pPr marL="742950" lvl="1" indent="-285750">
              <a:spcAft>
                <a:spcPts val="600"/>
              </a:spcAft>
              <a:buFont typeface="Arial" panose="020B0604020202020204" pitchFamily="34" charset="0"/>
              <a:buChar char="•"/>
            </a:pPr>
            <a:r>
              <a:rPr lang="en-US" sz="1600" dirty="0"/>
              <a:t>is maintained by a third-party provider</a:t>
            </a:r>
          </a:p>
          <a:p>
            <a:endParaRPr lang="en-US" sz="1600" b="1" dirty="0" smtClean="0"/>
          </a:p>
          <a:p>
            <a:r>
              <a:rPr lang="en-US" sz="1600" b="1" dirty="0" smtClean="0"/>
              <a:t>Communicating </a:t>
            </a:r>
            <a:r>
              <a:rPr lang="en-US" sz="1600" b="1" dirty="0"/>
              <a:t>through HTTP</a:t>
            </a:r>
          </a:p>
          <a:p>
            <a:r>
              <a:rPr lang="en-US" sz="1600" dirty="0"/>
              <a:t>Second, a web server provides support for HTTP </a:t>
            </a:r>
            <a:r>
              <a:rPr lang="en-US" sz="1600" dirty="0" smtClean="0"/>
              <a:t>which is:</a:t>
            </a:r>
            <a:endParaRPr lang="en-US" sz="1600" dirty="0"/>
          </a:p>
          <a:p>
            <a:pPr marL="800100" lvl="1" indent="-342900">
              <a:spcAft>
                <a:spcPts val="600"/>
              </a:spcAft>
              <a:buFont typeface="+mj-lt"/>
              <a:buAutoNum type="arabicPeriod"/>
            </a:pPr>
            <a:r>
              <a:rPr lang="en-US" sz="1600" b="1" dirty="0" smtClean="0"/>
              <a:t>Textual. </a:t>
            </a:r>
            <a:r>
              <a:rPr lang="en-US" sz="1600" dirty="0" smtClean="0"/>
              <a:t>All </a:t>
            </a:r>
            <a:r>
              <a:rPr lang="en-US" sz="1600" dirty="0"/>
              <a:t>commands are plain-text and human-readable.</a:t>
            </a:r>
          </a:p>
          <a:p>
            <a:pPr marL="800100" lvl="1" indent="-342900">
              <a:spcAft>
                <a:spcPts val="600"/>
              </a:spcAft>
              <a:buFont typeface="+mj-lt"/>
              <a:buAutoNum type="arabicPeriod"/>
            </a:pPr>
            <a:r>
              <a:rPr lang="en-US" sz="1600" b="1" dirty="0" smtClean="0"/>
              <a:t>Stateless. </a:t>
            </a:r>
            <a:r>
              <a:rPr lang="en-US" sz="1600" dirty="0" smtClean="0"/>
              <a:t>Neither </a:t>
            </a:r>
            <a:r>
              <a:rPr lang="en-US" sz="1600" dirty="0"/>
              <a:t>the server nor the client remember previous communications. For example, relying on HTTP alone, a server cannot remember a password you typed or what step you're on in a transaction. </a:t>
            </a:r>
            <a:r>
              <a:rPr lang="en-US" sz="1600" u="sng" dirty="0"/>
              <a:t>You need an application server for tasks like </a:t>
            </a:r>
            <a:r>
              <a:rPr lang="en-US" sz="1600" u="sng" dirty="0" smtClean="0"/>
              <a:t>that</a:t>
            </a:r>
            <a:endParaRPr lang="en-US" sz="1600" dirty="0" smtClean="0"/>
          </a:p>
          <a:p>
            <a:pPr marL="285750" indent="-285750">
              <a:buFont typeface="Arial" panose="020B0604020202020204" pitchFamily="34" charset="0"/>
              <a:buChar char="•"/>
            </a:pPr>
            <a:r>
              <a:rPr lang="en-US" sz="1600" dirty="0" smtClean="0"/>
              <a:t>Only clients can make HTTP requests, and then only to servers. Servers can only respond.</a:t>
            </a:r>
          </a:p>
          <a:p>
            <a:pPr marL="285750" indent="-285750">
              <a:buFont typeface="Arial" panose="020B0604020202020204" pitchFamily="34" charset="0"/>
              <a:buChar char="•"/>
            </a:pPr>
            <a:r>
              <a:rPr lang="en-US" sz="1600" dirty="0" smtClean="0"/>
              <a:t>When </a:t>
            </a:r>
            <a:r>
              <a:rPr lang="en-US" sz="1600" dirty="0"/>
              <a:t>requesting a file via HTTP, clients must provide the file's URL.</a:t>
            </a:r>
          </a:p>
          <a:p>
            <a:pPr marL="285750" indent="-285750">
              <a:buFont typeface="Arial" panose="020B0604020202020204" pitchFamily="34" charset="0"/>
              <a:buChar char="•"/>
            </a:pPr>
            <a:r>
              <a:rPr lang="en-US" sz="1600" dirty="0"/>
              <a:t>The web server must answer every HTTP request, at least with an error message</a:t>
            </a:r>
            <a:r>
              <a:rPr lang="en-US" sz="1600" dirty="0" smtClean="0"/>
              <a:t>.</a:t>
            </a:r>
          </a:p>
          <a:p>
            <a:pPr algn="ctr">
              <a:spcBef>
                <a:spcPts val="1200"/>
              </a:spcBef>
              <a:spcAft>
                <a:spcPts val="1200"/>
              </a:spcAft>
            </a:pPr>
            <a:r>
              <a:rPr lang="en-US" u="sng" dirty="0" smtClean="0">
                <a:solidFill>
                  <a:srgbClr val="00B050"/>
                </a:solidFill>
              </a:rPr>
              <a:t>Static </a:t>
            </a:r>
            <a:r>
              <a:rPr lang="en-US" u="sng" dirty="0">
                <a:solidFill>
                  <a:srgbClr val="00B050"/>
                </a:solidFill>
              </a:rPr>
              <a:t>websites are the easiest to set up, so </a:t>
            </a:r>
            <a:r>
              <a:rPr lang="en-US" u="sng" dirty="0" smtClean="0">
                <a:solidFill>
                  <a:srgbClr val="00B050"/>
                </a:solidFill>
              </a:rPr>
              <a:t>we start from a </a:t>
            </a:r>
            <a:r>
              <a:rPr lang="en-US" u="sng" dirty="0">
                <a:solidFill>
                  <a:srgbClr val="00B050"/>
                </a:solidFill>
              </a:rPr>
              <a:t>static site</a:t>
            </a:r>
            <a:r>
              <a:rPr lang="en-US" dirty="0">
                <a:solidFill>
                  <a:srgbClr val="FF0000"/>
                </a:solidFill>
              </a:rPr>
              <a:t>.</a:t>
            </a:r>
            <a:endParaRPr lang="uk-UA" dirty="0">
              <a:solidFill>
                <a:srgbClr val="FF0000"/>
              </a:solidFill>
            </a:endParaRPr>
          </a:p>
        </p:txBody>
      </p:sp>
    </p:spTree>
    <p:extLst>
      <p:ext uri="{BB962C8B-B14F-4D97-AF65-F5344CB8AC3E}">
        <p14:creationId xmlns:p14="http://schemas.microsoft.com/office/powerpoint/2010/main" val="3719211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16</a:t>
            </a:fld>
            <a:endParaRPr lang="uk-UA"/>
          </a:p>
        </p:txBody>
      </p:sp>
      <p:sp>
        <p:nvSpPr>
          <p:cNvPr id="2" name="Прямоугольник 1"/>
          <p:cNvSpPr/>
          <p:nvPr/>
        </p:nvSpPr>
        <p:spPr>
          <a:xfrm>
            <a:off x="-1" y="189309"/>
            <a:ext cx="9144001" cy="461665"/>
          </a:xfrm>
          <a:prstGeom prst="rect">
            <a:avLst/>
          </a:prstGeom>
        </p:spPr>
        <p:txBody>
          <a:bodyPr wrap="square">
            <a:spAutoFit/>
          </a:bodyPr>
          <a:lstStyle/>
          <a:p>
            <a:pPr algn="ctr">
              <a:spcAft>
                <a:spcPts val="1200"/>
              </a:spcAft>
            </a:pPr>
            <a:r>
              <a:rPr lang="en-US" sz="2400" b="1" dirty="0" smtClean="0"/>
              <a:t>Nginx web server for serving static content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511" y="897792"/>
            <a:ext cx="2985237" cy="203644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Прямоугольник 4"/>
          <p:cNvSpPr/>
          <p:nvPr/>
        </p:nvSpPr>
        <p:spPr>
          <a:xfrm>
            <a:off x="-1" y="811738"/>
            <a:ext cx="6048165" cy="2185214"/>
          </a:xfrm>
          <a:prstGeom prst="rect">
            <a:avLst/>
          </a:prstGeom>
        </p:spPr>
        <p:txBody>
          <a:bodyPr wrap="square">
            <a:spAutoFit/>
          </a:bodyPr>
          <a:lstStyle/>
          <a:p>
            <a:pPr marL="285750" indent="-285750" algn="just">
              <a:spcAft>
                <a:spcPts val="600"/>
              </a:spcAft>
              <a:buFont typeface="Arial" panose="020B0604020202020204" pitchFamily="34" charset="0"/>
              <a:buChar char="•"/>
            </a:pPr>
            <a:r>
              <a:rPr lang="en-US" dirty="0" smtClean="0"/>
              <a:t>The </a:t>
            </a:r>
            <a:r>
              <a:rPr lang="en-US" dirty="0"/>
              <a:t>root directive specifies the root directory that will be used to search for a file. </a:t>
            </a:r>
            <a:endParaRPr lang="en-US" dirty="0" smtClean="0"/>
          </a:p>
          <a:p>
            <a:pPr marL="285750" indent="-285750" algn="just">
              <a:spcAft>
                <a:spcPts val="600"/>
              </a:spcAft>
              <a:buFont typeface="Arial" panose="020B0604020202020204" pitchFamily="34" charset="0"/>
              <a:buChar char="•"/>
            </a:pPr>
            <a:r>
              <a:rPr lang="en-US" dirty="0"/>
              <a:t>NGINX searches for a URI that starts with /images/ in the /www/data/images/ directory on the file system. </a:t>
            </a:r>
            <a:endParaRPr lang="en-US" dirty="0" smtClean="0"/>
          </a:p>
          <a:p>
            <a:pPr marL="285750" indent="-285750" algn="just">
              <a:spcAft>
                <a:spcPts val="600"/>
              </a:spcAft>
              <a:buFont typeface="Arial" panose="020B0604020202020204" pitchFamily="34" charset="0"/>
              <a:buChar char="•"/>
            </a:pPr>
            <a:r>
              <a:rPr lang="en-US" dirty="0" smtClean="0"/>
              <a:t>But </a:t>
            </a:r>
            <a:r>
              <a:rPr lang="en-US" dirty="0"/>
              <a:t>if the URI ends with the .mp3 or .mp4 extension, NGINX instead searches for the file in the /www/media/ directory because it is defined in the matching location block.</a:t>
            </a:r>
            <a:endParaRPr lang="uk-UA" dirty="0"/>
          </a:p>
        </p:txBody>
      </p:sp>
      <p:sp>
        <p:nvSpPr>
          <p:cNvPr id="6" name="Прямоугольник 5"/>
          <p:cNvSpPr/>
          <p:nvPr/>
        </p:nvSpPr>
        <p:spPr>
          <a:xfrm>
            <a:off x="8473" y="3248980"/>
            <a:ext cx="9144001" cy="461665"/>
          </a:xfrm>
          <a:prstGeom prst="rect">
            <a:avLst/>
          </a:prstGeom>
        </p:spPr>
        <p:txBody>
          <a:bodyPr wrap="square">
            <a:spAutoFit/>
          </a:bodyPr>
          <a:lstStyle/>
          <a:p>
            <a:pPr algn="ctr">
              <a:spcAft>
                <a:spcPts val="1200"/>
              </a:spcAft>
            </a:pPr>
            <a:r>
              <a:rPr lang="en-US" sz="2400" b="1" dirty="0"/>
              <a:t>Optimizing NGINX Speed for Serving Content</a:t>
            </a:r>
            <a:endParaRPr lang="en-US" sz="2400" b="1" dirty="0" smtClean="0"/>
          </a:p>
        </p:txBody>
      </p:sp>
      <p:sp>
        <p:nvSpPr>
          <p:cNvPr id="7" name="Прямоугольник 6"/>
          <p:cNvSpPr/>
          <p:nvPr/>
        </p:nvSpPr>
        <p:spPr>
          <a:xfrm>
            <a:off x="-7634" y="3904017"/>
            <a:ext cx="6048165" cy="2662267"/>
          </a:xfrm>
          <a:prstGeom prst="rect">
            <a:avLst/>
          </a:prstGeom>
        </p:spPr>
        <p:txBody>
          <a:bodyPr wrap="square">
            <a:spAutoFit/>
          </a:bodyPr>
          <a:lstStyle/>
          <a:p>
            <a:pPr marL="285750" indent="-285750" algn="just">
              <a:spcAft>
                <a:spcPts val="600"/>
              </a:spcAft>
              <a:buFont typeface="Arial" panose="020B0604020202020204" pitchFamily="34" charset="0"/>
              <a:buChar char="•"/>
            </a:pPr>
            <a:r>
              <a:rPr lang="en-US" dirty="0" smtClean="0"/>
              <a:t>Enabling </a:t>
            </a:r>
            <a:r>
              <a:rPr lang="en-US" dirty="0" err="1" smtClean="0"/>
              <a:t>sendfile</a:t>
            </a:r>
            <a:r>
              <a:rPr lang="en-US" dirty="0"/>
              <a:t>. By default, NGINX handles file transmission itself and copies the file into the buffer before sending it. Enabling the </a:t>
            </a:r>
            <a:r>
              <a:rPr lang="en-US" dirty="0" err="1"/>
              <a:t>sendfile</a:t>
            </a:r>
            <a:r>
              <a:rPr lang="en-US" dirty="0"/>
              <a:t> directive will eliminate the step of copying the data into the buffer and enables direct copying data from one file descriptor to </a:t>
            </a:r>
            <a:r>
              <a:rPr lang="en-US" dirty="0" smtClean="0"/>
              <a:t>another.</a:t>
            </a:r>
          </a:p>
          <a:p>
            <a:pPr marL="285750" indent="-285750" algn="just">
              <a:spcAft>
                <a:spcPts val="600"/>
              </a:spcAft>
              <a:buFont typeface="Arial" panose="020B0604020202020204" pitchFamily="34" charset="0"/>
              <a:buChar char="•"/>
            </a:pPr>
            <a:r>
              <a:rPr lang="en-US" dirty="0" smtClean="0"/>
              <a:t>Alternatively</a:t>
            </a:r>
            <a:r>
              <a:rPr lang="en-US" dirty="0"/>
              <a:t>, to prevent one fast connection to entirely occupy the worker process, you can limit the amount of data transferred in a single </a:t>
            </a:r>
            <a:r>
              <a:rPr lang="en-US" dirty="0" err="1"/>
              <a:t>sendfile</a:t>
            </a:r>
            <a:r>
              <a:rPr lang="en-US" dirty="0"/>
              <a:t>() call by defining the </a:t>
            </a:r>
            <a:r>
              <a:rPr lang="en-US" dirty="0" err="1"/>
              <a:t>sendfile_max_chunk</a:t>
            </a:r>
            <a:r>
              <a:rPr lang="en-US" dirty="0"/>
              <a:t> </a:t>
            </a:r>
            <a:r>
              <a:rPr lang="en-US" dirty="0" smtClean="0"/>
              <a:t>directive.</a:t>
            </a:r>
            <a:endParaRPr lang="uk-UA"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9510" y="4040115"/>
            <a:ext cx="2985237" cy="108107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52047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17</a:t>
            </a:fld>
            <a:endParaRPr lang="uk-UA"/>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728700"/>
            <a:ext cx="5889928" cy="5724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Прямоугольник 4"/>
          <p:cNvSpPr/>
          <p:nvPr/>
        </p:nvSpPr>
        <p:spPr>
          <a:xfrm>
            <a:off x="-1" y="0"/>
            <a:ext cx="9144001" cy="461665"/>
          </a:xfrm>
          <a:prstGeom prst="rect">
            <a:avLst/>
          </a:prstGeom>
        </p:spPr>
        <p:txBody>
          <a:bodyPr wrap="square">
            <a:spAutoFit/>
          </a:bodyPr>
          <a:lstStyle/>
          <a:p>
            <a:pPr algn="ctr">
              <a:spcAft>
                <a:spcPts val="1200"/>
              </a:spcAft>
            </a:pPr>
            <a:r>
              <a:rPr lang="en-US" sz="2400" b="1" dirty="0" smtClean="0"/>
              <a:t>Lets look at the simple example of web site </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739304"/>
            <a:ext cx="2484276" cy="326661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2" descr="Похожее изображение">
            <a:hlinkClick r:id="rId5" action="ppaction://program"/>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45996" y="4221088"/>
            <a:ext cx="393756" cy="393756"/>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575556" y="4221088"/>
            <a:ext cx="1476164" cy="369332"/>
          </a:xfrm>
          <a:prstGeom prst="rect">
            <a:avLst/>
          </a:prstGeom>
        </p:spPr>
        <p:txBody>
          <a:bodyPr wrap="square">
            <a:spAutoFit/>
          </a:bodyPr>
          <a:lstStyle/>
          <a:p>
            <a:pPr algn="ctr">
              <a:spcAft>
                <a:spcPts val="1200"/>
              </a:spcAft>
            </a:pPr>
            <a:r>
              <a:rPr lang="en-US" b="1" dirty="0" smtClean="0">
                <a:solidFill>
                  <a:srgbClr val="FF0000"/>
                </a:solidFill>
              </a:rPr>
              <a:t>Open root</a:t>
            </a:r>
            <a:endParaRPr lang="uk-UA" dirty="0">
              <a:solidFill>
                <a:srgbClr val="FF0000"/>
              </a:solidFill>
            </a:endParaRPr>
          </a:p>
        </p:txBody>
      </p:sp>
    </p:spTree>
    <p:extLst>
      <p:ext uri="{BB962C8B-B14F-4D97-AF65-F5344CB8AC3E}">
        <p14:creationId xmlns:p14="http://schemas.microsoft.com/office/powerpoint/2010/main" val="4251577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18</a:t>
            </a:fld>
            <a:endParaRPr lang="uk-UA"/>
          </a:p>
        </p:txBody>
      </p:sp>
      <p:sp>
        <p:nvSpPr>
          <p:cNvPr id="5" name="Прямоугольник 4"/>
          <p:cNvSpPr/>
          <p:nvPr/>
        </p:nvSpPr>
        <p:spPr>
          <a:xfrm>
            <a:off x="755576" y="0"/>
            <a:ext cx="2160240" cy="369332"/>
          </a:xfrm>
          <a:prstGeom prst="rect">
            <a:avLst/>
          </a:prstGeom>
        </p:spPr>
        <p:txBody>
          <a:bodyPr wrap="square">
            <a:spAutoFit/>
          </a:bodyPr>
          <a:lstStyle/>
          <a:p>
            <a:pPr algn="ctr">
              <a:spcAft>
                <a:spcPts val="1200"/>
              </a:spcAft>
            </a:pPr>
            <a:r>
              <a:rPr lang="en-US" b="1" dirty="0" smtClean="0">
                <a:solidFill>
                  <a:srgbClr val="FF0000"/>
                </a:solidFill>
              </a:rPr>
              <a:t>Edit index.html</a:t>
            </a:r>
            <a:endParaRPr lang="uk-UA" dirty="0">
              <a:solidFill>
                <a:srgbClr val="FF0000"/>
              </a:solidFill>
            </a:endParaRPr>
          </a:p>
        </p:txBody>
      </p:sp>
      <p:pic>
        <p:nvPicPr>
          <p:cNvPr id="6" name="Picture 4" descr="Похожее изображение">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4777" y="22275"/>
            <a:ext cx="402077" cy="402077"/>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96" y="512676"/>
            <a:ext cx="9031912" cy="62646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6" name="Прямая со стрелкой 15"/>
          <p:cNvCxnSpPr/>
          <p:nvPr/>
        </p:nvCxnSpPr>
        <p:spPr>
          <a:xfrm>
            <a:off x="575556" y="2492895"/>
            <a:ext cx="432048" cy="1"/>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2" name="Левая фигурная скобка 11"/>
          <p:cNvSpPr/>
          <p:nvPr/>
        </p:nvSpPr>
        <p:spPr>
          <a:xfrm>
            <a:off x="1043608" y="2024844"/>
            <a:ext cx="252028" cy="93610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uk-UA"/>
          </a:p>
        </p:txBody>
      </p:sp>
      <p:cxnSp>
        <p:nvCxnSpPr>
          <p:cNvPr id="19" name="Прямая со стрелкой 18"/>
          <p:cNvCxnSpPr/>
          <p:nvPr/>
        </p:nvCxnSpPr>
        <p:spPr>
          <a:xfrm>
            <a:off x="575556" y="3248979"/>
            <a:ext cx="432048" cy="1"/>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20" name="Левая фигурная скобка 19"/>
          <p:cNvSpPr/>
          <p:nvPr/>
        </p:nvSpPr>
        <p:spPr>
          <a:xfrm>
            <a:off x="1043608" y="3068960"/>
            <a:ext cx="252028" cy="39604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uk-UA"/>
          </a:p>
        </p:txBody>
      </p:sp>
      <p:cxnSp>
        <p:nvCxnSpPr>
          <p:cNvPr id="21" name="Прямая со стрелкой 20"/>
          <p:cNvCxnSpPr/>
          <p:nvPr/>
        </p:nvCxnSpPr>
        <p:spPr>
          <a:xfrm flipH="1">
            <a:off x="4968044" y="4509118"/>
            <a:ext cx="432048" cy="2"/>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22" name="Левая фигурная скобка 21"/>
          <p:cNvSpPr/>
          <p:nvPr/>
        </p:nvSpPr>
        <p:spPr>
          <a:xfrm flipH="1">
            <a:off x="4644008" y="4257092"/>
            <a:ext cx="252028" cy="468052"/>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uk-UA"/>
          </a:p>
        </p:txBody>
      </p:sp>
      <p:cxnSp>
        <p:nvCxnSpPr>
          <p:cNvPr id="24" name="Прямая со стрелкой 23"/>
          <p:cNvCxnSpPr/>
          <p:nvPr/>
        </p:nvCxnSpPr>
        <p:spPr>
          <a:xfrm flipH="1">
            <a:off x="3923928" y="5265202"/>
            <a:ext cx="432048" cy="2"/>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25" name="Левая фигурная скобка 24"/>
          <p:cNvSpPr/>
          <p:nvPr/>
        </p:nvSpPr>
        <p:spPr>
          <a:xfrm flipH="1">
            <a:off x="3599892" y="5013176"/>
            <a:ext cx="252028" cy="468052"/>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uk-UA"/>
          </a:p>
        </p:txBody>
      </p:sp>
      <p:cxnSp>
        <p:nvCxnSpPr>
          <p:cNvPr id="26" name="Прямая со стрелкой 25"/>
          <p:cNvCxnSpPr/>
          <p:nvPr/>
        </p:nvCxnSpPr>
        <p:spPr>
          <a:xfrm flipH="1">
            <a:off x="3563888" y="5913274"/>
            <a:ext cx="432048" cy="2"/>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27" name="Левая фигурная скобка 26"/>
          <p:cNvSpPr/>
          <p:nvPr/>
        </p:nvSpPr>
        <p:spPr>
          <a:xfrm flipH="1">
            <a:off x="3239852" y="5661248"/>
            <a:ext cx="252028" cy="468052"/>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uk-UA"/>
          </a:p>
        </p:txBody>
      </p:sp>
    </p:spTree>
    <p:extLst>
      <p:ext uri="{BB962C8B-B14F-4D97-AF65-F5344CB8AC3E}">
        <p14:creationId xmlns:p14="http://schemas.microsoft.com/office/powerpoint/2010/main" val="3982950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19</a:t>
            </a:fld>
            <a:endParaRPr lang="uk-UA"/>
          </a:p>
        </p:txBody>
      </p:sp>
      <p:sp>
        <p:nvSpPr>
          <p:cNvPr id="5" name="Прямоугольник 4"/>
          <p:cNvSpPr/>
          <p:nvPr/>
        </p:nvSpPr>
        <p:spPr>
          <a:xfrm>
            <a:off x="755576" y="0"/>
            <a:ext cx="2160240" cy="369332"/>
          </a:xfrm>
          <a:prstGeom prst="rect">
            <a:avLst/>
          </a:prstGeom>
        </p:spPr>
        <p:txBody>
          <a:bodyPr wrap="square">
            <a:spAutoFit/>
          </a:bodyPr>
          <a:lstStyle/>
          <a:p>
            <a:pPr algn="ctr">
              <a:spcAft>
                <a:spcPts val="1200"/>
              </a:spcAft>
            </a:pPr>
            <a:r>
              <a:rPr lang="en-US" b="1" dirty="0" smtClean="0">
                <a:solidFill>
                  <a:srgbClr val="FF0000"/>
                </a:solidFill>
              </a:rPr>
              <a:t>Edit index.html</a:t>
            </a:r>
            <a:endParaRPr lang="uk-UA" dirty="0">
              <a:solidFill>
                <a:srgbClr val="FF0000"/>
              </a:solidFill>
            </a:endParaRPr>
          </a:p>
        </p:txBody>
      </p:sp>
      <p:pic>
        <p:nvPicPr>
          <p:cNvPr id="6" name="Picture 4" descr="Похожее изображение">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4777" y="22275"/>
            <a:ext cx="402077" cy="40207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540" y="620688"/>
            <a:ext cx="8367002" cy="40324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2" name="Прямая со стрелкой 11"/>
          <p:cNvCxnSpPr/>
          <p:nvPr/>
        </p:nvCxnSpPr>
        <p:spPr>
          <a:xfrm>
            <a:off x="2225320" y="2412933"/>
            <a:ext cx="493769" cy="3"/>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6" name="Левая фигурная скобка 15"/>
          <p:cNvSpPr/>
          <p:nvPr/>
        </p:nvSpPr>
        <p:spPr>
          <a:xfrm>
            <a:off x="2753200" y="1988840"/>
            <a:ext cx="363654" cy="86409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uk-UA"/>
          </a:p>
        </p:txBody>
      </p:sp>
      <p:cxnSp>
        <p:nvCxnSpPr>
          <p:cNvPr id="17" name="Прямая со стрелкой 16"/>
          <p:cNvCxnSpPr/>
          <p:nvPr/>
        </p:nvCxnSpPr>
        <p:spPr>
          <a:xfrm>
            <a:off x="1361876" y="4077072"/>
            <a:ext cx="493769" cy="3"/>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85750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2</a:t>
            </a:fld>
            <a:endParaRPr lang="uk-UA" dirty="0"/>
          </a:p>
        </p:txBody>
      </p:sp>
      <p:pic>
        <p:nvPicPr>
          <p:cNvPr id="7170" name="Picture 2" descr="HTML.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88640"/>
            <a:ext cx="2340260" cy="2726404"/>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2735796" y="169984"/>
            <a:ext cx="6228692" cy="3647152"/>
          </a:xfrm>
          <a:prstGeom prst="rect">
            <a:avLst/>
          </a:prstGeom>
        </p:spPr>
        <p:txBody>
          <a:bodyPr wrap="square">
            <a:spAutoFit/>
          </a:bodyPr>
          <a:lstStyle/>
          <a:p>
            <a:pPr algn="just">
              <a:spcAft>
                <a:spcPts val="600"/>
              </a:spcAft>
            </a:pPr>
            <a:r>
              <a:rPr lang="en-US" b="1" dirty="0"/>
              <a:t>Hypertext Markup Language (HTML) </a:t>
            </a:r>
            <a:r>
              <a:rPr lang="en-US" dirty="0"/>
              <a:t>is the standard markup language for creating web pages and web </a:t>
            </a:r>
            <a:r>
              <a:rPr lang="en-US" dirty="0" smtClean="0"/>
              <a:t>applications</a:t>
            </a:r>
          </a:p>
          <a:p>
            <a:pPr marL="285750" indent="-285750" algn="just">
              <a:spcAft>
                <a:spcPts val="600"/>
              </a:spcAft>
              <a:buFont typeface="Arial" panose="020B0604020202020204" pitchFamily="34" charset="0"/>
              <a:buChar char="•"/>
            </a:pPr>
            <a:r>
              <a:rPr lang="en-US" dirty="0"/>
              <a:t>HTML documents are delivered as "documents</a:t>
            </a:r>
            <a:r>
              <a:rPr lang="en-US" dirty="0" smtClean="0"/>
              <a:t>". </a:t>
            </a:r>
            <a:r>
              <a:rPr lang="en-US" dirty="0"/>
              <a:t>These are then </a:t>
            </a:r>
            <a:r>
              <a:rPr lang="en-US" dirty="0" smtClean="0"/>
              <a:t>parsed into </a:t>
            </a:r>
            <a:r>
              <a:rPr lang="en-US" dirty="0"/>
              <a:t>the Document Object Model (DOM) internal representation, within the web </a:t>
            </a:r>
            <a:r>
              <a:rPr lang="en-US" dirty="0" smtClean="0"/>
              <a:t>browser.</a:t>
            </a:r>
            <a:endParaRPr lang="en-US" dirty="0"/>
          </a:p>
          <a:p>
            <a:pPr marL="285750" indent="-285750" algn="just">
              <a:spcAft>
                <a:spcPts val="600"/>
              </a:spcAft>
              <a:buFont typeface="Arial" panose="020B0604020202020204" pitchFamily="34" charset="0"/>
              <a:buChar char="•"/>
            </a:pPr>
            <a:r>
              <a:rPr lang="en-US" dirty="0"/>
              <a:t>Presentation by the web browser, such as screen rendering or access by JavaScript, is then performed on this internal model, not the original document</a:t>
            </a:r>
            <a:r>
              <a:rPr lang="en-US" dirty="0" smtClean="0"/>
              <a:t>.</a:t>
            </a:r>
          </a:p>
          <a:p>
            <a:pPr marL="285750" indent="-285750" algn="just">
              <a:spcAft>
                <a:spcPts val="600"/>
              </a:spcAft>
              <a:buFont typeface="Arial" panose="020B0604020202020204" pitchFamily="34" charset="0"/>
              <a:buChar char="•"/>
            </a:pPr>
            <a:r>
              <a:rPr lang="en-US" dirty="0"/>
              <a:t>"Elements" and "tags" are terms that are widely confused. </a:t>
            </a:r>
            <a:r>
              <a:rPr lang="en-US" u="sng" dirty="0"/>
              <a:t>HTML documents contain tags</a:t>
            </a:r>
            <a:r>
              <a:rPr lang="en-US" dirty="0"/>
              <a:t>, but do </a:t>
            </a:r>
            <a:r>
              <a:rPr lang="en-US" u="sng" dirty="0"/>
              <a:t>not contain the elements</a:t>
            </a:r>
            <a:r>
              <a:rPr lang="en-US" dirty="0"/>
              <a:t>. The elements are only generated after the parsing step, from these tags.</a:t>
            </a:r>
            <a:endParaRPr lang="uk-UA" dirty="0"/>
          </a:p>
        </p:txBody>
      </p:sp>
      <p:sp>
        <p:nvSpPr>
          <p:cNvPr id="5" name="Прямоугольник 4"/>
          <p:cNvSpPr/>
          <p:nvPr/>
        </p:nvSpPr>
        <p:spPr>
          <a:xfrm>
            <a:off x="0" y="3789040"/>
            <a:ext cx="8964488" cy="3108543"/>
          </a:xfrm>
          <a:prstGeom prst="rect">
            <a:avLst/>
          </a:prstGeom>
        </p:spPr>
        <p:txBody>
          <a:bodyPr wrap="square">
            <a:spAutoFit/>
          </a:bodyPr>
          <a:lstStyle/>
          <a:p>
            <a:pPr marL="285750" indent="-285750" algn="just">
              <a:spcAft>
                <a:spcPts val="600"/>
              </a:spcAft>
              <a:buFont typeface="Arial" panose="020B0604020202020204" pitchFamily="34" charset="0"/>
              <a:buChar char="•"/>
            </a:pPr>
            <a:r>
              <a:rPr lang="en-US" dirty="0"/>
              <a:t>As HTML is based on </a:t>
            </a:r>
            <a:r>
              <a:rPr lang="en-US" b="1" dirty="0" smtClean="0"/>
              <a:t>SGML</a:t>
            </a:r>
            <a:r>
              <a:rPr lang="en-US" dirty="0" smtClean="0"/>
              <a:t>. The </a:t>
            </a:r>
            <a:r>
              <a:rPr lang="en-US" dirty="0"/>
              <a:t>Standard Generalized Markup Language (</a:t>
            </a:r>
            <a:r>
              <a:rPr lang="en-US" dirty="0" smtClean="0"/>
              <a:t>SGML) </a:t>
            </a:r>
            <a:r>
              <a:rPr lang="en-US" dirty="0"/>
              <a:t>is a standard for defining generalized markup languages for documents. </a:t>
            </a:r>
            <a:r>
              <a:rPr lang="en-US" dirty="0" smtClean="0"/>
              <a:t> </a:t>
            </a:r>
            <a:r>
              <a:rPr lang="en-US" u="sng" dirty="0">
                <a:solidFill>
                  <a:schemeClr val="accent6">
                    <a:lumMod val="50000"/>
                  </a:schemeClr>
                </a:solidFill>
              </a:rPr>
              <a:t>https://</a:t>
            </a:r>
            <a:r>
              <a:rPr lang="en-US" u="sng" dirty="0" smtClean="0">
                <a:solidFill>
                  <a:schemeClr val="accent6">
                    <a:lumMod val="50000"/>
                  </a:schemeClr>
                </a:solidFill>
              </a:rPr>
              <a:t>en.wikipedia.org/wiki/Standard_Generalized_Markup_Language</a:t>
            </a:r>
          </a:p>
          <a:p>
            <a:pPr marL="285750" indent="-285750" algn="just">
              <a:spcAft>
                <a:spcPts val="600"/>
              </a:spcAft>
              <a:buFont typeface="Arial" panose="020B0604020202020204" pitchFamily="34" charset="0"/>
              <a:buChar char="•"/>
            </a:pPr>
            <a:r>
              <a:rPr lang="en-US" dirty="0" smtClean="0"/>
              <a:t>HTML5 </a:t>
            </a:r>
            <a:r>
              <a:rPr lang="en-US" dirty="0"/>
              <a:t>abandons any attempt to define HTML as an SGML application, explicitly defining its own parsing </a:t>
            </a:r>
            <a:r>
              <a:rPr lang="en-US" dirty="0" smtClean="0"/>
              <a:t>rules, </a:t>
            </a:r>
            <a:r>
              <a:rPr lang="en-US" dirty="0"/>
              <a:t>which more closely match existing implementations and documents. </a:t>
            </a:r>
            <a:r>
              <a:rPr lang="en-US" u="sng" dirty="0">
                <a:solidFill>
                  <a:schemeClr val="accent6">
                    <a:lumMod val="50000"/>
                  </a:schemeClr>
                </a:solidFill>
              </a:rPr>
              <a:t>https://</a:t>
            </a:r>
            <a:r>
              <a:rPr lang="en-US" u="sng" dirty="0" smtClean="0">
                <a:solidFill>
                  <a:schemeClr val="accent6">
                    <a:lumMod val="50000"/>
                  </a:schemeClr>
                </a:solidFill>
              </a:rPr>
              <a:t>www.w3.org/TR/html5/syntax.html</a:t>
            </a:r>
            <a:r>
              <a:rPr lang="en-US" dirty="0" smtClean="0"/>
              <a:t> (W3C).</a:t>
            </a:r>
            <a:endParaRPr lang="en-US" u="sng" dirty="0" smtClean="0">
              <a:solidFill>
                <a:schemeClr val="accent6">
                  <a:lumMod val="50000"/>
                </a:schemeClr>
              </a:solidFill>
            </a:endParaRPr>
          </a:p>
          <a:p>
            <a:pPr marL="285750" indent="-285750" algn="just">
              <a:spcAft>
                <a:spcPts val="600"/>
              </a:spcAft>
              <a:buFont typeface="Arial" panose="020B0604020202020204" pitchFamily="34" charset="0"/>
              <a:buChar char="•"/>
            </a:pPr>
            <a:r>
              <a:rPr lang="en-US" dirty="0"/>
              <a:t>The World Wide Web Consortium (W3C) is the main international standards organization for the World Wide Web (abbreviated WWW or W3</a:t>
            </a:r>
            <a:r>
              <a:rPr lang="en-US" dirty="0" smtClean="0"/>
              <a:t>). </a:t>
            </a:r>
            <a:r>
              <a:rPr lang="en-US" sz="1400" dirty="0" smtClean="0"/>
              <a:t>Founded </a:t>
            </a:r>
            <a:r>
              <a:rPr lang="en-US" sz="1400" dirty="0"/>
              <a:t>and currently led by Tim </a:t>
            </a:r>
            <a:r>
              <a:rPr lang="en-US" sz="1400" dirty="0" smtClean="0"/>
              <a:t>Berners-Lee, </a:t>
            </a:r>
            <a:r>
              <a:rPr lang="en-US" sz="1400" dirty="0"/>
              <a:t>the consortium is made up of member organizations which maintain full-time staff for the purpose of working together in the development of standards for the World Wide Web. As of 26 July 2017, the World Wide Web Consortium (W3C) has 476 members</a:t>
            </a:r>
            <a:endParaRPr lang="uk-UA" sz="1400" dirty="0"/>
          </a:p>
        </p:txBody>
      </p:sp>
    </p:spTree>
    <p:extLst>
      <p:ext uri="{BB962C8B-B14F-4D97-AF65-F5344CB8AC3E}">
        <p14:creationId xmlns:p14="http://schemas.microsoft.com/office/powerpoint/2010/main" val="1981959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20</a:t>
            </a:fld>
            <a:endParaRPr lang="uk-UA"/>
          </a:p>
        </p:txBody>
      </p:sp>
      <p:sp>
        <p:nvSpPr>
          <p:cNvPr id="5" name="Прямоугольник 4"/>
          <p:cNvSpPr/>
          <p:nvPr/>
        </p:nvSpPr>
        <p:spPr>
          <a:xfrm>
            <a:off x="755576" y="0"/>
            <a:ext cx="2160240" cy="369332"/>
          </a:xfrm>
          <a:prstGeom prst="rect">
            <a:avLst/>
          </a:prstGeom>
        </p:spPr>
        <p:txBody>
          <a:bodyPr wrap="square">
            <a:spAutoFit/>
          </a:bodyPr>
          <a:lstStyle/>
          <a:p>
            <a:pPr algn="ctr">
              <a:spcAft>
                <a:spcPts val="1200"/>
              </a:spcAft>
            </a:pPr>
            <a:r>
              <a:rPr lang="en-US" b="1" dirty="0" smtClean="0">
                <a:solidFill>
                  <a:srgbClr val="FF0000"/>
                </a:solidFill>
              </a:rPr>
              <a:t>Edit index.html</a:t>
            </a:r>
            <a:endParaRPr lang="uk-UA" dirty="0">
              <a:solidFill>
                <a:srgbClr val="FF0000"/>
              </a:solidFill>
            </a:endParaRPr>
          </a:p>
        </p:txBody>
      </p:sp>
      <p:pic>
        <p:nvPicPr>
          <p:cNvPr id="6" name="Picture 4" descr="Похожее изображение">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4777" y="22275"/>
            <a:ext cx="402077" cy="402077"/>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692696"/>
            <a:ext cx="7953292" cy="558062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7" name="Прямая со стрелкой 6"/>
          <p:cNvCxnSpPr/>
          <p:nvPr/>
        </p:nvCxnSpPr>
        <p:spPr>
          <a:xfrm>
            <a:off x="2051720" y="2672913"/>
            <a:ext cx="493769" cy="3"/>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8" name="Левая фигурная скобка 7"/>
          <p:cNvSpPr/>
          <p:nvPr/>
        </p:nvSpPr>
        <p:spPr>
          <a:xfrm>
            <a:off x="2579600" y="2176814"/>
            <a:ext cx="264208" cy="96415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uk-UA"/>
          </a:p>
        </p:txBody>
      </p:sp>
      <p:cxnSp>
        <p:nvCxnSpPr>
          <p:cNvPr id="12" name="Прямая со стрелкой 11"/>
          <p:cNvCxnSpPr/>
          <p:nvPr/>
        </p:nvCxnSpPr>
        <p:spPr>
          <a:xfrm>
            <a:off x="2072016" y="3933053"/>
            <a:ext cx="493769" cy="3"/>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3" name="Левая фигурная скобка 12"/>
          <p:cNvSpPr/>
          <p:nvPr/>
        </p:nvSpPr>
        <p:spPr>
          <a:xfrm>
            <a:off x="2599896" y="3609021"/>
            <a:ext cx="264208" cy="61206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uk-UA"/>
          </a:p>
        </p:txBody>
      </p:sp>
      <p:cxnSp>
        <p:nvCxnSpPr>
          <p:cNvPr id="14" name="Прямая со стрелкой 13"/>
          <p:cNvCxnSpPr/>
          <p:nvPr/>
        </p:nvCxnSpPr>
        <p:spPr>
          <a:xfrm>
            <a:off x="2051720" y="4833153"/>
            <a:ext cx="493769" cy="3"/>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5" name="Левая фигурная скобка 14"/>
          <p:cNvSpPr/>
          <p:nvPr/>
        </p:nvSpPr>
        <p:spPr>
          <a:xfrm>
            <a:off x="2579600" y="4437112"/>
            <a:ext cx="264208" cy="75608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uk-UA"/>
          </a:p>
        </p:txBody>
      </p:sp>
      <p:cxnSp>
        <p:nvCxnSpPr>
          <p:cNvPr id="18" name="Прямая со стрелкой 17"/>
          <p:cNvCxnSpPr/>
          <p:nvPr/>
        </p:nvCxnSpPr>
        <p:spPr>
          <a:xfrm flipH="1" flipV="1">
            <a:off x="3347864" y="5229200"/>
            <a:ext cx="452178" cy="324033"/>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39205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21</a:t>
            </a:fld>
            <a:endParaRPr lang="uk-UA"/>
          </a:p>
        </p:txBody>
      </p:sp>
      <p:sp>
        <p:nvSpPr>
          <p:cNvPr id="5" name="Прямоугольник 4"/>
          <p:cNvSpPr/>
          <p:nvPr/>
        </p:nvSpPr>
        <p:spPr>
          <a:xfrm>
            <a:off x="755576" y="0"/>
            <a:ext cx="2160240" cy="369332"/>
          </a:xfrm>
          <a:prstGeom prst="rect">
            <a:avLst/>
          </a:prstGeom>
        </p:spPr>
        <p:txBody>
          <a:bodyPr wrap="square">
            <a:spAutoFit/>
          </a:bodyPr>
          <a:lstStyle/>
          <a:p>
            <a:pPr algn="ctr">
              <a:spcAft>
                <a:spcPts val="1200"/>
              </a:spcAft>
            </a:pPr>
            <a:r>
              <a:rPr lang="en-US" b="1" dirty="0" smtClean="0">
                <a:solidFill>
                  <a:srgbClr val="FF0000"/>
                </a:solidFill>
              </a:rPr>
              <a:t>Edit index.html</a:t>
            </a:r>
            <a:endParaRPr lang="uk-UA" dirty="0">
              <a:solidFill>
                <a:srgbClr val="FF0000"/>
              </a:solidFill>
            </a:endParaRPr>
          </a:p>
        </p:txBody>
      </p:sp>
      <p:pic>
        <p:nvPicPr>
          <p:cNvPr id="6" name="Picture 4" descr="Похожее изображение">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4777" y="22275"/>
            <a:ext cx="402077" cy="40207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3856" y="90962"/>
            <a:ext cx="5010612" cy="52628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6" y="5661248"/>
            <a:ext cx="6962219" cy="108012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7" name="Прямая со стрелкой 16"/>
          <p:cNvCxnSpPr/>
          <p:nvPr/>
        </p:nvCxnSpPr>
        <p:spPr>
          <a:xfrm>
            <a:off x="1339230" y="6217405"/>
            <a:ext cx="493769" cy="3"/>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786951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22</a:t>
            </a:fld>
            <a:endParaRPr lang="uk-UA"/>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581" y="8620"/>
            <a:ext cx="3567927" cy="68493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59" y="0"/>
            <a:ext cx="4106437" cy="6858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Прямоугольник 7"/>
          <p:cNvSpPr/>
          <p:nvPr/>
        </p:nvSpPr>
        <p:spPr>
          <a:xfrm>
            <a:off x="-144524" y="0"/>
            <a:ext cx="899591" cy="461665"/>
          </a:xfrm>
          <a:prstGeom prst="rect">
            <a:avLst/>
          </a:prstGeom>
        </p:spPr>
        <p:txBody>
          <a:bodyPr wrap="square">
            <a:spAutoFit/>
          </a:bodyPr>
          <a:lstStyle/>
          <a:p>
            <a:pPr algn="ctr"/>
            <a:r>
              <a:rPr lang="en-US" sz="1200" b="1" dirty="0">
                <a:solidFill>
                  <a:srgbClr val="FF0000"/>
                </a:solidFill>
              </a:rPr>
              <a:t>Edit </a:t>
            </a:r>
          </a:p>
          <a:p>
            <a:pPr algn="ctr"/>
            <a:r>
              <a:rPr lang="en-US" sz="1200" b="1" dirty="0" smtClean="0">
                <a:solidFill>
                  <a:srgbClr val="FF0000"/>
                </a:solidFill>
              </a:rPr>
              <a:t>main.css</a:t>
            </a:r>
            <a:endParaRPr lang="uk-UA" sz="1200" dirty="0">
              <a:solidFill>
                <a:srgbClr val="FF0000"/>
              </a:solidFill>
            </a:endParaRPr>
          </a:p>
        </p:txBody>
      </p:sp>
      <p:pic>
        <p:nvPicPr>
          <p:cNvPr id="10" name="Picture 4" descr="Похожее изображение">
            <a:hlinkClick r:id="rId5" action="ppaction://program"/>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232" y="470639"/>
            <a:ext cx="402077" cy="402077"/>
          </a:xfrm>
          <a:prstGeom prst="rect">
            <a:avLst/>
          </a:prstGeom>
          <a:noFill/>
          <a:extLst>
            <a:ext uri="{909E8E84-426E-40DD-AFC4-6F175D3DCCD1}">
              <a14:hiddenFill xmlns:a14="http://schemas.microsoft.com/office/drawing/2010/main">
                <a:solidFill>
                  <a:srgbClr val="FFFFFF"/>
                </a:solidFill>
              </a14:hiddenFill>
            </a:ext>
          </a:extLst>
        </p:spPr>
      </p:pic>
      <p:sp>
        <p:nvSpPr>
          <p:cNvPr id="11" name="Прямоугольник 10"/>
          <p:cNvSpPr/>
          <p:nvPr/>
        </p:nvSpPr>
        <p:spPr>
          <a:xfrm>
            <a:off x="4752529" y="8620"/>
            <a:ext cx="899591" cy="461665"/>
          </a:xfrm>
          <a:prstGeom prst="rect">
            <a:avLst/>
          </a:prstGeom>
        </p:spPr>
        <p:txBody>
          <a:bodyPr wrap="square">
            <a:spAutoFit/>
          </a:bodyPr>
          <a:lstStyle/>
          <a:p>
            <a:pPr algn="ctr"/>
            <a:r>
              <a:rPr lang="en-US" sz="1200" b="1" dirty="0">
                <a:solidFill>
                  <a:srgbClr val="FF0000"/>
                </a:solidFill>
              </a:rPr>
              <a:t>Edit </a:t>
            </a:r>
          </a:p>
          <a:p>
            <a:pPr algn="ctr"/>
            <a:r>
              <a:rPr lang="en-US" sz="1200" b="1" dirty="0" smtClean="0">
                <a:solidFill>
                  <a:srgbClr val="FF0000"/>
                </a:solidFill>
              </a:rPr>
              <a:t>styles.css</a:t>
            </a:r>
            <a:endParaRPr lang="uk-UA" sz="1200" dirty="0">
              <a:solidFill>
                <a:srgbClr val="FF0000"/>
              </a:solidFill>
            </a:endParaRPr>
          </a:p>
        </p:txBody>
      </p:sp>
      <p:pic>
        <p:nvPicPr>
          <p:cNvPr id="12" name="Picture 4" descr="Похожее изображение">
            <a:hlinkClick r:id="rId7" action="ppaction://program"/>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40052" y="470639"/>
            <a:ext cx="402077" cy="402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949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23</a:t>
            </a:fld>
            <a:endParaRPr lang="uk-UA"/>
          </a:p>
        </p:txBody>
      </p:sp>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271"/>
          <a:stretch/>
        </p:blipFill>
        <p:spPr bwMode="auto">
          <a:xfrm>
            <a:off x="3095836" y="14192"/>
            <a:ext cx="5930025" cy="67129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Прямоугольник 4"/>
          <p:cNvSpPr/>
          <p:nvPr/>
        </p:nvSpPr>
        <p:spPr>
          <a:xfrm>
            <a:off x="0" y="0"/>
            <a:ext cx="2714777" cy="369332"/>
          </a:xfrm>
          <a:prstGeom prst="rect">
            <a:avLst/>
          </a:prstGeom>
        </p:spPr>
        <p:txBody>
          <a:bodyPr wrap="square">
            <a:spAutoFit/>
          </a:bodyPr>
          <a:lstStyle/>
          <a:p>
            <a:pPr algn="ctr">
              <a:spcAft>
                <a:spcPts val="1200"/>
              </a:spcAft>
            </a:pPr>
            <a:r>
              <a:rPr lang="en-US" b="1" dirty="0">
                <a:solidFill>
                  <a:srgbClr val="FF0000"/>
                </a:solidFill>
              </a:rPr>
              <a:t>Edit </a:t>
            </a:r>
            <a:r>
              <a:rPr lang="en-US" b="1" dirty="0" err="1" smtClean="0">
                <a:solidFill>
                  <a:srgbClr val="FF0000"/>
                </a:solidFill>
              </a:rPr>
              <a:t>css</a:t>
            </a:r>
            <a:r>
              <a:rPr lang="en-US" b="1" dirty="0" smtClean="0">
                <a:solidFill>
                  <a:srgbClr val="FF0000"/>
                </a:solidFill>
              </a:rPr>
              <a:t>/mediaqueries.css</a:t>
            </a:r>
            <a:endParaRPr lang="uk-UA" dirty="0">
              <a:solidFill>
                <a:srgbClr val="FF0000"/>
              </a:solidFill>
            </a:endParaRPr>
          </a:p>
        </p:txBody>
      </p:sp>
      <p:pic>
        <p:nvPicPr>
          <p:cNvPr id="6" name="Picture 4" descr="Похожее изображение">
            <a:hlinkClick r:id="rId4" action="ppaction://program"/>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63788" y="8620"/>
            <a:ext cx="402077" cy="40207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Прямая со стрелкой 6"/>
          <p:cNvCxnSpPr/>
          <p:nvPr/>
        </p:nvCxnSpPr>
        <p:spPr>
          <a:xfrm>
            <a:off x="3275856" y="188640"/>
            <a:ext cx="246885" cy="3"/>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9" name="Левая фигурная скобка 8"/>
          <p:cNvSpPr/>
          <p:nvPr/>
        </p:nvSpPr>
        <p:spPr>
          <a:xfrm>
            <a:off x="3559634" y="31649"/>
            <a:ext cx="132104" cy="30603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uk-UA"/>
          </a:p>
        </p:txBody>
      </p:sp>
      <p:cxnSp>
        <p:nvCxnSpPr>
          <p:cNvPr id="10" name="Прямая со стрелкой 9"/>
          <p:cNvCxnSpPr/>
          <p:nvPr/>
        </p:nvCxnSpPr>
        <p:spPr>
          <a:xfrm>
            <a:off x="3275856" y="2528900"/>
            <a:ext cx="246885" cy="3"/>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1" name="Левая фигурная скобка 10"/>
          <p:cNvSpPr/>
          <p:nvPr/>
        </p:nvSpPr>
        <p:spPr>
          <a:xfrm>
            <a:off x="3559634" y="2312876"/>
            <a:ext cx="132104" cy="43204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uk-UA"/>
          </a:p>
        </p:txBody>
      </p:sp>
    </p:spTree>
    <p:extLst>
      <p:ext uri="{BB962C8B-B14F-4D97-AF65-F5344CB8AC3E}">
        <p14:creationId xmlns:p14="http://schemas.microsoft.com/office/powerpoint/2010/main" val="24050128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24</a:t>
            </a:fld>
            <a:endParaRPr lang="uk-UA"/>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196752"/>
            <a:ext cx="3367704" cy="515453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00" y="1203286"/>
            <a:ext cx="5364596" cy="52140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Прямоугольник 1"/>
          <p:cNvSpPr/>
          <p:nvPr/>
        </p:nvSpPr>
        <p:spPr>
          <a:xfrm>
            <a:off x="0" y="11607"/>
            <a:ext cx="9144000" cy="800219"/>
          </a:xfrm>
          <a:prstGeom prst="rect">
            <a:avLst/>
          </a:prstGeom>
        </p:spPr>
        <p:txBody>
          <a:bodyPr wrap="square">
            <a:spAutoFit/>
          </a:bodyPr>
          <a:lstStyle/>
          <a:p>
            <a:pPr algn="ctr">
              <a:spcAft>
                <a:spcPts val="1200"/>
              </a:spcAft>
            </a:pPr>
            <a:r>
              <a:rPr lang="en-US" b="1" dirty="0" smtClean="0"/>
              <a:t>mediaqueries.css</a:t>
            </a:r>
          </a:p>
          <a:p>
            <a:pPr algn="ctr">
              <a:spcAft>
                <a:spcPts val="1200"/>
              </a:spcAft>
            </a:pPr>
            <a:r>
              <a:rPr lang="en-US" b="1" dirty="0" smtClean="0"/>
              <a:t>Style depends on window width</a:t>
            </a:r>
            <a:endParaRPr lang="uk-UA" dirty="0"/>
          </a:p>
        </p:txBody>
      </p:sp>
      <p:cxnSp>
        <p:nvCxnSpPr>
          <p:cNvPr id="6" name="Прямая со стрелкой 5"/>
          <p:cNvCxnSpPr/>
          <p:nvPr/>
        </p:nvCxnSpPr>
        <p:spPr>
          <a:xfrm flipH="1" flipV="1">
            <a:off x="647564" y="1484784"/>
            <a:ext cx="396044" cy="288032"/>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8" name="Прямая со стрелкой 7"/>
          <p:cNvCxnSpPr/>
          <p:nvPr/>
        </p:nvCxnSpPr>
        <p:spPr>
          <a:xfrm flipH="1" flipV="1">
            <a:off x="6228184" y="2060848"/>
            <a:ext cx="396044" cy="288032"/>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72878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25</a:t>
            </a:fld>
            <a:endParaRPr lang="uk-UA"/>
          </a:p>
        </p:txBody>
      </p:sp>
      <p:sp>
        <p:nvSpPr>
          <p:cNvPr id="3" name="Прямоугольник 2"/>
          <p:cNvSpPr/>
          <p:nvPr/>
        </p:nvSpPr>
        <p:spPr>
          <a:xfrm>
            <a:off x="0" y="11607"/>
            <a:ext cx="9144000" cy="369332"/>
          </a:xfrm>
          <a:prstGeom prst="rect">
            <a:avLst/>
          </a:prstGeom>
        </p:spPr>
        <p:txBody>
          <a:bodyPr wrap="square">
            <a:spAutoFit/>
          </a:bodyPr>
          <a:lstStyle/>
          <a:p>
            <a:pPr algn="ctr">
              <a:spcAft>
                <a:spcPts val="1200"/>
              </a:spcAft>
            </a:pPr>
            <a:r>
              <a:rPr lang="en-US" b="1" dirty="0" smtClean="0"/>
              <a:t>Deploy web site on </a:t>
            </a:r>
            <a:r>
              <a:rPr lang="en-US" b="1" dirty="0" err="1" smtClean="0"/>
              <a:t>nginx</a:t>
            </a:r>
            <a:r>
              <a:rPr lang="en-US" b="1" dirty="0" smtClean="0"/>
              <a:t> server</a:t>
            </a:r>
            <a:endParaRPr lang="uk-UA"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7289" y="908720"/>
            <a:ext cx="5335011" cy="44644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5" name="Прямая со стрелкой 4"/>
          <p:cNvCxnSpPr/>
          <p:nvPr/>
        </p:nvCxnSpPr>
        <p:spPr>
          <a:xfrm flipH="1">
            <a:off x="5645701" y="3032956"/>
            <a:ext cx="504056"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8" name="Прямая со стрелкой 7"/>
          <p:cNvCxnSpPr/>
          <p:nvPr/>
        </p:nvCxnSpPr>
        <p:spPr>
          <a:xfrm flipH="1">
            <a:off x="6473793" y="3465004"/>
            <a:ext cx="504056"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9" name="Прямая со стрелкой 8"/>
          <p:cNvCxnSpPr/>
          <p:nvPr/>
        </p:nvCxnSpPr>
        <p:spPr>
          <a:xfrm flipH="1">
            <a:off x="4781605" y="2132856"/>
            <a:ext cx="504056"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pic>
        <p:nvPicPr>
          <p:cNvPr id="11" name="Picture 2" descr="Картинки по запросу play button">
            <a:hlinkClick r:id="rId4" action="ppaction://program"/>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91564" y="5648664"/>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11"/>
          <p:cNvSpPr/>
          <p:nvPr/>
        </p:nvSpPr>
        <p:spPr>
          <a:xfrm>
            <a:off x="2736304" y="5682500"/>
            <a:ext cx="3275856" cy="369332"/>
          </a:xfrm>
          <a:prstGeom prst="rect">
            <a:avLst/>
          </a:prstGeom>
        </p:spPr>
        <p:txBody>
          <a:bodyPr wrap="square">
            <a:spAutoFit/>
          </a:bodyPr>
          <a:lstStyle/>
          <a:p>
            <a:pPr algn="ctr">
              <a:spcAft>
                <a:spcPts val="1200"/>
              </a:spcAft>
            </a:pPr>
            <a:r>
              <a:rPr lang="en-US" b="1" dirty="0" smtClean="0">
                <a:solidFill>
                  <a:srgbClr val="FF0000"/>
                </a:solidFill>
              </a:rPr>
              <a:t>Run Nginx Web Server for test</a:t>
            </a:r>
            <a:endParaRPr lang="uk-UA" dirty="0">
              <a:solidFill>
                <a:srgbClr val="FF0000"/>
              </a:solidFill>
            </a:endParaRPr>
          </a:p>
        </p:txBody>
      </p:sp>
      <p:pic>
        <p:nvPicPr>
          <p:cNvPr id="13" name="Picture 2" descr="Картинки по запросу play button">
            <a:hlinkClick r:id="rId6" action="ppaction://program"/>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4148" y="6169843"/>
            <a:ext cx="408628" cy="408628"/>
          </a:xfrm>
          <a:prstGeom prst="rect">
            <a:avLst/>
          </a:prstGeom>
          <a:noFill/>
          <a:extLst>
            <a:ext uri="{909E8E84-426E-40DD-AFC4-6F175D3DCCD1}">
              <a14:hiddenFill xmlns:a14="http://schemas.microsoft.com/office/drawing/2010/main">
                <a:solidFill>
                  <a:srgbClr val="FFFFFF"/>
                </a:solidFill>
              </a14:hiddenFill>
            </a:ext>
          </a:extLst>
        </p:spPr>
      </p:pic>
      <p:sp>
        <p:nvSpPr>
          <p:cNvPr id="14" name="Прямоугольник 13"/>
          <p:cNvSpPr/>
          <p:nvPr/>
        </p:nvSpPr>
        <p:spPr>
          <a:xfrm>
            <a:off x="2736304" y="6169843"/>
            <a:ext cx="3275856" cy="369332"/>
          </a:xfrm>
          <a:prstGeom prst="rect">
            <a:avLst/>
          </a:prstGeom>
        </p:spPr>
        <p:txBody>
          <a:bodyPr wrap="square">
            <a:spAutoFit/>
          </a:bodyPr>
          <a:lstStyle/>
          <a:p>
            <a:pPr algn="ctr">
              <a:spcAft>
                <a:spcPts val="1200"/>
              </a:spcAft>
            </a:pPr>
            <a:r>
              <a:rPr lang="en-US" b="1" dirty="0" smtClean="0">
                <a:solidFill>
                  <a:srgbClr val="FF0000"/>
                </a:solidFill>
              </a:rPr>
              <a:t>Open http://localhost:80</a:t>
            </a:r>
            <a:endParaRPr lang="uk-UA" dirty="0">
              <a:solidFill>
                <a:srgbClr val="FF0000"/>
              </a:solidFill>
            </a:endParaRPr>
          </a:p>
        </p:txBody>
      </p:sp>
      <p:sp>
        <p:nvSpPr>
          <p:cNvPr id="15" name="Прямоугольник 14"/>
          <p:cNvSpPr/>
          <p:nvPr/>
        </p:nvSpPr>
        <p:spPr>
          <a:xfrm>
            <a:off x="3485461" y="424352"/>
            <a:ext cx="2160240" cy="369332"/>
          </a:xfrm>
          <a:prstGeom prst="rect">
            <a:avLst/>
          </a:prstGeom>
        </p:spPr>
        <p:txBody>
          <a:bodyPr wrap="square">
            <a:spAutoFit/>
          </a:bodyPr>
          <a:lstStyle/>
          <a:p>
            <a:pPr algn="ctr">
              <a:spcAft>
                <a:spcPts val="1200"/>
              </a:spcAft>
            </a:pPr>
            <a:r>
              <a:rPr lang="en-US" b="1" dirty="0">
                <a:solidFill>
                  <a:srgbClr val="FF0000"/>
                </a:solidFill>
              </a:rPr>
              <a:t>Edit </a:t>
            </a:r>
            <a:r>
              <a:rPr lang="en-US" b="1" dirty="0" err="1">
                <a:solidFill>
                  <a:srgbClr val="FF0000"/>
                </a:solidFill>
              </a:rPr>
              <a:t>nginx.conf</a:t>
            </a:r>
            <a:endParaRPr lang="uk-UA" dirty="0">
              <a:solidFill>
                <a:srgbClr val="FF0000"/>
              </a:solidFill>
            </a:endParaRPr>
          </a:p>
        </p:txBody>
      </p:sp>
      <p:pic>
        <p:nvPicPr>
          <p:cNvPr id="16" name="Picture 4" descr="Похожее изображение">
            <a:hlinkClick r:id="rId7" action="ppaction://program"/>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44662" y="446627"/>
            <a:ext cx="402077" cy="402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1382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26</a:t>
            </a:fld>
            <a:endParaRPr lang="uk-UA"/>
          </a:p>
        </p:txBody>
      </p:sp>
      <p:sp>
        <p:nvSpPr>
          <p:cNvPr id="2" name="Прямоугольник 1"/>
          <p:cNvSpPr/>
          <p:nvPr/>
        </p:nvSpPr>
        <p:spPr>
          <a:xfrm>
            <a:off x="0" y="-152"/>
            <a:ext cx="9144000" cy="692497"/>
          </a:xfrm>
          <a:prstGeom prst="rect">
            <a:avLst/>
          </a:prstGeom>
        </p:spPr>
        <p:txBody>
          <a:bodyPr wrap="square">
            <a:spAutoFit/>
          </a:bodyPr>
          <a:lstStyle/>
          <a:p>
            <a:pPr algn="ctr">
              <a:spcAft>
                <a:spcPts val="600"/>
              </a:spcAft>
            </a:pPr>
            <a:r>
              <a:rPr lang="en-US" b="1" dirty="0" smtClean="0"/>
              <a:t>What </a:t>
            </a:r>
            <a:r>
              <a:rPr lang="en-US" b="1" dirty="0"/>
              <a:t>happens when a user submits </a:t>
            </a:r>
            <a:r>
              <a:rPr lang="en-US" b="1" dirty="0" smtClean="0"/>
              <a:t>a data?</a:t>
            </a:r>
          </a:p>
          <a:p>
            <a:pPr algn="ctr"/>
            <a:r>
              <a:rPr lang="en-US" sz="1600" u="sng" dirty="0">
                <a:solidFill>
                  <a:schemeClr val="accent6">
                    <a:lumMod val="50000"/>
                  </a:schemeClr>
                </a:solidFill>
              </a:rPr>
              <a:t>https://developer.mozilla.org/en-US/docs/Learn/HTML/Forms/Sending_and_retrieving_form_data</a:t>
            </a:r>
            <a:endParaRPr lang="uk-UA" sz="1600" u="sng" dirty="0">
              <a:solidFill>
                <a:schemeClr val="accent6">
                  <a:lumMod val="50000"/>
                </a:schemeClr>
              </a:solidFill>
            </a:endParaRPr>
          </a:p>
        </p:txBody>
      </p:sp>
      <p:pic>
        <p:nvPicPr>
          <p:cNvPr id="11266" name="Picture 2" descr="A basic schema of the Web client/server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689635"/>
            <a:ext cx="2664296" cy="939165"/>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71500" y="1556792"/>
            <a:ext cx="9001000" cy="1477328"/>
          </a:xfrm>
          <a:prstGeom prst="rect">
            <a:avLst/>
          </a:prstGeom>
        </p:spPr>
        <p:txBody>
          <a:bodyPr wrap="square">
            <a:spAutoFit/>
          </a:bodyPr>
          <a:lstStyle/>
          <a:p>
            <a:pPr marL="285750" indent="-285750">
              <a:buFont typeface="Arial" panose="020B0604020202020204" pitchFamily="34" charset="0"/>
              <a:buChar char="•"/>
            </a:pPr>
            <a:r>
              <a:rPr lang="en-US" dirty="0"/>
              <a:t>The &lt;form&gt; element defines how the data will be sent</a:t>
            </a:r>
            <a:r>
              <a:rPr lang="en-US" dirty="0" smtClean="0"/>
              <a:t>.</a:t>
            </a:r>
          </a:p>
          <a:p>
            <a:pPr marL="285750" indent="-285750">
              <a:buFont typeface="Arial" panose="020B0604020202020204" pitchFamily="34" charset="0"/>
              <a:buChar char="•"/>
            </a:pPr>
            <a:r>
              <a:rPr lang="en-US" dirty="0"/>
              <a:t>The </a:t>
            </a:r>
            <a:r>
              <a:rPr lang="en-US" b="1" i="1" dirty="0"/>
              <a:t>action </a:t>
            </a:r>
            <a:r>
              <a:rPr lang="en-US" b="1" i="1" dirty="0" smtClean="0"/>
              <a:t>attribute </a:t>
            </a:r>
            <a:r>
              <a:rPr lang="en-US" dirty="0"/>
              <a:t>defines where the data gets sent. Its value must be a valid URL. If this attribute isn't provided, the data will be sent to the URL of the page containing the form</a:t>
            </a:r>
            <a:r>
              <a:rPr lang="en-US" dirty="0" smtClean="0"/>
              <a:t>.</a:t>
            </a:r>
          </a:p>
          <a:p>
            <a:pPr marL="285750" indent="-285750">
              <a:buFont typeface="Arial" panose="020B0604020202020204" pitchFamily="34" charset="0"/>
              <a:buChar char="•"/>
            </a:pPr>
            <a:r>
              <a:rPr lang="en-US" dirty="0"/>
              <a:t>The </a:t>
            </a:r>
            <a:r>
              <a:rPr lang="en-US" b="1" i="1" dirty="0"/>
              <a:t>method attribute </a:t>
            </a:r>
            <a:r>
              <a:rPr lang="en-US" dirty="0"/>
              <a:t>defines how data is sent.</a:t>
            </a:r>
          </a:p>
          <a:p>
            <a:endParaRPr lang="uk-UA" dirty="0"/>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744924"/>
            <a:ext cx="7231380" cy="4032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88501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27</a:t>
            </a:fld>
            <a:endParaRPr lang="uk-UA"/>
          </a:p>
        </p:txBody>
      </p:sp>
      <p:pic>
        <p:nvPicPr>
          <p:cNvPr id="1026" name="Picture 2" descr="Traditional Web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63" y="1448780"/>
            <a:ext cx="8292533" cy="5040560"/>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467544" y="165410"/>
            <a:ext cx="8280920" cy="923330"/>
          </a:xfrm>
          <a:prstGeom prst="rect">
            <a:avLst/>
          </a:prstGeom>
        </p:spPr>
        <p:txBody>
          <a:bodyPr wrap="square">
            <a:spAutoFit/>
          </a:bodyPr>
          <a:lstStyle/>
          <a:p>
            <a:pPr algn="just"/>
            <a:r>
              <a:rPr lang="en-US" dirty="0"/>
              <a:t>Each time a user enters some data and submits a form, the browser makes a call to the server so that it can perform some operation or calculation. </a:t>
            </a:r>
            <a:endParaRPr lang="en-US" dirty="0" smtClean="0"/>
          </a:p>
          <a:p>
            <a:pPr algn="just"/>
            <a:r>
              <a:rPr lang="en-US" dirty="0" smtClean="0"/>
              <a:t>The </a:t>
            </a:r>
            <a:r>
              <a:rPr lang="en-US" dirty="0"/>
              <a:t>results of that call are </a:t>
            </a:r>
            <a:r>
              <a:rPr lang="en-US" u="sng" dirty="0"/>
              <a:t>rendered in HTML</a:t>
            </a:r>
            <a:r>
              <a:rPr lang="en-US" dirty="0"/>
              <a:t> and displayed as a new page:</a:t>
            </a:r>
            <a:endParaRPr lang="uk-UA" dirty="0"/>
          </a:p>
        </p:txBody>
      </p:sp>
    </p:spTree>
    <p:extLst>
      <p:ext uri="{BB962C8B-B14F-4D97-AF65-F5344CB8AC3E}">
        <p14:creationId xmlns:p14="http://schemas.microsoft.com/office/powerpoint/2010/main" val="6277982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28</a:t>
            </a:fld>
            <a:endParaRPr lang="uk-UA"/>
          </a:p>
        </p:txBody>
      </p:sp>
      <p:sp>
        <p:nvSpPr>
          <p:cNvPr id="2" name="Прямоугольник 1"/>
          <p:cNvSpPr/>
          <p:nvPr/>
        </p:nvSpPr>
        <p:spPr>
          <a:xfrm>
            <a:off x="431540" y="44624"/>
            <a:ext cx="8496944" cy="830997"/>
          </a:xfrm>
          <a:prstGeom prst="rect">
            <a:avLst/>
          </a:prstGeom>
        </p:spPr>
        <p:txBody>
          <a:bodyPr wrap="square">
            <a:spAutoFit/>
          </a:bodyPr>
          <a:lstStyle/>
          <a:p>
            <a:pPr>
              <a:spcAft>
                <a:spcPts val="600"/>
              </a:spcAft>
            </a:pPr>
            <a:r>
              <a:rPr lang="en-US" sz="1600" dirty="0" smtClean="0"/>
              <a:t>The </a:t>
            </a:r>
            <a:r>
              <a:rPr lang="en-US" sz="1600" b="1" i="1" dirty="0" smtClean="0"/>
              <a:t>GET method </a:t>
            </a:r>
            <a:r>
              <a:rPr lang="en-US" sz="1600" dirty="0" smtClean="0"/>
              <a:t>is </a:t>
            </a:r>
            <a:r>
              <a:rPr lang="en-US" sz="1600" dirty="0"/>
              <a:t>the method used by the browser to ask the server to send back a given resource: "Hey server, I want to get this resource." In this case, the browser sends an empty body. Because the body is empty, if a form is sent using this method the data sent to the server is appended to the URL.</a:t>
            </a:r>
          </a:p>
        </p:txBody>
      </p:sp>
      <p:pic>
        <p:nvPicPr>
          <p:cNvPr id="1024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652" y="908720"/>
            <a:ext cx="7596844" cy="4474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40299"/>
          <a:stretch/>
        </p:blipFill>
        <p:spPr bwMode="auto">
          <a:xfrm>
            <a:off x="1439651" y="5481229"/>
            <a:ext cx="6996654"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descr="Похожее изображение">
            <a:hlinkClick r:id="rId5" action="ppaction://program"/>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7574" y="875621"/>
            <a:ext cx="402077" cy="4020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Картинки по запросу play button">
            <a:hlinkClick r:id="rId7" action="ppaction://hlinkfile"/>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37574" y="1400192"/>
            <a:ext cx="408628" cy="4086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Картинки по запросу play button">
            <a:hlinkClick r:id="rId9" action="ppaction://program"/>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5000" y="6328940"/>
            <a:ext cx="408628" cy="4086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Похожее изображение">
            <a:hlinkClick r:id="rId10" action="ppaction://program"/>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3914" y="5727223"/>
            <a:ext cx="402077" cy="402077"/>
          </a:xfrm>
          <a:prstGeom prst="rect">
            <a:avLst/>
          </a:prstGeom>
          <a:noFill/>
          <a:extLst>
            <a:ext uri="{909E8E84-426E-40DD-AFC4-6F175D3DCCD1}">
              <a14:hiddenFill xmlns:a14="http://schemas.microsoft.com/office/drawing/2010/main">
                <a:solidFill>
                  <a:srgbClr val="FFFFFF"/>
                </a:solidFill>
              </a14:hiddenFill>
            </a:ext>
          </a:extLst>
        </p:spPr>
      </p:pic>
      <p:sp>
        <p:nvSpPr>
          <p:cNvPr id="11" name="Прямоугольник 10"/>
          <p:cNvSpPr/>
          <p:nvPr/>
        </p:nvSpPr>
        <p:spPr>
          <a:xfrm>
            <a:off x="33022" y="894202"/>
            <a:ext cx="1478638" cy="307777"/>
          </a:xfrm>
          <a:prstGeom prst="rect">
            <a:avLst/>
          </a:prstGeom>
        </p:spPr>
        <p:txBody>
          <a:bodyPr wrap="square">
            <a:spAutoFit/>
          </a:bodyPr>
          <a:lstStyle/>
          <a:p>
            <a:pPr>
              <a:spcAft>
                <a:spcPts val="600"/>
              </a:spcAft>
            </a:pPr>
            <a:r>
              <a:rPr lang="en-US" sz="1400" b="1" dirty="0" smtClean="0">
                <a:solidFill>
                  <a:srgbClr val="FF0000"/>
                </a:solidFill>
              </a:rPr>
              <a:t>Edit html</a:t>
            </a:r>
            <a:endParaRPr lang="en-US" sz="1400" b="1" dirty="0">
              <a:solidFill>
                <a:srgbClr val="FF0000"/>
              </a:solidFill>
            </a:endParaRPr>
          </a:p>
        </p:txBody>
      </p:sp>
      <p:sp>
        <p:nvSpPr>
          <p:cNvPr id="12" name="Прямоугольник 11"/>
          <p:cNvSpPr/>
          <p:nvPr/>
        </p:nvSpPr>
        <p:spPr>
          <a:xfrm>
            <a:off x="33022" y="1435229"/>
            <a:ext cx="1478638" cy="307777"/>
          </a:xfrm>
          <a:prstGeom prst="rect">
            <a:avLst/>
          </a:prstGeom>
        </p:spPr>
        <p:txBody>
          <a:bodyPr wrap="square">
            <a:spAutoFit/>
          </a:bodyPr>
          <a:lstStyle/>
          <a:p>
            <a:pPr>
              <a:spcAft>
                <a:spcPts val="600"/>
              </a:spcAft>
            </a:pPr>
            <a:r>
              <a:rPr lang="en-US" sz="1400" b="1" dirty="0" smtClean="0">
                <a:solidFill>
                  <a:srgbClr val="FF0000"/>
                </a:solidFill>
              </a:rPr>
              <a:t>Open html</a:t>
            </a:r>
            <a:endParaRPr lang="en-US" sz="1400" b="1" dirty="0">
              <a:solidFill>
                <a:srgbClr val="FF0000"/>
              </a:solidFill>
            </a:endParaRPr>
          </a:p>
        </p:txBody>
      </p:sp>
      <p:sp>
        <p:nvSpPr>
          <p:cNvPr id="13" name="Прямоугольник 12"/>
          <p:cNvSpPr/>
          <p:nvPr/>
        </p:nvSpPr>
        <p:spPr>
          <a:xfrm>
            <a:off x="33022" y="6273316"/>
            <a:ext cx="1478638" cy="523220"/>
          </a:xfrm>
          <a:prstGeom prst="rect">
            <a:avLst/>
          </a:prstGeom>
        </p:spPr>
        <p:txBody>
          <a:bodyPr wrap="square">
            <a:spAutoFit/>
          </a:bodyPr>
          <a:lstStyle/>
          <a:p>
            <a:r>
              <a:rPr lang="en-US" sz="1400" b="1" dirty="0" smtClean="0">
                <a:solidFill>
                  <a:srgbClr val="FF0000"/>
                </a:solidFill>
              </a:rPr>
              <a:t>Start </a:t>
            </a:r>
            <a:r>
              <a:rPr lang="en-US" sz="1400" b="1" dirty="0" err="1" smtClean="0">
                <a:solidFill>
                  <a:srgbClr val="FF0000"/>
                </a:solidFill>
              </a:rPr>
              <a:t>tcp</a:t>
            </a:r>
            <a:r>
              <a:rPr lang="en-US" sz="1400" b="1" dirty="0" smtClean="0">
                <a:solidFill>
                  <a:srgbClr val="FF0000"/>
                </a:solidFill>
              </a:rPr>
              <a:t> </a:t>
            </a:r>
          </a:p>
          <a:p>
            <a:r>
              <a:rPr lang="en-US" sz="1400" b="1" dirty="0" smtClean="0">
                <a:solidFill>
                  <a:srgbClr val="FF0000"/>
                </a:solidFill>
              </a:rPr>
              <a:t>server</a:t>
            </a:r>
            <a:endParaRPr lang="en-US" sz="1400" b="1" dirty="0">
              <a:solidFill>
                <a:srgbClr val="FF0000"/>
              </a:solidFill>
            </a:endParaRPr>
          </a:p>
        </p:txBody>
      </p:sp>
      <p:sp>
        <p:nvSpPr>
          <p:cNvPr id="14" name="Прямоугольник 13"/>
          <p:cNvSpPr/>
          <p:nvPr/>
        </p:nvSpPr>
        <p:spPr>
          <a:xfrm>
            <a:off x="35496" y="5661248"/>
            <a:ext cx="1478638" cy="523220"/>
          </a:xfrm>
          <a:prstGeom prst="rect">
            <a:avLst/>
          </a:prstGeom>
        </p:spPr>
        <p:txBody>
          <a:bodyPr wrap="square">
            <a:spAutoFit/>
          </a:bodyPr>
          <a:lstStyle/>
          <a:p>
            <a:r>
              <a:rPr lang="en-US" sz="1400" b="1" dirty="0" smtClean="0">
                <a:solidFill>
                  <a:srgbClr val="FF0000"/>
                </a:solidFill>
              </a:rPr>
              <a:t>Edit </a:t>
            </a:r>
            <a:r>
              <a:rPr lang="en-US" sz="1400" b="1" dirty="0" err="1" smtClean="0">
                <a:solidFill>
                  <a:srgbClr val="FF0000"/>
                </a:solidFill>
              </a:rPr>
              <a:t>tcp</a:t>
            </a:r>
            <a:r>
              <a:rPr lang="en-US" sz="1400" b="1" dirty="0" smtClean="0">
                <a:solidFill>
                  <a:srgbClr val="FF0000"/>
                </a:solidFill>
              </a:rPr>
              <a:t> </a:t>
            </a:r>
          </a:p>
          <a:p>
            <a:r>
              <a:rPr lang="en-US" sz="1400" b="1" dirty="0" smtClean="0">
                <a:solidFill>
                  <a:srgbClr val="FF0000"/>
                </a:solidFill>
              </a:rPr>
              <a:t>server</a:t>
            </a:r>
            <a:endParaRPr lang="en-US" sz="1400" b="1" dirty="0">
              <a:solidFill>
                <a:srgbClr val="FF0000"/>
              </a:solidFill>
            </a:endParaRPr>
          </a:p>
        </p:txBody>
      </p:sp>
    </p:spTree>
    <p:extLst>
      <p:ext uri="{BB962C8B-B14F-4D97-AF65-F5344CB8AC3E}">
        <p14:creationId xmlns:p14="http://schemas.microsoft.com/office/powerpoint/2010/main" val="27199369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29</a:t>
            </a:fld>
            <a:endParaRPr lang="uk-UA"/>
          </a:p>
        </p:txBody>
      </p:sp>
      <p:sp>
        <p:nvSpPr>
          <p:cNvPr id="2" name="Прямоугольник 1"/>
          <p:cNvSpPr/>
          <p:nvPr/>
        </p:nvSpPr>
        <p:spPr>
          <a:xfrm>
            <a:off x="143508" y="80628"/>
            <a:ext cx="8856984" cy="1200329"/>
          </a:xfrm>
          <a:prstGeom prst="rect">
            <a:avLst/>
          </a:prstGeom>
        </p:spPr>
        <p:txBody>
          <a:bodyPr wrap="square">
            <a:spAutoFit/>
          </a:bodyPr>
          <a:lstStyle/>
          <a:p>
            <a:pPr algn="just">
              <a:spcAft>
                <a:spcPts val="600"/>
              </a:spcAft>
            </a:pPr>
            <a:r>
              <a:rPr lang="en-US" dirty="0" smtClean="0"/>
              <a:t>The </a:t>
            </a:r>
            <a:r>
              <a:rPr lang="en-US" b="1" i="1" dirty="0"/>
              <a:t>POST method </a:t>
            </a:r>
            <a:r>
              <a:rPr lang="en-US" dirty="0"/>
              <a:t>is a little different. It's the method the browser uses to talk to the server when asking for a response that takes into account the data provided in the body of the HTTP request: "Hey server, take a look at this data and send me back an appropriate result." If a form is sent using this method, the data is appended to the body of the HTTP request.</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668" y="1250293"/>
            <a:ext cx="6264696" cy="5527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Похожее изображение">
            <a:hlinkClick r:id="rId4" action="ppaction://program"/>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7575" y="1305189"/>
            <a:ext cx="402077" cy="4020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Картинки по запросу play button">
            <a:hlinkClick r:id="rId6" action="ppaction://hlinkfil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31024" y="1793082"/>
            <a:ext cx="408628" cy="4086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Картинки по запросу play button">
            <a:hlinkClick r:id="rId8" action="ppaction://program"/>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5000" y="6328940"/>
            <a:ext cx="408628" cy="4086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Похожее изображение">
            <a:hlinkClick r:id="rId9" action="ppaction://program"/>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3914" y="5727223"/>
            <a:ext cx="402077" cy="402077"/>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33022" y="6273316"/>
            <a:ext cx="1478638" cy="523220"/>
          </a:xfrm>
          <a:prstGeom prst="rect">
            <a:avLst/>
          </a:prstGeom>
        </p:spPr>
        <p:txBody>
          <a:bodyPr wrap="square">
            <a:spAutoFit/>
          </a:bodyPr>
          <a:lstStyle/>
          <a:p>
            <a:r>
              <a:rPr lang="en-US" sz="1400" b="1" dirty="0" smtClean="0">
                <a:solidFill>
                  <a:srgbClr val="FF0000"/>
                </a:solidFill>
              </a:rPr>
              <a:t>Start </a:t>
            </a:r>
            <a:r>
              <a:rPr lang="en-US" sz="1400" b="1" dirty="0" err="1" smtClean="0">
                <a:solidFill>
                  <a:srgbClr val="FF0000"/>
                </a:solidFill>
              </a:rPr>
              <a:t>tcp</a:t>
            </a:r>
            <a:r>
              <a:rPr lang="en-US" sz="1400" b="1" dirty="0" smtClean="0">
                <a:solidFill>
                  <a:srgbClr val="FF0000"/>
                </a:solidFill>
              </a:rPr>
              <a:t> </a:t>
            </a:r>
          </a:p>
          <a:p>
            <a:r>
              <a:rPr lang="en-US" sz="1400" b="1" dirty="0" smtClean="0">
                <a:solidFill>
                  <a:srgbClr val="FF0000"/>
                </a:solidFill>
              </a:rPr>
              <a:t>server</a:t>
            </a:r>
            <a:endParaRPr lang="en-US" sz="1400" b="1" dirty="0">
              <a:solidFill>
                <a:srgbClr val="FF0000"/>
              </a:solidFill>
            </a:endParaRPr>
          </a:p>
        </p:txBody>
      </p:sp>
      <p:sp>
        <p:nvSpPr>
          <p:cNvPr id="10" name="Прямоугольник 9"/>
          <p:cNvSpPr/>
          <p:nvPr/>
        </p:nvSpPr>
        <p:spPr>
          <a:xfrm>
            <a:off x="35496" y="5661248"/>
            <a:ext cx="1478638" cy="523220"/>
          </a:xfrm>
          <a:prstGeom prst="rect">
            <a:avLst/>
          </a:prstGeom>
        </p:spPr>
        <p:txBody>
          <a:bodyPr wrap="square">
            <a:spAutoFit/>
          </a:bodyPr>
          <a:lstStyle/>
          <a:p>
            <a:r>
              <a:rPr lang="en-US" sz="1400" b="1" dirty="0" smtClean="0">
                <a:solidFill>
                  <a:srgbClr val="FF0000"/>
                </a:solidFill>
              </a:rPr>
              <a:t>Edit </a:t>
            </a:r>
            <a:r>
              <a:rPr lang="en-US" sz="1400" b="1" dirty="0" err="1" smtClean="0">
                <a:solidFill>
                  <a:srgbClr val="FF0000"/>
                </a:solidFill>
              </a:rPr>
              <a:t>tcp</a:t>
            </a:r>
            <a:r>
              <a:rPr lang="en-US" sz="1400" b="1" dirty="0" smtClean="0">
                <a:solidFill>
                  <a:srgbClr val="FF0000"/>
                </a:solidFill>
              </a:rPr>
              <a:t> </a:t>
            </a:r>
          </a:p>
          <a:p>
            <a:r>
              <a:rPr lang="en-US" sz="1400" b="1" dirty="0" smtClean="0">
                <a:solidFill>
                  <a:srgbClr val="FF0000"/>
                </a:solidFill>
              </a:rPr>
              <a:t>server</a:t>
            </a:r>
            <a:endParaRPr lang="en-US" sz="1400" b="1" dirty="0">
              <a:solidFill>
                <a:srgbClr val="FF0000"/>
              </a:solidFill>
            </a:endParaRPr>
          </a:p>
        </p:txBody>
      </p:sp>
      <p:sp>
        <p:nvSpPr>
          <p:cNvPr id="11" name="Прямоугольник 10"/>
          <p:cNvSpPr/>
          <p:nvPr/>
        </p:nvSpPr>
        <p:spPr>
          <a:xfrm>
            <a:off x="33022" y="1320056"/>
            <a:ext cx="1478638" cy="307777"/>
          </a:xfrm>
          <a:prstGeom prst="rect">
            <a:avLst/>
          </a:prstGeom>
        </p:spPr>
        <p:txBody>
          <a:bodyPr wrap="square">
            <a:spAutoFit/>
          </a:bodyPr>
          <a:lstStyle/>
          <a:p>
            <a:pPr>
              <a:spcAft>
                <a:spcPts val="600"/>
              </a:spcAft>
            </a:pPr>
            <a:r>
              <a:rPr lang="en-US" sz="1400" b="1" dirty="0" smtClean="0">
                <a:solidFill>
                  <a:srgbClr val="FF0000"/>
                </a:solidFill>
              </a:rPr>
              <a:t>Edit html</a:t>
            </a:r>
            <a:endParaRPr lang="en-US" sz="1400" b="1" dirty="0">
              <a:solidFill>
                <a:srgbClr val="FF0000"/>
              </a:solidFill>
            </a:endParaRPr>
          </a:p>
        </p:txBody>
      </p:sp>
      <p:sp>
        <p:nvSpPr>
          <p:cNvPr id="12" name="Прямоугольник 11"/>
          <p:cNvSpPr/>
          <p:nvPr/>
        </p:nvSpPr>
        <p:spPr>
          <a:xfrm>
            <a:off x="33022" y="1861083"/>
            <a:ext cx="1478638" cy="307777"/>
          </a:xfrm>
          <a:prstGeom prst="rect">
            <a:avLst/>
          </a:prstGeom>
        </p:spPr>
        <p:txBody>
          <a:bodyPr wrap="square">
            <a:spAutoFit/>
          </a:bodyPr>
          <a:lstStyle/>
          <a:p>
            <a:pPr>
              <a:spcAft>
                <a:spcPts val="600"/>
              </a:spcAft>
            </a:pPr>
            <a:r>
              <a:rPr lang="en-US" sz="1400" b="1" dirty="0" smtClean="0">
                <a:solidFill>
                  <a:srgbClr val="FF0000"/>
                </a:solidFill>
              </a:rPr>
              <a:t>Open html</a:t>
            </a:r>
            <a:endParaRPr lang="en-US" sz="1400" b="1" dirty="0">
              <a:solidFill>
                <a:srgbClr val="FF0000"/>
              </a:solidFill>
            </a:endParaRPr>
          </a:p>
        </p:txBody>
      </p:sp>
    </p:spTree>
    <p:extLst>
      <p:ext uri="{BB962C8B-B14F-4D97-AF65-F5344CB8AC3E}">
        <p14:creationId xmlns:p14="http://schemas.microsoft.com/office/powerpoint/2010/main" val="1597958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3</a:t>
            </a:fld>
            <a:endParaRPr lang="uk-U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092" y="1052735"/>
            <a:ext cx="3348372" cy="5375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Прямоугольник 5"/>
          <p:cNvSpPr/>
          <p:nvPr/>
        </p:nvSpPr>
        <p:spPr>
          <a:xfrm>
            <a:off x="0" y="44624"/>
            <a:ext cx="8964488" cy="369332"/>
          </a:xfrm>
          <a:prstGeom prst="rect">
            <a:avLst/>
          </a:prstGeom>
        </p:spPr>
        <p:txBody>
          <a:bodyPr wrap="square">
            <a:spAutoFit/>
          </a:bodyPr>
          <a:lstStyle/>
          <a:p>
            <a:pPr algn="ctr">
              <a:spcAft>
                <a:spcPts val="600"/>
              </a:spcAft>
            </a:pPr>
            <a:r>
              <a:rPr lang="en-US" b="1" dirty="0"/>
              <a:t>Overview of the HTML </a:t>
            </a:r>
            <a:r>
              <a:rPr lang="en-US" b="1" dirty="0" smtClean="0"/>
              <a:t>parsing model</a:t>
            </a:r>
            <a:endParaRPr lang="en-US" b="1" dirty="0"/>
          </a:p>
        </p:txBody>
      </p:sp>
      <p:sp>
        <p:nvSpPr>
          <p:cNvPr id="5" name="Прямоугольник 4"/>
          <p:cNvSpPr/>
          <p:nvPr/>
        </p:nvSpPr>
        <p:spPr>
          <a:xfrm>
            <a:off x="2429585" y="512676"/>
            <a:ext cx="4284827" cy="369332"/>
          </a:xfrm>
          <a:prstGeom prst="rect">
            <a:avLst/>
          </a:prstGeom>
        </p:spPr>
        <p:txBody>
          <a:bodyPr wrap="none">
            <a:spAutoFit/>
          </a:bodyPr>
          <a:lstStyle/>
          <a:p>
            <a:r>
              <a:rPr lang="en-US" u="sng" dirty="0">
                <a:solidFill>
                  <a:schemeClr val="accent6">
                    <a:lumMod val="50000"/>
                  </a:schemeClr>
                </a:solidFill>
              </a:rPr>
              <a:t>https://www.w3.org/TR/html5/syntax.html</a:t>
            </a:r>
            <a:r>
              <a:rPr lang="en-US" dirty="0"/>
              <a:t> </a:t>
            </a:r>
            <a:endParaRPr lang="uk-UA" dirty="0"/>
          </a:p>
        </p:txBody>
      </p:sp>
      <p:sp>
        <p:nvSpPr>
          <p:cNvPr id="8" name="Rectangle 4"/>
          <p:cNvSpPr>
            <a:spLocks noChangeArrowheads="1"/>
          </p:cNvSpPr>
          <p:nvPr/>
        </p:nvSpPr>
        <p:spPr bwMode="auto">
          <a:xfrm>
            <a:off x="35496" y="1016732"/>
            <a:ext cx="5328084"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lvl="0" indent="-285750">
              <a:spcAft>
                <a:spcPts val="600"/>
              </a:spcAft>
              <a:buFont typeface="Arial" panose="020B0604020202020204" pitchFamily="34" charset="0"/>
              <a:buChar char="•"/>
            </a:pPr>
            <a:r>
              <a:rPr lang="en-US" altLang="uk-UA" sz="1600" dirty="0">
                <a:solidFill>
                  <a:srgbClr val="000000"/>
                </a:solidFill>
              </a:rPr>
              <a:t>User agents must use the parsing rules </a:t>
            </a:r>
            <a:r>
              <a:rPr lang="en-US" altLang="uk-UA" sz="1600" dirty="0" smtClean="0">
                <a:solidFill>
                  <a:srgbClr val="000000"/>
                </a:solidFill>
              </a:rPr>
              <a:t>to </a:t>
            </a:r>
            <a:r>
              <a:rPr lang="en-US" altLang="uk-UA" sz="1600" dirty="0">
                <a:solidFill>
                  <a:srgbClr val="000000"/>
                </a:solidFill>
              </a:rPr>
              <a:t>generate the DOM trees from text/html resources. </a:t>
            </a:r>
            <a:endParaRPr lang="en-US" altLang="uk-UA" sz="1600" dirty="0" smtClean="0">
              <a:solidFill>
                <a:srgbClr val="000000"/>
              </a:solidFill>
            </a:endParaRPr>
          </a:p>
          <a:p>
            <a:pPr marL="285750" lvl="0" indent="-285750">
              <a:spcAft>
                <a:spcPts val="600"/>
              </a:spcAft>
              <a:buFont typeface="Arial" panose="020B0604020202020204" pitchFamily="34" charset="0"/>
              <a:buChar char="•"/>
            </a:pPr>
            <a:r>
              <a:rPr lang="en-US" altLang="uk-UA" sz="1600" dirty="0" smtClean="0">
                <a:solidFill>
                  <a:srgbClr val="000000"/>
                </a:solidFill>
              </a:rPr>
              <a:t>Together</a:t>
            </a:r>
            <a:r>
              <a:rPr lang="en-US" altLang="uk-UA" sz="1600" dirty="0">
                <a:solidFill>
                  <a:srgbClr val="000000"/>
                </a:solidFill>
              </a:rPr>
              <a:t>, these rules define what is referred to as the HTML parser</a:t>
            </a:r>
            <a:r>
              <a:rPr lang="en-US" altLang="uk-UA" sz="1600" dirty="0" smtClean="0">
                <a:solidFill>
                  <a:srgbClr val="000000"/>
                </a:solidFill>
              </a:rPr>
              <a:t>.</a:t>
            </a:r>
          </a:p>
          <a:p>
            <a:pPr marL="285750" lvl="0" indent="-285750">
              <a:spcAft>
                <a:spcPts val="600"/>
              </a:spcAft>
              <a:buFont typeface="Arial" panose="020B0604020202020204" pitchFamily="34" charset="0"/>
              <a:buChar char="•"/>
            </a:pPr>
            <a:r>
              <a:rPr lang="en-US" altLang="uk-UA" sz="1600" dirty="0"/>
              <a:t>The input to the HTML parsing process consists of a stream of </a:t>
            </a:r>
            <a:r>
              <a:rPr lang="en-US" altLang="uk-UA" sz="1600" u="sng" dirty="0" smtClean="0"/>
              <a:t>Unicode code points</a:t>
            </a:r>
            <a:r>
              <a:rPr lang="en-US" altLang="uk-UA" sz="1600" dirty="0" smtClean="0"/>
              <a:t>, </a:t>
            </a:r>
            <a:r>
              <a:rPr lang="en-US" altLang="uk-UA" sz="1600" dirty="0"/>
              <a:t>which is passed through a </a:t>
            </a:r>
            <a:r>
              <a:rPr lang="en-US" altLang="uk-UA" sz="1600" u="sng" dirty="0"/>
              <a:t>tokenization stage </a:t>
            </a:r>
            <a:r>
              <a:rPr lang="en-US" altLang="uk-UA" sz="1600" dirty="0"/>
              <a:t>followed by a</a:t>
            </a:r>
            <a:r>
              <a:rPr lang="en-US" altLang="uk-UA" sz="1600" u="sng" dirty="0"/>
              <a:t> tree construction</a:t>
            </a:r>
            <a:r>
              <a:rPr lang="en-US" altLang="uk-UA" sz="1600" dirty="0"/>
              <a:t> stage. </a:t>
            </a:r>
            <a:endParaRPr lang="en-US" altLang="uk-UA" sz="1600" dirty="0" smtClean="0"/>
          </a:p>
          <a:p>
            <a:pPr marL="285750" lvl="0" indent="-285750">
              <a:spcAft>
                <a:spcPts val="600"/>
              </a:spcAft>
              <a:buFont typeface="Arial" panose="020B0604020202020204" pitchFamily="34" charset="0"/>
              <a:buChar char="•"/>
            </a:pPr>
            <a:r>
              <a:rPr lang="en-US" altLang="uk-UA" sz="1600" dirty="0" smtClean="0"/>
              <a:t>The </a:t>
            </a:r>
            <a:r>
              <a:rPr lang="en-US" altLang="uk-UA" sz="1600" dirty="0"/>
              <a:t>output is a Document object</a:t>
            </a:r>
            <a:r>
              <a:rPr lang="en-US" altLang="uk-UA" sz="1600" dirty="0" smtClean="0"/>
              <a:t>.</a:t>
            </a:r>
          </a:p>
          <a:p>
            <a:pPr marL="285750" lvl="0" indent="-285750">
              <a:spcAft>
                <a:spcPts val="600"/>
              </a:spcAft>
              <a:buFont typeface="Arial" panose="020B0604020202020204" pitchFamily="34" charset="0"/>
              <a:buChar char="•"/>
            </a:pPr>
            <a:r>
              <a:rPr lang="en-US" altLang="uk-UA" sz="1600" dirty="0"/>
              <a:t>In the common case, the data handled by the tokenization stage comes from the network, but it can also </a:t>
            </a:r>
            <a:r>
              <a:rPr lang="en-US" altLang="uk-UA" sz="1600" u="sng" dirty="0"/>
              <a:t>come from script running </a:t>
            </a:r>
            <a:r>
              <a:rPr lang="en-US" altLang="uk-UA" sz="1600" dirty="0"/>
              <a:t>in the user agent, e.g. using the </a:t>
            </a:r>
            <a:r>
              <a:rPr lang="en-US" altLang="uk-UA" sz="1600" dirty="0" err="1"/>
              <a:t>document.write</a:t>
            </a:r>
            <a:r>
              <a:rPr lang="en-US" altLang="uk-UA" sz="1600" dirty="0"/>
              <a:t>() API.</a:t>
            </a:r>
            <a:endParaRPr kumimoji="0" lang="uk-UA" altLang="uk-UA"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907400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30</a:t>
            </a:fld>
            <a:endParaRPr lang="uk-UA"/>
          </a:p>
        </p:txBody>
      </p:sp>
      <p:pic>
        <p:nvPicPr>
          <p:cNvPr id="2050" name="Picture 2" descr="Ajax Web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024844"/>
            <a:ext cx="7641671" cy="4644939"/>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323528" y="320752"/>
            <a:ext cx="8460940" cy="1200329"/>
          </a:xfrm>
          <a:prstGeom prst="rect">
            <a:avLst/>
          </a:prstGeom>
        </p:spPr>
        <p:txBody>
          <a:bodyPr wrap="square">
            <a:spAutoFit/>
          </a:bodyPr>
          <a:lstStyle/>
          <a:p>
            <a:pPr algn="just"/>
            <a:r>
              <a:rPr lang="en-US" dirty="0"/>
              <a:t>The use of </a:t>
            </a:r>
            <a:r>
              <a:rPr lang="en-US" b="1" dirty="0"/>
              <a:t>AJAX</a:t>
            </a:r>
            <a:r>
              <a:rPr lang="en-US" dirty="0"/>
              <a:t> allows JavaScript on a web page to issue HTTP requests to a server </a:t>
            </a:r>
            <a:r>
              <a:rPr lang="en-US" u="sng" dirty="0"/>
              <a:t>without ever leaving the page</a:t>
            </a:r>
            <a:r>
              <a:rPr lang="en-US" dirty="0"/>
              <a:t>. </a:t>
            </a:r>
            <a:endParaRPr lang="en-US" dirty="0" smtClean="0"/>
          </a:p>
          <a:p>
            <a:pPr algn="just"/>
            <a:r>
              <a:rPr lang="en-US" dirty="0" smtClean="0"/>
              <a:t>Interactive </a:t>
            </a:r>
            <a:r>
              <a:rPr lang="en-US" dirty="0"/>
              <a:t>web applications </a:t>
            </a:r>
            <a:r>
              <a:rPr lang="en-US" dirty="0" smtClean="0"/>
              <a:t>can use </a:t>
            </a:r>
            <a:r>
              <a:rPr lang="en-US" dirty="0"/>
              <a:t>this technique to update the web page without causing the distracting flicker that is seen when the browser loads a new page.</a:t>
            </a:r>
            <a:endParaRPr lang="uk-UA" dirty="0"/>
          </a:p>
        </p:txBody>
      </p:sp>
    </p:spTree>
    <p:extLst>
      <p:ext uri="{BB962C8B-B14F-4D97-AF65-F5344CB8AC3E}">
        <p14:creationId xmlns:p14="http://schemas.microsoft.com/office/powerpoint/2010/main" val="14054911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31</a:t>
            </a:fld>
            <a:endParaRPr lang="uk-UA"/>
          </a:p>
        </p:txBody>
      </p:sp>
      <p:sp>
        <p:nvSpPr>
          <p:cNvPr id="3" name="Прямоугольник 2"/>
          <p:cNvSpPr/>
          <p:nvPr/>
        </p:nvSpPr>
        <p:spPr>
          <a:xfrm>
            <a:off x="107504" y="80628"/>
            <a:ext cx="8892988" cy="1323439"/>
          </a:xfrm>
          <a:prstGeom prst="rect">
            <a:avLst/>
          </a:prstGeom>
        </p:spPr>
        <p:txBody>
          <a:bodyPr wrap="square">
            <a:spAutoFit/>
          </a:bodyPr>
          <a:lstStyle/>
          <a:p>
            <a:pPr algn="just"/>
            <a:r>
              <a:rPr lang="en-US" sz="1600" dirty="0"/>
              <a:t>The core functionality of AJAX is implemented in the </a:t>
            </a:r>
            <a:r>
              <a:rPr lang="en-US" sz="1600" b="1" i="1" dirty="0" err="1"/>
              <a:t>XmlHttpRequest</a:t>
            </a:r>
            <a:r>
              <a:rPr lang="en-US" sz="1600" b="1" i="1" dirty="0"/>
              <a:t> object</a:t>
            </a:r>
            <a:r>
              <a:rPr lang="en-US" sz="1600" dirty="0"/>
              <a:t> that is now incorporated in most modern browsers. </a:t>
            </a:r>
            <a:endParaRPr lang="en-US" sz="1600" dirty="0" smtClean="0"/>
          </a:p>
          <a:p>
            <a:pPr algn="just"/>
            <a:r>
              <a:rPr lang="en-US" sz="1600" dirty="0" smtClean="0"/>
              <a:t>The </a:t>
            </a:r>
            <a:r>
              <a:rPr lang="en-US" sz="1600" dirty="0"/>
              <a:t>sample code, shown below, makes a call to the web server to obtain the data to display in a list box. </a:t>
            </a:r>
            <a:endParaRPr lang="en-US" sz="1600" dirty="0" smtClean="0"/>
          </a:p>
          <a:p>
            <a:pPr algn="just"/>
            <a:r>
              <a:rPr lang="en-US" sz="1600" dirty="0" smtClean="0"/>
              <a:t>The </a:t>
            </a:r>
            <a:r>
              <a:rPr lang="en-US" sz="1600" dirty="0"/>
              <a:t>response data is in HTML format for the sake of simplicity because it allows the text returned from the server to be applied directly to the &lt;div&gt; tag.</a:t>
            </a:r>
            <a:endParaRPr lang="uk-UA"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660" y="1440071"/>
            <a:ext cx="6449984" cy="5265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79093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32</a:t>
            </a:fld>
            <a:endParaRPr lang="uk-UA"/>
          </a:p>
        </p:txBody>
      </p:sp>
      <p:sp>
        <p:nvSpPr>
          <p:cNvPr id="3" name="Прямоугольник 2"/>
          <p:cNvSpPr/>
          <p:nvPr/>
        </p:nvSpPr>
        <p:spPr>
          <a:xfrm>
            <a:off x="107504" y="80628"/>
            <a:ext cx="3312368" cy="5355312"/>
          </a:xfrm>
          <a:prstGeom prst="rect">
            <a:avLst/>
          </a:prstGeom>
        </p:spPr>
        <p:txBody>
          <a:bodyPr wrap="square">
            <a:spAutoFit/>
          </a:bodyPr>
          <a:lstStyle/>
          <a:p>
            <a:pPr algn="ctr"/>
            <a:r>
              <a:rPr lang="en-US" b="1" dirty="0"/>
              <a:t>Sending Parameters with </a:t>
            </a:r>
            <a:r>
              <a:rPr lang="en-US" b="1" dirty="0" smtClean="0"/>
              <a:t>AJAX</a:t>
            </a:r>
          </a:p>
          <a:p>
            <a:pPr algn="just"/>
            <a:endParaRPr lang="en-US" dirty="0" smtClean="0"/>
          </a:p>
          <a:p>
            <a:pPr algn="just"/>
            <a:r>
              <a:rPr lang="en-US" dirty="0" smtClean="0"/>
              <a:t>AJAX </a:t>
            </a:r>
            <a:r>
              <a:rPr lang="en-US" dirty="0"/>
              <a:t>is often styled as an </a:t>
            </a:r>
            <a:r>
              <a:rPr lang="en-US" b="1" i="1" dirty="0"/>
              <a:t>RPC</a:t>
            </a:r>
            <a:r>
              <a:rPr lang="en-US" dirty="0"/>
              <a:t> mechanism in which some kind of parameter list is constructed for a server-side call and the results are returned in a convenient format such as </a:t>
            </a:r>
            <a:r>
              <a:rPr lang="en-US" dirty="0" smtClean="0"/>
              <a:t>XML, CSV or </a:t>
            </a:r>
            <a:r>
              <a:rPr lang="en-US" dirty="0"/>
              <a:t>JSON</a:t>
            </a:r>
            <a:r>
              <a:rPr lang="en-US" dirty="0" smtClean="0"/>
              <a:t>.</a:t>
            </a:r>
          </a:p>
          <a:p>
            <a:pPr algn="just"/>
            <a:endParaRPr lang="en-US" dirty="0"/>
          </a:p>
          <a:p>
            <a:pPr algn="just"/>
            <a:r>
              <a:rPr lang="en-US" dirty="0"/>
              <a:t>The code below shows how two numeric parameters can be passed to a server using  a simple comma delimited format. The encoded parameters are supplied as a string parameter to the send method and become the payload of the resulting HTTP POST request message:</a:t>
            </a:r>
            <a:endParaRPr lang="uk-UA"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090" y="96700"/>
            <a:ext cx="5521414" cy="6680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9382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33</a:t>
            </a:fld>
            <a:endParaRPr lang="uk-UA"/>
          </a:p>
        </p:txBody>
      </p:sp>
      <p:sp>
        <p:nvSpPr>
          <p:cNvPr id="3" name="Прямоугольник 2"/>
          <p:cNvSpPr/>
          <p:nvPr/>
        </p:nvSpPr>
        <p:spPr>
          <a:xfrm>
            <a:off x="107504" y="80628"/>
            <a:ext cx="9036496" cy="2031325"/>
          </a:xfrm>
          <a:prstGeom prst="rect">
            <a:avLst/>
          </a:prstGeom>
        </p:spPr>
        <p:txBody>
          <a:bodyPr wrap="square">
            <a:spAutoFit/>
          </a:bodyPr>
          <a:lstStyle/>
          <a:p>
            <a:pPr algn="ctr"/>
            <a:r>
              <a:rPr lang="en-US" b="1" dirty="0"/>
              <a:t>Sending Parameters with </a:t>
            </a:r>
            <a:r>
              <a:rPr lang="en-US" b="1" dirty="0" smtClean="0"/>
              <a:t>AJAX</a:t>
            </a:r>
          </a:p>
          <a:p>
            <a:pPr algn="just"/>
            <a:endParaRPr lang="en-US" dirty="0" smtClean="0"/>
          </a:p>
          <a:p>
            <a:pPr algn="just"/>
            <a:r>
              <a:rPr lang="en-US" dirty="0" smtClean="0"/>
              <a:t>Many </a:t>
            </a:r>
            <a:r>
              <a:rPr lang="en-US" dirty="0"/>
              <a:t>developers use a library to handle the cross-browser issues and simplify what is essentially 'boilerplate' code. One of the most widely used is jQuery which provides AJAX support as well as many other features</a:t>
            </a:r>
            <a:r>
              <a:rPr lang="en-US" dirty="0" smtClean="0"/>
              <a:t>.</a:t>
            </a:r>
            <a:endParaRPr lang="en-US" dirty="0"/>
          </a:p>
          <a:p>
            <a:pPr algn="just"/>
            <a:r>
              <a:rPr lang="en-US" dirty="0" smtClean="0"/>
              <a:t>Almost </a:t>
            </a:r>
            <a:r>
              <a:rPr lang="en-US" dirty="0"/>
              <a:t>any HTML element can be the target recipient of an AJAX request in </a:t>
            </a:r>
            <a:r>
              <a:rPr lang="en-US" dirty="0" smtClean="0"/>
              <a:t>jQuery. </a:t>
            </a:r>
            <a:r>
              <a:rPr lang="en-US" dirty="0"/>
              <a:t>If our server returns HTML we can simply bind </a:t>
            </a:r>
            <a:r>
              <a:rPr lang="en-US" dirty="0" smtClean="0"/>
              <a:t>our &lt;div</a:t>
            </a:r>
            <a:r>
              <a:rPr lang="en-US" dirty="0"/>
              <a:t>&gt; output tag directly as shown below:</a:t>
            </a:r>
            <a:endParaRPr lang="uk-UA"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276872"/>
            <a:ext cx="6234733" cy="2484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Прямоугольник 4"/>
          <p:cNvSpPr/>
          <p:nvPr/>
        </p:nvSpPr>
        <p:spPr>
          <a:xfrm>
            <a:off x="1516512" y="5622339"/>
            <a:ext cx="5945858" cy="830997"/>
          </a:xfrm>
          <a:prstGeom prst="rect">
            <a:avLst/>
          </a:prstGeom>
        </p:spPr>
        <p:txBody>
          <a:bodyPr wrap="none">
            <a:spAutoFit/>
          </a:bodyPr>
          <a:lstStyle/>
          <a:p>
            <a:pPr algn="ctr"/>
            <a:r>
              <a:rPr lang="en-US" sz="2400" dirty="0" smtClean="0"/>
              <a:t>For details see:</a:t>
            </a:r>
          </a:p>
          <a:p>
            <a:pPr algn="ctr"/>
            <a:r>
              <a:rPr lang="en-US" sz="2400" u="sng" dirty="0">
                <a:solidFill>
                  <a:schemeClr val="accent6">
                    <a:lumMod val="50000"/>
                  </a:schemeClr>
                </a:solidFill>
              </a:rPr>
              <a:t>https://www.httpwatch.com/httpgallery/ajax/</a:t>
            </a:r>
            <a:endParaRPr lang="uk-UA" sz="2400" u="sng" dirty="0">
              <a:solidFill>
                <a:schemeClr val="accent6">
                  <a:lumMod val="50000"/>
                </a:schemeClr>
              </a:solidFill>
            </a:endParaRPr>
          </a:p>
        </p:txBody>
      </p:sp>
    </p:spTree>
    <p:extLst>
      <p:ext uri="{BB962C8B-B14F-4D97-AF65-F5344CB8AC3E}">
        <p14:creationId xmlns:p14="http://schemas.microsoft.com/office/powerpoint/2010/main" val="6373892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3144" y="404663"/>
            <a:ext cx="2821606" cy="1200329"/>
          </a:xfrm>
          <a:prstGeom prst="rect">
            <a:avLst/>
          </a:prstGeom>
          <a:noFill/>
        </p:spPr>
        <p:txBody>
          <a:bodyPr wrap="none" rtlCol="0">
            <a:spAutoFit/>
          </a:bodyPr>
          <a:lstStyle/>
          <a:p>
            <a:pPr algn="ctr"/>
            <a:r>
              <a:rPr lang="uk-UA" b="1" dirty="0" smtClean="0"/>
              <a:t>Самостійне опрацювання:</a:t>
            </a:r>
          </a:p>
          <a:p>
            <a:pPr algn="ctr"/>
            <a:endParaRPr lang="uk-UA" b="1" dirty="0"/>
          </a:p>
          <a:p>
            <a:pPr algn="ctr"/>
            <a:endParaRPr lang="uk-UA" b="1" dirty="0" smtClean="0"/>
          </a:p>
          <a:p>
            <a:pPr algn="ctr"/>
            <a:r>
              <a:rPr lang="uk-UA" b="1" dirty="0" smtClean="0"/>
              <a:t>Література та ресурси:</a:t>
            </a:r>
          </a:p>
        </p:txBody>
      </p:sp>
    </p:spTree>
    <p:extLst>
      <p:ext uri="{BB962C8B-B14F-4D97-AF65-F5344CB8AC3E}">
        <p14:creationId xmlns:p14="http://schemas.microsoft.com/office/powerpoint/2010/main" val="1227545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4</a:t>
            </a:fld>
            <a:endParaRPr lang="uk-UA" dirty="0"/>
          </a:p>
        </p:txBody>
      </p:sp>
      <p:pic>
        <p:nvPicPr>
          <p:cNvPr id="8194" name="Picture 2" descr="Результат пошуку зображень за запитом &quot;website creation html cs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652" y="3897626"/>
            <a:ext cx="6588732" cy="2951754"/>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0" y="71336"/>
            <a:ext cx="9144000" cy="369332"/>
          </a:xfrm>
          <a:prstGeom prst="rect">
            <a:avLst/>
          </a:prstGeom>
        </p:spPr>
        <p:txBody>
          <a:bodyPr wrap="square">
            <a:spAutoFit/>
          </a:bodyPr>
          <a:lstStyle/>
          <a:p>
            <a:pPr algn="ctr"/>
            <a:r>
              <a:rPr lang="en-US" b="1" dirty="0" smtClean="0"/>
              <a:t>HTML examples</a:t>
            </a:r>
            <a:endParaRPr lang="uk-UA" dirty="0"/>
          </a:p>
        </p:txBody>
      </p:sp>
      <p:sp>
        <p:nvSpPr>
          <p:cNvPr id="3" name="Rectangle 4"/>
          <p:cNvSpPr>
            <a:spLocks noChangeArrowheads="1"/>
          </p:cNvSpPr>
          <p:nvPr/>
        </p:nvSpPr>
        <p:spPr bwMode="auto">
          <a:xfrm>
            <a:off x="2663788" y="980728"/>
            <a:ext cx="6188625" cy="184665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uk-UA" altLang="uk-UA" sz="1100" b="0" i="0" u="none" strike="noStrike" cap="none" normalizeH="0" baseline="0" dirty="0" err="1" smtClean="0">
                <a:ln>
                  <a:noFill/>
                </a:ln>
                <a:solidFill>
                  <a:srgbClr val="000000"/>
                </a:solidFill>
                <a:effectLst/>
                <a:latin typeface="Verdana" pitchFamily="34" charset="0"/>
                <a:cs typeface="Arial" pitchFamily="34" charset="0"/>
              </a:rPr>
              <a:t>The</a:t>
            </a:r>
            <a:r>
              <a:rPr kumimoji="0" lang="uk-UA" altLang="uk-UA" sz="1100" b="0"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200" b="0" i="0" u="none" strike="noStrike" cap="none" normalizeH="0" baseline="0" dirty="0" smtClean="0">
                <a:ln>
                  <a:noFill/>
                </a:ln>
                <a:solidFill>
                  <a:srgbClr val="DC143C"/>
                </a:solidFill>
                <a:effectLst/>
                <a:latin typeface="Consolas" pitchFamily="49" charset="0"/>
                <a:cs typeface="Consolas" pitchFamily="49" charset="0"/>
              </a:rPr>
              <a:t>&lt;!DOCTYPE </a:t>
            </a:r>
            <a:r>
              <a:rPr kumimoji="0" lang="uk-UA" altLang="uk-UA" sz="1200" b="0" i="0" u="none" strike="noStrike" cap="none" normalizeH="0" baseline="0" dirty="0" err="1" smtClean="0">
                <a:ln>
                  <a:noFill/>
                </a:ln>
                <a:solidFill>
                  <a:srgbClr val="DC143C"/>
                </a:solidFill>
                <a:effectLst/>
                <a:latin typeface="Consolas" pitchFamily="49" charset="0"/>
                <a:cs typeface="Consolas" pitchFamily="49" charset="0"/>
              </a:rPr>
              <a:t>html</a:t>
            </a:r>
            <a:r>
              <a:rPr kumimoji="0" lang="uk-UA" altLang="uk-UA" sz="1200" b="0" i="0" u="none" strike="noStrike" cap="none" normalizeH="0" baseline="0" dirty="0" smtClean="0">
                <a:ln>
                  <a:noFill/>
                </a:ln>
                <a:solidFill>
                  <a:srgbClr val="DC143C"/>
                </a:solidFill>
                <a:effectLst/>
                <a:latin typeface="Consolas" pitchFamily="49" charset="0"/>
                <a:cs typeface="Consolas" pitchFamily="49" charset="0"/>
              </a:rPr>
              <a:t>&gt;</a:t>
            </a:r>
            <a:r>
              <a:rPr kumimoji="0" lang="uk-UA" altLang="uk-UA" sz="1100" b="0"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0" i="0" u="none" strike="noStrike" cap="none" normalizeH="0" baseline="0" dirty="0" err="1" smtClean="0">
                <a:ln>
                  <a:noFill/>
                </a:ln>
                <a:solidFill>
                  <a:srgbClr val="000000"/>
                </a:solidFill>
                <a:effectLst/>
                <a:latin typeface="Verdana" pitchFamily="34" charset="0"/>
                <a:cs typeface="Arial" pitchFamily="34" charset="0"/>
              </a:rPr>
              <a:t>declaration</a:t>
            </a:r>
            <a:r>
              <a:rPr kumimoji="0" lang="uk-UA" altLang="uk-UA" sz="1100" b="0"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0" i="0" u="none" strike="noStrike" cap="none" normalizeH="0" baseline="0" dirty="0" err="1" smtClean="0">
                <a:ln>
                  <a:noFill/>
                </a:ln>
                <a:solidFill>
                  <a:srgbClr val="000000"/>
                </a:solidFill>
                <a:effectLst/>
                <a:latin typeface="Verdana" pitchFamily="34" charset="0"/>
                <a:cs typeface="Arial" pitchFamily="34" charset="0"/>
              </a:rPr>
              <a:t>defines</a:t>
            </a:r>
            <a:r>
              <a:rPr kumimoji="0" lang="uk-UA" altLang="uk-UA" sz="1100" b="0"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0" i="0" u="none" strike="noStrike" cap="none" normalizeH="0" baseline="0" dirty="0" err="1" smtClean="0">
                <a:ln>
                  <a:noFill/>
                </a:ln>
                <a:solidFill>
                  <a:srgbClr val="000000"/>
                </a:solidFill>
                <a:effectLst/>
                <a:latin typeface="Verdana" pitchFamily="34" charset="0"/>
                <a:cs typeface="Arial" pitchFamily="34" charset="0"/>
              </a:rPr>
              <a:t>this</a:t>
            </a:r>
            <a:r>
              <a:rPr kumimoji="0" lang="uk-UA" altLang="uk-UA" sz="1100" b="0"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0" i="0" u="none" strike="noStrike" cap="none" normalizeH="0" baseline="0" dirty="0" err="1" smtClean="0">
                <a:ln>
                  <a:noFill/>
                </a:ln>
                <a:solidFill>
                  <a:srgbClr val="000000"/>
                </a:solidFill>
                <a:effectLst/>
                <a:latin typeface="Verdana" pitchFamily="34" charset="0"/>
                <a:cs typeface="Arial" pitchFamily="34" charset="0"/>
              </a:rPr>
              <a:t>document</a:t>
            </a:r>
            <a:r>
              <a:rPr kumimoji="0" lang="uk-UA" altLang="uk-UA" sz="1100" b="0"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0" i="0" u="none" strike="noStrike" cap="none" normalizeH="0" baseline="0" dirty="0" err="1" smtClean="0">
                <a:ln>
                  <a:noFill/>
                </a:ln>
                <a:solidFill>
                  <a:srgbClr val="000000"/>
                </a:solidFill>
                <a:effectLst/>
                <a:latin typeface="Verdana" pitchFamily="34" charset="0"/>
                <a:cs typeface="Arial" pitchFamily="34" charset="0"/>
              </a:rPr>
              <a:t>to</a:t>
            </a:r>
            <a:r>
              <a:rPr kumimoji="0" lang="uk-UA" altLang="uk-UA" sz="1100" b="0"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0" i="0" u="none" strike="noStrike" cap="none" normalizeH="0" baseline="0" dirty="0" err="1" smtClean="0">
                <a:ln>
                  <a:noFill/>
                </a:ln>
                <a:solidFill>
                  <a:srgbClr val="000000"/>
                </a:solidFill>
                <a:effectLst/>
                <a:latin typeface="Verdana" pitchFamily="34" charset="0"/>
                <a:cs typeface="Arial" pitchFamily="34" charset="0"/>
              </a:rPr>
              <a:t>be</a:t>
            </a:r>
            <a:r>
              <a:rPr kumimoji="0" lang="uk-UA" altLang="uk-UA" sz="1100" b="0" i="0" u="none" strike="noStrike" cap="none" normalizeH="0" baseline="0" dirty="0" smtClean="0">
                <a:ln>
                  <a:noFill/>
                </a:ln>
                <a:solidFill>
                  <a:srgbClr val="000000"/>
                </a:solidFill>
                <a:effectLst/>
                <a:latin typeface="Verdana" pitchFamily="34" charset="0"/>
                <a:cs typeface="Arial" pitchFamily="34" charset="0"/>
              </a:rPr>
              <a:t> HTML5</a:t>
            </a:r>
          </a:p>
          <a:p>
            <a:pPr marL="171450" marR="0" lvl="0" indent="-1714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The</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200" b="1" i="0" u="none" strike="noStrike" cap="none" normalizeH="0" baseline="0" dirty="0" smtClean="0">
                <a:ln>
                  <a:noFill/>
                </a:ln>
                <a:solidFill>
                  <a:srgbClr val="DC143C"/>
                </a:solidFill>
                <a:effectLst/>
                <a:latin typeface="Consolas" pitchFamily="49" charset="0"/>
                <a:cs typeface="Consolas" pitchFamily="49" charset="0"/>
              </a:rPr>
              <a:t>&lt;</a:t>
            </a:r>
            <a:r>
              <a:rPr kumimoji="0" lang="uk-UA" altLang="uk-UA" sz="1200" b="1" i="0" u="none" strike="noStrike" cap="none" normalizeH="0" baseline="0" dirty="0" err="1" smtClean="0">
                <a:ln>
                  <a:noFill/>
                </a:ln>
                <a:solidFill>
                  <a:srgbClr val="DC143C"/>
                </a:solidFill>
                <a:effectLst/>
                <a:latin typeface="Consolas" pitchFamily="49" charset="0"/>
                <a:cs typeface="Consolas" pitchFamily="49" charset="0"/>
              </a:rPr>
              <a:t>html</a:t>
            </a:r>
            <a:r>
              <a:rPr kumimoji="0" lang="uk-UA" altLang="uk-UA" sz="1200" b="1" i="0" u="none" strike="noStrike" cap="none" normalizeH="0" baseline="0" dirty="0" smtClean="0">
                <a:ln>
                  <a:noFill/>
                </a:ln>
                <a:solidFill>
                  <a:srgbClr val="DC143C"/>
                </a:solidFill>
                <a:effectLst/>
                <a:latin typeface="Consolas" pitchFamily="49" charset="0"/>
                <a:cs typeface="Consolas" pitchFamily="49" charset="0"/>
              </a:rPr>
              <a:t>&gt;</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element</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is</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the</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root</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element</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of</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an</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HTML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page</a:t>
            </a:r>
            <a:endParaRPr kumimoji="0" lang="uk-UA" altLang="uk-UA" sz="1100" b="1" i="0" u="none" strike="noStrike" cap="none" normalizeH="0" baseline="0" dirty="0" smtClean="0">
              <a:ln>
                <a:noFill/>
              </a:ln>
              <a:solidFill>
                <a:srgbClr val="000000"/>
              </a:solidFill>
              <a:effectLst/>
              <a:latin typeface="Verdana" pitchFamily="34" charset="0"/>
              <a:cs typeface="Arial" pitchFamily="34" charset="0"/>
            </a:endParaRPr>
          </a:p>
          <a:p>
            <a:pPr marL="171450" marR="0" lvl="0" indent="-1714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The</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200" b="1" i="0" u="none" strike="noStrike" cap="none" normalizeH="0" baseline="0" dirty="0" smtClean="0">
                <a:ln>
                  <a:noFill/>
                </a:ln>
                <a:solidFill>
                  <a:srgbClr val="DC143C"/>
                </a:solidFill>
                <a:effectLst/>
                <a:latin typeface="Consolas" pitchFamily="49" charset="0"/>
                <a:cs typeface="Consolas" pitchFamily="49" charset="0"/>
              </a:rPr>
              <a:t>&lt;</a:t>
            </a:r>
            <a:r>
              <a:rPr kumimoji="0" lang="uk-UA" altLang="uk-UA" sz="1200" b="1" i="0" u="none" strike="noStrike" cap="none" normalizeH="0" baseline="0" dirty="0" err="1" smtClean="0">
                <a:ln>
                  <a:noFill/>
                </a:ln>
                <a:solidFill>
                  <a:srgbClr val="DC143C"/>
                </a:solidFill>
                <a:effectLst/>
                <a:latin typeface="Consolas" pitchFamily="49" charset="0"/>
                <a:cs typeface="Consolas" pitchFamily="49" charset="0"/>
              </a:rPr>
              <a:t>head</a:t>
            </a:r>
            <a:r>
              <a:rPr kumimoji="0" lang="uk-UA" altLang="uk-UA" sz="1200" b="1" i="0" u="none" strike="noStrike" cap="none" normalizeH="0" baseline="0" dirty="0" smtClean="0">
                <a:ln>
                  <a:noFill/>
                </a:ln>
                <a:solidFill>
                  <a:srgbClr val="DC143C"/>
                </a:solidFill>
                <a:effectLst/>
                <a:latin typeface="Consolas" pitchFamily="49" charset="0"/>
                <a:cs typeface="Consolas" pitchFamily="49" charset="0"/>
              </a:rPr>
              <a:t>&gt;</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element</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contains</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meta</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information</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about</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the</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document</a:t>
            </a:r>
            <a:endParaRPr kumimoji="0" lang="uk-UA" altLang="uk-UA" sz="1100" b="1" i="0" u="none" strike="noStrike" cap="none" normalizeH="0" baseline="0" dirty="0" smtClean="0">
              <a:ln>
                <a:noFill/>
              </a:ln>
              <a:solidFill>
                <a:srgbClr val="000000"/>
              </a:solidFill>
              <a:effectLst/>
              <a:latin typeface="Verdana" pitchFamily="34" charset="0"/>
              <a:cs typeface="Arial" pitchFamily="34" charset="0"/>
            </a:endParaRPr>
          </a:p>
          <a:p>
            <a:pPr marL="171450" marR="0" lvl="0" indent="-1714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The</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200" b="1" i="0" u="none" strike="noStrike" cap="none" normalizeH="0" baseline="0" dirty="0" smtClean="0">
                <a:ln>
                  <a:noFill/>
                </a:ln>
                <a:solidFill>
                  <a:srgbClr val="DC143C"/>
                </a:solidFill>
                <a:effectLst/>
                <a:latin typeface="Consolas" pitchFamily="49" charset="0"/>
                <a:cs typeface="Consolas" pitchFamily="49" charset="0"/>
              </a:rPr>
              <a:t>&lt;</a:t>
            </a:r>
            <a:r>
              <a:rPr kumimoji="0" lang="uk-UA" altLang="uk-UA" sz="1200" b="1" i="0" u="none" strike="noStrike" cap="none" normalizeH="0" baseline="0" dirty="0" err="1" smtClean="0">
                <a:ln>
                  <a:noFill/>
                </a:ln>
                <a:solidFill>
                  <a:srgbClr val="DC143C"/>
                </a:solidFill>
                <a:effectLst/>
                <a:latin typeface="Consolas" pitchFamily="49" charset="0"/>
                <a:cs typeface="Consolas" pitchFamily="49" charset="0"/>
              </a:rPr>
              <a:t>title</a:t>
            </a:r>
            <a:r>
              <a:rPr kumimoji="0" lang="uk-UA" altLang="uk-UA" sz="1200" b="1" i="0" u="none" strike="noStrike" cap="none" normalizeH="0" baseline="0" dirty="0" smtClean="0">
                <a:ln>
                  <a:noFill/>
                </a:ln>
                <a:solidFill>
                  <a:srgbClr val="DC143C"/>
                </a:solidFill>
                <a:effectLst/>
                <a:latin typeface="Consolas" pitchFamily="49" charset="0"/>
                <a:cs typeface="Consolas" pitchFamily="49" charset="0"/>
              </a:rPr>
              <a:t>&gt;</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element</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specifies</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title</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for</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the</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document</a:t>
            </a:r>
            <a:endParaRPr kumimoji="0" lang="uk-UA" altLang="uk-UA" sz="1100" b="1" i="0" u="none" strike="noStrike" cap="none" normalizeH="0" baseline="0" dirty="0" smtClean="0">
              <a:ln>
                <a:noFill/>
              </a:ln>
              <a:solidFill>
                <a:srgbClr val="000000"/>
              </a:solidFill>
              <a:effectLst/>
              <a:latin typeface="Verdana" pitchFamily="34" charset="0"/>
              <a:cs typeface="Arial" pitchFamily="34" charset="0"/>
            </a:endParaRPr>
          </a:p>
          <a:p>
            <a:pPr marL="171450" marR="0" lvl="0" indent="-1714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The</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200" b="1" i="0" u="none" strike="noStrike" cap="none" normalizeH="0" baseline="0" dirty="0" smtClean="0">
                <a:ln>
                  <a:noFill/>
                </a:ln>
                <a:solidFill>
                  <a:srgbClr val="DC143C"/>
                </a:solidFill>
                <a:effectLst/>
                <a:latin typeface="Consolas" pitchFamily="49" charset="0"/>
                <a:cs typeface="Consolas" pitchFamily="49" charset="0"/>
              </a:rPr>
              <a:t>&lt;</a:t>
            </a:r>
            <a:r>
              <a:rPr kumimoji="0" lang="uk-UA" altLang="uk-UA" sz="1200" b="1" i="0" u="none" strike="noStrike" cap="none" normalizeH="0" baseline="0" dirty="0" err="1" smtClean="0">
                <a:ln>
                  <a:noFill/>
                </a:ln>
                <a:solidFill>
                  <a:srgbClr val="DC143C"/>
                </a:solidFill>
                <a:effectLst/>
                <a:latin typeface="Consolas" pitchFamily="49" charset="0"/>
                <a:cs typeface="Consolas" pitchFamily="49" charset="0"/>
              </a:rPr>
              <a:t>body</a:t>
            </a:r>
            <a:r>
              <a:rPr kumimoji="0" lang="uk-UA" altLang="uk-UA" sz="1200" b="1" i="0" u="none" strike="noStrike" cap="none" normalizeH="0" baseline="0" dirty="0" smtClean="0">
                <a:ln>
                  <a:noFill/>
                </a:ln>
                <a:solidFill>
                  <a:srgbClr val="DC143C"/>
                </a:solidFill>
                <a:effectLst/>
                <a:latin typeface="Consolas" pitchFamily="49" charset="0"/>
                <a:cs typeface="Consolas" pitchFamily="49" charset="0"/>
              </a:rPr>
              <a:t>&gt;</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1" i="0" u="none" strike="noStrike" cap="none" normalizeH="0" baseline="0" dirty="0" err="1" smtClean="0">
                <a:ln>
                  <a:noFill/>
                </a:ln>
                <a:solidFill>
                  <a:srgbClr val="000000"/>
                </a:solidFill>
                <a:effectLst/>
                <a:latin typeface="Verdana" pitchFamily="34" charset="0"/>
                <a:cs typeface="Arial" pitchFamily="34" charset="0"/>
              </a:rPr>
              <a:t>element</a:t>
            </a:r>
            <a:r>
              <a:rPr kumimoji="0" lang="uk-UA" altLang="uk-UA" sz="1100" b="1"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0" i="0" u="none" strike="noStrike" cap="none" normalizeH="0" baseline="0" dirty="0" err="1" smtClean="0">
                <a:ln>
                  <a:noFill/>
                </a:ln>
                <a:solidFill>
                  <a:srgbClr val="000000"/>
                </a:solidFill>
                <a:effectLst/>
                <a:latin typeface="Verdana" pitchFamily="34" charset="0"/>
                <a:cs typeface="Arial" pitchFamily="34" charset="0"/>
              </a:rPr>
              <a:t>contains</a:t>
            </a:r>
            <a:r>
              <a:rPr kumimoji="0" lang="uk-UA" altLang="uk-UA" sz="1100" b="0"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0" i="0" u="none" strike="noStrike" cap="none" normalizeH="0" baseline="0" dirty="0" err="1" smtClean="0">
                <a:ln>
                  <a:noFill/>
                </a:ln>
                <a:solidFill>
                  <a:srgbClr val="000000"/>
                </a:solidFill>
                <a:effectLst/>
                <a:latin typeface="Verdana" pitchFamily="34" charset="0"/>
                <a:cs typeface="Arial" pitchFamily="34" charset="0"/>
              </a:rPr>
              <a:t>the</a:t>
            </a:r>
            <a:r>
              <a:rPr kumimoji="0" lang="uk-UA" altLang="uk-UA" sz="1100" b="0"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0" i="0" u="none" strike="noStrike" cap="none" normalizeH="0" baseline="0" dirty="0" err="1" smtClean="0">
                <a:ln>
                  <a:noFill/>
                </a:ln>
                <a:solidFill>
                  <a:srgbClr val="000000"/>
                </a:solidFill>
                <a:effectLst/>
                <a:latin typeface="Verdana" pitchFamily="34" charset="0"/>
                <a:cs typeface="Arial" pitchFamily="34" charset="0"/>
              </a:rPr>
              <a:t>visible</a:t>
            </a:r>
            <a:r>
              <a:rPr kumimoji="0" lang="uk-UA" altLang="uk-UA" sz="1100" b="0"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0" i="0" u="none" strike="noStrike" cap="none" normalizeH="0" baseline="0" dirty="0" err="1" smtClean="0">
                <a:ln>
                  <a:noFill/>
                </a:ln>
                <a:solidFill>
                  <a:srgbClr val="000000"/>
                </a:solidFill>
                <a:effectLst/>
                <a:latin typeface="Verdana" pitchFamily="34" charset="0"/>
                <a:cs typeface="Arial" pitchFamily="34" charset="0"/>
              </a:rPr>
              <a:t>page</a:t>
            </a:r>
            <a:r>
              <a:rPr kumimoji="0" lang="uk-UA" altLang="uk-UA" sz="1100" b="0"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0" i="0" u="none" strike="noStrike" cap="none" normalizeH="0" baseline="0" dirty="0" err="1" smtClean="0">
                <a:ln>
                  <a:noFill/>
                </a:ln>
                <a:solidFill>
                  <a:srgbClr val="000000"/>
                </a:solidFill>
                <a:effectLst/>
                <a:latin typeface="Verdana" pitchFamily="34" charset="0"/>
                <a:cs typeface="Arial" pitchFamily="34" charset="0"/>
              </a:rPr>
              <a:t>content</a:t>
            </a:r>
            <a:endParaRPr kumimoji="0" lang="uk-UA" altLang="uk-UA" sz="1100" b="0" i="0" u="none" strike="noStrike" cap="none" normalizeH="0" baseline="0" dirty="0" smtClean="0">
              <a:ln>
                <a:noFill/>
              </a:ln>
              <a:solidFill>
                <a:srgbClr val="000000"/>
              </a:solidFill>
              <a:effectLst/>
              <a:latin typeface="Verdana" pitchFamily="34" charset="0"/>
              <a:cs typeface="Arial" pitchFamily="34" charset="0"/>
            </a:endParaRPr>
          </a:p>
          <a:p>
            <a:pPr marL="171450" marR="0" lvl="0" indent="-1714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uk-UA" altLang="uk-UA" sz="1100" b="0" i="0" u="none" strike="noStrike" cap="none" normalizeH="0" baseline="0" dirty="0" err="1" smtClean="0">
                <a:ln>
                  <a:noFill/>
                </a:ln>
                <a:solidFill>
                  <a:srgbClr val="000000"/>
                </a:solidFill>
                <a:effectLst/>
                <a:latin typeface="Verdana" pitchFamily="34" charset="0"/>
                <a:cs typeface="Arial" pitchFamily="34" charset="0"/>
              </a:rPr>
              <a:t>The</a:t>
            </a:r>
            <a:r>
              <a:rPr kumimoji="0" lang="uk-UA" altLang="uk-UA" sz="1100" b="0"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200" b="0" i="0" u="none" strike="noStrike" cap="none" normalizeH="0" baseline="0" dirty="0" smtClean="0">
                <a:ln>
                  <a:noFill/>
                </a:ln>
                <a:solidFill>
                  <a:srgbClr val="DC143C"/>
                </a:solidFill>
                <a:effectLst/>
                <a:latin typeface="Consolas" pitchFamily="49" charset="0"/>
                <a:cs typeface="Consolas" pitchFamily="49" charset="0"/>
              </a:rPr>
              <a:t>&lt;h1&gt;</a:t>
            </a:r>
            <a:r>
              <a:rPr kumimoji="0" lang="uk-UA" altLang="uk-UA" sz="1100" b="0"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0" i="0" u="none" strike="noStrike" cap="none" normalizeH="0" baseline="0" dirty="0" err="1" smtClean="0">
                <a:ln>
                  <a:noFill/>
                </a:ln>
                <a:solidFill>
                  <a:srgbClr val="000000"/>
                </a:solidFill>
                <a:effectLst/>
                <a:latin typeface="Verdana" pitchFamily="34" charset="0"/>
                <a:cs typeface="Arial" pitchFamily="34" charset="0"/>
              </a:rPr>
              <a:t>element</a:t>
            </a:r>
            <a:r>
              <a:rPr kumimoji="0" lang="uk-UA" altLang="uk-UA" sz="1100" b="0"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0" i="0" u="none" strike="noStrike" cap="none" normalizeH="0" baseline="0" dirty="0" err="1" smtClean="0">
                <a:ln>
                  <a:noFill/>
                </a:ln>
                <a:solidFill>
                  <a:srgbClr val="000000"/>
                </a:solidFill>
                <a:effectLst/>
                <a:latin typeface="Verdana" pitchFamily="34" charset="0"/>
                <a:cs typeface="Arial" pitchFamily="34" charset="0"/>
              </a:rPr>
              <a:t>defines</a:t>
            </a:r>
            <a:r>
              <a:rPr kumimoji="0" lang="uk-UA" altLang="uk-UA" sz="1100" b="0" i="0" u="none" strike="noStrike" cap="none" normalizeH="0" baseline="0" dirty="0" smtClean="0">
                <a:ln>
                  <a:noFill/>
                </a:ln>
                <a:solidFill>
                  <a:srgbClr val="000000"/>
                </a:solidFill>
                <a:effectLst/>
                <a:latin typeface="Verdana" pitchFamily="34" charset="0"/>
                <a:cs typeface="Arial" pitchFamily="34" charset="0"/>
              </a:rPr>
              <a:t> a </a:t>
            </a:r>
            <a:r>
              <a:rPr kumimoji="0" lang="uk-UA" altLang="uk-UA" sz="1100" b="0" i="0" u="none" strike="noStrike" cap="none" normalizeH="0" baseline="0" dirty="0" err="1" smtClean="0">
                <a:ln>
                  <a:noFill/>
                </a:ln>
                <a:solidFill>
                  <a:srgbClr val="000000"/>
                </a:solidFill>
                <a:effectLst/>
                <a:latin typeface="Verdana" pitchFamily="34" charset="0"/>
                <a:cs typeface="Arial" pitchFamily="34" charset="0"/>
              </a:rPr>
              <a:t>large</a:t>
            </a:r>
            <a:r>
              <a:rPr kumimoji="0" lang="uk-UA" altLang="uk-UA" sz="1100" b="0"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0" i="0" u="none" strike="noStrike" cap="none" normalizeH="0" baseline="0" dirty="0" err="1" smtClean="0">
                <a:ln>
                  <a:noFill/>
                </a:ln>
                <a:solidFill>
                  <a:srgbClr val="000000"/>
                </a:solidFill>
                <a:effectLst/>
                <a:latin typeface="Verdana" pitchFamily="34" charset="0"/>
                <a:cs typeface="Arial" pitchFamily="34" charset="0"/>
              </a:rPr>
              <a:t>heading</a:t>
            </a:r>
            <a:endParaRPr kumimoji="0" lang="uk-UA" altLang="uk-UA" sz="1100" b="0" i="0" u="none" strike="noStrike" cap="none" normalizeH="0" baseline="0" dirty="0" smtClean="0">
              <a:ln>
                <a:noFill/>
              </a:ln>
              <a:solidFill>
                <a:srgbClr val="000000"/>
              </a:solidFill>
              <a:effectLst/>
              <a:latin typeface="Verdana" pitchFamily="34" charset="0"/>
              <a:cs typeface="Arial" pitchFamily="34" charset="0"/>
            </a:endParaRPr>
          </a:p>
          <a:p>
            <a:pPr marL="171450" marR="0" lvl="0" indent="-1714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uk-UA" altLang="uk-UA" sz="1100" b="0" i="0" u="none" strike="noStrike" cap="none" normalizeH="0" baseline="0" dirty="0" err="1" smtClean="0">
                <a:ln>
                  <a:noFill/>
                </a:ln>
                <a:solidFill>
                  <a:srgbClr val="000000"/>
                </a:solidFill>
                <a:effectLst/>
                <a:latin typeface="Verdana" pitchFamily="34" charset="0"/>
                <a:cs typeface="Arial" pitchFamily="34" charset="0"/>
              </a:rPr>
              <a:t>The</a:t>
            </a:r>
            <a:r>
              <a:rPr kumimoji="0" lang="uk-UA" altLang="uk-UA" sz="1100" b="0"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200" b="0" i="0" u="none" strike="noStrike" cap="none" normalizeH="0" baseline="0" dirty="0" smtClean="0">
                <a:ln>
                  <a:noFill/>
                </a:ln>
                <a:solidFill>
                  <a:srgbClr val="DC143C"/>
                </a:solidFill>
                <a:effectLst/>
                <a:latin typeface="Consolas" pitchFamily="49" charset="0"/>
                <a:cs typeface="Consolas" pitchFamily="49" charset="0"/>
              </a:rPr>
              <a:t>&lt;p&gt;</a:t>
            </a:r>
            <a:r>
              <a:rPr kumimoji="0" lang="uk-UA" altLang="uk-UA" sz="1100" b="0"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0" i="0" u="none" strike="noStrike" cap="none" normalizeH="0" baseline="0" dirty="0" err="1" smtClean="0">
                <a:ln>
                  <a:noFill/>
                </a:ln>
                <a:solidFill>
                  <a:srgbClr val="000000"/>
                </a:solidFill>
                <a:effectLst/>
                <a:latin typeface="Verdana" pitchFamily="34" charset="0"/>
                <a:cs typeface="Arial" pitchFamily="34" charset="0"/>
              </a:rPr>
              <a:t>element</a:t>
            </a:r>
            <a:r>
              <a:rPr kumimoji="0" lang="uk-UA" altLang="uk-UA" sz="1100" b="0" i="0" u="none" strike="noStrike" cap="none" normalizeH="0" baseline="0" dirty="0" smtClean="0">
                <a:ln>
                  <a:noFill/>
                </a:ln>
                <a:solidFill>
                  <a:srgbClr val="000000"/>
                </a:solidFill>
                <a:effectLst/>
                <a:latin typeface="Verdana" pitchFamily="34" charset="0"/>
                <a:cs typeface="Arial" pitchFamily="34" charset="0"/>
              </a:rPr>
              <a:t> </a:t>
            </a:r>
            <a:r>
              <a:rPr kumimoji="0" lang="uk-UA" altLang="uk-UA" sz="1100" b="0" i="0" u="none" strike="noStrike" cap="none" normalizeH="0" baseline="0" dirty="0" err="1" smtClean="0">
                <a:ln>
                  <a:noFill/>
                </a:ln>
                <a:solidFill>
                  <a:srgbClr val="000000"/>
                </a:solidFill>
                <a:effectLst/>
                <a:latin typeface="Verdana" pitchFamily="34" charset="0"/>
                <a:cs typeface="Arial" pitchFamily="34" charset="0"/>
              </a:rPr>
              <a:t>defines</a:t>
            </a:r>
            <a:r>
              <a:rPr kumimoji="0" lang="uk-UA" altLang="uk-UA" sz="1100" b="0" i="0" u="none" strike="noStrike" cap="none" normalizeH="0" baseline="0" dirty="0" smtClean="0">
                <a:ln>
                  <a:noFill/>
                </a:ln>
                <a:solidFill>
                  <a:srgbClr val="000000"/>
                </a:solidFill>
                <a:effectLst/>
                <a:latin typeface="Verdana" pitchFamily="34" charset="0"/>
                <a:cs typeface="Arial" pitchFamily="34" charset="0"/>
              </a:rPr>
              <a:t> a </a:t>
            </a:r>
            <a:r>
              <a:rPr kumimoji="0" lang="uk-UA" altLang="uk-UA" sz="1100" b="0" i="0" u="none" strike="noStrike" cap="none" normalizeH="0" baseline="0" dirty="0" err="1" smtClean="0">
                <a:ln>
                  <a:noFill/>
                </a:ln>
                <a:solidFill>
                  <a:srgbClr val="000000"/>
                </a:solidFill>
                <a:effectLst/>
                <a:latin typeface="Verdana" pitchFamily="34" charset="0"/>
                <a:cs typeface="Arial" pitchFamily="34" charset="0"/>
              </a:rPr>
              <a:t>paragraph</a:t>
            </a:r>
            <a:endParaRPr kumimoji="0" lang="uk-UA" altLang="uk-UA" sz="1100" b="0" i="0" u="none" strike="noStrike" cap="none" normalizeH="0" baseline="0" dirty="0" smtClean="0">
              <a:ln>
                <a:noFill/>
              </a:ln>
              <a:solidFill>
                <a:srgbClr val="000000"/>
              </a:solidFill>
              <a:effectLst/>
              <a:latin typeface="Verdana" pitchFamily="34" charset="0"/>
              <a:cs typeface="Arial" pitchFamily="34" charset="0"/>
            </a:endParaRPr>
          </a:p>
        </p:txBody>
      </p:sp>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998215"/>
            <a:ext cx="2305050" cy="2790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Прямоугольник 4"/>
          <p:cNvSpPr/>
          <p:nvPr/>
        </p:nvSpPr>
        <p:spPr>
          <a:xfrm>
            <a:off x="0" y="431376"/>
            <a:ext cx="9143999" cy="369332"/>
          </a:xfrm>
          <a:prstGeom prst="rect">
            <a:avLst/>
          </a:prstGeom>
        </p:spPr>
        <p:txBody>
          <a:bodyPr wrap="square">
            <a:spAutoFit/>
          </a:bodyPr>
          <a:lstStyle/>
          <a:p>
            <a:pPr algn="ctr"/>
            <a:r>
              <a:rPr lang="en-US" dirty="0" smtClean="0"/>
              <a:t>Tutorials: </a:t>
            </a:r>
            <a:r>
              <a:rPr lang="en-US" u="sng" dirty="0">
                <a:solidFill>
                  <a:schemeClr val="accent6">
                    <a:lumMod val="50000"/>
                  </a:schemeClr>
                </a:solidFill>
              </a:rPr>
              <a:t>https://www.w3schools.com/html</a:t>
            </a:r>
            <a:endParaRPr lang="uk-UA" u="sng" dirty="0">
              <a:solidFill>
                <a:schemeClr val="accent6">
                  <a:lumMod val="50000"/>
                </a:schemeClr>
              </a:solidFill>
            </a:endParaRPr>
          </a:p>
        </p:txBody>
      </p:sp>
    </p:spTree>
    <p:extLst>
      <p:ext uri="{BB962C8B-B14F-4D97-AF65-F5344CB8AC3E}">
        <p14:creationId xmlns:p14="http://schemas.microsoft.com/office/powerpoint/2010/main" val="1471512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5</a:t>
            </a:fld>
            <a:endParaRPr lang="uk-UA"/>
          </a:p>
        </p:txBody>
      </p:sp>
      <p:sp>
        <p:nvSpPr>
          <p:cNvPr id="3" name="Прямоугольник 2"/>
          <p:cNvSpPr/>
          <p:nvPr/>
        </p:nvSpPr>
        <p:spPr>
          <a:xfrm>
            <a:off x="36004" y="0"/>
            <a:ext cx="8964488" cy="6894195"/>
          </a:xfrm>
          <a:prstGeom prst="rect">
            <a:avLst/>
          </a:prstGeom>
        </p:spPr>
        <p:txBody>
          <a:bodyPr wrap="square">
            <a:spAutoFit/>
          </a:bodyPr>
          <a:lstStyle/>
          <a:p>
            <a:pPr algn="ctr">
              <a:spcAft>
                <a:spcPts val="1200"/>
              </a:spcAft>
            </a:pPr>
            <a:r>
              <a:rPr lang="en-US" b="1" dirty="0"/>
              <a:t>HTML5 vs HTML4: General Differences</a:t>
            </a:r>
          </a:p>
          <a:p>
            <a:pPr algn="just"/>
            <a:r>
              <a:rPr lang="en-US" b="1" dirty="0"/>
              <a:t>1. Simplified and Clear Syntax</a:t>
            </a:r>
            <a:endParaRPr lang="en-US" dirty="0"/>
          </a:p>
          <a:p>
            <a:pPr algn="just"/>
            <a:r>
              <a:rPr lang="en-US" sz="1600" dirty="0"/>
              <a:t>The syntax in HTML5 is </a:t>
            </a:r>
            <a:r>
              <a:rPr lang="en-US" sz="1600" dirty="0" smtClean="0"/>
              <a:t>simple </a:t>
            </a:r>
            <a:r>
              <a:rPr lang="en-US" sz="1600" dirty="0"/>
              <a:t>as compared to HTML4. One example of this is the DOCTYPE element. In HTML4 the DOCTYPE declaration was too messy and lengthy and used to refer an external source. </a:t>
            </a:r>
            <a:endParaRPr lang="en-US" sz="1600" dirty="0" smtClean="0"/>
          </a:p>
          <a:p>
            <a:pPr algn="just"/>
            <a:r>
              <a:rPr lang="en-US" b="1" dirty="0" smtClean="0"/>
              <a:t>2</a:t>
            </a:r>
            <a:r>
              <a:rPr lang="en-US" b="1" dirty="0"/>
              <a:t>. Multimedia Elements</a:t>
            </a:r>
            <a:endParaRPr lang="en-US" dirty="0"/>
          </a:p>
          <a:p>
            <a:pPr algn="just"/>
            <a:r>
              <a:rPr lang="en-US" sz="1600" dirty="0"/>
              <a:t>HTML5 </a:t>
            </a:r>
            <a:r>
              <a:rPr lang="en-US" sz="1600" dirty="0" smtClean="0"/>
              <a:t>supports </a:t>
            </a:r>
            <a:r>
              <a:rPr lang="en-US" sz="1600" dirty="0"/>
              <a:t>integrated multimedia files into web page via </a:t>
            </a:r>
            <a:r>
              <a:rPr lang="en-US" sz="1600" u="sng" dirty="0"/>
              <a:t>video and audio tags</a:t>
            </a:r>
            <a:r>
              <a:rPr lang="en-US" sz="1600" dirty="0"/>
              <a:t>. Previously, in HTML4, the multimedia content was integrated in web pages via third party plugins such as Silverlight and flash.</a:t>
            </a:r>
          </a:p>
          <a:p>
            <a:pPr algn="just"/>
            <a:r>
              <a:rPr lang="en-US" b="1" dirty="0"/>
              <a:t>3. Accessing User Geographical location</a:t>
            </a:r>
            <a:endParaRPr lang="en-US" dirty="0"/>
          </a:p>
          <a:p>
            <a:pPr algn="just"/>
            <a:r>
              <a:rPr lang="en-US" sz="1600" dirty="0"/>
              <a:t>Previously in HTML4, it was an </a:t>
            </a:r>
            <a:r>
              <a:rPr lang="en-US" sz="1600" dirty="0" smtClean="0"/>
              <a:t>difficult task </a:t>
            </a:r>
            <a:r>
              <a:rPr lang="en-US" sz="1600" dirty="0"/>
              <a:t>to get the geographical locations of the </a:t>
            </a:r>
            <a:r>
              <a:rPr lang="en-US" sz="1600" dirty="0" smtClean="0"/>
              <a:t>visitors. </a:t>
            </a:r>
            <a:r>
              <a:rPr lang="en-US" sz="1600" dirty="0"/>
              <a:t>It was even difficult when the website was accessed through mobile devices. On the other hand, in HTML5 is </a:t>
            </a:r>
            <a:r>
              <a:rPr lang="en-US" sz="1600" dirty="0" smtClean="0"/>
              <a:t>easy </a:t>
            </a:r>
            <a:r>
              <a:rPr lang="en-US" sz="1600" dirty="0"/>
              <a:t>to get the user </a:t>
            </a:r>
            <a:r>
              <a:rPr lang="en-US" sz="1600" dirty="0" smtClean="0"/>
              <a:t>location (HTML5’s </a:t>
            </a:r>
            <a:r>
              <a:rPr lang="en-US" sz="1600" dirty="0"/>
              <a:t>JS </a:t>
            </a:r>
            <a:r>
              <a:rPr lang="en-US" sz="1600" dirty="0" err="1" smtClean="0"/>
              <a:t>GeoLocation</a:t>
            </a:r>
            <a:r>
              <a:rPr lang="en-US" sz="1600" dirty="0" smtClean="0"/>
              <a:t>)</a:t>
            </a:r>
            <a:endParaRPr lang="en-US" sz="1600" dirty="0"/>
          </a:p>
          <a:p>
            <a:pPr algn="just"/>
            <a:r>
              <a:rPr lang="en-US" b="1" dirty="0"/>
              <a:t>4. Client Side storage</a:t>
            </a:r>
            <a:endParaRPr lang="en-US" dirty="0"/>
          </a:p>
          <a:p>
            <a:pPr algn="just"/>
            <a:r>
              <a:rPr lang="en-US" sz="1600" dirty="0"/>
              <a:t>In HTML4, in order to store important data on client side, limited </a:t>
            </a:r>
            <a:r>
              <a:rPr lang="en-US" sz="1600" dirty="0" smtClean="0"/>
              <a:t>browser’s </a:t>
            </a:r>
            <a:r>
              <a:rPr lang="en-US" sz="1600" dirty="0"/>
              <a:t>cache was used. </a:t>
            </a:r>
            <a:r>
              <a:rPr lang="en-US" sz="1600" dirty="0" smtClean="0"/>
              <a:t>In </a:t>
            </a:r>
            <a:r>
              <a:rPr lang="en-US" sz="1600" dirty="0"/>
              <a:t>HTML5, this issue has been addressed via </a:t>
            </a:r>
            <a:r>
              <a:rPr lang="en-US" sz="1600" dirty="0" smtClean="0"/>
              <a:t>application </a:t>
            </a:r>
            <a:r>
              <a:rPr lang="en-US" sz="1600" dirty="0"/>
              <a:t>cache that can be access via HTML5’s JavaScript interface.</a:t>
            </a:r>
          </a:p>
          <a:p>
            <a:pPr algn="just"/>
            <a:r>
              <a:rPr lang="en-US" b="1" dirty="0"/>
              <a:t>5. Client Server Communication</a:t>
            </a:r>
            <a:endParaRPr lang="en-US" dirty="0"/>
          </a:p>
          <a:p>
            <a:pPr algn="just"/>
            <a:r>
              <a:rPr lang="en-US" sz="1600" dirty="0"/>
              <a:t>In HTML4 the communication between the client and server was done through streaming and long polling, since there are no web sockets available in HTML4. On the contrary, </a:t>
            </a:r>
            <a:r>
              <a:rPr lang="en-US" sz="1600" u="sng" dirty="0"/>
              <a:t>HTML5 contains web sockets </a:t>
            </a:r>
            <a:r>
              <a:rPr lang="en-US" sz="1600" dirty="0"/>
              <a:t>that allow </a:t>
            </a:r>
            <a:r>
              <a:rPr lang="en-US" sz="1600" u="sng" dirty="0"/>
              <a:t>full duplex communication </a:t>
            </a:r>
            <a:r>
              <a:rPr lang="en-US" sz="1600" dirty="0"/>
              <a:t>between clients and servers.</a:t>
            </a:r>
          </a:p>
          <a:p>
            <a:pPr algn="just"/>
            <a:r>
              <a:rPr lang="en-US" b="1" dirty="0"/>
              <a:t>6. JavaScript Threading Mechanism</a:t>
            </a:r>
            <a:endParaRPr lang="en-US" dirty="0"/>
          </a:p>
          <a:p>
            <a:pPr algn="just"/>
            <a:r>
              <a:rPr lang="en-US" sz="1600" dirty="0"/>
              <a:t>In HTML4, JavaScript and the browser interface with which user interacts, run in the same </a:t>
            </a:r>
            <a:r>
              <a:rPr lang="en-US" sz="1600" dirty="0" smtClean="0"/>
              <a:t>thread. </a:t>
            </a:r>
            <a:r>
              <a:rPr lang="en-US" sz="1600" dirty="0"/>
              <a:t>HTML5 contains JS Web Worker API which </a:t>
            </a:r>
            <a:r>
              <a:rPr lang="en-US" sz="1600" u="sng" dirty="0"/>
              <a:t>allows JavaScript and Browser interface to run in separate threads</a:t>
            </a:r>
            <a:r>
              <a:rPr lang="en-US" sz="1600" dirty="0"/>
              <a:t>.</a:t>
            </a:r>
          </a:p>
          <a:p>
            <a:pPr algn="just"/>
            <a:r>
              <a:rPr lang="en-US" b="1" dirty="0"/>
              <a:t>7. Browser Compatibility</a:t>
            </a:r>
            <a:endParaRPr lang="en-US" dirty="0"/>
          </a:p>
          <a:p>
            <a:pPr algn="just"/>
            <a:r>
              <a:rPr lang="en-US" sz="1600" dirty="0" smtClean="0"/>
              <a:t>HTML4 </a:t>
            </a:r>
            <a:r>
              <a:rPr lang="en-US" sz="1600" dirty="0"/>
              <a:t>is an established standard for developing browser applications and has been in use for more than 10 years. </a:t>
            </a:r>
            <a:r>
              <a:rPr lang="en-US" sz="1600" dirty="0" smtClean="0"/>
              <a:t>On </a:t>
            </a:r>
            <a:r>
              <a:rPr lang="en-US" sz="1600" dirty="0"/>
              <a:t>the other hand</a:t>
            </a:r>
            <a:r>
              <a:rPr lang="en-US" sz="1600" u="sng" dirty="0"/>
              <a:t>, HTML5 is still in the process of evolution </a:t>
            </a:r>
            <a:r>
              <a:rPr lang="en-US" sz="1600" dirty="0"/>
              <a:t>and the currently available tags are being modified and also new tags are being added. Therefore, HTML5 lags behind HTML4 in terms of compatibility with the browsers.</a:t>
            </a:r>
          </a:p>
        </p:txBody>
      </p:sp>
    </p:spTree>
    <p:extLst>
      <p:ext uri="{BB962C8B-B14F-4D97-AF65-F5344CB8AC3E}">
        <p14:creationId xmlns:p14="http://schemas.microsoft.com/office/powerpoint/2010/main" val="1183488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6</a:t>
            </a:fld>
            <a:endParaRPr lang="uk-UA"/>
          </a:p>
        </p:txBody>
      </p:sp>
      <p:sp>
        <p:nvSpPr>
          <p:cNvPr id="3" name="Прямоугольник 2"/>
          <p:cNvSpPr/>
          <p:nvPr/>
        </p:nvSpPr>
        <p:spPr>
          <a:xfrm>
            <a:off x="180020" y="0"/>
            <a:ext cx="8748464" cy="6478697"/>
          </a:xfrm>
          <a:prstGeom prst="rect">
            <a:avLst/>
          </a:prstGeom>
        </p:spPr>
        <p:txBody>
          <a:bodyPr wrap="square">
            <a:spAutoFit/>
          </a:bodyPr>
          <a:lstStyle/>
          <a:p>
            <a:pPr algn="ctr">
              <a:spcAft>
                <a:spcPts val="600"/>
              </a:spcAft>
            </a:pPr>
            <a:r>
              <a:rPr lang="en-US" sz="2000" b="1" dirty="0"/>
              <a:t>T</a:t>
            </a:r>
            <a:r>
              <a:rPr lang="en-US" sz="2000" b="1" dirty="0" smtClean="0"/>
              <a:t>ag </a:t>
            </a:r>
            <a:r>
              <a:rPr lang="en-US" sz="2000" b="1" dirty="0"/>
              <a:t>Differences in HTML4 and </a:t>
            </a:r>
            <a:r>
              <a:rPr lang="en-US" sz="2000" b="1" dirty="0" smtClean="0"/>
              <a:t>HTML5</a:t>
            </a:r>
          </a:p>
          <a:p>
            <a:pPr algn="ctr">
              <a:spcAft>
                <a:spcPts val="1800"/>
              </a:spcAft>
            </a:pPr>
            <a:r>
              <a:rPr lang="en-US" u="sng" dirty="0">
                <a:solidFill>
                  <a:schemeClr val="accent6">
                    <a:lumMod val="50000"/>
                  </a:schemeClr>
                </a:solidFill>
              </a:rPr>
              <a:t>https://</a:t>
            </a:r>
            <a:r>
              <a:rPr lang="en-US" u="sng" dirty="0" smtClean="0">
                <a:solidFill>
                  <a:schemeClr val="accent6">
                    <a:lumMod val="50000"/>
                  </a:schemeClr>
                </a:solidFill>
              </a:rPr>
              <a:t>www.webcodegeeks.com/html5/top-10-major-advantages-html5</a:t>
            </a:r>
            <a:endParaRPr lang="en-US" b="1" dirty="0"/>
          </a:p>
          <a:p>
            <a:pPr algn="just">
              <a:spcAft>
                <a:spcPts val="600"/>
              </a:spcAft>
            </a:pPr>
            <a:r>
              <a:rPr lang="en-US" b="1" dirty="0" smtClean="0"/>
              <a:t>1</a:t>
            </a:r>
            <a:r>
              <a:rPr lang="en-US" b="1" dirty="0"/>
              <a:t>. &lt;Applet&gt; </a:t>
            </a:r>
            <a:r>
              <a:rPr lang="en-US" b="1" dirty="0" smtClean="0"/>
              <a:t>removed and </a:t>
            </a:r>
            <a:r>
              <a:rPr lang="en-US" b="1" dirty="0"/>
              <a:t>&lt;Object&gt; Added in HTML5</a:t>
            </a:r>
          </a:p>
          <a:p>
            <a:pPr algn="just">
              <a:spcAft>
                <a:spcPts val="600"/>
              </a:spcAft>
            </a:pPr>
            <a:r>
              <a:rPr lang="en-US" sz="1600" dirty="0"/>
              <a:t>HTML4 contained an &lt;applet&gt; tag that was used for displaying applets in a web browser. However, in HTML5, this applet tag has been </a:t>
            </a:r>
            <a:r>
              <a:rPr lang="en-US" sz="1600" dirty="0" smtClean="0"/>
              <a:t>removed (for </a:t>
            </a:r>
            <a:r>
              <a:rPr lang="en-US" sz="1600" dirty="0"/>
              <a:t>applet </a:t>
            </a:r>
            <a:r>
              <a:rPr lang="en-US" sz="1600" dirty="0" smtClean="0"/>
              <a:t>items</a:t>
            </a:r>
            <a:r>
              <a:rPr lang="en-US" sz="1600" dirty="0"/>
              <a:t>, a new tag has been introduced in </a:t>
            </a:r>
            <a:r>
              <a:rPr lang="en-US" sz="1600" dirty="0" smtClean="0"/>
              <a:t>HTML5)</a:t>
            </a:r>
            <a:endParaRPr lang="en-US" sz="1600" dirty="0"/>
          </a:p>
          <a:p>
            <a:pPr algn="just">
              <a:spcAft>
                <a:spcPts val="600"/>
              </a:spcAft>
            </a:pPr>
            <a:r>
              <a:rPr lang="en-US" b="1" dirty="0"/>
              <a:t>2. &lt;Acronym&gt; removed </a:t>
            </a:r>
            <a:r>
              <a:rPr lang="en-US" b="1" dirty="0" smtClean="0"/>
              <a:t>and &lt;</a:t>
            </a:r>
            <a:r>
              <a:rPr lang="en-US" b="1" dirty="0" err="1" smtClean="0"/>
              <a:t>Abbr</a:t>
            </a:r>
            <a:r>
              <a:rPr lang="en-US" b="1" dirty="0"/>
              <a:t>&gt; Added in HTML5</a:t>
            </a:r>
          </a:p>
          <a:p>
            <a:pPr algn="just">
              <a:spcAft>
                <a:spcPts val="600"/>
              </a:spcAft>
            </a:pPr>
            <a:r>
              <a:rPr lang="en-US" sz="1600" dirty="0"/>
              <a:t>HTML4 contained an &lt;acronym&gt; tag that was used for displaying abbreviation’s in a web browser. However, in HTML5, this tag has been </a:t>
            </a:r>
            <a:r>
              <a:rPr lang="en-US" sz="1600" dirty="0" smtClean="0"/>
              <a:t>replaced by the </a:t>
            </a:r>
            <a:r>
              <a:rPr lang="en-US" sz="1600" dirty="0"/>
              <a:t>new </a:t>
            </a:r>
            <a:r>
              <a:rPr lang="en-US" sz="1600" dirty="0" smtClean="0"/>
              <a:t>tag</a:t>
            </a:r>
            <a:r>
              <a:rPr lang="en-US" dirty="0" smtClean="0"/>
              <a:t>.</a:t>
            </a:r>
            <a:endParaRPr lang="en-US" dirty="0"/>
          </a:p>
          <a:p>
            <a:pPr algn="just">
              <a:spcAft>
                <a:spcPts val="600"/>
              </a:spcAft>
            </a:pPr>
            <a:r>
              <a:rPr lang="en-US" b="1" dirty="0"/>
              <a:t>3. Difference in usage of &lt;</a:t>
            </a:r>
            <a:r>
              <a:rPr lang="en-US" b="1" dirty="0" err="1"/>
              <a:t>hr</a:t>
            </a:r>
            <a:r>
              <a:rPr lang="en-US" b="1" dirty="0"/>
              <a:t>&gt; tag</a:t>
            </a:r>
          </a:p>
          <a:p>
            <a:pPr algn="just">
              <a:spcAft>
                <a:spcPts val="600"/>
              </a:spcAft>
            </a:pPr>
            <a:r>
              <a:rPr lang="en-US" sz="1600" dirty="0"/>
              <a:t>The &lt;</a:t>
            </a:r>
            <a:r>
              <a:rPr lang="en-US" sz="1600" dirty="0" err="1"/>
              <a:t>hr</a:t>
            </a:r>
            <a:r>
              <a:rPr lang="en-US" sz="1600" dirty="0"/>
              <a:t>&gt; tag was used to draw a line in </a:t>
            </a:r>
            <a:r>
              <a:rPr lang="en-US" sz="1600" dirty="0" smtClean="0"/>
              <a:t>HTML4 </a:t>
            </a:r>
            <a:r>
              <a:rPr lang="en-US" sz="1600" dirty="0"/>
              <a:t>however in HTML5, the functionality of this tag has been changed and it is used for defining a thematic break in the web page.</a:t>
            </a:r>
          </a:p>
          <a:p>
            <a:pPr algn="just">
              <a:spcAft>
                <a:spcPts val="600"/>
              </a:spcAft>
            </a:pPr>
            <a:r>
              <a:rPr lang="en-US" b="1" dirty="0"/>
              <a:t>4. Difference in usage of &lt;a&gt; tag</a:t>
            </a:r>
          </a:p>
          <a:p>
            <a:pPr algn="just">
              <a:spcAft>
                <a:spcPts val="600"/>
              </a:spcAft>
            </a:pPr>
            <a:r>
              <a:rPr lang="en-US" dirty="0"/>
              <a:t>In HTML4 and previous versions, the &lt;a&gt; tag was used as anchor as well as for referring to a link. In the HTML5, the &lt;a&gt; tag is used only as a hyperlink. But if the </a:t>
            </a:r>
            <a:r>
              <a:rPr lang="en-US" dirty="0" err="1"/>
              <a:t>href</a:t>
            </a:r>
            <a:r>
              <a:rPr lang="en-US" dirty="0"/>
              <a:t> tag is removed from the &lt;a&gt; tag, the &lt;a&gt; tag can be used as a place holder for other hyperlinks.</a:t>
            </a:r>
          </a:p>
          <a:p>
            <a:pPr algn="just">
              <a:spcAft>
                <a:spcPts val="600"/>
              </a:spcAft>
            </a:pPr>
            <a:r>
              <a:rPr lang="en-US" b="1" dirty="0"/>
              <a:t>5. Schema attribute removed from &lt;meta&gt; tag in HTML5</a:t>
            </a:r>
          </a:p>
          <a:p>
            <a:pPr algn="just">
              <a:spcAft>
                <a:spcPts val="600"/>
              </a:spcAft>
            </a:pPr>
            <a:r>
              <a:rPr lang="en-US" dirty="0"/>
              <a:t>The tag is defined in the header section of the HTML document and contains information about the data. In the previous versions of HTML, including the HTML4, this tag used to contain an attribute called schema that defined the schema of the document. However, in HTML5, this tag has been removed.</a:t>
            </a:r>
            <a:endParaRPr lang="en-US" sz="1600" dirty="0"/>
          </a:p>
        </p:txBody>
      </p:sp>
    </p:spTree>
    <p:extLst>
      <p:ext uri="{BB962C8B-B14F-4D97-AF65-F5344CB8AC3E}">
        <p14:creationId xmlns:p14="http://schemas.microsoft.com/office/powerpoint/2010/main" val="191420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7</a:t>
            </a:fld>
            <a:endParaRPr lang="uk-UA"/>
          </a:p>
        </p:txBody>
      </p:sp>
      <p:sp>
        <p:nvSpPr>
          <p:cNvPr id="2" name="Прямоугольник 1"/>
          <p:cNvSpPr/>
          <p:nvPr/>
        </p:nvSpPr>
        <p:spPr>
          <a:xfrm>
            <a:off x="179512" y="26377"/>
            <a:ext cx="8598406" cy="5693866"/>
          </a:xfrm>
          <a:prstGeom prst="rect">
            <a:avLst/>
          </a:prstGeom>
        </p:spPr>
        <p:txBody>
          <a:bodyPr wrap="square">
            <a:spAutoFit/>
          </a:bodyPr>
          <a:lstStyle/>
          <a:p>
            <a:pPr algn="ctr">
              <a:spcAft>
                <a:spcPts val="600"/>
              </a:spcAft>
            </a:pPr>
            <a:r>
              <a:rPr lang="en-US" b="1" dirty="0" smtClean="0"/>
              <a:t>What </a:t>
            </a:r>
            <a:r>
              <a:rPr lang="en-US" b="1" dirty="0"/>
              <a:t>is </a:t>
            </a:r>
            <a:r>
              <a:rPr lang="en-US" b="1" dirty="0" smtClean="0"/>
              <a:t>CSS</a:t>
            </a:r>
          </a:p>
          <a:p>
            <a:pPr algn="ctr">
              <a:spcAft>
                <a:spcPts val="1200"/>
              </a:spcAft>
            </a:pPr>
            <a:r>
              <a:rPr lang="en-US" u="sng" dirty="0">
                <a:solidFill>
                  <a:schemeClr val="accent6">
                    <a:lumMod val="50000"/>
                  </a:schemeClr>
                </a:solidFill>
              </a:rPr>
              <a:t>https://www.tutorialrepublic.com/css-tutorial/css-introduction.php</a:t>
            </a:r>
          </a:p>
          <a:p>
            <a:pPr marL="285750" indent="-285750" algn="just">
              <a:spcAft>
                <a:spcPts val="600"/>
              </a:spcAft>
              <a:buFont typeface="Arial" panose="020B0604020202020204" pitchFamily="34" charset="0"/>
              <a:buChar char="•"/>
            </a:pPr>
            <a:r>
              <a:rPr lang="en-US" dirty="0"/>
              <a:t>CSS is the key </a:t>
            </a:r>
            <a:r>
              <a:rPr lang="en-US" b="1" dirty="0"/>
              <a:t>presentational technology</a:t>
            </a:r>
            <a:r>
              <a:rPr lang="en-US" dirty="0"/>
              <a:t> that is used in website design.</a:t>
            </a:r>
          </a:p>
          <a:p>
            <a:pPr marL="285750" indent="-285750" algn="just">
              <a:spcAft>
                <a:spcPts val="600"/>
              </a:spcAft>
              <a:buFont typeface="Arial" panose="020B0604020202020204" pitchFamily="34" charset="0"/>
              <a:buChar char="•"/>
            </a:pPr>
            <a:r>
              <a:rPr lang="en-US" dirty="0"/>
              <a:t>Prior to CSS, nearly all of the </a:t>
            </a:r>
            <a:r>
              <a:rPr lang="en-US" b="1" dirty="0"/>
              <a:t>presentational attributes</a:t>
            </a:r>
            <a:r>
              <a:rPr lang="en-US" dirty="0"/>
              <a:t> of HTML documents were contained within the HTML markup; all font colors, background styles, element alignments, borders and sizes had to be explicitly described, within the HTML.</a:t>
            </a:r>
          </a:p>
          <a:p>
            <a:pPr marL="285750" indent="-285750" algn="just">
              <a:spcAft>
                <a:spcPts val="600"/>
              </a:spcAft>
              <a:buFont typeface="Arial" panose="020B0604020202020204" pitchFamily="34" charset="0"/>
              <a:buChar char="•"/>
            </a:pPr>
            <a:r>
              <a:rPr lang="en-US" dirty="0"/>
              <a:t>As a result of, development of large web sites, where fonts and color information were repeatedly added to every single page, became a long and </a:t>
            </a:r>
            <a:r>
              <a:rPr lang="en-US" b="1" dirty="0"/>
              <a:t>expensive</a:t>
            </a:r>
            <a:r>
              <a:rPr lang="en-US" dirty="0"/>
              <a:t> process.</a:t>
            </a:r>
          </a:p>
          <a:p>
            <a:pPr marL="285750" indent="-285750" algn="just">
              <a:spcAft>
                <a:spcPts val="600"/>
              </a:spcAft>
              <a:buFont typeface="Arial" panose="020B0604020202020204" pitchFamily="34" charset="0"/>
              <a:buChar char="•"/>
            </a:pPr>
            <a:r>
              <a:rPr lang="en-US" b="1" dirty="0"/>
              <a:t>CSS solve these problems</a:t>
            </a:r>
            <a:r>
              <a:rPr lang="en-US" dirty="0"/>
              <a:t>, by allowing web designers to move much of that formatting information to a separate style sheet resulting in considerably simpler HTML markup</a:t>
            </a:r>
            <a:r>
              <a:rPr lang="en-US" dirty="0" smtClean="0"/>
              <a:t>. </a:t>
            </a:r>
            <a:r>
              <a:rPr lang="en-US" dirty="0"/>
              <a:t> CSS has much wider presentation capabilities than </a:t>
            </a:r>
            <a:r>
              <a:rPr lang="en-US" dirty="0" smtClean="0"/>
              <a:t>HTML.</a:t>
            </a:r>
          </a:p>
          <a:p>
            <a:pPr marL="285750" indent="-285750" algn="just">
              <a:spcAft>
                <a:spcPts val="600"/>
              </a:spcAft>
              <a:buFont typeface="Arial" panose="020B0604020202020204" pitchFamily="34" charset="0"/>
              <a:buChar char="•"/>
            </a:pPr>
            <a:r>
              <a:rPr lang="en-US" dirty="0"/>
              <a:t>CSS enable multiple pages to share formatting, and reduce complexity and repetition in the structural content. It significantly reduces the file transfer size, which results in a </a:t>
            </a:r>
            <a:r>
              <a:rPr lang="en-US" b="1" dirty="0"/>
              <a:t>faster page loading</a:t>
            </a:r>
            <a:r>
              <a:rPr lang="en-US" dirty="0" smtClean="0"/>
              <a:t>.</a:t>
            </a:r>
          </a:p>
          <a:p>
            <a:pPr marL="285750" indent="-285750" algn="just">
              <a:spcAft>
                <a:spcPts val="600"/>
              </a:spcAft>
              <a:buFont typeface="Arial" panose="020B0604020202020204" pitchFamily="34" charset="0"/>
              <a:buChar char="•"/>
            </a:pPr>
            <a:r>
              <a:rPr lang="en-US" b="1" dirty="0"/>
              <a:t>Multiple Device Compatibility</a:t>
            </a:r>
            <a:r>
              <a:rPr lang="en-US" dirty="0"/>
              <a:t> — CSS can also allow the HTML document to be optimized for more than one type of device or media. Using CSS the same HTML document can be presented in different viewing styles for different rendering devices such as computer screen, cell phones, printer, etc</a:t>
            </a:r>
            <a:r>
              <a:rPr lang="en-US" dirty="0" smtClean="0"/>
              <a:t>.</a:t>
            </a:r>
            <a:endParaRPr lang="uk-UA" dirty="0"/>
          </a:p>
        </p:txBody>
      </p:sp>
    </p:spTree>
    <p:extLst>
      <p:ext uri="{BB962C8B-B14F-4D97-AF65-F5344CB8AC3E}">
        <p14:creationId xmlns:p14="http://schemas.microsoft.com/office/powerpoint/2010/main" val="3897469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8</a:t>
            </a:fld>
            <a:endParaRPr lang="uk-UA"/>
          </a:p>
        </p:txBody>
      </p:sp>
      <p:pic>
        <p:nvPicPr>
          <p:cNvPr id="2050" name="Picture 2" descr="CSS Selector Syntax Illu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411" y="91514"/>
            <a:ext cx="4777841" cy="1279779"/>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508" y="1448780"/>
            <a:ext cx="9144508" cy="1461939"/>
          </a:xfrm>
          <a:prstGeom prst="rect">
            <a:avLst/>
          </a:prstGeom>
        </p:spPr>
        <p:txBody>
          <a:bodyPr wrap="square">
            <a:spAutoFit/>
          </a:bodyPr>
          <a:lstStyle/>
          <a:p>
            <a:pPr algn="ctr">
              <a:spcAft>
                <a:spcPts val="600"/>
              </a:spcAft>
            </a:pPr>
            <a:r>
              <a:rPr lang="en-US" sz="2000" b="1" dirty="0"/>
              <a:t>Introduction to Media </a:t>
            </a:r>
            <a:r>
              <a:rPr lang="en-US" sz="2000" b="1" dirty="0" smtClean="0"/>
              <a:t>Types</a:t>
            </a:r>
          </a:p>
          <a:p>
            <a:pPr algn="ctr">
              <a:spcAft>
                <a:spcPts val="1200"/>
              </a:spcAft>
            </a:pPr>
            <a:r>
              <a:rPr lang="en-US" u="sng" dirty="0">
                <a:solidFill>
                  <a:schemeClr val="accent6">
                    <a:lumMod val="50000"/>
                  </a:schemeClr>
                </a:solidFill>
              </a:rPr>
              <a:t>https://</a:t>
            </a:r>
            <a:r>
              <a:rPr lang="en-US" u="sng" dirty="0" smtClean="0">
                <a:solidFill>
                  <a:schemeClr val="accent6">
                    <a:lumMod val="50000"/>
                  </a:schemeClr>
                </a:solidFill>
              </a:rPr>
              <a:t>www.tutorialrepublic.com/css-tutorial/css-media-types.php</a:t>
            </a:r>
            <a:endParaRPr lang="en-US" dirty="0" smtClean="0"/>
          </a:p>
          <a:p>
            <a:pPr marL="285750" indent="-285750">
              <a:spcAft>
                <a:spcPts val="600"/>
              </a:spcAft>
              <a:buFont typeface="Arial" panose="020B0604020202020204" pitchFamily="34" charset="0"/>
              <a:buChar char="•"/>
            </a:pPr>
            <a:r>
              <a:rPr lang="en-US" dirty="0" smtClean="0"/>
              <a:t>One </a:t>
            </a:r>
            <a:r>
              <a:rPr lang="en-US" dirty="0"/>
              <a:t>of the most important features of style sheets is that, you can specify separate style sheets for different media </a:t>
            </a:r>
            <a:r>
              <a:rPr lang="en-US" dirty="0" smtClean="0"/>
              <a:t>types</a:t>
            </a:r>
          </a:p>
        </p:txBody>
      </p:sp>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849"/>
          <a:stretch/>
        </p:blipFill>
        <p:spPr bwMode="auto">
          <a:xfrm>
            <a:off x="5607170" y="2636912"/>
            <a:ext cx="3375463" cy="31527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Прямоугольник 4"/>
          <p:cNvSpPr/>
          <p:nvPr/>
        </p:nvSpPr>
        <p:spPr>
          <a:xfrm>
            <a:off x="-508" y="2888940"/>
            <a:ext cx="5544108" cy="3400931"/>
          </a:xfrm>
          <a:prstGeom prst="rect">
            <a:avLst/>
          </a:prstGeom>
        </p:spPr>
        <p:txBody>
          <a:bodyPr wrap="square">
            <a:spAutoFit/>
          </a:bodyPr>
          <a:lstStyle/>
          <a:p>
            <a:pPr marL="285750" indent="-285750" algn="just">
              <a:spcAft>
                <a:spcPts val="600"/>
              </a:spcAft>
              <a:buFont typeface="Arial" panose="020B0604020202020204" pitchFamily="34" charset="0"/>
              <a:buChar char="•"/>
            </a:pPr>
            <a:r>
              <a:rPr lang="en-US" b="1" dirty="0"/>
              <a:t>Method 1: </a:t>
            </a:r>
            <a:r>
              <a:rPr lang="en-US" dirty="0"/>
              <a:t>The </a:t>
            </a:r>
            <a:r>
              <a:rPr lang="en-US" b="1" i="1" dirty="0"/>
              <a:t>@media rule </a:t>
            </a:r>
            <a:r>
              <a:rPr lang="en-US" dirty="0"/>
              <a:t>is used to define different style rules for different media types in a single style </a:t>
            </a:r>
            <a:r>
              <a:rPr lang="en-US" dirty="0" smtClean="0"/>
              <a:t>sheet</a:t>
            </a:r>
          </a:p>
          <a:p>
            <a:pPr marL="285750" indent="-285750">
              <a:spcAft>
                <a:spcPts val="600"/>
              </a:spcAft>
              <a:buFont typeface="Arial" panose="020B0604020202020204" pitchFamily="34" charset="0"/>
              <a:buChar char="•"/>
            </a:pPr>
            <a:r>
              <a:rPr lang="en-US" b="1" dirty="0"/>
              <a:t>Method 2: Using the @import </a:t>
            </a:r>
            <a:r>
              <a:rPr lang="en-US" b="1" dirty="0" smtClean="0"/>
              <a:t>At-rules:</a:t>
            </a:r>
          </a:p>
          <a:p>
            <a:pPr marL="285750" indent="-285750">
              <a:spcAft>
                <a:spcPts val="600"/>
              </a:spcAft>
              <a:buFont typeface="Arial" panose="020B0604020202020204" pitchFamily="34" charset="0"/>
              <a:buChar char="•"/>
            </a:pPr>
            <a:endParaRPr lang="en-US" b="1" dirty="0"/>
          </a:p>
          <a:p>
            <a:pPr marL="285750" indent="-285750">
              <a:spcAft>
                <a:spcPts val="600"/>
              </a:spcAft>
              <a:buFont typeface="Arial" panose="020B0604020202020204" pitchFamily="34" charset="0"/>
              <a:buChar char="•"/>
            </a:pPr>
            <a:endParaRPr lang="en-US" b="1" dirty="0" smtClean="0"/>
          </a:p>
          <a:p>
            <a:pPr marL="285750" indent="-285750">
              <a:spcAft>
                <a:spcPts val="600"/>
              </a:spcAft>
              <a:buFont typeface="Arial" panose="020B0604020202020204" pitchFamily="34" charset="0"/>
              <a:buChar char="•"/>
            </a:pPr>
            <a:endParaRPr lang="en-US" b="1" dirty="0" smtClean="0"/>
          </a:p>
          <a:p>
            <a:pPr marL="285750" indent="-285750">
              <a:spcAft>
                <a:spcPts val="600"/>
              </a:spcAft>
              <a:buFont typeface="Arial" panose="020B0604020202020204" pitchFamily="34" charset="0"/>
              <a:buChar char="•"/>
            </a:pPr>
            <a:endParaRPr lang="en-US" b="1" dirty="0"/>
          </a:p>
          <a:p>
            <a:pPr marL="285750" indent="-285750">
              <a:spcAft>
                <a:spcPts val="600"/>
              </a:spcAft>
              <a:buFont typeface="Arial" panose="020B0604020202020204" pitchFamily="34" charset="0"/>
              <a:buChar char="•"/>
            </a:pPr>
            <a:r>
              <a:rPr lang="en-US" b="1" dirty="0" smtClean="0"/>
              <a:t>Method </a:t>
            </a:r>
            <a:r>
              <a:rPr lang="en-US" b="1" dirty="0"/>
              <a:t>3: Using the &lt;link&gt; </a:t>
            </a:r>
            <a:r>
              <a:rPr lang="en-US" b="1" dirty="0" smtClean="0"/>
              <a:t>element:</a:t>
            </a:r>
            <a:endParaRPr lang="en-US" b="1" dirty="0"/>
          </a:p>
          <a:p>
            <a:pPr marL="285750" indent="-285750">
              <a:spcAft>
                <a:spcPts val="600"/>
              </a:spcAft>
              <a:buFont typeface="Arial" panose="020B0604020202020204" pitchFamily="34" charset="0"/>
              <a:buChar char="•"/>
            </a:pPr>
            <a:endParaRPr lang="uk-UA" dirty="0"/>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4329100"/>
            <a:ext cx="3333750" cy="1038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688" y="5949280"/>
            <a:ext cx="5905500" cy="8667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0" name="Прямая со стрелкой 9"/>
          <p:cNvCxnSpPr/>
          <p:nvPr/>
        </p:nvCxnSpPr>
        <p:spPr>
          <a:xfrm>
            <a:off x="2074849" y="3609020"/>
            <a:ext cx="3456000" cy="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3" name="Прямая соединительная линия 12"/>
          <p:cNvCxnSpPr/>
          <p:nvPr/>
        </p:nvCxnSpPr>
        <p:spPr>
          <a:xfrm flipH="1">
            <a:off x="0" y="1448780"/>
            <a:ext cx="9144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6212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9</a:t>
            </a:fld>
            <a:endParaRPr lang="uk-UA"/>
          </a:p>
        </p:txBody>
      </p:sp>
      <p:graphicFrame>
        <p:nvGraphicFramePr>
          <p:cNvPr id="5" name="Таблица 4"/>
          <p:cNvGraphicFramePr>
            <a:graphicFrameLocks noGrp="1"/>
          </p:cNvGraphicFramePr>
          <p:nvPr>
            <p:extLst>
              <p:ext uri="{D42A27DB-BD31-4B8C-83A1-F6EECF244321}">
                <p14:modId xmlns:p14="http://schemas.microsoft.com/office/powerpoint/2010/main" val="4173280750"/>
              </p:ext>
            </p:extLst>
          </p:nvPr>
        </p:nvGraphicFramePr>
        <p:xfrm>
          <a:off x="1151621" y="80628"/>
          <a:ext cx="7272807" cy="2944960"/>
        </p:xfrm>
        <a:graphic>
          <a:graphicData uri="http://schemas.openxmlformats.org/drawingml/2006/table">
            <a:tbl>
              <a:tblPr>
                <a:tableStyleId>{35758FB7-9AC5-4552-8A53-C91805E547FA}</a:tableStyleId>
              </a:tblPr>
              <a:tblGrid>
                <a:gridCol w="1044299"/>
                <a:gridCol w="6228508"/>
              </a:tblGrid>
              <a:tr h="240291">
                <a:tc>
                  <a:txBody>
                    <a:bodyPr/>
                    <a:lstStyle/>
                    <a:p>
                      <a:pPr algn="l" fontAlgn="t"/>
                      <a:r>
                        <a:rPr lang="en-US" sz="1400" dirty="0">
                          <a:effectLst/>
                        </a:rPr>
                        <a:t>Media </a:t>
                      </a:r>
                      <a:r>
                        <a:rPr lang="en-US" sz="1400" dirty="0" smtClean="0">
                          <a:effectLst/>
                        </a:rPr>
                        <a:t>Types </a:t>
                      </a:r>
                      <a:endParaRPr lang="en-US" sz="1400" b="0" dirty="0">
                        <a:solidFill>
                          <a:srgbClr val="000000"/>
                        </a:solidFill>
                        <a:effectLst/>
                        <a:latin typeface="+mj-lt"/>
                      </a:endParaRPr>
                    </a:p>
                  </a:txBody>
                  <a:tcPr marL="36720" marR="36720" marT="36720" marB="36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dirty="0">
                          <a:effectLst/>
                        </a:rPr>
                        <a:t>Description</a:t>
                      </a:r>
                      <a:endParaRPr lang="en-US" sz="1400" b="0" dirty="0">
                        <a:solidFill>
                          <a:srgbClr val="000000"/>
                        </a:solidFill>
                        <a:effectLst/>
                        <a:latin typeface="+mj-lt"/>
                      </a:endParaRPr>
                    </a:p>
                  </a:txBody>
                  <a:tcPr marL="36720" marR="36720" marT="36720" marB="36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99">
                <a:tc>
                  <a:txBody>
                    <a:bodyPr/>
                    <a:lstStyle/>
                    <a:p>
                      <a:pPr algn="l" fontAlgn="t"/>
                      <a:r>
                        <a:rPr lang="en-US" sz="1400">
                          <a:effectLst/>
                        </a:rPr>
                        <a:t>all</a:t>
                      </a:r>
                      <a:endParaRPr lang="en-US" sz="1400">
                        <a:solidFill>
                          <a:srgbClr val="484848"/>
                        </a:solidFill>
                        <a:effectLst/>
                        <a:latin typeface="+mj-lt"/>
                      </a:endParaRPr>
                    </a:p>
                  </a:txBody>
                  <a:tcPr marL="26228" marR="26228" marT="26228" marB="26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effectLst/>
                        </a:rPr>
                        <a:t>Used for all media type devices.</a:t>
                      </a:r>
                      <a:endParaRPr lang="en-US" sz="1400">
                        <a:solidFill>
                          <a:srgbClr val="484848"/>
                        </a:solidFill>
                        <a:effectLst/>
                        <a:latin typeface="+mj-lt"/>
                      </a:endParaRPr>
                    </a:p>
                  </a:txBody>
                  <a:tcPr marL="26228" marR="26228" marT="26228" marB="26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99">
                <a:tc>
                  <a:txBody>
                    <a:bodyPr/>
                    <a:lstStyle/>
                    <a:p>
                      <a:pPr algn="l" fontAlgn="t"/>
                      <a:r>
                        <a:rPr lang="en-US" sz="1400">
                          <a:effectLst/>
                        </a:rPr>
                        <a:t>aural</a:t>
                      </a:r>
                      <a:endParaRPr lang="en-US" sz="1400">
                        <a:solidFill>
                          <a:srgbClr val="484848"/>
                        </a:solidFill>
                        <a:effectLst/>
                        <a:latin typeface="+mj-lt"/>
                      </a:endParaRPr>
                    </a:p>
                  </a:txBody>
                  <a:tcPr marL="26228" marR="26228" marT="26228" marB="26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effectLst/>
                        </a:rPr>
                        <a:t>Used for speech and sound synthesizers.</a:t>
                      </a:r>
                      <a:endParaRPr lang="en-US" sz="1400">
                        <a:solidFill>
                          <a:srgbClr val="484848"/>
                        </a:solidFill>
                        <a:effectLst/>
                        <a:latin typeface="+mj-lt"/>
                      </a:endParaRPr>
                    </a:p>
                  </a:txBody>
                  <a:tcPr marL="26228" marR="26228" marT="26228" marB="26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99">
                <a:tc>
                  <a:txBody>
                    <a:bodyPr/>
                    <a:lstStyle/>
                    <a:p>
                      <a:pPr algn="l" fontAlgn="t"/>
                      <a:r>
                        <a:rPr lang="en-US" sz="1400">
                          <a:effectLst/>
                        </a:rPr>
                        <a:t>braille</a:t>
                      </a:r>
                      <a:endParaRPr lang="en-US" sz="1400">
                        <a:solidFill>
                          <a:srgbClr val="484848"/>
                        </a:solidFill>
                        <a:effectLst/>
                        <a:latin typeface="+mj-lt"/>
                      </a:endParaRPr>
                    </a:p>
                  </a:txBody>
                  <a:tcPr marL="26228" marR="26228" marT="26228" marB="26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effectLst/>
                        </a:rPr>
                        <a:t>Used for braille tactile feedback devices.</a:t>
                      </a:r>
                      <a:endParaRPr lang="en-US" sz="1400" dirty="0">
                        <a:solidFill>
                          <a:srgbClr val="484848"/>
                        </a:solidFill>
                        <a:effectLst/>
                        <a:latin typeface="+mj-lt"/>
                      </a:endParaRPr>
                    </a:p>
                  </a:txBody>
                  <a:tcPr marL="26228" marR="26228" marT="26228" marB="26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99">
                <a:tc>
                  <a:txBody>
                    <a:bodyPr/>
                    <a:lstStyle/>
                    <a:p>
                      <a:pPr algn="l" fontAlgn="t"/>
                      <a:r>
                        <a:rPr lang="en-US" sz="1400">
                          <a:effectLst/>
                        </a:rPr>
                        <a:t>embossed</a:t>
                      </a:r>
                      <a:endParaRPr lang="en-US" sz="1400">
                        <a:solidFill>
                          <a:srgbClr val="484848"/>
                        </a:solidFill>
                        <a:effectLst/>
                        <a:latin typeface="+mj-lt"/>
                      </a:endParaRPr>
                    </a:p>
                  </a:txBody>
                  <a:tcPr marL="26228" marR="26228" marT="26228" marB="26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effectLst/>
                        </a:rPr>
                        <a:t>Used for paged braille printers.</a:t>
                      </a:r>
                      <a:endParaRPr lang="en-US" sz="1400" dirty="0">
                        <a:solidFill>
                          <a:srgbClr val="484848"/>
                        </a:solidFill>
                        <a:effectLst/>
                        <a:latin typeface="+mj-lt"/>
                      </a:endParaRPr>
                    </a:p>
                  </a:txBody>
                  <a:tcPr marL="26228" marR="26228" marT="26228" marB="26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99">
                <a:tc>
                  <a:txBody>
                    <a:bodyPr/>
                    <a:lstStyle/>
                    <a:p>
                      <a:pPr algn="l" fontAlgn="t"/>
                      <a:r>
                        <a:rPr lang="en-US" sz="1400" dirty="0">
                          <a:effectLst/>
                        </a:rPr>
                        <a:t>handheld</a:t>
                      </a:r>
                      <a:endParaRPr lang="en-US" sz="1400" dirty="0">
                        <a:solidFill>
                          <a:srgbClr val="484848"/>
                        </a:solidFill>
                        <a:effectLst/>
                        <a:latin typeface="+mj-lt"/>
                      </a:endParaRPr>
                    </a:p>
                  </a:txBody>
                  <a:tcPr marL="26228" marR="26228" marT="26228" marB="26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effectLst/>
                        </a:rPr>
                        <a:t>Used for small or handheld devices </a:t>
                      </a:r>
                      <a:r>
                        <a:rPr lang="en-US" sz="1400" dirty="0" smtClean="0">
                          <a:effectLst/>
                        </a:rPr>
                        <a:t>(mobile </a:t>
                      </a:r>
                      <a:r>
                        <a:rPr lang="en-US" sz="1400" dirty="0">
                          <a:effectLst/>
                        </a:rPr>
                        <a:t>phones or </a:t>
                      </a:r>
                      <a:r>
                        <a:rPr lang="en-US" sz="1400" dirty="0" smtClean="0">
                          <a:effectLst/>
                        </a:rPr>
                        <a:t>PDAs).</a:t>
                      </a:r>
                      <a:endParaRPr lang="en-US" sz="1400" dirty="0">
                        <a:solidFill>
                          <a:srgbClr val="484848"/>
                        </a:solidFill>
                        <a:effectLst/>
                        <a:latin typeface="+mj-lt"/>
                      </a:endParaRPr>
                    </a:p>
                  </a:txBody>
                  <a:tcPr marL="26228" marR="26228" marT="26228" marB="26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99">
                <a:tc>
                  <a:txBody>
                    <a:bodyPr/>
                    <a:lstStyle/>
                    <a:p>
                      <a:pPr algn="l" fontAlgn="t"/>
                      <a:r>
                        <a:rPr lang="en-US" sz="1400" b="1" dirty="0">
                          <a:effectLst/>
                        </a:rPr>
                        <a:t>print</a:t>
                      </a:r>
                      <a:endParaRPr lang="en-US" sz="1400" b="1" dirty="0">
                        <a:solidFill>
                          <a:srgbClr val="484848"/>
                        </a:solidFill>
                        <a:effectLst/>
                        <a:latin typeface="+mj-lt"/>
                      </a:endParaRPr>
                    </a:p>
                  </a:txBody>
                  <a:tcPr marL="26228" marR="26228" marT="26228" marB="26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effectLst/>
                        </a:rPr>
                        <a:t>Used for printers.</a:t>
                      </a:r>
                      <a:endParaRPr lang="en-US" sz="1400" dirty="0">
                        <a:solidFill>
                          <a:srgbClr val="484848"/>
                        </a:solidFill>
                        <a:effectLst/>
                        <a:latin typeface="+mj-lt"/>
                      </a:endParaRPr>
                    </a:p>
                  </a:txBody>
                  <a:tcPr marL="26228" marR="26228" marT="26228" marB="26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99">
                <a:tc>
                  <a:txBody>
                    <a:bodyPr/>
                    <a:lstStyle/>
                    <a:p>
                      <a:pPr algn="l" fontAlgn="t"/>
                      <a:r>
                        <a:rPr lang="en-US" sz="1400">
                          <a:effectLst/>
                        </a:rPr>
                        <a:t>projection</a:t>
                      </a:r>
                      <a:endParaRPr lang="en-US" sz="1400">
                        <a:solidFill>
                          <a:srgbClr val="484848"/>
                        </a:solidFill>
                        <a:effectLst/>
                        <a:latin typeface="+mj-lt"/>
                      </a:endParaRPr>
                    </a:p>
                  </a:txBody>
                  <a:tcPr marL="26228" marR="26228" marT="26228" marB="26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effectLst/>
                        </a:rPr>
                        <a:t>Used for projected presentations, for example projectors.</a:t>
                      </a:r>
                      <a:endParaRPr lang="en-US" sz="1400">
                        <a:solidFill>
                          <a:srgbClr val="484848"/>
                        </a:solidFill>
                        <a:effectLst/>
                        <a:latin typeface="+mj-lt"/>
                      </a:endParaRPr>
                    </a:p>
                  </a:txBody>
                  <a:tcPr marL="26228" marR="26228" marT="26228" marB="26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99">
                <a:tc>
                  <a:txBody>
                    <a:bodyPr/>
                    <a:lstStyle/>
                    <a:p>
                      <a:pPr algn="l" fontAlgn="t"/>
                      <a:r>
                        <a:rPr lang="en-US" sz="1400" b="1" dirty="0">
                          <a:effectLst/>
                        </a:rPr>
                        <a:t>screen</a:t>
                      </a:r>
                      <a:endParaRPr lang="en-US" sz="1400" b="1" dirty="0">
                        <a:solidFill>
                          <a:srgbClr val="484848"/>
                        </a:solidFill>
                        <a:effectLst/>
                        <a:latin typeface="+mj-lt"/>
                      </a:endParaRPr>
                    </a:p>
                  </a:txBody>
                  <a:tcPr marL="26228" marR="26228" marT="26228" marB="26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effectLst/>
                        </a:rPr>
                        <a:t>Used primarily for color computer screens.</a:t>
                      </a:r>
                      <a:endParaRPr lang="en-US" sz="1400" dirty="0">
                        <a:solidFill>
                          <a:srgbClr val="484848"/>
                        </a:solidFill>
                        <a:effectLst/>
                        <a:latin typeface="+mj-lt"/>
                      </a:endParaRPr>
                    </a:p>
                  </a:txBody>
                  <a:tcPr marL="26228" marR="26228" marT="26228" marB="26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99">
                <a:tc>
                  <a:txBody>
                    <a:bodyPr/>
                    <a:lstStyle/>
                    <a:p>
                      <a:pPr algn="l" fontAlgn="t"/>
                      <a:r>
                        <a:rPr lang="en-US" sz="1400">
                          <a:effectLst/>
                        </a:rPr>
                        <a:t>tty</a:t>
                      </a:r>
                      <a:endParaRPr lang="en-US" sz="1400">
                        <a:solidFill>
                          <a:srgbClr val="484848"/>
                        </a:solidFill>
                        <a:effectLst/>
                        <a:latin typeface="+mj-lt"/>
                      </a:endParaRPr>
                    </a:p>
                  </a:txBody>
                  <a:tcPr marL="26228" marR="26228" marT="26228" marB="26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effectLst/>
                        </a:rPr>
                        <a:t>Used for media using a fixed-pitch character grid </a:t>
                      </a:r>
                      <a:r>
                        <a:rPr lang="en-US" sz="1400" dirty="0" smtClean="0">
                          <a:effectLst/>
                        </a:rPr>
                        <a:t>(teletypes</a:t>
                      </a:r>
                      <a:r>
                        <a:rPr lang="en-US" sz="1400" dirty="0">
                          <a:effectLst/>
                        </a:rPr>
                        <a:t>, </a:t>
                      </a:r>
                      <a:r>
                        <a:rPr lang="en-US" sz="1400" dirty="0" smtClean="0">
                          <a:effectLst/>
                        </a:rPr>
                        <a:t>terminals).</a:t>
                      </a:r>
                      <a:endParaRPr lang="en-US" sz="1400" dirty="0">
                        <a:solidFill>
                          <a:srgbClr val="484848"/>
                        </a:solidFill>
                        <a:effectLst/>
                        <a:latin typeface="+mj-lt"/>
                      </a:endParaRPr>
                    </a:p>
                  </a:txBody>
                  <a:tcPr marL="26228" marR="26228" marT="26228" marB="26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99">
                <a:tc>
                  <a:txBody>
                    <a:bodyPr/>
                    <a:lstStyle/>
                    <a:p>
                      <a:pPr algn="l" fontAlgn="t"/>
                      <a:r>
                        <a:rPr lang="en-US" sz="1400" dirty="0" err="1">
                          <a:effectLst/>
                        </a:rPr>
                        <a:t>tv</a:t>
                      </a:r>
                      <a:endParaRPr lang="en-US" sz="1400" dirty="0">
                        <a:solidFill>
                          <a:srgbClr val="484848"/>
                        </a:solidFill>
                        <a:effectLst/>
                        <a:latin typeface="+mj-lt"/>
                      </a:endParaRPr>
                    </a:p>
                  </a:txBody>
                  <a:tcPr marL="26228" marR="26228" marT="26228" marB="26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effectLst/>
                        </a:rPr>
                        <a:t>Used for television-type devices — low resolution, color, limited-</a:t>
                      </a:r>
                      <a:r>
                        <a:rPr lang="en-US" sz="1400" dirty="0" err="1">
                          <a:effectLst/>
                        </a:rPr>
                        <a:t>scrollability</a:t>
                      </a:r>
                      <a:r>
                        <a:rPr lang="en-US" sz="1400" dirty="0">
                          <a:effectLst/>
                        </a:rPr>
                        <a:t> </a:t>
                      </a:r>
                      <a:r>
                        <a:rPr lang="en-US" sz="1400" dirty="0" smtClean="0">
                          <a:effectLst/>
                        </a:rPr>
                        <a:t>screens.</a:t>
                      </a:r>
                      <a:endParaRPr lang="en-US" sz="1400" dirty="0">
                        <a:solidFill>
                          <a:srgbClr val="484848"/>
                        </a:solidFill>
                        <a:effectLst/>
                        <a:latin typeface="+mj-lt"/>
                      </a:endParaRPr>
                    </a:p>
                  </a:txBody>
                  <a:tcPr marL="26228" marR="26228" marT="26228" marB="26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Прямоугольник 6"/>
          <p:cNvSpPr/>
          <p:nvPr/>
        </p:nvSpPr>
        <p:spPr>
          <a:xfrm>
            <a:off x="191323" y="3604238"/>
            <a:ext cx="2832505" cy="1938992"/>
          </a:xfrm>
          <a:prstGeom prst="rect">
            <a:avLst/>
          </a:prstGeom>
        </p:spPr>
        <p:txBody>
          <a:bodyPr wrap="square">
            <a:spAutoFit/>
          </a:bodyPr>
          <a:lstStyle/>
          <a:p>
            <a:r>
              <a:rPr lang="en-US" sz="2000" b="1" i="1" dirty="0" smtClean="0"/>
              <a:t>CSS3 </a:t>
            </a:r>
            <a:r>
              <a:rPr lang="en-US" sz="2000" b="1" i="1" dirty="0"/>
              <a:t>media queries </a:t>
            </a:r>
            <a:r>
              <a:rPr lang="en-US" sz="2000" i="1" dirty="0"/>
              <a:t>enable you to format your documents to be presented correctly on </a:t>
            </a:r>
            <a:r>
              <a:rPr lang="en-US" sz="2000" i="1" u="sng" dirty="0"/>
              <a:t>different size of output devices.</a:t>
            </a:r>
            <a:endParaRPr lang="uk-UA" sz="2000" u="sng" dirty="0"/>
          </a:p>
        </p:txBody>
      </p:sp>
      <p:cxnSp>
        <p:nvCxnSpPr>
          <p:cNvPr id="9" name="Прямая соединительная линия 8"/>
          <p:cNvCxnSpPr/>
          <p:nvPr/>
        </p:nvCxnSpPr>
        <p:spPr>
          <a:xfrm flipH="1">
            <a:off x="0" y="3501008"/>
            <a:ext cx="9144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802" y="3604238"/>
            <a:ext cx="5785277" cy="299311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58848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64227</TotalTime>
  <Words>2530</Words>
  <Application>Microsoft Office PowerPoint</Application>
  <PresentationFormat>On-screen Show (4:3)</PresentationFormat>
  <Paragraphs>297</Paragraphs>
  <Slides>34</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Consolas</vt:lpstr>
      <vt:lpstr>Verdana</vt:lpstr>
      <vt:lpstr>Тема Office</vt:lpstr>
      <vt:lpstr>«Програмування та підтримка веб-застосувань»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vovk</dc:creator>
  <cp:lastModifiedBy>vovk</cp:lastModifiedBy>
  <cp:revision>338</cp:revision>
  <dcterms:created xsi:type="dcterms:W3CDTF">2017-05-17T07:25:06Z</dcterms:created>
  <dcterms:modified xsi:type="dcterms:W3CDTF">2020-10-30T09:50:51Z</dcterms:modified>
</cp:coreProperties>
</file>