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90" r:id="rId3"/>
    <p:sldId id="291" r:id="rId4"/>
    <p:sldId id="292" r:id="rId5"/>
    <p:sldId id="294" r:id="rId6"/>
    <p:sldId id="293" r:id="rId7"/>
    <p:sldId id="299" r:id="rId8"/>
    <p:sldId id="298" r:id="rId9"/>
    <p:sldId id="297" r:id="rId10"/>
    <p:sldId id="301" r:id="rId11"/>
    <p:sldId id="303" r:id="rId12"/>
    <p:sldId id="300" r:id="rId13"/>
    <p:sldId id="302" r:id="rId14"/>
    <p:sldId id="304" r:id="rId15"/>
    <p:sldId id="306" r:id="rId16"/>
    <p:sldId id="305" r:id="rId17"/>
    <p:sldId id="325" r:id="rId18"/>
    <p:sldId id="322" r:id="rId19"/>
    <p:sldId id="323" r:id="rId20"/>
    <p:sldId id="324" r:id="rId21"/>
    <p:sldId id="307" r:id="rId22"/>
    <p:sldId id="308" r:id="rId23"/>
    <p:sldId id="309" r:id="rId24"/>
    <p:sldId id="311" r:id="rId25"/>
    <p:sldId id="312" r:id="rId26"/>
    <p:sldId id="314" r:id="rId27"/>
    <p:sldId id="310" r:id="rId28"/>
    <p:sldId id="315" r:id="rId29"/>
    <p:sldId id="317" r:id="rId30"/>
    <p:sldId id="319" r:id="rId31"/>
    <p:sldId id="321" r:id="rId32"/>
    <p:sldId id="318" r:id="rId33"/>
    <p:sldId id="320" r:id="rId34"/>
    <p:sldId id="295" r:id="rId3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EA69EE24-A87A-4D64-BD20-A541502B69E4}">
          <p14:sldIdLst>
            <p14:sldId id="256"/>
          </p14:sldIdLst>
        </p14:section>
        <p14:section name="HTTP protocol" id="{69A594C2-D277-4146-A82B-49C8686570EC}">
          <p14:sldIdLst>
            <p14:sldId id="290"/>
            <p14:sldId id="291"/>
            <p14:sldId id="292"/>
            <p14:sldId id="294"/>
            <p14:sldId id="293"/>
            <p14:sldId id="299"/>
            <p14:sldId id="298"/>
            <p14:sldId id="297"/>
            <p14:sldId id="301"/>
            <p14:sldId id="303"/>
            <p14:sldId id="300"/>
            <p14:sldId id="302"/>
            <p14:sldId id="304"/>
            <p14:sldId id="306"/>
            <p14:sldId id="305"/>
            <p14:sldId id="325"/>
            <p14:sldId id="322"/>
            <p14:sldId id="323"/>
            <p14:sldId id="324"/>
          </p14:sldIdLst>
        </p14:section>
        <p14:section name="HTTPS" id="{5886F445-CDD5-4C13-8EBA-CD0F370FEB5A}">
          <p14:sldIdLst>
            <p14:sldId id="307"/>
            <p14:sldId id="308"/>
            <p14:sldId id="309"/>
            <p14:sldId id="311"/>
            <p14:sldId id="312"/>
            <p14:sldId id="314"/>
            <p14:sldId id="310"/>
            <p14:sldId id="315"/>
          </p14:sldIdLst>
        </p14:section>
        <p14:section name="HTTPS Example" id="{85A49ED5-2EA9-45D8-AF15-791F786CE945}">
          <p14:sldIdLst>
            <p14:sldId id="317"/>
            <p14:sldId id="319"/>
            <p14:sldId id="321"/>
            <p14:sldId id="318"/>
            <p14:sldId id="320"/>
          </p14:sldIdLst>
        </p14:section>
        <p14:section name="Раздел без заголовка" id="{DEC5413B-751D-4B26-828F-3F317BBE940B}">
          <p14:sldIdLst>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6433" autoAdjust="0"/>
  </p:normalViewPr>
  <p:slideViewPr>
    <p:cSldViewPr>
      <p:cViewPr varScale="1">
        <p:scale>
          <a:sx n="128" d="100"/>
          <a:sy n="128" d="100"/>
        </p:scale>
        <p:origin x="1254" y="9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01.11.2022</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01.11.2022</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HTTP"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ru.wikipedia.org/wiki/%D0%A1%D0%BF%D0%B8%D1%81%D0%BE%D0%BA_%D0%B7%D0%B0%D0%B3%D0%BE%D0%BB%D0%BE%D0%B2%D0%BA%D0%BE%D0%B2_HTTP" TargetMode="External"/><Relationship Id="rId5" Type="http://schemas.openxmlformats.org/officeDocument/2006/relationships/hyperlink" Target="https://ru.wikipedia.org/wiki/%D0%A8%D0%B5%D1%81%D1%82%D0%BD%D0%B0%D0%B4%D1%86%D0%B0%D1%82%D0%B5%D1%80%D0%B8%D1%87%D0%BD%D0%B0%D1%8F_%D1%81%D0%B8%D1%81%D1%82%D0%B5%D0%BC%D0%B0_%D1%81%D1%87%D0%B8%D1%81%D0%BB%D0%B5%D0%BD%D0%B8%D1%8F" TargetMode="External"/><Relationship Id="rId4" Type="http://schemas.openxmlformats.org/officeDocument/2006/relationships/hyperlink" Target="https://ru.wikipedia.org/wiki/%D0%91%D1%80%D0%B0%D1%83%D0%B7%D0%B5%D1%8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habrahabr.ru/post/332294/#habracut" TargetMode="External"/><Relationship Id="rId3" Type="http://schemas.openxmlformats.org/officeDocument/2006/relationships/hyperlink" Target="https://security.googleblog.com/2016/09/moving-towards-more-secure-web.html" TargetMode="External"/><Relationship Id="rId7" Type="http://schemas.openxmlformats.org/officeDocument/2006/relationships/hyperlink" Target="https://habrahabr.ru/hub/ngin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schneier.com/blog/archives/2015/06/why_we_encrypt.html" TargetMode="External"/><Relationship Id="rId5" Type="http://schemas.openxmlformats.org/officeDocument/2006/relationships/hyperlink" Target="https://googleonlinesecurity.blogspot.bg/2014/08/https-as-ranking-signal_6.html" TargetMode="External"/><Relationship Id="rId4" Type="http://schemas.openxmlformats.org/officeDocument/2006/relationships/hyperlink" Target="https://blog.mozilla.org/security/2017/01/20/communicating-the-dangers-of-non-secure-http/"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Message_authentication_code"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en.wikipedia.org/wiki/Transport_Layer_Security" TargetMode="External"/><Relationship Id="rId4" Type="http://schemas.openxmlformats.org/officeDocument/2006/relationships/hyperlink" Target="http://en.wikipedia.org/wiki/Digital_signatur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https://www.tutorialspoint.com/http/http_overview.htm</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Chunked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transfer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encoding</a:t>
            </a:r>
            <a:r>
              <a:rPr lang="ru-RU" sz="1200" b="0" i="0" kern="1200" dirty="0" smtClean="0">
                <a:solidFill>
                  <a:schemeClr val="tx1"/>
                </a:solidFill>
                <a:effectLst/>
                <a:latin typeface="+mn-lt"/>
                <a:ea typeface="+mn-ea"/>
                <a:cs typeface="+mn-cs"/>
              </a:rPr>
              <a:t> — механизм передачи данных в протоколе передачи гипертекста (</a:t>
            </a:r>
            <a:r>
              <a:rPr lang="ru-RU" sz="1200" b="0" i="0" u="none" strike="noStrike" kern="1200" dirty="0" smtClean="0">
                <a:solidFill>
                  <a:schemeClr val="tx1"/>
                </a:solidFill>
                <a:effectLst/>
                <a:latin typeface="+mn-lt"/>
                <a:ea typeface="+mn-ea"/>
                <a:cs typeface="+mn-cs"/>
                <a:hlinkClick r:id="rId3" tooltip="HTTP"/>
              </a:rPr>
              <a:t>HTTP</a:t>
            </a:r>
            <a:r>
              <a:rPr lang="ru-RU" sz="1200" b="0" i="0" kern="1200" dirty="0" smtClean="0">
                <a:solidFill>
                  <a:schemeClr val="tx1"/>
                </a:solidFill>
                <a:effectLst/>
                <a:latin typeface="+mn-lt"/>
                <a:ea typeface="+mn-ea"/>
                <a:cs typeface="+mn-cs"/>
              </a:rPr>
              <a:t>), позволяющий надёжно доставлять данные от сервера клиенту (чаще всего клиентскому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a:t>
            </a:r>
            <a:r>
              <a:rPr lang="ru-RU" sz="1200" b="0" i="0" u="none" strike="noStrike" kern="1200" dirty="0" smtClean="0">
                <a:solidFill>
                  <a:schemeClr val="tx1"/>
                </a:solidFill>
                <a:effectLst/>
                <a:latin typeface="+mn-lt"/>
                <a:ea typeface="+mn-ea"/>
                <a:cs typeface="+mn-cs"/>
                <a:hlinkClick r:id="rId4" tooltip="Браузер"/>
              </a:rPr>
              <a:t>браузеру</a:t>
            </a:r>
            <a:r>
              <a:rPr lang="ru-RU" sz="1200" b="0" i="0" kern="1200" dirty="0" smtClean="0">
                <a:solidFill>
                  <a:schemeClr val="tx1"/>
                </a:solidFill>
                <a:effectLst/>
                <a:latin typeface="+mn-lt"/>
                <a:ea typeface="+mn-ea"/>
                <a:cs typeface="+mn-cs"/>
              </a:rPr>
              <a:t>) без необходимости заранее знать точный размер всего тела HTTP-сообщения. Это достигается разбиением сообщения на небольшие части (</a:t>
            </a:r>
            <a:r>
              <a:rPr lang="ru-RU" sz="1200" b="0" i="1" kern="1200" dirty="0" err="1" smtClean="0">
                <a:solidFill>
                  <a:schemeClr val="tx1"/>
                </a:solidFill>
                <a:effectLst/>
                <a:latin typeface="+mn-lt"/>
                <a:ea typeface="+mn-ea"/>
                <a:cs typeface="+mn-cs"/>
              </a:rPr>
              <a:t>chunks</a:t>
            </a:r>
            <a:r>
              <a:rPr lang="ru-RU" sz="1200" b="0" i="0" kern="1200" dirty="0" smtClean="0">
                <a:solidFill>
                  <a:schemeClr val="tx1"/>
                </a:solidFill>
                <a:effectLst/>
                <a:latin typeface="+mn-lt"/>
                <a:ea typeface="+mn-ea"/>
                <a:cs typeface="+mn-cs"/>
              </a:rPr>
              <a:t>), а затем передачей каждой части с указанием только её размера (в </a:t>
            </a:r>
            <a:r>
              <a:rPr lang="ru-RU" sz="1200" b="0" i="0" u="none" strike="noStrike" kern="1200" dirty="0" smtClean="0">
                <a:solidFill>
                  <a:schemeClr val="tx1"/>
                </a:solidFill>
                <a:effectLst/>
                <a:latin typeface="+mn-lt"/>
                <a:ea typeface="+mn-ea"/>
                <a:cs typeface="+mn-cs"/>
                <a:hlinkClick r:id="rId5" tooltip="Шестнадцатеричная система счисления"/>
              </a:rPr>
              <a:t>шестнадцатеричном виде</a:t>
            </a:r>
            <a:r>
              <a:rPr lang="ru-RU" sz="1200" b="0" i="0" kern="1200" dirty="0" smtClean="0">
                <a:solidFill>
                  <a:schemeClr val="tx1"/>
                </a:solidFill>
                <a:effectLst/>
                <a:latin typeface="+mn-lt"/>
                <a:ea typeface="+mn-ea"/>
                <a:cs typeface="+mn-cs"/>
              </a:rPr>
              <a:t>). Окончание передачи сообщения определяется наличием последней части с нулевой длиной. Такой механизм позволяет передать динамически сформированные объекты, для которых нельзя заранее определить размер. Он стал доступен только начиная с HTTP версии 1.1 (HTTP/1.1).</a:t>
            </a:r>
          </a:p>
          <a:p>
            <a:r>
              <a:rPr lang="ru-RU" sz="1200" b="0" i="0" kern="1200" dirty="0" smtClean="0">
                <a:solidFill>
                  <a:schemeClr val="tx1"/>
                </a:solidFill>
                <a:effectLst/>
                <a:latin typeface="+mn-lt"/>
                <a:ea typeface="+mn-ea"/>
                <a:cs typeface="+mn-cs"/>
              </a:rPr>
              <a:t>Без механизма </a:t>
            </a:r>
            <a:r>
              <a:rPr lang="ru-RU" sz="1200" b="0" i="1" kern="1200" dirty="0" err="1" smtClean="0">
                <a:solidFill>
                  <a:schemeClr val="tx1"/>
                </a:solidFill>
                <a:effectLst/>
                <a:latin typeface="+mn-lt"/>
                <a:ea typeface="+mn-ea"/>
                <a:cs typeface="+mn-cs"/>
              </a:rPr>
              <a:t>сhunked</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transfer</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encoding</a:t>
            </a:r>
            <a:r>
              <a:rPr lang="ru-RU" sz="1200" b="0" i="0" kern="1200" dirty="0" smtClean="0">
                <a:solidFill>
                  <a:schemeClr val="tx1"/>
                </a:solidFill>
                <a:effectLst/>
                <a:latin typeface="+mn-lt"/>
                <a:ea typeface="+mn-ea"/>
                <a:cs typeface="+mn-cs"/>
              </a:rPr>
              <a:t> с каждым HTTP-пакетом необходимо указывать заголовок </a:t>
            </a:r>
            <a:r>
              <a:rPr lang="ru-RU" sz="1200" b="0" i="0" u="none" strike="noStrike" kern="1200" dirty="0" err="1" smtClean="0">
                <a:solidFill>
                  <a:schemeClr val="tx1"/>
                </a:solidFill>
                <a:effectLst/>
                <a:latin typeface="+mn-lt"/>
                <a:ea typeface="+mn-ea"/>
                <a:cs typeface="+mn-cs"/>
                <a:hlinkClick r:id="rId6" tooltip="Список заголовков HTTP"/>
              </a:rPr>
              <a:t>Content-Length</a:t>
            </a:r>
            <a:r>
              <a:rPr lang="ru-RU" sz="1200" b="0" i="0" kern="1200" smtClean="0">
                <a:solidFill>
                  <a:schemeClr val="tx1"/>
                </a:solidFill>
                <a:effectLst/>
                <a:latin typeface="+mn-lt"/>
                <a:ea typeface="+mn-ea"/>
                <a:cs typeface="+mn-cs"/>
              </a:rPr>
              <a:t>, чтобы клиент мог найти конец передаваемого сообщения.</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наше время HTTPS </a:t>
            </a:r>
            <a:r>
              <a:rPr lang="ru-RU" b="1" dirty="0" smtClean="0"/>
              <a:t>обязателен для каждого веб-сайта</a:t>
            </a:r>
            <a:r>
              <a:rPr lang="ru-RU" dirty="0" smtClean="0"/>
              <a:t>: пользователи ищут замочек в адресной строке, когда передают личные данные; </a:t>
            </a:r>
            <a:r>
              <a:rPr lang="ru-RU" dirty="0" err="1" smtClean="0">
                <a:hlinkClick r:id="rId3"/>
              </a:rPr>
              <a:t>Chrome</a:t>
            </a:r>
            <a:r>
              <a:rPr lang="ru-RU" dirty="0" smtClean="0"/>
              <a:t> и </a:t>
            </a:r>
            <a:r>
              <a:rPr lang="ru-RU" dirty="0" err="1" smtClean="0">
                <a:hlinkClick r:id="rId4"/>
              </a:rPr>
              <a:t>Firefox</a:t>
            </a:r>
            <a:r>
              <a:rPr lang="ru-RU" dirty="0" err="1" smtClean="0"/>
              <a:t>недвусмысленно</a:t>
            </a:r>
            <a:r>
              <a:rPr lang="ru-RU" dirty="0" smtClean="0"/>
              <a:t> помечают как небезопасные веб-сайты с формами на страницах без HTTPS; это влияет на </a:t>
            </a:r>
            <a:r>
              <a:rPr lang="ru-RU" dirty="0" smtClean="0">
                <a:hlinkClick r:id="rId5"/>
              </a:rPr>
              <a:t>позиции в поисковой выдаче</a:t>
            </a:r>
            <a:r>
              <a:rPr lang="ru-RU" dirty="0" smtClean="0"/>
              <a:t> и оказывает серьёзное </a:t>
            </a:r>
            <a:r>
              <a:rPr lang="ru-RU" dirty="0" smtClean="0">
                <a:hlinkClick r:id="rId6"/>
              </a:rPr>
              <a:t>влияние на приватность</a:t>
            </a:r>
            <a:r>
              <a:rPr lang="ru-RU" dirty="0" smtClean="0"/>
              <a:t> в целом. Кроме того, сейчас имеется несколько вариантов получить бесплатный сертификат, так что переход на HTTPS — всего лишь вопрос желания.</a:t>
            </a:r>
            <a:endParaRPr lang="en-US" dirty="0" smtClean="0"/>
          </a:p>
          <a:p>
            <a:r>
              <a:rPr lang="en-US" dirty="0" smtClean="0">
                <a:hlinkClick r:id="rId7"/>
              </a:rPr>
              <a:t>https://habrahabr.ru/hub/nginx/</a:t>
            </a:r>
            <a:endParaRPr lang="en-US" dirty="0" smtClean="0"/>
          </a:p>
          <a:p>
            <a:r>
              <a:rPr lang="en-US" dirty="0" smtClean="0">
                <a:hlinkClick r:id="rId8"/>
              </a:rPr>
              <a:t>https://habrahabr.ru/post/332294/#habracut</a:t>
            </a:r>
            <a:endParaRPr lang="en-US" dirty="0" smtClean="0"/>
          </a:p>
          <a:p>
            <a:r>
              <a:rPr lang="ru-RU" dirty="0" smtClean="0"/>
              <a:t>Термины SSL и TLS часто используются как взаимозаменяемые, поскольку TLS 1.0 приходит на место SSL 3.0. Сам SSL был разработан в компании </a:t>
            </a:r>
            <a:r>
              <a:rPr lang="ru-RU" dirty="0" err="1" smtClean="0"/>
              <a:t>Netscape</a:t>
            </a:r>
            <a:r>
              <a:rPr lang="ru-RU" dirty="0" smtClean="0"/>
              <a:t>, а TLS — это стандарт IETF. На момент написания этой статьи все версии SSL (1.0, 2.0, 3.0) не рекомендуются для использования из-за различных проблем с безопасностью, и современные браузеры выводят предупреждения об этом. </a:t>
            </a:r>
            <a:r>
              <a:rPr lang="ru-RU" smtClean="0"/>
              <a:t>Из стандарта TLS используются версии 1.0, 1.1 и 1.2, а версия 1.3 сейчас на стадии черновика.</a:t>
            </a:r>
            <a:endParaRPr lang="en-US" dirty="0" smtClean="0"/>
          </a:p>
          <a:p>
            <a:endParaRPr lang="en-US" dirty="0" smtClean="0"/>
          </a:p>
          <a:p>
            <a:r>
              <a:rPr lang="en-US" dirty="0" smtClean="0"/>
              <a:t>https://www.httpwatch.com/httpgallery/https/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Authenticity is about one party (say, Alice) interacting with another (Bob) to convince </a:t>
            </a:r>
            <a:r>
              <a:rPr lang="en-US" sz="1200" b="0" i="1" kern="1200" dirty="0" smtClean="0">
                <a:solidFill>
                  <a:schemeClr val="tx1"/>
                </a:solidFill>
                <a:effectLst/>
                <a:latin typeface="+mn-lt"/>
                <a:ea typeface="+mn-ea"/>
                <a:cs typeface="+mn-cs"/>
              </a:rPr>
              <a:t>Bob</a:t>
            </a:r>
            <a:r>
              <a:rPr lang="en-US" sz="1200" b="0" i="0" kern="1200" dirty="0" smtClean="0">
                <a:solidFill>
                  <a:schemeClr val="tx1"/>
                </a:solidFill>
                <a:effectLst/>
                <a:latin typeface="+mn-lt"/>
                <a:ea typeface="+mn-ea"/>
                <a:cs typeface="+mn-cs"/>
              </a:rPr>
              <a:t> that some data really comes from Alice.</a:t>
            </a:r>
          </a:p>
          <a:p>
            <a:pPr fontAlgn="base"/>
            <a:r>
              <a:rPr lang="en-US" sz="1200" b="0" i="0" kern="1200" dirty="0" smtClean="0">
                <a:solidFill>
                  <a:schemeClr val="tx1"/>
                </a:solidFill>
                <a:effectLst/>
                <a:latin typeface="+mn-lt"/>
                <a:ea typeface="+mn-ea"/>
                <a:cs typeface="+mn-cs"/>
              </a:rPr>
              <a:t>Non-repudiation is about Alice showing to Bob a proof that some data really comes from Alice, such that not only Bob is convinced, but Bob also gets the assurance that he could show the same proof to Charlie, and Charlie would be convinced, too, even if Charlie does not trust Bob.</a:t>
            </a:r>
          </a:p>
          <a:p>
            <a:pPr fontAlgn="base"/>
            <a:r>
              <a:rPr lang="en-US" sz="1200" b="0" i="0" kern="1200" dirty="0" smtClean="0">
                <a:solidFill>
                  <a:schemeClr val="tx1"/>
                </a:solidFill>
                <a:effectLst/>
                <a:latin typeface="+mn-lt"/>
                <a:ea typeface="+mn-ea"/>
                <a:cs typeface="+mn-cs"/>
              </a:rPr>
              <a:t>Therefore, a protocol which provides non-repudiation necessarily provides authenticity as a byproduct; in a way, authenticity is a sub-concept of non-repudiation. However, there are ways to provide authenticity (only) which are vastly more efficient than known methods to achieve signatures (authenticity can be obtained with a </a:t>
            </a:r>
            <a:r>
              <a:rPr lang="en-US" sz="1200" b="0" i="0" u="none" strike="noStrike" kern="1200" dirty="0" smtClean="0">
                <a:solidFill>
                  <a:schemeClr val="tx1"/>
                </a:solidFill>
                <a:effectLst/>
                <a:latin typeface="+mn-lt"/>
                <a:ea typeface="+mn-ea"/>
                <a:cs typeface="+mn-cs"/>
                <a:hlinkClick r:id="rId3"/>
              </a:rPr>
              <a:t>Message Authentication Code</a:t>
            </a:r>
            <a:r>
              <a:rPr lang="en-US" sz="1200" b="0" i="0" kern="1200" dirty="0" smtClean="0">
                <a:solidFill>
                  <a:schemeClr val="tx1"/>
                </a:solidFill>
                <a:effectLst/>
                <a:latin typeface="+mn-lt"/>
                <a:ea typeface="+mn-ea"/>
                <a:cs typeface="+mn-cs"/>
              </a:rPr>
              <a:t> whereas non-repudiation requires a </a:t>
            </a:r>
            <a:r>
              <a:rPr lang="en-US" sz="1200" b="0" i="0" u="none" strike="noStrike" kern="1200" dirty="0" smtClean="0">
                <a:solidFill>
                  <a:schemeClr val="tx1"/>
                </a:solidFill>
                <a:effectLst/>
                <a:latin typeface="+mn-lt"/>
                <a:ea typeface="+mn-ea"/>
                <a:cs typeface="+mn-cs"/>
                <a:hlinkClick r:id="rId4"/>
              </a:rPr>
              <a:t>Digital Signature</a:t>
            </a:r>
            <a:r>
              <a:rPr lang="en-US" sz="1200" b="0" i="0" kern="1200" dirty="0" smtClean="0">
                <a:solidFill>
                  <a:schemeClr val="tx1"/>
                </a:solidFill>
                <a:effectLst/>
                <a:latin typeface="+mn-lt"/>
                <a:ea typeface="+mn-ea"/>
                <a:cs typeface="+mn-cs"/>
              </a:rPr>
              <a:t> with much more involved mathematics). For this reason, it makes sense to use "authenticity" as a separate concept.</a:t>
            </a:r>
          </a:p>
          <a:p>
            <a:pPr fontAlgn="base"/>
            <a:r>
              <a:rPr lang="en-US" sz="1200" b="0" i="0" u="none" strike="noStrike" kern="1200" dirty="0" smtClean="0">
                <a:solidFill>
                  <a:schemeClr val="tx1"/>
                </a:solidFill>
                <a:effectLst/>
                <a:latin typeface="+mn-lt"/>
                <a:ea typeface="+mn-ea"/>
                <a:cs typeface="+mn-cs"/>
                <a:hlinkClick r:id="rId5"/>
              </a:rPr>
              <a:t>SSL/TLS</a:t>
            </a:r>
            <a:r>
              <a:rPr lang="en-US" sz="1200" b="0" i="0" kern="1200" dirty="0" smtClean="0">
                <a:solidFill>
                  <a:schemeClr val="tx1"/>
                </a:solidFill>
                <a:effectLst/>
                <a:latin typeface="+mn-lt"/>
                <a:ea typeface="+mn-ea"/>
                <a:cs typeface="+mn-cs"/>
              </a:rPr>
              <a:t> is a tunneling protocol which provides authenticity (the client is sure to talk to the intended server) but not non-repudiation (the client cannot record the session and show it as proof, in case of a legal dispute with the server, because it would be easy to build a totally fake session record).</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6BDC182-0672-44AB-9373-784EDADB917C}" type="slidenum">
              <a:rPr lang="uk-UA" smtClean="0"/>
              <a:t>24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https://www.tutorialspoint.com/http/http_requests.htm</a:t>
            </a:r>
          </a:p>
          <a:p>
            <a:endParaRPr lang="en-US" dirty="0" smtClean="0"/>
          </a:p>
          <a:p>
            <a:r>
              <a:rPr lang="en-US" sz="1200" b="0" i="0" kern="1200" dirty="0" smtClean="0">
                <a:solidFill>
                  <a:schemeClr val="tx1"/>
                </a:solidFill>
                <a:effectLst/>
                <a:latin typeface="+mn-lt"/>
                <a:ea typeface="+mn-ea"/>
                <a:cs typeface="+mn-cs"/>
              </a:rPr>
              <a:t>because you haven’t specified an HTTP version) that you want to use the default HTTP/0.9</a:t>
            </a:r>
            <a:r>
              <a:rPr lang="en-US" dirty="0" smtClean="0"/>
              <a:t> </a:t>
            </a:r>
          </a:p>
          <a:p>
            <a:r>
              <a:rPr lang="en-US" sz="1200" b="0" i="0" kern="1200" dirty="0" smtClean="0">
                <a:solidFill>
                  <a:schemeClr val="tx1"/>
                </a:solidFill>
                <a:effectLst/>
                <a:latin typeface="+mn-lt"/>
                <a:ea typeface="+mn-ea"/>
                <a:cs typeface="+mn-cs"/>
              </a:rPr>
              <a:t>The Google server will respond, most likely using HTTP/1.0, despite the fact that you sent a default HTTP/0.9 request (no server uses HTTP/0.9 anymore)</a:t>
            </a:r>
            <a:r>
              <a:rPr lang="en-US" dirty="0" smtClean="0"/>
              <a:t> </a:t>
            </a:r>
            <a:br>
              <a:rPr lang="en-US" dirty="0" smtClean="0"/>
            </a:br>
            <a:r>
              <a:rPr lang="en-US" dirty="0" smtClean="0"/>
              <a:t/>
            </a:r>
            <a:br>
              <a:rPr lang="en-US" dirty="0" smtClean="0"/>
            </a:b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https://www.tutorialspoint.com/http/http_responses.htm</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19890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01.11.2022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01.11.2022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01.11.2022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01.11.2022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01.11.2022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01.11.2022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01.11.2022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01.11.2022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01.11.2022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01.11.2022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01.11.2022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01.11.2022</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file:///C:\Program%20Files%20(x86)\Google\Chrome\Application\chrome.exe%20%22http:\localhost:3000%22" TargetMode="External"/><Relationship Id="rId1" Type="http://schemas.openxmlformats.org/officeDocument/2006/relationships/slideLayout" Target="../slideLayouts/slideLayout2.xml"/><Relationship Id="rId6" Type="http://schemas.openxmlformats.org/officeDocument/2006/relationships/hyperlink" Target="cmd.exe%20/K%20%22cd%20../1-2/Example4/node-postgres-todo%20&amp;%20node%20bin/www%22" TargetMode="External"/><Relationship Id="rId5" Type="http://schemas.openxmlformats.org/officeDocument/2006/relationships/image" Target="../media/image18.png"/><Relationship Id="rId4" Type="http://schemas.openxmlformats.org/officeDocument/2006/relationships/hyperlink" Target="cmd.exe%20/K%20%22explorer%20../1-2/Example4/node-postgres-todo%22"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cmd.exe%20/K%20%22cd%20Example1/nginx-1.12.1/nginx-1.12.1%20&amp;%20nginx%22" TargetMode="External"/><Relationship Id="rId7"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notepad%20Example1/nginx-1.12.1/nginx-1.12.1/conf/nginx.conf" TargetMode="Externa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a:t>
            </a:r>
            <a:r>
              <a:rPr lang="en-US" sz="2000" dirty="0" smtClean="0"/>
              <a:t>22</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2286000" y="3105835"/>
            <a:ext cx="4572000" cy="523220"/>
          </a:xfrm>
          <a:prstGeom prst="rect">
            <a:avLst/>
          </a:prstGeom>
        </p:spPr>
        <p:txBody>
          <a:bodyPr>
            <a:spAutoFit/>
          </a:bodyPr>
          <a:lstStyle/>
          <a:p>
            <a:pPr algn="ctr"/>
            <a:r>
              <a:rPr lang="en-US" sz="2800" b="1" dirty="0" smtClean="0"/>
              <a:t>HTTP, HTTPS protocols.</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98" y="764704"/>
            <a:ext cx="7865982" cy="4212468"/>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275856" y="107340"/>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5950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3" y="620688"/>
            <a:ext cx="8197929" cy="5652628"/>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275856" y="71336"/>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75330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5" y="368660"/>
            <a:ext cx="7911579" cy="6192688"/>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203848" y="143344"/>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595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2416046"/>
          </a:xfrm>
          <a:prstGeom prst="rect">
            <a:avLst/>
          </a:prstGeom>
        </p:spPr>
        <p:txBody>
          <a:bodyPr wrap="square">
            <a:spAutoFit/>
          </a:bodyPr>
          <a:lstStyle/>
          <a:p>
            <a:pPr algn="ctr">
              <a:spcAft>
                <a:spcPts val="1200"/>
              </a:spcAft>
            </a:pPr>
            <a:r>
              <a:rPr lang="en-US" b="1" dirty="0"/>
              <a:t>HTTP header </a:t>
            </a:r>
            <a:r>
              <a:rPr lang="en-US" b="1" dirty="0" smtClean="0"/>
              <a:t>fields</a:t>
            </a:r>
          </a:p>
          <a:p>
            <a:pPr marL="342900" indent="-342900" algn="just">
              <a:spcAft>
                <a:spcPts val="600"/>
              </a:spcAft>
              <a:buFont typeface="+mj-lt"/>
              <a:buAutoNum type="arabicPeriod"/>
            </a:pPr>
            <a:r>
              <a:rPr lang="en-US" b="1" dirty="0"/>
              <a:t>General-header:</a:t>
            </a:r>
            <a:r>
              <a:rPr lang="en-US" dirty="0"/>
              <a:t> These header fields have general applicability for both request and response messages</a:t>
            </a:r>
            <a:r>
              <a:rPr lang="en-US" dirty="0" smtClean="0"/>
              <a:t>.</a:t>
            </a:r>
            <a:endParaRPr lang="en-US" dirty="0"/>
          </a:p>
          <a:p>
            <a:pPr marL="342900" indent="-342900" algn="just">
              <a:spcAft>
                <a:spcPts val="600"/>
              </a:spcAft>
              <a:buFont typeface="+mj-lt"/>
              <a:buAutoNum type="arabicPeriod"/>
            </a:pPr>
            <a:r>
              <a:rPr lang="en-US" b="1" dirty="0"/>
              <a:t>Client Request-header: </a:t>
            </a:r>
            <a:r>
              <a:rPr lang="en-US" dirty="0"/>
              <a:t>These header fields have applicability only for request messages</a:t>
            </a:r>
            <a:r>
              <a:rPr lang="en-US" dirty="0" smtClean="0"/>
              <a:t>.</a:t>
            </a:r>
            <a:endParaRPr lang="en-US" dirty="0"/>
          </a:p>
          <a:p>
            <a:pPr marL="342900" indent="-342900" algn="just">
              <a:spcAft>
                <a:spcPts val="600"/>
              </a:spcAft>
              <a:buFont typeface="+mj-lt"/>
              <a:buAutoNum type="arabicPeriod"/>
            </a:pPr>
            <a:r>
              <a:rPr lang="en-US" b="1" dirty="0" smtClean="0"/>
              <a:t>Server Response-header</a:t>
            </a:r>
            <a:r>
              <a:rPr lang="en-US" dirty="0" smtClean="0"/>
              <a:t>: </a:t>
            </a:r>
            <a:r>
              <a:rPr lang="en-US" dirty="0"/>
              <a:t>These header fields have applicability only for response messages</a:t>
            </a:r>
            <a:r>
              <a:rPr lang="en-US" dirty="0" smtClean="0"/>
              <a:t>.</a:t>
            </a:r>
            <a:endParaRPr lang="en-US" dirty="0"/>
          </a:p>
          <a:p>
            <a:pPr marL="342900" indent="-342900" algn="just">
              <a:spcAft>
                <a:spcPts val="600"/>
              </a:spcAft>
              <a:buFont typeface="+mj-lt"/>
              <a:buAutoNum type="arabicPeriod"/>
            </a:pPr>
            <a:r>
              <a:rPr lang="en-US" b="1" dirty="0"/>
              <a:t>Entity-header: </a:t>
            </a:r>
            <a:r>
              <a:rPr lang="en-US" dirty="0"/>
              <a:t>These header fields define meta information about the entity-body or, if no body is present, about the resource identified by the request.</a:t>
            </a:r>
            <a:endParaRPr lang="uk-UA" dirty="0"/>
          </a:p>
        </p:txBody>
      </p:sp>
      <p:pic>
        <p:nvPicPr>
          <p:cNvPr id="11266" name="Picture 2" descr="Результат пошуку зображень за запитом &quot;HTTP header fields General-header Client Request-header Server Response-head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2" y="2672916"/>
            <a:ext cx="4550018" cy="352839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1268" name="Picture 4" descr="HTTP Request/Response and Header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020" y="2672916"/>
            <a:ext cx="4277521" cy="306034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303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380" y="152636"/>
            <a:ext cx="8925112" cy="6463308"/>
          </a:xfrm>
          <a:prstGeom prst="rect">
            <a:avLst/>
          </a:prstGeom>
        </p:spPr>
        <p:txBody>
          <a:bodyPr wrap="square">
            <a:spAutoFit/>
          </a:bodyPr>
          <a:lstStyle/>
          <a:p>
            <a:pPr algn="ctr">
              <a:spcAft>
                <a:spcPts val="2400"/>
              </a:spcAft>
            </a:pPr>
            <a:r>
              <a:rPr lang="en-US" sz="2000" b="1" dirty="0" smtClean="0"/>
              <a:t>Some Important </a:t>
            </a:r>
            <a:r>
              <a:rPr lang="en-US" sz="2000" b="1" u="sng" dirty="0" smtClean="0"/>
              <a:t>General Headers</a:t>
            </a:r>
          </a:p>
          <a:p>
            <a:pPr marL="285750" indent="-285750" algn="just">
              <a:spcAft>
                <a:spcPts val="1200"/>
              </a:spcAft>
              <a:buFont typeface="Arial" panose="020B0604020202020204" pitchFamily="34" charset="0"/>
              <a:buChar char="•"/>
            </a:pPr>
            <a:r>
              <a:rPr lang="en-US" dirty="0" smtClean="0"/>
              <a:t>The </a:t>
            </a:r>
            <a:r>
              <a:rPr lang="en-US" b="1" dirty="0"/>
              <a:t>Cache-Control </a:t>
            </a:r>
            <a:r>
              <a:rPr lang="en-US" dirty="0" smtClean="0"/>
              <a:t>header </a:t>
            </a:r>
            <a:r>
              <a:rPr lang="en-US" dirty="0"/>
              <a:t>field is used to specify directives that MUST be obeyed by all the caching </a:t>
            </a:r>
            <a:r>
              <a:rPr lang="en-US" dirty="0" smtClean="0"/>
              <a:t>system. </a:t>
            </a:r>
            <a:r>
              <a:rPr lang="en-US" dirty="0"/>
              <a:t>For example: </a:t>
            </a:r>
            <a:r>
              <a:rPr lang="en-US" b="1" i="1" dirty="0"/>
              <a:t>Cache-control: </a:t>
            </a:r>
            <a:r>
              <a:rPr lang="en-US" b="1" i="1" dirty="0" smtClean="0"/>
              <a:t>no-cache.</a:t>
            </a:r>
          </a:p>
          <a:p>
            <a:pPr marL="285750" indent="-285750" algn="just">
              <a:spcAft>
                <a:spcPts val="1200"/>
              </a:spcAft>
              <a:buFont typeface="Arial" panose="020B0604020202020204" pitchFamily="34" charset="0"/>
              <a:buChar char="•"/>
            </a:pPr>
            <a:r>
              <a:rPr lang="en-US" dirty="0" smtClean="0"/>
              <a:t>The </a:t>
            </a:r>
            <a:r>
              <a:rPr lang="en-US" b="1" dirty="0"/>
              <a:t>Connection</a:t>
            </a:r>
            <a:r>
              <a:rPr lang="en-US" dirty="0"/>
              <a:t> </a:t>
            </a:r>
            <a:r>
              <a:rPr lang="en-US" dirty="0" smtClean="0"/>
              <a:t>header </a:t>
            </a:r>
            <a:r>
              <a:rPr lang="en-US" dirty="0"/>
              <a:t>field allows the sender to specify options that are desired for that particular </a:t>
            </a:r>
            <a:r>
              <a:rPr lang="en-US" dirty="0" smtClean="0"/>
              <a:t>connection. </a:t>
            </a:r>
            <a:r>
              <a:rPr lang="en-US" dirty="0"/>
              <a:t>For example: </a:t>
            </a:r>
            <a:endParaRPr lang="en-US" dirty="0" smtClean="0"/>
          </a:p>
          <a:p>
            <a:pPr marL="742950" lvl="1" indent="-285750" algn="just">
              <a:spcAft>
                <a:spcPts val="1200"/>
              </a:spcAft>
              <a:buFont typeface="Arial" panose="020B0604020202020204" pitchFamily="34" charset="0"/>
              <a:buChar char="•"/>
            </a:pPr>
            <a:r>
              <a:rPr lang="en-US" b="1" i="1" dirty="0" smtClean="0"/>
              <a:t>Connection</a:t>
            </a:r>
            <a:r>
              <a:rPr lang="en-US" b="1" i="1" dirty="0"/>
              <a:t>: </a:t>
            </a:r>
            <a:r>
              <a:rPr lang="en-US" b="1" i="1" dirty="0" smtClean="0"/>
              <a:t>close. </a:t>
            </a:r>
            <a:r>
              <a:rPr lang="en-US" dirty="0"/>
              <a:t>HTTP/1.1 defines the "close" connection option for the sender to signal that the connection will be closed after completion of the response</a:t>
            </a:r>
            <a:r>
              <a:rPr lang="en-US" dirty="0" smtClean="0"/>
              <a:t>.</a:t>
            </a:r>
          </a:p>
          <a:p>
            <a:pPr marL="742950" lvl="1" indent="-285750" algn="just">
              <a:spcAft>
                <a:spcPts val="1200"/>
              </a:spcAft>
              <a:buFont typeface="Arial" panose="020B0604020202020204" pitchFamily="34" charset="0"/>
              <a:buChar char="•"/>
            </a:pPr>
            <a:r>
              <a:rPr lang="en-US" b="1" i="1" dirty="0" smtClean="0"/>
              <a:t>Connection: keep-alive. </a:t>
            </a:r>
            <a:r>
              <a:rPr lang="en-US" dirty="0"/>
              <a:t>By default, HTTP 1.1 uses </a:t>
            </a:r>
            <a:r>
              <a:rPr lang="en-US" u="sng" dirty="0"/>
              <a:t>persistent connections</a:t>
            </a:r>
            <a:r>
              <a:rPr lang="en-US" dirty="0"/>
              <a:t>, where the connection </a:t>
            </a:r>
            <a:r>
              <a:rPr lang="en-US" dirty="0" smtClean="0"/>
              <a:t>does </a:t>
            </a:r>
            <a:r>
              <a:rPr lang="en-US" dirty="0"/>
              <a:t>not automatically close after a transaction. HTTP </a:t>
            </a:r>
            <a:r>
              <a:rPr lang="en-US" dirty="0" smtClean="0"/>
              <a:t>1.0 does </a:t>
            </a:r>
            <a:r>
              <a:rPr lang="en-US" dirty="0"/>
              <a:t>not have persistent connections by default. If a 1.0 client wishes to use persistent connections, it uses the </a:t>
            </a:r>
            <a:r>
              <a:rPr lang="en-US" b="1" dirty="0"/>
              <a:t>keep-alive</a:t>
            </a:r>
            <a:r>
              <a:rPr lang="en-US" dirty="0"/>
              <a:t> </a:t>
            </a:r>
            <a:r>
              <a:rPr lang="en-US" dirty="0" smtClean="0"/>
              <a:t>parameter.</a:t>
            </a:r>
          </a:p>
          <a:p>
            <a:pPr marL="285750" indent="-285750" algn="just">
              <a:spcAft>
                <a:spcPts val="1200"/>
              </a:spcAft>
              <a:buFont typeface="Arial" panose="020B0604020202020204" pitchFamily="34" charset="0"/>
              <a:buChar char="•"/>
            </a:pPr>
            <a:r>
              <a:rPr lang="en-US" dirty="0" smtClean="0"/>
              <a:t>The </a:t>
            </a:r>
            <a:r>
              <a:rPr lang="en-US" b="1" dirty="0"/>
              <a:t>Upgrade</a:t>
            </a:r>
            <a:r>
              <a:rPr lang="en-US" dirty="0"/>
              <a:t> </a:t>
            </a:r>
            <a:r>
              <a:rPr lang="en-US" dirty="0" smtClean="0"/>
              <a:t>header allows </a:t>
            </a:r>
            <a:r>
              <a:rPr lang="en-US" dirty="0"/>
              <a:t>the client to specify what additional communication protocols it supports and would like to use if the server finds it appropriate to switch protocols. For </a:t>
            </a:r>
            <a:r>
              <a:rPr lang="en-US" dirty="0" smtClean="0"/>
              <a:t>example: </a:t>
            </a:r>
            <a:r>
              <a:rPr lang="en-US" b="1" i="1" dirty="0" smtClean="0"/>
              <a:t>Upgrade</a:t>
            </a:r>
            <a:r>
              <a:rPr lang="en-US" b="1" i="1" dirty="0"/>
              <a:t>: HTTP/2.0, SHTTP/1.3, IRC/6.9, </a:t>
            </a:r>
            <a:r>
              <a:rPr lang="en-US" b="1" i="1" dirty="0" smtClean="0"/>
              <a:t>RTA/x11. </a:t>
            </a:r>
            <a:r>
              <a:rPr lang="en-US" dirty="0" smtClean="0"/>
              <a:t>The </a:t>
            </a:r>
            <a:r>
              <a:rPr lang="en-US" dirty="0"/>
              <a:t>Upgrade header </a:t>
            </a:r>
            <a:r>
              <a:rPr lang="en-US" dirty="0" smtClean="0"/>
              <a:t>provides </a:t>
            </a:r>
            <a:r>
              <a:rPr lang="en-US" dirty="0"/>
              <a:t>a simple mechanism for transition from HTTP/1.1 to some </a:t>
            </a:r>
            <a:r>
              <a:rPr lang="en-US" u="sng" dirty="0" smtClean="0"/>
              <a:t>other protocol</a:t>
            </a:r>
            <a:r>
              <a:rPr lang="en-US" dirty="0" smtClean="0"/>
              <a:t>.</a:t>
            </a:r>
          </a:p>
          <a:p>
            <a:pPr marL="285750" indent="-285750" algn="just">
              <a:spcAft>
                <a:spcPts val="1200"/>
              </a:spcAft>
              <a:buFont typeface="Arial" panose="020B0604020202020204" pitchFamily="34" charset="0"/>
              <a:buChar char="•"/>
            </a:pPr>
            <a:r>
              <a:rPr lang="en-US" dirty="0"/>
              <a:t>The </a:t>
            </a:r>
            <a:r>
              <a:rPr lang="en-US" b="1" dirty="0"/>
              <a:t>Transfer-Encoding</a:t>
            </a:r>
            <a:r>
              <a:rPr lang="en-US" dirty="0"/>
              <a:t> </a:t>
            </a:r>
            <a:r>
              <a:rPr lang="en-US" dirty="0" smtClean="0"/>
              <a:t>header </a:t>
            </a:r>
            <a:r>
              <a:rPr lang="en-US" dirty="0"/>
              <a:t>field indicates what type of transformation has been applied to the message body in order to safely transfer it between the sender and the recipient. This is not the same as content-encoding because transfer-encodings are a property of the message, not of the entity-body. For example</a:t>
            </a:r>
            <a:r>
              <a:rPr lang="en-US" dirty="0" smtClean="0"/>
              <a:t>:</a:t>
            </a:r>
            <a:r>
              <a:rPr lang="en-US" b="1" i="1" dirty="0" smtClean="0"/>
              <a:t> Transfer-Encoding</a:t>
            </a:r>
            <a:r>
              <a:rPr lang="en-US" b="1" i="1" dirty="0"/>
              <a:t>: </a:t>
            </a:r>
            <a:r>
              <a:rPr lang="en-US" b="1" i="1" dirty="0" smtClean="0"/>
              <a:t>chunked</a:t>
            </a:r>
            <a:endParaRPr lang="en-US" b="1" i="1" dirty="0"/>
          </a:p>
        </p:txBody>
      </p:sp>
    </p:spTree>
    <p:extLst>
      <p:ext uri="{BB962C8B-B14F-4D97-AF65-F5344CB8AC3E}">
        <p14:creationId xmlns:p14="http://schemas.microsoft.com/office/powerpoint/2010/main" val="89612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152636"/>
            <a:ext cx="8964488" cy="6032421"/>
          </a:xfrm>
          <a:prstGeom prst="rect">
            <a:avLst/>
          </a:prstGeom>
        </p:spPr>
        <p:txBody>
          <a:bodyPr wrap="square">
            <a:spAutoFit/>
          </a:bodyPr>
          <a:lstStyle/>
          <a:p>
            <a:pPr algn="ctr">
              <a:spcAft>
                <a:spcPts val="2400"/>
              </a:spcAft>
            </a:pPr>
            <a:r>
              <a:rPr lang="en-US" sz="2000" b="1" dirty="0" smtClean="0"/>
              <a:t>Some Important </a:t>
            </a:r>
            <a:r>
              <a:rPr lang="en-US" sz="2000" b="1" u="sng" dirty="0"/>
              <a:t>Client Request </a:t>
            </a:r>
            <a:r>
              <a:rPr lang="en-US" sz="2000" b="1" u="sng" dirty="0" smtClean="0"/>
              <a:t>Headers</a:t>
            </a:r>
          </a:p>
          <a:p>
            <a:pPr marL="285750" indent="-285750" algn="just">
              <a:spcAft>
                <a:spcPts val="1200"/>
              </a:spcAft>
              <a:buFont typeface="Arial" panose="020B0604020202020204" pitchFamily="34" charset="0"/>
              <a:buChar char="•"/>
            </a:pPr>
            <a:r>
              <a:rPr lang="en-US" dirty="0"/>
              <a:t>The </a:t>
            </a:r>
            <a:r>
              <a:rPr lang="en-US" b="1" dirty="0"/>
              <a:t>Accept </a:t>
            </a:r>
            <a:r>
              <a:rPr lang="en-US" dirty="0" smtClean="0"/>
              <a:t>header</a:t>
            </a:r>
            <a:r>
              <a:rPr lang="en-US" b="1" dirty="0" smtClean="0"/>
              <a:t> </a:t>
            </a:r>
            <a:r>
              <a:rPr lang="en-US" dirty="0"/>
              <a:t>field can be used to specify certain media types which are acceptable for the response</a:t>
            </a:r>
            <a:r>
              <a:rPr lang="en-US" dirty="0" smtClean="0"/>
              <a:t>. </a:t>
            </a:r>
            <a:r>
              <a:rPr lang="en-US" dirty="0"/>
              <a:t>E</a:t>
            </a:r>
            <a:r>
              <a:rPr lang="en-US" dirty="0" smtClean="0"/>
              <a:t>xample: </a:t>
            </a:r>
            <a:r>
              <a:rPr lang="en-US" b="1" i="1" dirty="0"/>
              <a:t>Accept: text/plain; q=0.5, text/html, text/x-dvi; q=0.8, </a:t>
            </a:r>
            <a:r>
              <a:rPr lang="en-US" b="1" i="1" dirty="0" smtClean="0"/>
              <a:t>text/</a:t>
            </a:r>
            <a:r>
              <a:rPr lang="en-US" b="1" i="1" dirty="0" err="1" smtClean="0"/>
              <a:t>x-c</a:t>
            </a:r>
            <a:r>
              <a:rPr lang="en-US" b="1" i="1" dirty="0" smtClean="0"/>
              <a:t> . </a:t>
            </a:r>
            <a:r>
              <a:rPr lang="en-US" dirty="0"/>
              <a:t>This would be interpreted as </a:t>
            </a:r>
            <a:r>
              <a:rPr lang="en-US" b="1" dirty="0"/>
              <a:t>text/html</a:t>
            </a:r>
            <a:r>
              <a:rPr lang="en-US" dirty="0"/>
              <a:t> and </a:t>
            </a:r>
            <a:r>
              <a:rPr lang="en-US" b="1" dirty="0"/>
              <a:t>text/</a:t>
            </a:r>
            <a:r>
              <a:rPr lang="en-US" b="1" dirty="0" err="1"/>
              <a:t>x-c</a:t>
            </a:r>
            <a:r>
              <a:rPr lang="en-US" dirty="0"/>
              <a:t> and are the preferred media types, but if they do not exist, then send the </a:t>
            </a:r>
            <a:r>
              <a:rPr lang="en-US" b="1" dirty="0"/>
              <a:t>text/x-dvi</a:t>
            </a:r>
            <a:r>
              <a:rPr lang="en-US" dirty="0"/>
              <a:t> entity, and if that does not exist, send the </a:t>
            </a:r>
            <a:r>
              <a:rPr lang="en-US" b="1" dirty="0"/>
              <a:t>text/plain</a:t>
            </a:r>
            <a:r>
              <a:rPr lang="en-US" dirty="0"/>
              <a:t> entity</a:t>
            </a:r>
            <a:r>
              <a:rPr lang="en-US" dirty="0" smtClean="0"/>
              <a:t>.</a:t>
            </a:r>
          </a:p>
          <a:p>
            <a:pPr marL="285750" indent="-285750" algn="just">
              <a:spcAft>
                <a:spcPts val="1200"/>
              </a:spcAft>
              <a:buFont typeface="Arial" panose="020B0604020202020204" pitchFamily="34" charset="0"/>
              <a:buChar char="•"/>
            </a:pPr>
            <a:r>
              <a:rPr lang="en-US" dirty="0"/>
              <a:t>The </a:t>
            </a:r>
            <a:r>
              <a:rPr lang="en-US" b="1" i="1" dirty="0"/>
              <a:t>Accept-Encoding</a:t>
            </a:r>
            <a:r>
              <a:rPr lang="en-US" dirty="0"/>
              <a:t> </a:t>
            </a:r>
            <a:r>
              <a:rPr lang="en-US" dirty="0" smtClean="0"/>
              <a:t>header </a:t>
            </a:r>
            <a:r>
              <a:rPr lang="en-US" dirty="0"/>
              <a:t>field is similar to Accept, but restricts the content-</a:t>
            </a:r>
            <a:r>
              <a:rPr lang="en-US" dirty="0" err="1"/>
              <a:t>codings</a:t>
            </a:r>
            <a:r>
              <a:rPr lang="en-US" dirty="0"/>
              <a:t> that are acceptable in the </a:t>
            </a:r>
            <a:r>
              <a:rPr lang="en-US" dirty="0" smtClean="0"/>
              <a:t>response: </a:t>
            </a:r>
            <a:r>
              <a:rPr lang="en-US" b="1" i="1" dirty="0"/>
              <a:t>Accept-Encoding: compress, </a:t>
            </a:r>
            <a:r>
              <a:rPr lang="en-US" b="1" i="1" dirty="0" err="1" smtClean="0"/>
              <a:t>gzip</a:t>
            </a:r>
            <a:endParaRPr lang="en-US" b="1" i="1" dirty="0" smtClean="0"/>
          </a:p>
          <a:p>
            <a:pPr marL="285750" indent="-285750" algn="just">
              <a:spcAft>
                <a:spcPts val="1200"/>
              </a:spcAft>
              <a:buFont typeface="Arial" panose="020B0604020202020204" pitchFamily="34" charset="0"/>
              <a:buChar char="•"/>
            </a:pPr>
            <a:r>
              <a:rPr lang="en-US" dirty="0"/>
              <a:t>The </a:t>
            </a:r>
            <a:r>
              <a:rPr lang="en-US" b="1" i="1" dirty="0"/>
              <a:t>Authorization</a:t>
            </a:r>
            <a:r>
              <a:rPr lang="en-US" dirty="0"/>
              <a:t> </a:t>
            </a:r>
            <a:r>
              <a:rPr lang="en-US" dirty="0" smtClean="0"/>
              <a:t>header </a:t>
            </a:r>
            <a:r>
              <a:rPr lang="en-US" dirty="0"/>
              <a:t>field value consists of credentials containing the authentication information of the user agent for the realm of the resource being </a:t>
            </a:r>
            <a:r>
              <a:rPr lang="en-US" dirty="0" smtClean="0"/>
              <a:t>requested. </a:t>
            </a:r>
            <a:r>
              <a:rPr lang="en-US" dirty="0"/>
              <a:t>The HTTP/1.0 specification defines the BASIC authorization scheme, where the authorization parameter is the string of </a:t>
            </a:r>
            <a:r>
              <a:rPr lang="en-US" b="1" dirty="0" err="1"/>
              <a:t>username:password</a:t>
            </a:r>
            <a:r>
              <a:rPr lang="en-US" dirty="0"/>
              <a:t> encoded in base </a:t>
            </a:r>
            <a:r>
              <a:rPr lang="en-US" dirty="0" smtClean="0"/>
              <a:t>64: </a:t>
            </a:r>
            <a:r>
              <a:rPr lang="en-US" b="1" i="1" dirty="0"/>
              <a:t>Authorization: BASIC Z3Vlc3Q6Z3Vlc3QxMjM= </a:t>
            </a:r>
            <a:r>
              <a:rPr lang="en-US" dirty="0" smtClean="0"/>
              <a:t>(The </a:t>
            </a:r>
            <a:r>
              <a:rPr lang="en-US" dirty="0"/>
              <a:t>value decodes into is </a:t>
            </a:r>
            <a:r>
              <a:rPr lang="en-US" u="sng" dirty="0" smtClean="0"/>
              <a:t>guest:guest123</a:t>
            </a:r>
            <a:r>
              <a:rPr lang="en-US" dirty="0"/>
              <a:t>). </a:t>
            </a:r>
            <a:r>
              <a:rPr lang="en-US" dirty="0" smtClean="0"/>
              <a:t>It would </a:t>
            </a:r>
            <a:r>
              <a:rPr lang="en-US" dirty="0"/>
              <a:t>be readily </a:t>
            </a:r>
            <a:r>
              <a:rPr lang="en-US" i="1" u="sng" dirty="0">
                <a:solidFill>
                  <a:srgbClr val="C00000"/>
                </a:solidFill>
              </a:rPr>
              <a:t>available to anyone </a:t>
            </a:r>
            <a:r>
              <a:rPr lang="en-US" dirty="0"/>
              <a:t>who could intercept the HTTP </a:t>
            </a:r>
            <a:r>
              <a:rPr lang="en-US" dirty="0" smtClean="0"/>
              <a:t>request!</a:t>
            </a:r>
            <a:endParaRPr lang="en-US" b="1" i="1" dirty="0" smtClean="0"/>
          </a:p>
          <a:p>
            <a:pPr marL="285750" indent="-285750" algn="just">
              <a:spcAft>
                <a:spcPts val="1200"/>
              </a:spcAft>
              <a:buFont typeface="Arial" panose="020B0604020202020204" pitchFamily="34" charset="0"/>
              <a:buChar char="•"/>
            </a:pPr>
            <a:r>
              <a:rPr lang="en-US" dirty="0"/>
              <a:t>The </a:t>
            </a:r>
            <a:r>
              <a:rPr lang="en-US" b="1" i="1" dirty="0"/>
              <a:t>Cookie</a:t>
            </a:r>
            <a:r>
              <a:rPr lang="en-US" dirty="0"/>
              <a:t> </a:t>
            </a:r>
            <a:r>
              <a:rPr lang="en-US" dirty="0" smtClean="0"/>
              <a:t>header </a:t>
            </a:r>
            <a:r>
              <a:rPr lang="en-US" dirty="0"/>
              <a:t>field value contains a name/value pair of information stored for that </a:t>
            </a:r>
            <a:r>
              <a:rPr lang="en-US" dirty="0" smtClean="0"/>
              <a:t>URL: </a:t>
            </a:r>
            <a:r>
              <a:rPr lang="en-US" b="1" i="1" dirty="0"/>
              <a:t>Cookie: </a:t>
            </a:r>
            <a:r>
              <a:rPr lang="en-US" b="1" i="1" dirty="0" smtClean="0"/>
              <a:t>name1=value1;name2=value2 </a:t>
            </a:r>
            <a:r>
              <a:rPr lang="en-US" i="1" dirty="0" smtClean="0"/>
              <a:t> (</a:t>
            </a:r>
            <a:r>
              <a:rPr lang="en-US" i="1" u="sng" dirty="0" smtClean="0"/>
              <a:t>en.wikipedia.org/wiki/</a:t>
            </a:r>
            <a:r>
              <a:rPr lang="en-US" i="1" u="sng" dirty="0" err="1" smtClean="0"/>
              <a:t>HTTP_cookie</a:t>
            </a:r>
            <a:r>
              <a:rPr lang="en-US" i="1" u="sng" dirty="0" smtClean="0"/>
              <a:t>)</a:t>
            </a:r>
            <a:r>
              <a:rPr lang="en-US" i="1" dirty="0" smtClean="0"/>
              <a:t>.</a:t>
            </a:r>
          </a:p>
          <a:p>
            <a:pPr marL="285750" indent="-285750" algn="just">
              <a:spcAft>
                <a:spcPts val="1200"/>
              </a:spcAft>
              <a:buFont typeface="Arial" panose="020B0604020202020204" pitchFamily="34" charset="0"/>
              <a:buChar char="•"/>
            </a:pPr>
            <a:r>
              <a:rPr lang="en-US" dirty="0"/>
              <a:t>The </a:t>
            </a:r>
            <a:r>
              <a:rPr lang="en-US" b="1" dirty="0"/>
              <a:t>Host</a:t>
            </a:r>
            <a:r>
              <a:rPr lang="en-US" dirty="0"/>
              <a:t> </a:t>
            </a:r>
            <a:r>
              <a:rPr lang="en-US" dirty="0" smtClean="0"/>
              <a:t>header </a:t>
            </a:r>
            <a:r>
              <a:rPr lang="en-US" dirty="0"/>
              <a:t>field is used to specify the Internet host and the port </a:t>
            </a:r>
            <a:r>
              <a:rPr lang="en-US" dirty="0" smtClean="0"/>
              <a:t>number (80 by default) </a:t>
            </a:r>
            <a:r>
              <a:rPr lang="en-US" dirty="0"/>
              <a:t>of the resource being requested</a:t>
            </a:r>
            <a:r>
              <a:rPr lang="en-US" dirty="0" smtClean="0"/>
              <a:t>. For example:</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116" y="5912734"/>
            <a:ext cx="2983083" cy="828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918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226" y="93394"/>
            <a:ext cx="8856476" cy="6647974"/>
          </a:xfrm>
          <a:prstGeom prst="rect">
            <a:avLst/>
          </a:prstGeom>
        </p:spPr>
        <p:txBody>
          <a:bodyPr wrap="square">
            <a:spAutoFit/>
          </a:bodyPr>
          <a:lstStyle/>
          <a:p>
            <a:pPr algn="ctr">
              <a:spcAft>
                <a:spcPts val="2400"/>
              </a:spcAft>
            </a:pPr>
            <a:r>
              <a:rPr lang="en-US" sz="2000" b="1" dirty="0" smtClean="0"/>
              <a:t>Some Important </a:t>
            </a:r>
            <a:r>
              <a:rPr lang="en-US" sz="2000" b="1" u="sng" dirty="0" smtClean="0"/>
              <a:t>Server Response Headers</a:t>
            </a:r>
          </a:p>
          <a:p>
            <a:pPr marL="285750" indent="-285750" algn="just">
              <a:spcAft>
                <a:spcPts val="1200"/>
              </a:spcAft>
              <a:buFont typeface="Arial" panose="020B0604020202020204" pitchFamily="34" charset="0"/>
              <a:buChar char="•"/>
            </a:pPr>
            <a:r>
              <a:rPr lang="en-US" dirty="0"/>
              <a:t>The </a:t>
            </a:r>
            <a:r>
              <a:rPr lang="en-US" b="1" dirty="0"/>
              <a:t>Location</a:t>
            </a:r>
            <a:r>
              <a:rPr lang="en-US" dirty="0"/>
              <a:t> </a:t>
            </a:r>
            <a:r>
              <a:rPr lang="en-US" dirty="0" smtClean="0"/>
              <a:t>header </a:t>
            </a:r>
            <a:r>
              <a:rPr lang="en-US" dirty="0"/>
              <a:t>field is used to redirect the recipient to a location other than the Request-URI for </a:t>
            </a:r>
            <a:r>
              <a:rPr lang="en-US" dirty="0" smtClean="0"/>
              <a:t>completion: </a:t>
            </a:r>
            <a:r>
              <a:rPr lang="en-US" b="1" i="1" dirty="0"/>
              <a:t>Location: http://</a:t>
            </a:r>
            <a:r>
              <a:rPr lang="en-US" b="1" i="1" dirty="0" smtClean="0"/>
              <a:t>www.tutorialspoint.org/http/index.htm.</a:t>
            </a:r>
          </a:p>
          <a:p>
            <a:pPr marL="285750" indent="-285750" algn="just">
              <a:spcAft>
                <a:spcPts val="1200"/>
              </a:spcAft>
              <a:buFont typeface="Arial" panose="020B0604020202020204" pitchFamily="34" charset="0"/>
              <a:buChar char="•"/>
            </a:pPr>
            <a:r>
              <a:rPr lang="en-US" dirty="0"/>
              <a:t>The </a:t>
            </a:r>
            <a:r>
              <a:rPr lang="en-US" b="1" dirty="0"/>
              <a:t>Server</a:t>
            </a:r>
            <a:r>
              <a:rPr lang="en-US" dirty="0"/>
              <a:t> </a:t>
            </a:r>
            <a:r>
              <a:rPr lang="en-US" dirty="0" smtClean="0"/>
              <a:t>header </a:t>
            </a:r>
            <a:r>
              <a:rPr lang="en-US" dirty="0"/>
              <a:t>field contains information about the software used by the origin server to handle the request: </a:t>
            </a:r>
            <a:r>
              <a:rPr lang="en-US" b="1" i="1" dirty="0"/>
              <a:t>Server: Apache/2.2.14 (Win32</a:t>
            </a:r>
            <a:r>
              <a:rPr lang="en-US" b="1" i="1" dirty="0" smtClean="0"/>
              <a:t>)</a:t>
            </a:r>
          </a:p>
          <a:p>
            <a:pPr marL="285750" indent="-285750" algn="just">
              <a:spcAft>
                <a:spcPts val="1200"/>
              </a:spcAft>
              <a:buFont typeface="Arial" panose="020B0604020202020204" pitchFamily="34" charset="0"/>
              <a:buChar char="•"/>
            </a:pPr>
            <a:r>
              <a:rPr lang="en-US" dirty="0"/>
              <a:t>The </a:t>
            </a:r>
            <a:r>
              <a:rPr lang="en-US" b="1" dirty="0"/>
              <a:t>Set-Cookie </a:t>
            </a:r>
            <a:r>
              <a:rPr lang="en-US" dirty="0" smtClean="0"/>
              <a:t>header </a:t>
            </a:r>
            <a:r>
              <a:rPr lang="en-US" dirty="0"/>
              <a:t>field contains a name/value pair of information </a:t>
            </a:r>
            <a:r>
              <a:rPr lang="en-US" dirty="0" smtClean="0"/>
              <a:t>(and some options) to </a:t>
            </a:r>
            <a:r>
              <a:rPr lang="en-US" dirty="0"/>
              <a:t>retain for this URL: </a:t>
            </a:r>
            <a:r>
              <a:rPr lang="en-US" b="1" i="1" dirty="0"/>
              <a:t>Set-Cookie: name1=value1,name2=value2; Expires=Wed, 09 Jun 2021 10:18:14 </a:t>
            </a:r>
            <a:r>
              <a:rPr lang="en-US" b="1" i="1" dirty="0" smtClean="0"/>
              <a:t>GMT</a:t>
            </a:r>
          </a:p>
          <a:p>
            <a:pPr algn="ctr">
              <a:spcAft>
                <a:spcPts val="1200"/>
              </a:spcAft>
            </a:pPr>
            <a:r>
              <a:rPr lang="en-US" sz="2000" b="1" dirty="0" smtClean="0"/>
              <a:t>Some Important </a:t>
            </a:r>
            <a:r>
              <a:rPr lang="en-US" sz="2000" b="1" u="sng" dirty="0"/>
              <a:t>Entity </a:t>
            </a:r>
            <a:r>
              <a:rPr lang="en-US" sz="2000" b="1" u="sng" dirty="0" smtClean="0"/>
              <a:t>Headers</a:t>
            </a:r>
          </a:p>
          <a:p>
            <a:pPr marL="285750" indent="-285750" algn="just">
              <a:spcAft>
                <a:spcPts val="1200"/>
              </a:spcAft>
              <a:buFont typeface="Arial" panose="020B0604020202020204" pitchFamily="34" charset="0"/>
              <a:buChar char="•"/>
            </a:pPr>
            <a:r>
              <a:rPr lang="en-US" dirty="0"/>
              <a:t>The </a:t>
            </a:r>
            <a:r>
              <a:rPr lang="en-US" b="1" dirty="0"/>
              <a:t>Allow</a:t>
            </a:r>
            <a:r>
              <a:rPr lang="en-US" dirty="0"/>
              <a:t> </a:t>
            </a:r>
            <a:r>
              <a:rPr lang="en-US" dirty="0" smtClean="0"/>
              <a:t>header </a:t>
            </a:r>
            <a:r>
              <a:rPr lang="en-US" dirty="0"/>
              <a:t>field lists the set of methods supported by the resource identified by the Request-URI: </a:t>
            </a:r>
            <a:r>
              <a:rPr lang="en-US" b="1" i="1" dirty="0"/>
              <a:t>Allow: GET, HEAD, </a:t>
            </a:r>
            <a:r>
              <a:rPr lang="en-US" b="1" i="1" dirty="0" smtClean="0"/>
              <a:t>PUT </a:t>
            </a:r>
            <a:r>
              <a:rPr lang="en-US" dirty="0" smtClean="0"/>
              <a:t>(but client can try </a:t>
            </a:r>
            <a:r>
              <a:rPr lang="en-US" dirty="0"/>
              <a:t>other </a:t>
            </a:r>
            <a:r>
              <a:rPr lang="en-US" dirty="0" smtClean="0"/>
              <a:t>methods)</a:t>
            </a:r>
            <a:endParaRPr lang="en-US" dirty="0"/>
          </a:p>
          <a:p>
            <a:pPr marL="285750" indent="-285750" algn="just">
              <a:spcAft>
                <a:spcPts val="1200"/>
              </a:spcAft>
              <a:buFont typeface="Arial" panose="020B0604020202020204" pitchFamily="34" charset="0"/>
              <a:buChar char="•"/>
            </a:pPr>
            <a:r>
              <a:rPr lang="en-US" dirty="0"/>
              <a:t>The </a:t>
            </a:r>
            <a:r>
              <a:rPr lang="en-US" b="1" dirty="0"/>
              <a:t>Content-Length</a:t>
            </a:r>
            <a:r>
              <a:rPr lang="en-US" dirty="0"/>
              <a:t> </a:t>
            </a:r>
            <a:r>
              <a:rPr lang="en-US" dirty="0" smtClean="0"/>
              <a:t>header indicates </a:t>
            </a:r>
            <a:r>
              <a:rPr lang="en-US" dirty="0"/>
              <a:t>the size of the entity-body: </a:t>
            </a:r>
            <a:r>
              <a:rPr lang="en-US" b="1" i="1" dirty="0"/>
              <a:t>Content-Length: </a:t>
            </a:r>
            <a:r>
              <a:rPr lang="en-US" b="1" i="1" dirty="0" smtClean="0"/>
              <a:t>3495</a:t>
            </a:r>
            <a:endParaRPr lang="en-US" b="1" i="1" dirty="0"/>
          </a:p>
          <a:p>
            <a:pPr marL="285750" indent="-285750" algn="just">
              <a:spcAft>
                <a:spcPts val="1200"/>
              </a:spcAft>
              <a:buFont typeface="Arial" panose="020B0604020202020204" pitchFamily="34" charset="0"/>
              <a:buChar char="•"/>
            </a:pPr>
            <a:r>
              <a:rPr lang="en-US" dirty="0"/>
              <a:t>The </a:t>
            </a:r>
            <a:r>
              <a:rPr lang="en-US" b="1" dirty="0"/>
              <a:t>Expires</a:t>
            </a:r>
            <a:r>
              <a:rPr lang="en-US" dirty="0"/>
              <a:t> </a:t>
            </a:r>
            <a:r>
              <a:rPr lang="en-US" dirty="0" smtClean="0"/>
              <a:t>header gives </a:t>
            </a:r>
            <a:r>
              <a:rPr lang="en-US" dirty="0"/>
              <a:t>the date/time after which the response is considered stale: </a:t>
            </a:r>
            <a:r>
              <a:rPr lang="en-US" b="1" i="1" dirty="0"/>
              <a:t>Expires: Thu, 01 Dec 1994 16:00:00 </a:t>
            </a:r>
            <a:r>
              <a:rPr lang="en-US" b="1" i="1" dirty="0" smtClean="0"/>
              <a:t>GMT</a:t>
            </a:r>
          </a:p>
          <a:p>
            <a:pPr algn="ctr">
              <a:spcBef>
                <a:spcPts val="1200"/>
              </a:spcBef>
              <a:spcAft>
                <a:spcPts val="1200"/>
              </a:spcAft>
            </a:pPr>
            <a:r>
              <a:rPr lang="en-US" sz="2000" b="1" i="1" dirty="0" smtClean="0"/>
              <a:t>For more details of HTTP Headers, see:</a:t>
            </a:r>
          </a:p>
          <a:p>
            <a:pPr algn="ctr">
              <a:spcAft>
                <a:spcPts val="600"/>
              </a:spcAft>
            </a:pPr>
            <a:r>
              <a:rPr lang="en-US" u="sng" dirty="0">
                <a:solidFill>
                  <a:schemeClr val="accent6">
                    <a:lumMod val="50000"/>
                  </a:schemeClr>
                </a:solidFill>
              </a:rPr>
              <a:t>www.tutorialspoint.com/http/http_header_fields.htm</a:t>
            </a:r>
          </a:p>
          <a:p>
            <a:pPr algn="ctr">
              <a:spcAft>
                <a:spcPts val="600"/>
              </a:spcAft>
            </a:pPr>
            <a:r>
              <a:rPr lang="en-US" u="sng" dirty="0">
                <a:solidFill>
                  <a:schemeClr val="accent6">
                    <a:lumMod val="50000"/>
                  </a:schemeClr>
                </a:solidFill>
              </a:rPr>
              <a:t>www.httpwatch.com/httpgallery/headers/</a:t>
            </a:r>
          </a:p>
        </p:txBody>
      </p:sp>
    </p:spTree>
    <p:extLst>
      <p:ext uri="{BB962C8B-B14F-4D97-AF65-F5344CB8AC3E}">
        <p14:creationId xmlns:p14="http://schemas.microsoft.com/office/powerpoint/2010/main" val="2675918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1620" y="44624"/>
            <a:ext cx="7535180" cy="360040"/>
          </a:xfrm>
        </p:spPr>
        <p:txBody>
          <a:bodyPr>
            <a:noAutofit/>
          </a:bodyPr>
          <a:lstStyle/>
          <a:p>
            <a:r>
              <a:rPr lang="en-US" sz="2400" b="1" dirty="0" smtClean="0"/>
              <a:t>Handle http protocol by using Google Dev Tools</a:t>
            </a:r>
            <a:endParaRPr lang="uk-UA" sz="2400" b="1" dirty="0"/>
          </a:p>
        </p:txBody>
      </p:sp>
      <p:sp>
        <p:nvSpPr>
          <p:cNvPr id="4" name="Номер слайда 3"/>
          <p:cNvSpPr>
            <a:spLocks noGrp="1"/>
          </p:cNvSpPr>
          <p:nvPr>
            <p:ph type="sldNum" sz="quarter" idx="12"/>
          </p:nvPr>
        </p:nvSpPr>
        <p:spPr/>
        <p:txBody>
          <a:bodyPr/>
          <a:lstStyle/>
          <a:p>
            <a:fld id="{FEA8DA0C-EC06-4E4E-870B-D840CDD39891}" type="slidenum">
              <a:rPr lang="uk-UA" smtClean="0"/>
              <a:t>17</a:t>
            </a:fld>
            <a:endParaRPr lang="uk-UA"/>
          </a:p>
        </p:txBody>
      </p:sp>
      <p:pic>
        <p:nvPicPr>
          <p:cNvPr id="5" name="Picture 2" descr="Картинки по запросу play button">
            <a:hlinkClick r:id="rId2"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0534" y="964259"/>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693626" y="960975"/>
            <a:ext cx="830924" cy="369332"/>
          </a:xfrm>
          <a:prstGeom prst="rect">
            <a:avLst/>
          </a:prstGeom>
        </p:spPr>
        <p:txBody>
          <a:bodyPr wrap="square">
            <a:spAutoFit/>
          </a:bodyPr>
          <a:lstStyle/>
          <a:p>
            <a:pPr algn="ctr">
              <a:spcAft>
                <a:spcPts val="1200"/>
              </a:spcAft>
            </a:pPr>
            <a:r>
              <a:rPr lang="en-US" b="1" dirty="0" smtClean="0">
                <a:solidFill>
                  <a:srgbClr val="FF0000"/>
                </a:solidFill>
              </a:rPr>
              <a:t>Test</a:t>
            </a:r>
            <a:endParaRPr lang="uk-UA" b="1" dirty="0">
              <a:solidFill>
                <a:srgbClr val="FF0000"/>
              </a:solidFill>
            </a:endParaRPr>
          </a:p>
        </p:txBody>
      </p:sp>
      <p:sp>
        <p:nvSpPr>
          <p:cNvPr id="7" name="Прямоугольник 6"/>
          <p:cNvSpPr/>
          <p:nvPr/>
        </p:nvSpPr>
        <p:spPr>
          <a:xfrm>
            <a:off x="33973" y="6357536"/>
            <a:ext cx="1545533" cy="369332"/>
          </a:xfrm>
          <a:prstGeom prst="rect">
            <a:avLst/>
          </a:prstGeom>
        </p:spPr>
        <p:txBody>
          <a:bodyPr wrap="square">
            <a:spAutoFit/>
          </a:bodyPr>
          <a:lstStyle/>
          <a:p>
            <a:pPr algn="ctr">
              <a:spcAft>
                <a:spcPts val="1200"/>
              </a:spcAft>
            </a:pPr>
            <a:r>
              <a:rPr lang="en-US" b="1" dirty="0" smtClean="0">
                <a:solidFill>
                  <a:srgbClr val="FF0000"/>
                </a:solidFill>
              </a:rPr>
              <a:t>Project source</a:t>
            </a:r>
            <a:endParaRPr lang="uk-UA" dirty="0">
              <a:solidFill>
                <a:srgbClr val="FF0000"/>
              </a:solidFill>
            </a:endParaRPr>
          </a:p>
        </p:txBody>
      </p:sp>
      <p:pic>
        <p:nvPicPr>
          <p:cNvPr id="8" name="Picture 2" descr="Похожее изображение">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0938" y="6345324"/>
            <a:ext cx="393756" cy="3937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Картинки по запросу play button">
            <a:hlinkClick r:id="rId6"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3612" y="452890"/>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2915816" y="452890"/>
            <a:ext cx="3623820" cy="369332"/>
          </a:xfrm>
          <a:prstGeom prst="rect">
            <a:avLst/>
          </a:prstGeom>
        </p:spPr>
        <p:txBody>
          <a:bodyPr wrap="square">
            <a:spAutoFit/>
          </a:bodyPr>
          <a:lstStyle/>
          <a:p>
            <a:pPr algn="ctr">
              <a:spcAft>
                <a:spcPts val="1200"/>
              </a:spcAft>
            </a:pPr>
            <a:r>
              <a:rPr lang="en-US" b="1" dirty="0" smtClean="0">
                <a:solidFill>
                  <a:srgbClr val="FF0000"/>
                </a:solidFill>
              </a:rPr>
              <a:t>Run server: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node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bin\www</a:t>
            </a:r>
            <a:endParaRPr lang="uk-UA" dirty="0">
              <a:solidFill>
                <a:srgbClr val="FF0000"/>
              </a:solidFill>
            </a:endParaRPr>
          </a:p>
        </p:txBody>
      </p:sp>
      <p:pic>
        <p:nvPicPr>
          <p:cNvPr id="2050" name="Picture 2" descr="C:\Users\pc\AppData\Local\Temp\SNAGHTML1ba8a5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5208" y="961436"/>
            <a:ext cx="7128792" cy="588794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 стрелкой 11"/>
          <p:cNvCxnSpPr/>
          <p:nvPr/>
        </p:nvCxnSpPr>
        <p:spPr>
          <a:xfrm flipH="1" flipV="1">
            <a:off x="2719973" y="1168573"/>
            <a:ext cx="195843" cy="222684"/>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flipH="1" flipV="1">
            <a:off x="4745270" y="2312876"/>
            <a:ext cx="195843" cy="222684"/>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6" name="Прямая со стрелкой 15"/>
          <p:cNvCxnSpPr/>
          <p:nvPr/>
        </p:nvCxnSpPr>
        <p:spPr>
          <a:xfrm flipH="1">
            <a:off x="6025647" y="2680066"/>
            <a:ext cx="195842" cy="252028"/>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8" name="Прямая со стрелкой 17"/>
          <p:cNvCxnSpPr/>
          <p:nvPr/>
        </p:nvCxnSpPr>
        <p:spPr>
          <a:xfrm flipH="1">
            <a:off x="6441715" y="2680066"/>
            <a:ext cx="195842" cy="252028"/>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Прямая со стрелкой 18"/>
          <p:cNvCxnSpPr/>
          <p:nvPr/>
        </p:nvCxnSpPr>
        <p:spPr>
          <a:xfrm flipH="1" flipV="1">
            <a:off x="4917029" y="4185084"/>
            <a:ext cx="195843" cy="222684"/>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Прямая со стрелкой 19"/>
          <p:cNvCxnSpPr/>
          <p:nvPr/>
        </p:nvCxnSpPr>
        <p:spPr>
          <a:xfrm flipH="1" flipV="1">
            <a:off x="5112872" y="3962400"/>
            <a:ext cx="195843" cy="222684"/>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44246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18</a:t>
            </a:fld>
            <a:endParaRPr lang="uk-UA"/>
          </a:p>
        </p:txBody>
      </p:sp>
      <p:sp>
        <p:nvSpPr>
          <p:cNvPr id="5" name="Прямоугольник 4"/>
          <p:cNvSpPr/>
          <p:nvPr/>
        </p:nvSpPr>
        <p:spPr>
          <a:xfrm>
            <a:off x="719572" y="152636"/>
            <a:ext cx="2345514" cy="646331"/>
          </a:xfrm>
          <a:prstGeom prst="rect">
            <a:avLst/>
          </a:prstGeom>
        </p:spPr>
        <p:txBody>
          <a:bodyPr wrap="none">
            <a:spAutoFit/>
          </a:bodyPr>
          <a:lstStyle/>
          <a:p>
            <a:pPr algn="ctr"/>
            <a:r>
              <a:rPr lang="en-US" b="1" dirty="0"/>
              <a:t>Transfer sizes </a:t>
            </a:r>
            <a:endParaRPr lang="en-US" b="1" dirty="0" smtClean="0"/>
          </a:p>
          <a:p>
            <a:pPr algn="ctr"/>
            <a:r>
              <a:rPr lang="en-US" b="1" dirty="0" smtClean="0"/>
              <a:t>and </a:t>
            </a:r>
            <a:r>
              <a:rPr lang="en-US" b="1" dirty="0"/>
              <a:t>number of objects</a:t>
            </a:r>
          </a:p>
        </p:txBody>
      </p:sp>
      <p:pic>
        <p:nvPicPr>
          <p:cNvPr id="1026" name="Picture 2" descr="transfer size grow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16632"/>
            <a:ext cx="5076564" cy="274762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0" y="2924944"/>
            <a:ext cx="5227102" cy="4016484"/>
          </a:xfrm>
          <a:prstGeom prst="rect">
            <a:avLst/>
          </a:prstGeom>
        </p:spPr>
        <p:txBody>
          <a:bodyPr wrap="square">
            <a:spAutoFit/>
          </a:bodyPr>
          <a:lstStyle/>
          <a:p>
            <a:pPr marL="285750" indent="-285750">
              <a:spcBef>
                <a:spcPts val="300"/>
              </a:spcBef>
              <a:buFont typeface="Arial" panose="020B0604020202020204" pitchFamily="34" charset="0"/>
              <a:buChar char="•"/>
            </a:pPr>
            <a:r>
              <a:rPr lang="en-US" sz="1600" dirty="0"/>
              <a:t>While we've seen a great increase in available bandwidth to people over the last few years, we have not seen the same level of improvements in reducing latency. </a:t>
            </a:r>
            <a:endParaRPr lang="en-US" sz="1600" dirty="0" smtClean="0"/>
          </a:p>
          <a:p>
            <a:pPr marL="285750" indent="-285750">
              <a:spcBef>
                <a:spcPts val="300"/>
              </a:spcBef>
              <a:buFont typeface="Arial" panose="020B0604020202020204" pitchFamily="34" charset="0"/>
              <a:buChar char="•"/>
            </a:pPr>
            <a:r>
              <a:rPr lang="en-US" sz="1600" b="1" dirty="0" smtClean="0"/>
              <a:t>Latency. </a:t>
            </a:r>
            <a:r>
              <a:rPr lang="en-US" sz="1600" dirty="0" smtClean="0"/>
              <a:t>One case </a:t>
            </a:r>
            <a:r>
              <a:rPr lang="en-US" sz="1600" dirty="0"/>
              <a:t>that really needs low latency is certain kinds of video, like video conferencing, gaming and similar where there's not just a pre-generated stream to send out</a:t>
            </a:r>
            <a:r>
              <a:rPr lang="en-US" sz="1600" dirty="0" smtClean="0"/>
              <a:t>.</a:t>
            </a:r>
          </a:p>
          <a:p>
            <a:pPr marL="285750" indent="-285750">
              <a:spcBef>
                <a:spcPts val="300"/>
              </a:spcBef>
              <a:buFont typeface="Arial" panose="020B0604020202020204" pitchFamily="34" charset="0"/>
              <a:buChar char="•"/>
            </a:pPr>
            <a:r>
              <a:rPr lang="en-US" sz="1600" b="1" dirty="0"/>
              <a:t>Head of line </a:t>
            </a:r>
            <a:r>
              <a:rPr lang="en-US" sz="1600" b="1" dirty="0" smtClean="0"/>
              <a:t>blocking. </a:t>
            </a:r>
            <a:r>
              <a:rPr lang="en-US" sz="1600" dirty="0"/>
              <a:t>HTTP Pipelining is a way to send another request while waiting for the response to a previous request. It is very similar to queuing at a counter at the bank or in a super market</a:t>
            </a:r>
            <a:r>
              <a:rPr lang="en-US" sz="1600" dirty="0" smtClean="0"/>
              <a:t>.</a:t>
            </a:r>
          </a:p>
          <a:p>
            <a:pPr marL="285750" indent="-285750">
              <a:spcBef>
                <a:spcPts val="300"/>
              </a:spcBef>
              <a:buFont typeface="Arial" panose="020B0604020202020204" pitchFamily="34" charset="0"/>
              <a:buChar char="•"/>
            </a:pPr>
            <a:r>
              <a:rPr lang="en-US" sz="1600" b="1" dirty="0"/>
              <a:t>Things done to overcome </a:t>
            </a:r>
            <a:r>
              <a:rPr lang="en-US" sz="1600" b="1" dirty="0" smtClean="0"/>
              <a:t>latency: </a:t>
            </a:r>
            <a:r>
              <a:rPr lang="en-US" sz="1600" b="1" dirty="0" err="1" smtClean="0"/>
              <a:t>Spriting</a:t>
            </a:r>
            <a:r>
              <a:rPr lang="en-US" sz="1600" b="1" dirty="0" smtClean="0"/>
              <a:t>, </a:t>
            </a:r>
            <a:r>
              <a:rPr lang="en-US" sz="1600" b="1" dirty="0" err="1" smtClean="0"/>
              <a:t>Inlining</a:t>
            </a:r>
            <a:r>
              <a:rPr lang="en-US" sz="1600" b="1" dirty="0" smtClean="0"/>
              <a:t> </a:t>
            </a:r>
            <a:r>
              <a:rPr lang="en-US" sz="1600" dirty="0" smtClean="0"/>
              <a:t>(base64 coded files in </a:t>
            </a:r>
            <a:r>
              <a:rPr lang="en-US" sz="1600" dirty="0" err="1" smtClean="0"/>
              <a:t>css</a:t>
            </a:r>
            <a:r>
              <a:rPr lang="en-US" sz="1600" dirty="0" smtClean="0"/>
              <a:t>)</a:t>
            </a:r>
            <a:r>
              <a:rPr lang="en-US" sz="1600" b="1" dirty="0" smtClean="0"/>
              <a:t>, Concatenation </a:t>
            </a:r>
            <a:r>
              <a:rPr lang="en-US" sz="1600" dirty="0" smtClean="0"/>
              <a:t>(merge </a:t>
            </a:r>
            <a:r>
              <a:rPr lang="en-US" sz="1600" dirty="0" err="1" smtClean="0"/>
              <a:t>js</a:t>
            </a:r>
            <a:r>
              <a:rPr lang="en-US" sz="1600" dirty="0" smtClean="0"/>
              <a:t> files), </a:t>
            </a:r>
            <a:r>
              <a:rPr lang="en-US" sz="1600" b="1" dirty="0" err="1" smtClean="0"/>
              <a:t>Sharding</a:t>
            </a:r>
            <a:r>
              <a:rPr lang="en-US" sz="1600" b="1" dirty="0" smtClean="0"/>
              <a:t> </a:t>
            </a:r>
            <a:r>
              <a:rPr lang="en-US" sz="1600" dirty="0" smtClean="0"/>
              <a:t>(connection count to one host is limited: 6-8, the few hosts are using).</a:t>
            </a:r>
            <a:endParaRPr lang="uk-UA" sz="1600" dirty="0"/>
          </a:p>
        </p:txBody>
      </p:sp>
      <p:sp>
        <p:nvSpPr>
          <p:cNvPr id="7" name="Прямоугольник 6"/>
          <p:cNvSpPr/>
          <p:nvPr/>
        </p:nvSpPr>
        <p:spPr>
          <a:xfrm>
            <a:off x="251520" y="1052736"/>
            <a:ext cx="3672408" cy="646331"/>
          </a:xfrm>
          <a:prstGeom prst="rect">
            <a:avLst/>
          </a:prstGeom>
        </p:spPr>
        <p:txBody>
          <a:bodyPr wrap="square">
            <a:spAutoFit/>
          </a:bodyPr>
          <a:lstStyle/>
          <a:p>
            <a:r>
              <a:rPr lang="en-US" dirty="0">
                <a:solidFill>
                  <a:schemeClr val="accent6">
                    <a:lumMod val="50000"/>
                  </a:schemeClr>
                </a:solidFill>
              </a:rPr>
              <a:t>https://</a:t>
            </a:r>
            <a:r>
              <a:rPr lang="en-US" dirty="0" smtClean="0">
                <a:solidFill>
                  <a:schemeClr val="accent6">
                    <a:lumMod val="50000"/>
                  </a:schemeClr>
                </a:solidFill>
              </a:rPr>
              <a:t>bagder.gitbooks.io/http2-explained/en/part6.html</a:t>
            </a:r>
            <a:endParaRPr lang="uk-UA" dirty="0">
              <a:solidFill>
                <a:schemeClr val="accent6">
                  <a:lumMod val="50000"/>
                </a:schemeClr>
              </a:solidFill>
            </a:endParaRPr>
          </a:p>
        </p:txBody>
      </p:sp>
      <p:pic>
        <p:nvPicPr>
          <p:cNvPr id="2" name="Picture 2" descr="https://upload.wikimedia.org/wikipedia/commons/thumb/1/19/HTTP_pipelining2.svg/640px-HTTP_pipelining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68" y="3645024"/>
            <a:ext cx="3917406" cy="272382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6404424" y="3275692"/>
            <a:ext cx="1701043" cy="369332"/>
          </a:xfrm>
          <a:prstGeom prst="rect">
            <a:avLst/>
          </a:prstGeom>
        </p:spPr>
        <p:txBody>
          <a:bodyPr wrap="none">
            <a:spAutoFit/>
          </a:bodyPr>
          <a:lstStyle/>
          <a:p>
            <a:r>
              <a:rPr lang="en-US" dirty="0"/>
              <a:t>HTTP Pipelining </a:t>
            </a:r>
            <a:endParaRPr lang="uk-UA" dirty="0"/>
          </a:p>
        </p:txBody>
      </p:sp>
    </p:spTree>
    <p:extLst>
      <p:ext uri="{BB962C8B-B14F-4D97-AF65-F5344CB8AC3E}">
        <p14:creationId xmlns:p14="http://schemas.microsoft.com/office/powerpoint/2010/main" val="105234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830075" y="6356350"/>
            <a:ext cx="2133600" cy="365125"/>
          </a:xfrm>
        </p:spPr>
        <p:txBody>
          <a:bodyPr/>
          <a:lstStyle/>
          <a:p>
            <a:fld id="{FEA8DA0C-EC06-4E4E-870B-D840CDD39891}" type="slidenum">
              <a:rPr lang="uk-UA" smtClean="0"/>
              <a:t>19</a:t>
            </a:fld>
            <a:endParaRPr lang="uk-UA"/>
          </a:p>
        </p:txBody>
      </p:sp>
      <p:sp>
        <p:nvSpPr>
          <p:cNvPr id="5" name="Прямоугольник 4"/>
          <p:cNvSpPr/>
          <p:nvPr/>
        </p:nvSpPr>
        <p:spPr>
          <a:xfrm>
            <a:off x="36004" y="-3691"/>
            <a:ext cx="6444208" cy="2077492"/>
          </a:xfrm>
          <a:prstGeom prst="rect">
            <a:avLst/>
          </a:prstGeom>
        </p:spPr>
        <p:txBody>
          <a:bodyPr wrap="square">
            <a:spAutoFit/>
          </a:bodyPr>
          <a:lstStyle/>
          <a:p>
            <a:pPr algn="ctr">
              <a:spcAft>
                <a:spcPts val="600"/>
              </a:spcAft>
            </a:pPr>
            <a:r>
              <a:rPr lang="en-US" b="1" dirty="0" smtClean="0"/>
              <a:t>HTTP2</a:t>
            </a:r>
          </a:p>
          <a:p>
            <a:pPr marL="285750" indent="-285750">
              <a:spcAft>
                <a:spcPts val="600"/>
              </a:spcAft>
              <a:buFont typeface="Arial" panose="020B0604020202020204" pitchFamily="34" charset="0"/>
              <a:buChar char="•"/>
            </a:pPr>
            <a:r>
              <a:rPr lang="en-US" sz="1600" dirty="0"/>
              <a:t> for plain-text HTTP 1.1 the way to negotiate http2 is by presenting the server with an </a:t>
            </a:r>
            <a:r>
              <a:rPr lang="en-US" sz="1600" b="1" dirty="0"/>
              <a:t>Upgrade</a:t>
            </a:r>
            <a:r>
              <a:rPr lang="en-US" sz="1600" dirty="0"/>
              <a:t>: header.</a:t>
            </a:r>
            <a:endParaRPr lang="en-US" sz="1600" dirty="0" smtClean="0"/>
          </a:p>
          <a:p>
            <a:pPr marL="285750" indent="-285750">
              <a:spcAft>
                <a:spcPts val="600"/>
              </a:spcAft>
              <a:buFont typeface="Arial" panose="020B0604020202020204" pitchFamily="34" charset="0"/>
              <a:buChar char="•"/>
            </a:pPr>
            <a:r>
              <a:rPr lang="en-US" sz="1600" dirty="0" smtClean="0"/>
              <a:t>http2 </a:t>
            </a:r>
            <a:r>
              <a:rPr lang="en-US" sz="1600" dirty="0"/>
              <a:t>is a </a:t>
            </a:r>
            <a:r>
              <a:rPr lang="en-US" sz="1600" u="sng" dirty="0"/>
              <a:t>binary </a:t>
            </a:r>
            <a:r>
              <a:rPr lang="en-US" sz="1600" u="sng" dirty="0" smtClean="0"/>
              <a:t>protocol </a:t>
            </a:r>
            <a:r>
              <a:rPr lang="en-US" sz="1600" dirty="0"/>
              <a:t>to make the framing much </a:t>
            </a:r>
            <a:r>
              <a:rPr lang="en-US" sz="1600" dirty="0" smtClean="0"/>
              <a:t>easier.</a:t>
            </a:r>
          </a:p>
          <a:p>
            <a:pPr marL="285750" indent="-285750">
              <a:spcAft>
                <a:spcPts val="600"/>
              </a:spcAft>
              <a:buFont typeface="Arial" panose="020B0604020202020204" pitchFamily="34" charset="0"/>
              <a:buChar char="•"/>
            </a:pPr>
            <a:r>
              <a:rPr lang="en-US" sz="1600" dirty="0"/>
              <a:t>The key to the success of HTTP is its simplicity. this simplicity can be a cause of concern </a:t>
            </a:r>
            <a:r>
              <a:rPr lang="en-US" sz="1600" dirty="0" smtClean="0"/>
              <a:t>for HTTP/2</a:t>
            </a:r>
            <a:r>
              <a:rPr lang="en-US" sz="1600" dirty="0"/>
              <a:t>, which sacrifices some of that simplicity for efficiency.</a:t>
            </a:r>
            <a:endParaRPr lang="en-US" sz="1600" dirty="0" smtClean="0"/>
          </a:p>
        </p:txBody>
      </p:sp>
      <p:pic>
        <p:nvPicPr>
          <p:cNvPr id="2050" name="Picture 2" descr="https://raw.githubusercontent.com/bagder/http2-explained/master/images/fram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432" y="1289579"/>
            <a:ext cx="2826568" cy="1533413"/>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11645" y="2071005"/>
            <a:ext cx="6662591" cy="3770263"/>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t>The average website needs 75 resources, often from many domains. This situation is one of the key things that makes web browsing slow and one of the key reasons for HTTP/2, the main purpose of which is to </a:t>
            </a:r>
            <a:r>
              <a:rPr lang="en-US" sz="1600" b="1" dirty="0"/>
              <a:t>make requesting these additional resources more efficient</a:t>
            </a:r>
          </a:p>
          <a:p>
            <a:pPr marL="285750" indent="-285750">
              <a:spcAft>
                <a:spcPts val="600"/>
              </a:spcAft>
              <a:buFont typeface="Arial" panose="020B0604020202020204" pitchFamily="34" charset="0"/>
              <a:buChar char="•"/>
            </a:pPr>
            <a:r>
              <a:rPr lang="en-US" sz="1600" dirty="0" smtClean="0"/>
              <a:t>http2 </a:t>
            </a:r>
            <a:r>
              <a:rPr lang="en-US" sz="1600" dirty="0"/>
              <a:t>sends </a:t>
            </a:r>
            <a:r>
              <a:rPr lang="en-US" sz="1600" u="sng" dirty="0"/>
              <a:t>binary frames</a:t>
            </a:r>
            <a:r>
              <a:rPr lang="en-US" sz="1600" dirty="0"/>
              <a:t>. There are different frame types that can be sent and they all have the same setup: Length, Type, Flags, </a:t>
            </a:r>
            <a:r>
              <a:rPr lang="en-US" sz="1600" b="1" i="1" u="sng" dirty="0"/>
              <a:t>Stream Identifier</a:t>
            </a:r>
            <a:r>
              <a:rPr lang="en-US" sz="1600" dirty="0"/>
              <a:t>, and frame payload</a:t>
            </a:r>
            <a:r>
              <a:rPr lang="en-US" sz="1600" dirty="0" smtClean="0"/>
              <a:t>.</a:t>
            </a:r>
          </a:p>
          <a:p>
            <a:pPr marL="285750" indent="-285750">
              <a:spcAft>
                <a:spcPts val="600"/>
              </a:spcAft>
              <a:buFont typeface="Arial" panose="020B0604020202020204" pitchFamily="34" charset="0"/>
              <a:buChar char="•"/>
            </a:pPr>
            <a:r>
              <a:rPr lang="en-US" sz="1600" b="1" i="1" dirty="0" smtClean="0"/>
              <a:t>Multiplexing . </a:t>
            </a:r>
            <a:r>
              <a:rPr lang="en-US" sz="1600" dirty="0" smtClean="0"/>
              <a:t>The </a:t>
            </a:r>
            <a:r>
              <a:rPr lang="en-US" sz="1600" u="sng" dirty="0"/>
              <a:t>Stream Identifier </a:t>
            </a:r>
            <a:r>
              <a:rPr lang="en-US" sz="1600" dirty="0"/>
              <a:t>mentioned in the previous section associates each frame sent over http2 with a “stream”. A stream is an independent, bi-directional sequence of frames exchanged between the client and server within an http2 connection</a:t>
            </a:r>
            <a:r>
              <a:rPr lang="en-US" sz="1600" dirty="0" smtClean="0"/>
              <a:t>. </a:t>
            </a:r>
          </a:p>
          <a:p>
            <a:pPr marL="285750" indent="-285750">
              <a:spcAft>
                <a:spcPts val="600"/>
              </a:spcAft>
              <a:buFont typeface="Arial" panose="020B0604020202020204" pitchFamily="34" charset="0"/>
              <a:buChar char="•"/>
            </a:pPr>
            <a:r>
              <a:rPr lang="en-US" sz="1600" b="1" i="1" u="sng" dirty="0"/>
              <a:t>Multiplexing the streams </a:t>
            </a:r>
            <a:r>
              <a:rPr lang="en-US" sz="1600" dirty="0"/>
              <a:t>means that packages from many streams are mixed over the same connection. </a:t>
            </a:r>
            <a:r>
              <a:rPr lang="en-US" sz="1600" dirty="0" smtClean="0"/>
              <a:t> </a:t>
            </a:r>
            <a:r>
              <a:rPr lang="en-US" sz="1600" dirty="0"/>
              <a:t>The order in which frames are sent within a stream </a:t>
            </a:r>
            <a:r>
              <a:rPr lang="en-US" sz="1600" dirty="0" smtClean="0"/>
              <a:t>is significant.</a:t>
            </a:r>
          </a:p>
        </p:txBody>
      </p:sp>
      <p:pic>
        <p:nvPicPr>
          <p:cNvPr id="2052" name="Picture 4" descr="one tr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2694967"/>
            <a:ext cx="2196752" cy="7743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other tra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979" y="3668209"/>
            <a:ext cx="1609303" cy="5350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ultiplexed tra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6236" y="4461610"/>
            <a:ext cx="2380124" cy="767590"/>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p:cNvSpPr/>
          <p:nvPr/>
        </p:nvSpPr>
        <p:spPr>
          <a:xfrm>
            <a:off x="7220016" y="3146157"/>
            <a:ext cx="1079487" cy="646331"/>
          </a:xfrm>
          <a:prstGeom prst="rect">
            <a:avLst/>
          </a:prstGeom>
        </p:spPr>
        <p:txBody>
          <a:bodyPr wrap="square">
            <a:spAutoFit/>
          </a:bodyPr>
          <a:lstStyle/>
          <a:p>
            <a:pPr algn="ctr">
              <a:spcAft>
                <a:spcPts val="600"/>
              </a:spcAft>
            </a:pPr>
            <a:r>
              <a:rPr lang="en-US" sz="3600" b="1" dirty="0" smtClean="0"/>
              <a:t>+</a:t>
            </a:r>
            <a:endParaRPr lang="en-US" sz="3600" dirty="0" smtClean="0"/>
          </a:p>
        </p:txBody>
      </p:sp>
      <p:cxnSp>
        <p:nvCxnSpPr>
          <p:cNvPr id="15" name="Прямая со стрелкой 14"/>
          <p:cNvCxnSpPr/>
          <p:nvPr/>
        </p:nvCxnSpPr>
        <p:spPr>
          <a:xfrm flipH="1">
            <a:off x="7704348" y="4087878"/>
            <a:ext cx="247670" cy="526737"/>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0" name="Прямоугольник 9"/>
          <p:cNvSpPr/>
          <p:nvPr/>
        </p:nvSpPr>
        <p:spPr>
          <a:xfrm>
            <a:off x="0" y="6054387"/>
            <a:ext cx="9144000" cy="830997"/>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b="1" dirty="0" smtClean="0"/>
              <a:t>Priorities </a:t>
            </a:r>
            <a:r>
              <a:rPr lang="en-US" sz="1600" b="1" dirty="0"/>
              <a:t>and dependencies. </a:t>
            </a:r>
            <a:r>
              <a:rPr lang="en-US" sz="1600" dirty="0"/>
              <a:t>Each stream also has a </a:t>
            </a:r>
            <a:r>
              <a:rPr lang="en-US" sz="1600" u="sng" dirty="0"/>
              <a:t>priority</a:t>
            </a:r>
            <a:r>
              <a:rPr lang="en-US" sz="1600" dirty="0"/>
              <a:t> (also known as “</a:t>
            </a:r>
            <a:r>
              <a:rPr lang="en-US" sz="1600" u="sng" dirty="0"/>
              <a:t>weight</a:t>
            </a:r>
            <a:r>
              <a:rPr lang="en-US" sz="1600" dirty="0"/>
              <a:t>”). </a:t>
            </a:r>
            <a:r>
              <a:rPr lang="en-US" sz="1600" dirty="0" smtClean="0"/>
              <a:t>Client </a:t>
            </a:r>
            <a:r>
              <a:rPr lang="en-US" sz="1600" dirty="0"/>
              <a:t>can also tell the server which other stream this stream depends on. It allows a client to build a priority “tree” where several “</a:t>
            </a:r>
            <a:r>
              <a:rPr lang="en-US" sz="1600" u="sng" dirty="0"/>
              <a:t>child streams</a:t>
            </a:r>
            <a:r>
              <a:rPr lang="en-US" sz="1600" dirty="0"/>
              <a:t>” may depend on the completion of “parent streams</a:t>
            </a:r>
            <a:r>
              <a:rPr lang="en-US" sz="1600" dirty="0" smtClean="0"/>
              <a:t>”.</a:t>
            </a:r>
          </a:p>
        </p:txBody>
      </p:sp>
    </p:spTree>
    <p:extLst>
      <p:ext uri="{BB962C8B-B14F-4D97-AF65-F5344CB8AC3E}">
        <p14:creationId xmlns:p14="http://schemas.microsoft.com/office/powerpoint/2010/main" val="2402915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620"/>
            <a:ext cx="9144000" cy="7048083"/>
          </a:xfrm>
          <a:prstGeom prst="rect">
            <a:avLst/>
          </a:prstGeom>
        </p:spPr>
        <p:txBody>
          <a:bodyPr wrap="square">
            <a:spAutoFit/>
          </a:bodyPr>
          <a:lstStyle/>
          <a:p>
            <a:pPr algn="ctr">
              <a:spcAft>
                <a:spcPts val="1200"/>
              </a:spcAft>
            </a:pPr>
            <a:r>
              <a:rPr lang="en-US" b="1" dirty="0"/>
              <a:t>Hypertext Transfer Protocol (HTTP)</a:t>
            </a:r>
            <a:endParaRPr lang="en-US" b="1" dirty="0" smtClean="0"/>
          </a:p>
          <a:p>
            <a:pPr marL="342900" indent="-342900" algn="just">
              <a:spcAft>
                <a:spcPts val="600"/>
              </a:spcAft>
              <a:buFont typeface="Arial" panose="020B0604020202020204" pitchFamily="34" charset="0"/>
              <a:buChar char="•"/>
            </a:pPr>
            <a:r>
              <a:rPr lang="en-US" dirty="0"/>
              <a:t>Basically, HTTP is a TCP/IP based </a:t>
            </a:r>
            <a:r>
              <a:rPr lang="en-US" b="1" dirty="0"/>
              <a:t>communication protocol</a:t>
            </a:r>
            <a:r>
              <a:rPr lang="en-US" dirty="0"/>
              <a:t>, that is used to deliver data (HTML files, image files, query results, etc.) on the World Wide Web. </a:t>
            </a:r>
            <a:endParaRPr lang="en-US" dirty="0" smtClean="0"/>
          </a:p>
          <a:p>
            <a:pPr marL="342900" indent="-342900" algn="just">
              <a:spcAft>
                <a:spcPts val="600"/>
              </a:spcAft>
              <a:buFont typeface="Arial" panose="020B0604020202020204" pitchFamily="34" charset="0"/>
              <a:buChar char="•"/>
            </a:pPr>
            <a:r>
              <a:rPr lang="en-US" dirty="0" smtClean="0"/>
              <a:t>The </a:t>
            </a:r>
            <a:r>
              <a:rPr lang="en-US" dirty="0"/>
              <a:t>default port is </a:t>
            </a:r>
            <a:r>
              <a:rPr lang="en-US" b="1" dirty="0"/>
              <a:t>TCP 80</a:t>
            </a:r>
            <a:r>
              <a:rPr lang="en-US" dirty="0"/>
              <a:t>, but other ports can be used as well.</a:t>
            </a:r>
            <a:r>
              <a:rPr lang="en-US" b="1" dirty="0"/>
              <a:t> </a:t>
            </a:r>
            <a:endParaRPr lang="en-US" b="1" dirty="0" smtClean="0"/>
          </a:p>
          <a:p>
            <a:pPr algn="ctr">
              <a:spcBef>
                <a:spcPts val="600"/>
              </a:spcBef>
              <a:spcAft>
                <a:spcPts val="600"/>
              </a:spcAft>
            </a:pPr>
            <a:r>
              <a:rPr lang="en-US" b="1" dirty="0"/>
              <a:t>Basic </a:t>
            </a:r>
            <a:r>
              <a:rPr lang="en-US" b="1" dirty="0" smtClean="0"/>
              <a:t>Features:</a:t>
            </a:r>
            <a:endParaRPr lang="en-US" b="1" dirty="0"/>
          </a:p>
          <a:p>
            <a:pPr marL="457200" indent="-457200" algn="just">
              <a:spcAft>
                <a:spcPts val="600"/>
              </a:spcAft>
              <a:buFont typeface="+mj-lt"/>
              <a:buAutoNum type="arabicPeriod"/>
            </a:pPr>
            <a:r>
              <a:rPr lang="en-US" b="1" dirty="0"/>
              <a:t>HTTP is connectionless:</a:t>
            </a:r>
            <a:r>
              <a:rPr lang="en-US" dirty="0"/>
              <a:t> </a:t>
            </a:r>
            <a:r>
              <a:rPr lang="en-US" sz="1600" dirty="0"/>
              <a:t>The HTTP client, i.e., a browser initiates an HTTP request and after a request is made, the client disconnects from the server and waits for a response. The server processes the request and re-establishes the connection with the client to send a response back</a:t>
            </a:r>
            <a:r>
              <a:rPr lang="en-US" sz="1600" dirty="0" smtClean="0"/>
              <a:t>.</a:t>
            </a:r>
          </a:p>
          <a:p>
            <a:pPr marL="457200" indent="-457200" algn="just">
              <a:spcAft>
                <a:spcPts val="600"/>
              </a:spcAft>
              <a:buFont typeface="+mj-lt"/>
              <a:buAutoNum type="arabicPeriod"/>
            </a:pPr>
            <a:r>
              <a:rPr lang="en-US" b="1" dirty="0"/>
              <a:t>HTTP is media independent:</a:t>
            </a:r>
            <a:r>
              <a:rPr lang="en-US" dirty="0"/>
              <a:t> </a:t>
            </a:r>
            <a:r>
              <a:rPr lang="en-US" sz="1600" dirty="0"/>
              <a:t>It means, any type of data can be sent by HTTP as long as both the client and the server know how to handle the data content. It is required for the client as well as the server to specify the content type using appropriate MIME-type</a:t>
            </a:r>
            <a:r>
              <a:rPr lang="en-US" sz="1600" dirty="0" smtClean="0"/>
              <a:t>.</a:t>
            </a:r>
          </a:p>
          <a:p>
            <a:pPr marL="457200" indent="-457200" algn="just">
              <a:spcAft>
                <a:spcPts val="600"/>
              </a:spcAft>
              <a:buFont typeface="+mj-lt"/>
              <a:buAutoNum type="arabicPeriod"/>
            </a:pPr>
            <a:r>
              <a:rPr lang="en-US" b="1" dirty="0"/>
              <a:t>HTTP is stateless:</a:t>
            </a:r>
            <a:r>
              <a:rPr lang="en-US" dirty="0"/>
              <a:t> </a:t>
            </a:r>
            <a:r>
              <a:rPr lang="en-US" sz="1600" dirty="0"/>
              <a:t>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r>
              <a:rPr lang="en-US" sz="1600" dirty="0" smtClean="0"/>
              <a:t>.</a:t>
            </a:r>
          </a:p>
          <a:p>
            <a:pPr algn="just"/>
            <a:r>
              <a:rPr lang="en-US" sz="1600" i="1" u="sng" dirty="0"/>
              <a:t>HTTP/1.0 uses a new connection for each request/response exchange, where as </a:t>
            </a:r>
            <a:endParaRPr lang="en-US" sz="1600" i="1" u="sng" dirty="0" smtClean="0"/>
          </a:p>
          <a:p>
            <a:pPr algn="just">
              <a:spcAft>
                <a:spcPts val="600"/>
              </a:spcAft>
            </a:pPr>
            <a:r>
              <a:rPr lang="en-US" sz="1600" i="1" u="sng" dirty="0" smtClean="0"/>
              <a:t>HTTP/1.1 </a:t>
            </a:r>
            <a:r>
              <a:rPr lang="en-US" sz="1600" i="1" u="sng" dirty="0"/>
              <a:t>connection may be used for one or more request/response exchanges</a:t>
            </a:r>
            <a:r>
              <a:rPr lang="en-US" sz="1600" i="1" u="sng" dirty="0" smtClean="0"/>
              <a:t>.</a:t>
            </a:r>
          </a:p>
          <a:p>
            <a:pPr>
              <a:spcAft>
                <a:spcPts val="600"/>
              </a:spcAft>
            </a:pPr>
            <a:r>
              <a:rPr lang="en-US" b="1" dirty="0" smtClean="0"/>
              <a:t>Client. </a:t>
            </a:r>
            <a:r>
              <a:rPr lang="en-US" sz="1600" dirty="0" smtClean="0"/>
              <a:t>The </a:t>
            </a:r>
            <a:r>
              <a:rPr lang="en-US" sz="1600" dirty="0"/>
              <a:t>HTTP client sends a request to the server in the form of a request method, URI, and protocol version, followed by a MIME-like message containing request modifiers, client information, and possible body content over a TCP/IP connection.</a:t>
            </a:r>
          </a:p>
          <a:p>
            <a:pPr>
              <a:spcAft>
                <a:spcPts val="600"/>
              </a:spcAft>
            </a:pPr>
            <a:r>
              <a:rPr lang="en-US" b="1" dirty="0" smtClean="0"/>
              <a:t>Server. </a:t>
            </a:r>
            <a:r>
              <a:rPr lang="en-US" sz="1600" dirty="0" smtClean="0"/>
              <a:t>The </a:t>
            </a:r>
            <a:r>
              <a:rPr lang="en-US" sz="1600" dirty="0"/>
              <a:t>HTTP server responds with a status line, including the message's protocol version and a success or error code, followed by a MIME-like message containing server information, entity meta information, and possible entity-body content</a:t>
            </a:r>
            <a:r>
              <a:rPr lang="en-US" sz="1600" dirty="0" smtClean="0"/>
              <a:t>.</a:t>
            </a:r>
            <a:endParaRPr lang="uk-UA" b="1" i="1" u="sng" dirty="0"/>
          </a:p>
        </p:txBody>
      </p:sp>
    </p:spTree>
    <p:extLst>
      <p:ext uri="{BB962C8B-B14F-4D97-AF65-F5344CB8AC3E}">
        <p14:creationId xmlns:p14="http://schemas.microsoft.com/office/powerpoint/2010/main" val="3319417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830075" y="6356350"/>
            <a:ext cx="2133600" cy="365125"/>
          </a:xfrm>
        </p:spPr>
        <p:txBody>
          <a:bodyPr/>
          <a:lstStyle/>
          <a:p>
            <a:fld id="{FEA8DA0C-EC06-4E4E-870B-D840CDD39891}" type="slidenum">
              <a:rPr lang="uk-UA" smtClean="0"/>
              <a:t>20</a:t>
            </a:fld>
            <a:endParaRPr lang="uk-UA"/>
          </a:p>
        </p:txBody>
      </p:sp>
      <p:sp>
        <p:nvSpPr>
          <p:cNvPr id="5" name="Прямоугольник 4"/>
          <p:cNvSpPr/>
          <p:nvPr/>
        </p:nvSpPr>
        <p:spPr>
          <a:xfrm>
            <a:off x="0" y="-3691"/>
            <a:ext cx="9144000" cy="6647974"/>
          </a:xfrm>
          <a:prstGeom prst="rect">
            <a:avLst/>
          </a:prstGeom>
        </p:spPr>
        <p:txBody>
          <a:bodyPr wrap="square">
            <a:spAutoFit/>
          </a:bodyPr>
          <a:lstStyle/>
          <a:p>
            <a:pPr algn="ctr">
              <a:spcAft>
                <a:spcPts val="600"/>
              </a:spcAft>
            </a:pPr>
            <a:r>
              <a:rPr lang="en-US" b="1" dirty="0" smtClean="0"/>
              <a:t>HTTP2</a:t>
            </a:r>
          </a:p>
          <a:p>
            <a:pPr marL="285750" indent="-285750">
              <a:spcAft>
                <a:spcPts val="600"/>
              </a:spcAft>
              <a:buFont typeface="Arial" panose="020B0604020202020204" pitchFamily="34" charset="0"/>
              <a:buChar char="•"/>
            </a:pPr>
            <a:r>
              <a:rPr lang="en-US" b="1" dirty="0" smtClean="0"/>
              <a:t>Header </a:t>
            </a:r>
            <a:r>
              <a:rPr lang="en-US" b="1" dirty="0"/>
              <a:t>compression. </a:t>
            </a:r>
            <a:r>
              <a:rPr lang="en-US" dirty="0"/>
              <a:t>HTTP is a </a:t>
            </a:r>
            <a:r>
              <a:rPr lang="en-US" u="sng" dirty="0"/>
              <a:t>stateless</a:t>
            </a:r>
            <a:r>
              <a:rPr lang="en-US" dirty="0"/>
              <a:t> protocol (every request needs to bring with it as much detail as the server needs to serve that request). This makes HTTP </a:t>
            </a:r>
            <a:r>
              <a:rPr lang="en-US" u="sng" dirty="0"/>
              <a:t>repetitive. </a:t>
            </a:r>
            <a:r>
              <a:rPr lang="en-US" dirty="0"/>
              <a:t> Cookies also need to be included in all requests.</a:t>
            </a:r>
          </a:p>
          <a:p>
            <a:pPr marL="285750" indent="-285750">
              <a:spcAft>
                <a:spcPts val="600"/>
              </a:spcAft>
              <a:buFont typeface="Arial" panose="020B0604020202020204" pitchFamily="34" charset="0"/>
              <a:buChar char="•"/>
            </a:pPr>
            <a:r>
              <a:rPr lang="en-US" b="1" dirty="0" smtClean="0"/>
              <a:t>Compression problems. </a:t>
            </a:r>
            <a:r>
              <a:rPr lang="en-US" dirty="0" smtClean="0"/>
              <a:t>HTTPS compression </a:t>
            </a:r>
            <a:r>
              <a:rPr lang="en-US" dirty="0"/>
              <a:t>were found to be vulnerable to the BREACH and </a:t>
            </a:r>
            <a:r>
              <a:rPr lang="en-US" dirty="0" smtClean="0"/>
              <a:t>RIME </a:t>
            </a:r>
            <a:r>
              <a:rPr lang="en-US" dirty="0"/>
              <a:t>attacks. By </a:t>
            </a:r>
            <a:r>
              <a:rPr lang="en-US" u="sng" dirty="0"/>
              <a:t>inserting known text into the stream </a:t>
            </a:r>
            <a:r>
              <a:rPr lang="en-US" dirty="0"/>
              <a:t>and figuring out how that changes the output, an attacker can figure out what's being sent in an encrypted payload.</a:t>
            </a:r>
          </a:p>
          <a:p>
            <a:pPr marL="285750" indent="-285750">
              <a:spcAft>
                <a:spcPts val="600"/>
              </a:spcAft>
              <a:buFont typeface="Arial" panose="020B0604020202020204" pitchFamily="34" charset="0"/>
              <a:buChar char="•"/>
            </a:pPr>
            <a:r>
              <a:rPr lang="en-US" b="1" dirty="0" smtClean="0"/>
              <a:t>Reset. </a:t>
            </a:r>
            <a:r>
              <a:rPr lang="en-US" dirty="0"/>
              <a:t>One of the drawbacks with HTTP 1.1 is that when an HTTP message has been sent off with a Content-Length of a certain size, you can't </a:t>
            </a:r>
            <a:r>
              <a:rPr lang="en-US" u="sng" dirty="0"/>
              <a:t>easily just stop it</a:t>
            </a:r>
            <a:r>
              <a:rPr lang="en-US" dirty="0"/>
              <a:t>. Sure, you can often (but not always) disconnect the TCP connection, but that comes at </a:t>
            </a:r>
            <a:r>
              <a:rPr lang="en-US" u="sng" dirty="0"/>
              <a:t>the cost of having to negotiate </a:t>
            </a:r>
            <a:r>
              <a:rPr lang="en-US" dirty="0"/>
              <a:t>a new TCP handshake again</a:t>
            </a:r>
            <a:r>
              <a:rPr lang="en-US" dirty="0" smtClean="0"/>
              <a:t>.</a:t>
            </a:r>
          </a:p>
          <a:p>
            <a:pPr marL="285750" indent="-285750">
              <a:spcAft>
                <a:spcPts val="600"/>
              </a:spcAft>
              <a:buFont typeface="Arial" panose="020B0604020202020204" pitchFamily="34" charset="0"/>
              <a:buChar char="•"/>
            </a:pPr>
            <a:r>
              <a:rPr lang="en-US" b="1" dirty="0"/>
              <a:t>Server </a:t>
            </a:r>
            <a:r>
              <a:rPr lang="en-US" b="1" dirty="0" smtClean="0"/>
              <a:t>push. </a:t>
            </a:r>
            <a:r>
              <a:rPr lang="en-US" dirty="0"/>
              <a:t>This is the feature also known as “cache push”. The idea is that if the client asks for resource X, the server may know that the client will probably want resource Z as well, and sends it to the client without being asked</a:t>
            </a:r>
            <a:r>
              <a:rPr lang="en-US" dirty="0" smtClean="0"/>
              <a:t>. </a:t>
            </a:r>
            <a:r>
              <a:rPr lang="en-US" dirty="0"/>
              <a:t>Server push is something a </a:t>
            </a:r>
            <a:r>
              <a:rPr lang="en-US" u="sng" dirty="0"/>
              <a:t>client must explicitly allow the server to do. </a:t>
            </a:r>
            <a:r>
              <a:rPr lang="en-US" dirty="0"/>
              <a:t>Even then, the client can swiftly terminate a pushed stream at any time with RST_STREAM should it not want a particular resource</a:t>
            </a:r>
            <a:r>
              <a:rPr lang="en-US" dirty="0" smtClean="0"/>
              <a:t>.</a:t>
            </a:r>
          </a:p>
          <a:p>
            <a:pPr marL="285750" indent="-285750">
              <a:spcAft>
                <a:spcPts val="600"/>
              </a:spcAft>
              <a:buFont typeface="Arial" panose="020B0604020202020204" pitchFamily="34" charset="0"/>
              <a:buChar char="•"/>
            </a:pPr>
            <a:r>
              <a:rPr lang="en-US" b="1" dirty="0"/>
              <a:t>Flow </a:t>
            </a:r>
            <a:r>
              <a:rPr lang="en-US" b="1" dirty="0" smtClean="0"/>
              <a:t>Control. </a:t>
            </a:r>
            <a:r>
              <a:rPr lang="en-US" dirty="0"/>
              <a:t>Each individual http2 stream has its own advertised flow window that the other end is allowed to send data for</a:t>
            </a:r>
            <a:r>
              <a:rPr lang="en-US" dirty="0" smtClean="0"/>
              <a:t>. This window can be extended.</a:t>
            </a:r>
          </a:p>
          <a:p>
            <a:pPr marL="285750" indent="-285750">
              <a:spcAft>
                <a:spcPts val="600"/>
              </a:spcAft>
              <a:buFont typeface="Arial" panose="020B0604020202020204" pitchFamily="34" charset="0"/>
              <a:buChar char="•"/>
            </a:pPr>
            <a:r>
              <a:rPr lang="en-US" b="1" dirty="0" smtClean="0"/>
              <a:t>Alternative Services</a:t>
            </a:r>
            <a:r>
              <a:rPr lang="en-US" b="1" dirty="0"/>
              <a:t>. T</a:t>
            </a:r>
            <a:r>
              <a:rPr lang="en-US" dirty="0"/>
              <a:t>he server will send the Alt-Svc: </a:t>
            </a:r>
            <a:r>
              <a:rPr lang="en-US" dirty="0" smtClean="0"/>
              <a:t>header </a:t>
            </a:r>
            <a:r>
              <a:rPr lang="en-US" dirty="0"/>
              <a:t>telling the client about an alternative service: another route to the same content, using another service, host, and port </a:t>
            </a:r>
            <a:r>
              <a:rPr lang="en-US" dirty="0" smtClean="0"/>
              <a:t>number. A </a:t>
            </a:r>
            <a:r>
              <a:rPr lang="en-US" dirty="0"/>
              <a:t>client should then attempt to connect to that service asynchronously and only use the alternative if the new connection succeeds</a:t>
            </a:r>
            <a:r>
              <a:rPr lang="en-US" dirty="0" smtClean="0"/>
              <a:t>.</a:t>
            </a:r>
          </a:p>
        </p:txBody>
      </p:sp>
    </p:spTree>
    <p:extLst>
      <p:ext uri="{BB962C8B-B14F-4D97-AF65-F5344CB8AC3E}">
        <p14:creationId xmlns:p14="http://schemas.microsoft.com/office/powerpoint/2010/main" val="4052026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8474" y="80628"/>
            <a:ext cx="8832018" cy="4539704"/>
          </a:xfrm>
          <a:prstGeom prst="rect">
            <a:avLst/>
          </a:prstGeom>
        </p:spPr>
        <p:txBody>
          <a:bodyPr wrap="square">
            <a:spAutoFit/>
          </a:bodyPr>
          <a:lstStyle/>
          <a:p>
            <a:pPr algn="ctr">
              <a:spcAft>
                <a:spcPts val="1200"/>
              </a:spcAft>
            </a:pPr>
            <a:r>
              <a:rPr lang="en-US" sz="2000" b="1" dirty="0" smtClean="0"/>
              <a:t>HTTPS</a:t>
            </a:r>
            <a:endParaRPr lang="en-US" b="1" dirty="0"/>
          </a:p>
          <a:p>
            <a:pPr algn="just">
              <a:spcAft>
                <a:spcPts val="600"/>
              </a:spcAft>
            </a:pPr>
            <a:r>
              <a:rPr lang="en-US" dirty="0"/>
              <a:t>Although, it is powerful and flexible; the HTTP protocol is not suitable for use in a wide range of applications because it can be so </a:t>
            </a:r>
            <a:r>
              <a:rPr lang="en-US" u="sng" dirty="0">
                <a:solidFill>
                  <a:srgbClr val="C00000"/>
                </a:solidFill>
              </a:rPr>
              <a:t>easily monitored and replayed</a:t>
            </a:r>
            <a:r>
              <a:rPr lang="en-US" dirty="0"/>
              <a:t>. </a:t>
            </a:r>
          </a:p>
          <a:p>
            <a:pPr algn="just">
              <a:spcAft>
                <a:spcPts val="600"/>
              </a:spcAft>
            </a:pPr>
            <a:r>
              <a:rPr lang="en-US" dirty="0"/>
              <a:t>The </a:t>
            </a:r>
            <a:r>
              <a:rPr lang="en-US" b="1" i="1" u="sng" dirty="0"/>
              <a:t>Secure Sockets Layer (SSL) </a:t>
            </a:r>
            <a:r>
              <a:rPr lang="en-US" dirty="0"/>
              <a:t>was designed to encrypt any TCP/IP based network traffic and provide the following capabilities</a:t>
            </a:r>
            <a:r>
              <a:rPr lang="en-US" dirty="0" smtClean="0"/>
              <a:t>:</a:t>
            </a:r>
            <a:endParaRPr lang="en-US" dirty="0"/>
          </a:p>
          <a:p>
            <a:pPr marL="742950" lvl="1" indent="-285750" algn="just">
              <a:spcAft>
                <a:spcPts val="600"/>
              </a:spcAft>
              <a:buFont typeface="Arial" panose="020B0604020202020204" pitchFamily="34" charset="0"/>
              <a:buChar char="•"/>
            </a:pPr>
            <a:r>
              <a:rPr lang="en-US" dirty="0"/>
              <a:t>Prevents eavesdropping</a:t>
            </a:r>
          </a:p>
          <a:p>
            <a:pPr marL="742950" lvl="1" indent="-285750" algn="just">
              <a:spcAft>
                <a:spcPts val="600"/>
              </a:spcAft>
              <a:buFont typeface="Arial" panose="020B0604020202020204" pitchFamily="34" charset="0"/>
              <a:buChar char="•"/>
            </a:pPr>
            <a:r>
              <a:rPr lang="en-US" dirty="0"/>
              <a:t>Prevents tampering or replaying of messages</a:t>
            </a:r>
          </a:p>
          <a:p>
            <a:pPr marL="742950" lvl="1" indent="-285750" algn="just">
              <a:spcAft>
                <a:spcPts val="600"/>
              </a:spcAft>
              <a:buFont typeface="Arial" panose="020B0604020202020204" pitchFamily="34" charset="0"/>
              <a:buChar char="•"/>
            </a:pPr>
            <a:r>
              <a:rPr lang="en-US" dirty="0"/>
              <a:t>Uses certificates to authenticate servers and optionally clients</a:t>
            </a:r>
          </a:p>
          <a:p>
            <a:pPr algn="just">
              <a:spcAft>
                <a:spcPts val="600"/>
              </a:spcAft>
            </a:pPr>
            <a:r>
              <a:rPr lang="en-US" dirty="0"/>
              <a:t>The </a:t>
            </a:r>
            <a:r>
              <a:rPr lang="en-US" dirty="0" smtClean="0"/>
              <a:t>HTTPS (</a:t>
            </a:r>
            <a:r>
              <a:rPr lang="fr-FR" dirty="0"/>
              <a:t>default </a:t>
            </a:r>
            <a:r>
              <a:rPr lang="fr-FR" dirty="0" smtClean="0"/>
              <a:t>port 443</a:t>
            </a:r>
            <a:r>
              <a:rPr lang="en-US" dirty="0" smtClean="0"/>
              <a:t>) </a:t>
            </a:r>
            <a:r>
              <a:rPr lang="en-US" dirty="0"/>
              <a:t>protocol is the same text based protocol as HTTP </a:t>
            </a:r>
            <a:r>
              <a:rPr lang="en-US" dirty="0" smtClean="0"/>
              <a:t>(</a:t>
            </a:r>
            <a:r>
              <a:rPr lang="fr-FR" dirty="0"/>
              <a:t>default</a:t>
            </a:r>
            <a:r>
              <a:rPr lang="fr-FR" dirty="0" smtClean="0"/>
              <a:t> </a:t>
            </a:r>
            <a:r>
              <a:rPr lang="fr-FR" dirty="0"/>
              <a:t>port </a:t>
            </a:r>
            <a:r>
              <a:rPr lang="fr-FR" dirty="0" smtClean="0"/>
              <a:t>80) </a:t>
            </a:r>
            <a:r>
              <a:rPr lang="en-US" dirty="0" smtClean="0"/>
              <a:t>but </a:t>
            </a:r>
            <a:r>
              <a:rPr lang="en-US" dirty="0"/>
              <a:t>is run over an </a:t>
            </a:r>
            <a:r>
              <a:rPr lang="en-US" i="1" u="sng" dirty="0"/>
              <a:t>encrypted SSL session</a:t>
            </a:r>
            <a:r>
              <a:rPr lang="en-US" dirty="0"/>
              <a:t>. There is some addition overhead in setting up an HTTPS session, as the client and server need to create a shared secret key by using a public / private key handshake. But once the connection is setup it works exactly like HTTP and has the same capabilities, e.g. headers, cookies, caching, authentication, redirection, etc...</a:t>
            </a:r>
            <a:endParaRPr lang="uk-UA" dirty="0"/>
          </a:p>
        </p:txBody>
      </p:sp>
      <p:pic>
        <p:nvPicPr>
          <p:cNvPr id="13314" name="Picture 2" descr="Результат пошуку зображень за запитом &quot;http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324114"/>
            <a:ext cx="45910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4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723275"/>
          </a:xfrm>
          <a:prstGeom prst="rect">
            <a:avLst/>
          </a:prstGeom>
        </p:spPr>
        <p:txBody>
          <a:bodyPr wrap="square">
            <a:spAutoFit/>
          </a:bodyPr>
          <a:lstStyle/>
          <a:p>
            <a:pPr algn="ctr"/>
            <a:r>
              <a:rPr lang="en-US" dirty="0" smtClean="0"/>
              <a:t>SSL in detail: </a:t>
            </a:r>
            <a:r>
              <a:rPr lang="en-US" u="sng" dirty="0">
                <a:solidFill>
                  <a:schemeClr val="accent6">
                    <a:lumMod val="50000"/>
                  </a:schemeClr>
                </a:solidFill>
              </a:rPr>
              <a:t>http://</a:t>
            </a:r>
            <a:r>
              <a:rPr lang="en-US" u="sng" dirty="0" smtClean="0">
                <a:solidFill>
                  <a:schemeClr val="accent6">
                    <a:lumMod val="50000"/>
                  </a:schemeClr>
                </a:solidFill>
              </a:rPr>
              <a:t>www.pierobon.org/ssl/outline.htm</a:t>
            </a:r>
          </a:p>
          <a:p>
            <a:pPr algn="ctr">
              <a:spcBef>
                <a:spcPts val="600"/>
              </a:spcBef>
              <a:spcAft>
                <a:spcPts val="600"/>
              </a:spcAft>
            </a:pPr>
            <a:r>
              <a:rPr lang="en-US" b="1" dirty="0"/>
              <a:t>What Is </a:t>
            </a:r>
            <a:r>
              <a:rPr lang="en-US" b="1" dirty="0" smtClean="0"/>
              <a:t>Encryption?</a:t>
            </a:r>
          </a:p>
        </p:txBody>
      </p:sp>
      <p:pic>
        <p:nvPicPr>
          <p:cNvPr id="5" name="Picture 2" descr="https://habrastorage.org/getpro/habr/post_images/624/564/a0a/624564a0aa98de250fff66be7360f979.png"/>
          <p:cNvPicPr>
            <a:picLocks noChangeAspect="1" noChangeArrowheads="1"/>
          </p:cNvPicPr>
          <p:nvPr/>
        </p:nvPicPr>
        <p:blipFill rotWithShape="1">
          <a:blip r:embed="rId3">
            <a:extLst>
              <a:ext uri="{28A0092B-C50C-407E-A947-70E740481C1C}">
                <a14:useLocalDpi xmlns:a14="http://schemas.microsoft.com/office/drawing/2010/main" val="0"/>
              </a:ext>
            </a:extLst>
          </a:blip>
          <a:srcRect l="27929" r="27301"/>
          <a:stretch/>
        </p:blipFill>
        <p:spPr bwMode="auto">
          <a:xfrm>
            <a:off x="647564" y="4086164"/>
            <a:ext cx="2556284" cy="182711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15416" y="2773377"/>
            <a:ext cx="9128584" cy="1077218"/>
          </a:xfrm>
          <a:prstGeom prst="rect">
            <a:avLst/>
          </a:prstGeom>
        </p:spPr>
        <p:txBody>
          <a:bodyPr wrap="square">
            <a:spAutoFit/>
          </a:bodyPr>
          <a:lstStyle/>
          <a:p>
            <a:pPr marL="285750" indent="-285750">
              <a:spcBef>
                <a:spcPts val="1800"/>
              </a:spcBef>
              <a:spcAft>
                <a:spcPts val="600"/>
              </a:spcAft>
              <a:buFont typeface="Arial" panose="020B0604020202020204" pitchFamily="34" charset="0"/>
              <a:buChar char="•"/>
            </a:pPr>
            <a:r>
              <a:rPr lang="en-US" dirty="0" smtClean="0"/>
              <a:t>There </a:t>
            </a:r>
            <a:r>
              <a:rPr lang="en-US" u="sng" dirty="0"/>
              <a:t>are two main types of key encryption</a:t>
            </a:r>
            <a:r>
              <a:rPr lang="en-US" dirty="0"/>
              <a:t>. (</a:t>
            </a:r>
            <a:r>
              <a:rPr lang="en-US" u="sng" dirty="0">
                <a:solidFill>
                  <a:schemeClr val="accent6">
                    <a:lumMod val="50000"/>
                  </a:schemeClr>
                </a:solidFill>
              </a:rPr>
              <a:t>https://</a:t>
            </a:r>
            <a:r>
              <a:rPr lang="en-US" u="sng" dirty="0" smtClean="0">
                <a:solidFill>
                  <a:schemeClr val="accent6">
                    <a:lumMod val="50000"/>
                  </a:schemeClr>
                </a:solidFill>
              </a:rPr>
              <a:t>homdigitalis.com/categorias/web-dev</a:t>
            </a:r>
            <a:r>
              <a:rPr lang="en-US" dirty="0" smtClean="0"/>
              <a:t>)</a:t>
            </a:r>
            <a:endParaRPr lang="en-US" dirty="0"/>
          </a:p>
          <a:p>
            <a:pPr marL="742950" lvl="1" indent="-285750">
              <a:spcAft>
                <a:spcPts val="600"/>
              </a:spcAft>
              <a:buFont typeface="Arial" panose="020B0604020202020204" pitchFamily="34" charset="0"/>
              <a:buChar char="•"/>
            </a:pPr>
            <a:r>
              <a:rPr lang="en-US" b="1" i="1" dirty="0"/>
              <a:t>Symmetric</a:t>
            </a:r>
            <a:r>
              <a:rPr lang="en-US" dirty="0"/>
              <a:t>, which is also known as private key </a:t>
            </a:r>
            <a:r>
              <a:rPr lang="en-US" dirty="0" smtClean="0"/>
              <a:t>encryption. </a:t>
            </a:r>
            <a:endParaRPr lang="en-US" dirty="0"/>
          </a:p>
          <a:p>
            <a:pPr marL="742950" lvl="1" indent="-285750">
              <a:spcAft>
                <a:spcPts val="600"/>
              </a:spcAft>
              <a:buFont typeface="Arial" panose="020B0604020202020204" pitchFamily="34" charset="0"/>
              <a:buChar char="•"/>
            </a:pPr>
            <a:r>
              <a:rPr lang="en-US" b="1" i="1" dirty="0"/>
              <a:t>Asymmetric</a:t>
            </a:r>
            <a:r>
              <a:rPr lang="en-US" dirty="0"/>
              <a:t>, which is also known as public key </a:t>
            </a:r>
            <a:r>
              <a:rPr lang="en-US" dirty="0" smtClean="0"/>
              <a:t>encryption.</a:t>
            </a:r>
            <a:endParaRPr lang="uk-UA" dirty="0"/>
          </a:p>
        </p:txBody>
      </p:sp>
      <p:pic>
        <p:nvPicPr>
          <p:cNvPr id="8" name="Picture 4" descr="https://habrastorage.org/getpro/habr/post_images/cf7/057/7a3/cf70577a363a0cd8c51135951190c41f.png"/>
          <p:cNvPicPr>
            <a:picLocks noChangeAspect="1" noChangeArrowheads="1"/>
          </p:cNvPicPr>
          <p:nvPr/>
        </p:nvPicPr>
        <p:blipFill rotWithShape="1">
          <a:blip r:embed="rId4">
            <a:extLst>
              <a:ext uri="{28A0092B-C50C-407E-A947-70E740481C1C}">
                <a14:useLocalDpi xmlns:a14="http://schemas.microsoft.com/office/drawing/2010/main" val="0"/>
              </a:ext>
            </a:extLst>
          </a:blip>
          <a:srcRect t="13413" b="10864"/>
          <a:stretch/>
        </p:blipFill>
        <p:spPr bwMode="auto">
          <a:xfrm>
            <a:off x="3643188" y="4061727"/>
            <a:ext cx="5388601" cy="183620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5416" y="5903984"/>
            <a:ext cx="3627772" cy="861774"/>
          </a:xfrm>
          <a:prstGeom prst="rect">
            <a:avLst/>
          </a:prstGeom>
        </p:spPr>
        <p:txBody>
          <a:bodyPr wrap="square">
            <a:spAutoFit/>
          </a:bodyPr>
          <a:lstStyle/>
          <a:p>
            <a:pPr algn="ctr"/>
            <a:r>
              <a:rPr lang="en-US" b="1" i="1" dirty="0" smtClean="0"/>
              <a:t>Symmetric encryption</a:t>
            </a:r>
          </a:p>
          <a:p>
            <a:pPr algn="ctr"/>
            <a:r>
              <a:rPr lang="en-US" sz="1600" dirty="0" smtClean="0"/>
              <a:t>(the disadvantage </a:t>
            </a:r>
            <a:r>
              <a:rPr lang="en-US" sz="1600" dirty="0"/>
              <a:t>is the requirement </a:t>
            </a:r>
            <a:endParaRPr lang="en-US" sz="1600" dirty="0" smtClean="0"/>
          </a:p>
          <a:p>
            <a:pPr algn="ctr"/>
            <a:r>
              <a:rPr lang="en-US" sz="1600" dirty="0" smtClean="0"/>
              <a:t>of </a:t>
            </a:r>
            <a:r>
              <a:rPr lang="en-US" sz="1600" dirty="0"/>
              <a:t>a shared secret </a:t>
            </a:r>
            <a:r>
              <a:rPr lang="en-US" sz="1600" dirty="0" smtClean="0"/>
              <a:t>key!)</a:t>
            </a:r>
            <a:endParaRPr lang="uk-UA" sz="1600" b="1" i="1" dirty="0"/>
          </a:p>
        </p:txBody>
      </p:sp>
      <p:sp>
        <p:nvSpPr>
          <p:cNvPr id="10" name="Прямоугольник 9"/>
          <p:cNvSpPr/>
          <p:nvPr/>
        </p:nvSpPr>
        <p:spPr>
          <a:xfrm>
            <a:off x="3923928" y="5915598"/>
            <a:ext cx="4896544" cy="861774"/>
          </a:xfrm>
          <a:prstGeom prst="rect">
            <a:avLst/>
          </a:prstGeom>
        </p:spPr>
        <p:txBody>
          <a:bodyPr wrap="square">
            <a:spAutoFit/>
          </a:bodyPr>
          <a:lstStyle/>
          <a:p>
            <a:pPr algn="ctr"/>
            <a:r>
              <a:rPr lang="en-US" b="1" i="1" dirty="0" smtClean="0"/>
              <a:t>Asymmetric encryption</a:t>
            </a:r>
          </a:p>
          <a:p>
            <a:pPr algn="ctr"/>
            <a:r>
              <a:rPr lang="en-US" sz="1600" dirty="0" smtClean="0"/>
              <a:t>(is computationally more intensive </a:t>
            </a:r>
          </a:p>
          <a:p>
            <a:pPr algn="ctr"/>
            <a:r>
              <a:rPr lang="en-US" sz="1600" dirty="0" smtClean="0"/>
              <a:t>than symmetric </a:t>
            </a:r>
            <a:r>
              <a:rPr lang="en-US" sz="1600" dirty="0"/>
              <a:t>key </a:t>
            </a:r>
            <a:r>
              <a:rPr lang="en-US" sz="1600" dirty="0" smtClean="0"/>
              <a:t>algorithms)</a:t>
            </a:r>
            <a:endParaRPr lang="uk-UA" sz="1600" b="1" i="1" dirty="0"/>
          </a:p>
        </p:txBody>
      </p:sp>
      <p:cxnSp>
        <p:nvCxnSpPr>
          <p:cNvPr id="11" name="Прямая соединительная линия 10"/>
          <p:cNvCxnSpPr/>
          <p:nvPr/>
        </p:nvCxnSpPr>
        <p:spPr>
          <a:xfrm flipH="1">
            <a:off x="0" y="260090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268" y="605805"/>
            <a:ext cx="20002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Прямоугольник 8"/>
          <p:cNvSpPr/>
          <p:nvPr/>
        </p:nvSpPr>
        <p:spPr>
          <a:xfrm>
            <a:off x="17908" y="757908"/>
            <a:ext cx="7002364" cy="1800493"/>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t>Encryption is applying a math. function to plain text and converting it to an encrypted cipher text.</a:t>
            </a:r>
          </a:p>
          <a:p>
            <a:pPr marL="742950" lvl="1" indent="-285750">
              <a:spcAft>
                <a:spcPts val="600"/>
              </a:spcAft>
              <a:buFont typeface="Arial" panose="020B0604020202020204" pitchFamily="34" charset="0"/>
              <a:buChar char="•"/>
            </a:pPr>
            <a:r>
              <a:rPr lang="en-US" sz="1600" dirty="0"/>
              <a:t>A cipher is an algorithm for performing encryption.</a:t>
            </a:r>
          </a:p>
          <a:p>
            <a:pPr marL="742950" lvl="1" indent="-285750">
              <a:spcAft>
                <a:spcPts val="600"/>
              </a:spcAft>
              <a:buFont typeface="Arial" panose="020B0604020202020204" pitchFamily="34" charset="0"/>
              <a:buChar char="•"/>
            </a:pPr>
            <a:r>
              <a:rPr lang="en-US" sz="1600" dirty="0"/>
              <a:t>A cipher usually depends on a piece of auxiliary information called a key.</a:t>
            </a:r>
          </a:p>
          <a:p>
            <a:pPr marL="285750" indent="-285750">
              <a:spcAft>
                <a:spcPts val="600"/>
              </a:spcAft>
              <a:buFont typeface="Arial" panose="020B0604020202020204" pitchFamily="34" charset="0"/>
              <a:buChar char="•"/>
            </a:pPr>
            <a:r>
              <a:rPr lang="en-US" sz="1600" dirty="0"/>
              <a:t>Without the appropriate key it should be difficult to decrypt the resulting cipher into readable text.</a:t>
            </a:r>
          </a:p>
        </p:txBody>
      </p:sp>
      <p:cxnSp>
        <p:nvCxnSpPr>
          <p:cNvPr id="12" name="Прямая со стрелкой 11"/>
          <p:cNvCxnSpPr/>
          <p:nvPr/>
        </p:nvCxnSpPr>
        <p:spPr>
          <a:xfrm>
            <a:off x="7984393" y="3753036"/>
            <a:ext cx="548047" cy="34853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a:off x="3557431" y="3850595"/>
            <a:ext cx="548047" cy="34853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Прямая со стрелкой 13"/>
          <p:cNvCxnSpPr/>
          <p:nvPr/>
        </p:nvCxnSpPr>
        <p:spPr>
          <a:xfrm flipH="1">
            <a:off x="2267744" y="3904543"/>
            <a:ext cx="401111" cy="522797"/>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6" name="Прямая со стрелкой 15"/>
          <p:cNvCxnSpPr/>
          <p:nvPr/>
        </p:nvCxnSpPr>
        <p:spPr>
          <a:xfrm>
            <a:off x="8984518" y="1020555"/>
            <a:ext cx="0" cy="913573"/>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3010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620"/>
            <a:ext cx="9144000" cy="7240444"/>
          </a:xfrm>
          <a:prstGeom prst="rect">
            <a:avLst/>
          </a:prstGeom>
        </p:spPr>
        <p:txBody>
          <a:bodyPr wrap="square">
            <a:spAutoFit/>
          </a:bodyPr>
          <a:lstStyle/>
          <a:p>
            <a:pPr algn="ctr">
              <a:spcAft>
                <a:spcPts val="600"/>
              </a:spcAft>
            </a:pPr>
            <a:r>
              <a:rPr lang="en-US" b="1" dirty="0"/>
              <a:t>Uses Of </a:t>
            </a:r>
            <a:r>
              <a:rPr lang="en-US" b="1" dirty="0" smtClean="0"/>
              <a:t>Asymmetric (Public Key) </a:t>
            </a:r>
            <a:r>
              <a:rPr lang="en-US" b="1" dirty="0" err="1"/>
              <a:t>Encyption</a:t>
            </a:r>
            <a:endParaRPr lang="en-US" b="1" dirty="0"/>
          </a:p>
          <a:p>
            <a:pPr marL="285750" indent="-285750" algn="just">
              <a:spcAft>
                <a:spcPts val="300"/>
              </a:spcAft>
              <a:buFont typeface="Arial" panose="020B0604020202020204" pitchFamily="34" charset="0"/>
              <a:buChar char="•"/>
            </a:pPr>
            <a:r>
              <a:rPr lang="en-US" dirty="0"/>
              <a:t>Data encrypted with the public key can only be decrypted with the private key.</a:t>
            </a:r>
          </a:p>
          <a:p>
            <a:pPr marL="742950" lvl="1" indent="-285750" algn="just">
              <a:spcAft>
                <a:spcPts val="300"/>
              </a:spcAft>
              <a:buFont typeface="Arial" panose="020B0604020202020204" pitchFamily="34" charset="0"/>
              <a:buChar char="•"/>
            </a:pPr>
            <a:r>
              <a:rPr lang="en-US" dirty="0"/>
              <a:t>Use public key encryption for </a:t>
            </a:r>
            <a:r>
              <a:rPr lang="en-US" b="1" dirty="0"/>
              <a:t>privacy</a:t>
            </a:r>
            <a:r>
              <a:rPr lang="en-US" dirty="0"/>
              <a:t>.</a:t>
            </a:r>
          </a:p>
          <a:p>
            <a:pPr marL="742950" lvl="1" indent="-285750" algn="just">
              <a:spcAft>
                <a:spcPts val="300"/>
              </a:spcAft>
              <a:buFont typeface="Arial" panose="020B0604020202020204" pitchFamily="34" charset="0"/>
              <a:buChar char="•"/>
            </a:pPr>
            <a:r>
              <a:rPr lang="en-US" sz="1600" dirty="0"/>
              <a:t>Encrypted </a:t>
            </a:r>
            <a:r>
              <a:rPr lang="en-US" sz="1600" dirty="0" smtClean="0"/>
              <a:t>by using </a:t>
            </a:r>
            <a:r>
              <a:rPr lang="en-US" sz="1600" dirty="0"/>
              <a:t>the </a:t>
            </a:r>
            <a:r>
              <a:rPr lang="en-US" sz="1600" u="sng" dirty="0"/>
              <a:t>recipient's public </a:t>
            </a:r>
            <a:r>
              <a:rPr lang="en-US" sz="1600" u="sng" dirty="0" smtClean="0"/>
              <a:t>key</a:t>
            </a:r>
            <a:r>
              <a:rPr lang="en-US" sz="1600" dirty="0" smtClean="0"/>
              <a:t>. Decrypted </a:t>
            </a:r>
            <a:r>
              <a:rPr lang="en-US" sz="1600" dirty="0"/>
              <a:t>by the </a:t>
            </a:r>
            <a:r>
              <a:rPr lang="en-US" sz="1600" u="sng" dirty="0"/>
              <a:t>recipient's private key</a:t>
            </a:r>
            <a:r>
              <a:rPr lang="en-US" sz="1600" dirty="0" smtClean="0"/>
              <a:t>.</a:t>
            </a:r>
          </a:p>
          <a:p>
            <a:pPr marL="285750" indent="-285750" algn="just">
              <a:spcAft>
                <a:spcPts val="300"/>
              </a:spcAft>
              <a:buFont typeface="Arial" panose="020B0604020202020204" pitchFamily="34" charset="0"/>
              <a:buChar char="•"/>
            </a:pPr>
            <a:r>
              <a:rPr lang="en-US" dirty="0" smtClean="0"/>
              <a:t>Data </a:t>
            </a:r>
            <a:r>
              <a:rPr lang="en-US" dirty="0"/>
              <a:t>encrypted with the private key can only be decrypted with the public key.</a:t>
            </a:r>
          </a:p>
          <a:p>
            <a:pPr marL="742950" lvl="1" indent="-285750" algn="just">
              <a:spcAft>
                <a:spcPts val="300"/>
              </a:spcAft>
              <a:buFont typeface="Arial" panose="020B0604020202020204" pitchFamily="34" charset="0"/>
              <a:buChar char="•"/>
            </a:pPr>
            <a:r>
              <a:rPr lang="en-US" dirty="0"/>
              <a:t>Use public key encryption for </a:t>
            </a:r>
            <a:r>
              <a:rPr lang="en-US" b="1" dirty="0"/>
              <a:t>authentication</a:t>
            </a:r>
            <a:r>
              <a:rPr lang="en-US" dirty="0"/>
              <a:t>.</a:t>
            </a:r>
          </a:p>
          <a:p>
            <a:pPr marL="742950" lvl="1" indent="-285750" algn="just">
              <a:spcAft>
                <a:spcPts val="300"/>
              </a:spcAft>
              <a:buFont typeface="Arial" panose="020B0604020202020204" pitchFamily="34" charset="0"/>
              <a:buChar char="•"/>
            </a:pPr>
            <a:r>
              <a:rPr lang="en-US" sz="1600" dirty="0" smtClean="0"/>
              <a:t>Encrypted by using </a:t>
            </a:r>
            <a:r>
              <a:rPr lang="en-US" sz="1600" dirty="0"/>
              <a:t>the </a:t>
            </a:r>
            <a:r>
              <a:rPr lang="en-US" sz="1600" u="sng" dirty="0"/>
              <a:t>sender's private key</a:t>
            </a:r>
            <a:r>
              <a:rPr lang="en-US" sz="1600" dirty="0" smtClean="0"/>
              <a:t>. Decrypted </a:t>
            </a:r>
            <a:r>
              <a:rPr lang="en-US" sz="1600" dirty="0"/>
              <a:t>by the </a:t>
            </a:r>
            <a:r>
              <a:rPr lang="en-US" sz="1600" u="sng" dirty="0"/>
              <a:t>sender's </a:t>
            </a:r>
            <a:r>
              <a:rPr lang="en-US" sz="1600" u="sng" dirty="0" smtClean="0"/>
              <a:t>public key</a:t>
            </a:r>
            <a:r>
              <a:rPr lang="en-US" sz="1600" dirty="0" smtClean="0"/>
              <a:t>.</a:t>
            </a:r>
            <a:endParaRPr lang="en-US" sz="1600" dirty="0"/>
          </a:p>
          <a:p>
            <a:pPr algn="ctr">
              <a:spcBef>
                <a:spcPts val="600"/>
              </a:spcBef>
              <a:spcAft>
                <a:spcPts val="600"/>
              </a:spcAft>
            </a:pPr>
            <a:r>
              <a:rPr lang="en-US" b="1" dirty="0" smtClean="0"/>
              <a:t>Digital Signature</a:t>
            </a:r>
          </a:p>
          <a:p>
            <a:pPr marL="285750" indent="-285750">
              <a:spcAft>
                <a:spcPts val="300"/>
              </a:spcAft>
              <a:buFont typeface="Arial" panose="020B0604020202020204" pitchFamily="34" charset="0"/>
              <a:buChar char="•"/>
            </a:pPr>
            <a:r>
              <a:rPr lang="en-US" dirty="0" smtClean="0"/>
              <a:t>A </a:t>
            </a:r>
            <a:r>
              <a:rPr lang="en-US" b="1" i="1" u="sng" dirty="0"/>
              <a:t>digital signature </a:t>
            </a:r>
            <a:r>
              <a:rPr lang="en-US" dirty="0"/>
              <a:t>is an encrypted message digest.</a:t>
            </a:r>
          </a:p>
          <a:p>
            <a:pPr marL="285750" indent="-285750">
              <a:spcAft>
                <a:spcPts val="300"/>
              </a:spcAft>
              <a:buFont typeface="Arial" panose="020B0604020202020204" pitchFamily="34" charset="0"/>
              <a:buChar char="•"/>
            </a:pPr>
            <a:r>
              <a:rPr lang="en-US" dirty="0"/>
              <a:t>A message digest is created by:</a:t>
            </a:r>
          </a:p>
          <a:p>
            <a:pPr marL="742950" lvl="1" indent="-285750">
              <a:spcAft>
                <a:spcPts val="300"/>
              </a:spcAft>
              <a:buFont typeface="Arial" panose="020B0604020202020204" pitchFamily="34" charset="0"/>
              <a:buChar char="•"/>
            </a:pPr>
            <a:r>
              <a:rPr lang="en-US" dirty="0"/>
              <a:t>Taking a message and using a hashing algorithm to compute a string typically 128 bits long. This string is called a </a:t>
            </a:r>
            <a:r>
              <a:rPr lang="en-US" b="1" i="1" u="sng" dirty="0" smtClean="0"/>
              <a:t>message </a:t>
            </a:r>
            <a:r>
              <a:rPr lang="en-US" b="1" i="1" u="sng" dirty="0"/>
              <a:t>digest</a:t>
            </a:r>
            <a:r>
              <a:rPr lang="en-US" dirty="0"/>
              <a:t>. (</a:t>
            </a:r>
            <a:r>
              <a:rPr lang="en-US" u="sng" dirty="0"/>
              <a:t>MD5</a:t>
            </a:r>
            <a:r>
              <a:rPr lang="en-US" dirty="0"/>
              <a:t> is a common hashing algorithm).</a:t>
            </a:r>
          </a:p>
          <a:p>
            <a:pPr marL="742950" lvl="1" indent="-285750">
              <a:spcAft>
                <a:spcPts val="300"/>
              </a:spcAft>
              <a:buFont typeface="Arial" panose="020B0604020202020204" pitchFamily="34" charset="0"/>
              <a:buChar char="•"/>
            </a:pPr>
            <a:r>
              <a:rPr lang="en-US" dirty="0"/>
              <a:t>The </a:t>
            </a:r>
            <a:r>
              <a:rPr lang="en-US" dirty="0" smtClean="0"/>
              <a:t>message digest is encrypted with the sender's private key</a:t>
            </a:r>
            <a:r>
              <a:rPr lang="en-US" dirty="0"/>
              <a:t>.</a:t>
            </a:r>
          </a:p>
          <a:p>
            <a:pPr marL="285750" indent="-285750">
              <a:spcAft>
                <a:spcPts val="300"/>
              </a:spcAft>
              <a:buFont typeface="Arial" panose="020B0604020202020204" pitchFamily="34" charset="0"/>
              <a:buChar char="•"/>
            </a:pPr>
            <a:endParaRPr lang="en-US" dirty="0" smtClean="0"/>
          </a:p>
          <a:p>
            <a:pPr marL="285750" indent="-285750">
              <a:spcAft>
                <a:spcPts val="300"/>
              </a:spcAft>
              <a:buFont typeface="Arial" panose="020B0604020202020204" pitchFamily="34" charset="0"/>
              <a:buChar char="•"/>
            </a:pPr>
            <a:r>
              <a:rPr lang="en-US" dirty="0" smtClean="0"/>
              <a:t>A </a:t>
            </a:r>
            <a:r>
              <a:rPr lang="en-US" dirty="0"/>
              <a:t>digital signature </a:t>
            </a:r>
            <a:r>
              <a:rPr lang="en-US" dirty="0" smtClean="0"/>
              <a:t>serves </a:t>
            </a:r>
            <a:r>
              <a:rPr lang="en-US" dirty="0"/>
              <a:t>three important purposes:</a:t>
            </a:r>
          </a:p>
          <a:p>
            <a:pPr marL="742950" lvl="1" indent="-285750">
              <a:buFont typeface="Arial" panose="020B0604020202020204" pitchFamily="34" charset="0"/>
              <a:buChar char="•"/>
            </a:pPr>
            <a:r>
              <a:rPr lang="en-US" dirty="0"/>
              <a:t>Verifies </a:t>
            </a:r>
            <a:r>
              <a:rPr lang="en-US" u="sng" dirty="0"/>
              <a:t>data integrity </a:t>
            </a:r>
            <a:r>
              <a:rPr lang="en-US" u="sng" dirty="0" smtClean="0"/>
              <a:t>(</a:t>
            </a:r>
            <a:r>
              <a:rPr lang="en-US" sz="1600" dirty="0"/>
              <a:t>document</a:t>
            </a:r>
            <a:r>
              <a:rPr lang="en-US" sz="1600" dirty="0" smtClean="0"/>
              <a:t> </a:t>
            </a:r>
            <a:r>
              <a:rPr lang="en-US" sz="1600" dirty="0"/>
              <a:t>cannot be altered </a:t>
            </a:r>
            <a:endParaRPr lang="en-US" sz="1600" dirty="0" smtClean="0"/>
          </a:p>
          <a:p>
            <a:pPr lvl="1">
              <a:spcAft>
                <a:spcPts val="300"/>
              </a:spcAft>
            </a:pPr>
            <a:r>
              <a:rPr lang="en-US" sz="1600" dirty="0"/>
              <a:t> </a:t>
            </a:r>
            <a:r>
              <a:rPr lang="en-US" sz="1600" dirty="0" smtClean="0"/>
              <a:t>                                                    without </a:t>
            </a:r>
            <a:r>
              <a:rPr lang="en-US" sz="1600" dirty="0"/>
              <a:t>changing the digital signature</a:t>
            </a:r>
            <a:r>
              <a:rPr lang="en-US" u="sng" dirty="0"/>
              <a:t>)</a:t>
            </a:r>
            <a:r>
              <a:rPr lang="en-US" dirty="0" smtClean="0"/>
              <a:t>.</a:t>
            </a:r>
            <a:endParaRPr lang="en-US" dirty="0"/>
          </a:p>
          <a:p>
            <a:pPr marL="742950" lvl="1" indent="-285750">
              <a:spcAft>
                <a:spcPts val="300"/>
              </a:spcAft>
              <a:buFont typeface="Arial" panose="020B0604020202020204" pitchFamily="34" charset="0"/>
              <a:buChar char="•"/>
            </a:pPr>
            <a:r>
              <a:rPr lang="en-US" dirty="0"/>
              <a:t>Provides </a:t>
            </a:r>
            <a:r>
              <a:rPr lang="en-US" u="sng" dirty="0"/>
              <a:t>authentication of the sender</a:t>
            </a:r>
            <a:r>
              <a:rPr lang="en-US" dirty="0"/>
              <a:t>.</a:t>
            </a:r>
          </a:p>
          <a:p>
            <a:pPr marL="742950" lvl="1" indent="-285750">
              <a:spcAft>
                <a:spcPts val="300"/>
              </a:spcAft>
              <a:buFont typeface="Arial" panose="020B0604020202020204" pitchFamily="34" charset="0"/>
              <a:buChar char="•"/>
            </a:pPr>
            <a:r>
              <a:rPr lang="en-US" u="sng" dirty="0"/>
              <a:t>Accountability</a:t>
            </a:r>
          </a:p>
          <a:p>
            <a:pPr marL="1200150" lvl="2" indent="-285750">
              <a:spcAft>
                <a:spcPts val="300"/>
              </a:spcAft>
              <a:buFont typeface="Arial" panose="020B0604020202020204" pitchFamily="34" charset="0"/>
              <a:buChar char="•"/>
            </a:pPr>
            <a:r>
              <a:rPr lang="en-US" dirty="0"/>
              <a:t>The loss of the private key means that all digitally signed communications can still be repudiated.</a:t>
            </a:r>
          </a:p>
          <a:p>
            <a:pPr marL="1200150" lvl="2" indent="-285750">
              <a:spcAft>
                <a:spcPts val="300"/>
              </a:spcAft>
              <a:buFont typeface="Arial" panose="020B0604020202020204" pitchFamily="34" charset="0"/>
              <a:buChar char="•"/>
            </a:pPr>
            <a:r>
              <a:rPr lang="en-US" dirty="0"/>
              <a:t>Attaching a digital signature prevents </a:t>
            </a:r>
            <a:r>
              <a:rPr lang="en-US" dirty="0" smtClean="0"/>
              <a:t>repudiation</a:t>
            </a:r>
          </a:p>
        </p:txBody>
      </p:sp>
      <p:pic>
        <p:nvPicPr>
          <p:cNvPr id="18434" name="Picture 2" descr="Результат пошуку зображень за запитом &quot;Digital Signatu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8479" y="4113076"/>
            <a:ext cx="2891659" cy="183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07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9986"/>
            <a:ext cx="9144000" cy="6763390"/>
          </a:xfrm>
          <a:prstGeom prst="rect">
            <a:avLst/>
          </a:prstGeom>
        </p:spPr>
        <p:txBody>
          <a:bodyPr wrap="square">
            <a:spAutoFit/>
          </a:bodyPr>
          <a:lstStyle/>
          <a:p>
            <a:pPr algn="ctr">
              <a:spcAft>
                <a:spcPts val="1200"/>
              </a:spcAft>
            </a:pPr>
            <a:r>
              <a:rPr lang="en-US" b="1" dirty="0"/>
              <a:t>Digital </a:t>
            </a:r>
            <a:r>
              <a:rPr lang="en-US" b="1" dirty="0" smtClean="0"/>
              <a:t>Certificate</a:t>
            </a:r>
          </a:p>
          <a:p>
            <a:pPr marL="285750" indent="-285750">
              <a:spcAft>
                <a:spcPts val="300"/>
              </a:spcAft>
              <a:buFont typeface="Arial" panose="020B0604020202020204" pitchFamily="34" charset="0"/>
              <a:buChar char="•"/>
            </a:pPr>
            <a:r>
              <a:rPr lang="en-US" dirty="0"/>
              <a:t>A digital certificate is used to verify that a user sending a message is who they claim to be, and to provide the receiver with the means to encode a reply.</a:t>
            </a:r>
          </a:p>
          <a:p>
            <a:pPr marL="285750" indent="-285750">
              <a:spcAft>
                <a:spcPts val="300"/>
              </a:spcAft>
              <a:buFont typeface="Arial" panose="020B0604020202020204" pitchFamily="34" charset="0"/>
              <a:buChar char="•"/>
            </a:pPr>
            <a:r>
              <a:rPr lang="en-US" dirty="0"/>
              <a:t>Those wishing to send encrypted messages obtain a digital certificate from </a:t>
            </a:r>
            <a:r>
              <a:rPr lang="en-US" u="sng" dirty="0"/>
              <a:t>a certifying authority</a:t>
            </a:r>
            <a:r>
              <a:rPr lang="en-US" dirty="0"/>
              <a:t>.</a:t>
            </a:r>
          </a:p>
          <a:p>
            <a:pPr marL="742950" lvl="1" indent="-285750">
              <a:spcAft>
                <a:spcPts val="300"/>
              </a:spcAft>
              <a:buFont typeface="Arial" panose="020B0604020202020204" pitchFamily="34" charset="0"/>
              <a:buChar char="•"/>
            </a:pPr>
            <a:r>
              <a:rPr lang="en-US" dirty="0"/>
              <a:t>The </a:t>
            </a:r>
            <a:r>
              <a:rPr lang="en-US" dirty="0" smtClean="0"/>
              <a:t>certifying </a:t>
            </a:r>
            <a:r>
              <a:rPr lang="en-US" dirty="0"/>
              <a:t>authority issues an encrypted digital certificate.</a:t>
            </a:r>
          </a:p>
          <a:p>
            <a:pPr marL="285750" indent="-285750">
              <a:spcAft>
                <a:spcPts val="300"/>
              </a:spcAft>
              <a:buFont typeface="Arial" panose="020B0604020202020204" pitchFamily="34" charset="0"/>
              <a:buChar char="•"/>
            </a:pPr>
            <a:r>
              <a:rPr lang="en-US" dirty="0"/>
              <a:t>The recipient of an encrypted message uses the certifying authority's public key to decode the digital certificate attached to the message.</a:t>
            </a:r>
          </a:p>
          <a:p>
            <a:pPr marL="742950" lvl="1" indent="-285750">
              <a:spcAft>
                <a:spcPts val="300"/>
              </a:spcAft>
              <a:buFont typeface="Arial" panose="020B0604020202020204" pitchFamily="34" charset="0"/>
              <a:buChar char="•"/>
            </a:pPr>
            <a:r>
              <a:rPr lang="en-US" dirty="0"/>
              <a:t>The recipient verifies it as issued by the certifying authority.</a:t>
            </a:r>
          </a:p>
          <a:p>
            <a:pPr marL="742950" lvl="1" indent="-285750">
              <a:spcAft>
                <a:spcPts val="300"/>
              </a:spcAft>
              <a:buFont typeface="Arial" panose="020B0604020202020204" pitchFamily="34" charset="0"/>
              <a:buChar char="•"/>
            </a:pPr>
            <a:r>
              <a:rPr lang="en-US" dirty="0"/>
              <a:t>Then it obtains the sender's public key and identification information held within the digital certificate.</a:t>
            </a:r>
          </a:p>
          <a:p>
            <a:pPr marL="742950" lvl="1" indent="-285750">
              <a:spcAft>
                <a:spcPts val="300"/>
              </a:spcAft>
              <a:buFont typeface="Arial" panose="020B0604020202020204" pitchFamily="34" charset="0"/>
              <a:buChar char="•"/>
            </a:pPr>
            <a:r>
              <a:rPr lang="en-US" dirty="0"/>
              <a:t>With this information, the recipient can then send an encrypted reply</a:t>
            </a:r>
            <a:r>
              <a:rPr lang="en-US" dirty="0" smtClean="0"/>
              <a:t>.</a:t>
            </a:r>
          </a:p>
          <a:p>
            <a:pPr algn="ctr">
              <a:spcBef>
                <a:spcPts val="1200"/>
              </a:spcBef>
              <a:spcAft>
                <a:spcPts val="600"/>
              </a:spcAft>
            </a:pPr>
            <a:r>
              <a:rPr lang="en-US" dirty="0" smtClean="0"/>
              <a:t> </a:t>
            </a:r>
            <a:r>
              <a:rPr lang="en-US" b="1" dirty="0" smtClean="0"/>
              <a:t>A digital certificate typically contains all of the following:</a:t>
            </a:r>
          </a:p>
          <a:p>
            <a:pPr marL="800100" lvl="1" indent="-342900">
              <a:buFont typeface="+mj-lt"/>
              <a:buAutoNum type="arabicPeriod"/>
            </a:pPr>
            <a:r>
              <a:rPr lang="en-US" sz="1600" dirty="0" smtClean="0"/>
              <a:t>An </a:t>
            </a:r>
            <a:r>
              <a:rPr lang="en-US" sz="1600" dirty="0"/>
              <a:t>expiration date.</a:t>
            </a:r>
          </a:p>
          <a:p>
            <a:pPr marL="800100" lvl="1" indent="-342900">
              <a:buFont typeface="+mj-lt"/>
              <a:buAutoNum type="arabicPeriod"/>
            </a:pPr>
            <a:r>
              <a:rPr lang="en-US" sz="1600" dirty="0"/>
              <a:t>A serial number.</a:t>
            </a:r>
          </a:p>
          <a:p>
            <a:pPr marL="800100" lvl="1" indent="-342900">
              <a:buFont typeface="+mj-lt"/>
              <a:buAutoNum type="arabicPeriod"/>
            </a:pPr>
            <a:r>
              <a:rPr lang="en-US" sz="1600" dirty="0"/>
              <a:t>Certifying authority's digital certificate.</a:t>
            </a:r>
          </a:p>
          <a:p>
            <a:pPr marL="800100" lvl="1" indent="-342900">
              <a:buFont typeface="+mj-lt"/>
              <a:buAutoNum type="arabicPeriod"/>
            </a:pPr>
            <a:r>
              <a:rPr lang="en-US" sz="1600" dirty="0"/>
              <a:t>Certifying authority's digital signature.</a:t>
            </a:r>
          </a:p>
          <a:p>
            <a:pPr marL="800100" lvl="1" indent="-342900">
              <a:buFont typeface="+mj-lt"/>
              <a:buAutoNum type="arabicPeriod"/>
            </a:pPr>
            <a:r>
              <a:rPr lang="en-US" sz="1600" dirty="0"/>
              <a:t>Certifying authority's name.</a:t>
            </a:r>
          </a:p>
          <a:p>
            <a:pPr marL="800100" lvl="1" indent="-342900">
              <a:buFont typeface="+mj-lt"/>
              <a:buAutoNum type="arabicPeriod"/>
            </a:pPr>
            <a:r>
              <a:rPr lang="en-US" sz="1600" dirty="0"/>
              <a:t>Certifying authority's public key.</a:t>
            </a:r>
          </a:p>
          <a:p>
            <a:pPr marL="800100" lvl="1" indent="-342900">
              <a:buFont typeface="+mj-lt"/>
              <a:buAutoNum type="arabicPeriod"/>
            </a:pPr>
            <a:r>
              <a:rPr lang="en-US" sz="1600" dirty="0"/>
              <a:t>Owner's digital signature.</a:t>
            </a:r>
          </a:p>
          <a:p>
            <a:pPr marL="800100" lvl="1" indent="-342900">
              <a:buFont typeface="+mj-lt"/>
              <a:buAutoNum type="arabicPeriod"/>
            </a:pPr>
            <a:r>
              <a:rPr lang="en-US" sz="1600" dirty="0"/>
              <a:t>Owner's electronic mail address.</a:t>
            </a:r>
          </a:p>
          <a:p>
            <a:pPr marL="800100" lvl="1" indent="-342900">
              <a:buFont typeface="+mj-lt"/>
              <a:buAutoNum type="arabicPeriod"/>
            </a:pPr>
            <a:r>
              <a:rPr lang="en-US" sz="1600" dirty="0"/>
              <a:t>Owner's postal mail address.</a:t>
            </a:r>
          </a:p>
          <a:p>
            <a:pPr marL="800100" lvl="1" indent="-342900">
              <a:buFont typeface="+mj-lt"/>
              <a:buAutoNum type="arabicPeriod"/>
            </a:pPr>
            <a:r>
              <a:rPr lang="en-US" sz="1600" dirty="0"/>
              <a:t>Owner's public key.</a:t>
            </a:r>
            <a:endParaRPr lang="en-US" dirty="0"/>
          </a:p>
        </p:txBody>
      </p:sp>
      <p:pic>
        <p:nvPicPr>
          <p:cNvPr id="16386" name="Picture 2" descr="Результат пошуку зображень за запитом &quot;Digital Certificat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265" y="4293096"/>
            <a:ext cx="3554239"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6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5359"/>
            <a:ext cx="9144000" cy="4054956"/>
          </a:xfrm>
          <a:prstGeom prst="rect">
            <a:avLst/>
          </a:prstGeom>
        </p:spPr>
        <p:txBody>
          <a:bodyPr wrap="square">
            <a:spAutoFit/>
          </a:bodyPr>
          <a:lstStyle/>
          <a:p>
            <a:pPr algn="ctr">
              <a:spcBef>
                <a:spcPts val="600"/>
              </a:spcBef>
              <a:spcAft>
                <a:spcPts val="600"/>
              </a:spcAft>
            </a:pPr>
            <a:r>
              <a:rPr lang="en-US" b="1" dirty="0"/>
              <a:t>Certifying </a:t>
            </a:r>
            <a:r>
              <a:rPr lang="en-US" b="1" dirty="0" smtClean="0"/>
              <a:t>Authority</a:t>
            </a:r>
          </a:p>
          <a:p>
            <a:pPr marL="285750" indent="-285750" algn="just">
              <a:spcAft>
                <a:spcPts val="300"/>
              </a:spcAft>
              <a:buFont typeface="Arial" panose="020B0604020202020204" pitchFamily="34" charset="0"/>
              <a:buChar char="•"/>
            </a:pPr>
            <a:r>
              <a:rPr lang="en-US" dirty="0" smtClean="0"/>
              <a:t>A </a:t>
            </a:r>
            <a:r>
              <a:rPr lang="en-US" dirty="0"/>
              <a:t>certifying authority provides authentication </a:t>
            </a:r>
            <a:r>
              <a:rPr lang="en-US" dirty="0" smtClean="0"/>
              <a:t>and is </a:t>
            </a:r>
            <a:r>
              <a:rPr lang="en-US" dirty="0"/>
              <a:t>a trusted third party that vouches for the identity of individuals and </a:t>
            </a:r>
            <a:r>
              <a:rPr lang="en-US" dirty="0" smtClean="0"/>
              <a:t>organizations. Modern </a:t>
            </a:r>
            <a:r>
              <a:rPr lang="en-US" dirty="0"/>
              <a:t>browsers have digital certificates of many certifying authorities pre-installed.</a:t>
            </a:r>
          </a:p>
          <a:p>
            <a:pPr marL="285750" indent="-285750" algn="just">
              <a:spcAft>
                <a:spcPts val="300"/>
              </a:spcAft>
              <a:buFont typeface="Arial" panose="020B0604020202020204" pitchFamily="34" charset="0"/>
              <a:buChar char="•"/>
            </a:pPr>
            <a:r>
              <a:rPr lang="en-US" dirty="0"/>
              <a:t>Having a certifying authority sign a digital certificate:</a:t>
            </a:r>
          </a:p>
          <a:p>
            <a:pPr marL="742950" lvl="1" indent="-285750" algn="just">
              <a:spcAft>
                <a:spcPts val="300"/>
              </a:spcAft>
              <a:buFont typeface="Arial" panose="020B0604020202020204" pitchFamily="34" charset="0"/>
              <a:buChar char="•"/>
            </a:pPr>
            <a:r>
              <a:rPr lang="en-US" dirty="0"/>
              <a:t>Defeats a </a:t>
            </a:r>
            <a:r>
              <a:rPr lang="en-US" u="sng" dirty="0"/>
              <a:t>man-in-the-middle attack</a:t>
            </a:r>
            <a:r>
              <a:rPr lang="en-US" dirty="0" smtClean="0"/>
              <a:t>.</a:t>
            </a:r>
          </a:p>
          <a:p>
            <a:pPr marL="285750" indent="-285750" algn="just">
              <a:spcAft>
                <a:spcPts val="300"/>
              </a:spcAft>
              <a:buFont typeface="Arial" panose="020B0604020202020204" pitchFamily="34" charset="0"/>
              <a:buChar char="•"/>
            </a:pPr>
            <a:r>
              <a:rPr lang="en-US" dirty="0"/>
              <a:t>A </a:t>
            </a:r>
            <a:r>
              <a:rPr lang="en-US" u="sng" dirty="0"/>
              <a:t>self signing certificate </a:t>
            </a:r>
            <a:r>
              <a:rPr lang="en-US" dirty="0"/>
              <a:t>is when the owner of the digital certificate and the certifying authority are the same entity.</a:t>
            </a:r>
            <a:endParaRPr lang="en-US" dirty="0" smtClean="0"/>
          </a:p>
          <a:p>
            <a:pPr lvl="1" algn="ctr">
              <a:spcBef>
                <a:spcPts val="600"/>
              </a:spcBef>
              <a:spcAft>
                <a:spcPts val="600"/>
              </a:spcAft>
            </a:pPr>
            <a:r>
              <a:rPr lang="en-US" b="1" dirty="0" smtClean="0"/>
              <a:t>Man-In-The-Middle </a:t>
            </a:r>
            <a:r>
              <a:rPr lang="en-US" b="1" dirty="0"/>
              <a:t>Attack</a:t>
            </a:r>
          </a:p>
          <a:p>
            <a:pPr marL="285750" indent="-285750">
              <a:spcAft>
                <a:spcPts val="300"/>
              </a:spcAft>
              <a:buFont typeface="Arial" panose="020B0604020202020204" pitchFamily="34" charset="0"/>
              <a:buChar char="•"/>
            </a:pPr>
            <a:r>
              <a:rPr lang="en-US" sz="1600" dirty="0"/>
              <a:t>A Man-In-The-Middle attack is when an attacker is able to read, insert and modify at will, messages between two parties without either party knowing that the link between them has been compromised.</a:t>
            </a:r>
          </a:p>
          <a:p>
            <a:pPr marL="285750" indent="-285750">
              <a:spcAft>
                <a:spcPts val="300"/>
              </a:spcAft>
              <a:buFont typeface="Arial" panose="020B0604020202020204" pitchFamily="34" charset="0"/>
              <a:buChar char="•"/>
            </a:pPr>
            <a:r>
              <a:rPr lang="en-US" sz="1600" dirty="0"/>
              <a:t>The Man-In-The-Middle attack works easily on the key agreement protocol, when used without </a:t>
            </a:r>
            <a:r>
              <a:rPr lang="en-US" sz="1600" dirty="0" smtClean="0"/>
              <a:t>authentication (A </a:t>
            </a:r>
            <a:r>
              <a:rPr lang="en-US" sz="1600" dirty="0"/>
              <a:t>certifying </a:t>
            </a:r>
            <a:r>
              <a:rPr lang="en-US" sz="1600" dirty="0" smtClean="0"/>
              <a:t>authority </a:t>
            </a:r>
            <a:r>
              <a:rPr lang="en-US" sz="1600" dirty="0"/>
              <a:t>can provide </a:t>
            </a:r>
            <a:r>
              <a:rPr lang="en-US" sz="1600" dirty="0" smtClean="0"/>
              <a:t>authentication).</a:t>
            </a:r>
            <a:endParaRPr lang="en-US" sz="1600" dirty="0"/>
          </a:p>
        </p:txBody>
      </p:sp>
      <p:pic>
        <p:nvPicPr>
          <p:cNvPr id="19458" name="Picture 2" descr="Результат пошуку зображень за запитом &quot;Man-In-The-Middle Attack&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99" y="4005962"/>
            <a:ext cx="5616625" cy="284341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718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71112"/>
          </a:xfrm>
          <a:prstGeom prst="rect">
            <a:avLst/>
          </a:prstGeom>
        </p:spPr>
        <p:txBody>
          <a:bodyPr wrap="square">
            <a:spAutoFit/>
          </a:bodyPr>
          <a:lstStyle/>
          <a:p>
            <a:pPr algn="ctr">
              <a:spcBef>
                <a:spcPts val="600"/>
              </a:spcBef>
              <a:spcAft>
                <a:spcPts val="600"/>
              </a:spcAft>
            </a:pPr>
            <a:r>
              <a:rPr lang="en-US" b="1" dirty="0"/>
              <a:t>SSL Security</a:t>
            </a:r>
          </a:p>
          <a:p>
            <a:pPr marL="285750" indent="-285750" algn="just">
              <a:spcAft>
                <a:spcPts val="300"/>
              </a:spcAft>
              <a:buFont typeface="Arial" panose="020B0604020202020204" pitchFamily="34" charset="0"/>
              <a:buChar char="•"/>
            </a:pPr>
            <a:r>
              <a:rPr lang="en-US" dirty="0" smtClean="0"/>
              <a:t>SSL </a:t>
            </a:r>
            <a:r>
              <a:rPr lang="en-US" dirty="0"/>
              <a:t>works at the Transport and Session layers of the Open System Interconnection (OSI) model to support the Application layer</a:t>
            </a:r>
          </a:p>
          <a:p>
            <a:pPr marL="285750" indent="-285750" algn="just">
              <a:spcAft>
                <a:spcPts val="300"/>
              </a:spcAft>
              <a:buFont typeface="Arial" panose="020B0604020202020204" pitchFamily="34" charset="0"/>
              <a:buChar char="•"/>
            </a:pPr>
            <a:r>
              <a:rPr lang="en-US" dirty="0" smtClean="0"/>
              <a:t>A </a:t>
            </a:r>
            <a:r>
              <a:rPr lang="en-US" dirty="0"/>
              <a:t>Web server running SSL provides:</a:t>
            </a:r>
          </a:p>
          <a:p>
            <a:pPr marL="742950" lvl="1" indent="-285750" algn="just">
              <a:spcAft>
                <a:spcPts val="300"/>
              </a:spcAft>
              <a:buFont typeface="Arial" panose="020B0604020202020204" pitchFamily="34" charset="0"/>
              <a:buChar char="•"/>
            </a:pPr>
            <a:r>
              <a:rPr lang="en-US" dirty="0" smtClean="0"/>
              <a:t>Privacy (Preventing eavesdropping).</a:t>
            </a:r>
            <a:endParaRPr lang="en-US" dirty="0"/>
          </a:p>
          <a:p>
            <a:pPr marL="742950" lvl="1" indent="-285750" algn="just">
              <a:spcAft>
                <a:spcPts val="300"/>
              </a:spcAft>
              <a:buFont typeface="Arial" panose="020B0604020202020204" pitchFamily="34" charset="0"/>
              <a:buChar char="•"/>
            </a:pPr>
            <a:r>
              <a:rPr lang="en-US" dirty="0" smtClean="0"/>
              <a:t>Authentication (Preventing impersonation).</a:t>
            </a:r>
            <a:endParaRPr lang="en-US" dirty="0"/>
          </a:p>
          <a:p>
            <a:pPr marL="742950" lvl="1" indent="-285750" algn="just">
              <a:spcAft>
                <a:spcPts val="300"/>
              </a:spcAft>
              <a:buFont typeface="Arial" panose="020B0604020202020204" pitchFamily="34" charset="0"/>
              <a:buChar char="•"/>
            </a:pPr>
            <a:r>
              <a:rPr lang="en-US" dirty="0" smtClean="0"/>
              <a:t>Integrity (Preventing modification).</a:t>
            </a:r>
            <a:endParaRPr lang="en-US" dirty="0"/>
          </a:p>
          <a:p>
            <a:pPr marL="285750" indent="-285750" algn="just">
              <a:spcAft>
                <a:spcPts val="300"/>
              </a:spcAft>
              <a:buFont typeface="Arial" panose="020B0604020202020204" pitchFamily="34" charset="0"/>
              <a:buChar char="•"/>
            </a:pPr>
            <a:r>
              <a:rPr lang="en-US" dirty="0"/>
              <a:t>SSL uses different algorithms each with a different key to achieve all three.</a:t>
            </a:r>
          </a:p>
          <a:p>
            <a:pPr marL="742950" lvl="1" indent="-285750" algn="just">
              <a:spcAft>
                <a:spcPts val="300"/>
              </a:spcAft>
              <a:buFont typeface="Arial" panose="020B0604020202020204" pitchFamily="34" charset="0"/>
              <a:buChar char="•"/>
            </a:pPr>
            <a:r>
              <a:rPr lang="en-US" dirty="0"/>
              <a:t>Using private key encryption in the encryption sessions.</a:t>
            </a:r>
          </a:p>
          <a:p>
            <a:pPr marL="742950" lvl="1" indent="-285750" algn="just">
              <a:spcAft>
                <a:spcPts val="300"/>
              </a:spcAft>
              <a:buFont typeface="Arial" panose="020B0604020202020204" pitchFamily="34" charset="0"/>
              <a:buChar char="•"/>
            </a:pPr>
            <a:r>
              <a:rPr lang="en-US" dirty="0"/>
              <a:t>Using public key encryption for authentication of clients and servers.</a:t>
            </a:r>
          </a:p>
          <a:p>
            <a:pPr marL="742950" lvl="1" indent="-285750" algn="just">
              <a:spcAft>
                <a:spcPts val="300"/>
              </a:spcAft>
              <a:buFont typeface="Arial" panose="020B0604020202020204" pitchFamily="34" charset="0"/>
              <a:buChar char="•"/>
            </a:pPr>
            <a:r>
              <a:rPr lang="en-US" dirty="0"/>
              <a:t>Using private key encryption to encrypt the application data</a:t>
            </a:r>
            <a:r>
              <a:rPr lang="en-US" dirty="0" smtClean="0"/>
              <a:t>.</a:t>
            </a:r>
          </a:p>
          <a:p>
            <a:pPr lvl="1" algn="ctr">
              <a:spcBef>
                <a:spcPts val="600"/>
              </a:spcBef>
              <a:spcAft>
                <a:spcPts val="600"/>
              </a:spcAft>
            </a:pPr>
            <a:r>
              <a:rPr lang="en-US" b="1" dirty="0"/>
              <a:t>SSL Record Protocol</a:t>
            </a:r>
          </a:p>
          <a:p>
            <a:pPr marL="285750" indent="-285750" algn="just">
              <a:spcAft>
                <a:spcPts val="300"/>
              </a:spcAft>
              <a:buFont typeface="Arial" panose="020B0604020202020204" pitchFamily="34" charset="0"/>
              <a:buChar char="•"/>
            </a:pPr>
            <a:r>
              <a:rPr lang="en-US" dirty="0"/>
              <a:t>The SSL Record protocol permits the encapsulation of higher level protocols such as:</a:t>
            </a:r>
          </a:p>
          <a:p>
            <a:pPr marL="742950" lvl="1" indent="-285750" algn="just">
              <a:spcAft>
                <a:spcPts val="300"/>
              </a:spcAft>
              <a:buFont typeface="Arial" panose="020B0604020202020204" pitchFamily="34" charset="0"/>
              <a:buChar char="•"/>
            </a:pPr>
            <a:r>
              <a:rPr lang="en-US" dirty="0"/>
              <a:t>SSL Handshake Protocol</a:t>
            </a:r>
          </a:p>
          <a:p>
            <a:pPr marL="742950" lvl="1" indent="-285750" algn="just">
              <a:spcAft>
                <a:spcPts val="300"/>
              </a:spcAft>
              <a:buFont typeface="Arial" panose="020B0604020202020204" pitchFamily="34" charset="0"/>
              <a:buChar char="•"/>
            </a:pPr>
            <a:r>
              <a:rPr lang="en-US" dirty="0"/>
              <a:t>SSL Alert Protocol</a:t>
            </a:r>
          </a:p>
          <a:p>
            <a:pPr marL="742950" lvl="1" indent="-285750" algn="just">
              <a:spcAft>
                <a:spcPts val="300"/>
              </a:spcAft>
              <a:buFont typeface="Arial" panose="020B0604020202020204" pitchFamily="34" charset="0"/>
              <a:buChar char="•"/>
            </a:pPr>
            <a:r>
              <a:rPr lang="en-US" dirty="0"/>
              <a:t>HTTP</a:t>
            </a:r>
          </a:p>
          <a:p>
            <a:pPr algn="ctr">
              <a:spcBef>
                <a:spcPts val="600"/>
              </a:spcBef>
              <a:spcAft>
                <a:spcPts val="600"/>
              </a:spcAft>
            </a:pPr>
            <a:r>
              <a:rPr lang="en-US" b="1" dirty="0" smtClean="0"/>
              <a:t>Enable </a:t>
            </a:r>
            <a:r>
              <a:rPr lang="en-US" b="1" dirty="0"/>
              <a:t>SSL On The </a:t>
            </a:r>
            <a:r>
              <a:rPr lang="en-US" b="1" dirty="0" smtClean="0"/>
              <a:t>Server</a:t>
            </a:r>
          </a:p>
          <a:p>
            <a:pPr marL="285750" indent="-285750">
              <a:spcAft>
                <a:spcPts val="300"/>
              </a:spcAft>
              <a:buFont typeface="Arial" panose="020B0604020202020204" pitchFamily="34" charset="0"/>
              <a:buChar char="•"/>
            </a:pPr>
            <a:r>
              <a:rPr lang="en-US" dirty="0"/>
              <a:t>By default, Web servers are set up with SSL not </a:t>
            </a:r>
            <a:r>
              <a:rPr lang="en-US" dirty="0" smtClean="0"/>
              <a:t>enabled and have </a:t>
            </a:r>
            <a:r>
              <a:rPr lang="en-US" dirty="0"/>
              <a:t>to be configured </a:t>
            </a:r>
            <a:r>
              <a:rPr lang="en-US" dirty="0" smtClean="0"/>
              <a:t>for SSL. The </a:t>
            </a:r>
            <a:r>
              <a:rPr lang="en-US" u="sng" dirty="0"/>
              <a:t>basic steps to enable SSL </a:t>
            </a:r>
            <a:r>
              <a:rPr lang="en-US" dirty="0"/>
              <a:t>on a Web server are:</a:t>
            </a:r>
          </a:p>
          <a:p>
            <a:pPr marL="742950" lvl="1" indent="-285750">
              <a:spcAft>
                <a:spcPts val="300"/>
              </a:spcAft>
              <a:buFont typeface="Arial" panose="020B0604020202020204" pitchFamily="34" charset="0"/>
              <a:buChar char="•"/>
            </a:pPr>
            <a:r>
              <a:rPr lang="en-US" dirty="0"/>
              <a:t>Obtain and install a digital certificate.</a:t>
            </a:r>
          </a:p>
          <a:p>
            <a:pPr marL="742950" lvl="1" indent="-285750">
              <a:spcAft>
                <a:spcPts val="300"/>
              </a:spcAft>
              <a:buFont typeface="Arial" panose="020B0604020202020204" pitchFamily="34" charset="0"/>
              <a:buChar char="•"/>
            </a:pPr>
            <a:r>
              <a:rPr lang="en-US" dirty="0"/>
              <a:t>Configure the Web server for </a:t>
            </a:r>
            <a:r>
              <a:rPr lang="en-US" dirty="0" smtClean="0"/>
              <a:t>SSL and restart </a:t>
            </a:r>
            <a:r>
              <a:rPr lang="en-US" dirty="0"/>
              <a:t>the Web server with SSL enabled.</a:t>
            </a:r>
          </a:p>
        </p:txBody>
      </p:sp>
    </p:spTree>
    <p:extLst>
      <p:ext uri="{BB962C8B-B14F-4D97-AF65-F5344CB8AC3E}">
        <p14:creationId xmlns:p14="http://schemas.microsoft.com/office/powerpoint/2010/main" val="334767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620"/>
            <a:ext cx="9144000" cy="6863417"/>
          </a:xfrm>
          <a:prstGeom prst="rect">
            <a:avLst/>
          </a:prstGeom>
        </p:spPr>
        <p:txBody>
          <a:bodyPr wrap="square">
            <a:spAutoFit/>
          </a:bodyPr>
          <a:lstStyle/>
          <a:p>
            <a:pPr algn="ctr">
              <a:spcBef>
                <a:spcPts val="600"/>
              </a:spcBef>
              <a:spcAft>
                <a:spcPts val="600"/>
              </a:spcAft>
            </a:pPr>
            <a:r>
              <a:rPr lang="en-US" b="1" dirty="0"/>
              <a:t>SSL Handshake Steps In </a:t>
            </a:r>
            <a:r>
              <a:rPr lang="en-US" b="1" dirty="0" smtClean="0"/>
              <a:t>Detail</a:t>
            </a:r>
          </a:p>
          <a:p>
            <a:pPr>
              <a:spcAft>
                <a:spcPts val="300"/>
              </a:spcAft>
            </a:pPr>
            <a:r>
              <a:rPr lang="en-US" sz="1400" dirty="0"/>
              <a:t>An SSL session always begins with an exchange of messages called the SSL </a:t>
            </a:r>
            <a:r>
              <a:rPr lang="en-US" sz="1400" dirty="0" smtClean="0"/>
              <a:t>handshake:</a:t>
            </a:r>
          </a:p>
          <a:p>
            <a:pPr marL="342900" indent="-342900">
              <a:spcAft>
                <a:spcPts val="300"/>
              </a:spcAft>
              <a:buFont typeface="+mj-lt"/>
              <a:buAutoNum type="arabicPeriod"/>
            </a:pPr>
            <a:r>
              <a:rPr lang="en-US" sz="1400" dirty="0"/>
              <a:t>The client sends the server the client's SSL version number, cipher settings, randomly generated data, and other information the server needs to communicate with the client using SSL.</a:t>
            </a:r>
          </a:p>
          <a:p>
            <a:pPr marL="342900" indent="-342900">
              <a:spcAft>
                <a:spcPts val="300"/>
              </a:spcAft>
              <a:buFont typeface="+mj-lt"/>
              <a:buAutoNum type="arabicPeriod"/>
            </a:pPr>
            <a:r>
              <a:rPr lang="en-US" sz="1400" dirty="0"/>
              <a:t>The server sends the client the server's SSL version number, cipher settings, randomly generated data, and other information the client needs to communicate with the server over SSL. The server also </a:t>
            </a:r>
            <a:r>
              <a:rPr lang="en-US" sz="1400" u="sng" dirty="0"/>
              <a:t>sends its own digital certificate </a:t>
            </a:r>
            <a:r>
              <a:rPr lang="en-US" sz="1400" dirty="0"/>
              <a:t>and, if the client is requesting a server resource that requires client authentication, </a:t>
            </a:r>
            <a:r>
              <a:rPr lang="en-US" sz="1400" u="sng" dirty="0"/>
              <a:t>requests the client's digital certificate</a:t>
            </a:r>
            <a:r>
              <a:rPr lang="en-US" sz="1400" dirty="0"/>
              <a:t>.</a:t>
            </a:r>
          </a:p>
          <a:p>
            <a:pPr marL="342900" indent="-342900">
              <a:spcAft>
                <a:spcPts val="300"/>
              </a:spcAft>
              <a:buFont typeface="+mj-lt"/>
              <a:buAutoNum type="arabicPeriod"/>
            </a:pPr>
            <a:r>
              <a:rPr lang="en-US" sz="1400" dirty="0"/>
              <a:t>The client uses the information sent by the server to </a:t>
            </a:r>
            <a:r>
              <a:rPr lang="en-US" sz="1400" u="sng" dirty="0"/>
              <a:t>authenticate the server</a:t>
            </a:r>
            <a:r>
              <a:rPr lang="en-US" sz="1400" dirty="0"/>
              <a:t>. If the server cannot be authenticated, the user is warned of the problem that an encrypted and authenticated connection cannot be established. If the server can be successfully authenticated, the client proceeds.</a:t>
            </a:r>
          </a:p>
          <a:p>
            <a:pPr marL="342900" indent="-342900">
              <a:spcAft>
                <a:spcPts val="300"/>
              </a:spcAft>
              <a:buFont typeface="+mj-lt"/>
              <a:buAutoNum type="arabicPeriod"/>
            </a:pPr>
            <a:r>
              <a:rPr lang="en-US" sz="1400" dirty="0"/>
              <a:t>Using all data generated in the handshake so far, the client creates </a:t>
            </a:r>
            <a:r>
              <a:rPr lang="en-US" sz="1400" u="sng" dirty="0"/>
              <a:t>the premaster secret </a:t>
            </a:r>
            <a:r>
              <a:rPr lang="en-US" sz="1400" dirty="0"/>
              <a:t>for the session, encrypts it with the server's public key (obtained from the server's digital certificate), and sends the encrypted premaster secret to the server.</a:t>
            </a:r>
          </a:p>
          <a:p>
            <a:pPr marL="342900" indent="-342900">
              <a:spcAft>
                <a:spcPts val="300"/>
              </a:spcAft>
              <a:buFont typeface="+mj-lt"/>
              <a:buAutoNum type="arabicPeriod"/>
            </a:pPr>
            <a:r>
              <a:rPr lang="en-US" sz="1400" dirty="0"/>
              <a:t>If the server has requested client authentication (an optional step in the handshake), the client also signs another piece of data that is unique to this handshake and known by both the client and server. In this case the client sends both the </a:t>
            </a:r>
            <a:r>
              <a:rPr lang="en-US" sz="1400" u="sng" dirty="0"/>
              <a:t>signed data </a:t>
            </a:r>
            <a:r>
              <a:rPr lang="en-US" sz="1400" dirty="0"/>
              <a:t>and the </a:t>
            </a:r>
            <a:r>
              <a:rPr lang="en-US" sz="1400" u="sng" dirty="0"/>
              <a:t>client's own digital certificate </a:t>
            </a:r>
            <a:r>
              <a:rPr lang="en-US" sz="1400" dirty="0"/>
              <a:t>to the server along with the </a:t>
            </a:r>
            <a:r>
              <a:rPr lang="en-US" sz="1400" u="sng" dirty="0"/>
              <a:t>encrypted premaster secret</a:t>
            </a:r>
            <a:r>
              <a:rPr lang="en-US" sz="1400" dirty="0"/>
              <a:t>.</a:t>
            </a:r>
          </a:p>
          <a:p>
            <a:pPr marL="342900" indent="-342900">
              <a:spcAft>
                <a:spcPts val="300"/>
              </a:spcAft>
              <a:buFont typeface="+mj-lt"/>
              <a:buAutoNum type="arabicPeriod"/>
            </a:pPr>
            <a:r>
              <a:rPr lang="en-US" sz="1400" dirty="0"/>
              <a:t>If the server has requested client authentication, the </a:t>
            </a:r>
            <a:r>
              <a:rPr lang="en-US" sz="1400" u="sng" dirty="0"/>
              <a:t>server attempts to authenticate the client</a:t>
            </a:r>
            <a:r>
              <a:rPr lang="en-US" sz="1400" dirty="0"/>
              <a:t>. If the client cannot be authenticated, the session is terminated. If the client can be successfully authenticated, the server uses its private key to </a:t>
            </a:r>
            <a:r>
              <a:rPr lang="en-US" sz="1400" u="sng" dirty="0"/>
              <a:t>decrypt the premaster secret</a:t>
            </a:r>
            <a:r>
              <a:rPr lang="en-US" sz="1400" dirty="0"/>
              <a:t>, then performs a series of steps which the client also performs, starting from the same premaster secret to </a:t>
            </a:r>
            <a:r>
              <a:rPr lang="en-US" sz="1400" u="sng" dirty="0"/>
              <a:t>generate the master secret</a:t>
            </a:r>
            <a:r>
              <a:rPr lang="en-US" sz="1400" dirty="0"/>
              <a:t>.</a:t>
            </a:r>
          </a:p>
          <a:p>
            <a:pPr marL="342900" indent="-342900">
              <a:spcAft>
                <a:spcPts val="300"/>
              </a:spcAft>
              <a:buFont typeface="+mj-lt"/>
              <a:buAutoNum type="arabicPeriod"/>
            </a:pPr>
            <a:r>
              <a:rPr lang="en-US" sz="1400" dirty="0"/>
              <a:t>Both the client and the server use the master secret </a:t>
            </a:r>
            <a:r>
              <a:rPr lang="en-US" sz="1400" u="sng" dirty="0"/>
              <a:t>to generate session keys which are symmetric keys </a:t>
            </a:r>
            <a:r>
              <a:rPr lang="en-US" sz="1400" dirty="0"/>
              <a:t>used to encrypt and decrypt information exchanged during the SSL session and to verify its integrity.</a:t>
            </a:r>
          </a:p>
          <a:p>
            <a:pPr marL="342900" indent="-342900">
              <a:spcAft>
                <a:spcPts val="300"/>
              </a:spcAft>
              <a:buFont typeface="+mj-lt"/>
              <a:buAutoNum type="arabicPeriod"/>
            </a:pPr>
            <a:r>
              <a:rPr lang="en-US" sz="1400" dirty="0"/>
              <a:t>The client informs the server that future messages from the client will be encrypted with the session key. It then sends a separate encrypted message indicating that the </a:t>
            </a:r>
            <a:r>
              <a:rPr lang="en-US" sz="1400" u="sng" dirty="0"/>
              <a:t>client portion of the handshake is finished</a:t>
            </a:r>
            <a:r>
              <a:rPr lang="en-US" sz="1400" dirty="0"/>
              <a:t>.</a:t>
            </a:r>
          </a:p>
          <a:p>
            <a:pPr marL="342900" indent="-342900">
              <a:spcAft>
                <a:spcPts val="300"/>
              </a:spcAft>
              <a:buFont typeface="+mj-lt"/>
              <a:buAutoNum type="arabicPeriod"/>
            </a:pPr>
            <a:r>
              <a:rPr lang="en-US" sz="1400" dirty="0"/>
              <a:t>The server sends a message to the client informing it that future messages from the server will be encrypted with the session key. It then sends a separate encrypted message indicating that the </a:t>
            </a:r>
            <a:r>
              <a:rPr lang="en-US" sz="1400" u="sng" dirty="0"/>
              <a:t>server portion of the handshake is finished</a:t>
            </a:r>
            <a:r>
              <a:rPr lang="en-US" sz="1400" dirty="0"/>
              <a:t>.</a:t>
            </a:r>
          </a:p>
          <a:p>
            <a:pPr marL="342900" indent="-342900">
              <a:spcAft>
                <a:spcPts val="300"/>
              </a:spcAft>
              <a:buFont typeface="+mj-lt"/>
              <a:buAutoNum type="arabicPeriod"/>
            </a:pPr>
            <a:r>
              <a:rPr lang="en-US" sz="1400" dirty="0"/>
              <a:t>The SSL handshake is now complete, and the SSL session has begun. The client and the server use the </a:t>
            </a:r>
            <a:r>
              <a:rPr lang="en-US" sz="1400" u="sng" dirty="0"/>
              <a:t>session keys to encrypt and decrypt</a:t>
            </a:r>
            <a:r>
              <a:rPr lang="en-US" sz="1400" dirty="0"/>
              <a:t> the data they send to each other and to validate its integrity.</a:t>
            </a:r>
          </a:p>
        </p:txBody>
      </p:sp>
    </p:spTree>
    <p:extLst>
      <p:ext uri="{BB962C8B-B14F-4D97-AF65-F5344CB8AC3E}">
        <p14:creationId xmlns:p14="http://schemas.microsoft.com/office/powerpoint/2010/main" val="1058107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17251"/>
          </a:xfrm>
          <a:prstGeom prst="rect">
            <a:avLst/>
          </a:prstGeom>
        </p:spPr>
        <p:txBody>
          <a:bodyPr wrap="square">
            <a:spAutoFit/>
          </a:bodyPr>
          <a:lstStyle/>
          <a:p>
            <a:pPr algn="ctr">
              <a:spcBef>
                <a:spcPts val="600"/>
              </a:spcBef>
              <a:spcAft>
                <a:spcPts val="600"/>
              </a:spcAft>
            </a:pPr>
            <a:r>
              <a:rPr lang="en-US" b="1" dirty="0"/>
              <a:t>SSL Alert </a:t>
            </a:r>
            <a:r>
              <a:rPr lang="en-US" b="1" dirty="0" smtClean="0"/>
              <a:t>Protocol</a:t>
            </a:r>
          </a:p>
          <a:p>
            <a:pPr marL="285750" indent="-285750">
              <a:buFont typeface="Arial" panose="020B0604020202020204" pitchFamily="34" charset="0"/>
              <a:buChar char="•"/>
            </a:pPr>
            <a:r>
              <a:rPr lang="en-US" dirty="0"/>
              <a:t>The SSL Alert Protocol signals problems with an SSL session.</a:t>
            </a:r>
          </a:p>
          <a:p>
            <a:pPr marL="742950" lvl="1" indent="-285750">
              <a:buFont typeface="Arial" panose="020B0604020202020204" pitchFamily="34" charset="0"/>
              <a:buChar char="•"/>
            </a:pPr>
            <a:r>
              <a:rPr lang="en-US" dirty="0"/>
              <a:t>Alert messages convey the severity of the message and a description of the alert.</a:t>
            </a:r>
          </a:p>
          <a:p>
            <a:pPr marL="742950" lvl="1" indent="-285750">
              <a:buFont typeface="Arial" panose="020B0604020202020204" pitchFamily="34" charset="0"/>
              <a:buChar char="•"/>
            </a:pPr>
            <a:r>
              <a:rPr lang="en-US" dirty="0"/>
              <a:t>Upon transmission or receipt of a fatal alert message, both parties immediately close the connection.</a:t>
            </a:r>
          </a:p>
          <a:p>
            <a:pPr marL="285750" indent="-285750">
              <a:buFont typeface="Arial" panose="020B0604020202020204" pitchFamily="34" charset="0"/>
              <a:buChar char="•"/>
            </a:pPr>
            <a:r>
              <a:rPr lang="en-US" dirty="0"/>
              <a:t>The client and the server must communicate that the connection is ending to avoid a truncation attack.</a:t>
            </a:r>
          </a:p>
          <a:p>
            <a:pPr marL="742950" lvl="1" indent="-285750">
              <a:buFont typeface="Arial" panose="020B0604020202020204" pitchFamily="34" charset="0"/>
              <a:buChar char="•"/>
            </a:pPr>
            <a:r>
              <a:rPr lang="en-US" dirty="0"/>
              <a:t>Either party may initiate the exchange of closing messages.</a:t>
            </a:r>
          </a:p>
          <a:p>
            <a:pPr marL="742950" lvl="1" indent="-285750">
              <a:buFont typeface="Arial" panose="020B0604020202020204" pitchFamily="34" charset="0"/>
              <a:buChar char="•"/>
            </a:pPr>
            <a:r>
              <a:rPr lang="en-US" dirty="0"/>
              <a:t>Normal termination occurs when the </a:t>
            </a:r>
            <a:r>
              <a:rPr lang="en-US" b="1" i="1" dirty="0" err="1"/>
              <a:t>close_notify</a:t>
            </a:r>
            <a:r>
              <a:rPr lang="en-US" dirty="0"/>
              <a:t> message is sent.</a:t>
            </a:r>
          </a:p>
          <a:p>
            <a:pPr marL="742950" lvl="1" indent="-285750">
              <a:buFont typeface="Arial" panose="020B0604020202020204" pitchFamily="34" charset="0"/>
              <a:buChar char="•"/>
            </a:pPr>
            <a:r>
              <a:rPr lang="en-US" dirty="0" smtClean="0"/>
              <a:t>The </a:t>
            </a:r>
            <a:r>
              <a:rPr lang="en-US" dirty="0"/>
              <a:t>session becomes </a:t>
            </a:r>
            <a:r>
              <a:rPr lang="en-US" dirty="0" err="1"/>
              <a:t>unresumable</a:t>
            </a:r>
            <a:r>
              <a:rPr lang="en-US" dirty="0"/>
              <a:t> if any connection is terminated without a proper </a:t>
            </a:r>
            <a:r>
              <a:rPr lang="en-US" b="1" i="1" dirty="0" err="1"/>
              <a:t>close_notify</a:t>
            </a:r>
            <a:r>
              <a:rPr lang="en-US" dirty="0"/>
              <a:t> message</a:t>
            </a:r>
            <a:r>
              <a:rPr lang="en-US" dirty="0" smtClean="0"/>
              <a:t>.</a:t>
            </a:r>
            <a:endParaRPr lang="en-US" b="1" dirty="0"/>
          </a:p>
          <a:p>
            <a:pPr marL="285750" indent="-285750">
              <a:buFont typeface="Arial" panose="020B0604020202020204" pitchFamily="34" charset="0"/>
              <a:buChar char="•"/>
            </a:pPr>
            <a:r>
              <a:rPr lang="en-US" b="1" u="sng" dirty="0"/>
              <a:t>The </a:t>
            </a:r>
            <a:r>
              <a:rPr lang="en-US" b="1" u="sng" dirty="0" smtClean="0"/>
              <a:t>main error alerts:</a:t>
            </a:r>
            <a:endParaRPr lang="en-US" b="1" u="sng" dirty="0"/>
          </a:p>
          <a:p>
            <a:pPr marL="742950" lvl="1" indent="-285750">
              <a:buFont typeface="Arial" panose="020B0604020202020204" pitchFamily="34" charset="0"/>
              <a:buChar char="•"/>
            </a:pPr>
            <a:r>
              <a:rPr lang="en-US" b="1" i="1" dirty="0" err="1" smtClean="0"/>
              <a:t>unexpected_message</a:t>
            </a:r>
            <a:r>
              <a:rPr lang="en-US" dirty="0" smtClean="0"/>
              <a:t>. An </a:t>
            </a:r>
            <a:r>
              <a:rPr lang="en-US" dirty="0"/>
              <a:t>inappropriate message was received. This alert is always fatal and should never be observed in communication between proper implementations.</a:t>
            </a:r>
          </a:p>
          <a:p>
            <a:pPr marL="742950" lvl="1" indent="-285750">
              <a:buFont typeface="Arial" panose="020B0604020202020204" pitchFamily="34" charset="0"/>
              <a:buChar char="•"/>
            </a:pPr>
            <a:r>
              <a:rPr lang="en-US" b="1" i="1" dirty="0" err="1" smtClean="0"/>
              <a:t>bad_record_mac</a:t>
            </a:r>
            <a:r>
              <a:rPr lang="en-US" dirty="0" smtClean="0"/>
              <a:t>. This </a:t>
            </a:r>
            <a:r>
              <a:rPr lang="en-US" dirty="0"/>
              <a:t>alert is returned if a record is received with an incorrect message authentication code. This message is always fatal.</a:t>
            </a:r>
          </a:p>
          <a:p>
            <a:pPr marL="742950" lvl="1" indent="-285750">
              <a:buFont typeface="Arial" panose="020B0604020202020204" pitchFamily="34" charset="0"/>
              <a:buChar char="•"/>
            </a:pPr>
            <a:r>
              <a:rPr lang="en-US" b="1" i="1" dirty="0" err="1" smtClean="0"/>
              <a:t>decompression_failure</a:t>
            </a:r>
            <a:r>
              <a:rPr lang="en-US" dirty="0" smtClean="0"/>
              <a:t>. The </a:t>
            </a:r>
            <a:r>
              <a:rPr lang="en-US" dirty="0"/>
              <a:t>decompression function received improper input (e.g. data that would expand to excessive length). This message is always fatal.</a:t>
            </a:r>
          </a:p>
          <a:p>
            <a:pPr marL="742950" lvl="1" indent="-285750">
              <a:buFont typeface="Arial" panose="020B0604020202020204" pitchFamily="34" charset="0"/>
              <a:buChar char="•"/>
            </a:pPr>
            <a:r>
              <a:rPr lang="en-US" b="1" i="1" dirty="0" err="1" smtClean="0"/>
              <a:t>handshake_failure</a:t>
            </a:r>
            <a:r>
              <a:rPr lang="en-US" dirty="0" smtClean="0"/>
              <a:t>. Indicates </a:t>
            </a:r>
            <a:r>
              <a:rPr lang="en-US" dirty="0"/>
              <a:t>the sender was unable to negotiate an acceptable set of security parameters given the options available. This is a fatal error.</a:t>
            </a:r>
          </a:p>
          <a:p>
            <a:pPr marL="742950" lvl="1" indent="-285750">
              <a:buFont typeface="Arial" panose="020B0604020202020204" pitchFamily="34" charset="0"/>
              <a:buChar char="•"/>
            </a:pPr>
            <a:r>
              <a:rPr lang="en-US" b="1" i="1" dirty="0" err="1" smtClean="0"/>
              <a:t>no_certificate</a:t>
            </a:r>
            <a:r>
              <a:rPr lang="en-US" dirty="0" smtClean="0"/>
              <a:t>. May </a:t>
            </a:r>
            <a:r>
              <a:rPr lang="en-US" dirty="0"/>
              <a:t>be sent in response to a certification request if no appropriate certificate is available</a:t>
            </a:r>
            <a:r>
              <a:rPr lang="en-US" dirty="0" smtClean="0"/>
              <a:t>.</a:t>
            </a:r>
            <a:endParaRPr lang="en-US" dirty="0"/>
          </a:p>
          <a:p>
            <a:pPr marL="742950" lvl="1" indent="-285750">
              <a:buFont typeface="Arial" panose="020B0604020202020204" pitchFamily="34" charset="0"/>
              <a:buChar char="•"/>
            </a:pPr>
            <a:r>
              <a:rPr lang="en-US" b="1" i="1" dirty="0" err="1" smtClean="0"/>
              <a:t>bad_certificate</a:t>
            </a:r>
            <a:r>
              <a:rPr lang="en-US" dirty="0" smtClean="0"/>
              <a:t>. A </a:t>
            </a:r>
            <a:r>
              <a:rPr lang="en-US" dirty="0"/>
              <a:t>certificate was corrupt, probably contained a digital signature that did not verify correctly</a:t>
            </a:r>
            <a:r>
              <a:rPr lang="en-US" dirty="0" smtClean="0"/>
              <a:t>.</a:t>
            </a:r>
            <a:endParaRPr lang="en-US" dirty="0"/>
          </a:p>
        </p:txBody>
      </p:sp>
    </p:spTree>
    <p:extLst>
      <p:ext uri="{BB962C8B-B14F-4D97-AF65-F5344CB8AC3E}">
        <p14:creationId xmlns:p14="http://schemas.microsoft.com/office/powerpoint/2010/main" val="2378146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AppData\Local\Temp\SNAGHTML27ab1e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518" y="44624"/>
            <a:ext cx="4139978" cy="2812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c\AppData\Local\Temp\SNAGHTML27ab7d2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518" y="2903550"/>
            <a:ext cx="4139978" cy="389822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07504" y="80628"/>
            <a:ext cx="4428703" cy="369332"/>
          </a:xfrm>
          <a:prstGeom prst="rect">
            <a:avLst/>
          </a:prstGeom>
        </p:spPr>
        <p:txBody>
          <a:bodyPr wrap="square">
            <a:spAutoFit/>
          </a:bodyPr>
          <a:lstStyle/>
          <a:p>
            <a:pPr algn="ctr"/>
            <a:r>
              <a:rPr lang="en-US" b="1" dirty="0" smtClean="0"/>
              <a:t>Test Nginx server on default configuration</a:t>
            </a:r>
            <a:endParaRPr lang="en-US" b="1" dirty="0"/>
          </a:p>
        </p:txBody>
      </p:sp>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2" y="494162"/>
            <a:ext cx="4428492" cy="4769965"/>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Прямая со стрелкой 8"/>
          <p:cNvCxnSpPr/>
          <p:nvPr/>
        </p:nvCxnSpPr>
        <p:spPr>
          <a:xfrm flipH="1" flipV="1">
            <a:off x="5940152" y="3501008"/>
            <a:ext cx="576064" cy="28803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Прямая со стрелкой 13"/>
          <p:cNvCxnSpPr/>
          <p:nvPr/>
        </p:nvCxnSpPr>
        <p:spPr>
          <a:xfrm flipH="1" flipV="1">
            <a:off x="5900886" y="656692"/>
            <a:ext cx="576064" cy="28803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flipH="1">
            <a:off x="7092280" y="4830563"/>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Прямая со стрелкой 16"/>
          <p:cNvCxnSpPr/>
          <p:nvPr/>
        </p:nvCxnSpPr>
        <p:spPr>
          <a:xfrm flipH="1">
            <a:off x="2555776" y="2820569"/>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8" name="Прямая со стрелкой 17"/>
          <p:cNvCxnSpPr/>
          <p:nvPr/>
        </p:nvCxnSpPr>
        <p:spPr>
          <a:xfrm flipH="1">
            <a:off x="3960440" y="3665243"/>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01531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0361"/>
            <a:ext cx="9144000" cy="686341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txBody>
          <a:bodyPr wrap="square">
            <a:spAutoFit/>
          </a:bodyPr>
          <a:lstStyle/>
          <a:p>
            <a:pPr marL="285750" indent="-285750">
              <a:spcAft>
                <a:spcPts val="600"/>
              </a:spcAft>
              <a:buFont typeface="Arial" panose="020B0604020202020204" pitchFamily="34" charset="0"/>
              <a:buChar char="•"/>
            </a:pPr>
            <a:r>
              <a:rPr lang="en-US" sz="1600" dirty="0"/>
              <a:t>HTTP </a:t>
            </a:r>
            <a:r>
              <a:rPr lang="en-US" sz="1600" dirty="0" smtClean="0"/>
              <a:t>– </a:t>
            </a:r>
            <a:r>
              <a:rPr lang="en-US" sz="1600" dirty="0"/>
              <a:t>Parameters description see </a:t>
            </a:r>
            <a:r>
              <a:rPr lang="en-US" sz="1600" dirty="0" smtClean="0"/>
              <a:t>in </a:t>
            </a:r>
            <a:r>
              <a:rPr lang="en-US" sz="1600" u="sng" dirty="0">
                <a:solidFill>
                  <a:schemeClr val="accent6">
                    <a:lumMod val="50000"/>
                  </a:schemeClr>
                </a:solidFill>
              </a:rPr>
              <a:t>https://</a:t>
            </a:r>
            <a:r>
              <a:rPr lang="en-US" sz="1600" u="sng" dirty="0" smtClean="0">
                <a:solidFill>
                  <a:schemeClr val="accent6">
                    <a:lumMod val="50000"/>
                  </a:schemeClr>
                </a:solidFill>
              </a:rPr>
              <a:t>www.tutorialspoint.com/http/http_parameters.html</a:t>
            </a:r>
            <a:endParaRPr lang="en-US" u="sng" dirty="0">
              <a:solidFill>
                <a:schemeClr val="accent6">
                  <a:lumMod val="50000"/>
                </a:schemeClr>
              </a:solidFill>
            </a:endParaRPr>
          </a:p>
          <a:p>
            <a:pPr marL="285750" indent="-285750">
              <a:spcAft>
                <a:spcPts val="600"/>
              </a:spcAft>
              <a:buFont typeface="Arial" panose="020B0604020202020204" pitchFamily="34" charset="0"/>
              <a:buChar char="•"/>
            </a:pPr>
            <a:r>
              <a:rPr lang="en-US" sz="1600" dirty="0"/>
              <a:t>HTTP requests and HTTP responses use a generic message format of RFC 822 for transferring the required data. This generic message format consists of the following four </a:t>
            </a:r>
            <a:r>
              <a:rPr lang="en-US" sz="1600" dirty="0" smtClean="0"/>
              <a:t>items.</a:t>
            </a:r>
          </a:p>
          <a:p>
            <a:pPr>
              <a:spcAft>
                <a:spcPts val="600"/>
              </a:spcAft>
            </a:pPr>
            <a:r>
              <a:rPr lang="en-US" b="1" dirty="0" smtClean="0"/>
              <a:t>		HTTP request</a:t>
            </a:r>
          </a:p>
          <a:p>
            <a:pPr algn="ctr">
              <a:spcAft>
                <a:spcPts val="600"/>
              </a:spcAft>
            </a:pPr>
            <a:endParaRPr lang="en-US" b="1" u="sng" dirty="0">
              <a:solidFill>
                <a:schemeClr val="accent6">
                  <a:lumMod val="50000"/>
                </a:schemeClr>
              </a:solidFill>
            </a:endParaRPr>
          </a:p>
          <a:p>
            <a:pPr algn="ctr">
              <a:spcAft>
                <a:spcPts val="600"/>
              </a:spcAft>
            </a:pPr>
            <a:endParaRPr lang="en-US" b="1" u="sng" dirty="0" smtClean="0">
              <a:solidFill>
                <a:schemeClr val="accent6">
                  <a:lumMod val="50000"/>
                </a:schemeClr>
              </a:solidFill>
            </a:endParaRPr>
          </a:p>
          <a:p>
            <a:pPr algn="ctr">
              <a:spcAft>
                <a:spcPts val="600"/>
              </a:spcAft>
            </a:pPr>
            <a:endParaRPr lang="en-US" b="1" u="sng" dirty="0">
              <a:solidFill>
                <a:schemeClr val="accent6">
                  <a:lumMod val="50000"/>
                </a:schemeClr>
              </a:solidFill>
            </a:endParaRPr>
          </a:p>
          <a:p>
            <a:pPr algn="ctr">
              <a:spcAft>
                <a:spcPts val="600"/>
              </a:spcAft>
            </a:pPr>
            <a:endParaRPr lang="en-US" b="1" u="sng" dirty="0" smtClean="0">
              <a:solidFill>
                <a:schemeClr val="accent6">
                  <a:lumMod val="50000"/>
                </a:schemeClr>
              </a:solidFill>
            </a:endParaRPr>
          </a:p>
          <a:p>
            <a:pPr algn="ctr">
              <a:spcAft>
                <a:spcPts val="600"/>
              </a:spcAft>
            </a:pPr>
            <a:endParaRPr lang="en-US" b="1" u="sng" dirty="0">
              <a:solidFill>
                <a:schemeClr val="accent6">
                  <a:lumMod val="50000"/>
                </a:schemeClr>
              </a:solidFill>
            </a:endParaRPr>
          </a:p>
          <a:p>
            <a:pPr algn="ctr">
              <a:spcAft>
                <a:spcPts val="600"/>
              </a:spcAft>
            </a:pPr>
            <a:endParaRPr lang="en-US" b="1" u="sng" dirty="0" smtClean="0">
              <a:solidFill>
                <a:schemeClr val="accent6">
                  <a:lumMod val="50000"/>
                </a:schemeClr>
              </a:solidFill>
            </a:endParaRPr>
          </a:p>
          <a:p>
            <a:pPr>
              <a:spcAft>
                <a:spcPts val="600"/>
              </a:spcAft>
            </a:pPr>
            <a:r>
              <a:rPr lang="en-US" b="1" dirty="0" smtClean="0"/>
              <a:t>Request Method: </a:t>
            </a:r>
            <a:r>
              <a:rPr lang="en-US" sz="1600" dirty="0" smtClean="0"/>
              <a:t>GET, HEAD, POST, PUT, DELETE, CONNECT, OPTIONS, </a:t>
            </a:r>
            <a:r>
              <a:rPr lang="en-US" sz="1600" dirty="0"/>
              <a:t>TRACE</a:t>
            </a:r>
          </a:p>
          <a:p>
            <a:pPr>
              <a:spcAft>
                <a:spcPts val="600"/>
              </a:spcAft>
            </a:pPr>
            <a:r>
              <a:rPr lang="en-US" b="1" dirty="0" smtClean="0"/>
              <a:t>Request-URI:</a:t>
            </a:r>
          </a:p>
          <a:p>
            <a:pPr marL="342900" indent="-342900" algn="just">
              <a:spcAft>
                <a:spcPts val="600"/>
              </a:spcAft>
              <a:buFont typeface="+mj-lt"/>
              <a:buAutoNum type="arabicPeriod"/>
            </a:pPr>
            <a:r>
              <a:rPr lang="en-US" sz="1600" dirty="0"/>
              <a:t>The </a:t>
            </a:r>
            <a:r>
              <a:rPr lang="en-US" sz="1600" b="1" dirty="0"/>
              <a:t>asterisk *</a:t>
            </a:r>
            <a:r>
              <a:rPr lang="en-US" sz="1600" dirty="0"/>
              <a:t> is used when an HTTP request does not apply to a particular resource, but to the server </a:t>
            </a:r>
            <a:r>
              <a:rPr lang="en-US" sz="1600" dirty="0" smtClean="0"/>
              <a:t>itself. </a:t>
            </a:r>
            <a:r>
              <a:rPr lang="en-US" sz="1600" dirty="0"/>
              <a:t>For </a:t>
            </a:r>
            <a:r>
              <a:rPr lang="en-US" sz="1600" dirty="0" smtClean="0"/>
              <a:t>example: OPTIONS </a:t>
            </a:r>
            <a:r>
              <a:rPr lang="en-US" sz="1600" dirty="0"/>
              <a:t>* </a:t>
            </a:r>
            <a:r>
              <a:rPr lang="en-US" sz="1600" dirty="0" smtClean="0"/>
              <a:t>HTTP/1.1</a:t>
            </a:r>
          </a:p>
          <a:p>
            <a:pPr marL="342900" indent="-342900" algn="just">
              <a:spcAft>
                <a:spcPts val="600"/>
              </a:spcAft>
              <a:buFont typeface="+mj-lt"/>
              <a:buAutoNum type="arabicPeriod"/>
            </a:pPr>
            <a:r>
              <a:rPr lang="en-US" sz="1600" dirty="0" smtClean="0"/>
              <a:t>The </a:t>
            </a:r>
            <a:r>
              <a:rPr lang="en-US" sz="1600" b="1" dirty="0" err="1"/>
              <a:t>absoluteURI</a:t>
            </a:r>
            <a:r>
              <a:rPr lang="en-US" sz="1600" dirty="0"/>
              <a:t> is used when an HTTP request is being made to a proxy. The proxy is requested to forward the request or service from a valid cache, and return the response. For </a:t>
            </a:r>
            <a:r>
              <a:rPr lang="en-US" sz="1600" dirty="0" smtClean="0"/>
              <a:t>example: GET </a:t>
            </a:r>
            <a:r>
              <a:rPr lang="en-US" sz="1600" dirty="0"/>
              <a:t>http://www.w3.org/pub/WWW/TheProject.html </a:t>
            </a:r>
            <a:r>
              <a:rPr lang="en-US" sz="1600" dirty="0" smtClean="0"/>
              <a:t>HTTP/1.1</a:t>
            </a:r>
          </a:p>
          <a:p>
            <a:pPr marL="342900" indent="-342900" algn="just">
              <a:spcAft>
                <a:spcPts val="600"/>
              </a:spcAft>
              <a:buFont typeface="+mj-lt"/>
              <a:buAutoNum type="arabicPeriod"/>
            </a:pPr>
            <a:r>
              <a:rPr lang="en-US" sz="1600" dirty="0" smtClean="0"/>
              <a:t>Identify </a:t>
            </a:r>
            <a:r>
              <a:rPr lang="en-US" sz="1600" dirty="0"/>
              <a:t>a resource on an origin server or gateway. For example, a client wishing to retrieve a resource directly from the origin server would create a TCP connection to port 80 of the host "www.w3.org" and send the following </a:t>
            </a:r>
            <a:r>
              <a:rPr lang="en-US" sz="1600" dirty="0" smtClean="0"/>
              <a:t>lines: </a:t>
            </a:r>
          </a:p>
          <a:p>
            <a:pPr lvl="1" algn="just"/>
            <a:r>
              <a:rPr lang="en-US" sz="1600" b="1" dirty="0" smtClean="0"/>
              <a:t>GET </a:t>
            </a:r>
            <a:r>
              <a:rPr lang="en-US" sz="1600" b="1" dirty="0"/>
              <a:t>/pub/WWW/TheProject.html </a:t>
            </a:r>
            <a:r>
              <a:rPr lang="en-US" sz="1600" b="1" dirty="0" smtClean="0"/>
              <a:t>HTTP/1.1</a:t>
            </a:r>
          </a:p>
          <a:p>
            <a:pPr lvl="1" algn="just"/>
            <a:r>
              <a:rPr lang="en-US" sz="1600" b="1" dirty="0" smtClean="0"/>
              <a:t>Host</a:t>
            </a:r>
            <a:r>
              <a:rPr lang="en-US" sz="1600" b="1" dirty="0"/>
              <a:t>: </a:t>
            </a:r>
            <a:r>
              <a:rPr lang="en-US" sz="1600" b="1" dirty="0" smtClean="0"/>
              <a:t>www.w3.org</a:t>
            </a:r>
          </a:p>
        </p:txBody>
      </p:sp>
      <p:pic>
        <p:nvPicPr>
          <p:cNvPr id="1028" name="Picture 4" descr="Результат пошуку зображень за запитом &quot;http request structur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40768"/>
            <a:ext cx="5112568" cy="175872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084" y="1556792"/>
            <a:ext cx="3724275" cy="1343025"/>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8" name="Прямоугольник 7"/>
          <p:cNvSpPr/>
          <p:nvPr/>
        </p:nvSpPr>
        <p:spPr>
          <a:xfrm>
            <a:off x="6561901" y="1052736"/>
            <a:ext cx="995401" cy="369332"/>
          </a:xfrm>
          <a:prstGeom prst="rect">
            <a:avLst/>
          </a:prstGeom>
        </p:spPr>
        <p:txBody>
          <a:bodyPr wrap="none">
            <a:spAutoFit/>
          </a:bodyPr>
          <a:lstStyle/>
          <a:p>
            <a:pPr algn="ctr">
              <a:spcAft>
                <a:spcPts val="600"/>
              </a:spcAft>
            </a:pPr>
            <a:r>
              <a:rPr lang="en-US" b="1" dirty="0" smtClean="0"/>
              <a:t>Example</a:t>
            </a:r>
            <a:endParaRPr lang="en-US" b="1" u="sng" dirty="0">
              <a:solidFill>
                <a:schemeClr val="accent6">
                  <a:lumMod val="50000"/>
                </a:schemeClr>
              </a:solidFill>
            </a:endParaRPr>
          </a:p>
        </p:txBody>
      </p:sp>
    </p:spTree>
    <p:extLst>
      <p:ext uri="{BB962C8B-B14F-4D97-AF65-F5344CB8AC3E}">
        <p14:creationId xmlns:p14="http://schemas.microsoft.com/office/powerpoint/2010/main" val="3221169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2" y="2384884"/>
            <a:ext cx="8486694" cy="4348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0" y="8620"/>
            <a:ext cx="9144000" cy="2231380"/>
          </a:xfrm>
          <a:prstGeom prst="rect">
            <a:avLst/>
          </a:prstGeom>
        </p:spPr>
        <p:txBody>
          <a:bodyPr wrap="square">
            <a:spAutoFit/>
          </a:bodyPr>
          <a:lstStyle/>
          <a:p>
            <a:pPr algn="ctr">
              <a:spcBef>
                <a:spcPts val="600"/>
              </a:spcBef>
              <a:spcAft>
                <a:spcPts val="600"/>
              </a:spcAft>
            </a:pPr>
            <a:r>
              <a:rPr lang="en-US" b="1" dirty="0" smtClean="0"/>
              <a:t>Generate </a:t>
            </a:r>
            <a:r>
              <a:rPr lang="en-US" b="1" dirty="0" err="1" smtClean="0"/>
              <a:t>ssl</a:t>
            </a:r>
            <a:r>
              <a:rPr lang="en-US" b="1" dirty="0" smtClean="0"/>
              <a:t> certificates:</a:t>
            </a:r>
          </a:p>
          <a:p>
            <a:pPr algn="ctr"/>
            <a:r>
              <a:rPr lang="en-US" dirty="0" smtClean="0"/>
              <a:t>https</a:t>
            </a:r>
            <a:r>
              <a:rPr lang="en-US" dirty="0"/>
              <a:t>://www.htpcguides.com/generate-openssl-certificates-nginx-win-linux-mac</a:t>
            </a:r>
            <a:r>
              <a:rPr lang="en-US" dirty="0" smtClean="0"/>
              <a:t>/</a:t>
            </a:r>
          </a:p>
          <a:p>
            <a:pPr algn="ctr">
              <a:spcBef>
                <a:spcPts val="1200"/>
              </a:spcBef>
              <a:spcAft>
                <a:spcPts val="600"/>
              </a:spcAft>
            </a:pPr>
            <a:r>
              <a:rPr lang="en-US" b="1" i="1" dirty="0" smtClean="0"/>
              <a:t>Install</a:t>
            </a:r>
            <a:r>
              <a:rPr lang="en-US" b="1" i="1" dirty="0"/>
              <a:t>: Win32 </a:t>
            </a:r>
            <a:r>
              <a:rPr lang="en-US" b="1" i="1" dirty="0" smtClean="0"/>
              <a:t>OpenSSL (for windows)</a:t>
            </a:r>
          </a:p>
          <a:p>
            <a:pPr algn="ctr"/>
            <a:r>
              <a:rPr lang="en-US" dirty="0"/>
              <a:t>http://</a:t>
            </a:r>
            <a:r>
              <a:rPr lang="en-US" dirty="0" smtClean="0"/>
              <a:t>gnuwin32.sourceforge.net/packages/openssl.htm</a:t>
            </a:r>
          </a:p>
          <a:p>
            <a:pPr algn="ctr">
              <a:spcBef>
                <a:spcPts val="1200"/>
              </a:spcBef>
              <a:spcAft>
                <a:spcPts val="600"/>
              </a:spcAft>
            </a:pPr>
            <a:r>
              <a:rPr lang="en-US" b="1" i="1" dirty="0"/>
              <a:t>Run </a:t>
            </a:r>
            <a:r>
              <a:rPr lang="en-US" b="1" i="1" dirty="0" smtClean="0"/>
              <a:t>command:</a:t>
            </a:r>
            <a:endParaRPr lang="en-US" b="1" i="1" dirty="0"/>
          </a:p>
          <a:p>
            <a:pPr algn="ct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openssl</a:t>
            </a: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req</a:t>
            </a:r>
            <a:r>
              <a:rPr lang="en-US" sz="1400" b="1" dirty="0">
                <a:solidFill>
                  <a:schemeClr val="tx1">
                    <a:lumMod val="50000"/>
                    <a:lumOff val="50000"/>
                  </a:schemeClr>
                </a:solidFill>
                <a:latin typeface="Consolas" panose="020B0609020204030204" pitchFamily="49" charset="0"/>
                <a:cs typeface="Consolas" panose="020B0609020204030204" pitchFamily="49" charset="0"/>
              </a:rPr>
              <a:t> -x509 -nodes -days 36500 -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newkey</a:t>
            </a:r>
            <a:r>
              <a:rPr lang="en-US" sz="1400" b="1" dirty="0">
                <a:solidFill>
                  <a:schemeClr val="tx1">
                    <a:lumMod val="50000"/>
                    <a:lumOff val="50000"/>
                  </a:schemeClr>
                </a:solidFill>
                <a:latin typeface="Consolas" panose="020B0609020204030204" pitchFamily="49" charset="0"/>
                <a:cs typeface="Consolas" panose="020B0609020204030204" pitchFamily="49" charset="0"/>
              </a:rPr>
              <a:t> rsa:4096 -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keyout</a:t>
            </a: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nginx.key</a:t>
            </a:r>
            <a:r>
              <a:rPr lang="en-US" sz="1400" b="1" dirty="0">
                <a:solidFill>
                  <a:schemeClr val="tx1">
                    <a:lumMod val="50000"/>
                    <a:lumOff val="50000"/>
                  </a:schemeClr>
                </a:solidFill>
                <a:latin typeface="Consolas" panose="020B0609020204030204" pitchFamily="49" charset="0"/>
                <a:cs typeface="Consolas" panose="020B0609020204030204" pitchFamily="49" charset="0"/>
              </a:rPr>
              <a:t> -out nginx.crt</a:t>
            </a:r>
            <a:endParaRPr lang="uk-UA" sz="1400" b="1" dirty="0">
              <a:solidFill>
                <a:schemeClr val="tx1">
                  <a:lumMod val="50000"/>
                  <a:lumOff val="50000"/>
                </a:schemeClr>
              </a:solidFill>
              <a:latin typeface="Consolas" panose="020B0609020204030204" pitchFamily="49" charset="0"/>
              <a:cs typeface="Consolas" panose="020B0609020204030204" pitchFamily="49" charset="0"/>
            </a:endParaRPr>
          </a:p>
        </p:txBody>
      </p:sp>
      <p:cxnSp>
        <p:nvCxnSpPr>
          <p:cNvPr id="5" name="Прямая со стрелкой 4"/>
          <p:cNvCxnSpPr/>
          <p:nvPr/>
        </p:nvCxnSpPr>
        <p:spPr>
          <a:xfrm flipH="1">
            <a:off x="8388424" y="1643776"/>
            <a:ext cx="648072" cy="324036"/>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7" name="Прямая со стрелкой 6"/>
          <p:cNvCxnSpPr/>
          <p:nvPr/>
        </p:nvCxnSpPr>
        <p:spPr>
          <a:xfrm flipH="1">
            <a:off x="6876256" y="1639820"/>
            <a:ext cx="648072" cy="324036"/>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a:off x="791580" y="1639820"/>
            <a:ext cx="648072" cy="324036"/>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a:off x="36004" y="5265204"/>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Прямая со стрелкой 10"/>
          <p:cNvCxnSpPr/>
          <p:nvPr/>
        </p:nvCxnSpPr>
        <p:spPr>
          <a:xfrm>
            <a:off x="44320" y="5445224"/>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Прямая со стрелкой 11"/>
          <p:cNvCxnSpPr/>
          <p:nvPr/>
        </p:nvCxnSpPr>
        <p:spPr>
          <a:xfrm>
            <a:off x="36004" y="5589240"/>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a:off x="36004" y="5733256"/>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Прямая со стрелкой 13"/>
          <p:cNvCxnSpPr/>
          <p:nvPr/>
        </p:nvCxnSpPr>
        <p:spPr>
          <a:xfrm>
            <a:off x="36004" y="587727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a:off x="35496" y="605729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6" name="Прямая со стрелкой 15"/>
          <p:cNvCxnSpPr/>
          <p:nvPr/>
        </p:nvCxnSpPr>
        <p:spPr>
          <a:xfrm>
            <a:off x="44320" y="623731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32534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2" y="2384884"/>
            <a:ext cx="8486694" cy="4348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0" y="8620"/>
            <a:ext cx="9144000" cy="2231380"/>
          </a:xfrm>
          <a:prstGeom prst="rect">
            <a:avLst/>
          </a:prstGeom>
        </p:spPr>
        <p:txBody>
          <a:bodyPr wrap="square">
            <a:spAutoFit/>
          </a:bodyPr>
          <a:lstStyle/>
          <a:p>
            <a:pPr algn="ctr">
              <a:spcBef>
                <a:spcPts val="600"/>
              </a:spcBef>
              <a:spcAft>
                <a:spcPts val="600"/>
              </a:spcAft>
            </a:pPr>
            <a:r>
              <a:rPr lang="en-US" b="1" dirty="0" smtClean="0"/>
              <a:t>Generate </a:t>
            </a:r>
            <a:r>
              <a:rPr lang="en-US" b="1" dirty="0" err="1" smtClean="0"/>
              <a:t>ssl</a:t>
            </a:r>
            <a:r>
              <a:rPr lang="en-US" b="1" dirty="0" smtClean="0"/>
              <a:t> certificates:</a:t>
            </a:r>
          </a:p>
          <a:p>
            <a:pPr algn="ctr"/>
            <a:r>
              <a:rPr lang="en-US" dirty="0" smtClean="0"/>
              <a:t>https</a:t>
            </a:r>
            <a:r>
              <a:rPr lang="en-US" dirty="0"/>
              <a:t>://www.htpcguides.com/generate-openssl-certificates-nginx-win-linux-mac</a:t>
            </a:r>
            <a:r>
              <a:rPr lang="en-US" dirty="0" smtClean="0"/>
              <a:t>/</a:t>
            </a:r>
          </a:p>
          <a:p>
            <a:pPr algn="ctr">
              <a:spcBef>
                <a:spcPts val="1200"/>
              </a:spcBef>
              <a:spcAft>
                <a:spcPts val="600"/>
              </a:spcAft>
            </a:pPr>
            <a:r>
              <a:rPr lang="en-US" b="1" i="1" dirty="0" smtClean="0"/>
              <a:t>Install</a:t>
            </a:r>
            <a:r>
              <a:rPr lang="en-US" b="1" i="1" dirty="0"/>
              <a:t>: Win32 </a:t>
            </a:r>
            <a:r>
              <a:rPr lang="en-US" b="1" i="1" dirty="0" smtClean="0"/>
              <a:t>OpenSSL (for windows)</a:t>
            </a:r>
          </a:p>
          <a:p>
            <a:pPr algn="ctr"/>
            <a:r>
              <a:rPr lang="en-US" dirty="0"/>
              <a:t>http://</a:t>
            </a:r>
            <a:r>
              <a:rPr lang="en-US" dirty="0" smtClean="0"/>
              <a:t>gnuwin32.sourceforge.net/packages/openssl.htm</a:t>
            </a:r>
          </a:p>
          <a:p>
            <a:pPr algn="ctr">
              <a:spcBef>
                <a:spcPts val="1200"/>
              </a:spcBef>
              <a:spcAft>
                <a:spcPts val="600"/>
              </a:spcAft>
            </a:pPr>
            <a:r>
              <a:rPr lang="en-US" b="1" i="1" dirty="0"/>
              <a:t>Run </a:t>
            </a:r>
            <a:r>
              <a:rPr lang="en-US" b="1" i="1" dirty="0" smtClean="0"/>
              <a:t>command:</a:t>
            </a:r>
            <a:endParaRPr lang="en-US" b="1" i="1" dirty="0"/>
          </a:p>
          <a:p>
            <a:pPr algn="ct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openssl</a:t>
            </a: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req</a:t>
            </a:r>
            <a:r>
              <a:rPr lang="en-US" sz="1400" b="1" dirty="0">
                <a:solidFill>
                  <a:schemeClr val="tx1">
                    <a:lumMod val="50000"/>
                    <a:lumOff val="50000"/>
                  </a:schemeClr>
                </a:solidFill>
                <a:latin typeface="Consolas" panose="020B0609020204030204" pitchFamily="49" charset="0"/>
                <a:cs typeface="Consolas" panose="020B0609020204030204" pitchFamily="49" charset="0"/>
              </a:rPr>
              <a:t> -x509 -nodes -days 36500 -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newkey</a:t>
            </a:r>
            <a:r>
              <a:rPr lang="en-US" sz="1400" b="1" dirty="0">
                <a:solidFill>
                  <a:schemeClr val="tx1">
                    <a:lumMod val="50000"/>
                    <a:lumOff val="50000"/>
                  </a:schemeClr>
                </a:solidFill>
                <a:latin typeface="Consolas" panose="020B0609020204030204" pitchFamily="49" charset="0"/>
                <a:cs typeface="Consolas" panose="020B0609020204030204" pitchFamily="49" charset="0"/>
              </a:rPr>
              <a:t> rsa:4096 -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keyout</a:t>
            </a:r>
            <a:r>
              <a:rPr lang="en-US" sz="1400" b="1" dirty="0">
                <a:solidFill>
                  <a:schemeClr val="tx1">
                    <a:lumMod val="50000"/>
                    <a:lumOff val="50000"/>
                  </a:schemeClr>
                </a:solidFill>
                <a:latin typeface="Consolas" panose="020B0609020204030204" pitchFamily="49" charset="0"/>
                <a:cs typeface="Consolas" panose="020B0609020204030204" pitchFamily="49" charset="0"/>
              </a:rPr>
              <a:t> </a:t>
            </a:r>
            <a:r>
              <a:rPr lang="en-US" sz="1400" b="1" dirty="0" err="1">
                <a:solidFill>
                  <a:schemeClr val="tx1">
                    <a:lumMod val="50000"/>
                    <a:lumOff val="50000"/>
                  </a:schemeClr>
                </a:solidFill>
                <a:latin typeface="Consolas" panose="020B0609020204030204" pitchFamily="49" charset="0"/>
                <a:cs typeface="Consolas" panose="020B0609020204030204" pitchFamily="49" charset="0"/>
              </a:rPr>
              <a:t>nginx.key</a:t>
            </a:r>
            <a:r>
              <a:rPr lang="en-US" sz="1400" b="1" dirty="0">
                <a:solidFill>
                  <a:schemeClr val="tx1">
                    <a:lumMod val="50000"/>
                    <a:lumOff val="50000"/>
                  </a:schemeClr>
                </a:solidFill>
                <a:latin typeface="Consolas" panose="020B0609020204030204" pitchFamily="49" charset="0"/>
                <a:cs typeface="Consolas" panose="020B0609020204030204" pitchFamily="49" charset="0"/>
              </a:rPr>
              <a:t> -out nginx.crt</a:t>
            </a:r>
            <a:endParaRPr lang="uk-UA" sz="1400" b="1" dirty="0">
              <a:solidFill>
                <a:schemeClr val="tx1">
                  <a:lumMod val="50000"/>
                  <a:lumOff val="50000"/>
                </a:schemeClr>
              </a:solidFill>
              <a:latin typeface="Consolas" panose="020B0609020204030204" pitchFamily="49" charset="0"/>
              <a:cs typeface="Consolas" panose="020B0609020204030204" pitchFamily="49" charset="0"/>
            </a:endParaRPr>
          </a:p>
        </p:txBody>
      </p:sp>
      <p:cxnSp>
        <p:nvCxnSpPr>
          <p:cNvPr id="8" name="Прямая со стрелкой 7"/>
          <p:cNvCxnSpPr/>
          <p:nvPr/>
        </p:nvCxnSpPr>
        <p:spPr>
          <a:xfrm flipH="1">
            <a:off x="791580" y="1639820"/>
            <a:ext cx="648072" cy="324036"/>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a:off x="36004" y="5265204"/>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Прямая со стрелкой 10"/>
          <p:cNvCxnSpPr/>
          <p:nvPr/>
        </p:nvCxnSpPr>
        <p:spPr>
          <a:xfrm>
            <a:off x="44320" y="5445224"/>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Прямая со стрелкой 11"/>
          <p:cNvCxnSpPr/>
          <p:nvPr/>
        </p:nvCxnSpPr>
        <p:spPr>
          <a:xfrm>
            <a:off x="36004" y="5589240"/>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a:off x="36004" y="5733256"/>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Прямая со стрелкой 13"/>
          <p:cNvCxnSpPr/>
          <p:nvPr/>
        </p:nvCxnSpPr>
        <p:spPr>
          <a:xfrm>
            <a:off x="36004" y="587727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Прямая со стрелкой 14"/>
          <p:cNvCxnSpPr/>
          <p:nvPr/>
        </p:nvCxnSpPr>
        <p:spPr>
          <a:xfrm>
            <a:off x="35496" y="605729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6" name="Прямая со стрелкой 15"/>
          <p:cNvCxnSpPr/>
          <p:nvPr/>
        </p:nvCxnSpPr>
        <p:spPr>
          <a:xfrm>
            <a:off x="44320" y="6237312"/>
            <a:ext cx="28752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4" name="Выноска 2 3"/>
          <p:cNvSpPr/>
          <p:nvPr/>
        </p:nvSpPr>
        <p:spPr>
          <a:xfrm>
            <a:off x="6444208" y="1448780"/>
            <a:ext cx="1080120" cy="468052"/>
          </a:xfrm>
          <a:prstGeom prst="borderCallout2">
            <a:avLst>
              <a:gd name="adj1" fmla="val 108924"/>
              <a:gd name="adj2" fmla="val 50348"/>
              <a:gd name="adj3" fmla="val 116698"/>
              <a:gd name="adj4" fmla="val 50000"/>
              <a:gd name="adj5" fmla="val 122866"/>
              <a:gd name="adj6" fmla="val 502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Contains</a:t>
            </a:r>
            <a:r>
              <a:rPr lang="en-US" sz="1400" u="sng" dirty="0" smtClean="0"/>
              <a:t> private key</a:t>
            </a:r>
            <a:endParaRPr lang="uk-UA" sz="1400" u="sng" dirty="0"/>
          </a:p>
        </p:txBody>
      </p:sp>
      <p:sp>
        <p:nvSpPr>
          <p:cNvPr id="17" name="Выноска 2 16"/>
          <p:cNvSpPr/>
          <p:nvPr/>
        </p:nvSpPr>
        <p:spPr>
          <a:xfrm>
            <a:off x="7931826" y="1448780"/>
            <a:ext cx="914400" cy="468052"/>
          </a:xfrm>
          <a:prstGeom prst="borderCallout2">
            <a:avLst>
              <a:gd name="adj1" fmla="val 108924"/>
              <a:gd name="adj2" fmla="val 50348"/>
              <a:gd name="adj3" fmla="val 116698"/>
              <a:gd name="adj4" fmla="val 50000"/>
              <a:gd name="adj5" fmla="val 122866"/>
              <a:gd name="adj6" fmla="val 502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Contains</a:t>
            </a:r>
            <a:r>
              <a:rPr lang="en-US" sz="1400" u="sng" dirty="0" smtClean="0"/>
              <a:t> public key</a:t>
            </a:r>
            <a:endParaRPr lang="uk-UA" sz="1400" u="sng" dirty="0"/>
          </a:p>
        </p:txBody>
      </p:sp>
    </p:spTree>
    <p:extLst>
      <p:ext uri="{BB962C8B-B14F-4D97-AF65-F5344CB8AC3E}">
        <p14:creationId xmlns:p14="http://schemas.microsoft.com/office/powerpoint/2010/main" val="3962646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46323"/>
            <a:ext cx="9144000" cy="400110"/>
          </a:xfrm>
          <a:prstGeom prst="rect">
            <a:avLst/>
          </a:prstGeom>
        </p:spPr>
        <p:txBody>
          <a:bodyPr wrap="square">
            <a:spAutoFit/>
          </a:bodyPr>
          <a:lstStyle/>
          <a:p>
            <a:pPr algn="ctr"/>
            <a:r>
              <a:rPr lang="en-US" sz="2000" b="1" dirty="0" smtClean="0"/>
              <a:t>Edit Nginx server configuration file as follows</a:t>
            </a:r>
            <a:endParaRPr lang="en-US" sz="2000" b="1" dirty="0"/>
          </a:p>
        </p:txBody>
      </p:sp>
      <p:pic>
        <p:nvPicPr>
          <p:cNvPr id="10"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2578" y="692141"/>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1551086" y="725977"/>
            <a:ext cx="762395" cy="369332"/>
          </a:xfrm>
          <a:prstGeom prst="rect">
            <a:avLst/>
          </a:prstGeom>
        </p:spPr>
        <p:txBody>
          <a:bodyPr wrap="square">
            <a:spAutoFit/>
          </a:bodyPr>
          <a:lstStyle/>
          <a:p>
            <a:pPr algn="ctr">
              <a:spcAft>
                <a:spcPts val="1200"/>
              </a:spcAft>
            </a:pPr>
            <a:r>
              <a:rPr lang="en-US" b="1" dirty="0" smtClean="0">
                <a:solidFill>
                  <a:srgbClr val="FF0000"/>
                </a:solidFill>
              </a:rPr>
              <a:t>Run</a:t>
            </a:r>
            <a:endParaRPr lang="uk-UA" dirty="0">
              <a:solidFill>
                <a:srgbClr val="FF0000"/>
              </a:solidFill>
            </a:endParaRPr>
          </a:p>
        </p:txBody>
      </p:sp>
      <p:sp>
        <p:nvSpPr>
          <p:cNvPr id="12" name="Прямоугольник 11"/>
          <p:cNvSpPr/>
          <p:nvPr/>
        </p:nvSpPr>
        <p:spPr>
          <a:xfrm>
            <a:off x="5940152" y="734342"/>
            <a:ext cx="1008112" cy="369332"/>
          </a:xfrm>
          <a:prstGeom prst="rect">
            <a:avLst/>
          </a:prstGeom>
        </p:spPr>
        <p:txBody>
          <a:bodyPr wrap="square">
            <a:spAutoFit/>
          </a:bodyPr>
          <a:lstStyle/>
          <a:p>
            <a:pPr algn="ctr">
              <a:spcAft>
                <a:spcPts val="1200"/>
              </a:spcAft>
            </a:pPr>
            <a:r>
              <a:rPr lang="en-US" b="1" dirty="0" smtClean="0">
                <a:solidFill>
                  <a:srgbClr val="FF0000"/>
                </a:solidFill>
              </a:rPr>
              <a:t>Edit </a:t>
            </a:r>
            <a:endParaRPr lang="uk-UA" dirty="0">
              <a:solidFill>
                <a:srgbClr val="FF0000"/>
              </a:solidFill>
            </a:endParaRPr>
          </a:p>
        </p:txBody>
      </p:sp>
      <p:pic>
        <p:nvPicPr>
          <p:cNvPr id="13" name="Picture 4"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2211" y="695417"/>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004" y="1196752"/>
            <a:ext cx="4467490" cy="342095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Прямая со стрелкой 16"/>
          <p:cNvCxnSpPr/>
          <p:nvPr/>
        </p:nvCxnSpPr>
        <p:spPr>
          <a:xfrm flipH="1">
            <a:off x="7848364" y="2384884"/>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8" name="Прямая со стрелкой 17"/>
          <p:cNvCxnSpPr/>
          <p:nvPr/>
        </p:nvCxnSpPr>
        <p:spPr>
          <a:xfrm flipH="1">
            <a:off x="6804248" y="2024844"/>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Прямая со стрелкой 18"/>
          <p:cNvCxnSpPr/>
          <p:nvPr/>
        </p:nvCxnSpPr>
        <p:spPr>
          <a:xfrm flipH="1">
            <a:off x="8172400" y="2564904"/>
            <a:ext cx="576064"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2054" name="Picture 6" descr="C:\Users\pc\AppData\Local\Temp\SNAGHTML27ca2d6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65" y="1202930"/>
            <a:ext cx="4516835" cy="445784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Прямая со стрелкой 23"/>
          <p:cNvCxnSpPr/>
          <p:nvPr/>
        </p:nvCxnSpPr>
        <p:spPr>
          <a:xfrm flipH="1" flipV="1">
            <a:off x="2572010" y="1412776"/>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p:cNvCxnSpPr/>
          <p:nvPr/>
        </p:nvCxnSpPr>
        <p:spPr>
          <a:xfrm flipH="1" flipV="1">
            <a:off x="971600" y="5383766"/>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32534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C:\Users\pc\AppData\Local\Temp\SNAGHTML27cae36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97" y="114772"/>
            <a:ext cx="645795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pc\AppData\Local\Temp\SNAGHTML27cbda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80" y="3392996"/>
            <a:ext cx="7402810" cy="331236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Прямая со стрелкой 3"/>
          <p:cNvCxnSpPr/>
          <p:nvPr/>
        </p:nvCxnSpPr>
        <p:spPr>
          <a:xfrm flipH="1" flipV="1">
            <a:off x="3059832" y="2132856"/>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 name="Прямая со стрелкой 4"/>
          <p:cNvCxnSpPr/>
          <p:nvPr/>
        </p:nvCxnSpPr>
        <p:spPr>
          <a:xfrm flipH="1" flipV="1">
            <a:off x="4060937" y="368660"/>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6" name="Прямая со стрелкой 5"/>
          <p:cNvCxnSpPr/>
          <p:nvPr/>
        </p:nvCxnSpPr>
        <p:spPr>
          <a:xfrm flipH="1" flipV="1">
            <a:off x="2699792" y="1268760"/>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7" name="Прямая со стрелкой 6"/>
          <p:cNvCxnSpPr/>
          <p:nvPr/>
        </p:nvCxnSpPr>
        <p:spPr>
          <a:xfrm flipH="1" flipV="1">
            <a:off x="4716016" y="1268760"/>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flipV="1">
            <a:off x="4011402" y="3717032"/>
            <a:ext cx="432048" cy="27701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80615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304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71700" y="0"/>
            <a:ext cx="1600375" cy="369332"/>
          </a:xfrm>
          <a:prstGeom prst="rect">
            <a:avLst/>
          </a:prstGeom>
        </p:spPr>
        <p:txBody>
          <a:bodyPr wrap="none">
            <a:spAutoFit/>
          </a:bodyPr>
          <a:lstStyle/>
          <a:p>
            <a:pPr algn="ctr">
              <a:spcAft>
                <a:spcPts val="600"/>
              </a:spcAft>
            </a:pPr>
            <a:r>
              <a:rPr lang="en-US" b="1" dirty="0"/>
              <a:t>HTTP response</a:t>
            </a:r>
            <a:endParaRPr lang="en-US" b="1" u="sng" dirty="0">
              <a:solidFill>
                <a:schemeClr val="accent6">
                  <a:lumMod val="50000"/>
                </a:schemeClr>
              </a:solidFill>
            </a:endParaRPr>
          </a:p>
        </p:txBody>
      </p:sp>
      <p:pic>
        <p:nvPicPr>
          <p:cNvPr id="4" name="Picture 2" descr="Результат пошуку зображень за запитом &quot;http message structur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8" y="476672"/>
            <a:ext cx="5522525" cy="224214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5496" y="2816932"/>
            <a:ext cx="3748224" cy="3708708"/>
          </a:xfrm>
          <a:prstGeom prst="rect">
            <a:avLst/>
          </a:prstGeom>
        </p:spPr>
        <p:txBody>
          <a:bodyPr wrap="square">
            <a:spAutoFit/>
          </a:bodyPr>
          <a:lstStyle/>
          <a:p>
            <a:pPr>
              <a:spcAft>
                <a:spcPts val="600"/>
              </a:spcAft>
            </a:pPr>
            <a:r>
              <a:rPr lang="en-US" b="1" dirty="0" smtClean="0"/>
              <a:t>Status-Code</a:t>
            </a:r>
          </a:p>
          <a:p>
            <a:pPr marL="342900" indent="-342900" algn="just">
              <a:spcAft>
                <a:spcPts val="600"/>
              </a:spcAft>
              <a:buFont typeface="Arial" panose="020B0604020202020204" pitchFamily="34" charset="0"/>
              <a:buChar char="•"/>
            </a:pPr>
            <a:r>
              <a:rPr lang="en-US" sz="1600" b="1" dirty="0"/>
              <a:t>1xx: </a:t>
            </a:r>
            <a:r>
              <a:rPr lang="en-US" sz="1600" b="1" dirty="0" smtClean="0"/>
              <a:t>Informational. </a:t>
            </a:r>
            <a:r>
              <a:rPr lang="en-US" sz="1600" dirty="0" smtClean="0"/>
              <a:t>The </a:t>
            </a:r>
            <a:r>
              <a:rPr lang="en-US" sz="1600" dirty="0"/>
              <a:t>request was received and the process is continuing</a:t>
            </a:r>
            <a:r>
              <a:rPr lang="en-US" sz="1600" dirty="0" smtClean="0"/>
              <a:t>.</a:t>
            </a:r>
          </a:p>
          <a:p>
            <a:pPr marL="342900" indent="-342900" algn="just">
              <a:spcAft>
                <a:spcPts val="600"/>
              </a:spcAft>
              <a:buFont typeface="Arial" panose="020B0604020202020204" pitchFamily="34" charset="0"/>
              <a:buChar char="•"/>
            </a:pPr>
            <a:r>
              <a:rPr lang="en-US" sz="1600" b="1" dirty="0"/>
              <a:t>2xx: </a:t>
            </a:r>
            <a:r>
              <a:rPr lang="en-US" sz="1600" b="1" dirty="0" smtClean="0"/>
              <a:t>Success.</a:t>
            </a:r>
            <a:r>
              <a:rPr lang="en-US" sz="1600" dirty="0"/>
              <a:t> The</a:t>
            </a:r>
            <a:r>
              <a:rPr lang="en-US" sz="1600" b="1" dirty="0" smtClean="0"/>
              <a:t> </a:t>
            </a:r>
            <a:r>
              <a:rPr lang="en-US" sz="1600" dirty="0"/>
              <a:t>action was successfully received, understood, and accepted</a:t>
            </a:r>
            <a:r>
              <a:rPr lang="en-US" sz="1600" dirty="0" smtClean="0"/>
              <a:t>.</a:t>
            </a:r>
          </a:p>
          <a:p>
            <a:pPr marL="342900" indent="-342900" algn="just">
              <a:spcAft>
                <a:spcPts val="600"/>
              </a:spcAft>
              <a:buFont typeface="Arial" panose="020B0604020202020204" pitchFamily="34" charset="0"/>
              <a:buChar char="•"/>
            </a:pPr>
            <a:r>
              <a:rPr lang="en-US" sz="1600" b="1" dirty="0"/>
              <a:t>3xx: </a:t>
            </a:r>
            <a:r>
              <a:rPr lang="en-US" sz="1600" b="1" dirty="0" smtClean="0"/>
              <a:t>Redirection</a:t>
            </a:r>
            <a:r>
              <a:rPr lang="en-US" sz="1600" dirty="0" smtClean="0"/>
              <a:t>. </a:t>
            </a:r>
            <a:r>
              <a:rPr lang="en-US" sz="1600" dirty="0"/>
              <a:t>The </a:t>
            </a:r>
            <a:r>
              <a:rPr lang="en-US" sz="1600" dirty="0" smtClean="0"/>
              <a:t>further </a:t>
            </a:r>
            <a:r>
              <a:rPr lang="en-US" sz="1600" dirty="0"/>
              <a:t>action must be taken in order to complete the request</a:t>
            </a:r>
            <a:r>
              <a:rPr lang="en-US" sz="1600" dirty="0" smtClean="0"/>
              <a:t>. </a:t>
            </a:r>
          </a:p>
          <a:p>
            <a:pPr marL="342900" indent="-342900" algn="just">
              <a:spcAft>
                <a:spcPts val="600"/>
              </a:spcAft>
              <a:buFont typeface="Arial" panose="020B0604020202020204" pitchFamily="34" charset="0"/>
              <a:buChar char="•"/>
            </a:pPr>
            <a:r>
              <a:rPr lang="en-US" sz="1600" b="1" dirty="0"/>
              <a:t>4xx: Client </a:t>
            </a:r>
            <a:r>
              <a:rPr lang="en-US" sz="1600" b="1" dirty="0" smtClean="0"/>
              <a:t>Error. </a:t>
            </a:r>
            <a:r>
              <a:rPr lang="en-US" sz="1600" dirty="0"/>
              <a:t>The</a:t>
            </a:r>
            <a:r>
              <a:rPr lang="en-US" sz="1600" dirty="0" smtClean="0"/>
              <a:t> </a:t>
            </a:r>
            <a:r>
              <a:rPr lang="en-US" sz="1600" dirty="0"/>
              <a:t>request contains incorrect syntax or cannot be fulfilled.</a:t>
            </a:r>
          </a:p>
          <a:p>
            <a:pPr marL="342900" indent="-342900" algn="just">
              <a:spcAft>
                <a:spcPts val="600"/>
              </a:spcAft>
              <a:buFont typeface="Arial" panose="020B0604020202020204" pitchFamily="34" charset="0"/>
              <a:buChar char="•"/>
            </a:pPr>
            <a:r>
              <a:rPr lang="en-US" sz="1600" b="1" dirty="0"/>
              <a:t>5xx: Server </a:t>
            </a:r>
            <a:r>
              <a:rPr lang="en-US" sz="1600" b="1" dirty="0" smtClean="0"/>
              <a:t>Error. </a:t>
            </a:r>
            <a:r>
              <a:rPr lang="en-US" sz="1600" dirty="0"/>
              <a:t>The </a:t>
            </a:r>
            <a:r>
              <a:rPr lang="en-US" sz="1600" dirty="0" smtClean="0"/>
              <a:t>server </a:t>
            </a:r>
            <a:r>
              <a:rPr lang="en-US" sz="1600" dirty="0"/>
              <a:t>failed to fulfill an apparently valid request</a:t>
            </a:r>
            <a:r>
              <a:rPr lang="en-US" sz="1600" dirty="0" smtClean="0"/>
              <a:t>.</a:t>
            </a:r>
            <a:endParaRPr lang="en-US" sz="1600" b="1" u="sng" dirty="0">
              <a:solidFill>
                <a:schemeClr val="accent6">
                  <a:lumMod val="50000"/>
                </a:schemeClr>
              </a:solidFill>
            </a:endParaRPr>
          </a:p>
        </p:txBody>
      </p:sp>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140" y="87421"/>
            <a:ext cx="3166975" cy="2693507"/>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916" y="3317171"/>
            <a:ext cx="5184576" cy="3352189"/>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8" name="Прямоугольник 7"/>
          <p:cNvSpPr/>
          <p:nvPr/>
        </p:nvSpPr>
        <p:spPr>
          <a:xfrm>
            <a:off x="7825859" y="3411731"/>
            <a:ext cx="1112420" cy="369332"/>
          </a:xfrm>
          <a:prstGeom prst="rect">
            <a:avLst/>
          </a:prstGeom>
        </p:spPr>
        <p:txBody>
          <a:bodyPr wrap="none">
            <a:spAutoFit/>
          </a:bodyPr>
          <a:lstStyle/>
          <a:p>
            <a:pPr algn="ctr">
              <a:spcAft>
                <a:spcPts val="600"/>
              </a:spcAft>
            </a:pPr>
            <a:r>
              <a:rPr lang="en-US" b="1" dirty="0" smtClean="0"/>
              <a:t>Example2</a:t>
            </a:r>
            <a:endParaRPr lang="en-US" b="1" u="sng" dirty="0">
              <a:solidFill>
                <a:schemeClr val="accent6">
                  <a:lumMod val="50000"/>
                </a:schemeClr>
              </a:solidFill>
            </a:endParaRPr>
          </a:p>
        </p:txBody>
      </p:sp>
      <p:sp>
        <p:nvSpPr>
          <p:cNvPr id="9" name="Прямоугольник 8"/>
          <p:cNvSpPr/>
          <p:nvPr/>
        </p:nvSpPr>
        <p:spPr>
          <a:xfrm>
            <a:off x="1079612" y="2816932"/>
            <a:ext cx="5303375" cy="369332"/>
          </a:xfrm>
          <a:prstGeom prst="rect">
            <a:avLst/>
          </a:prstGeom>
        </p:spPr>
        <p:txBody>
          <a:bodyPr wrap="none">
            <a:spAutoFit/>
          </a:bodyPr>
          <a:lstStyle/>
          <a:p>
            <a:pPr algn="ctr">
              <a:spcAft>
                <a:spcPts val="600"/>
              </a:spcAft>
            </a:pPr>
            <a:r>
              <a:rPr lang="en-US" dirty="0"/>
              <a:t>(see </a:t>
            </a:r>
            <a:r>
              <a:rPr lang="en-US" sz="1600" u="sng" dirty="0" smtClean="0">
                <a:solidFill>
                  <a:schemeClr val="accent6">
                    <a:lumMod val="50000"/>
                  </a:schemeClr>
                </a:solidFill>
              </a:rPr>
              <a:t>www.tutorialspoint.com/http/http_status_codes.htm</a:t>
            </a:r>
            <a:r>
              <a:rPr lang="en-US" dirty="0" smtClean="0"/>
              <a:t>)</a:t>
            </a:r>
            <a:endParaRPr lang="en-US" u="sng" dirty="0">
              <a:solidFill>
                <a:schemeClr val="accent6">
                  <a:lumMod val="50000"/>
                </a:schemeClr>
              </a:solidFill>
            </a:endParaRPr>
          </a:p>
        </p:txBody>
      </p:sp>
      <p:sp>
        <p:nvSpPr>
          <p:cNvPr id="10" name="Прямоугольник 9"/>
          <p:cNvSpPr/>
          <p:nvPr/>
        </p:nvSpPr>
        <p:spPr>
          <a:xfrm>
            <a:off x="7831328" y="1424287"/>
            <a:ext cx="1112420" cy="369332"/>
          </a:xfrm>
          <a:prstGeom prst="rect">
            <a:avLst/>
          </a:prstGeom>
        </p:spPr>
        <p:txBody>
          <a:bodyPr wrap="none">
            <a:spAutoFit/>
          </a:bodyPr>
          <a:lstStyle/>
          <a:p>
            <a:pPr algn="ctr">
              <a:spcAft>
                <a:spcPts val="600"/>
              </a:spcAft>
            </a:pPr>
            <a:r>
              <a:rPr lang="en-US" b="1" dirty="0" smtClean="0"/>
              <a:t>Example1</a:t>
            </a:r>
            <a:endParaRPr lang="en-US" b="1" u="sng" dirty="0">
              <a:solidFill>
                <a:schemeClr val="accent6">
                  <a:lumMod val="50000"/>
                </a:schemeClr>
              </a:solidFill>
            </a:endParaRPr>
          </a:p>
        </p:txBody>
      </p:sp>
      <p:cxnSp>
        <p:nvCxnSpPr>
          <p:cNvPr id="11" name="Прямая со стрелкой 10"/>
          <p:cNvCxnSpPr/>
          <p:nvPr/>
        </p:nvCxnSpPr>
        <p:spPr>
          <a:xfrm flipH="1">
            <a:off x="7831328" y="4788506"/>
            <a:ext cx="720080" cy="409517"/>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Прямая со стрелкой 11"/>
          <p:cNvCxnSpPr/>
          <p:nvPr/>
        </p:nvCxnSpPr>
        <p:spPr>
          <a:xfrm flipH="1">
            <a:off x="6552220" y="1588860"/>
            <a:ext cx="720080" cy="409517"/>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6038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85725"/>
            <a:ext cx="6456363" cy="6684963"/>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2" name="Прямоугольник 1"/>
          <p:cNvSpPr/>
          <p:nvPr/>
        </p:nvSpPr>
        <p:spPr>
          <a:xfrm>
            <a:off x="1943708" y="71336"/>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363730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4" y="80628"/>
            <a:ext cx="7156678" cy="6660740"/>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4" name="Прямоугольник 3"/>
          <p:cNvSpPr/>
          <p:nvPr/>
        </p:nvSpPr>
        <p:spPr>
          <a:xfrm>
            <a:off x="2105980" y="143344"/>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1699917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2" y="0"/>
            <a:ext cx="5374842" cy="6850497"/>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402124" y="8620"/>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2521117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3" y="7430"/>
            <a:ext cx="6084219" cy="6850570"/>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402124" y="8620"/>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2521117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9" y="152636"/>
            <a:ext cx="7369621" cy="6598361"/>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pic>
      <p:sp>
        <p:nvSpPr>
          <p:cNvPr id="3" name="Прямоугольник 2"/>
          <p:cNvSpPr/>
          <p:nvPr/>
        </p:nvSpPr>
        <p:spPr>
          <a:xfrm>
            <a:off x="3402124" y="8620"/>
            <a:ext cx="5742384" cy="369332"/>
          </a:xfrm>
          <a:prstGeom prst="rect">
            <a:avLst/>
          </a:prstGeom>
          <a:solidFill>
            <a:schemeClr val="bg1"/>
          </a:solidFill>
          <a:ln w="28575">
            <a:solidFill>
              <a:schemeClr val="tx1"/>
            </a:solidFill>
          </a:ln>
        </p:spPr>
        <p:txBody>
          <a:bodyPr wrap="square">
            <a:spAutoFit/>
          </a:bodyPr>
          <a:lstStyle/>
          <a:p>
            <a:r>
              <a:rPr lang="en-US" u="sng" dirty="0">
                <a:solidFill>
                  <a:schemeClr val="accent6">
                    <a:lumMod val="50000"/>
                  </a:schemeClr>
                </a:solidFill>
              </a:rPr>
              <a:t>https://www.tutorialspoint.com/http/http_methods.htm</a:t>
            </a:r>
            <a:endParaRPr lang="uk-UA" u="sng" dirty="0">
              <a:solidFill>
                <a:schemeClr val="accent6">
                  <a:lumMod val="50000"/>
                </a:schemeClr>
              </a:solidFill>
            </a:endParaRPr>
          </a:p>
        </p:txBody>
      </p:sp>
    </p:spTree>
    <p:extLst>
      <p:ext uri="{BB962C8B-B14F-4D97-AF65-F5344CB8AC3E}">
        <p14:creationId xmlns:p14="http://schemas.microsoft.com/office/powerpoint/2010/main" val="2521117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61771</TotalTime>
  <Words>2577</Words>
  <Application>Microsoft Office PowerPoint</Application>
  <PresentationFormat>On-screen Show (4:3)</PresentationFormat>
  <Paragraphs>297</Paragraphs>
  <Slides>34</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Consolas</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http protocol by using Google Dev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Microsoft account</cp:lastModifiedBy>
  <cp:revision>326</cp:revision>
  <dcterms:created xsi:type="dcterms:W3CDTF">2017-05-17T07:25:06Z</dcterms:created>
  <dcterms:modified xsi:type="dcterms:W3CDTF">2022-11-01T06:38:38Z</dcterms:modified>
</cp:coreProperties>
</file>