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6" r:id="rId3"/>
    <p:sldId id="327" r:id="rId4"/>
    <p:sldId id="331" r:id="rId5"/>
    <p:sldId id="330" r:id="rId6"/>
    <p:sldId id="329" r:id="rId7"/>
    <p:sldId id="332" r:id="rId8"/>
    <p:sldId id="324" r:id="rId9"/>
    <p:sldId id="323" r:id="rId10"/>
    <p:sldId id="325" r:id="rId11"/>
    <p:sldId id="317" r:id="rId12"/>
    <p:sldId id="318" r:id="rId13"/>
    <p:sldId id="319" r:id="rId14"/>
    <p:sldId id="287" r:id="rId15"/>
    <p:sldId id="321" r:id="rId16"/>
    <p:sldId id="326" r:id="rId17"/>
    <p:sldId id="289" r:id="rId18"/>
    <p:sldId id="333" r:id="rId19"/>
    <p:sldId id="334" r:id="rId20"/>
    <p:sldId id="335" r:id="rId21"/>
    <p:sldId id="295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9EE24-A87A-4D64-BD20-A541502B69E4}">
          <p14:sldIdLst>
            <p14:sldId id="256"/>
          </p14:sldIdLst>
        </p14:section>
        <p14:section name="WebSocket" id="{5E1F9E58-6ABC-45F2-9343-E72CBF8E1360}">
          <p14:sldIdLst>
            <p14:sldId id="316"/>
            <p14:sldId id="327"/>
            <p14:sldId id="331"/>
            <p14:sldId id="330"/>
            <p14:sldId id="329"/>
            <p14:sldId id="332"/>
            <p14:sldId id="324"/>
            <p14:sldId id="323"/>
            <p14:sldId id="325"/>
            <p14:sldId id="317"/>
            <p14:sldId id="318"/>
            <p14:sldId id="319"/>
          </p14:sldIdLst>
        </p14:section>
        <p14:section name="Secure Web Socket" id="{94303EF9-F370-46C7-A156-253CE30350C0}">
          <p14:sldIdLst>
            <p14:sldId id="287"/>
            <p14:sldId id="321"/>
            <p14:sldId id="326"/>
            <p14:sldId id="289"/>
            <p14:sldId id="333"/>
            <p14:sldId id="334"/>
            <p14:sldId id="335"/>
          </p14:sldIdLst>
        </p14:section>
        <p14:section name="Раздел без заголовка" id="{DEC5413B-751D-4B26-828F-3F317BBE940B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39" autoAdjust="0"/>
    <p:restoredTop sz="89278" autoAdjust="0"/>
  </p:normalViewPr>
  <p:slideViewPr>
    <p:cSldViewPr>
      <p:cViewPr varScale="1">
        <p:scale>
          <a:sx n="104" d="100"/>
          <a:sy n="104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53D9-A6B1-4454-8A57-E0FAECEBD248}" type="datetimeFigureOut">
              <a:rPr lang="uk-UA" smtClean="0"/>
              <a:t>24.11.2021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5394-22AC-48B3-85CF-C71D9C50DB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09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09D4-AD5D-4C83-B172-95D53200A791}" type="datetimeFigureOut">
              <a:rPr lang="uk-UA" smtClean="0"/>
              <a:t>24.11.2021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C182-0672-44AB-9373-784EDADB91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265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Front-end:</a:t>
            </a:r>
          </a:p>
          <a:p>
            <a:r>
              <a:rPr lang="en-US" dirty="0" smtClean="0"/>
              <a:t> beletsky.net/2015/04/npm-for-everything.html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you require('modules') in the browser by bundling up all of your dependencies.</a:t>
            </a:r>
          </a:p>
          <a:p>
            <a:r>
              <a:rPr lang="en-US" dirty="0" smtClean="0"/>
              <a:t>http://browserify.org/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Front-end:</a:t>
            </a:r>
          </a:p>
          <a:p>
            <a:r>
              <a:rPr lang="en-US" dirty="0" smtClean="0"/>
              <a:t> beletsky.net/2015/04/npm-for-everything.html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you require('modules') in the browser by bundling up all of your dependencies.</a:t>
            </a:r>
          </a:p>
          <a:p>
            <a:r>
              <a:rPr lang="en-US" dirty="0" smtClean="0"/>
              <a:t>http://browserify.org/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Front-end:</a:t>
            </a:r>
          </a:p>
          <a:p>
            <a:r>
              <a:rPr lang="en-US" dirty="0" smtClean="0"/>
              <a:t> beletsky.net/2015/04/npm-for-everything.html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you require('modules') in the browser by bundling up all of your dependencies.</a:t>
            </a:r>
          </a:p>
          <a:p>
            <a:r>
              <a:rPr lang="en-US" dirty="0" smtClean="0"/>
              <a:t>http://browserify.org/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447C-8821-4CF4-888E-B5DCB9834D30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79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05E-CF79-4CD9-AFB4-405AB6039735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F83-5D71-4253-9426-71FC08B6009B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8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A5C-63FE-4D2D-B6C1-5CDD73FCE9DC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F1-A583-44C1-912E-75482DAC1816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9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D27-115E-4907-857F-0FD212538DE7}" type="datetime1">
              <a:rPr lang="uk-UA" smtClean="0"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3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11DA-245F-4EF4-9EDA-C9E79C0B6E08}" type="datetime1">
              <a:rPr lang="uk-UA" smtClean="0"/>
              <a:t>24.11.2021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4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94B-ECB7-452E-86DD-E7FAA18DE5CC}" type="datetime1">
              <a:rPr lang="uk-UA" smtClean="0"/>
              <a:t>24.11.2021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720-AF55-4A3D-BF91-D1AA5ADDBF69}" type="datetime1">
              <a:rPr lang="uk-UA" smtClean="0"/>
              <a:t>24.11.2021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D40F-B16C-48D7-904C-9525302400B6}" type="datetime1">
              <a:rPr lang="uk-UA" smtClean="0"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1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D9C8-4271-4216-9E1D-94C946ACDA52}" type="datetime1">
              <a:rPr lang="uk-UA" smtClean="0"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58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29E2-65AE-4ECD-B30E-E46963B22BE8}" type="datetime1">
              <a:rPr lang="uk-UA" smtClean="0"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9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ovk@windows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hyperlink" Target="notepad%20Example1/websockets-demo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cmd.exe%20/K%20%22explorer%20Example1/websockets-demo%22" TargetMode="External"/><Relationship Id="rId4" Type="http://schemas.openxmlformats.org/officeDocument/2006/relationships/image" Target="../media/image14.png"/><Relationship Id="rId9" Type="http://schemas.openxmlformats.org/officeDocument/2006/relationships/hyperlink" Target="file:///C:\Users\pc\Desktop\Web_course\6\Example1\websockets-demo\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notepad%20Example1/websockets-demo/app.j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pc\Desktop\Web_course\7\Example1\websockets-demo\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notepad%20Example1/websockets-demo/app.j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notepad%20Example2/WSSEchoServer/bin/www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cmd.exe%20/K%20%22explorer%20Example2/WSSEchoServer%22" TargetMode="External"/><Relationship Id="rId5" Type="http://schemas.openxmlformats.org/officeDocument/2006/relationships/image" Target="../media/image22.png"/><Relationship Id="rId10" Type="http://schemas.openxmlformats.org/officeDocument/2006/relationships/hyperlink" Target="cmd.exe%20/K%20%22npm%20install%20--save%20ws%22" TargetMode="External"/><Relationship Id="rId4" Type="http://schemas.openxmlformats.org/officeDocument/2006/relationships/hyperlink" Target="cmd.exe%20/K%20%22cd%20Example2%20&amp;%20express%20WSSEchoServer%20&amp;%20cd%20WSSEchoServer%20&amp;%20npm%20install%20-d%20&amp;%20explorer%20.%22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md.exe%20/K%20%22cd%20Example2/WSSEchoServer/bin%20&amp;%20node%20www%22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cmd.exe%20/K%20%22cd%20Example2/WSSEchoServer/bin%20&amp;%20node%20www%22" TargetMode="External"/><Relationship Id="rId7" Type="http://schemas.openxmlformats.org/officeDocument/2006/relationships/hyperlink" Target="notepad%20Example2/websockets-demo/app.j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c\Desktop\Web_course\7\Example2\websockets-demo\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«Програмування </a:t>
            </a:r>
            <a:r>
              <a:rPr lang="uk-UA" dirty="0"/>
              <a:t>та підтримка </a:t>
            </a:r>
            <a:r>
              <a:rPr lang="uk-UA" dirty="0" smtClean="0"/>
              <a:t>веб-застосувань»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7340" y="4941168"/>
            <a:ext cx="6400800" cy="1368152"/>
          </a:xfrm>
        </p:spPr>
        <p:txBody>
          <a:bodyPr/>
          <a:lstStyle/>
          <a:p>
            <a:r>
              <a:rPr lang="uk-UA" dirty="0" smtClean="0"/>
              <a:t>Вовк Олександр Володимирович</a:t>
            </a:r>
          </a:p>
          <a:p>
            <a:r>
              <a:rPr lang="en-US" dirty="0" smtClean="0">
                <a:hlinkClick r:id="rId2"/>
              </a:rPr>
              <a:t>vovk@windowslive.com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6512" y="116632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Львівський національний університет імені Івана Франка</a:t>
            </a:r>
          </a:p>
          <a:p>
            <a:pPr algn="ctr"/>
            <a:r>
              <a:rPr lang="uk-UA" sz="2000" dirty="0" smtClean="0"/>
              <a:t>факультет прикладної математики та інформатики</a:t>
            </a:r>
          </a:p>
          <a:p>
            <a:pPr algn="ctr"/>
            <a:r>
              <a:rPr lang="uk-UA" sz="2000" dirty="0"/>
              <a:t>кафедра Інформаційних </a:t>
            </a:r>
            <a:r>
              <a:rPr lang="uk-UA" sz="2000" dirty="0" smtClean="0"/>
              <a:t>систем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132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20</a:t>
            </a:r>
            <a:r>
              <a:rPr lang="en-US" sz="2000" dirty="0" smtClean="0"/>
              <a:t>21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1</a:t>
            </a:fld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1058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Web Socket and Secure Web Socket.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4073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7704" y="446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Handshake in details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2" y="413956"/>
            <a:ext cx="8732837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3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633" y="409017"/>
            <a:ext cx="38863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/>
              <a:t>Test Web Socket Example</a:t>
            </a:r>
          </a:p>
          <a:p>
            <a:pPr algn="ctr">
              <a:spcAft>
                <a:spcPts val="600"/>
              </a:spcAft>
            </a:pPr>
            <a:r>
              <a:rPr lang="en-US" sz="1600" u="sng" dirty="0" smtClean="0">
                <a:solidFill>
                  <a:schemeClr val="accent6">
                    <a:lumMod val="50000"/>
                  </a:schemeClr>
                </a:solidFill>
              </a:rPr>
              <a:t>blog.teamtreehouse.com/an-introduction-to-</a:t>
            </a:r>
            <a:r>
              <a:rPr lang="en-US" sz="1600" u="sng" dirty="0" err="1" smtClean="0">
                <a:solidFill>
                  <a:schemeClr val="accent6">
                    <a:lumMod val="50000"/>
                  </a:schemeClr>
                </a:solidFill>
              </a:rPr>
              <a:t>websockets</a:t>
            </a:r>
            <a:endParaRPr lang="en-US" sz="1600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 smtClean="0"/>
              <a:t>Test: </a:t>
            </a:r>
            <a:r>
              <a:rPr lang="en-US" sz="1600" u="sng" dirty="0" smtClean="0">
                <a:solidFill>
                  <a:schemeClr val="accent6">
                    <a:lumMod val="50000"/>
                  </a:schemeClr>
                </a:solidFill>
              </a:rPr>
              <a:t>codepen.io/matt-west/full/</a:t>
            </a:r>
            <a:r>
              <a:rPr lang="en-US" sz="1600" u="sng" dirty="0" err="1" smtClean="0">
                <a:solidFill>
                  <a:schemeClr val="accent6">
                    <a:lumMod val="50000"/>
                  </a:schemeClr>
                </a:solidFill>
              </a:rPr>
              <a:t>tHlBb</a:t>
            </a:r>
            <a:endParaRPr lang="en-US" sz="1600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600" b="1" dirty="0" smtClean="0"/>
              <a:t>Download: </a:t>
            </a:r>
            <a:r>
              <a:rPr lang="en-US" sz="1600" u="sng" dirty="0" smtClean="0">
                <a:solidFill>
                  <a:schemeClr val="accent6">
                    <a:lumMod val="50000"/>
                  </a:schemeClr>
                </a:solidFill>
              </a:rPr>
              <a:t>cl.ly/2m303J2H0P0g</a:t>
            </a:r>
            <a:endParaRPr lang="uk-UA" b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58830"/>
            <a:ext cx="6823233" cy="361854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628"/>
            <a:ext cx="5114125" cy="300350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Похожее изображение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40" y="4005064"/>
            <a:ext cx="393756" cy="3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272300" y="4005064"/>
            <a:ext cx="1476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Open root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3044" y="3239688"/>
            <a:ext cx="182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Edit index.html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13" name="Picture 4" descr="Похожее изображение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0" y="3206629"/>
            <a:ext cx="402077" cy="4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29286" y="5181550"/>
            <a:ext cx="432048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Левая фигурная скобка 14"/>
          <p:cNvSpPr/>
          <p:nvPr/>
        </p:nvSpPr>
        <p:spPr>
          <a:xfrm>
            <a:off x="1079612" y="4983528"/>
            <a:ext cx="252028" cy="10737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257633" y="5193196"/>
            <a:ext cx="432048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9572" y="5520410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9994" y="6345324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545318" y="2240868"/>
            <a:ext cx="1368153" cy="4869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6629271" y="224086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9" action="ppaction://hlinkfile"/>
              </a:rPr>
              <a:t>Preview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0665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22"/>
            <a:ext cx="9148232" cy="68332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6826" y="725755"/>
            <a:ext cx="1357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Edit app.js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Picture 4" descr="Похожее изображение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92696"/>
            <a:ext cx="402077" cy="4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87524" y="1484784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Левая фигурная скобка 5"/>
          <p:cNvSpPr/>
          <p:nvPr/>
        </p:nvSpPr>
        <p:spPr>
          <a:xfrm>
            <a:off x="513935" y="356852"/>
            <a:ext cx="252028" cy="91190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53895" y="830240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Левая фигурная скобка 7"/>
          <p:cNvSpPr/>
          <p:nvPr/>
        </p:nvSpPr>
        <p:spPr>
          <a:xfrm>
            <a:off x="506320" y="1736812"/>
            <a:ext cx="252028" cy="241226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06184" y="4293096"/>
            <a:ext cx="252028" cy="154817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261686" y="6334329"/>
            <a:ext cx="547675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" y="8620"/>
            <a:ext cx="9116444" cy="665070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483804" y="6273316"/>
            <a:ext cx="1368153" cy="4869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7567757" y="627331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4" action="ppaction://hlinkfile"/>
              </a:rPr>
              <a:t>Preview</a:t>
            </a:r>
            <a:endParaRPr lang="uk-UA" sz="2400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799692" y="6206888"/>
            <a:ext cx="547675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7209966" y="260648"/>
            <a:ext cx="547675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4896036" y="2852936"/>
            <a:ext cx="547675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7064861" y="1952836"/>
            <a:ext cx="547674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Левая фигурная скобка 9"/>
          <p:cNvSpPr/>
          <p:nvPr/>
        </p:nvSpPr>
        <p:spPr>
          <a:xfrm>
            <a:off x="5580112" y="3140968"/>
            <a:ext cx="324036" cy="1080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824028" y="3681028"/>
            <a:ext cx="7342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718" y="2960948"/>
            <a:ext cx="8676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page is accessed through HTTP, you can use WS or WSS (</a:t>
            </a:r>
            <a:r>
              <a:rPr lang="en-US" dirty="0" err="1"/>
              <a:t>WebSocket</a:t>
            </a:r>
            <a:r>
              <a:rPr lang="en-US" dirty="0"/>
              <a:t> secure: WS over TLS) . However, when your page is loaded through HTTPS, you can only use WSS - </a:t>
            </a:r>
            <a:r>
              <a:rPr lang="en-US" i="1" u="sng" dirty="0"/>
              <a:t>browsers don't allow to "downgrade" security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algn="just">
              <a:spcAft>
                <a:spcPts val="600"/>
              </a:spcAft>
            </a:pPr>
            <a:r>
              <a:rPr lang="en-US" dirty="0"/>
              <a:t>A secure version of the </a:t>
            </a:r>
            <a:r>
              <a:rPr lang="en-US" dirty="0" err="1"/>
              <a:t>WebSocket</a:t>
            </a:r>
            <a:r>
              <a:rPr lang="en-US" dirty="0"/>
              <a:t> protocol is implemented in Firefox 6, Safari 6, Google Chrome 14, Opera 12.10 and Internet Explorer 10</a:t>
            </a:r>
            <a:endParaRPr lang="uk-UA" dirty="0"/>
          </a:p>
        </p:txBody>
      </p:sp>
      <p:pic>
        <p:nvPicPr>
          <p:cNvPr id="3074" name="Picture 2" descr="Результат пошуку зображень за запитом &quot;web socke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74" y="1009160"/>
            <a:ext cx="6052052" cy="19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" y="371110"/>
            <a:ext cx="8684496" cy="64868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913082" y="1079448"/>
            <a:ext cx="1357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Edit app.js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Picture 4" descr="Похожее изображение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688" y="1046389"/>
            <a:ext cx="402077" cy="4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71832" y="1736812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552052" y="1412776"/>
            <a:ext cx="3322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w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s://echo.websocket.org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Web service </a:t>
            </a:r>
            <a:r>
              <a:rPr lang="en-US" b="1" u="sng" dirty="0" smtClean="0"/>
              <a:t>echo.websocket.org</a:t>
            </a:r>
            <a:r>
              <a:rPr lang="en-US" b="1" dirty="0" smtClean="0"/>
              <a:t>  can </a:t>
            </a:r>
            <a:r>
              <a:rPr lang="en-US" b="1" dirty="0"/>
              <a:t>also support secure web socket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0753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384884"/>
            <a:ext cx="8486694" cy="43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8620"/>
            <a:ext cx="91440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Generate </a:t>
            </a:r>
            <a:r>
              <a:rPr lang="en-US" b="1" dirty="0" err="1" smtClean="0"/>
              <a:t>ssl</a:t>
            </a:r>
            <a:r>
              <a:rPr lang="en-US" b="1" dirty="0" smtClean="0"/>
              <a:t> certificates:</a:t>
            </a:r>
          </a:p>
          <a:p>
            <a:pPr algn="ctr"/>
            <a:r>
              <a:rPr lang="en-US" dirty="0" smtClean="0"/>
              <a:t>https</a:t>
            </a:r>
            <a:r>
              <a:rPr lang="en-US" dirty="0"/>
              <a:t>://www.htpcguides.com/generate-openssl-certificates-nginx-win-linux-mac</a:t>
            </a:r>
            <a:r>
              <a:rPr lang="en-US" dirty="0" smtClean="0"/>
              <a:t>/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b="1" i="1" dirty="0" smtClean="0"/>
              <a:t>Install</a:t>
            </a:r>
            <a:r>
              <a:rPr lang="en-US" b="1" i="1" dirty="0"/>
              <a:t>: Win32 </a:t>
            </a:r>
            <a:r>
              <a:rPr lang="en-US" b="1" i="1" dirty="0" smtClean="0"/>
              <a:t>OpenSSL (for windows)</a:t>
            </a:r>
          </a:p>
          <a:p>
            <a:pPr algn="ctr"/>
            <a:r>
              <a:rPr lang="en-US" dirty="0"/>
              <a:t>http://</a:t>
            </a:r>
            <a:r>
              <a:rPr lang="en-US" dirty="0" smtClean="0"/>
              <a:t>gnuwin32.sourceforge.net/packages/openssl.htm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b="1" i="1" dirty="0"/>
              <a:t>Run </a:t>
            </a:r>
            <a:r>
              <a:rPr lang="en-US" b="1" i="1" dirty="0" smtClean="0"/>
              <a:t>command:</a:t>
            </a:r>
            <a:endParaRPr lang="en-US" b="1" i="1" dirty="0"/>
          </a:p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openssl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-x509 -nodes -days 36500 -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newkey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rsa:4096 -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keyout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nginx.key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-out nginx.crt</a:t>
            </a:r>
            <a:endParaRPr lang="uk-UA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24336" y="188640"/>
            <a:ext cx="2875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832140" y="2888940"/>
            <a:ext cx="287524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7380312" y="2888940"/>
            <a:ext cx="287524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7826"/>
            <a:ext cx="75843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Картинки по запросу play button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48" y="2212842"/>
            <a:ext cx="408628" cy="4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00092" y="2159567"/>
            <a:ext cx="2988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Generate application template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72649" y="2441450"/>
            <a:ext cx="287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express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WSSEchoServer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-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uk-UA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44108" y="2132856"/>
            <a:ext cx="3571351" cy="8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Picture 2" descr="Похожее изображение">
            <a:hlinkClick r:id="rId6" action="ppaction://program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36" y="2191710"/>
            <a:ext cx="393756" cy="3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400092" y="1218238"/>
            <a:ext cx="2870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Edit </a:t>
            </a:r>
            <a:r>
              <a:rPr lang="en-US" sz="1600" b="1" dirty="0" err="1" smtClean="0">
                <a:solidFill>
                  <a:srgbClr val="FF0000"/>
                </a:solidFill>
              </a:rPr>
              <a:t>WSSEchoServer</a:t>
            </a:r>
            <a:r>
              <a:rPr lang="en-US" sz="1600" b="1" dirty="0" smtClean="0">
                <a:solidFill>
                  <a:srgbClr val="FF0000"/>
                </a:solidFill>
              </a:rPr>
              <a:t>/bin/www</a:t>
            </a:r>
            <a:endParaRPr lang="uk-UA" sz="1600" dirty="0">
              <a:solidFill>
                <a:srgbClr val="FF0000"/>
              </a:solidFill>
            </a:endParaRPr>
          </a:p>
        </p:txBody>
      </p:sp>
      <p:pic>
        <p:nvPicPr>
          <p:cNvPr id="13" name="Picture 4" descr="Похожее изображение">
            <a:hlinkClick r:id="rId8" action="ppaction://program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90719"/>
            <a:ext cx="402077" cy="4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4139952" y="1426234"/>
            <a:ext cx="287524" cy="1665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>
            <a:off x="341022" y="464719"/>
            <a:ext cx="252028" cy="33599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Левая фигурная скобка 20"/>
          <p:cNvSpPr/>
          <p:nvPr/>
        </p:nvSpPr>
        <p:spPr>
          <a:xfrm>
            <a:off x="341022" y="1424800"/>
            <a:ext cx="252028" cy="83948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Левая фигурная скобка 23"/>
          <p:cNvSpPr/>
          <p:nvPr/>
        </p:nvSpPr>
        <p:spPr>
          <a:xfrm>
            <a:off x="360383" y="2445677"/>
            <a:ext cx="252028" cy="12713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Левая фигурная скобка 24"/>
          <p:cNvSpPr/>
          <p:nvPr/>
        </p:nvSpPr>
        <p:spPr>
          <a:xfrm>
            <a:off x="271192" y="5661248"/>
            <a:ext cx="232356" cy="109133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>
            <a:off x="5220072" y="3089522"/>
            <a:ext cx="4100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rgbClr val="FF0000"/>
                </a:solidFill>
              </a:rPr>
              <a:t>Install  Node.js </a:t>
            </a:r>
            <a:r>
              <a:rPr lang="en-US" sz="1600" b="1" dirty="0" err="1">
                <a:solidFill>
                  <a:srgbClr val="FF0000"/>
                </a:solidFill>
              </a:rPr>
              <a:t>WebSocket</a:t>
            </a:r>
            <a:r>
              <a:rPr lang="en-US" sz="1600" b="1" dirty="0">
                <a:solidFill>
                  <a:srgbClr val="FF0000"/>
                </a:solidFill>
              </a:rPr>
              <a:t> library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87769" y="3399040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--save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endParaRPr lang="uk-UA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572649" y="3080344"/>
            <a:ext cx="3542810" cy="7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1" name="Picture 2" descr="Картинки по запросу play button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800" y="3328966"/>
            <a:ext cx="408628" cy="4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Прямая со стрелкой 31"/>
          <p:cNvCxnSpPr/>
          <p:nvPr/>
        </p:nvCxnSpPr>
        <p:spPr>
          <a:xfrm flipV="1">
            <a:off x="1403648" y="6633356"/>
            <a:ext cx="468052" cy="224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ртинки по запросу play button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37" y="510945"/>
            <a:ext cx="408628" cy="4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23828" y="536109"/>
            <a:ext cx="1348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Run Server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37972" y="534162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node www</a:t>
            </a:r>
            <a:endParaRPr lang="uk-UA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20817" y="440668"/>
            <a:ext cx="296335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" y="1535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Test HTTP/HTTPS</a:t>
            </a:r>
            <a:endParaRPr lang="uk-UA" dirty="0"/>
          </a:p>
        </p:txBody>
      </p:sp>
      <p:pic>
        <p:nvPicPr>
          <p:cNvPr id="10242" name="Picture 2" descr="C:\Users\pc\AppData\Local\Temp\SNAGHTML3cfa2c4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24744"/>
            <a:ext cx="3910026" cy="46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pc\AppData\Local\Temp\SNAGHTML3cfac4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10" y="1124744"/>
            <a:ext cx="47882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2"/>
          <a:stretch/>
        </p:blipFill>
        <p:spPr bwMode="auto">
          <a:xfrm>
            <a:off x="4247964" y="5085184"/>
            <a:ext cx="4792789" cy="65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746678" y="4679848"/>
            <a:ext cx="3563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Server Console Log: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4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ртинки по запросу play button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3" y="798977"/>
            <a:ext cx="408628" cy="4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18024" y="824141"/>
            <a:ext cx="1348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Run Server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1254242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node www</a:t>
            </a:r>
            <a:endParaRPr lang="uk-UA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5013" y="728699"/>
            <a:ext cx="1636707" cy="936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" y="159375"/>
            <a:ext cx="2843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Test Web Secure Socket</a:t>
            </a:r>
            <a:endParaRPr lang="uk-UA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9804"/>
            <a:ext cx="4752528" cy="27911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51820" y="944724"/>
            <a:ext cx="1332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We use previous </a:t>
            </a:r>
            <a:r>
              <a:rPr lang="en-US" b="1" dirty="0" err="1" smtClean="0"/>
              <a:t>wss</a:t>
            </a:r>
            <a:r>
              <a:rPr lang="en-US" b="1" dirty="0" smtClean="0"/>
              <a:t> client:</a:t>
            </a:r>
            <a:endParaRPr lang="uk-UA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8"/>
          <a:stretch/>
        </p:blipFill>
        <p:spPr bwMode="auto">
          <a:xfrm>
            <a:off x="279992" y="4052138"/>
            <a:ext cx="8684496" cy="26292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913082" y="4760476"/>
            <a:ext cx="1357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Edit app.js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13" name="Picture 4" descr="Похожее изображение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688" y="4727417"/>
            <a:ext cx="402077" cy="4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571832" y="5417840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59732" y="5117740"/>
            <a:ext cx="3322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rgbClr val="FF0000"/>
                </a:solidFill>
              </a:rPr>
              <a:t>wss://localhost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368102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Modify </a:t>
            </a:r>
            <a:endParaRPr lang="uk-UA" b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0" y="335699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44624"/>
            <a:ext cx="678771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 Introduction to </a:t>
            </a:r>
            <a:r>
              <a:rPr lang="en-US" b="1" dirty="0" err="1" smtClean="0"/>
              <a:t>WebSockets</a:t>
            </a:r>
            <a:endParaRPr lang="en-US" b="1" dirty="0" smtClean="0"/>
          </a:p>
          <a:p>
            <a:pPr algn="ctr"/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blog.teamtreehouse.com/an-introduction-to-websockets</a:t>
            </a:r>
          </a:p>
          <a:p>
            <a:pPr algn="ctr">
              <a:spcAft>
                <a:spcPts val="1200"/>
              </a:spcAft>
            </a:pP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https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://uk.wikipedia.org/wiki/WebSocket</a:t>
            </a: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introduction of AJAX around 2005 many people started to explore the possibilities of making connections between a client and server </a:t>
            </a:r>
            <a:r>
              <a:rPr lang="en-US" i="1" dirty="0" smtClean="0"/>
              <a:t>bidirectional.</a:t>
            </a:r>
          </a:p>
        </p:txBody>
      </p:sp>
      <p:pic>
        <p:nvPicPr>
          <p:cNvPr id="4098" name="Picture 2" descr="Результат пошуку зображень за запитом &quot;web socke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2" y="188640"/>
            <a:ext cx="2237345" cy="12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304" r="14700" b="12974"/>
          <a:stretch/>
        </p:blipFill>
        <p:spPr bwMode="auto">
          <a:xfrm>
            <a:off x="412340" y="1916832"/>
            <a:ext cx="5671828" cy="48919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264188" y="6095037"/>
            <a:ext cx="2771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www.youtube.com/watch?v=1eVj6nZoTcw</a:t>
            </a:r>
            <a:endParaRPr lang="uk-UA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64188" y="1843660"/>
            <a:ext cx="2808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u="sng" dirty="0" smtClean="0"/>
              <a:t>Problem</a:t>
            </a:r>
            <a:r>
              <a:rPr lang="en-US" dirty="0" smtClean="0"/>
              <a:t>: HTTP </a:t>
            </a:r>
            <a:r>
              <a:rPr lang="en-US" dirty="0"/>
              <a:t>request includes a bunch of headers and cookie data are transferred to the server. It increases latency.</a:t>
            </a:r>
          </a:p>
        </p:txBody>
      </p:sp>
    </p:spTree>
    <p:extLst>
      <p:ext uri="{BB962C8B-B14F-4D97-AF65-F5344CB8AC3E}">
        <p14:creationId xmlns:p14="http://schemas.microsoft.com/office/powerpoint/2010/main" val="6596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7504" y="80628"/>
            <a:ext cx="1368153" cy="4869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91457" y="8062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3" action="ppaction://hlinkfile"/>
              </a:rPr>
              <a:t>Preview</a:t>
            </a:r>
            <a:endParaRPr lang="uk-UA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16" y="80628"/>
            <a:ext cx="7424911" cy="46762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08"/>
            <a:ext cx="8150993" cy="14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735796" y="4931876"/>
            <a:ext cx="3563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Server Console Log: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29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3</a:t>
            </a:fld>
            <a:endParaRPr lang="uk-U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" y="17908"/>
            <a:ext cx="9098316" cy="431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56731" y="4653135"/>
            <a:ext cx="39295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/>
              <a:t>Common problem: client have to create new connection to inform server while current connection wait data from server</a:t>
            </a:r>
            <a:endParaRPr lang="uk-UA" dirty="0"/>
          </a:p>
        </p:txBody>
      </p:sp>
      <p:cxnSp>
        <p:nvCxnSpPr>
          <p:cNvPr id="7" name="Прямая со стрелкой 6"/>
          <p:cNvCxnSpPr>
            <a:stCxn id="6" idx="0"/>
          </p:cNvCxnSpPr>
          <p:nvPr/>
        </p:nvCxnSpPr>
        <p:spPr>
          <a:xfrm flipV="1">
            <a:off x="4721523" y="2924943"/>
            <a:ext cx="740655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0"/>
          </p:cNvCxnSpPr>
          <p:nvPr/>
        </p:nvCxnSpPr>
        <p:spPr>
          <a:xfrm flipH="1" flipV="1">
            <a:off x="3445954" y="2924943"/>
            <a:ext cx="1275569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-2" y="6513141"/>
            <a:ext cx="4721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6">
                    <a:lumMod val="50000"/>
                  </a:schemeClr>
                </a:solidFill>
              </a:rPr>
              <a:t>www.youtube.com/watch?v=1eVj6nZoTcw</a:t>
            </a:r>
            <a:endParaRPr lang="uk-UA" sz="1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65451"/>
            <a:ext cx="8280920" cy="46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87924" y="5834"/>
            <a:ext cx="901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Polling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" y="6513141"/>
            <a:ext cx="4721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6">
                    <a:lumMod val="50000"/>
                  </a:schemeClr>
                </a:solidFill>
              </a:rPr>
              <a:t>www.youtube.com/watch?v=1eVj6nZoTcw</a:t>
            </a:r>
            <a:endParaRPr lang="uk-UA" sz="1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0" y="476672"/>
            <a:ext cx="829676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83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Long polling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" y="6513141"/>
            <a:ext cx="4721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6">
                    <a:lumMod val="50000"/>
                  </a:schemeClr>
                </a:solidFill>
              </a:rPr>
              <a:t>www.youtube.com/watch?v=1eVj6nZoTcw</a:t>
            </a:r>
            <a:endParaRPr lang="uk-UA" sz="1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2" y="5158933"/>
            <a:ext cx="9144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involves keeping an HTTP connection open until the server has some data to push down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544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2" y="574043"/>
            <a:ext cx="8405076" cy="463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83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HTTP Streaming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" y="6513141"/>
            <a:ext cx="4721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6">
                    <a:lumMod val="50000"/>
                  </a:schemeClr>
                </a:solidFill>
              </a:rPr>
              <a:t>www.youtube.com/watch?v=1eVj6nZoTcw</a:t>
            </a:r>
            <a:endParaRPr lang="uk-UA" sz="1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620"/>
            <a:ext cx="7719024" cy="511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3508" y="5125831"/>
            <a:ext cx="88332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WebSocket</a:t>
            </a:r>
            <a:r>
              <a:rPr lang="en-US" sz="1600" dirty="0"/>
              <a:t> is a computer communications protocol, providing full-duplex communication channels over a </a:t>
            </a:r>
            <a:r>
              <a:rPr lang="en-US" sz="1600" b="1" dirty="0"/>
              <a:t>single TCP connection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err="1"/>
              <a:t>WebSocket</a:t>
            </a:r>
            <a:r>
              <a:rPr lang="en-US" sz="1600" dirty="0"/>
              <a:t> Protocol is an independent TCP-based protocol. Its only relationship to HTTP is that its handshake is interpreted by HTTP servers as an Upgrade request</a:t>
            </a:r>
            <a:r>
              <a:rPr lang="en-US" sz="1600" dirty="0" smtClean="0"/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WebSocket</a:t>
            </a:r>
            <a:r>
              <a:rPr lang="en-US" sz="1600" dirty="0" smtClean="0"/>
              <a:t> </a:t>
            </a:r>
            <a:r>
              <a:rPr lang="en-US" sz="1600" dirty="0"/>
              <a:t>is designed to be implemented in web browsers and web servers, but it can be used by any client or server application (e.g. desktop application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6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008" y="3322727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client establishes a </a:t>
            </a:r>
            <a:r>
              <a:rPr lang="en-US" sz="1600" dirty="0" err="1"/>
              <a:t>WebSocket</a:t>
            </a:r>
            <a:r>
              <a:rPr lang="en-US" sz="1600" dirty="0"/>
              <a:t> connection through a process known as the </a:t>
            </a:r>
            <a:r>
              <a:rPr lang="en-US" sz="1600" dirty="0" err="1"/>
              <a:t>WebSocket</a:t>
            </a:r>
            <a:r>
              <a:rPr lang="en-US" sz="1600" dirty="0"/>
              <a:t> handshake. This process starts with the client sending a regular HTTP request to the server. An Upgrade header is included in this request that informs the server that the client wishes to establish a </a:t>
            </a:r>
            <a:r>
              <a:rPr lang="en-US" sz="1600" dirty="0" err="1"/>
              <a:t>WebSocket</a:t>
            </a:r>
            <a:r>
              <a:rPr lang="en-US" sz="1600" dirty="0"/>
              <a:t> connection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the server supports the </a:t>
            </a:r>
            <a:r>
              <a:rPr lang="en-US" sz="1600" dirty="0" err="1"/>
              <a:t>WebSocket</a:t>
            </a:r>
            <a:r>
              <a:rPr lang="en-US" sz="1600" dirty="0"/>
              <a:t> protocol, it agrees to the upgrade and communicates this through an Upgrade header in the response.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4166358"/>
            <a:ext cx="3744416" cy="117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5838176"/>
            <a:ext cx="3924437" cy="101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Картинки по запросу websock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8756"/>
            <a:ext cx="4049350" cy="327731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103628"/>
            <a:ext cx="3564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The </a:t>
            </a:r>
            <a:r>
              <a:rPr lang="en-US" sz="2000" b="1" dirty="0" err="1"/>
              <a:t>WebSocket</a:t>
            </a:r>
            <a:r>
              <a:rPr lang="en-US" sz="2000" b="1" dirty="0"/>
              <a:t> Protocol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RFC </a:t>
            </a:r>
            <a:r>
              <a:rPr lang="en-US" sz="2000" b="1" dirty="0"/>
              <a:t>6455: </a:t>
            </a:r>
            <a:endParaRPr lang="en-US" sz="2000" b="1" dirty="0" smtClean="0"/>
          </a:p>
          <a:p>
            <a:pPr algn="ctr"/>
            <a:r>
              <a:rPr lang="en-US" sz="2000" u="sng" dirty="0" smtClean="0">
                <a:solidFill>
                  <a:schemeClr val="accent6">
                    <a:lumMod val="50000"/>
                  </a:schemeClr>
                </a:solidFill>
              </a:rPr>
              <a:t>tools.ietf.org/html/rfc6455</a:t>
            </a:r>
            <a:endParaRPr lang="en-US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7704" y="446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Handshake in details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15" y="476672"/>
            <a:ext cx="825658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0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59704</TotalTime>
  <Words>561</Words>
  <Application>Microsoft Office PowerPoint</Application>
  <PresentationFormat>On-screen Show (4:3)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Тема Office</vt:lpstr>
      <vt:lpstr>«Програмування та підтримка веб-застосувань»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vovk</dc:creator>
  <cp:lastModifiedBy>vovk</cp:lastModifiedBy>
  <cp:revision>300</cp:revision>
  <dcterms:created xsi:type="dcterms:W3CDTF">2017-05-17T07:25:06Z</dcterms:created>
  <dcterms:modified xsi:type="dcterms:W3CDTF">2021-11-24T06:34:54Z</dcterms:modified>
</cp:coreProperties>
</file>