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00" r:id="rId3"/>
    <p:sldId id="308" r:id="rId4"/>
    <p:sldId id="302" r:id="rId5"/>
    <p:sldId id="303" r:id="rId6"/>
    <p:sldId id="304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05" r:id="rId20"/>
    <p:sldId id="306" r:id="rId21"/>
    <p:sldId id="307" r:id="rId22"/>
    <p:sldId id="301" r:id="rId23"/>
    <p:sldId id="33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21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1" r:id="rId42"/>
    <p:sldId id="342" r:id="rId43"/>
    <p:sldId id="343" r:id="rId44"/>
    <p:sldId id="340" r:id="rId45"/>
    <p:sldId id="344" r:id="rId46"/>
    <p:sldId id="345" r:id="rId47"/>
    <p:sldId id="346" r:id="rId48"/>
    <p:sldId id="347" r:id="rId49"/>
    <p:sldId id="332" r:id="rId50"/>
    <p:sldId id="350" r:id="rId51"/>
    <p:sldId id="349" r:id="rId52"/>
    <p:sldId id="354" r:id="rId53"/>
    <p:sldId id="295" r:id="rId5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9EE24-A87A-4D64-BD20-A541502B69E4}">
          <p14:sldIdLst>
            <p14:sldId id="256"/>
          </p14:sldIdLst>
        </p14:section>
        <p14:section name="Classes And Modules" id="{04E483F4-2610-48F6-903B-B4A343B7B44D}">
          <p14:sldIdLst>
            <p14:sldId id="300"/>
            <p14:sldId id="308"/>
            <p14:sldId id="302"/>
            <p14:sldId id="303"/>
            <p14:sldId id="304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lient JS" id="{2D9C6C1A-7CDF-489A-82FF-08E7F4BA7500}">
          <p14:sldIdLst>
            <p14:sldId id="305"/>
            <p14:sldId id="306"/>
            <p14:sldId id="307"/>
            <p14:sldId id="301"/>
            <p14:sldId id="33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21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0"/>
            <p14:sldId id="344"/>
            <p14:sldId id="345"/>
            <p14:sldId id="346"/>
            <p14:sldId id="347"/>
            <p14:sldId id="332"/>
            <p14:sldId id="350"/>
            <p14:sldId id="349"/>
            <p14:sldId id="354"/>
          </p14:sldIdLst>
        </p14:section>
        <p14:section name="Раздел без заголовка" id="{DEC5413B-751D-4B26-828F-3F317BBE940B}">
          <p14:sldIdLst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017" autoAdjust="0"/>
    <p:restoredTop sz="89278" autoAdjust="0"/>
  </p:normalViewPr>
  <p:slideViewPr>
    <p:cSldViewPr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53D9-A6B1-4454-8A57-E0FAECEBD248}" type="datetimeFigureOut">
              <a:rPr lang="uk-UA" smtClean="0"/>
              <a:t>21.11.2017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5394-22AC-48B3-85CF-C71D9C50DB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09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09D4-AD5D-4C83-B172-95D53200A791}" type="datetimeFigureOut">
              <a:rPr lang="uk-UA" smtClean="0"/>
              <a:t>21.11.2017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DC182-0672-44AB-9373-784EDADB917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4265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DC182-0672-44AB-9373-784EDADB917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447C-8821-4CF4-888E-B5DCB9834D30}" type="datetime1">
              <a:rPr lang="uk-UA" smtClean="0"/>
              <a:t>21.11.2017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799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05E-CF79-4CD9-AFB4-405AB6039735}" type="datetime1">
              <a:rPr lang="uk-UA" smtClean="0"/>
              <a:t>21.11.2017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F83-5D71-4253-9426-71FC08B6009B}" type="datetime1">
              <a:rPr lang="uk-UA" smtClean="0"/>
              <a:t>21.11.2017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280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A5C-63FE-4D2D-B6C1-5CDD73FCE9DC}" type="datetime1">
              <a:rPr lang="uk-UA" smtClean="0"/>
              <a:t>21.11.2017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3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D8F1-A583-44C1-912E-75482DAC1816}" type="datetime1">
              <a:rPr lang="uk-UA" smtClean="0"/>
              <a:t>21.11.2017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9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D27-115E-4907-857F-0FD212538DE7}" type="datetime1">
              <a:rPr lang="uk-UA" smtClean="0"/>
              <a:t>21.11.2017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03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11DA-245F-4EF4-9EDA-C9E79C0B6E08}" type="datetime1">
              <a:rPr lang="uk-UA" smtClean="0"/>
              <a:t>21.11.2017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4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094B-ECB7-452E-86DD-E7FAA18DE5CC}" type="datetime1">
              <a:rPr lang="uk-UA" smtClean="0"/>
              <a:t>21.11.2017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720-AF55-4A3D-BF91-D1AA5ADDBF69}" type="datetime1">
              <a:rPr lang="uk-UA" smtClean="0"/>
              <a:t>21.11.2017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D40F-B16C-48D7-904C-9525302400B6}" type="datetime1">
              <a:rPr lang="uk-UA" smtClean="0"/>
              <a:t>21.11.2017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10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D9C8-4271-4216-9E1D-94C946ACDA52}" type="datetime1">
              <a:rPr lang="uk-UA" smtClean="0"/>
              <a:t>21.11.2017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58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29E2-65AE-4ECD-B30E-E46963B22BE8}" type="datetime1">
              <a:rPr lang="uk-UA" smtClean="0"/>
              <a:t>21.11.2017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DA0C-EC06-4E4E-870B-D840CDD3989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9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36815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«Програмування </a:t>
            </a:r>
            <a:r>
              <a:rPr lang="uk-UA" dirty="0"/>
              <a:t>та підтримка </a:t>
            </a:r>
            <a:r>
              <a:rPr lang="uk-UA" dirty="0" smtClean="0"/>
              <a:t>веб-застосувань»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-36512" y="116632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Львівський національний університет імені Івана Франка</a:t>
            </a:r>
          </a:p>
          <a:p>
            <a:pPr algn="ctr"/>
            <a:r>
              <a:rPr lang="uk-UA" sz="2000" dirty="0" smtClean="0"/>
              <a:t>факультет прикладної математики та інформатики</a:t>
            </a:r>
          </a:p>
          <a:p>
            <a:pPr algn="ctr"/>
            <a:r>
              <a:rPr lang="uk-UA" sz="2000" dirty="0"/>
              <a:t>кафедра Інформаційних </a:t>
            </a:r>
            <a:r>
              <a:rPr lang="uk-UA" sz="2000" dirty="0" smtClean="0"/>
              <a:t>систем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132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/>
              <a:t>2017</a:t>
            </a:r>
            <a:endParaRPr lang="uk-UA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DA0C-EC06-4E4E-870B-D840CDD39891}" type="slidenum">
              <a:rPr lang="uk-UA" smtClean="0"/>
              <a:t>1</a:t>
            </a:fld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8169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JavaScript Classes and Modules</a:t>
            </a:r>
          </a:p>
          <a:p>
            <a:pPr algn="ctr"/>
            <a:r>
              <a:rPr lang="en-US" sz="2800" b="1" dirty="0" smtClean="0"/>
              <a:t>Client JavaScript</a:t>
            </a:r>
            <a:endParaRPr lang="uk-UA" sz="2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3928699"/>
            <a:ext cx="2016224" cy="263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132348" y="4653136"/>
            <a:ext cx="35998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B050"/>
                </a:solidFill>
              </a:rPr>
              <a:t>David </a:t>
            </a:r>
            <a:r>
              <a:rPr lang="en-US" sz="2000" b="1" i="1" dirty="0" smtClean="0">
                <a:solidFill>
                  <a:srgbClr val="00B050"/>
                </a:solidFill>
              </a:rPr>
              <a:t>Flanagan</a:t>
            </a:r>
            <a:r>
              <a:rPr lang="en-US" sz="2000" b="1" dirty="0" smtClean="0">
                <a:solidFill>
                  <a:srgbClr val="00B050"/>
                </a:solidFill>
              </a:rPr>
              <a:t>. </a:t>
            </a:r>
          </a:p>
          <a:p>
            <a:pPr algn="ctr"/>
            <a:r>
              <a:rPr lang="en-US" sz="2000" b="1" u="sng" dirty="0" smtClean="0">
                <a:solidFill>
                  <a:srgbClr val="00B050"/>
                </a:solidFill>
              </a:rPr>
              <a:t>JavaScript. The </a:t>
            </a:r>
            <a:r>
              <a:rPr lang="en-US" sz="2000" b="1" u="sng" dirty="0">
                <a:solidFill>
                  <a:srgbClr val="00B050"/>
                </a:solidFill>
              </a:rPr>
              <a:t>Definitive </a:t>
            </a:r>
            <a:r>
              <a:rPr lang="en-US" sz="2000" b="1" u="sng" dirty="0" smtClean="0">
                <a:solidFill>
                  <a:srgbClr val="00B050"/>
                </a:solidFill>
              </a:rPr>
              <a:t>Guide</a:t>
            </a:r>
            <a:r>
              <a:rPr lang="en-US" sz="2000" b="1" dirty="0" smtClean="0">
                <a:solidFill>
                  <a:srgbClr val="00B050"/>
                </a:solidFill>
              </a:rPr>
              <a:t>.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O'Reilly Media, 2011</a:t>
            </a:r>
            <a:endParaRPr lang="uk-UA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Abstract class </a:t>
            </a:r>
            <a:endParaRPr lang="uk-UA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912768" cy="617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4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/>
              <a:t>Classes in ECMAScript </a:t>
            </a:r>
            <a:r>
              <a:rPr lang="en-US" sz="1600" b="1" dirty="0" smtClean="0"/>
              <a:t>5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ECMAScript 5 adds methods for specifying property attributes (getters, setters, </a:t>
            </a:r>
            <a:r>
              <a:rPr lang="en-US" sz="1600" dirty="0" err="1" smtClean="0"/>
              <a:t>enumerability</a:t>
            </a:r>
            <a:r>
              <a:rPr lang="en-US" sz="1600" dirty="0" smtClean="0"/>
              <a:t>, </a:t>
            </a:r>
            <a:r>
              <a:rPr lang="en-US" sz="1600" dirty="0" err="1" smtClean="0"/>
              <a:t>writability</a:t>
            </a:r>
            <a:r>
              <a:rPr lang="en-US" sz="1600" dirty="0"/>
              <a:t>, and configurability) and for restricting the extensibility of objects.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908720"/>
            <a:ext cx="5832648" cy="589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/>
              <a:t>Encapsulating Object </a:t>
            </a:r>
            <a:r>
              <a:rPr lang="en-US" sz="1600" b="1" dirty="0" smtClean="0"/>
              <a:t>State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shortcoming of this technique is that in ECMAScript 3, the accessor methods that </a:t>
            </a:r>
            <a:r>
              <a:rPr lang="en-US" sz="1600" dirty="0" smtClean="0"/>
              <a:t>provide access </a:t>
            </a:r>
            <a:r>
              <a:rPr lang="en-US" sz="1600" dirty="0"/>
              <a:t>to that state can be replaced. ECMAScript 5 allows us to encapsulate our </a:t>
            </a:r>
            <a:r>
              <a:rPr lang="en-US" sz="1600" dirty="0" smtClean="0"/>
              <a:t>state variables </a:t>
            </a:r>
            <a:r>
              <a:rPr lang="en-US" sz="1600" dirty="0"/>
              <a:t>more robustly by defining property getter and setter methods that cannot </a:t>
            </a:r>
            <a:r>
              <a:rPr lang="en-US" sz="1600" dirty="0" smtClean="0"/>
              <a:t>be deleted.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3" y="1153199"/>
            <a:ext cx="5518049" cy="56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6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/>
              <a:t>Preventing Class </a:t>
            </a:r>
            <a:r>
              <a:rPr lang="en-US" sz="1600" b="1" dirty="0" smtClean="0"/>
              <a:t>Extensions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is usually considered a feature of JavaScript that classes can be dynamically </a:t>
            </a:r>
            <a:r>
              <a:rPr lang="en-US" sz="1600" dirty="0" smtClean="0"/>
              <a:t>extended by </a:t>
            </a:r>
            <a:r>
              <a:rPr lang="en-US" sz="1600" dirty="0"/>
              <a:t>adding new methods to the prototype object. </a:t>
            </a: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ECMAScript </a:t>
            </a:r>
            <a:r>
              <a:rPr lang="en-US" sz="1600" dirty="0"/>
              <a:t>5 allows you to </a:t>
            </a:r>
            <a:r>
              <a:rPr lang="en-US" sz="1600" dirty="0" smtClean="0"/>
              <a:t>prevent this</a:t>
            </a:r>
            <a:r>
              <a:rPr lang="en-US" sz="1600" dirty="0"/>
              <a:t>, if you want to. </a:t>
            </a:r>
            <a:r>
              <a:rPr lang="en-US" sz="1600" dirty="0" err="1"/>
              <a:t>Object.preventExtensions</a:t>
            </a:r>
            <a:r>
              <a:rPr lang="en-US" sz="1600" dirty="0"/>
              <a:t>() makes an object </a:t>
            </a:r>
            <a:r>
              <a:rPr lang="en-US" sz="1600" dirty="0" err="1" smtClean="0"/>
              <a:t>nonextensible</a:t>
            </a:r>
            <a:r>
              <a:rPr lang="en-US" sz="1600" dirty="0" smtClean="0"/>
              <a:t>, </a:t>
            </a:r>
            <a:r>
              <a:rPr lang="en-US" sz="1600" dirty="0"/>
              <a:t>which means that no new properties can be added to it. </a:t>
            </a: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Object.seal</a:t>
            </a:r>
            <a:r>
              <a:rPr lang="en-US" sz="1600" dirty="0"/>
              <a:t>() </a:t>
            </a:r>
            <a:r>
              <a:rPr lang="en-US" sz="1600" dirty="0" smtClean="0"/>
              <a:t>takes this </a:t>
            </a:r>
            <a:r>
              <a:rPr lang="en-US" sz="1600" dirty="0"/>
              <a:t>a step further: it prevents the addition of new properties and also makes all </a:t>
            </a:r>
            <a:r>
              <a:rPr lang="en-US" sz="1600" dirty="0" smtClean="0"/>
              <a:t>current properties </a:t>
            </a:r>
            <a:r>
              <a:rPr lang="en-US" sz="1600" dirty="0" err="1"/>
              <a:t>nonconfigurable</a:t>
            </a:r>
            <a:r>
              <a:rPr lang="en-US" sz="1600" dirty="0"/>
              <a:t>, so that they cannot be deleted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Another dynamic feature of JavaScript is the ability to replace (or “monkey-patch</a:t>
            </a:r>
            <a:r>
              <a:rPr lang="en-US" sz="1600" dirty="0" smtClean="0"/>
              <a:t>”) methods </a:t>
            </a:r>
            <a:r>
              <a:rPr lang="en-US" sz="1600" dirty="0"/>
              <a:t>of an object</a:t>
            </a:r>
            <a:r>
              <a:rPr lang="en-US" sz="1600" dirty="0" smtClean="0"/>
              <a:t>: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You </a:t>
            </a:r>
            <a:r>
              <a:rPr lang="en-US" sz="1600" dirty="0"/>
              <a:t>can prevent this kind of alteration by making your instance methods </a:t>
            </a:r>
            <a:r>
              <a:rPr lang="en-US" sz="1600" u="sng" dirty="0" smtClean="0"/>
              <a:t>read-only</a:t>
            </a:r>
            <a:r>
              <a:rPr lang="en-US" sz="1600" dirty="0" smtClean="0"/>
              <a:t>. </a:t>
            </a:r>
            <a:r>
              <a:rPr lang="en-US" sz="1600" dirty="0" err="1" smtClean="0"/>
              <a:t>Object.freeze</a:t>
            </a:r>
            <a:r>
              <a:rPr lang="en-US" sz="1600" dirty="0" smtClean="0"/>
              <a:t>() </a:t>
            </a:r>
            <a:r>
              <a:rPr lang="en-US" sz="1600" dirty="0"/>
              <a:t>does everything that </a:t>
            </a:r>
            <a:r>
              <a:rPr lang="en-US" sz="1600" dirty="0" err="1"/>
              <a:t>Object.seal</a:t>
            </a:r>
            <a:r>
              <a:rPr lang="en-US" sz="1600" dirty="0"/>
              <a:t>() does, </a:t>
            </a:r>
            <a:r>
              <a:rPr lang="en-US" sz="1600" dirty="0" smtClean="0"/>
              <a:t>but also </a:t>
            </a:r>
            <a:r>
              <a:rPr lang="en-US" sz="1600" dirty="0"/>
              <a:t>makes all properties read-only and </a:t>
            </a:r>
            <a:r>
              <a:rPr lang="en-US" sz="1600" dirty="0" err="1"/>
              <a:t>nonconfigurable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want to override </a:t>
            </a:r>
            <a:r>
              <a:rPr lang="en-US" sz="1600" dirty="0" smtClean="0"/>
              <a:t>an inherited </a:t>
            </a:r>
            <a:r>
              <a:rPr lang="en-US" sz="1600" dirty="0"/>
              <a:t>read-only property, you have to use </a:t>
            </a:r>
            <a:r>
              <a:rPr lang="en-US" sz="1600" dirty="0" err="1"/>
              <a:t>Object.defineProperty</a:t>
            </a:r>
            <a:r>
              <a:rPr lang="en-US" sz="1600" dirty="0"/>
              <a:t>() </a:t>
            </a:r>
            <a:r>
              <a:rPr lang="en-US" sz="1600" dirty="0" smtClean="0"/>
              <a:t>or </a:t>
            </a:r>
            <a:r>
              <a:rPr lang="en-US" sz="1600" dirty="0" err="1" smtClean="0"/>
              <a:t>Object.defineProperties</a:t>
            </a:r>
            <a:r>
              <a:rPr lang="en-US" sz="1600" dirty="0"/>
              <a:t>() or </a:t>
            </a:r>
            <a:r>
              <a:rPr lang="en-US" sz="1600" dirty="0" err="1"/>
              <a:t>Object.create</a:t>
            </a:r>
            <a:r>
              <a:rPr lang="en-US" sz="1600" dirty="0"/>
              <a:t>() to create the new </a:t>
            </a:r>
            <a:r>
              <a:rPr lang="en-US" sz="1600" dirty="0" smtClean="0"/>
              <a:t>property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528900"/>
            <a:ext cx="6504756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31678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/>
              <a:t>Subclasses and ECMAScript </a:t>
            </a:r>
            <a:r>
              <a:rPr lang="en-US" sz="1600" b="1" dirty="0" smtClean="0"/>
              <a:t>5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Interesting </a:t>
            </a:r>
            <a:r>
              <a:rPr lang="en-US" sz="1600" dirty="0"/>
              <a:t>point about this example is that it passes null to </a:t>
            </a:r>
            <a:r>
              <a:rPr lang="en-US" sz="1600" dirty="0" err="1"/>
              <a:t>Object.create</a:t>
            </a:r>
            <a:r>
              <a:rPr lang="en-US" sz="1600" dirty="0" smtClean="0"/>
              <a:t>() to </a:t>
            </a:r>
            <a:r>
              <a:rPr lang="en-US" sz="1600" dirty="0"/>
              <a:t>create an object that inherits nothing. This object is used to store the members </a:t>
            </a:r>
            <a:r>
              <a:rPr lang="en-US" sz="1600" dirty="0" smtClean="0"/>
              <a:t>of the </a:t>
            </a:r>
            <a:r>
              <a:rPr lang="en-US" sz="1600" dirty="0"/>
              <a:t>set, and the fact that it has no prototype allows us to use the in operator with </a:t>
            </a:r>
            <a:r>
              <a:rPr lang="en-US" sz="1600" dirty="0" smtClean="0"/>
              <a:t>it instead </a:t>
            </a:r>
            <a:r>
              <a:rPr lang="en-US" sz="1600" dirty="0"/>
              <a:t>of the </a:t>
            </a:r>
            <a:r>
              <a:rPr lang="en-US" sz="1600" dirty="0" err="1"/>
              <a:t>hasOwnProperty</a:t>
            </a:r>
            <a:r>
              <a:rPr lang="en-US" sz="1600" dirty="0"/>
              <a:t>() method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832"/>
            <a:ext cx="5796644" cy="686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9920"/>
            <a:ext cx="9144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b="1" dirty="0" smtClean="0"/>
              <a:t>Modules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Typically, a module is a single file of JavaScript </a:t>
            </a:r>
            <a:r>
              <a:rPr lang="en-US" dirty="0" smtClean="0"/>
              <a:t>code. </a:t>
            </a:r>
            <a:r>
              <a:rPr lang="en-US" u="sng" dirty="0"/>
              <a:t>Any chunk of JavaScript code can be a module</a:t>
            </a:r>
            <a:r>
              <a:rPr lang="en-US" dirty="0"/>
              <a:t>, as </a:t>
            </a:r>
            <a:r>
              <a:rPr lang="en-US" dirty="0" smtClean="0"/>
              <a:t>long as </a:t>
            </a:r>
            <a:r>
              <a:rPr lang="en-US" dirty="0"/>
              <a:t>it is written in a modular </a:t>
            </a:r>
            <a:r>
              <a:rPr lang="en-US" dirty="0" smtClean="0"/>
              <a:t>way.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does not define any language </a:t>
            </a:r>
            <a:r>
              <a:rPr lang="en-US" dirty="0" smtClean="0"/>
              <a:t>constructs for </a:t>
            </a:r>
            <a:r>
              <a:rPr lang="en-US" dirty="0"/>
              <a:t>working with modules (it does reserve the keywords imports and </a:t>
            </a:r>
            <a:r>
              <a:rPr lang="en-US" dirty="0" smtClean="0"/>
              <a:t>exports), </a:t>
            </a:r>
            <a:r>
              <a:rPr lang="en-US" dirty="0"/>
              <a:t>which means that writing modular </a:t>
            </a:r>
            <a:r>
              <a:rPr lang="en-US" dirty="0" smtClean="0"/>
              <a:t>JavaScript is </a:t>
            </a:r>
            <a:r>
              <a:rPr lang="en-US" dirty="0"/>
              <a:t>largely a </a:t>
            </a:r>
            <a:r>
              <a:rPr lang="en-US" u="sng" dirty="0"/>
              <a:t>matter of following certain coding </a:t>
            </a:r>
            <a:r>
              <a:rPr lang="en-US" u="sng" dirty="0" smtClean="0"/>
              <a:t>conventions.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Many JavaScript libraries and client-side programming frameworks include some </a:t>
            </a:r>
            <a:r>
              <a:rPr lang="en-US" dirty="0" smtClean="0"/>
              <a:t>kind of </a:t>
            </a:r>
            <a:r>
              <a:rPr lang="en-US" dirty="0"/>
              <a:t>module </a:t>
            </a:r>
            <a:r>
              <a:rPr lang="en-US" dirty="0" smtClean="0"/>
              <a:t>system (for example </a:t>
            </a:r>
            <a:r>
              <a:rPr lang="en-US" dirty="0"/>
              <a:t>provide() and require() functions for declaring and loading </a:t>
            </a:r>
            <a:r>
              <a:rPr lang="en-US" dirty="0" smtClean="0"/>
              <a:t>modules).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of modules is to allow large programs to be assembled </a:t>
            </a:r>
            <a:r>
              <a:rPr lang="en-US" u="sng" dirty="0"/>
              <a:t>using code from disparate </a:t>
            </a:r>
            <a:r>
              <a:rPr lang="en-US" u="sng" dirty="0" smtClean="0"/>
              <a:t>sources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 way for a module to avoid the creation of global variables is to use an object as </a:t>
            </a:r>
            <a:r>
              <a:rPr lang="en-US" dirty="0" smtClean="0"/>
              <a:t>its namespace.</a:t>
            </a:r>
            <a:endParaRPr lang="en-US" u="sng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sets object is the namespace for the module, and we define each of the set </a:t>
            </a:r>
            <a:r>
              <a:rPr lang="en-US" dirty="0" smtClean="0"/>
              <a:t>classes as </a:t>
            </a:r>
            <a:r>
              <a:rPr lang="en-US" dirty="0"/>
              <a:t>a property of this object</a:t>
            </a:r>
            <a:r>
              <a:rPr lang="en-US" dirty="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want to use a class defined like this, we simply include the namespace </a:t>
            </a:r>
            <a:r>
              <a:rPr lang="en-US" dirty="0" smtClean="0"/>
              <a:t>when we </a:t>
            </a:r>
            <a:r>
              <a:rPr lang="en-US" dirty="0"/>
              <a:t>refer to the constructor</a:t>
            </a:r>
            <a:r>
              <a:rPr lang="en-US" dirty="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programmer </a:t>
            </a:r>
            <a:r>
              <a:rPr lang="en-US" dirty="0" smtClean="0"/>
              <a:t>who was </a:t>
            </a:r>
            <a:r>
              <a:rPr lang="en-US" dirty="0"/>
              <a:t>going to make frequent use of the Set class from the sets namespace might </a:t>
            </a:r>
            <a:r>
              <a:rPr lang="en-US" dirty="0" smtClean="0"/>
              <a:t>import the </a:t>
            </a:r>
            <a:r>
              <a:rPr lang="en-US" dirty="0"/>
              <a:t>class like this</a:t>
            </a:r>
            <a:r>
              <a:rPr lang="en-US" dirty="0" smtClean="0"/>
              <a:t>:</a:t>
            </a:r>
            <a:endParaRPr lang="en-US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96" y="3895517"/>
            <a:ext cx="1236120" cy="25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73116"/>
            <a:ext cx="5482155" cy="29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2" y="5157192"/>
            <a:ext cx="3005030" cy="22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6123501"/>
            <a:ext cx="6652044" cy="45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7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smtClean="0"/>
              <a:t>Modules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Modules have a public API that they export: these are the functions, classes, properties, and methods that are intended to be used by other programmers. Often, however, module implementations require additional functions or methods that are </a:t>
            </a:r>
            <a:r>
              <a:rPr lang="en-US" sz="1600" u="sng" dirty="0"/>
              <a:t>not intended for use outside</a:t>
            </a:r>
            <a:r>
              <a:rPr lang="en-US" sz="1600" dirty="0"/>
              <a:t> of the module.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can do that by defining our module inside a function. Variables and functions defined within another function are local to that function and not visible outside of it. In effect, we can use the scope of a function (sometimes called a “</a:t>
            </a:r>
            <a:r>
              <a:rPr lang="en-US" sz="1600" u="sng" dirty="0"/>
              <a:t>module function</a:t>
            </a:r>
            <a:r>
              <a:rPr lang="en-US" sz="1600" dirty="0"/>
              <a:t>”) as a </a:t>
            </a:r>
            <a:r>
              <a:rPr lang="en-US" sz="1600" u="sng" dirty="0"/>
              <a:t>private namespace for our module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Modules that have more than one item in </a:t>
            </a:r>
            <a:r>
              <a:rPr lang="en-US" sz="1600" dirty="0" smtClean="0"/>
              <a:t>their API </a:t>
            </a:r>
            <a:r>
              <a:rPr lang="en-US" sz="1600" dirty="0"/>
              <a:t>can return a </a:t>
            </a:r>
            <a:r>
              <a:rPr lang="en-US" sz="1600" u="sng" dirty="0"/>
              <a:t>namespace object</a:t>
            </a:r>
            <a:r>
              <a:rPr lang="en-US" sz="1600" dirty="0"/>
              <a:t>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As </a:t>
            </a:r>
            <a:r>
              <a:rPr lang="en-US" sz="1600" dirty="0"/>
              <a:t>an alternative, if a global namespace object has already been defined, the </a:t>
            </a:r>
            <a:r>
              <a:rPr lang="en-US" sz="1600" dirty="0" smtClean="0"/>
              <a:t>module function </a:t>
            </a:r>
            <a:r>
              <a:rPr lang="en-US" sz="1600" dirty="0"/>
              <a:t>can simply set properties of that object directly, and not bother </a:t>
            </a:r>
            <a:r>
              <a:rPr lang="en-US" sz="1600" dirty="0" smtClean="0"/>
              <a:t>returning anything </a:t>
            </a:r>
            <a:r>
              <a:rPr lang="en-US" sz="1600" dirty="0"/>
              <a:t>at </a:t>
            </a:r>
            <a:r>
              <a:rPr lang="en-US" sz="1600" dirty="0" smtClean="0"/>
              <a:t>all.</a:t>
            </a:r>
            <a:endParaRPr lang="en-US" sz="1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/>
          <a:stretch/>
        </p:blipFill>
        <p:spPr bwMode="auto">
          <a:xfrm>
            <a:off x="395535" y="2348880"/>
            <a:ext cx="607229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Regular Expressions</a:t>
            </a:r>
            <a:endParaRPr lang="en-US" sz="16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regular expression is an object that describes a pattern of </a:t>
            </a:r>
            <a:r>
              <a:rPr lang="en-US" sz="1600" dirty="0" smtClean="0"/>
              <a:t>characters.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1" u="sng" dirty="0" smtClean="0"/>
              <a:t>Test </a:t>
            </a:r>
            <a:r>
              <a:rPr lang="en-US" sz="1600" b="1" i="1" u="sng" dirty="0"/>
              <a:t>regular </a:t>
            </a:r>
            <a:r>
              <a:rPr lang="en-US" sz="1600" b="1" i="1" u="sng" dirty="0" smtClean="0"/>
              <a:t>expressions:</a:t>
            </a:r>
            <a:endParaRPr lang="en-US" sz="1600" b="1" i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96652"/>
            <a:ext cx="1728191" cy="2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68" y="476672"/>
            <a:ext cx="2781182" cy="2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4867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1539"/>
            <a:ext cx="6284541" cy="165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968044" y="746931"/>
            <a:ext cx="4139952" cy="408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5276"/>
            <a:ext cx="4032448" cy="162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212976"/>
            <a:ext cx="3863921" cy="14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Прямая со стрелкой 22"/>
          <p:cNvCxnSpPr>
            <a:endCxn id="21" idx="2"/>
          </p:cNvCxnSpPr>
          <p:nvPr/>
        </p:nvCxnSpPr>
        <p:spPr>
          <a:xfrm>
            <a:off x="6444208" y="2263010"/>
            <a:ext cx="576064" cy="923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004048" y="953207"/>
            <a:ext cx="4032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https://www.regular-expressions.info/javascriptexample.html</a:t>
            </a:r>
            <a:endParaRPr lang="uk-UA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/>
              <a:t>JavaScript </a:t>
            </a:r>
            <a:r>
              <a:rPr lang="en-US" sz="1600" b="1" dirty="0" smtClean="0"/>
              <a:t>Subsets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164619"/>
            <a:ext cx="1836204" cy="240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508" y="390723"/>
            <a:ext cx="69847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Douglas </a:t>
            </a:r>
            <a:r>
              <a:rPr lang="en-US" sz="1600" dirty="0" err="1"/>
              <a:t>Crockford’s</a:t>
            </a:r>
            <a:r>
              <a:rPr lang="en-US" sz="1600" dirty="0"/>
              <a:t> short book </a:t>
            </a:r>
            <a:r>
              <a:rPr lang="en-US" sz="1600" i="1" dirty="0"/>
              <a:t>JavaScript: The Good Parts </a:t>
            </a:r>
            <a:r>
              <a:rPr lang="en-US" sz="1600" dirty="0"/>
              <a:t>(O’Reilly) describes a JavaScript subset that consists of the parts of the language that he thinks are worth using.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goal of this subset is to simplify the language, hide quirks and imperfections, and ultimately, make programming easier and programs better.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Crockford</a:t>
            </a:r>
            <a:r>
              <a:rPr lang="en-US" sz="1600" dirty="0"/>
              <a:t> explains his motivation: “</a:t>
            </a:r>
            <a:r>
              <a:rPr lang="en-US" sz="1600" i="1" u="sng" dirty="0"/>
              <a:t>Most programming languages contain good parts and bad parts. I discovered that I could be a better programmer by using only the good parts and avoiding the bad parts</a:t>
            </a:r>
            <a:r>
              <a:rPr lang="en-US" sz="1600" dirty="0" smtClean="0"/>
              <a:t>”.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Stoyan</a:t>
            </a:r>
            <a:r>
              <a:rPr lang="en-US" sz="1600" dirty="0" smtClean="0"/>
              <a:t> </a:t>
            </a:r>
            <a:r>
              <a:rPr lang="en-US" sz="1600" dirty="0" err="1" smtClean="0"/>
              <a:t>Stefanov</a:t>
            </a:r>
            <a:r>
              <a:rPr lang="en-US" sz="1600" dirty="0" smtClean="0"/>
              <a:t>.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Patterns.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u="sn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70" y="2780928"/>
            <a:ext cx="1364078" cy="178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0" y="27089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-508" y="4761148"/>
            <a:ext cx="91445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JavaScript is the programming language of the Web, and most JavaScript code is written for </a:t>
            </a:r>
            <a:r>
              <a:rPr lang="en-US" sz="1600" dirty="0" smtClean="0"/>
              <a:t>web browsers. But </a:t>
            </a:r>
            <a:r>
              <a:rPr lang="en-US" sz="1600" dirty="0"/>
              <a:t>JavaScript is a fast and capable general-purpose language, and there is no </a:t>
            </a:r>
            <a:r>
              <a:rPr lang="en-US" sz="1600" dirty="0" smtClean="0"/>
              <a:t>reason that </a:t>
            </a:r>
            <a:r>
              <a:rPr lang="en-US" sz="1600" dirty="0"/>
              <a:t>JavaScript cannot be used for other programming tasks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Node</a:t>
            </a:r>
            <a:r>
              <a:rPr lang="en-US" sz="1600" dirty="0"/>
              <a:t> is a </a:t>
            </a:r>
            <a:r>
              <a:rPr lang="en-US" sz="1600" u="sng" dirty="0"/>
              <a:t>fast C++-based</a:t>
            </a:r>
            <a:r>
              <a:rPr lang="en-US" sz="1600" dirty="0"/>
              <a:t> JavaScript </a:t>
            </a:r>
            <a:r>
              <a:rPr lang="en-US" sz="1600" dirty="0" smtClean="0"/>
              <a:t>interpreter.</a:t>
            </a:r>
            <a:r>
              <a:rPr lang="en-US" sz="1600" dirty="0"/>
              <a:t> Except for some specially named synchronous methods, Node’s bindings </a:t>
            </a:r>
            <a:r>
              <a:rPr lang="en-US" sz="1600" u="sng" dirty="0"/>
              <a:t>are all asynchronous</a:t>
            </a:r>
            <a:r>
              <a:rPr lang="en-US" sz="1600" dirty="0"/>
              <a:t>, and by default Node programs </a:t>
            </a:r>
            <a:r>
              <a:rPr lang="en-US" sz="1600" u="sng" dirty="0"/>
              <a:t>never block</a:t>
            </a:r>
            <a:r>
              <a:rPr lang="en-US" sz="1600" dirty="0"/>
              <a:t>, which means</a:t>
            </a:r>
            <a:br>
              <a:rPr lang="en-US" sz="1600" dirty="0"/>
            </a:br>
            <a:r>
              <a:rPr lang="en-US" sz="1600" dirty="0"/>
              <a:t>that they typically scale well and handle high loads effectively. Because the APIs are</a:t>
            </a:r>
            <a:br>
              <a:rPr lang="en-US" sz="1600" dirty="0"/>
            </a:br>
            <a:r>
              <a:rPr lang="en-US" sz="1600" dirty="0"/>
              <a:t>asynchronous, </a:t>
            </a:r>
            <a:r>
              <a:rPr lang="en-US" sz="1600" u="sng" dirty="0"/>
              <a:t>Node relies on event handlers</a:t>
            </a:r>
            <a:r>
              <a:rPr lang="en-US" sz="1600" dirty="0"/>
              <a:t>, which are often implemented using nested functions and closures.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uk-UA" sz="16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-36512" y="461713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Client </a:t>
            </a:r>
            <a:r>
              <a:rPr lang="en-US" sz="2000" b="1" dirty="0" err="1" smtClean="0"/>
              <a:t>Javascript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727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dirty="0" smtClean="0"/>
              <a:t>web pages </a:t>
            </a:r>
            <a:r>
              <a:rPr lang="en-US" dirty="0"/>
              <a:t>present static information and can be </a:t>
            </a:r>
            <a:r>
              <a:rPr lang="en-US" dirty="0" smtClean="0"/>
              <a:t>called documents</a:t>
            </a:r>
            <a:r>
              <a:rPr lang="en-US" dirty="0"/>
              <a:t>. (The presentation of that static information may be fairly </a:t>
            </a:r>
            <a:r>
              <a:rPr lang="en-US" dirty="0" smtClean="0"/>
              <a:t>dynamic—because </a:t>
            </a:r>
            <a:r>
              <a:rPr lang="en-US" dirty="0"/>
              <a:t>of JavaScript—but the information itself is static.)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Other </a:t>
            </a:r>
            <a:r>
              <a:rPr lang="en-US" dirty="0"/>
              <a:t>web pages feel </a:t>
            </a:r>
            <a:r>
              <a:rPr lang="en-US" u="sng" dirty="0" smtClean="0"/>
              <a:t>more like </a:t>
            </a:r>
            <a:r>
              <a:rPr lang="en-US" u="sng" dirty="0"/>
              <a:t>applications than documents</a:t>
            </a:r>
            <a:r>
              <a:rPr lang="en-US" dirty="0"/>
              <a:t>. These pages might dynamically load new information as needed, they might be graphical rather than textual, and they might </a:t>
            </a:r>
            <a:r>
              <a:rPr lang="en-US" dirty="0" smtClean="0"/>
              <a:t>operate offline </a:t>
            </a:r>
            <a:r>
              <a:rPr lang="en-US" dirty="0"/>
              <a:t>and save data locally so they can restore your state when you visit them again.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Still other web pages sit somewhere in the middle of the spectrum and combine </a:t>
            </a:r>
            <a:r>
              <a:rPr lang="en-US" dirty="0" smtClean="0"/>
              <a:t>features of </a:t>
            </a:r>
            <a:r>
              <a:rPr lang="en-US" dirty="0"/>
              <a:t>both documents and applications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u="sng" dirty="0"/>
              <a:t>Window object </a:t>
            </a:r>
            <a:r>
              <a:rPr lang="en-US" dirty="0"/>
              <a:t>is the main entry point to all client-side JavaScript features </a:t>
            </a:r>
            <a:r>
              <a:rPr lang="en-US" dirty="0" smtClean="0"/>
              <a:t>and APIs</a:t>
            </a:r>
            <a:r>
              <a:rPr lang="en-US" dirty="0"/>
              <a:t>. It represents a web browser window or frame, and you can refer to it with </a:t>
            </a:r>
            <a:r>
              <a:rPr lang="en-US" dirty="0" smtClean="0"/>
              <a:t>the identifier </a:t>
            </a:r>
            <a:r>
              <a:rPr lang="en-US" dirty="0"/>
              <a:t>window. The Window object defines properties like location, which refers </a:t>
            </a:r>
            <a:r>
              <a:rPr lang="en-US" dirty="0" smtClean="0"/>
              <a:t>to a </a:t>
            </a:r>
            <a:r>
              <a:rPr lang="en-US" dirty="0"/>
              <a:t>Location object that specifies the URL currently displayed in the window and </a:t>
            </a:r>
            <a:r>
              <a:rPr lang="en-US" dirty="0" smtClean="0"/>
              <a:t>allows a </a:t>
            </a:r>
            <a:r>
              <a:rPr lang="en-US" dirty="0"/>
              <a:t>script to load a new URL into the window</a:t>
            </a:r>
            <a:r>
              <a:rPr lang="en-US" dirty="0" smtClean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Window object also defines methods like alert(), which displays a message in </a:t>
            </a:r>
            <a:r>
              <a:rPr lang="en-US" dirty="0" smtClean="0"/>
              <a:t>a dialog </a:t>
            </a:r>
            <a:r>
              <a:rPr lang="en-US" dirty="0"/>
              <a:t>box, and </a:t>
            </a:r>
            <a:r>
              <a:rPr lang="en-US" dirty="0" err="1"/>
              <a:t>setTimeout</a:t>
            </a:r>
            <a:r>
              <a:rPr lang="en-US" dirty="0" smtClean="0"/>
              <a:t>().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Notice that the code above does not explicitly use the window property. In </a:t>
            </a:r>
            <a:r>
              <a:rPr lang="en-US" dirty="0" smtClean="0"/>
              <a:t>client-side JavaScript</a:t>
            </a:r>
            <a:r>
              <a:rPr lang="en-US" dirty="0"/>
              <a:t>, the Window object is also the global object. This means that the </a:t>
            </a:r>
            <a:r>
              <a:rPr lang="en-US" dirty="0" smtClean="0"/>
              <a:t>Window object </a:t>
            </a:r>
            <a:r>
              <a:rPr lang="en-US" dirty="0"/>
              <a:t>is at the top of the scope </a:t>
            </a:r>
            <a:r>
              <a:rPr lang="en-US" dirty="0" smtClean="0"/>
              <a:t>chain.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257093"/>
            <a:ext cx="5004556" cy="47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32" y="5265204"/>
            <a:ext cx="4584644" cy="43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5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Classes and Prototypes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2615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class is a set of objects that inherit properties from the same </a:t>
            </a:r>
            <a:r>
              <a:rPr lang="en-US" dirty="0" smtClean="0"/>
              <a:t>prototype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22" y="2456892"/>
            <a:ext cx="4283376" cy="200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764703"/>
            <a:ext cx="4788532" cy="357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" y="4293096"/>
            <a:ext cx="4788533" cy="24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 flipH="1" flipV="1">
            <a:off x="4824029" y="795482"/>
            <a:ext cx="27693" cy="5990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Window </a:t>
            </a:r>
            <a:r>
              <a:rPr lang="en-US" sz="2000" b="1" dirty="0" smtClean="0"/>
              <a:t>object 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 of the most important properties of the Window object is </a:t>
            </a:r>
            <a:r>
              <a:rPr lang="en-US" b="1" i="1" dirty="0"/>
              <a:t>document</a:t>
            </a:r>
            <a:r>
              <a:rPr lang="en-US" dirty="0"/>
              <a:t>: it refers to </a:t>
            </a:r>
            <a:r>
              <a:rPr lang="en-US" dirty="0" smtClean="0"/>
              <a:t>a Document </a:t>
            </a:r>
            <a:r>
              <a:rPr lang="en-US" dirty="0"/>
              <a:t>object that represents the content displayed in the window. The </a:t>
            </a:r>
            <a:r>
              <a:rPr lang="en-US" dirty="0" smtClean="0"/>
              <a:t>Document object </a:t>
            </a:r>
            <a:r>
              <a:rPr lang="en-US" dirty="0"/>
              <a:t>has important methods such as </a:t>
            </a:r>
            <a:r>
              <a:rPr lang="en-US" dirty="0" err="1"/>
              <a:t>getElementById</a:t>
            </a:r>
            <a:r>
              <a:rPr lang="en-US" dirty="0" smtClean="0"/>
              <a:t>().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Element object has style and </a:t>
            </a:r>
            <a:r>
              <a:rPr lang="en-US" dirty="0" err="1"/>
              <a:t>className</a:t>
            </a:r>
            <a:r>
              <a:rPr lang="en-US" dirty="0"/>
              <a:t> properties that allow scripts to </a:t>
            </a:r>
            <a:r>
              <a:rPr lang="en-US" dirty="0" smtClean="0"/>
              <a:t>specify CSS </a:t>
            </a:r>
            <a:r>
              <a:rPr lang="en-US" dirty="0"/>
              <a:t>styles for a document element or to alter the CSS class names that apply to </a:t>
            </a:r>
            <a:r>
              <a:rPr lang="en-US" dirty="0" smtClean="0"/>
              <a:t>the element.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set of important properties on Window, Document, and Element objects </a:t>
            </a:r>
            <a:r>
              <a:rPr lang="en-US" dirty="0" smtClean="0"/>
              <a:t>are the </a:t>
            </a:r>
            <a:r>
              <a:rPr lang="en-US" dirty="0"/>
              <a:t>event handler </a:t>
            </a:r>
            <a:r>
              <a:rPr lang="en-US" dirty="0" smtClean="0"/>
              <a:t>properties. </a:t>
            </a:r>
            <a:r>
              <a:rPr lang="en-US" dirty="0"/>
              <a:t>Event handlers allow </a:t>
            </a:r>
            <a:r>
              <a:rPr lang="en-US" dirty="0" smtClean="0"/>
              <a:t>JavaScript code </a:t>
            </a:r>
            <a:r>
              <a:rPr lang="en-US" dirty="0"/>
              <a:t>to alter the </a:t>
            </a:r>
            <a:r>
              <a:rPr lang="en-US" b="1" i="1" dirty="0"/>
              <a:t>behavior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dirty="0" smtClean="0"/>
              <a:t>windows</a:t>
            </a:r>
            <a:r>
              <a:rPr lang="en-US" dirty="0"/>
              <a:t>, of documents, and of the elements that </a:t>
            </a:r>
            <a:r>
              <a:rPr lang="en-US" dirty="0" smtClean="0"/>
              <a:t>make up </a:t>
            </a:r>
            <a:r>
              <a:rPr lang="en-US" dirty="0"/>
              <a:t>those documents.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 of the most important event handlers is the </a:t>
            </a:r>
            <a:r>
              <a:rPr lang="en-US" b="1" i="1" u="sng" dirty="0" err="1"/>
              <a:t>onload</a:t>
            </a:r>
            <a:r>
              <a:rPr lang="en-US" u="sng" dirty="0"/>
              <a:t> handler </a:t>
            </a:r>
            <a:r>
              <a:rPr lang="en-US" dirty="0"/>
              <a:t>of the Window </a:t>
            </a:r>
            <a:r>
              <a:rPr lang="en-US" dirty="0" smtClean="0"/>
              <a:t>object. It </a:t>
            </a:r>
            <a:r>
              <a:rPr lang="en-US" dirty="0"/>
              <a:t>is triggered when the content of the document displayed in the window is stable </a:t>
            </a:r>
            <a:r>
              <a:rPr lang="en-US" dirty="0" smtClean="0"/>
              <a:t>and ready </a:t>
            </a:r>
            <a:r>
              <a:rPr lang="en-US" dirty="0"/>
              <a:t>to be manipulated. JavaScript code is commonly wrapped within an </a:t>
            </a:r>
            <a:r>
              <a:rPr lang="en-US" dirty="0" err="1"/>
              <a:t>onload</a:t>
            </a:r>
            <a:r>
              <a:rPr lang="en-US" dirty="0"/>
              <a:t> </a:t>
            </a:r>
            <a:r>
              <a:rPr lang="en-US" dirty="0" smtClean="0"/>
              <a:t>event handler.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7" y="1304764"/>
            <a:ext cx="4572508" cy="50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924"/>
            <a:ext cx="6084676" cy="104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6" y="4977172"/>
            <a:ext cx="5509695" cy="42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JavaScript in Web </a:t>
            </a:r>
            <a:r>
              <a:rPr lang="en-US" sz="2000" b="1" dirty="0" smtClean="0"/>
              <a:t>Documents 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68660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JavaScript program can </a:t>
            </a:r>
            <a:r>
              <a:rPr lang="en-US" sz="1600" dirty="0" smtClean="0"/>
              <a:t>manipulate </a:t>
            </a:r>
            <a:r>
              <a:rPr lang="en-US" sz="1600" dirty="0"/>
              <a:t>document content through </a:t>
            </a:r>
            <a:r>
              <a:rPr lang="en-US" sz="1600" dirty="0" smtClean="0"/>
              <a:t>the Document </a:t>
            </a:r>
            <a:r>
              <a:rPr lang="en-US" sz="1600" dirty="0"/>
              <a:t>object and the Element objects it contains. It can alter the presentation </a:t>
            </a:r>
            <a:r>
              <a:rPr lang="en-US" sz="1600" dirty="0" smtClean="0"/>
              <a:t>of that </a:t>
            </a:r>
            <a:r>
              <a:rPr lang="en-US" sz="1600" dirty="0"/>
              <a:t>content by scripting CSS styles and classes.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And </a:t>
            </a:r>
            <a:r>
              <a:rPr lang="en-US" sz="1600" dirty="0"/>
              <a:t>it can define the behavior of document elements by registering appropriate event handlers.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combination of </a:t>
            </a:r>
            <a:r>
              <a:rPr lang="en-US" sz="1600" dirty="0" smtClean="0"/>
              <a:t>scriptable content</a:t>
            </a:r>
            <a:r>
              <a:rPr lang="en-US" sz="1600" dirty="0"/>
              <a:t>, presentation, and behavior is called Dynamic HTML or DHTML</a:t>
            </a:r>
            <a:endParaRPr lang="en-US" sz="16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668" y="155679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JavaScript in Web Applications</a:t>
            </a:r>
            <a:endParaRPr lang="uk-UA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916832"/>
            <a:ext cx="91440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With this notion of web browser as simplified OS in mind, we can define web applications as web pages that use JavaScript to access the more advanced services (such </a:t>
            </a:r>
            <a:r>
              <a:rPr lang="en-US" sz="1600" dirty="0" smtClean="0"/>
              <a:t>as </a:t>
            </a:r>
            <a:r>
              <a:rPr lang="en-US" sz="1600" dirty="0"/>
              <a:t>networking, graphics, and </a:t>
            </a:r>
            <a:r>
              <a:rPr lang="en-US" sz="1600" dirty="0" smtClean="0"/>
              <a:t>data storage</a:t>
            </a:r>
            <a:r>
              <a:rPr lang="en-US" sz="1600" dirty="0"/>
              <a:t>) offered by </a:t>
            </a:r>
            <a:r>
              <a:rPr lang="en-US" sz="1600" dirty="0" smtClean="0"/>
              <a:t>browsers.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best known of </a:t>
            </a:r>
            <a:r>
              <a:rPr lang="en-US" sz="1600" dirty="0" smtClean="0"/>
              <a:t>these advanced </a:t>
            </a:r>
            <a:r>
              <a:rPr lang="en-US" sz="1600" dirty="0"/>
              <a:t>services is the </a:t>
            </a:r>
            <a:r>
              <a:rPr lang="en-US" sz="1600" dirty="0" err="1"/>
              <a:t>XMLHttpRequest</a:t>
            </a:r>
            <a:r>
              <a:rPr lang="en-US" sz="1600" dirty="0"/>
              <a:t> object, which enables networking </a:t>
            </a:r>
            <a:r>
              <a:rPr lang="en-US" sz="1600" dirty="0" smtClean="0"/>
              <a:t>through scripted </a:t>
            </a:r>
            <a:r>
              <a:rPr lang="en-US" sz="1600" dirty="0"/>
              <a:t>HTTP requests. </a:t>
            </a:r>
            <a:r>
              <a:rPr lang="en-US" sz="1600" dirty="0" smtClean="0"/>
              <a:t>Web pages with Ajax applications form </a:t>
            </a:r>
            <a:r>
              <a:rPr lang="en-US" sz="1600" dirty="0"/>
              <a:t>the backbone of what is known as “Web 2.0</a:t>
            </a:r>
            <a:r>
              <a:rPr lang="en-US" sz="1600" dirty="0" smtClean="0"/>
              <a:t>.”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HTML5 </a:t>
            </a:r>
            <a:r>
              <a:rPr lang="en-US" sz="1600" dirty="0" smtClean="0"/>
              <a:t>specification </a:t>
            </a:r>
            <a:r>
              <a:rPr lang="en-US" sz="1600" dirty="0"/>
              <a:t>are defining the data storage </a:t>
            </a:r>
            <a:r>
              <a:rPr lang="en-US" sz="1600" dirty="0" smtClean="0"/>
              <a:t>graphics, </a:t>
            </a:r>
            <a:r>
              <a:rPr lang="en-US" sz="1600" dirty="0"/>
              <a:t>geolocation, history management, and background threads </a:t>
            </a:r>
            <a:r>
              <a:rPr lang="en-US" sz="1600" dirty="0" smtClean="0"/>
              <a:t>APIs.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well-designed </a:t>
            </a:r>
            <a:r>
              <a:rPr lang="en-US" sz="1600" dirty="0" smtClean="0"/>
              <a:t>web document </a:t>
            </a:r>
            <a:r>
              <a:rPr lang="en-US" sz="1600" dirty="0"/>
              <a:t>will continue </a:t>
            </a:r>
            <a:r>
              <a:rPr lang="en-US" sz="1600" dirty="0" smtClean="0"/>
              <a:t>to work </a:t>
            </a:r>
            <a:r>
              <a:rPr lang="en-US" sz="1600" dirty="0"/>
              <a:t>with JavaScript disabled. Web applications are, by definition, JavaScript programs that use the OS-type services provided by the web browser, and they would </a:t>
            </a:r>
            <a:r>
              <a:rPr lang="en-US" sz="1600" dirty="0" smtClean="0"/>
              <a:t>not be </a:t>
            </a:r>
            <a:r>
              <a:rPr lang="en-US" sz="1600" dirty="0"/>
              <a:t>expected to work with JavaScript </a:t>
            </a:r>
            <a:r>
              <a:rPr lang="en-US" sz="1600" dirty="0" smtClean="0"/>
              <a:t>disabled.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68" y="483315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Embedding JavaScript in HTML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68" y="5193196"/>
            <a:ext cx="914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Client-side JavaScript code is embedded within HTML documents in four ways</a:t>
            </a:r>
            <a:r>
              <a:rPr lang="en-US" sz="1600" dirty="0" smtClean="0"/>
              <a:t>: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Inline, between a pair of &lt;script&gt; and &lt;/script&gt;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tags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b="1" dirty="0" smtClean="0"/>
              <a:t>From an external file specified by the </a:t>
            </a:r>
            <a:r>
              <a:rPr lang="en-US" sz="1600" b="1" dirty="0" err="1" smtClean="0"/>
              <a:t>src</a:t>
            </a:r>
            <a:r>
              <a:rPr lang="en-US" sz="1600" b="1" dirty="0" smtClean="0"/>
              <a:t> attribute of a &lt;script&gt; tag</a:t>
            </a:r>
          </a:p>
          <a:p>
            <a:pPr lvl="1">
              <a:spcAft>
                <a:spcPts val="300"/>
              </a:spcAft>
            </a:pPr>
            <a:endParaRPr lang="en-US" sz="1600" b="1" dirty="0" smtClean="0"/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an HTML event handler attribute, such as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onclick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onmouseover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a URL that uses the special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protocol. </a:t>
            </a:r>
            <a:endParaRPr lang="en-US" sz="1600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6047276"/>
            <a:ext cx="3527884" cy="19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6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Execution of JavaScript Programs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6397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say that </a:t>
            </a:r>
            <a:r>
              <a:rPr lang="en-US" dirty="0" smtClean="0"/>
              <a:t>a JavaScript </a:t>
            </a:r>
            <a:r>
              <a:rPr lang="en-US" dirty="0"/>
              <a:t>program consists of all the JavaScript code in a web page (inline </a:t>
            </a:r>
            <a:r>
              <a:rPr lang="en-US" dirty="0" smtClean="0"/>
              <a:t>scripts, HTML </a:t>
            </a:r>
            <a:r>
              <a:rPr lang="en-US" dirty="0"/>
              <a:t>event handlers, and </a:t>
            </a:r>
            <a:r>
              <a:rPr lang="en-US" dirty="0" err="1"/>
              <a:t>javascript</a:t>
            </a:r>
            <a:r>
              <a:rPr lang="en-US" dirty="0"/>
              <a:t>: URLs) along with external JavaScript </a:t>
            </a:r>
            <a:r>
              <a:rPr lang="en-US" dirty="0" smtClean="0"/>
              <a:t>code referenced </a:t>
            </a:r>
            <a:r>
              <a:rPr lang="en-US" dirty="0"/>
              <a:t>with the </a:t>
            </a:r>
            <a:r>
              <a:rPr lang="en-US" dirty="0" err="1"/>
              <a:t>src</a:t>
            </a:r>
            <a:r>
              <a:rPr lang="en-US" dirty="0"/>
              <a:t> attribute of a &lt;script&gt; </a:t>
            </a:r>
            <a:r>
              <a:rPr lang="en-US" dirty="0" smtClean="0"/>
              <a:t>tag.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of these separate bits of </a:t>
            </a:r>
            <a:r>
              <a:rPr lang="en-US" dirty="0" smtClean="0"/>
              <a:t>code share </a:t>
            </a:r>
            <a:r>
              <a:rPr lang="en-US" dirty="0"/>
              <a:t>a single global Window object. That means that they all see the same </a:t>
            </a:r>
            <a:r>
              <a:rPr lang="en-US" dirty="0" smtClean="0"/>
              <a:t>Document object</a:t>
            </a:r>
            <a:r>
              <a:rPr lang="en-US" dirty="0"/>
              <a:t>, and they </a:t>
            </a:r>
            <a:r>
              <a:rPr lang="en-US" u="sng" dirty="0"/>
              <a:t>share the same set of global functions and </a:t>
            </a:r>
            <a:r>
              <a:rPr lang="en-US" u="sng" dirty="0" smtClean="0"/>
              <a:t>variables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If a web page includes an embedded frame (using the &lt;iframe&gt; element), the JavaScript</a:t>
            </a:r>
            <a:br>
              <a:rPr lang="en-US" b="1" i="1" dirty="0"/>
            </a:br>
            <a:r>
              <a:rPr lang="en-US" b="1" i="1" dirty="0"/>
              <a:t>code in the embedded document has a different global object than the code in </a:t>
            </a:r>
            <a:r>
              <a:rPr lang="en-US" b="1" i="1" dirty="0" smtClean="0"/>
              <a:t>the embedding </a:t>
            </a:r>
            <a:r>
              <a:rPr lang="en-US" b="1" i="1" dirty="0"/>
              <a:t>document, and it can be considered a separate JavaScript </a:t>
            </a:r>
            <a:r>
              <a:rPr lang="en-US" b="1" i="1" dirty="0" smtClean="0"/>
              <a:t>program.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container document and the contained document are </a:t>
            </a:r>
            <a:r>
              <a:rPr lang="en-US" u="sng" dirty="0" smtClean="0"/>
              <a:t>from the </a:t>
            </a:r>
            <a:r>
              <a:rPr lang="en-US" u="sng" dirty="0"/>
              <a:t>same server</a:t>
            </a:r>
            <a:r>
              <a:rPr lang="en-US" dirty="0"/>
              <a:t>, the code in one document </a:t>
            </a:r>
            <a:r>
              <a:rPr lang="en-US" u="sng" dirty="0"/>
              <a:t>can interact with the code in the other</a:t>
            </a:r>
            <a:r>
              <a:rPr lang="en-US" dirty="0"/>
              <a:t>, </a:t>
            </a:r>
            <a:r>
              <a:rPr lang="en-US" dirty="0" smtClean="0"/>
              <a:t>and you </a:t>
            </a:r>
            <a:r>
              <a:rPr lang="en-US" dirty="0"/>
              <a:t>can treat them as two interacting parts of a single program, if you </a:t>
            </a:r>
            <a:r>
              <a:rPr lang="en-US" dirty="0" smtClean="0"/>
              <a:t>wish.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Scripts generally </a:t>
            </a:r>
            <a:r>
              <a:rPr lang="en-US" dirty="0" smtClean="0"/>
              <a:t>run </a:t>
            </a:r>
            <a:r>
              <a:rPr lang="en-US" dirty="0"/>
              <a:t>in the order in </a:t>
            </a:r>
            <a:r>
              <a:rPr lang="en-US" dirty="0" smtClean="0"/>
              <a:t>which they </a:t>
            </a:r>
            <a:r>
              <a:rPr lang="en-US" dirty="0"/>
              <a:t>appear in the document.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Once the </a:t>
            </a:r>
            <a:r>
              <a:rPr lang="en-US" u="sng" dirty="0"/>
              <a:t>document is loaded and all scripts have run</a:t>
            </a:r>
            <a:r>
              <a:rPr lang="en-US" dirty="0"/>
              <a:t>, JavaScript execution enters </a:t>
            </a:r>
            <a:r>
              <a:rPr lang="en-US" dirty="0" smtClean="0"/>
              <a:t>its second </a:t>
            </a:r>
            <a:r>
              <a:rPr lang="en-US" dirty="0"/>
              <a:t>phase. This phase is asynchronous and event-driven. During this </a:t>
            </a:r>
            <a:r>
              <a:rPr lang="en-US" u="sng" dirty="0" smtClean="0"/>
              <a:t>event-driven phase</a:t>
            </a:r>
            <a:r>
              <a:rPr lang="en-US" dirty="0"/>
              <a:t>, the web browser invokes event handler </a:t>
            </a:r>
            <a:r>
              <a:rPr lang="en-US" dirty="0" smtClean="0"/>
              <a:t>in </a:t>
            </a:r>
            <a:r>
              <a:rPr lang="en-US" dirty="0"/>
              <a:t>response to events that occur </a:t>
            </a:r>
            <a:r>
              <a:rPr lang="en-US" dirty="0" smtClean="0"/>
              <a:t>asynchronously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dirty="0" smtClean="0"/>
              <a:t>HTML parser </a:t>
            </a:r>
            <a:r>
              <a:rPr lang="en-US" dirty="0"/>
              <a:t>encounters a &lt;script&gt; element, it must, by default, run the script before it </a:t>
            </a:r>
            <a:r>
              <a:rPr lang="en-US" dirty="0" smtClean="0"/>
              <a:t>can resume </a:t>
            </a:r>
            <a:r>
              <a:rPr lang="en-US" dirty="0"/>
              <a:t>parsing and rendering the </a:t>
            </a:r>
            <a:r>
              <a:rPr lang="en-US" dirty="0" smtClean="0"/>
              <a:t>document (if </a:t>
            </a:r>
            <a:r>
              <a:rPr lang="en-US" dirty="0"/>
              <a:t>the script source code is in an external file specified with a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smtClean="0"/>
              <a:t>attribute, this </a:t>
            </a:r>
            <a:r>
              <a:rPr lang="en-US" dirty="0"/>
              <a:t>means that the portions of the document that follow the script will not appear </a:t>
            </a:r>
            <a:r>
              <a:rPr lang="en-US" dirty="0" smtClean="0"/>
              <a:t>in the </a:t>
            </a:r>
            <a:r>
              <a:rPr lang="en-US" dirty="0"/>
              <a:t>browser until the script has been downloaded and </a:t>
            </a:r>
            <a:r>
              <a:rPr lang="en-US" dirty="0" smtClean="0"/>
              <a:t>executed).</a:t>
            </a:r>
          </a:p>
        </p:txBody>
      </p:sp>
    </p:spTree>
    <p:extLst>
      <p:ext uri="{BB962C8B-B14F-4D97-AF65-F5344CB8AC3E}">
        <p14:creationId xmlns:p14="http://schemas.microsoft.com/office/powerpoint/2010/main" val="17377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6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Execution of JavaScript Programs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71850"/>
            <a:ext cx="91440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/>
              <a:t>defer</a:t>
            </a:r>
            <a:r>
              <a:rPr lang="en-US" dirty="0"/>
              <a:t> and </a:t>
            </a:r>
            <a:r>
              <a:rPr lang="en-US" b="1" i="1" dirty="0" err="1"/>
              <a:t>async</a:t>
            </a:r>
            <a:r>
              <a:rPr lang="en-US" dirty="0"/>
              <a:t> attributes are ways of telling the browser that the linked </a:t>
            </a:r>
            <a:r>
              <a:rPr lang="en-US" dirty="0" smtClean="0"/>
              <a:t>script does </a:t>
            </a:r>
            <a:r>
              <a:rPr lang="en-US" dirty="0"/>
              <a:t>not use </a:t>
            </a:r>
            <a:r>
              <a:rPr lang="en-US" b="1" i="1" dirty="0" err="1"/>
              <a:t>document.write</a:t>
            </a:r>
            <a:r>
              <a:rPr lang="en-US" b="1" i="1" dirty="0"/>
              <a:t>() </a:t>
            </a:r>
            <a:r>
              <a:rPr lang="en-US" dirty="0"/>
              <a:t>and won’t be generating document content, and </a:t>
            </a:r>
            <a:r>
              <a:rPr lang="en-US" dirty="0" smtClean="0"/>
              <a:t>that therefore </a:t>
            </a:r>
            <a:r>
              <a:rPr lang="en-US" dirty="0"/>
              <a:t>the browser can continue to parse and render the document while downloading the script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/>
              <a:t>defer</a:t>
            </a:r>
            <a:r>
              <a:rPr lang="en-US" dirty="0"/>
              <a:t> attribute causes the browser to defer execution of </a:t>
            </a:r>
            <a:r>
              <a:rPr lang="en-US" dirty="0" smtClean="0"/>
              <a:t>the script </a:t>
            </a:r>
            <a:r>
              <a:rPr lang="en-US" dirty="0"/>
              <a:t>until after the document has been loaded and parsed and is ready to be manipulated.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 err="1"/>
              <a:t>async</a:t>
            </a:r>
            <a:r>
              <a:rPr lang="en-US" dirty="0"/>
              <a:t> attribute causes the browser to run the script as soon as possible </a:t>
            </a:r>
            <a:r>
              <a:rPr lang="en-US" dirty="0" smtClean="0"/>
              <a:t>but not </a:t>
            </a:r>
            <a:r>
              <a:rPr lang="en-US" dirty="0"/>
              <a:t>to block document parsing while the script is being downloaded.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&lt;script&gt; </a:t>
            </a:r>
            <a:r>
              <a:rPr lang="en-US" dirty="0" smtClean="0"/>
              <a:t>tag has </a:t>
            </a:r>
            <a:r>
              <a:rPr lang="en-US" b="1" u="sng" dirty="0"/>
              <a:t>both attributes</a:t>
            </a:r>
            <a:r>
              <a:rPr lang="en-US" dirty="0"/>
              <a:t>, a browser that supports both will honor the </a:t>
            </a:r>
            <a:r>
              <a:rPr lang="en-US" dirty="0" err="1"/>
              <a:t>async</a:t>
            </a:r>
            <a:r>
              <a:rPr lang="en-US" dirty="0"/>
              <a:t> attribute </a:t>
            </a:r>
            <a:r>
              <a:rPr lang="en-US" dirty="0" smtClean="0"/>
              <a:t>and ignore </a:t>
            </a:r>
            <a:r>
              <a:rPr lang="en-US" dirty="0"/>
              <a:t>the defer attribute.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Note that deferred scripts run in the order in which they appear in the document. </a:t>
            </a:r>
            <a:r>
              <a:rPr lang="en-US" b="1" i="1" dirty="0" err="1" smtClean="0"/>
              <a:t>Async</a:t>
            </a:r>
            <a:r>
              <a:rPr lang="en-US" b="1" i="1" dirty="0" smtClean="0"/>
              <a:t> scripts </a:t>
            </a:r>
            <a:r>
              <a:rPr lang="en-US" b="1" i="1" dirty="0"/>
              <a:t>run as they load, which means that they may execute out of order. </a:t>
            </a:r>
            <a:endParaRPr lang="en-US" b="1" i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load and execute scripts asynchronously, even in browsers that do not </a:t>
            </a:r>
            <a:r>
              <a:rPr lang="en-US" dirty="0" smtClean="0"/>
              <a:t>support the </a:t>
            </a:r>
            <a:r>
              <a:rPr lang="en-US" dirty="0" err="1"/>
              <a:t>async</a:t>
            </a:r>
            <a:r>
              <a:rPr lang="en-US" dirty="0"/>
              <a:t> attribute, by dynamically creating a &lt;script&gt; element and inserting it into </a:t>
            </a:r>
            <a:r>
              <a:rPr lang="en-US" dirty="0" smtClean="0"/>
              <a:t>the document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403475"/>
            <a:ext cx="6156735" cy="132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Event-Driven JavaScript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296652"/>
            <a:ext cx="9144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event handler </a:t>
            </a:r>
            <a:r>
              <a:rPr lang="en-US" sz="1600" dirty="0"/>
              <a:t>functions. These functions are then invoked </a:t>
            </a:r>
            <a:r>
              <a:rPr lang="en-US" sz="1600" u="sng" dirty="0"/>
              <a:t>asynchronously</a:t>
            </a:r>
            <a:r>
              <a:rPr lang="en-US" sz="1600" dirty="0"/>
              <a:t> when the </a:t>
            </a:r>
            <a:r>
              <a:rPr lang="en-US" sz="1600" dirty="0" smtClean="0"/>
              <a:t>events for </a:t>
            </a:r>
            <a:r>
              <a:rPr lang="en-US" sz="1600" dirty="0"/>
              <a:t>which they were registered occur. 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Events </a:t>
            </a:r>
            <a:r>
              <a:rPr lang="en-US" sz="1600" u="sng" dirty="0"/>
              <a:t>whose targets are elements </a:t>
            </a:r>
            <a:r>
              <a:rPr lang="en-US" sz="1600" dirty="0"/>
              <a:t>in a document often propagate up the </a:t>
            </a:r>
            <a:r>
              <a:rPr lang="en-US" sz="1600" dirty="0" smtClean="0"/>
              <a:t>document tree </a:t>
            </a:r>
            <a:r>
              <a:rPr lang="en-US" sz="1600" dirty="0"/>
              <a:t>in a process known as “</a:t>
            </a:r>
            <a:r>
              <a:rPr lang="en-US" sz="1600" u="sng" dirty="0"/>
              <a:t>bubbling</a:t>
            </a:r>
            <a:r>
              <a:rPr lang="en-US" sz="1600" dirty="0"/>
              <a:t>.” If the user clicks the mouse on a &lt;</a:t>
            </a:r>
            <a:r>
              <a:rPr lang="en-US" sz="1600" dirty="0" smtClean="0"/>
              <a:t>button&gt; element a </a:t>
            </a:r>
            <a:r>
              <a:rPr lang="en-US" sz="1600" dirty="0"/>
              <a:t>click event is fired on the button. If that event is not </a:t>
            </a:r>
            <a:r>
              <a:rPr lang="en-US" sz="1600" dirty="0" smtClean="0"/>
              <a:t>handled (and </a:t>
            </a:r>
            <a:r>
              <a:rPr lang="en-US" sz="1600" dirty="0"/>
              <a:t>its propagation stopped) by a function registered on the button, the event </a:t>
            </a:r>
            <a:r>
              <a:rPr lang="en-US" sz="1600" dirty="0" smtClean="0"/>
              <a:t>bubbles up </a:t>
            </a:r>
            <a:r>
              <a:rPr lang="en-US" sz="1600" dirty="0"/>
              <a:t>to whatever element the button is nested within, and any click event handler registered on that container element will be invoked.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you want </a:t>
            </a:r>
            <a:r>
              <a:rPr lang="en-US" sz="1600" dirty="0"/>
              <a:t>to write a module of code that can safely register event handlers even if </a:t>
            </a:r>
            <a:r>
              <a:rPr lang="en-US" sz="1600" dirty="0" smtClean="0"/>
              <a:t>another module </a:t>
            </a:r>
            <a:r>
              <a:rPr lang="en-US" sz="1600" dirty="0"/>
              <a:t>has already registered a handler for the same event on the same target, you </a:t>
            </a:r>
            <a:r>
              <a:rPr lang="en-US" sz="1600" dirty="0" smtClean="0"/>
              <a:t>have to </a:t>
            </a:r>
            <a:r>
              <a:rPr lang="en-US" sz="1600" dirty="0"/>
              <a:t>use </a:t>
            </a:r>
            <a:r>
              <a:rPr lang="en-US" sz="1600" dirty="0" smtClean="0"/>
              <a:t>a </a:t>
            </a:r>
            <a:r>
              <a:rPr lang="en-US" sz="1600" dirty="0"/>
              <a:t>method named </a:t>
            </a:r>
            <a:r>
              <a:rPr lang="en-US" sz="1600" u="sng" dirty="0" err="1"/>
              <a:t>addEventListener</a:t>
            </a:r>
            <a:r>
              <a:rPr lang="en-US" sz="1600" u="sng" dirty="0"/>
              <a:t>(), </a:t>
            </a:r>
            <a:r>
              <a:rPr lang="en-US" sz="1600" dirty="0"/>
              <a:t>which allows the registration </a:t>
            </a:r>
            <a:r>
              <a:rPr lang="en-US" sz="1600" dirty="0" smtClean="0"/>
              <a:t>of </a:t>
            </a:r>
            <a:r>
              <a:rPr lang="en-US" sz="1600" u="sng" dirty="0" smtClean="0"/>
              <a:t>multiple listeners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functions passed to </a:t>
            </a:r>
            <a:r>
              <a:rPr lang="en-US" sz="1600" dirty="0" err="1"/>
              <a:t>setTimeout</a:t>
            </a:r>
            <a:r>
              <a:rPr lang="en-US" sz="1600" dirty="0"/>
              <a:t>() are registered differently </a:t>
            </a:r>
            <a:r>
              <a:rPr lang="en-US" sz="1600" dirty="0" smtClean="0"/>
              <a:t>than true </a:t>
            </a:r>
            <a:r>
              <a:rPr lang="en-US" sz="1600" dirty="0"/>
              <a:t>event handlers, and they are usually called </a:t>
            </a:r>
            <a:r>
              <a:rPr lang="en-US" sz="1600" u="sng" dirty="0"/>
              <a:t>“callbacks” instead of “</a:t>
            </a:r>
            <a:r>
              <a:rPr lang="en-US" sz="1600" u="sng" dirty="0" smtClean="0"/>
              <a:t>handlers</a:t>
            </a:r>
            <a:r>
              <a:rPr lang="en-US" sz="1600" u="sng" dirty="0"/>
              <a:t>”</a:t>
            </a:r>
            <a:r>
              <a:rPr lang="en-US" sz="1600" u="sng" dirty="0" smtClean="0"/>
              <a:t>, </a:t>
            </a:r>
            <a:r>
              <a:rPr lang="en-US" sz="1600" dirty="0" smtClean="0"/>
              <a:t>but they </a:t>
            </a:r>
            <a:r>
              <a:rPr lang="en-US" sz="1600" dirty="0"/>
              <a:t>are asynchronous just as event handlers </a:t>
            </a:r>
            <a:r>
              <a:rPr lang="en-US" sz="1600" dirty="0" smtClean="0"/>
              <a:t>are.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39299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Client-Side JavaScript Threading Model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07" y="3717032"/>
            <a:ext cx="9144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Single-threaded execution </a:t>
            </a:r>
            <a:r>
              <a:rPr lang="en-US" sz="1600" dirty="0"/>
              <a:t>makes for much simpler scripting: you can write code </a:t>
            </a:r>
            <a:r>
              <a:rPr lang="en-US" sz="1600" dirty="0" smtClean="0"/>
              <a:t>with the </a:t>
            </a:r>
            <a:r>
              <a:rPr lang="en-US" sz="1600" dirty="0"/>
              <a:t>assurance that two event handlers will never run at the same time. </a:t>
            </a: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You </a:t>
            </a:r>
            <a:r>
              <a:rPr lang="en-US" sz="1600" dirty="0"/>
              <a:t>can manipulate document content knowing that no other thread is attempting to modify it </a:t>
            </a:r>
            <a:r>
              <a:rPr lang="en-US" sz="1600" dirty="0" smtClean="0"/>
              <a:t>at the </a:t>
            </a:r>
            <a:r>
              <a:rPr lang="en-US" sz="1600" dirty="0"/>
              <a:t>same time, and you </a:t>
            </a:r>
            <a:r>
              <a:rPr lang="en-US" sz="1600" u="sng" dirty="0"/>
              <a:t>never need to worry about locks, deadlock</a:t>
            </a:r>
            <a:r>
              <a:rPr lang="en-US" sz="1600" dirty="0"/>
              <a:t>, or race </a:t>
            </a:r>
            <a:r>
              <a:rPr lang="en-US" sz="1600" dirty="0" smtClean="0"/>
              <a:t>conditions.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Single-threaded execution means that web browsers must stop responding to user </a:t>
            </a:r>
            <a:r>
              <a:rPr lang="en-US" sz="1600" dirty="0" smtClean="0"/>
              <a:t>input while </a:t>
            </a:r>
            <a:r>
              <a:rPr lang="en-US" sz="1600" dirty="0"/>
              <a:t>scripts and event handlers are executing</a:t>
            </a:r>
            <a:r>
              <a:rPr lang="en-US" sz="1600" dirty="0" smtClean="0"/>
              <a:t>. So </a:t>
            </a:r>
            <a:r>
              <a:rPr lang="en-US" sz="1600" dirty="0"/>
              <a:t>event handlers </a:t>
            </a:r>
            <a:r>
              <a:rPr lang="en-US" sz="1600" u="sng" dirty="0"/>
              <a:t>must not run for </a:t>
            </a:r>
            <a:r>
              <a:rPr lang="en-US" sz="1600" u="sng" dirty="0" smtClean="0"/>
              <a:t>too long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it is possible to break your </a:t>
            </a:r>
            <a:r>
              <a:rPr lang="en-US" sz="1600" dirty="0" smtClean="0"/>
              <a:t>durable computation </a:t>
            </a:r>
            <a:r>
              <a:rPr lang="en-US" sz="1600" dirty="0"/>
              <a:t>down into </a:t>
            </a:r>
            <a:r>
              <a:rPr lang="en-US" sz="1600" u="sng" dirty="0"/>
              <a:t>discrete </a:t>
            </a:r>
            <a:r>
              <a:rPr lang="en-US" sz="1600" u="sng" dirty="0" smtClean="0"/>
              <a:t>subtasks</a:t>
            </a:r>
            <a:r>
              <a:rPr lang="en-US" sz="1600" dirty="0" smtClean="0"/>
              <a:t>, you </a:t>
            </a:r>
            <a:r>
              <a:rPr lang="en-US" sz="1600" dirty="0"/>
              <a:t>can use </a:t>
            </a:r>
            <a:r>
              <a:rPr lang="en-US" sz="1600" dirty="0" smtClean="0"/>
              <a:t>method </a:t>
            </a:r>
            <a:r>
              <a:rPr lang="en-US" sz="1600" dirty="0"/>
              <a:t>such as </a:t>
            </a:r>
            <a:r>
              <a:rPr lang="en-US" sz="1600" dirty="0" err="1"/>
              <a:t>setTimeout</a:t>
            </a:r>
            <a:r>
              <a:rPr lang="en-US" sz="1600" dirty="0"/>
              <a:t>() </a:t>
            </a:r>
            <a:r>
              <a:rPr lang="en-US" sz="1600" dirty="0" smtClean="0"/>
              <a:t>to </a:t>
            </a:r>
            <a:r>
              <a:rPr lang="en-US" sz="1600" dirty="0"/>
              <a:t>run the subtasks </a:t>
            </a:r>
            <a:r>
              <a:rPr lang="en-US" sz="1600" dirty="0" smtClean="0"/>
              <a:t>in the </a:t>
            </a:r>
            <a:r>
              <a:rPr lang="en-US" sz="1600" dirty="0"/>
              <a:t>background while updating a progress indicator </a:t>
            </a:r>
            <a:r>
              <a:rPr lang="en-US" sz="1600" dirty="0" smtClean="0"/>
              <a:t>for </a:t>
            </a:r>
            <a:r>
              <a:rPr lang="en-US" sz="1600" dirty="0"/>
              <a:t>the user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HTML5 defines </a:t>
            </a:r>
            <a:r>
              <a:rPr lang="en-US" sz="1600" u="sng" dirty="0" smtClean="0"/>
              <a:t>a </a:t>
            </a:r>
            <a:r>
              <a:rPr lang="en-US" sz="1600" u="sng" dirty="0"/>
              <a:t>“web </a:t>
            </a:r>
            <a:r>
              <a:rPr lang="en-US" sz="1600" u="sng" dirty="0" smtClean="0"/>
              <a:t>worker” </a:t>
            </a:r>
            <a:r>
              <a:rPr lang="en-US" sz="1600" dirty="0" smtClean="0"/>
              <a:t>which is </a:t>
            </a:r>
            <a:r>
              <a:rPr lang="en-US" sz="1600" dirty="0"/>
              <a:t>a background thread for performing computationally intensive tasks without </a:t>
            </a:r>
            <a:r>
              <a:rPr lang="en-US" sz="1600" dirty="0" smtClean="0"/>
              <a:t>freezing the </a:t>
            </a:r>
            <a:r>
              <a:rPr lang="en-US" sz="1600" dirty="0"/>
              <a:t>user interface. The code that runs in a web worker thread </a:t>
            </a:r>
            <a:r>
              <a:rPr lang="en-US" sz="1600" u="sng" dirty="0"/>
              <a:t>does not have access </a:t>
            </a:r>
            <a:r>
              <a:rPr lang="en-US" sz="1600" u="sng" dirty="0" smtClean="0"/>
              <a:t>to document </a:t>
            </a:r>
            <a:r>
              <a:rPr lang="en-US" sz="1600" u="sng" dirty="0"/>
              <a:t>content</a:t>
            </a:r>
            <a:r>
              <a:rPr lang="en-US" sz="1600" dirty="0"/>
              <a:t>, does not share any state with the main thread or with other </a:t>
            </a:r>
            <a:r>
              <a:rPr lang="en-US" sz="1600" dirty="0" smtClean="0"/>
              <a:t>workers, and </a:t>
            </a:r>
            <a:r>
              <a:rPr lang="en-US" sz="1600" dirty="0"/>
              <a:t>can only communicate with the main thread and other workers through asynchronous </a:t>
            </a:r>
            <a:r>
              <a:rPr lang="en-US" sz="1600" dirty="0" smtClean="0"/>
              <a:t>events.</a:t>
            </a:r>
          </a:p>
        </p:txBody>
      </p:sp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Client-Side JavaScript </a:t>
            </a:r>
            <a:r>
              <a:rPr lang="en-US" b="1" dirty="0" smtClean="0"/>
              <a:t>Timeline in detail </a:t>
            </a:r>
            <a:r>
              <a:rPr lang="en-US" sz="1400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idealized timeline and </a:t>
            </a:r>
            <a:r>
              <a:rPr lang="en-US" sz="1400" i="1" dirty="0" smtClean="0">
                <a:solidFill>
                  <a:schemeClr val="accent6">
                    <a:lumMod val="75000"/>
                  </a:schemeClr>
                </a:solidFill>
              </a:rPr>
              <a:t>not all 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browsers </a:t>
            </a:r>
            <a:r>
              <a:rPr lang="en-US" sz="1400" i="1" dirty="0" smtClean="0">
                <a:solidFill>
                  <a:schemeClr val="accent6">
                    <a:lumMod val="75000"/>
                  </a:schemeClr>
                </a:solidFill>
              </a:rPr>
              <a:t>support it)</a:t>
            </a:r>
            <a:endParaRPr lang="uk-UA" sz="1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20598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/>
              <a:t>The web browser creates a Document object and begins parsing the web </a:t>
            </a:r>
            <a:r>
              <a:rPr lang="en-US" sz="1600" dirty="0" smtClean="0"/>
              <a:t>page, adding </a:t>
            </a:r>
            <a:r>
              <a:rPr lang="en-US" sz="1600" dirty="0"/>
              <a:t>Element objects </a:t>
            </a:r>
            <a:r>
              <a:rPr lang="en-US" sz="1600" dirty="0" smtClean="0"/>
              <a:t>to </a:t>
            </a:r>
            <a:r>
              <a:rPr lang="en-US" sz="1600" dirty="0"/>
              <a:t>the document as it parses HTML elements and their textual content. The </a:t>
            </a:r>
            <a:r>
              <a:rPr lang="en-US" sz="1600" dirty="0" err="1"/>
              <a:t>document.readyState</a:t>
            </a:r>
            <a:r>
              <a:rPr lang="en-US" sz="1600" dirty="0"/>
              <a:t> property has the </a:t>
            </a:r>
            <a:r>
              <a:rPr lang="en-US" sz="1600" dirty="0" smtClean="0"/>
              <a:t>value “loading</a:t>
            </a:r>
            <a:r>
              <a:rPr lang="en-US" sz="1600" dirty="0"/>
              <a:t>” at this stage.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/>
              <a:t>When the parser encounters a</a:t>
            </a:r>
            <a:r>
              <a:rPr lang="en-US" sz="1600" dirty="0" smtClean="0"/>
              <a:t> &lt;script</a:t>
            </a:r>
            <a:r>
              <a:rPr lang="en-US" sz="1600" dirty="0"/>
              <a:t>&gt; elements </a:t>
            </a:r>
            <a:r>
              <a:rPr lang="en-US" sz="1600" u="sng" dirty="0" smtClean="0"/>
              <a:t>without </a:t>
            </a:r>
            <a:r>
              <a:rPr lang="en-US" sz="1600" b="1" i="1" dirty="0" err="1" smtClean="0"/>
              <a:t>async</a:t>
            </a:r>
            <a:r>
              <a:rPr lang="en-US" sz="1600" dirty="0" smtClean="0"/>
              <a:t> and </a:t>
            </a:r>
            <a:r>
              <a:rPr lang="en-US" sz="1600" b="1" i="1" dirty="0" smtClean="0"/>
              <a:t>defer</a:t>
            </a:r>
            <a:r>
              <a:rPr lang="en-US" sz="1600" dirty="0"/>
              <a:t> attributes it adds those elements to the document and then executes the inline or external script. </a:t>
            </a:r>
            <a:r>
              <a:rPr lang="en-US" sz="1600" dirty="0" smtClean="0"/>
              <a:t>These synchronous </a:t>
            </a:r>
            <a:r>
              <a:rPr lang="en-US" sz="1600" dirty="0"/>
              <a:t>scripts </a:t>
            </a:r>
            <a:r>
              <a:rPr lang="en-US" sz="1600" dirty="0" smtClean="0"/>
              <a:t>can </a:t>
            </a:r>
            <a:r>
              <a:rPr lang="en-US" sz="1600" dirty="0"/>
              <a:t>see their own &lt;script&gt; element and document content </a:t>
            </a:r>
            <a:r>
              <a:rPr lang="en-US" sz="1600" dirty="0" smtClean="0"/>
              <a:t>that comes </a:t>
            </a:r>
            <a:r>
              <a:rPr lang="en-US" sz="1600" dirty="0"/>
              <a:t>before it.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 smtClean="0"/>
              <a:t>When </a:t>
            </a:r>
            <a:r>
              <a:rPr lang="en-US" sz="1600" dirty="0"/>
              <a:t>the parser encounters a &lt;script&gt; element that </a:t>
            </a:r>
            <a:r>
              <a:rPr lang="en-US" sz="1600" u="sng" dirty="0"/>
              <a:t>has</a:t>
            </a:r>
            <a:r>
              <a:rPr lang="en-US" sz="1600" dirty="0"/>
              <a:t> the </a:t>
            </a:r>
            <a:r>
              <a:rPr lang="en-US" sz="1600" b="1" i="1" dirty="0" err="1"/>
              <a:t>async</a:t>
            </a:r>
            <a:r>
              <a:rPr lang="en-US" sz="1600" dirty="0"/>
              <a:t> attribute set, </a:t>
            </a:r>
            <a:r>
              <a:rPr lang="en-US" sz="1600" dirty="0" smtClean="0"/>
              <a:t>it begins </a:t>
            </a:r>
            <a:r>
              <a:rPr lang="en-US" sz="1600" dirty="0"/>
              <a:t>downloading the script text and continues parsing the document</a:t>
            </a:r>
            <a:r>
              <a:rPr lang="en-US" sz="1600" dirty="0" smtClean="0"/>
              <a:t>. </a:t>
            </a:r>
            <a:r>
              <a:rPr lang="en-US" sz="1600" dirty="0"/>
              <a:t>Asynchronous scripts must not use </a:t>
            </a:r>
            <a:r>
              <a:rPr lang="en-US" sz="1600" dirty="0" smtClean="0"/>
              <a:t>the </a:t>
            </a:r>
            <a:r>
              <a:rPr lang="en-US" sz="1600" dirty="0" err="1" smtClean="0"/>
              <a:t>JavaScriptdocument.write</a:t>
            </a:r>
            <a:r>
              <a:rPr lang="en-US" sz="1600" dirty="0"/>
              <a:t>() method. They can see their own &lt;script&gt; element and all document elements that come before it, and </a:t>
            </a:r>
            <a:r>
              <a:rPr lang="en-US" sz="1600" u="sng" dirty="0"/>
              <a:t>may or may not have access to </a:t>
            </a:r>
            <a:r>
              <a:rPr lang="en-US" sz="1600" u="sng" dirty="0" smtClean="0"/>
              <a:t>additional document </a:t>
            </a:r>
            <a:r>
              <a:rPr lang="en-US" sz="1600" u="sng" dirty="0"/>
              <a:t>content</a:t>
            </a:r>
            <a:r>
              <a:rPr lang="en-US" sz="1600" dirty="0"/>
              <a:t>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 smtClean="0"/>
              <a:t>When </a:t>
            </a:r>
            <a:r>
              <a:rPr lang="en-US" sz="1600" dirty="0"/>
              <a:t>the document is completely parsed, the </a:t>
            </a:r>
            <a:r>
              <a:rPr lang="en-US" sz="1600" dirty="0" err="1"/>
              <a:t>document.readyState</a:t>
            </a:r>
            <a:r>
              <a:rPr lang="en-US" sz="1600" dirty="0"/>
              <a:t> </a:t>
            </a:r>
            <a:r>
              <a:rPr lang="en-US" sz="1600" dirty="0" smtClean="0"/>
              <a:t>property changes </a:t>
            </a:r>
            <a:r>
              <a:rPr lang="en-US" sz="1600" dirty="0"/>
              <a:t>to “interactive”.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 smtClean="0"/>
              <a:t>Any </a:t>
            </a:r>
            <a:r>
              <a:rPr lang="en-US" sz="1600" dirty="0"/>
              <a:t>scripts that </a:t>
            </a:r>
            <a:r>
              <a:rPr lang="en-US" sz="1600" u="sng" dirty="0"/>
              <a:t>had</a:t>
            </a:r>
            <a:r>
              <a:rPr lang="en-US" sz="1600" dirty="0"/>
              <a:t> the </a:t>
            </a:r>
            <a:r>
              <a:rPr lang="en-US" sz="1600" b="1" i="1" dirty="0"/>
              <a:t>defer</a:t>
            </a:r>
            <a:r>
              <a:rPr lang="en-US" sz="1600" dirty="0"/>
              <a:t> attribute set are executed, in the order in which </a:t>
            </a:r>
            <a:r>
              <a:rPr lang="en-US" sz="1600" dirty="0" smtClean="0"/>
              <a:t>they appeared </a:t>
            </a:r>
            <a:r>
              <a:rPr lang="en-US" sz="1600" dirty="0"/>
              <a:t>in the document. </a:t>
            </a:r>
            <a:r>
              <a:rPr lang="en-US" sz="1600" dirty="0" smtClean="0"/>
              <a:t>(</a:t>
            </a:r>
            <a:r>
              <a:rPr lang="en-US" sz="1600" dirty="0" err="1" smtClean="0"/>
              <a:t>Async</a:t>
            </a:r>
            <a:r>
              <a:rPr lang="en-US" sz="1600" dirty="0" smtClean="0"/>
              <a:t> </a:t>
            </a:r>
            <a:r>
              <a:rPr lang="en-US" sz="1600" dirty="0"/>
              <a:t>scripts may also be executed at this </a:t>
            </a:r>
            <a:r>
              <a:rPr lang="en-US" sz="1600" dirty="0" smtClean="0"/>
              <a:t>time). </a:t>
            </a:r>
            <a:r>
              <a:rPr lang="en-US" sz="1600" dirty="0"/>
              <a:t>Deferred scripts have access to the </a:t>
            </a:r>
            <a:r>
              <a:rPr lang="en-US" sz="1600" u="sng" dirty="0"/>
              <a:t>complete document tree </a:t>
            </a:r>
            <a:r>
              <a:rPr lang="en-US" sz="1600" dirty="0"/>
              <a:t>and must not use </a:t>
            </a:r>
            <a:r>
              <a:rPr lang="en-US" sz="1600" dirty="0" smtClean="0"/>
              <a:t>the </a:t>
            </a:r>
            <a:r>
              <a:rPr lang="en-US" sz="1600" dirty="0" err="1" smtClean="0"/>
              <a:t>document.write</a:t>
            </a:r>
            <a:r>
              <a:rPr lang="en-US" sz="1600" dirty="0"/>
              <a:t>() method.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browser fires a </a:t>
            </a:r>
            <a:r>
              <a:rPr lang="en-US" sz="1600" dirty="0" err="1"/>
              <a:t>DOMContentLoaded</a:t>
            </a:r>
            <a:r>
              <a:rPr lang="en-US" sz="1600" dirty="0"/>
              <a:t> event on the Document object. </a:t>
            </a:r>
            <a:r>
              <a:rPr lang="en-US" sz="1600" dirty="0" smtClean="0"/>
              <a:t>This marks </a:t>
            </a:r>
            <a:r>
              <a:rPr lang="en-US" sz="1600" dirty="0"/>
              <a:t>the transition from synchronous script execution phase to the </a:t>
            </a:r>
            <a:r>
              <a:rPr lang="en-US" sz="1600" dirty="0" smtClean="0"/>
              <a:t>asynchronous event-driven </a:t>
            </a:r>
            <a:r>
              <a:rPr lang="en-US" sz="1600" dirty="0"/>
              <a:t>phase of program execution. </a:t>
            </a:r>
            <a:r>
              <a:rPr lang="en-US" sz="1600" dirty="0" smtClean="0"/>
              <a:t>(Note</a:t>
            </a:r>
            <a:r>
              <a:rPr lang="en-US" sz="1600" dirty="0"/>
              <a:t>, however, that there </a:t>
            </a:r>
            <a:r>
              <a:rPr lang="en-US" sz="1600" u="sng" dirty="0"/>
              <a:t>may still </a:t>
            </a:r>
            <a:r>
              <a:rPr lang="en-US" sz="1600" u="sng" dirty="0" smtClean="0"/>
              <a:t>be </a:t>
            </a:r>
            <a:r>
              <a:rPr lang="en-US" sz="1600" u="sng" dirty="0" err="1" smtClean="0"/>
              <a:t>async</a:t>
            </a:r>
            <a:r>
              <a:rPr lang="en-US" sz="1600" u="sng" dirty="0" smtClean="0"/>
              <a:t> </a:t>
            </a:r>
            <a:r>
              <a:rPr lang="en-US" sz="1600" u="sng" dirty="0"/>
              <a:t>scripts that have not yet executed </a:t>
            </a:r>
            <a:r>
              <a:rPr lang="en-US" sz="1600" dirty="0"/>
              <a:t>at this </a:t>
            </a:r>
            <a:r>
              <a:rPr lang="en-US" sz="1600" dirty="0" smtClean="0"/>
              <a:t>point).</a:t>
            </a:r>
            <a:endParaRPr lang="en-US" sz="1600" dirty="0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document is completely parsed at this point, but the browser may still </a:t>
            </a:r>
            <a:r>
              <a:rPr lang="en-US" sz="1600" dirty="0" smtClean="0"/>
              <a:t>be waiting </a:t>
            </a:r>
            <a:r>
              <a:rPr lang="en-US" sz="1600" dirty="0"/>
              <a:t>for additional content, such as images, to load. When all such </a:t>
            </a:r>
            <a:r>
              <a:rPr lang="en-US" sz="1600" dirty="0" smtClean="0"/>
              <a:t>content finishes </a:t>
            </a:r>
            <a:r>
              <a:rPr lang="en-US" sz="1600" dirty="0"/>
              <a:t>loading, and when all </a:t>
            </a:r>
            <a:r>
              <a:rPr lang="en-US" sz="1600" dirty="0" err="1"/>
              <a:t>async</a:t>
            </a:r>
            <a:r>
              <a:rPr lang="en-US" sz="1600" dirty="0"/>
              <a:t> scripts have loaded and executed, </a:t>
            </a:r>
            <a:r>
              <a:rPr lang="en-US" sz="1600" dirty="0" smtClean="0"/>
              <a:t>the </a:t>
            </a:r>
            <a:r>
              <a:rPr lang="en-US" sz="1600" dirty="0" err="1" smtClean="0"/>
              <a:t>document.readyState</a:t>
            </a:r>
            <a:r>
              <a:rPr lang="en-US" sz="1600" dirty="0" smtClean="0"/>
              <a:t> </a:t>
            </a:r>
            <a:r>
              <a:rPr lang="en-US" sz="1600" dirty="0"/>
              <a:t>property changes to “complete” and the </a:t>
            </a:r>
            <a:r>
              <a:rPr lang="en-US" sz="1600" u="sng" dirty="0"/>
              <a:t>web browser fires </a:t>
            </a:r>
            <a:r>
              <a:rPr lang="en-US" sz="1600" u="sng" dirty="0" smtClean="0"/>
              <a:t>a load </a:t>
            </a:r>
            <a:r>
              <a:rPr lang="en-US" sz="1600" u="sng" dirty="0"/>
              <a:t>event on the Window object</a:t>
            </a:r>
            <a:r>
              <a:rPr lang="en-US" sz="1600" dirty="0"/>
              <a:t>.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1600" dirty="0" smtClean="0"/>
              <a:t>From </a:t>
            </a:r>
            <a:r>
              <a:rPr lang="en-US" sz="1600" dirty="0"/>
              <a:t>this point on, event handlers are invoked asynchronously in response to </a:t>
            </a:r>
            <a:r>
              <a:rPr lang="en-US" sz="1600" dirty="0" smtClean="0"/>
              <a:t>user input </a:t>
            </a:r>
            <a:r>
              <a:rPr lang="en-US" sz="1600" dirty="0"/>
              <a:t>events, network events, timer expirations, and so </a:t>
            </a:r>
            <a:r>
              <a:rPr lang="en-US" sz="1600" dirty="0" smtClean="0"/>
              <a:t>on.</a:t>
            </a:r>
          </a:p>
          <a:p>
            <a:pPr>
              <a:spcAft>
                <a:spcPts val="300"/>
              </a:spcAft>
            </a:pPr>
            <a:r>
              <a:rPr lang="en-US" sz="1400" b="1" i="1" dirty="0" smtClean="0"/>
              <a:t>!!! For </a:t>
            </a:r>
            <a:r>
              <a:rPr lang="en-US" sz="1400" b="1" i="1" dirty="0"/>
              <a:t>very long documents or very slow network connections, it is </a:t>
            </a:r>
            <a:r>
              <a:rPr lang="en-US" sz="1400" b="1" i="1" dirty="0" smtClean="0"/>
              <a:t>theoretically possible </a:t>
            </a:r>
            <a:r>
              <a:rPr lang="en-US" sz="1400" b="1" i="1" dirty="0"/>
              <a:t>that a web browser will render part of a document and allow the user to </a:t>
            </a:r>
            <a:r>
              <a:rPr lang="en-US" sz="1400" b="1" i="1" dirty="0" smtClean="0"/>
              <a:t>start interacting </a:t>
            </a:r>
            <a:r>
              <a:rPr lang="en-US" sz="1400" b="1" i="1" dirty="0"/>
              <a:t>with it before all the scripts </a:t>
            </a:r>
            <a:r>
              <a:rPr lang="en-US" sz="1400" b="1" i="1" dirty="0" smtClean="0"/>
              <a:t>have executed </a:t>
            </a:r>
            <a:endParaRPr lang="en-US" sz="1400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Security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Client-side </a:t>
            </a:r>
            <a:r>
              <a:rPr lang="en-US" u="sng" dirty="0"/>
              <a:t>JavaScript does not provide </a:t>
            </a:r>
            <a:r>
              <a:rPr lang="en-US" u="sng" dirty="0" smtClean="0"/>
              <a:t>any way </a:t>
            </a:r>
            <a:r>
              <a:rPr lang="en-US" u="sng" dirty="0"/>
              <a:t>to write or delete arbitrary files </a:t>
            </a:r>
            <a:r>
              <a:rPr lang="en-US" dirty="0"/>
              <a:t>or list arbitrary directories on the client </a:t>
            </a:r>
            <a:r>
              <a:rPr lang="en-US" dirty="0" smtClean="0"/>
              <a:t>computer. </a:t>
            </a:r>
            <a:r>
              <a:rPr lang="en-US" dirty="0"/>
              <a:t>But JavaScript can read user-selected files and </a:t>
            </a:r>
            <a:r>
              <a:rPr lang="en-US" dirty="0" smtClean="0"/>
              <a:t>obtain </a:t>
            </a:r>
            <a:r>
              <a:rPr lang="en-US" dirty="0"/>
              <a:t>a </a:t>
            </a:r>
            <a:r>
              <a:rPr lang="en-US" u="sng" dirty="0"/>
              <a:t>secure private filesystem </a:t>
            </a:r>
            <a:r>
              <a:rPr lang="en-US" dirty="0"/>
              <a:t>within which it can read and </a:t>
            </a:r>
            <a:r>
              <a:rPr lang="en-US" dirty="0" smtClean="0"/>
              <a:t>write files.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General-purpose </a:t>
            </a:r>
            <a:r>
              <a:rPr lang="en-US" dirty="0" smtClean="0"/>
              <a:t>internet </a:t>
            </a:r>
            <a:r>
              <a:rPr lang="en-US" dirty="0"/>
              <a:t>clients </a:t>
            </a:r>
            <a:r>
              <a:rPr lang="en-US" dirty="0" smtClean="0"/>
              <a:t>and servers </a:t>
            </a:r>
            <a:r>
              <a:rPr lang="en-US" dirty="0"/>
              <a:t>cannot be written in client-side JavaScript.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JavaScript program can open new browser windows, but, to prevent </a:t>
            </a:r>
            <a:r>
              <a:rPr lang="en-US" dirty="0" smtClean="0"/>
              <a:t>pop-up abuse </a:t>
            </a:r>
            <a:r>
              <a:rPr lang="en-US" dirty="0"/>
              <a:t>by advertisers, most browsers restrict this feature so that it can happen </a:t>
            </a:r>
            <a:r>
              <a:rPr lang="en-US" dirty="0" smtClean="0"/>
              <a:t>only in </a:t>
            </a:r>
            <a:r>
              <a:rPr lang="en-US" dirty="0"/>
              <a:t>response to a user-initiated event, such as a mouse click.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JavaScript program can close browser windows that it opened itself, but it is </a:t>
            </a:r>
            <a:r>
              <a:rPr lang="en-US" dirty="0" smtClean="0"/>
              <a:t>not allowed </a:t>
            </a:r>
            <a:r>
              <a:rPr lang="en-US" dirty="0"/>
              <a:t>to close other windows without user confirmation.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property of HTML </a:t>
            </a:r>
            <a:r>
              <a:rPr lang="en-US" dirty="0" err="1"/>
              <a:t>FileUpload</a:t>
            </a:r>
            <a:r>
              <a:rPr lang="en-US" dirty="0"/>
              <a:t> elements cannot be set.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script cannot read the content of documents loaded from different servers </a:t>
            </a:r>
            <a:r>
              <a:rPr lang="en-US" dirty="0" smtClean="0"/>
              <a:t>than the </a:t>
            </a:r>
            <a:r>
              <a:rPr lang="en-US" dirty="0"/>
              <a:t>document that contains the script. </a:t>
            </a:r>
            <a:r>
              <a:rPr lang="en-US" dirty="0" smtClean="0"/>
              <a:t>(</a:t>
            </a:r>
            <a:r>
              <a:rPr lang="en-US" i="1" dirty="0"/>
              <a:t>same-origin </a:t>
            </a:r>
            <a:r>
              <a:rPr lang="en-US" i="1" dirty="0" smtClean="0"/>
              <a:t>policy</a:t>
            </a:r>
            <a:r>
              <a:rPr lang="en-US" dirty="0" smtClean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origin </a:t>
            </a:r>
            <a:r>
              <a:rPr lang="en-US" dirty="0"/>
              <a:t>of a document is defined as the protocol, host, and port of the URL </a:t>
            </a:r>
            <a:r>
              <a:rPr lang="en-US" dirty="0" smtClean="0"/>
              <a:t>from which </a:t>
            </a:r>
            <a:r>
              <a:rPr lang="en-US" dirty="0"/>
              <a:t>the document was loaded. Documents loaded from different web servers </a:t>
            </a:r>
            <a:r>
              <a:rPr lang="en-US" dirty="0" smtClean="0"/>
              <a:t>have different </a:t>
            </a:r>
            <a:r>
              <a:rPr lang="en-US" dirty="0"/>
              <a:t>origins. Documents loaded through different ports of the same host have different origins. And a document loaded with the http: protocol has a different </a:t>
            </a:r>
            <a:r>
              <a:rPr lang="en-US" dirty="0" smtClean="0"/>
              <a:t>origin than </a:t>
            </a:r>
            <a:r>
              <a:rPr lang="en-US" dirty="0"/>
              <a:t>one loaded with the https: protocol, even if they come from the same web server.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same-origin policy also applies to </a:t>
            </a:r>
            <a:r>
              <a:rPr lang="en-US" dirty="0" smtClean="0"/>
              <a:t>scripted HTTP </a:t>
            </a:r>
            <a:r>
              <a:rPr lang="en-US" dirty="0"/>
              <a:t>requests made with </a:t>
            </a:r>
            <a:r>
              <a:rPr lang="en-US" dirty="0" smtClean="0"/>
              <a:t>the </a:t>
            </a:r>
            <a:r>
              <a:rPr lang="en-US" dirty="0" err="1" smtClean="0"/>
              <a:t>XMLHttpRequest</a:t>
            </a:r>
            <a:r>
              <a:rPr lang="en-US" dirty="0" smtClean="0"/>
              <a:t> object. </a:t>
            </a:r>
            <a:r>
              <a:rPr lang="en-US" dirty="0"/>
              <a:t>This </a:t>
            </a:r>
            <a:r>
              <a:rPr lang="en-US" dirty="0" smtClean="0"/>
              <a:t>object allows </a:t>
            </a:r>
            <a:r>
              <a:rPr lang="en-US" dirty="0"/>
              <a:t>client-side JavaScript code to make arbitrary HTTP requests to the web </a:t>
            </a:r>
            <a:r>
              <a:rPr lang="en-US" dirty="0" smtClean="0"/>
              <a:t>server from </a:t>
            </a:r>
            <a:r>
              <a:rPr lang="en-US" dirty="0"/>
              <a:t>which the containing document was loaded, but it </a:t>
            </a:r>
            <a:r>
              <a:rPr lang="en-US" u="sng" dirty="0"/>
              <a:t>does not allow scripts to communicate with other web servers</a:t>
            </a:r>
            <a:r>
              <a:rPr lang="en-US" dirty="0"/>
              <a:t>. 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8" y="-273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Relaxing the same-origin policy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32656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support </a:t>
            </a:r>
            <a:r>
              <a:rPr lang="en-US" sz="1600" dirty="0" err="1"/>
              <a:t>multidomain</a:t>
            </a:r>
            <a:r>
              <a:rPr lang="en-US" sz="1600" dirty="0"/>
              <a:t> websites of this sort, you can use the </a:t>
            </a:r>
            <a:r>
              <a:rPr lang="en-US" sz="1600" dirty="0" smtClean="0"/>
              <a:t>domain property </a:t>
            </a:r>
            <a:r>
              <a:rPr lang="en-US" sz="1600" dirty="0"/>
              <a:t>of the Document object. By default, the domain property contains the hostname of the server from which the document was loaded. You can set this </a:t>
            </a:r>
            <a:r>
              <a:rPr lang="en-US" sz="1600" dirty="0" smtClean="0"/>
              <a:t>property, but </a:t>
            </a:r>
            <a:r>
              <a:rPr lang="en-US" sz="1600" dirty="0"/>
              <a:t>only to a string that is a </a:t>
            </a:r>
            <a:r>
              <a:rPr lang="en-US" sz="1600" u="sng" dirty="0"/>
              <a:t>valid domain suffix of itself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two windows (or frames) contain scripts that set domain to the same value, </a:t>
            </a:r>
            <a:r>
              <a:rPr lang="en-US" sz="1600" dirty="0" smtClean="0"/>
              <a:t>the same origin </a:t>
            </a:r>
            <a:r>
              <a:rPr lang="en-US" sz="1600" dirty="0"/>
              <a:t>policy is relaxed for these two windows, and each window can interact </a:t>
            </a:r>
            <a:r>
              <a:rPr lang="en-US" sz="1600" dirty="0" smtClean="0"/>
              <a:t>with the </a:t>
            </a:r>
            <a:r>
              <a:rPr lang="en-US" sz="1600" dirty="0"/>
              <a:t>other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second technique for relaxing the same-origin policy is being standardized </a:t>
            </a:r>
            <a:r>
              <a:rPr lang="en-US" sz="1600" dirty="0" smtClean="0"/>
              <a:t>under the </a:t>
            </a:r>
            <a:r>
              <a:rPr lang="en-US" sz="1600" dirty="0"/>
              <a:t>name Cross-Origin Resource Sharing (see http://www.w3.org/TR/cors/). This </a:t>
            </a:r>
            <a:r>
              <a:rPr lang="en-US" sz="1600" dirty="0" smtClean="0"/>
              <a:t>draft standard </a:t>
            </a:r>
            <a:r>
              <a:rPr lang="en-US" sz="1600" dirty="0"/>
              <a:t>extends HTTP with a new Origin: request header and a new </a:t>
            </a:r>
            <a:r>
              <a:rPr lang="en-US" sz="1600" dirty="0" err="1" smtClean="0"/>
              <a:t>Access-Control:Allow-Origin</a:t>
            </a:r>
            <a:r>
              <a:rPr lang="en-US" sz="1600" dirty="0" smtClean="0"/>
              <a:t> </a:t>
            </a:r>
            <a:r>
              <a:rPr lang="en-US" sz="1600" dirty="0"/>
              <a:t>response header. It allows servers to use a header to explicitly list </a:t>
            </a:r>
            <a:r>
              <a:rPr lang="en-US" sz="1600" dirty="0" smtClean="0"/>
              <a:t>origins that </a:t>
            </a:r>
            <a:r>
              <a:rPr lang="en-US" sz="1600" dirty="0"/>
              <a:t>may request a file or to use a wildcard and allow a file to be requested by any </a:t>
            </a:r>
            <a:r>
              <a:rPr lang="en-US" sz="1600" dirty="0" smtClean="0"/>
              <a:t>site.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Another </a:t>
            </a:r>
            <a:r>
              <a:rPr lang="en-US" sz="1600" dirty="0" smtClean="0"/>
              <a:t>technique (</a:t>
            </a:r>
            <a:r>
              <a:rPr lang="en-US" sz="1600" i="1" dirty="0" smtClean="0"/>
              <a:t>cross-document messaging</a:t>
            </a:r>
            <a:r>
              <a:rPr lang="en-US" sz="1600" dirty="0" smtClean="0"/>
              <a:t>) </a:t>
            </a:r>
            <a:r>
              <a:rPr lang="en-US" sz="1600" dirty="0"/>
              <a:t>allows a script from </a:t>
            </a:r>
            <a:r>
              <a:rPr lang="en-US" sz="1600" dirty="0" smtClean="0"/>
              <a:t>one document </a:t>
            </a:r>
            <a:r>
              <a:rPr lang="en-US" sz="1600" dirty="0"/>
              <a:t>to pass textual messages to a script in another document, regardless of </a:t>
            </a:r>
            <a:r>
              <a:rPr lang="en-US" sz="1600" dirty="0" smtClean="0"/>
              <a:t>the script </a:t>
            </a:r>
            <a:r>
              <a:rPr lang="en-US" sz="1600" dirty="0"/>
              <a:t>origins. Calling the </a:t>
            </a:r>
            <a:r>
              <a:rPr lang="en-US" sz="1600" dirty="0" err="1"/>
              <a:t>postMessage</a:t>
            </a:r>
            <a:r>
              <a:rPr lang="en-US" sz="1600" dirty="0"/>
              <a:t>() method on a Window object results in </a:t>
            </a:r>
            <a:r>
              <a:rPr lang="en-US" sz="1600" dirty="0" smtClean="0"/>
              <a:t>the asynchronous </a:t>
            </a:r>
            <a:r>
              <a:rPr lang="en-US" sz="1600" dirty="0"/>
              <a:t>delivery of a message event (you can handle it with an </a:t>
            </a:r>
            <a:r>
              <a:rPr lang="en-US" sz="1600" dirty="0" err="1"/>
              <a:t>onmessage</a:t>
            </a:r>
            <a:r>
              <a:rPr lang="en-US" sz="1600" dirty="0"/>
              <a:t> </a:t>
            </a:r>
            <a:r>
              <a:rPr lang="en-US" sz="1600" dirty="0" smtClean="0"/>
              <a:t>event handler </a:t>
            </a:r>
            <a:r>
              <a:rPr lang="en-US" sz="1600" dirty="0"/>
              <a:t>function) to the document in that window. </a:t>
            </a:r>
            <a:endParaRPr lang="en-US" sz="1600" u="sng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0410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Cross-Site Scripting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" y="4407492"/>
            <a:ext cx="9144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Cross-site scripting</a:t>
            </a:r>
            <a:r>
              <a:rPr lang="en-US" sz="1600" dirty="0"/>
              <a:t>, or XSS, is a term for a category of security issues in which an </a:t>
            </a:r>
            <a:r>
              <a:rPr lang="en-US" sz="1600" dirty="0" smtClean="0"/>
              <a:t>attacker injects </a:t>
            </a:r>
            <a:r>
              <a:rPr lang="en-US" sz="1600" dirty="0"/>
              <a:t>HTML tags or scripts into a target </a:t>
            </a:r>
            <a:r>
              <a:rPr lang="en-US" sz="1600" dirty="0" smtClean="0"/>
              <a:t>website.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web page is vulnerable to cross-site scripting if it dynamically generates </a:t>
            </a:r>
            <a:r>
              <a:rPr lang="en-US" sz="1600" dirty="0" smtClean="0"/>
              <a:t>document content </a:t>
            </a:r>
            <a:r>
              <a:rPr lang="en-US" sz="1600" dirty="0"/>
              <a:t>and bases that content on user-submitted data without first “sanitizing” </a:t>
            </a:r>
            <a:r>
              <a:rPr lang="en-US" sz="1600" dirty="0" smtClean="0"/>
              <a:t>that data </a:t>
            </a:r>
            <a:r>
              <a:rPr lang="en-US" sz="1600" dirty="0"/>
              <a:t>by removing any embedded HTML tags from it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u="sng" dirty="0"/>
          </a:p>
          <a:p>
            <a:pPr>
              <a:spcAft>
                <a:spcPts val="600"/>
              </a:spcAft>
            </a:pPr>
            <a:endParaRPr lang="en-US" sz="1600" u="sng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Attack: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53236"/>
            <a:ext cx="5976664" cy="74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6489340"/>
            <a:ext cx="5958619" cy="22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The Window Object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setTimeout</a:t>
            </a:r>
            <a:r>
              <a:rPr lang="en-US" dirty="0"/>
              <a:t>() returns a value that can </a:t>
            </a:r>
            <a:r>
              <a:rPr lang="en-US" dirty="0" smtClean="0"/>
              <a:t>be passed </a:t>
            </a:r>
            <a:r>
              <a:rPr lang="en-US" dirty="0"/>
              <a:t>to </a:t>
            </a:r>
            <a:r>
              <a:rPr lang="en-US" dirty="0" err="1"/>
              <a:t>clearTimeout</a:t>
            </a:r>
            <a:r>
              <a:rPr lang="en-US" dirty="0"/>
              <a:t>() to cancel the </a:t>
            </a:r>
            <a:r>
              <a:rPr lang="en-US" dirty="0" smtClean="0"/>
              <a:t>execution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setInterval</a:t>
            </a:r>
            <a:r>
              <a:rPr lang="en-US" dirty="0"/>
              <a:t>() is like </a:t>
            </a:r>
            <a:r>
              <a:rPr lang="en-US" dirty="0" err="1"/>
              <a:t>setTimeout</a:t>
            </a:r>
            <a:r>
              <a:rPr lang="en-US" dirty="0"/>
              <a:t>() except that the specified function is invoked repeatedly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location property of a window is a reference to a Location object </a:t>
            </a:r>
            <a:r>
              <a:rPr lang="en-US" dirty="0" smtClean="0"/>
              <a:t> with properties </a:t>
            </a:r>
            <a:r>
              <a:rPr lang="en-US" dirty="0" err="1" smtClean="0"/>
              <a:t>href</a:t>
            </a:r>
            <a:r>
              <a:rPr lang="en-US" dirty="0" smtClean="0"/>
              <a:t>, </a:t>
            </a:r>
            <a:r>
              <a:rPr lang="en-US" dirty="0"/>
              <a:t>protocol, host, hostname, port, pathname, search, </a:t>
            </a:r>
            <a:r>
              <a:rPr lang="en-US" dirty="0" smtClean="0"/>
              <a:t>and hash.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search</a:t>
            </a:r>
            <a:r>
              <a:rPr lang="en-US" dirty="0"/>
              <a:t> </a:t>
            </a:r>
            <a:r>
              <a:rPr lang="en-US" dirty="0" smtClean="0"/>
              <a:t>property </a:t>
            </a:r>
            <a:r>
              <a:rPr lang="en-US" dirty="0"/>
              <a:t>returns </a:t>
            </a:r>
            <a:r>
              <a:rPr lang="en-US" dirty="0" smtClean="0"/>
              <a:t>the portion </a:t>
            </a:r>
            <a:r>
              <a:rPr lang="en-US" dirty="0"/>
              <a:t>of the URL that starts with a question mark: often some sort of query string.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assign()</a:t>
            </a:r>
            <a:r>
              <a:rPr lang="en-US" dirty="0"/>
              <a:t> method of the Location object makes the window load and display </a:t>
            </a:r>
            <a:r>
              <a:rPr lang="en-US" dirty="0" smtClean="0"/>
              <a:t>the document </a:t>
            </a:r>
            <a:r>
              <a:rPr lang="en-US" dirty="0"/>
              <a:t>at the URL you specify. The </a:t>
            </a:r>
            <a:r>
              <a:rPr lang="en-US" b="1" i="1" dirty="0"/>
              <a:t>replace() </a:t>
            </a:r>
            <a:r>
              <a:rPr lang="en-US" dirty="0"/>
              <a:t>method is similar, but it removes the</a:t>
            </a:r>
            <a:br>
              <a:rPr lang="en-US" dirty="0"/>
            </a:br>
            <a:r>
              <a:rPr lang="en-US" dirty="0"/>
              <a:t>current document from the browsing history before loading the new document.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a </a:t>
            </a:r>
            <a:r>
              <a:rPr lang="en-US" dirty="0"/>
              <a:t>script unconditionally loads a new document, the replace() method is often a better</a:t>
            </a:r>
            <a:br>
              <a:rPr lang="en-US" dirty="0"/>
            </a:br>
            <a:r>
              <a:rPr lang="en-US" dirty="0"/>
              <a:t>choice than assign(). Otherwise, the Back button would take the browser back to </a:t>
            </a:r>
            <a:r>
              <a:rPr lang="en-US" dirty="0" smtClean="0"/>
              <a:t>the original </a:t>
            </a:r>
            <a:r>
              <a:rPr lang="en-US" dirty="0"/>
              <a:t>document, and the same script would again load the new document.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reload() method makes </a:t>
            </a:r>
            <a:r>
              <a:rPr lang="en-US" dirty="0"/>
              <a:t>the browser reload the document </a:t>
            </a:r>
            <a:endParaRPr lang="en-US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URL decomposition properties of the Location object are </a:t>
            </a:r>
            <a:r>
              <a:rPr lang="en-US" u="sng" dirty="0"/>
              <a:t>writable</a:t>
            </a:r>
            <a:r>
              <a:rPr lang="en-US" dirty="0"/>
              <a:t>, and </a:t>
            </a:r>
            <a:r>
              <a:rPr lang="en-US" dirty="0" smtClean="0"/>
              <a:t>setting them </a:t>
            </a:r>
            <a:r>
              <a:rPr lang="en-US" dirty="0"/>
              <a:t>changes the location URL and </a:t>
            </a:r>
            <a:r>
              <a:rPr lang="en-US" u="sng" dirty="0"/>
              <a:t>also causes the browser to load a new </a:t>
            </a:r>
            <a:r>
              <a:rPr lang="en-US" u="sng" dirty="0" smtClean="0"/>
              <a:t>document </a:t>
            </a:r>
            <a:r>
              <a:rPr lang="en-US" dirty="0" smtClean="0"/>
              <a:t>(or</a:t>
            </a:r>
            <a:r>
              <a:rPr lang="en-US" dirty="0"/>
              <a:t>, in the case of the hash property, to navigate within the current document</a:t>
            </a:r>
            <a:r>
              <a:rPr lang="en-US" dirty="0" smtClean="0"/>
              <a:t>)</a:t>
            </a:r>
            <a:endParaRPr lang="en-US" u="sng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35054"/>
            <a:ext cx="5292588" cy="69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193196"/>
            <a:ext cx="4860540" cy="19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3" y="5382153"/>
            <a:ext cx="5436604" cy="18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Browsing History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/>
              <a:t>The </a:t>
            </a:r>
            <a:r>
              <a:rPr lang="en-US" sz="1700" dirty="0"/>
              <a:t>History object models the browsing history of a window as a list of documents </a:t>
            </a:r>
            <a:r>
              <a:rPr lang="en-US" sz="1700" dirty="0" smtClean="0"/>
              <a:t>and document </a:t>
            </a:r>
            <a:r>
              <a:rPr lang="en-US" sz="1700" dirty="0"/>
              <a:t>states. The length property of the History object specifies the number </a:t>
            </a:r>
            <a:r>
              <a:rPr lang="en-US" sz="1700" dirty="0" smtClean="0"/>
              <a:t>of elements </a:t>
            </a:r>
            <a:r>
              <a:rPr lang="en-US" sz="1700" dirty="0"/>
              <a:t>in the browsing history list, but for security reasons scripts are not </a:t>
            </a:r>
            <a:r>
              <a:rPr lang="en-US" sz="1700" dirty="0" smtClean="0"/>
              <a:t>allowed to </a:t>
            </a:r>
            <a:r>
              <a:rPr lang="en-US" sz="1700" dirty="0"/>
              <a:t>access the stored </a:t>
            </a:r>
            <a:r>
              <a:rPr lang="en-US" sz="1700" dirty="0" smtClean="0"/>
              <a:t>URLs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History object has back() and forward() methods that behave like the browser’s</a:t>
            </a:r>
            <a:br>
              <a:rPr lang="en-US" sz="1700" dirty="0"/>
            </a:br>
            <a:r>
              <a:rPr lang="en-US" sz="1700" dirty="0"/>
              <a:t>Back and Forward buttons </a:t>
            </a:r>
            <a:r>
              <a:rPr lang="en-US" sz="1700" dirty="0" smtClean="0"/>
              <a:t>do. And there is go() method: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If a window contains child windows (such as &lt;iframe&gt; </a:t>
            </a:r>
            <a:r>
              <a:rPr lang="en-US" sz="1700" dirty="0" smtClean="0"/>
              <a:t>elements), the browsing </a:t>
            </a:r>
            <a:r>
              <a:rPr lang="en-US" sz="1700" dirty="0"/>
              <a:t>histories of the child windows are chronologically interleaved with the </a:t>
            </a:r>
            <a:r>
              <a:rPr lang="en-US" sz="1700" dirty="0" smtClean="0"/>
              <a:t>history of </a:t>
            </a:r>
            <a:r>
              <a:rPr lang="en-US" sz="1700" dirty="0"/>
              <a:t>the main window. </a:t>
            </a:r>
            <a:endParaRPr lang="en-US" sz="17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History management before </a:t>
            </a:r>
            <a:r>
              <a:rPr lang="en-US" sz="1700" dirty="0" smtClean="0"/>
              <a:t>HTML5 </a:t>
            </a:r>
            <a:r>
              <a:rPr lang="en-US" sz="1700" dirty="0"/>
              <a:t>is a more complex problem. An application </a:t>
            </a:r>
            <a:r>
              <a:rPr lang="en-US" sz="1700" dirty="0" smtClean="0"/>
              <a:t>that manages </a:t>
            </a:r>
            <a:r>
              <a:rPr lang="en-US" sz="1700" dirty="0"/>
              <a:t>its own history must be able to create a new entry in the window </a:t>
            </a:r>
            <a:r>
              <a:rPr lang="en-US" sz="1700" dirty="0" smtClean="0"/>
              <a:t>browsing history</a:t>
            </a:r>
            <a:r>
              <a:rPr lang="en-US" sz="1700" dirty="0"/>
              <a:t>, associate its state information with that history entry, determine when the </a:t>
            </a:r>
            <a:r>
              <a:rPr lang="en-US" sz="1700" dirty="0" smtClean="0"/>
              <a:t>user has </a:t>
            </a:r>
            <a:r>
              <a:rPr lang="en-US" sz="1700" dirty="0"/>
              <a:t>used the Back button to move to a different history entry, get the state </a:t>
            </a:r>
            <a:r>
              <a:rPr lang="en-US" sz="1700" dirty="0" smtClean="0"/>
              <a:t>information associated </a:t>
            </a:r>
            <a:r>
              <a:rPr lang="en-US" sz="1700" dirty="0"/>
              <a:t>with that entry, and re-create the previous state of the application. </a:t>
            </a:r>
            <a:endParaRPr lang="en-US" sz="17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/>
              <a:t>One approach </a:t>
            </a:r>
            <a:r>
              <a:rPr lang="en-US" sz="1700" dirty="0"/>
              <a:t>uses a hidden &lt;iframe&gt; to save state information and create entries in </a:t>
            </a:r>
            <a:r>
              <a:rPr lang="en-US" sz="1700" dirty="0" smtClean="0"/>
              <a:t>the browser’s </a:t>
            </a:r>
            <a:r>
              <a:rPr lang="en-US" sz="1700" dirty="0"/>
              <a:t>history. In order to create a new history entry, you dynamically write a </a:t>
            </a:r>
            <a:r>
              <a:rPr lang="en-US" sz="1700" dirty="0" smtClean="0"/>
              <a:t>new document </a:t>
            </a:r>
            <a:r>
              <a:rPr lang="en-US" sz="1700" dirty="0"/>
              <a:t>into this hidden frame using the open() and write() methods of the Document </a:t>
            </a:r>
            <a:r>
              <a:rPr lang="en-US" sz="1700" dirty="0" smtClean="0"/>
              <a:t>object.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document content should include whatever state information is required to re-create the application state. When the user clicks the </a:t>
            </a:r>
            <a:r>
              <a:rPr lang="en-US" sz="1700" dirty="0" smtClean="0"/>
              <a:t>Back button</a:t>
            </a:r>
            <a:r>
              <a:rPr lang="en-US" sz="1700" dirty="0"/>
              <a:t>, the content of the hidden frame will change. Before HTML5, no events </a:t>
            </a:r>
            <a:r>
              <a:rPr lang="en-US" sz="1700" dirty="0" smtClean="0"/>
              <a:t>are generated </a:t>
            </a:r>
            <a:r>
              <a:rPr lang="en-US" sz="1700" dirty="0"/>
              <a:t>to notify you of this change, however, so in order to detect that the user </a:t>
            </a:r>
            <a:r>
              <a:rPr lang="en-US" sz="1700" dirty="0" smtClean="0"/>
              <a:t>has clicked </a:t>
            </a:r>
            <a:r>
              <a:rPr lang="en-US" sz="1700" dirty="0"/>
              <a:t>Back you might use </a:t>
            </a:r>
            <a:r>
              <a:rPr lang="en-US" sz="1700" dirty="0" err="1"/>
              <a:t>setInterval</a:t>
            </a:r>
            <a:r>
              <a:rPr lang="en-US" sz="1700" dirty="0"/>
              <a:t>() </a:t>
            </a:r>
            <a:r>
              <a:rPr lang="en-US" sz="1700" dirty="0" smtClean="0"/>
              <a:t> </a:t>
            </a:r>
            <a:r>
              <a:rPr lang="en-US" sz="1700" dirty="0"/>
              <a:t>to check the hidden frame two </a:t>
            </a:r>
            <a:r>
              <a:rPr lang="en-US" sz="1700" dirty="0" smtClean="0"/>
              <a:t>or three </a:t>
            </a:r>
            <a:r>
              <a:rPr lang="en-US" sz="1700" dirty="0"/>
              <a:t>times a second to see if it has changed. </a:t>
            </a:r>
            <a:endParaRPr lang="en-US" sz="1700" u="sng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916832"/>
            <a:ext cx="5082517" cy="18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07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Classes and Constructors</a:t>
            </a:r>
            <a:endParaRPr lang="uk-UA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8" y="368660"/>
            <a:ext cx="9144000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Noting the differences </a:t>
            </a:r>
            <a:r>
              <a:rPr lang="en-US" sz="1600" dirty="0"/>
              <a:t>between these two techniques for defining </a:t>
            </a:r>
            <a:r>
              <a:rPr lang="en-US" sz="1600" dirty="0" smtClean="0"/>
              <a:t>classes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Two objects are </a:t>
            </a:r>
            <a:r>
              <a:rPr lang="en-US" sz="1600" dirty="0"/>
              <a:t>instances of the same class if and only if they inherit from the same prototype </a:t>
            </a:r>
            <a:r>
              <a:rPr lang="en-US" sz="1600" dirty="0" smtClean="0"/>
              <a:t>object. The </a:t>
            </a:r>
            <a:r>
              <a:rPr lang="en-US" sz="1600" dirty="0"/>
              <a:t>constructor function that initializes the state of a new object is not </a:t>
            </a:r>
            <a:r>
              <a:rPr lang="en-US" sz="1600" dirty="0" smtClean="0"/>
              <a:t>fundamental: two </a:t>
            </a:r>
            <a:r>
              <a:rPr lang="en-US" sz="1600" dirty="0"/>
              <a:t>constructor functions may have prototype properties that point to the same prototype object. Then both </a:t>
            </a:r>
            <a:r>
              <a:rPr lang="en-US" sz="1600" dirty="0" smtClean="0"/>
              <a:t>constructors </a:t>
            </a:r>
            <a:r>
              <a:rPr lang="en-US" sz="1600" dirty="0"/>
              <a:t>can be used to create instances of the same </a:t>
            </a:r>
            <a:r>
              <a:rPr lang="en-US" sz="1600" dirty="0" smtClean="0"/>
              <a:t>class.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728700"/>
            <a:ext cx="5112568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16915"/>
            <a:ext cx="4932547" cy="41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5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3667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Navigator and </a:t>
            </a:r>
            <a:r>
              <a:rPr lang="en-US" b="1" dirty="0" smtClean="0"/>
              <a:t>Screen Objects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296652"/>
            <a:ext cx="91440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i="1" dirty="0"/>
              <a:t>navigator</a:t>
            </a:r>
            <a:r>
              <a:rPr lang="en-US" sz="1600" dirty="0"/>
              <a:t> property of a Window object refers to a Navigator object that </a:t>
            </a:r>
            <a:r>
              <a:rPr lang="en-US" sz="1600" dirty="0" smtClean="0"/>
              <a:t>contains browser </a:t>
            </a:r>
            <a:r>
              <a:rPr lang="en-US" sz="1600" dirty="0"/>
              <a:t>vendor and version number information. </a:t>
            </a:r>
            <a:r>
              <a:rPr lang="en-US" sz="1600" dirty="0" smtClean="0"/>
              <a:t>But today</a:t>
            </a:r>
            <a:r>
              <a:rPr lang="en-US" sz="1600" dirty="0"/>
              <a:t>, feature </a:t>
            </a:r>
            <a:r>
              <a:rPr lang="en-US" sz="1600" dirty="0" smtClean="0"/>
              <a:t>testing </a:t>
            </a:r>
            <a:r>
              <a:rPr lang="en-US" sz="1600" dirty="0"/>
              <a:t>is </a:t>
            </a:r>
            <a:r>
              <a:rPr lang="en-US" sz="1600" dirty="0" smtClean="0"/>
              <a:t>preferred.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i="1" dirty="0"/>
              <a:t>screen</a:t>
            </a:r>
            <a:r>
              <a:rPr lang="en-US" sz="1600" dirty="0"/>
              <a:t> property of a Window object refers to a Screen object that provides information about the </a:t>
            </a:r>
            <a:r>
              <a:rPr lang="en-US" sz="1600" dirty="0" smtClean="0"/>
              <a:t>size (width, height) of </a:t>
            </a:r>
            <a:r>
              <a:rPr lang="en-US" sz="1600" dirty="0"/>
              <a:t>the user’s display and the number of colors available on </a:t>
            </a:r>
            <a:r>
              <a:rPr lang="en-US" sz="1600" dirty="0" smtClean="0"/>
              <a:t>it.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36748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Error Handling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07" y="1664804"/>
            <a:ext cx="914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i="1" dirty="0" err="1"/>
              <a:t>onerror</a:t>
            </a:r>
            <a:r>
              <a:rPr lang="en-US" sz="1600" dirty="0"/>
              <a:t> property of a Window object is an event handler that is invoked when </a:t>
            </a:r>
            <a:r>
              <a:rPr lang="en-US" sz="1600" dirty="0" smtClean="0"/>
              <a:t>an uncaught </a:t>
            </a:r>
            <a:r>
              <a:rPr lang="en-US" sz="1600" dirty="0"/>
              <a:t>exception propagates all the way up the call </a:t>
            </a:r>
            <a:r>
              <a:rPr lang="en-US" sz="1600" dirty="0" smtClean="0"/>
              <a:t>stack.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u="sng" dirty="0" smtClean="0"/>
              <a:t>first argument </a:t>
            </a:r>
            <a:r>
              <a:rPr lang="en-US" sz="1600" dirty="0"/>
              <a:t>to </a:t>
            </a:r>
            <a:r>
              <a:rPr lang="en-US" sz="1600" dirty="0" err="1"/>
              <a:t>window.onerror</a:t>
            </a:r>
            <a:r>
              <a:rPr lang="en-US" sz="1600" dirty="0"/>
              <a:t> is a message describing the error. The </a:t>
            </a:r>
            <a:r>
              <a:rPr lang="en-US" sz="1600" u="sng" dirty="0"/>
              <a:t>second argument</a:t>
            </a:r>
            <a:r>
              <a:rPr lang="en-US" sz="1600" dirty="0"/>
              <a:t> </a:t>
            </a:r>
            <a:r>
              <a:rPr lang="en-US" sz="1600" dirty="0" smtClean="0"/>
              <a:t>is a </a:t>
            </a:r>
            <a:r>
              <a:rPr lang="en-US" sz="1600" dirty="0"/>
              <a:t>string that contains the URL of the JavaScript code that caused the error. The </a:t>
            </a:r>
            <a:r>
              <a:rPr lang="en-US" sz="1600" u="sng" dirty="0" smtClean="0"/>
              <a:t>third argument </a:t>
            </a:r>
            <a:r>
              <a:rPr lang="en-US" sz="1600" dirty="0"/>
              <a:t>is the line number within the document where the error occurred</a:t>
            </a:r>
            <a:endParaRPr lang="en-US" sz="16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074181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Dialog Boxes: alert(), confirm(), and prompt(), </a:t>
            </a:r>
            <a:r>
              <a:rPr lang="en-US" sz="1600" dirty="0" err="1" smtClean="0"/>
              <a:t>showModalDialog</a:t>
            </a:r>
            <a:r>
              <a:rPr lang="en-US" sz="1600" dirty="0" smtClean="0"/>
              <a:t>()  (</a:t>
            </a:r>
            <a:r>
              <a:rPr lang="en-US" sz="1600" i="1" dirty="0" smtClean="0"/>
              <a:t>block</a:t>
            </a:r>
            <a:r>
              <a:rPr lang="en-US" sz="1600" dirty="0" smtClean="0"/>
              <a:t> main thread)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name an element in your HTML document using the </a:t>
            </a:r>
            <a:r>
              <a:rPr lang="en-US" sz="1600" u="sng" dirty="0"/>
              <a:t>id attribute</a:t>
            </a:r>
            <a:r>
              <a:rPr lang="en-US" sz="1600" dirty="0"/>
              <a:t>, and if </a:t>
            </a:r>
            <a:r>
              <a:rPr lang="en-US" sz="1600" dirty="0" smtClean="0"/>
              <a:t>the Window </a:t>
            </a:r>
            <a:r>
              <a:rPr lang="en-US" sz="1600" dirty="0"/>
              <a:t>object does not already have a property by that name, the Window object </a:t>
            </a:r>
            <a:r>
              <a:rPr lang="en-US" sz="1600" dirty="0" smtClean="0"/>
              <a:t>is given a </a:t>
            </a:r>
            <a:r>
              <a:rPr lang="en-US" sz="1600" dirty="0" err="1" smtClean="0"/>
              <a:t>nonenumerable</a:t>
            </a:r>
            <a:r>
              <a:rPr lang="en-US" sz="1600" dirty="0" smtClean="0"/>
              <a:t> </a:t>
            </a:r>
            <a:r>
              <a:rPr lang="en-US" sz="1600" dirty="0"/>
              <a:t>property whose name is the value of the id attribute and </a:t>
            </a:r>
            <a:r>
              <a:rPr lang="en-US" sz="1600" dirty="0" smtClean="0"/>
              <a:t>whose value is </a:t>
            </a:r>
            <a:r>
              <a:rPr lang="en-US" sz="1600" dirty="0"/>
              <a:t>the </a:t>
            </a:r>
            <a:r>
              <a:rPr lang="en-US" sz="1600" dirty="0" err="1"/>
              <a:t>HTMLElement</a:t>
            </a:r>
            <a:r>
              <a:rPr lang="en-US" sz="1600" dirty="0"/>
              <a:t> object that represents that document </a:t>
            </a:r>
            <a:r>
              <a:rPr lang="en-US" sz="1600" dirty="0" smtClean="0"/>
              <a:t>element.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doesn’t happen if the Window object already has a property by that name. </a:t>
            </a:r>
            <a:r>
              <a:rPr lang="en-US" sz="1600" dirty="0" smtClean="0"/>
              <a:t>So use </a:t>
            </a:r>
            <a:r>
              <a:rPr lang="en-US" sz="1600" dirty="0" err="1" smtClean="0"/>
              <a:t>getElementById</a:t>
            </a:r>
            <a:r>
              <a:rPr lang="en-US" sz="1600" dirty="0" smtClean="0"/>
              <a:t>() method.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following </a:t>
            </a:r>
            <a:r>
              <a:rPr lang="en-US" sz="1600" dirty="0" smtClean="0"/>
              <a:t>HTML elements </a:t>
            </a:r>
            <a:r>
              <a:rPr lang="en-US" sz="1600" dirty="0"/>
              <a:t>also behave this way when given a </a:t>
            </a:r>
            <a:r>
              <a:rPr lang="en-US" sz="1600" u="sng" dirty="0"/>
              <a:t>name attribute</a:t>
            </a:r>
            <a:r>
              <a:rPr lang="en-US" sz="1600" dirty="0" smtClean="0"/>
              <a:t>: </a:t>
            </a:r>
            <a:r>
              <a:rPr lang="en-US" sz="1600" dirty="0"/>
              <a:t>&lt;a&gt; &lt;applet&gt; &lt;area&gt; &lt;embed&gt; &lt;form&gt; &lt;frame&gt; &lt;frameset&gt; &lt;iframe&gt; &lt;</a:t>
            </a:r>
            <a:r>
              <a:rPr lang="en-US" sz="1600" dirty="0" err="1"/>
              <a:t>img</a:t>
            </a:r>
            <a:r>
              <a:rPr lang="en-US" sz="1600" dirty="0"/>
              <a:t>&gt; &lt;object</a:t>
            </a:r>
            <a:r>
              <a:rPr lang="en-US" sz="1600" dirty="0" smtClean="0"/>
              <a:t>&gt;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id element is required to be unique within a document: two elements cannot </a:t>
            </a:r>
            <a:r>
              <a:rPr lang="en-US" sz="1600" dirty="0" smtClean="0"/>
              <a:t>have the </a:t>
            </a:r>
            <a:r>
              <a:rPr lang="en-US" sz="1600" dirty="0"/>
              <a:t>same id. This is not true for the name attribute, however. If more than one of </a:t>
            </a:r>
            <a:r>
              <a:rPr lang="en-US" sz="1600" dirty="0" smtClean="0"/>
              <a:t>the elements </a:t>
            </a:r>
            <a:r>
              <a:rPr lang="en-US" sz="1600" dirty="0"/>
              <a:t>above has the same name attribute (or if one element has a name attribute, </a:t>
            </a:r>
            <a:r>
              <a:rPr lang="en-US" sz="1600" dirty="0" smtClean="0"/>
              <a:t>and another </a:t>
            </a:r>
            <a:r>
              <a:rPr lang="en-US" sz="1600" dirty="0"/>
              <a:t>element has an id with the same value), the implicit global variable with </a:t>
            </a:r>
            <a:r>
              <a:rPr lang="en-US" sz="1600" dirty="0" smtClean="0"/>
              <a:t>that name </a:t>
            </a:r>
            <a:r>
              <a:rPr lang="en-US" sz="1600" dirty="0"/>
              <a:t>will refer to an array-like object that holds each of the named elements</a:t>
            </a:r>
            <a:r>
              <a:rPr lang="en-US" sz="1600" dirty="0" smtClean="0"/>
              <a:t>.</a:t>
            </a:r>
            <a:endParaRPr lang="en-US" sz="1600" u="sng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0" y="30689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Multiple Windows and Frames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296652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single web browser window on your desktop may contain several </a:t>
            </a:r>
            <a:r>
              <a:rPr lang="en-US" sz="1600" dirty="0" smtClean="0"/>
              <a:t>tabs. </a:t>
            </a:r>
            <a:r>
              <a:rPr lang="en-US" sz="1600" dirty="0"/>
              <a:t>Each tab </a:t>
            </a:r>
            <a:r>
              <a:rPr lang="en-US" sz="1600" dirty="0" smtClean="0"/>
              <a:t>is an </a:t>
            </a:r>
            <a:r>
              <a:rPr lang="en-US" sz="1600" dirty="0"/>
              <a:t>independent </a:t>
            </a:r>
            <a:r>
              <a:rPr lang="en-US" sz="1600" i="1" dirty="0"/>
              <a:t>browsing context</a:t>
            </a:r>
            <a:r>
              <a:rPr lang="en-US" sz="1600" dirty="0"/>
              <a:t>. Each has its own Window object, and each is </a:t>
            </a:r>
            <a:r>
              <a:rPr lang="en-US" sz="1600" dirty="0" smtClean="0"/>
              <a:t>isolated from </a:t>
            </a:r>
            <a:r>
              <a:rPr lang="en-US" sz="1600" dirty="0"/>
              <a:t>all the others.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But windows are not always isolated from one another. A script in one window or </a:t>
            </a:r>
            <a:r>
              <a:rPr lang="en-US" sz="1600" dirty="0" smtClean="0"/>
              <a:t>tab can </a:t>
            </a:r>
            <a:r>
              <a:rPr lang="en-US" sz="1600" dirty="0"/>
              <a:t>open new windows or tabs, and when a script does this, the windows can </a:t>
            </a:r>
            <a:r>
              <a:rPr lang="en-US" sz="1600" dirty="0" smtClean="0"/>
              <a:t>interact with </a:t>
            </a:r>
            <a:r>
              <a:rPr lang="en-US" sz="1600" dirty="0"/>
              <a:t>one another and with one another’s documents </a:t>
            </a:r>
            <a:r>
              <a:rPr lang="en-US" sz="1600" dirty="0" smtClean="0"/>
              <a:t>(same-origin policy).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Window.open</a:t>
            </a:r>
            <a:r>
              <a:rPr lang="en-US" sz="1600" dirty="0"/>
              <a:t>() loads </a:t>
            </a:r>
            <a:r>
              <a:rPr lang="en-US" sz="1600" dirty="0" smtClean="0"/>
              <a:t>a specified </a:t>
            </a:r>
            <a:r>
              <a:rPr lang="en-US" sz="1600" dirty="0"/>
              <a:t>URL into a new or existing window and returns the Window object </a:t>
            </a:r>
            <a:r>
              <a:rPr lang="en-US" sz="1600" dirty="0" smtClean="0"/>
              <a:t>that represents </a:t>
            </a:r>
            <a:r>
              <a:rPr lang="en-US" sz="1600" dirty="0"/>
              <a:t>that window.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Browsers </a:t>
            </a:r>
            <a:r>
              <a:rPr lang="en-US" sz="1600" dirty="0"/>
              <a:t>allow you to automatically close </a:t>
            </a:r>
            <a:r>
              <a:rPr lang="en-US" sz="1600" dirty="0" smtClean="0"/>
              <a:t>those </a:t>
            </a:r>
            <a:r>
              <a:rPr lang="en-US" sz="1600" dirty="0"/>
              <a:t>windows that your </a:t>
            </a:r>
            <a:r>
              <a:rPr lang="en-US" sz="1600" dirty="0" smtClean="0"/>
              <a:t>own JavaScript </a:t>
            </a:r>
            <a:r>
              <a:rPr lang="en-US" sz="1600" dirty="0"/>
              <a:t>code has created.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Window object continues to exist after the window it represents has been closed. </a:t>
            </a:r>
            <a:r>
              <a:rPr lang="en-US" sz="1600" dirty="0" smtClean="0"/>
              <a:t>A window </a:t>
            </a:r>
            <a:r>
              <a:rPr lang="en-US" sz="1600" dirty="0"/>
              <a:t>that has been closed will have a closed property of true, </a:t>
            </a:r>
            <a:r>
              <a:rPr lang="en-US" sz="1600" dirty="0" smtClean="0"/>
              <a:t>document = null</a:t>
            </a:r>
            <a:r>
              <a:rPr lang="en-US" sz="1600" dirty="0"/>
              <a:t>, and its methods will </a:t>
            </a:r>
            <a:r>
              <a:rPr lang="en-US" sz="1600" dirty="0" smtClean="0"/>
              <a:t>no </a:t>
            </a:r>
            <a:r>
              <a:rPr lang="en-US" sz="1600" dirty="0"/>
              <a:t>longer work.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open() method of a Window object returns a new Window </a:t>
            </a:r>
            <a:r>
              <a:rPr lang="en-US" sz="1600" dirty="0" smtClean="0"/>
              <a:t>object that </a:t>
            </a:r>
            <a:r>
              <a:rPr lang="en-US" sz="1600" dirty="0"/>
              <a:t>has an opener property that refers back to the original window. In this way, </a:t>
            </a:r>
            <a:r>
              <a:rPr lang="en-US" sz="1600" dirty="0" smtClean="0"/>
              <a:t>the two </a:t>
            </a:r>
            <a:r>
              <a:rPr lang="en-US" sz="1600" dirty="0"/>
              <a:t>windows can refer to each other, and each can read properties and invoke </a:t>
            </a:r>
            <a:r>
              <a:rPr lang="en-US" sz="1600" dirty="0" smtClean="0"/>
              <a:t>methods of </a:t>
            </a:r>
            <a:r>
              <a:rPr lang="en-US" sz="1600" dirty="0"/>
              <a:t>the other.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similar thing is possible with frames. A frame can refer to the Window object of </a:t>
            </a:r>
            <a:r>
              <a:rPr lang="en-US" sz="1600" dirty="0" smtClean="0"/>
              <a:t>the window </a:t>
            </a:r>
            <a:r>
              <a:rPr lang="en-US" sz="1600" dirty="0"/>
              <a:t>or frame that contains it using the parent </a:t>
            </a:r>
            <a:r>
              <a:rPr lang="en-US" sz="1600" dirty="0" smtClean="0"/>
              <a:t>property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Window object that represents a top-level window or tab has no container, and </a:t>
            </a:r>
            <a:r>
              <a:rPr lang="en-US" sz="1600" dirty="0" smtClean="0"/>
              <a:t>its parent </a:t>
            </a:r>
            <a:r>
              <a:rPr lang="en-US" sz="1600" dirty="0"/>
              <a:t>property simply refers to the window itself: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No </a:t>
            </a:r>
            <a:r>
              <a:rPr lang="en-US" sz="1600" dirty="0"/>
              <a:t>matter how deeply a frame is nested, its </a:t>
            </a:r>
            <a:r>
              <a:rPr lang="en-US" sz="1600" dirty="0" smtClean="0"/>
              <a:t>top property </a:t>
            </a:r>
            <a:r>
              <a:rPr lang="en-US" sz="1600" dirty="0"/>
              <a:t>refers to the top-level containing window. For frames that are </a:t>
            </a:r>
            <a:r>
              <a:rPr lang="en-US" sz="1600" dirty="0" smtClean="0"/>
              <a:t>direct children </a:t>
            </a:r>
            <a:r>
              <a:rPr lang="en-US" sz="1600" dirty="0"/>
              <a:t>of a top-level window, </a:t>
            </a:r>
            <a:r>
              <a:rPr lang="en-US" sz="1600" dirty="0" smtClean="0"/>
              <a:t>the top </a:t>
            </a:r>
            <a:r>
              <a:rPr lang="en-US" sz="1600" dirty="0"/>
              <a:t>property is the same as </a:t>
            </a:r>
            <a:r>
              <a:rPr lang="en-US" sz="1600" dirty="0" smtClean="0"/>
              <a:t>parent property.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b="1" dirty="0" smtClean="0"/>
              <a:t>&lt;iframe</a:t>
            </a:r>
            <a:r>
              <a:rPr lang="en-US" sz="1600" b="1" dirty="0"/>
              <a:t>&gt;</a:t>
            </a:r>
            <a:r>
              <a:rPr lang="en-US" sz="1600" dirty="0"/>
              <a:t> elements have a </a:t>
            </a:r>
            <a:r>
              <a:rPr lang="en-US" sz="1600" b="1" i="1" dirty="0" err="1"/>
              <a:t>contentWindow</a:t>
            </a:r>
            <a:r>
              <a:rPr lang="en-US" sz="1600" dirty="0"/>
              <a:t> property that refers to the Window object of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smtClean="0"/>
              <a:t>frame: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Every </a:t>
            </a:r>
            <a:r>
              <a:rPr lang="en-US" sz="1600" dirty="0" smtClean="0"/>
              <a:t>Window object </a:t>
            </a:r>
            <a:r>
              <a:rPr lang="en-US" sz="1600" dirty="0"/>
              <a:t>has a </a:t>
            </a:r>
            <a:r>
              <a:rPr lang="en-US" sz="1600" b="1" i="1" dirty="0"/>
              <a:t>frames</a:t>
            </a:r>
            <a:r>
              <a:rPr lang="en-US" sz="1600" dirty="0"/>
              <a:t> property that refers to the child frames contained within the window</a:t>
            </a:r>
            <a:br>
              <a:rPr lang="en-US" sz="1600" dirty="0"/>
            </a:br>
            <a:r>
              <a:rPr lang="en-US" sz="1600" dirty="0"/>
              <a:t>or frame</a:t>
            </a:r>
            <a:r>
              <a:rPr lang="en-US" sz="1600" dirty="0" smtClean="0"/>
              <a:t>.</a:t>
            </a:r>
            <a:endParaRPr lang="en-US" sz="1600" u="sng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33156"/>
            <a:ext cx="4159002" cy="22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5949280"/>
            <a:ext cx="5076564" cy="1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56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JavaScript in Interacting Windows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58061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frame has </a:t>
            </a:r>
            <a:r>
              <a:rPr lang="en-US" u="sng" dirty="0" smtClean="0"/>
              <a:t>own window object – global object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window has </a:t>
            </a:r>
            <a:r>
              <a:rPr lang="en-US" dirty="0" smtClean="0"/>
              <a:t>an independent </a:t>
            </a:r>
            <a:r>
              <a:rPr lang="en-US" dirty="0"/>
              <a:t>copy of the constructor and an independent copy of the prototype </a:t>
            </a:r>
            <a:r>
              <a:rPr lang="en-US" dirty="0" smtClean="0"/>
              <a:t>object. For example, copy </a:t>
            </a:r>
            <a:r>
              <a:rPr lang="en-US" dirty="0"/>
              <a:t>of the String() constructor and </a:t>
            </a:r>
            <a:r>
              <a:rPr lang="en-US" dirty="0" smtClean="0"/>
              <a:t>the </a:t>
            </a:r>
            <a:r>
              <a:rPr lang="en-US" dirty="0" err="1" smtClean="0"/>
              <a:t>String.prototype</a:t>
            </a:r>
            <a:r>
              <a:rPr lang="en-US" dirty="0" smtClean="0"/>
              <a:t> </a:t>
            </a:r>
            <a:r>
              <a:rPr lang="en-US" dirty="0"/>
              <a:t>object</a:t>
            </a:r>
            <a:r>
              <a:rPr lang="en-US" dirty="0" smtClean="0"/>
              <a:t>. So </a:t>
            </a:r>
            <a:r>
              <a:rPr lang="en-US" dirty="0"/>
              <a:t>if you write a new method for manipulating </a:t>
            </a:r>
            <a:r>
              <a:rPr lang="en-US" dirty="0" smtClean="0"/>
              <a:t>JavaScript strings </a:t>
            </a:r>
            <a:r>
              <a:rPr lang="en-US" u="sng" dirty="0" smtClean="0"/>
              <a:t>it </a:t>
            </a:r>
            <a:r>
              <a:rPr lang="en-US" u="sng" dirty="0"/>
              <a:t>is not accessible</a:t>
            </a:r>
            <a:r>
              <a:rPr lang="en-US" dirty="0"/>
              <a:t> to </a:t>
            </a:r>
            <a:r>
              <a:rPr lang="en-US" dirty="0" smtClean="0"/>
              <a:t>strings created </a:t>
            </a:r>
            <a:r>
              <a:rPr lang="en-US" dirty="0"/>
              <a:t>in other </a:t>
            </a:r>
            <a:r>
              <a:rPr lang="en-US" dirty="0" smtClean="0"/>
              <a:t>windows.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fact that each Window has its own prototype objects means that the </a:t>
            </a:r>
            <a:r>
              <a:rPr lang="en-US" b="1" i="1" dirty="0" err="1" smtClean="0"/>
              <a:t>instanceof</a:t>
            </a:r>
            <a:r>
              <a:rPr lang="en-US" dirty="0" smtClean="0"/>
              <a:t> operator </a:t>
            </a:r>
            <a:r>
              <a:rPr lang="en-US" dirty="0"/>
              <a:t>does not work across windows. </a:t>
            </a:r>
            <a:r>
              <a:rPr lang="en-US" b="1" i="1" u="sng" dirty="0" err="1"/>
              <a:t>instanceof</a:t>
            </a:r>
            <a:r>
              <a:rPr lang="en-US" u="sng" dirty="0"/>
              <a:t> will evaluate to </a:t>
            </a:r>
            <a:r>
              <a:rPr lang="en-US" u="sng" dirty="0" smtClean="0"/>
              <a:t>false</a:t>
            </a:r>
            <a:r>
              <a:rPr lang="en-US" dirty="0" smtClean="0"/>
              <a:t>!</a:t>
            </a:r>
            <a:endParaRPr lang="en-US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time a web browser loads </a:t>
            </a:r>
            <a:r>
              <a:rPr lang="en-US" u="sng" dirty="0"/>
              <a:t>new content</a:t>
            </a:r>
            <a:r>
              <a:rPr lang="en-US" dirty="0"/>
              <a:t> into a window or a frame, it must start with a fresh JavaScript execution </a:t>
            </a:r>
            <a:r>
              <a:rPr lang="en-US" dirty="0" smtClean="0"/>
              <a:t>context, including </a:t>
            </a:r>
            <a:r>
              <a:rPr lang="en-US" dirty="0"/>
              <a:t>a </a:t>
            </a:r>
            <a:r>
              <a:rPr lang="en-US" u="sng" dirty="0"/>
              <a:t>newly created global object</a:t>
            </a:r>
            <a:r>
              <a:rPr lang="en-US" dirty="0"/>
              <a:t>. But when multiple windows or frames are </a:t>
            </a:r>
            <a:r>
              <a:rPr lang="en-US" dirty="0" smtClean="0"/>
              <a:t>in use</a:t>
            </a:r>
            <a:r>
              <a:rPr lang="en-US" dirty="0"/>
              <a:t>, it is critical that the Window object that refers to a frame or window continue </a:t>
            </a:r>
            <a:r>
              <a:rPr lang="en-US" dirty="0" smtClean="0"/>
              <a:t>to be </a:t>
            </a:r>
            <a:r>
              <a:rPr lang="en-US" dirty="0"/>
              <a:t>a valid reference even if that frame or window loads a new document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 client-side JavaScript has two important objects. The client-side global object is </a:t>
            </a:r>
            <a:r>
              <a:rPr lang="en-US" dirty="0" smtClean="0"/>
              <a:t>the top </a:t>
            </a:r>
            <a:r>
              <a:rPr lang="en-US" dirty="0"/>
              <a:t>of the scope chain and is where global variables and functions are defined. </a:t>
            </a:r>
            <a:r>
              <a:rPr lang="en-US" dirty="0" smtClean="0"/>
              <a:t>This global </a:t>
            </a:r>
            <a:r>
              <a:rPr lang="en-US" dirty="0"/>
              <a:t>object is, in fact, replaced whenever the window or frame loads new content.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object we have been calling the Window object is not actually the global </a:t>
            </a:r>
            <a:r>
              <a:rPr lang="en-US" dirty="0" smtClean="0"/>
              <a:t>object, but </a:t>
            </a:r>
            <a:r>
              <a:rPr lang="en-US" dirty="0"/>
              <a:t>a proxy for it. Whenever you query or set a property of the Window object, </a:t>
            </a:r>
            <a:r>
              <a:rPr lang="en-US" dirty="0" smtClean="0"/>
              <a:t>that object </a:t>
            </a:r>
            <a:r>
              <a:rPr lang="en-US" dirty="0"/>
              <a:t>queries or sets the same property on the current global object of the window </a:t>
            </a:r>
            <a:r>
              <a:rPr lang="en-US" dirty="0" smtClean="0"/>
              <a:t>or frame</a:t>
            </a:r>
            <a:r>
              <a:rPr lang="en-US" dirty="0"/>
              <a:t>. The HTML5 specification calls this proxy object </a:t>
            </a:r>
            <a:r>
              <a:rPr lang="en-US" dirty="0" err="1"/>
              <a:t>WindowProxy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Execution of JavaScript Programs</a:t>
            </a:r>
            <a:endParaRPr lang="uk-UA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4541"/>
            <a:ext cx="5328481" cy="334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5" y="1880828"/>
            <a:ext cx="30956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849005"/>
            <a:ext cx="51244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307" y="404664"/>
            <a:ext cx="474971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Window object has a document property that </a:t>
            </a:r>
            <a:r>
              <a:rPr lang="en-US" sz="1600" dirty="0" smtClean="0"/>
              <a:t>refers to </a:t>
            </a:r>
            <a:r>
              <a:rPr lang="en-US" sz="1600" dirty="0"/>
              <a:t>a Document object. The Document object represents the content of the </a:t>
            </a:r>
            <a:r>
              <a:rPr lang="en-US" sz="1600" dirty="0" smtClean="0"/>
              <a:t>window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 smtClean="0"/>
              <a:t>There is </a:t>
            </a:r>
            <a:r>
              <a:rPr lang="en-US" sz="1600" i="1" dirty="0"/>
              <a:t>Document Object </a:t>
            </a:r>
            <a:r>
              <a:rPr lang="en-US" sz="1600" i="1" dirty="0" smtClean="0"/>
              <a:t>Model</a:t>
            </a:r>
            <a:r>
              <a:rPr lang="en-US" sz="1600" dirty="0"/>
              <a:t> </a:t>
            </a:r>
            <a:r>
              <a:rPr lang="en-US" sz="1600" dirty="0" smtClean="0"/>
              <a:t>(DOM) </a:t>
            </a:r>
            <a:r>
              <a:rPr lang="en-US" sz="1600" dirty="0"/>
              <a:t>for representing and manipulating </a:t>
            </a:r>
            <a:r>
              <a:rPr lang="en-US" sz="1600" dirty="0" smtClean="0"/>
              <a:t>document</a:t>
            </a:r>
            <a:endParaRPr lang="en-US" sz="1600" u="sng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7632" y="3465004"/>
            <a:ext cx="7696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Birka"/>
              </a:rPr>
              <a:t>There are three </a:t>
            </a:r>
            <a:r>
              <a:rPr lang="en-US" sz="1600" dirty="0">
                <a:solidFill>
                  <a:srgbClr val="000000"/>
                </a:solidFill>
                <a:latin typeface="Birka"/>
              </a:rPr>
              <a:t>different types of </a:t>
            </a:r>
            <a:r>
              <a:rPr lang="en-US" sz="1600" dirty="0" smtClean="0">
                <a:solidFill>
                  <a:srgbClr val="000000"/>
                </a:solidFill>
                <a:latin typeface="Birka"/>
              </a:rPr>
              <a:t>nodes: </a:t>
            </a:r>
            <a:r>
              <a:rPr lang="en-US" sz="1600" b="1" dirty="0" smtClean="0"/>
              <a:t>Document</a:t>
            </a:r>
            <a:r>
              <a:rPr lang="en-US" sz="1600" dirty="0"/>
              <a:t>, </a:t>
            </a:r>
            <a:r>
              <a:rPr lang="en-US" sz="1600" b="1" dirty="0"/>
              <a:t>Element</a:t>
            </a:r>
            <a:r>
              <a:rPr lang="en-US" sz="1600" dirty="0"/>
              <a:t>, and </a:t>
            </a:r>
            <a:r>
              <a:rPr lang="en-US" sz="1600" b="1" dirty="0"/>
              <a:t>Text</a:t>
            </a:r>
            <a:r>
              <a:rPr lang="en-US" sz="1600" dirty="0"/>
              <a:t> </a:t>
            </a:r>
            <a:r>
              <a:rPr lang="en-US" sz="1600" dirty="0" smtClean="0"/>
              <a:t>that are </a:t>
            </a:r>
            <a:r>
              <a:rPr lang="en-US" sz="1600" dirty="0"/>
              <a:t>subclasses of </a:t>
            </a:r>
            <a:r>
              <a:rPr lang="en-US" sz="1600" b="1" dirty="0" smtClean="0"/>
              <a:t>Node</a:t>
            </a:r>
            <a:endParaRPr lang="en-US" sz="1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8800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Selecting Document Elements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76672"/>
            <a:ext cx="9144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DOM defines a number of ways to select </a:t>
            </a:r>
            <a:r>
              <a:rPr lang="en-US" dirty="0" smtClean="0"/>
              <a:t>elements: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a specified id attribute</a:t>
            </a:r>
            <a:r>
              <a:rPr lang="en-US" dirty="0" smtClean="0"/>
              <a:t>; </a:t>
            </a:r>
            <a:r>
              <a:rPr lang="en-US" dirty="0" err="1" smtClean="0"/>
              <a:t>document.getElementById</a:t>
            </a:r>
            <a:r>
              <a:rPr lang="en-US" dirty="0" smtClean="0"/>
              <a:t>(id)</a:t>
            </a:r>
            <a:endParaRPr lang="en-US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a specified name attribute</a:t>
            </a:r>
            <a:r>
              <a:rPr lang="en-US" dirty="0" smtClean="0"/>
              <a:t>; </a:t>
            </a:r>
            <a:r>
              <a:rPr lang="en-US" dirty="0" err="1"/>
              <a:t>document.getElementsByName</a:t>
            </a:r>
            <a:r>
              <a:rPr lang="en-US" dirty="0" smtClean="0"/>
              <a:t>(“name") (returns </a:t>
            </a:r>
            <a:r>
              <a:rPr lang="en-US" dirty="0"/>
              <a:t>a</a:t>
            </a:r>
            <a:br>
              <a:rPr lang="en-US" dirty="0"/>
            </a:br>
            <a:r>
              <a:rPr lang="en-US" b="1" dirty="0" err="1"/>
              <a:t>NodeList</a:t>
            </a:r>
            <a:r>
              <a:rPr lang="en-US" dirty="0"/>
              <a:t> object that behaves like a read-only array of Element </a:t>
            </a:r>
            <a:r>
              <a:rPr lang="en-US" dirty="0" smtClean="0"/>
              <a:t>objects)</a:t>
            </a:r>
            <a:endParaRPr lang="en-US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specified tag </a:t>
            </a:r>
            <a:r>
              <a:rPr lang="en-US" dirty="0" smtClean="0"/>
              <a:t>name (by type);</a:t>
            </a:r>
            <a:r>
              <a:rPr lang="en-US" dirty="0"/>
              <a:t> </a:t>
            </a:r>
            <a:r>
              <a:rPr lang="en-US" dirty="0" err="1"/>
              <a:t>document.getElementsByTagName</a:t>
            </a:r>
            <a:r>
              <a:rPr lang="en-US" dirty="0"/>
              <a:t>("span</a:t>
            </a:r>
            <a:r>
              <a:rPr lang="en-US" dirty="0" smtClean="0"/>
              <a:t>");</a:t>
            </a:r>
            <a:endParaRPr lang="en-US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specified CSS class or classes; </a:t>
            </a:r>
            <a:r>
              <a:rPr lang="en-US" dirty="0" err="1"/>
              <a:t>document.getElementsByClassName</a:t>
            </a:r>
            <a:r>
              <a:rPr lang="en-US" dirty="0"/>
              <a:t>("warning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matching </a:t>
            </a:r>
            <a:r>
              <a:rPr lang="en-US" dirty="0"/>
              <a:t>the specified CSS </a:t>
            </a:r>
            <a:r>
              <a:rPr lang="en-US" dirty="0" smtClean="0"/>
              <a:t>selector (</a:t>
            </a:r>
            <a:r>
              <a:rPr lang="en-US" dirty="0" err="1" smtClean="0"/>
              <a:t>css</a:t>
            </a:r>
            <a:r>
              <a:rPr lang="en-US" dirty="0" smtClean="0"/>
              <a:t> files); </a:t>
            </a:r>
            <a:r>
              <a:rPr lang="en-US" dirty="0" err="1"/>
              <a:t>querySelectorAll</a:t>
            </a:r>
            <a:r>
              <a:rPr lang="en-US" dirty="0"/>
              <a:t>() takes a single string argument </a:t>
            </a:r>
            <a:r>
              <a:rPr lang="en-US" dirty="0" smtClean="0"/>
              <a:t>containing a </a:t>
            </a:r>
            <a:r>
              <a:rPr lang="en-US" dirty="0"/>
              <a:t>CSS selector and returns a </a:t>
            </a:r>
            <a:r>
              <a:rPr lang="en-US" dirty="0" err="1"/>
              <a:t>NodeList</a:t>
            </a:r>
            <a:r>
              <a:rPr lang="en-US" dirty="0"/>
              <a:t> that represents all elements in the document </a:t>
            </a:r>
            <a:r>
              <a:rPr lang="en-US" dirty="0" smtClean="0"/>
              <a:t>that match </a:t>
            </a:r>
            <a:r>
              <a:rPr lang="en-US" dirty="0"/>
              <a:t>the selector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images, forms, and links </a:t>
            </a:r>
            <a:r>
              <a:rPr lang="en-US" sz="1600" dirty="0" smtClean="0"/>
              <a:t>properties refer to objects </a:t>
            </a:r>
            <a:r>
              <a:rPr lang="en-US" sz="1600" dirty="0"/>
              <a:t>that behave like read-only arrays of &lt;</a:t>
            </a:r>
            <a:r>
              <a:rPr lang="en-US" sz="1600" dirty="0" err="1"/>
              <a:t>img</a:t>
            </a:r>
            <a:r>
              <a:rPr lang="en-US" sz="1600" dirty="0"/>
              <a:t>&gt;, &lt;form&gt;, and &lt;a&gt; elements (but </a:t>
            </a:r>
            <a:r>
              <a:rPr lang="en-US" sz="1600" dirty="0" smtClean="0"/>
              <a:t>only &lt;a</a:t>
            </a:r>
            <a:r>
              <a:rPr lang="en-US" sz="1600" dirty="0"/>
              <a:t>&gt; tags that have an </a:t>
            </a:r>
            <a:r>
              <a:rPr lang="en-US" sz="1600" dirty="0" err="1"/>
              <a:t>href</a:t>
            </a:r>
            <a:r>
              <a:rPr lang="en-US" sz="1600" dirty="0"/>
              <a:t> attribute). These properties refer to </a:t>
            </a:r>
            <a:r>
              <a:rPr lang="en-US" sz="1600" dirty="0" err="1"/>
              <a:t>HTMLCollection</a:t>
            </a:r>
            <a:r>
              <a:rPr lang="en-US" sz="1600" dirty="0"/>
              <a:t> </a:t>
            </a:r>
            <a:r>
              <a:rPr lang="en-US" sz="1600" dirty="0" smtClean="0"/>
              <a:t>objects, which </a:t>
            </a:r>
            <a:r>
              <a:rPr lang="en-US" sz="1600" dirty="0"/>
              <a:t>are much like </a:t>
            </a:r>
            <a:r>
              <a:rPr lang="en-US" sz="1600" dirty="0" err="1"/>
              <a:t>NodeList</a:t>
            </a:r>
            <a:r>
              <a:rPr lang="en-US" sz="1600" dirty="0"/>
              <a:t> objects, but they can additionally be indexed by </a:t>
            </a:r>
            <a:r>
              <a:rPr lang="en-US" sz="1600" dirty="0" smtClean="0"/>
              <a:t>element ID </a:t>
            </a:r>
            <a:r>
              <a:rPr lang="en-US" sz="1600" dirty="0"/>
              <a:t>or name.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So </a:t>
            </a:r>
            <a:r>
              <a:rPr lang="en-US" sz="1600" dirty="0" err="1"/>
              <a:t>getElementsByName</a:t>
            </a:r>
            <a:r>
              <a:rPr lang="en-US" sz="1600" dirty="0"/>
              <a:t>() and </a:t>
            </a:r>
            <a:r>
              <a:rPr lang="en-US" sz="1600" dirty="0" err="1"/>
              <a:t>getElementsByTagName</a:t>
            </a:r>
            <a:r>
              <a:rPr lang="en-US" sz="1600" dirty="0"/>
              <a:t>() return </a:t>
            </a:r>
            <a:r>
              <a:rPr lang="en-US" sz="1600" dirty="0" err="1"/>
              <a:t>NodeList</a:t>
            </a:r>
            <a:r>
              <a:rPr lang="en-US" sz="1600" dirty="0"/>
              <a:t> objects, </a:t>
            </a:r>
            <a:r>
              <a:rPr lang="en-US" sz="1600" dirty="0" smtClean="0"/>
              <a:t>and properties </a:t>
            </a:r>
            <a:r>
              <a:rPr lang="en-US" sz="1600" dirty="0"/>
              <a:t>like </a:t>
            </a:r>
            <a:r>
              <a:rPr lang="en-US" sz="1600" dirty="0" err="1"/>
              <a:t>document.images</a:t>
            </a:r>
            <a:r>
              <a:rPr lang="en-US" sz="1600" dirty="0"/>
              <a:t> and </a:t>
            </a:r>
            <a:r>
              <a:rPr lang="en-US" sz="1600" dirty="0" err="1"/>
              <a:t>document.forms</a:t>
            </a:r>
            <a:r>
              <a:rPr lang="en-US" sz="1600" dirty="0"/>
              <a:t> are </a:t>
            </a:r>
            <a:r>
              <a:rPr lang="en-US" sz="1600" dirty="0" err="1"/>
              <a:t>HTMLCollection</a:t>
            </a:r>
            <a:r>
              <a:rPr lang="en-US" sz="1600" dirty="0"/>
              <a:t> objects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One of the most important and surprising features of </a:t>
            </a:r>
            <a:r>
              <a:rPr lang="en-US" sz="1600" dirty="0" err="1"/>
              <a:t>NodeList</a:t>
            </a:r>
            <a:r>
              <a:rPr lang="en-US" sz="1600" dirty="0"/>
              <a:t> and </a:t>
            </a:r>
            <a:r>
              <a:rPr lang="en-US" sz="1600" dirty="0" err="1" smtClean="0"/>
              <a:t>HTMLCollection</a:t>
            </a:r>
            <a:r>
              <a:rPr lang="en-US" sz="1600" dirty="0" smtClean="0"/>
              <a:t> is </a:t>
            </a:r>
            <a:r>
              <a:rPr lang="en-US" sz="1600" dirty="0"/>
              <a:t>that they are </a:t>
            </a:r>
            <a:r>
              <a:rPr lang="en-US" sz="1600" u="sng" dirty="0"/>
              <a:t>not static snapshots </a:t>
            </a:r>
            <a:r>
              <a:rPr lang="en-US" sz="1600" dirty="0"/>
              <a:t>of a historical document state but are </a:t>
            </a:r>
            <a:r>
              <a:rPr lang="en-US" sz="1600" dirty="0" smtClean="0"/>
              <a:t>generally live </a:t>
            </a:r>
            <a:r>
              <a:rPr lang="en-US" sz="1600" dirty="0"/>
              <a:t>and the list of elements they contain can vary as the document changes. </a:t>
            </a: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5" y="2504451"/>
            <a:ext cx="6741415" cy="99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Attributes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1124744"/>
            <a:ext cx="9144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Element </a:t>
            </a:r>
            <a:r>
              <a:rPr lang="en-US" dirty="0" smtClean="0"/>
              <a:t>defines </a:t>
            </a:r>
            <a:r>
              <a:rPr lang="en-US" dirty="0" err="1" smtClean="0"/>
              <a:t>getAttribute</a:t>
            </a:r>
            <a:r>
              <a:rPr lang="en-US" dirty="0" smtClean="0"/>
              <a:t>(), </a:t>
            </a:r>
            <a:r>
              <a:rPr lang="en-US" dirty="0" err="1" smtClean="0"/>
              <a:t>setAttribute</a:t>
            </a:r>
            <a:r>
              <a:rPr lang="en-US" dirty="0" smtClean="0"/>
              <a:t>() (even for nonstandard attributes), and </a:t>
            </a:r>
            <a:r>
              <a:rPr lang="en-US" dirty="0" err="1"/>
              <a:t>hasAttribute</a:t>
            </a:r>
            <a:r>
              <a:rPr lang="en-US" dirty="0" smtClean="0"/>
              <a:t>(), </a:t>
            </a:r>
            <a:r>
              <a:rPr lang="en-US" dirty="0" err="1" smtClean="0"/>
              <a:t>removeAttribute</a:t>
            </a:r>
            <a:r>
              <a:rPr lang="en-US" dirty="0"/>
              <a:t>() </a:t>
            </a:r>
            <a:r>
              <a:rPr lang="en-US" dirty="0" smtClean="0"/>
              <a:t>methods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Element objects, attributes is a read-only array-like object that </a:t>
            </a:r>
            <a:r>
              <a:rPr lang="en-US" dirty="0" smtClean="0"/>
              <a:t>represents all </a:t>
            </a:r>
            <a:r>
              <a:rPr lang="en-US" dirty="0"/>
              <a:t>the attributes of the element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" y="440668"/>
            <a:ext cx="544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238488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Element Content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780928"/>
            <a:ext cx="9144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 err="1"/>
              <a:t>innerHTML</a:t>
            </a:r>
            <a:r>
              <a:rPr lang="en-US" dirty="0"/>
              <a:t> property of an Element returns the content of that element as </a:t>
            </a:r>
            <a:r>
              <a:rPr lang="en-US" dirty="0" smtClean="0"/>
              <a:t>a string </a:t>
            </a:r>
            <a:r>
              <a:rPr lang="en-US" dirty="0"/>
              <a:t>of </a:t>
            </a:r>
            <a:r>
              <a:rPr lang="en-US" dirty="0" smtClean="0"/>
              <a:t>markup.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dirty="0" err="1" smtClean="0"/>
              <a:t>outerHTML</a:t>
            </a:r>
            <a:r>
              <a:rPr lang="en-US" dirty="0" smtClean="0"/>
              <a:t> </a:t>
            </a:r>
            <a:r>
              <a:rPr lang="en-US" dirty="0"/>
              <a:t>is defined only for Element </a:t>
            </a:r>
            <a:r>
              <a:rPr lang="en-US" dirty="0" smtClean="0"/>
              <a:t>nodes, returns the </a:t>
            </a:r>
            <a:r>
              <a:rPr lang="en-US" dirty="0"/>
              <a:t>markup </a:t>
            </a:r>
            <a:r>
              <a:rPr lang="en-US" dirty="0" smtClean="0"/>
              <a:t>with </a:t>
            </a:r>
            <a:r>
              <a:rPr lang="en-US" dirty="0"/>
              <a:t>the opening and </a:t>
            </a:r>
            <a:r>
              <a:rPr lang="en-US" dirty="0" smtClean="0"/>
              <a:t>closing tags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Document and Element Geometry and Scrolling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X and Y coordinates of </a:t>
            </a:r>
            <a:r>
              <a:rPr lang="en-US" dirty="0" smtClean="0"/>
              <a:t>an element </a:t>
            </a:r>
            <a:r>
              <a:rPr lang="en-US" dirty="0"/>
              <a:t>can be relative to the top-left corner of the </a:t>
            </a:r>
            <a:r>
              <a:rPr lang="en-US" u="sng" dirty="0"/>
              <a:t>document</a:t>
            </a:r>
            <a:r>
              <a:rPr lang="en-US" dirty="0"/>
              <a:t> or relative to the </a:t>
            </a:r>
            <a:r>
              <a:rPr lang="en-US" dirty="0" smtClean="0"/>
              <a:t>top-left corner </a:t>
            </a:r>
            <a:r>
              <a:rPr lang="en-US" dirty="0"/>
              <a:t>of the </a:t>
            </a:r>
            <a:r>
              <a:rPr lang="en-US" u="sng" dirty="0"/>
              <a:t>viewport</a:t>
            </a:r>
            <a:r>
              <a:rPr lang="en-US" dirty="0"/>
              <a:t> in which the document is displayed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33056"/>
            <a:ext cx="5940660" cy="7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Результат пошуку зображень за запитом &quot;javascript viewpor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702" y="966103"/>
            <a:ext cx="3720335" cy="20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66103"/>
            <a:ext cx="5236257" cy="285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467121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HTML element has all of the following properties:</a:t>
            </a:r>
            <a:endParaRPr lang="en-US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5229200"/>
            <a:ext cx="5448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HTML Forms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HTML forms are the mechanism behind the first generation of web applications, </a:t>
            </a:r>
            <a:r>
              <a:rPr lang="en-US" dirty="0" smtClean="0"/>
              <a:t>which required </a:t>
            </a:r>
            <a:r>
              <a:rPr lang="en-US" dirty="0"/>
              <a:t>no JavaScript at </a:t>
            </a:r>
            <a:r>
              <a:rPr lang="en-US" dirty="0" smtClean="0"/>
              <a:t>all.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input is gathered in form elements; form </a:t>
            </a:r>
            <a:r>
              <a:rPr lang="en-US" dirty="0" smtClean="0"/>
              <a:t>submission sends </a:t>
            </a:r>
            <a:r>
              <a:rPr lang="en-US" dirty="0"/>
              <a:t>that input to the server; the server processes the input and generates a new </a:t>
            </a:r>
            <a:r>
              <a:rPr lang="en-US" dirty="0" smtClean="0"/>
              <a:t>HTML page </a:t>
            </a:r>
            <a:r>
              <a:rPr lang="en-US" dirty="0"/>
              <a:t>for display by the </a:t>
            </a:r>
            <a:r>
              <a:rPr lang="en-US" dirty="0" smtClean="0"/>
              <a:t>client.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Invoking the submit() method of a Form submits the form, </a:t>
            </a:r>
            <a:r>
              <a:rPr lang="en-US" dirty="0" smtClean="0"/>
              <a:t>and invoking </a:t>
            </a:r>
            <a:r>
              <a:rPr lang="en-US" dirty="0"/>
              <a:t>reset() resets the form elements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0908"/>
            <a:ext cx="2795627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36912"/>
            <a:ext cx="5429755" cy="205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CSS Scripting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8189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most common and </a:t>
            </a:r>
            <a:r>
              <a:rPr lang="en-US" sz="1600" dirty="0" smtClean="0"/>
              <a:t>important technique</a:t>
            </a:r>
            <a:r>
              <a:rPr lang="en-US" sz="1600" dirty="0"/>
              <a:t>: altering the styles </a:t>
            </a:r>
            <a:r>
              <a:rPr lang="en-US" sz="1600" dirty="0" smtClean="0"/>
              <a:t>of document elements.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Style </a:t>
            </a:r>
            <a:r>
              <a:rPr lang="en-US" sz="1600" dirty="0"/>
              <a:t>rules can come from a </a:t>
            </a:r>
            <a:r>
              <a:rPr lang="en-US" sz="1600" dirty="0" smtClean="0"/>
              <a:t>“</a:t>
            </a:r>
            <a:r>
              <a:rPr lang="en-US" sz="1600" dirty="0"/>
              <a:t>cascade” of </a:t>
            </a:r>
            <a:r>
              <a:rPr lang="en-US" sz="1600" dirty="0" smtClean="0"/>
              <a:t>different sources: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web browser’s default </a:t>
            </a:r>
            <a:r>
              <a:rPr lang="en-US" sz="1600" dirty="0" smtClean="0"/>
              <a:t>stylesheet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document’s </a:t>
            </a:r>
            <a:r>
              <a:rPr lang="en-US" sz="1600" dirty="0" smtClean="0"/>
              <a:t>stylesheets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style attribute of individual HTML elements 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 element may </a:t>
            </a:r>
            <a:r>
              <a:rPr lang="en-US" sz="1600" dirty="0" smtClean="0"/>
              <a:t>match </a:t>
            </a:r>
            <a:r>
              <a:rPr lang="en-US" sz="1600" dirty="0"/>
              <a:t>more than one selector within a stylesheet, </a:t>
            </a:r>
            <a:r>
              <a:rPr lang="en-US" sz="1600" dirty="0" smtClean="0"/>
              <a:t>in which </a:t>
            </a:r>
            <a:r>
              <a:rPr lang="en-US" sz="1600" dirty="0"/>
              <a:t>case the style properties associated with all of those selectors are applied to </a:t>
            </a:r>
            <a:r>
              <a:rPr lang="en-US" sz="1600" dirty="0" smtClean="0"/>
              <a:t>them element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different selectors define different values for the </a:t>
            </a:r>
            <a:r>
              <a:rPr lang="en-US" sz="1600" u="sng" dirty="0"/>
              <a:t>same style property</a:t>
            </a:r>
            <a:r>
              <a:rPr lang="en-US" sz="1600" dirty="0"/>
              <a:t>, </a:t>
            </a:r>
            <a:r>
              <a:rPr lang="en-US" sz="1600" dirty="0" smtClean="0"/>
              <a:t>the value </a:t>
            </a:r>
            <a:r>
              <a:rPr lang="en-US" sz="1600" dirty="0"/>
              <a:t>associated with the </a:t>
            </a:r>
            <a:r>
              <a:rPr lang="en-US" sz="1600" u="sng" dirty="0"/>
              <a:t>most specific selector </a:t>
            </a:r>
            <a:r>
              <a:rPr lang="en-US" sz="1600" dirty="0"/>
              <a:t>overrides the value associated with </a:t>
            </a:r>
            <a:r>
              <a:rPr lang="en-US" sz="1600" u="sng" dirty="0" smtClean="0"/>
              <a:t>less specific selectors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result of </a:t>
            </a:r>
            <a:r>
              <a:rPr lang="en-US" sz="1600" dirty="0" smtClean="0"/>
              <a:t>style computation </a:t>
            </a:r>
            <a:r>
              <a:rPr lang="en-US" sz="1600" dirty="0"/>
              <a:t>is the actual set of style properties </a:t>
            </a:r>
            <a:r>
              <a:rPr lang="en-US" sz="1600" dirty="0" smtClean="0"/>
              <a:t>that are used </a:t>
            </a:r>
            <a:r>
              <a:rPr lang="en-US" sz="1600" dirty="0"/>
              <a:t>to display the element. This set of values is known as the </a:t>
            </a:r>
            <a:r>
              <a:rPr lang="en-US" sz="1600" i="1" u="sng" dirty="0"/>
              <a:t>computed style of </a:t>
            </a:r>
            <a:r>
              <a:rPr lang="en-US" sz="1600" i="1" u="sng" dirty="0" smtClean="0"/>
              <a:t>the element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Shortcut Properties: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Nonstandard CSS properties are implemented with prefixes: Firefox: </a:t>
            </a:r>
            <a:r>
              <a:rPr lang="en-US" sz="1600" b="1" i="1" dirty="0" err="1" smtClean="0"/>
              <a:t>moz</a:t>
            </a:r>
            <a:r>
              <a:rPr lang="en-US" sz="1600" b="1" i="1" dirty="0" smtClean="0"/>
              <a:t>-</a:t>
            </a:r>
            <a:r>
              <a:rPr lang="en-US" sz="1600" dirty="0"/>
              <a:t>, </a:t>
            </a:r>
            <a:r>
              <a:rPr lang="en-US" sz="1600" dirty="0" smtClean="0"/>
              <a:t>Chrome: </a:t>
            </a:r>
            <a:r>
              <a:rPr lang="en-US" sz="1600" b="1" i="1" dirty="0" smtClean="0"/>
              <a:t>-</a:t>
            </a:r>
            <a:r>
              <a:rPr lang="en-US" sz="1600" b="1" i="1" dirty="0" err="1"/>
              <a:t>webkit</a:t>
            </a:r>
            <a:r>
              <a:rPr lang="en-US" sz="1600" b="1" i="1" dirty="0"/>
              <a:t>-</a:t>
            </a:r>
            <a:r>
              <a:rPr lang="en-US" sz="1600" dirty="0"/>
              <a:t>, </a:t>
            </a:r>
            <a:r>
              <a:rPr lang="en-US" sz="1600" dirty="0" smtClean="0"/>
              <a:t>and IE: </a:t>
            </a:r>
            <a:r>
              <a:rPr lang="en-US" sz="1600" b="1" i="1" dirty="0" smtClean="0"/>
              <a:t>-</a:t>
            </a:r>
            <a:r>
              <a:rPr lang="en-US" sz="1600" b="1" i="1" dirty="0" err="1" smtClean="0"/>
              <a:t>ms</a:t>
            </a:r>
            <a:r>
              <a:rPr lang="en-US" sz="1600" b="1" i="1" dirty="0" smtClean="0"/>
              <a:t>-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new </a:t>
            </a:r>
            <a:r>
              <a:rPr lang="en-US" sz="1600" dirty="0"/>
              <a:t>feature of CSS is web fonts: the ability </a:t>
            </a:r>
            <a:r>
              <a:rPr lang="en-US" sz="1600" dirty="0" smtClean="0"/>
              <a:t>to download </a:t>
            </a:r>
            <a:r>
              <a:rPr lang="en-US" sz="1600" dirty="0"/>
              <a:t>and use custom fonts with a CSS </a:t>
            </a:r>
            <a:r>
              <a:rPr lang="en-US" sz="1600" b="1" i="1" dirty="0"/>
              <a:t>@font-face </a:t>
            </a:r>
            <a:r>
              <a:rPr lang="en-US" sz="1600" dirty="0"/>
              <a:t>rule. </a:t>
            </a:r>
            <a:r>
              <a:rPr lang="en-US" sz="1600" dirty="0" smtClean="0"/>
              <a:t>(See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code.google.com/</a:t>
            </a:r>
            <a:r>
              <a:rPr lang="en-US" sz="1600" dirty="0" smtClean="0"/>
              <a:t> </a:t>
            </a:r>
            <a:r>
              <a:rPr lang="en-US" sz="1600" dirty="0" err="1" smtClean="0"/>
              <a:t>webfonts</a:t>
            </a:r>
            <a:r>
              <a:rPr lang="en-US" sz="1600" dirty="0" smtClean="0"/>
              <a:t> </a:t>
            </a:r>
            <a:r>
              <a:rPr lang="en-US" sz="1600" dirty="0"/>
              <a:t>for a selection of fonts </a:t>
            </a:r>
            <a:r>
              <a:rPr lang="en-US" sz="1600" dirty="0" smtClean="0"/>
              <a:t>free).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 smtClean="0"/>
              <a:t>CSS Transitions </a:t>
            </a:r>
            <a:r>
              <a:rPr lang="en-US" sz="1600" dirty="0" smtClean="0"/>
              <a:t>automatically </a:t>
            </a:r>
            <a:r>
              <a:rPr lang="en-US" sz="1600" dirty="0"/>
              <a:t>turn any scripted change to a CSS style into a </a:t>
            </a:r>
            <a:r>
              <a:rPr lang="en-US" sz="1600" dirty="0" smtClean="0"/>
              <a:t>smoothly animated </a:t>
            </a:r>
            <a:r>
              <a:rPr lang="en-US" sz="1600" dirty="0"/>
              <a:t>transition</a:t>
            </a:r>
            <a:r>
              <a:rPr lang="en-US" sz="1600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CSS Animations </a:t>
            </a:r>
            <a:r>
              <a:rPr lang="en-US" sz="1600" dirty="0" smtClean="0"/>
              <a:t>uses </a:t>
            </a:r>
            <a:r>
              <a:rPr lang="en-US" sz="1600" dirty="0"/>
              <a:t>CSS Transitions as </a:t>
            </a:r>
            <a:r>
              <a:rPr lang="en-US" sz="1600" dirty="0" smtClean="0"/>
              <a:t>a starting </a:t>
            </a:r>
            <a:r>
              <a:rPr lang="en-US" sz="1600" dirty="0"/>
              <a:t>point for defining more complex animation sequences </a:t>
            </a:r>
            <a:endParaRPr lang="en-US" sz="16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CSS Transforms</a:t>
            </a:r>
            <a:r>
              <a:rPr lang="en-US" sz="1600" dirty="0"/>
              <a:t>, </a:t>
            </a:r>
            <a:r>
              <a:rPr lang="en-US" sz="1600" dirty="0" smtClean="0"/>
              <a:t>which allows </a:t>
            </a:r>
            <a:r>
              <a:rPr lang="en-US" sz="1600" dirty="0"/>
              <a:t>arbitrary 2D affine transforms </a:t>
            </a:r>
            <a:r>
              <a:rPr lang="en-US" sz="1600" dirty="0" smtClean="0"/>
              <a:t>(expressed by </a:t>
            </a:r>
            <a:r>
              <a:rPr lang="en-US" sz="1600" dirty="0"/>
              <a:t>a matrix) </a:t>
            </a:r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981767"/>
            <a:ext cx="3276364" cy="2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857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Important CSS Properties</a:t>
            </a:r>
            <a:endParaRPr lang="uk-UA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" y="720682"/>
            <a:ext cx="9042088" cy="566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7" y="862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The constructor </a:t>
            </a:r>
            <a:r>
              <a:rPr lang="en-US" b="1" dirty="0" smtClean="0"/>
              <a:t>Property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Any </a:t>
            </a:r>
            <a:r>
              <a:rPr lang="en-US" sz="1600" dirty="0" smtClean="0"/>
              <a:t>JavaScript function </a:t>
            </a:r>
            <a:r>
              <a:rPr lang="en-US" sz="1600" dirty="0"/>
              <a:t>can be used as a constructor, and constructor invocations need a </a:t>
            </a:r>
            <a:r>
              <a:rPr lang="en-US" sz="1600" dirty="0" smtClean="0"/>
              <a:t>prototype property</a:t>
            </a:r>
            <a:r>
              <a:rPr lang="en-US" sz="1600" dirty="0"/>
              <a:t>. Therefore, every JavaScript function (except functions returned by the ECMAScript 5 </a:t>
            </a:r>
            <a:r>
              <a:rPr lang="en-US" sz="1600" dirty="0" err="1"/>
              <a:t>Function.bind</a:t>
            </a:r>
            <a:r>
              <a:rPr lang="en-US" sz="1600" dirty="0"/>
              <a:t>() method) automatically has a prototype </a:t>
            </a:r>
            <a:r>
              <a:rPr lang="en-US" sz="1600" dirty="0" smtClean="0"/>
              <a:t>property.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value of this property is an object that has a single </a:t>
            </a:r>
            <a:r>
              <a:rPr lang="en-US" sz="1600" dirty="0" err="1"/>
              <a:t>nonenumerable</a:t>
            </a:r>
            <a:r>
              <a:rPr lang="en-US" sz="1600" dirty="0"/>
              <a:t> </a:t>
            </a:r>
            <a:r>
              <a:rPr lang="en-US" sz="1600" i="1" u="sng" dirty="0"/>
              <a:t>constructor</a:t>
            </a:r>
            <a:r>
              <a:rPr lang="en-US" sz="1600" dirty="0"/>
              <a:t> property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ctr">
              <a:spcAft>
                <a:spcPts val="600"/>
              </a:spcAft>
            </a:pPr>
            <a:r>
              <a:rPr lang="en-US" sz="1600" b="1" dirty="0"/>
              <a:t>Augmenting Classes </a:t>
            </a:r>
            <a:endParaRPr lang="en-US" sz="16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JavaScript’s prototype-based inheritance mechanism is dynamic: an object </a:t>
            </a:r>
            <a:r>
              <a:rPr lang="en-US" sz="1600" dirty="0" smtClean="0"/>
              <a:t>inherits properties </a:t>
            </a:r>
            <a:r>
              <a:rPr lang="en-US" sz="1600" dirty="0"/>
              <a:t>from its prototype, even if the prototype changes after the object is </a:t>
            </a:r>
            <a:r>
              <a:rPr lang="en-US" sz="1600" dirty="0" smtClean="0"/>
              <a:t>created. This </a:t>
            </a:r>
            <a:r>
              <a:rPr lang="en-US" sz="1600" dirty="0"/>
              <a:t>means that we can augment JavaScript classes simply by </a:t>
            </a:r>
            <a:r>
              <a:rPr lang="en-US" sz="1600" i="1" u="sng" dirty="0"/>
              <a:t>adding new methods </a:t>
            </a:r>
            <a:r>
              <a:rPr lang="en-US" sz="1600" i="1" u="sng" dirty="0" smtClean="0"/>
              <a:t>to their </a:t>
            </a:r>
            <a:r>
              <a:rPr lang="en-US" sz="1600" i="1" u="sng" dirty="0"/>
              <a:t>prototype objects</a:t>
            </a:r>
            <a:r>
              <a:rPr lang="en-US" sz="1600" dirty="0"/>
              <a:t>. </a:t>
            </a:r>
            <a:br>
              <a:rPr lang="en-US" sz="1600" dirty="0"/>
            </a:b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7" y="1520788"/>
            <a:ext cx="60769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33" y="2380363"/>
            <a:ext cx="69992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Positioning </a:t>
            </a:r>
            <a:r>
              <a:rPr lang="en-US" sz="2000" b="1" dirty="0" smtClean="0"/>
              <a:t>Elements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4066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Positioning Elements with </a:t>
            </a:r>
            <a:r>
              <a:rPr lang="en-US" dirty="0" smtClean="0"/>
              <a:t>CSS: static (default), </a:t>
            </a:r>
            <a:r>
              <a:rPr lang="en-US" dirty="0"/>
              <a:t>absolute, </a:t>
            </a:r>
            <a:r>
              <a:rPr lang="en-US" dirty="0" smtClean="0"/>
              <a:t>fixed, relative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z-index property </a:t>
            </a:r>
            <a:r>
              <a:rPr lang="en-US" dirty="0" smtClean="0"/>
              <a:t>allows </a:t>
            </a:r>
            <a:r>
              <a:rPr lang="en-US" dirty="0"/>
              <a:t>you to specify </a:t>
            </a:r>
            <a:r>
              <a:rPr lang="en-US" dirty="0" smtClean="0"/>
              <a:t>the stacking </a:t>
            </a:r>
            <a:r>
              <a:rPr lang="en-US" dirty="0"/>
              <a:t>order of elements and indicate which of two or more overlapping elements </a:t>
            </a:r>
            <a:r>
              <a:rPr lang="en-US" dirty="0" smtClean="0"/>
              <a:t>is drawn </a:t>
            </a:r>
            <a:r>
              <a:rPr lang="en-US" dirty="0"/>
              <a:t>on top of the others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If overlapping elements have the </a:t>
            </a:r>
            <a:r>
              <a:rPr lang="en-US" dirty="0" smtClean="0"/>
              <a:t>same z-index</a:t>
            </a:r>
            <a:r>
              <a:rPr lang="en-US" dirty="0"/>
              <a:t>, they are drawn in the order in which they appear in the </a:t>
            </a:r>
            <a:r>
              <a:rPr lang="en-US" dirty="0" smtClean="0"/>
              <a:t>document.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If two elements that are not siblings overlap, setting </a:t>
            </a:r>
            <a:r>
              <a:rPr lang="en-US" dirty="0" smtClean="0"/>
              <a:t>their individual </a:t>
            </a:r>
            <a:r>
              <a:rPr lang="en-US" dirty="0"/>
              <a:t>z-index properties does not allow you to specify which one is on top. </a:t>
            </a:r>
            <a:r>
              <a:rPr lang="en-US" dirty="0" smtClean="0"/>
              <a:t>Instead, you </a:t>
            </a:r>
            <a:r>
              <a:rPr lang="en-US" dirty="0"/>
              <a:t>must specify the z-index property for the two sibling containers of the two overlapping elements.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00" y="3176972"/>
            <a:ext cx="647026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Element Visibility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difference between the </a:t>
            </a:r>
            <a:r>
              <a:rPr lang="en-US" i="1" u="sng" dirty="0"/>
              <a:t>visibility</a:t>
            </a:r>
            <a:r>
              <a:rPr lang="en-US" dirty="0"/>
              <a:t> and </a:t>
            </a:r>
            <a:r>
              <a:rPr lang="en-US" i="1" u="sng" dirty="0"/>
              <a:t>display</a:t>
            </a:r>
            <a:r>
              <a:rPr lang="en-US" dirty="0"/>
              <a:t> style properties has to do with </a:t>
            </a:r>
            <a:r>
              <a:rPr lang="en-US" dirty="0" smtClean="0"/>
              <a:t>their effect </a:t>
            </a:r>
            <a:r>
              <a:rPr lang="en-US" dirty="0"/>
              <a:t>on elements that use static or relative positioning. For an element that </a:t>
            </a:r>
            <a:r>
              <a:rPr lang="en-US" dirty="0" smtClean="0"/>
              <a:t>appears in </a:t>
            </a:r>
            <a:r>
              <a:rPr lang="en-US" dirty="0"/>
              <a:t>the normal layout flow, setting </a:t>
            </a:r>
            <a:r>
              <a:rPr lang="en-US" i="1" dirty="0"/>
              <a:t>visibility</a:t>
            </a:r>
            <a:r>
              <a:rPr lang="en-US" dirty="0"/>
              <a:t> to </a:t>
            </a:r>
            <a:r>
              <a:rPr lang="en-US" i="1" dirty="0"/>
              <a:t>hidden</a:t>
            </a:r>
            <a:r>
              <a:rPr lang="en-US" dirty="0"/>
              <a:t> makes the element invisible </a:t>
            </a:r>
            <a:r>
              <a:rPr lang="en-US" dirty="0" smtClean="0"/>
              <a:t>but </a:t>
            </a:r>
            <a:r>
              <a:rPr lang="en-US" u="sng" dirty="0" smtClean="0"/>
              <a:t>reserves </a:t>
            </a:r>
            <a:r>
              <a:rPr lang="en-US" u="sng" dirty="0"/>
              <a:t>space</a:t>
            </a:r>
            <a:r>
              <a:rPr lang="en-US" dirty="0"/>
              <a:t> for it in the document layout</a:t>
            </a:r>
            <a:r>
              <a:rPr lang="en-US" dirty="0" smtClean="0"/>
              <a:t>. </a:t>
            </a:r>
            <a:r>
              <a:rPr lang="en-US" dirty="0"/>
              <a:t>If an element’s </a:t>
            </a:r>
            <a:r>
              <a:rPr lang="en-US" i="1" dirty="0"/>
              <a:t>display</a:t>
            </a:r>
            <a:r>
              <a:rPr lang="en-US" dirty="0"/>
              <a:t> property </a:t>
            </a:r>
            <a:r>
              <a:rPr lang="en-US" dirty="0" smtClean="0"/>
              <a:t>is set </a:t>
            </a:r>
            <a:r>
              <a:rPr lang="en-US" dirty="0"/>
              <a:t>to </a:t>
            </a:r>
            <a:r>
              <a:rPr lang="en-US" i="1" dirty="0"/>
              <a:t>none</a:t>
            </a:r>
            <a:r>
              <a:rPr lang="en-US" dirty="0" smtClean="0"/>
              <a:t>, </a:t>
            </a:r>
            <a:r>
              <a:rPr lang="en-US" u="sng" dirty="0"/>
              <a:t>no space is allocated</a:t>
            </a:r>
            <a:r>
              <a:rPr lang="en-US" dirty="0"/>
              <a:t> for it in the document </a:t>
            </a:r>
            <a:r>
              <a:rPr lang="en-US" dirty="0" smtClean="0"/>
              <a:t>layout.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/>
              <a:t>display</a:t>
            </a:r>
            <a:r>
              <a:rPr lang="en-US" dirty="0"/>
              <a:t> property is </a:t>
            </a:r>
            <a:r>
              <a:rPr lang="en-US" dirty="0" smtClean="0"/>
              <a:t>useful </a:t>
            </a:r>
            <a:r>
              <a:rPr lang="en-US" dirty="0"/>
              <a:t>when creating </a:t>
            </a:r>
            <a:r>
              <a:rPr lang="en-US" u="sng" dirty="0"/>
              <a:t>expanding and collapsing outlines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overflow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clip</a:t>
            </a:r>
            <a:r>
              <a:rPr lang="en-US" dirty="0"/>
              <a:t> properties allow you to display only part of an </a:t>
            </a:r>
            <a:r>
              <a:rPr lang="en-US" dirty="0" smtClean="0"/>
              <a:t>element.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overflow</a:t>
            </a:r>
            <a:r>
              <a:rPr lang="en-US" dirty="0" smtClean="0"/>
              <a:t> </a:t>
            </a:r>
            <a:r>
              <a:rPr lang="en-US" dirty="0"/>
              <a:t>property specifies what happens when the content of an element exceeds the </a:t>
            </a:r>
            <a:r>
              <a:rPr lang="en-US" dirty="0" smtClean="0"/>
              <a:t>size specified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clip</a:t>
            </a:r>
            <a:r>
              <a:rPr lang="en-US" dirty="0"/>
              <a:t> property allows you to specify </a:t>
            </a:r>
            <a:r>
              <a:rPr lang="en-US" dirty="0" smtClean="0"/>
              <a:t>exactly which </a:t>
            </a:r>
            <a:r>
              <a:rPr lang="en-US" dirty="0"/>
              <a:t>portion of an element should be displayed, whether or not the element overflows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Computed </a:t>
            </a:r>
            <a:r>
              <a:rPr lang="en-US" sz="2000" b="1" dirty="0"/>
              <a:t>Styles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40668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u="sng" dirty="0"/>
              <a:t>computed style </a:t>
            </a:r>
            <a:r>
              <a:rPr lang="en-US" dirty="0" smtClean="0"/>
              <a:t>is the </a:t>
            </a:r>
            <a:r>
              <a:rPr lang="en-US" dirty="0"/>
              <a:t>set of </a:t>
            </a:r>
            <a:r>
              <a:rPr lang="en-US" dirty="0" smtClean="0"/>
              <a:t>properties actually </a:t>
            </a:r>
            <a:r>
              <a:rPr lang="en-US" dirty="0"/>
              <a:t>used to display the element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computed styles are </a:t>
            </a:r>
            <a:r>
              <a:rPr lang="en-US" dirty="0" smtClean="0"/>
              <a:t>represented with </a:t>
            </a:r>
            <a:r>
              <a:rPr lang="en-US" dirty="0"/>
              <a:t>a </a:t>
            </a:r>
            <a:r>
              <a:rPr lang="en-US" dirty="0" err="1"/>
              <a:t>CSSStyleDeclaration</a:t>
            </a:r>
            <a:r>
              <a:rPr lang="en-US" dirty="0"/>
              <a:t> </a:t>
            </a:r>
            <a:r>
              <a:rPr lang="en-US" dirty="0" smtClean="0"/>
              <a:t>object and can be obtained by </a:t>
            </a:r>
            <a:r>
              <a:rPr lang="en-US" dirty="0" err="1"/>
              <a:t>getComputedStyle</a:t>
            </a:r>
            <a:r>
              <a:rPr lang="en-US" dirty="0"/>
              <a:t>() </a:t>
            </a:r>
            <a:r>
              <a:rPr lang="en-US" dirty="0" smtClean="0"/>
              <a:t>method. </a:t>
            </a:r>
            <a:r>
              <a:rPr lang="en-US" dirty="0"/>
              <a:t>Computed style properties are </a:t>
            </a:r>
            <a:r>
              <a:rPr lang="en-US" u="sng" dirty="0" smtClean="0"/>
              <a:t>read-only</a:t>
            </a:r>
            <a:r>
              <a:rPr lang="en-US" dirty="0" smtClean="0"/>
              <a:t>!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Computed style properties are </a:t>
            </a:r>
            <a:r>
              <a:rPr lang="en-US" i="1" dirty="0" smtClean="0"/>
              <a:t>absolute</a:t>
            </a:r>
            <a:r>
              <a:rPr lang="en-US" dirty="0" smtClean="0"/>
              <a:t> (relative </a:t>
            </a:r>
            <a:r>
              <a:rPr lang="en-US" dirty="0"/>
              <a:t>units like percentages and </a:t>
            </a:r>
            <a:r>
              <a:rPr lang="en-US" dirty="0" smtClean="0"/>
              <a:t>points are </a:t>
            </a:r>
            <a:r>
              <a:rPr lang="en-US" dirty="0"/>
              <a:t>converted to absolute </a:t>
            </a:r>
            <a:r>
              <a:rPr lang="en-US" dirty="0" smtClean="0"/>
              <a:t>values).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cssText</a:t>
            </a:r>
            <a:r>
              <a:rPr lang="en-US" dirty="0"/>
              <a:t> property of the computed style is undefined. 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-5861" y="3717032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i="1" u="sng" dirty="0" err="1" smtClean="0"/>
              <a:t>document.styleSheets</a:t>
            </a:r>
            <a:r>
              <a:rPr lang="en-US" dirty="0" smtClean="0"/>
              <a:t> </a:t>
            </a:r>
            <a:r>
              <a:rPr lang="en-US" dirty="0"/>
              <a:t>property is a read-only array-like object containing </a:t>
            </a:r>
            <a:r>
              <a:rPr lang="en-US" dirty="0" err="1"/>
              <a:t>CSSStyleSheet</a:t>
            </a:r>
            <a:r>
              <a:rPr lang="en-US" dirty="0"/>
              <a:t> objects that represent the stylesheets associated with the document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&lt;style&gt; elements, &lt;link&gt; elements, and </a:t>
            </a:r>
            <a:r>
              <a:rPr lang="en-US" dirty="0" err="1"/>
              <a:t>CSSStyleSheet</a:t>
            </a:r>
            <a:r>
              <a:rPr lang="en-US" dirty="0"/>
              <a:t> objects all define a </a:t>
            </a:r>
            <a:r>
              <a:rPr lang="en-US" dirty="0" smtClean="0"/>
              <a:t>disabled property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possible to create entirely new stylesheets and add them to your </a:t>
            </a:r>
            <a:r>
              <a:rPr lang="en-US" dirty="0" smtClean="0"/>
              <a:t>document. In </a:t>
            </a:r>
            <a:r>
              <a:rPr lang="en-US" dirty="0"/>
              <a:t>most browsers, this is done with standard DOM techniques: just create a </a:t>
            </a:r>
            <a:r>
              <a:rPr lang="en-US" dirty="0" smtClean="0"/>
              <a:t>new &lt;style</a:t>
            </a:r>
            <a:r>
              <a:rPr lang="en-US" dirty="0"/>
              <a:t>&gt; element and insert it into the document head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-16828" y="3028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Scripting Stylesheets</a:t>
            </a:r>
            <a:endParaRPr lang="uk-UA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08139"/>
            <a:ext cx="68754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2738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Handling Events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3497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u="sng" dirty="0"/>
              <a:t>event type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dirty="0" smtClean="0"/>
              <a:t>string (</a:t>
            </a:r>
            <a:r>
              <a:rPr lang="en-US" i="1" dirty="0"/>
              <a:t>event </a:t>
            </a:r>
            <a:r>
              <a:rPr lang="en-US" i="1" dirty="0" smtClean="0"/>
              <a:t>name</a:t>
            </a:r>
            <a:r>
              <a:rPr lang="en-US" dirty="0" smtClean="0"/>
              <a:t>) </a:t>
            </a:r>
            <a:r>
              <a:rPr lang="en-US" dirty="0"/>
              <a:t>that specifies what kind of event </a:t>
            </a:r>
            <a:r>
              <a:rPr lang="en-US" dirty="0" smtClean="0"/>
              <a:t>occurred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u="sng" dirty="0"/>
              <a:t>event target</a:t>
            </a:r>
            <a:r>
              <a:rPr lang="en-US" i="1" dirty="0"/>
              <a:t> </a:t>
            </a:r>
            <a:r>
              <a:rPr lang="en-US" dirty="0"/>
              <a:t>is the object on which the event occurred or with which the event </a:t>
            </a:r>
            <a:r>
              <a:rPr lang="en-US" dirty="0" smtClean="0"/>
              <a:t>is associated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i="1" u="sng" dirty="0"/>
              <a:t>event handler</a:t>
            </a:r>
            <a:r>
              <a:rPr lang="en-US" i="1" dirty="0"/>
              <a:t> </a:t>
            </a:r>
            <a:r>
              <a:rPr lang="en-US" dirty="0"/>
              <a:t>or event listener is a function that handles or responds to an event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i="1" u="sng" dirty="0"/>
              <a:t>event object </a:t>
            </a:r>
            <a:r>
              <a:rPr lang="en-US" dirty="0"/>
              <a:t>is an object that is associated with a particular event and contains </a:t>
            </a:r>
            <a:r>
              <a:rPr lang="en-US" dirty="0" smtClean="0"/>
              <a:t>event details.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event </a:t>
            </a:r>
            <a:r>
              <a:rPr lang="en-US" dirty="0" smtClean="0"/>
              <a:t>have </a:t>
            </a:r>
            <a:r>
              <a:rPr lang="en-US" u="sng" dirty="0" smtClean="0"/>
              <a:t>properties</a:t>
            </a:r>
            <a:r>
              <a:rPr lang="en-US" dirty="0" smtClean="0"/>
              <a:t>: </a:t>
            </a:r>
            <a:r>
              <a:rPr lang="en-US" i="1" u="sng" dirty="0" smtClean="0"/>
              <a:t>type, target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u="sng" dirty="0"/>
              <a:t>Event propagation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“bubble” </a:t>
            </a:r>
            <a:r>
              <a:rPr lang="en-US" dirty="0" smtClean="0"/>
              <a:t>up) is </a:t>
            </a:r>
            <a:r>
              <a:rPr lang="en-US" dirty="0"/>
              <a:t>the process by which the browser decides which objects to </a:t>
            </a:r>
            <a:r>
              <a:rPr lang="en-US" dirty="0" smtClean="0"/>
              <a:t>trigger event </a:t>
            </a:r>
            <a:r>
              <a:rPr lang="en-US" dirty="0"/>
              <a:t>handlers on. For events that are specific to a single object (such as the load </a:t>
            </a:r>
            <a:r>
              <a:rPr lang="en-US" dirty="0" smtClean="0"/>
              <a:t>event on </a:t>
            </a:r>
            <a:r>
              <a:rPr lang="en-US" dirty="0"/>
              <a:t>the Window object), </a:t>
            </a:r>
            <a:r>
              <a:rPr lang="en-US" u="sng" dirty="0"/>
              <a:t>no propagation </a:t>
            </a:r>
            <a:r>
              <a:rPr lang="en-US" dirty="0"/>
              <a:t>is required. An </a:t>
            </a:r>
            <a:r>
              <a:rPr lang="en-US" dirty="0" smtClean="0"/>
              <a:t>event handler </a:t>
            </a:r>
            <a:r>
              <a:rPr lang="en-US" dirty="0"/>
              <a:t>can </a:t>
            </a:r>
            <a:r>
              <a:rPr lang="en-US" u="sng" dirty="0"/>
              <a:t>stop the propagation </a:t>
            </a:r>
            <a:r>
              <a:rPr lang="en-US" dirty="0"/>
              <a:t>of an </a:t>
            </a:r>
            <a:r>
              <a:rPr lang="en-US" dirty="0" smtClean="0"/>
              <a:t>event.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It is sometimes </a:t>
            </a:r>
            <a:r>
              <a:rPr lang="en-US" dirty="0" smtClean="0"/>
              <a:t>more convenient </a:t>
            </a:r>
            <a:r>
              <a:rPr lang="en-US" dirty="0"/>
              <a:t>to register a single event handler on a Document or other container </a:t>
            </a:r>
            <a:r>
              <a:rPr lang="en-US" dirty="0" smtClean="0"/>
              <a:t>element than </a:t>
            </a:r>
            <a:r>
              <a:rPr lang="en-US" dirty="0"/>
              <a:t>to register handlers on each individual element you’re interested in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Another </a:t>
            </a:r>
            <a:r>
              <a:rPr lang="en-US" dirty="0"/>
              <a:t>form of event propagation, known as </a:t>
            </a:r>
            <a:r>
              <a:rPr lang="en-US" i="1" u="sng" dirty="0"/>
              <a:t>event capturing</a:t>
            </a:r>
            <a:r>
              <a:rPr lang="en-US" dirty="0"/>
              <a:t>, handlers </a:t>
            </a:r>
            <a:r>
              <a:rPr lang="en-US" dirty="0" smtClean="0"/>
              <a:t>specially registered </a:t>
            </a:r>
            <a:r>
              <a:rPr lang="en-US" dirty="0"/>
              <a:t>on container elements have the opportunity to intercept (or “capture”) </a:t>
            </a:r>
            <a:r>
              <a:rPr lang="en-US" dirty="0" smtClean="0"/>
              <a:t>events before </a:t>
            </a:r>
            <a:r>
              <a:rPr lang="en-US" dirty="0"/>
              <a:t>they are delivered to their actual </a:t>
            </a:r>
            <a:r>
              <a:rPr lang="en-US" dirty="0" smtClean="0"/>
              <a:t>target.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events have </a:t>
            </a:r>
            <a:r>
              <a:rPr lang="en-US" i="1" u="sng" dirty="0"/>
              <a:t>default actions </a:t>
            </a:r>
            <a:r>
              <a:rPr lang="en-US" dirty="0"/>
              <a:t>associated with them. Event handlers can </a:t>
            </a:r>
            <a:r>
              <a:rPr lang="en-US" u="sng" dirty="0"/>
              <a:t>prevent this default action </a:t>
            </a:r>
            <a:r>
              <a:rPr lang="en-US" dirty="0"/>
              <a:t>by returning an appropriate value, invoking a method of the event object, or by setting a property of </a:t>
            </a:r>
            <a:r>
              <a:rPr lang="en-US" dirty="0" smtClean="0"/>
              <a:t>the event </a:t>
            </a:r>
            <a:r>
              <a:rPr lang="en-US" dirty="0"/>
              <a:t>object. This is sometimes called </a:t>
            </a:r>
            <a:r>
              <a:rPr lang="en-US" u="sng" dirty="0"/>
              <a:t>“canceling” the </a:t>
            </a:r>
            <a:r>
              <a:rPr lang="en-US" u="sng" dirty="0" smtClean="0"/>
              <a:t>event.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Event Categories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68660"/>
            <a:ext cx="9144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Device-dependent input </a:t>
            </a:r>
            <a:r>
              <a:rPr lang="en-US" sz="1600" i="1" u="sng" dirty="0" smtClean="0"/>
              <a:t>events</a:t>
            </a:r>
            <a:r>
              <a:rPr lang="en-US" sz="1600" dirty="0" smtClean="0"/>
              <a:t>. They are </a:t>
            </a:r>
            <a:r>
              <a:rPr lang="en-US" sz="1600" dirty="0"/>
              <a:t>directly tied to a specific input device, such as the </a:t>
            </a:r>
            <a:r>
              <a:rPr lang="en-US" sz="1600" dirty="0" smtClean="0"/>
              <a:t>mouse or keyboard</a:t>
            </a:r>
            <a:r>
              <a:rPr lang="en-US" sz="1600" dirty="0"/>
              <a:t> </a:t>
            </a:r>
            <a:r>
              <a:rPr lang="en-US" sz="1600" dirty="0" smtClean="0"/>
              <a:t>(“</a:t>
            </a:r>
            <a:r>
              <a:rPr lang="en-US" sz="1600" dirty="0" err="1" smtClean="0"/>
              <a:t>mousedown</a:t>
            </a:r>
            <a:r>
              <a:rPr lang="en-US" sz="1600" dirty="0" smtClean="0"/>
              <a:t>”, “</a:t>
            </a:r>
            <a:r>
              <a:rPr lang="en-US" sz="1600" dirty="0" err="1"/>
              <a:t>keyup</a:t>
            </a:r>
            <a:r>
              <a:rPr lang="en-US" sz="1600" dirty="0" smtClean="0"/>
              <a:t>”, </a:t>
            </a:r>
            <a:r>
              <a:rPr lang="en-US" sz="1600" dirty="0"/>
              <a:t>“</a:t>
            </a:r>
            <a:r>
              <a:rPr lang="en-US" sz="1600" dirty="0" err="1"/>
              <a:t>touchmove</a:t>
            </a:r>
            <a:r>
              <a:rPr lang="en-US" sz="1600" dirty="0" smtClean="0"/>
              <a:t>”, “</a:t>
            </a:r>
            <a:r>
              <a:rPr lang="en-US" sz="1600" dirty="0" err="1"/>
              <a:t>gesturechange</a:t>
            </a:r>
            <a:r>
              <a:rPr lang="en-US" sz="1600" dirty="0" smtClean="0"/>
              <a:t>”).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Device-independent input </a:t>
            </a:r>
            <a:r>
              <a:rPr lang="en-US" sz="1600" i="1" u="sng" dirty="0" smtClean="0"/>
              <a:t>events. </a:t>
            </a:r>
            <a:r>
              <a:rPr lang="en-US" sz="1600" dirty="0" smtClean="0"/>
              <a:t>They </a:t>
            </a:r>
            <a:r>
              <a:rPr lang="en-US" sz="1600" dirty="0"/>
              <a:t>are not directly tied to a specific input device. </a:t>
            </a:r>
            <a:r>
              <a:rPr lang="en-US" sz="1600" dirty="0" smtClean="0"/>
              <a:t>(The </a:t>
            </a:r>
            <a:r>
              <a:rPr lang="en-US" sz="1600" dirty="0" err="1"/>
              <a:t>textinput</a:t>
            </a:r>
            <a:r>
              <a:rPr lang="en-US" sz="1600" dirty="0"/>
              <a:t> event </a:t>
            </a:r>
            <a:r>
              <a:rPr lang="en-US" sz="1600" dirty="0" smtClean="0"/>
              <a:t>is </a:t>
            </a:r>
            <a:r>
              <a:rPr lang="en-US" sz="1600" dirty="0"/>
              <a:t>a device-independent alternative to the </a:t>
            </a:r>
            <a:r>
              <a:rPr lang="en-US" sz="1600" dirty="0" smtClean="0"/>
              <a:t>keypress event </a:t>
            </a:r>
            <a:r>
              <a:rPr lang="en-US" sz="1600" dirty="0"/>
              <a:t>and supports keyboard input as well as alternatives such as </a:t>
            </a:r>
            <a:r>
              <a:rPr lang="en-US" sz="1600" dirty="0" smtClean="0"/>
              <a:t>cut-and-paste and </a:t>
            </a:r>
            <a:r>
              <a:rPr lang="en-US" sz="1600" dirty="0"/>
              <a:t>handwriting </a:t>
            </a:r>
            <a:r>
              <a:rPr lang="en-US" sz="1600" dirty="0" smtClean="0"/>
              <a:t>recognition)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User interface </a:t>
            </a:r>
            <a:r>
              <a:rPr lang="en-US" sz="1600" i="1" u="sng" dirty="0" smtClean="0"/>
              <a:t>events.</a:t>
            </a:r>
            <a:r>
              <a:rPr lang="en-US" sz="1600" dirty="0" smtClean="0"/>
              <a:t> </a:t>
            </a:r>
            <a:r>
              <a:rPr lang="en-US" sz="1600" dirty="0"/>
              <a:t>T</a:t>
            </a:r>
            <a:r>
              <a:rPr lang="en-US" sz="1600" dirty="0" smtClean="0"/>
              <a:t>hey </a:t>
            </a:r>
            <a:r>
              <a:rPr lang="en-US" sz="1600" dirty="0"/>
              <a:t>are higher-level events, often on HTML form elements that define a </a:t>
            </a:r>
            <a:r>
              <a:rPr lang="en-US" sz="1600" dirty="0" smtClean="0"/>
              <a:t>user interface </a:t>
            </a:r>
            <a:r>
              <a:rPr lang="en-US" sz="1600" dirty="0"/>
              <a:t>for a web application. They include the </a:t>
            </a:r>
            <a:r>
              <a:rPr lang="en-US" sz="1600" u="sng" dirty="0"/>
              <a:t>focus event </a:t>
            </a:r>
            <a:r>
              <a:rPr lang="en-US" sz="1600" dirty="0"/>
              <a:t>(when a text </a:t>
            </a:r>
            <a:r>
              <a:rPr lang="en-US" sz="1600" dirty="0" smtClean="0"/>
              <a:t>input field </a:t>
            </a:r>
            <a:r>
              <a:rPr lang="en-US" sz="1600" dirty="0"/>
              <a:t>gains keyboard focus), the </a:t>
            </a:r>
            <a:r>
              <a:rPr lang="en-US" sz="1600" u="sng" dirty="0"/>
              <a:t>change event </a:t>
            </a:r>
            <a:r>
              <a:rPr lang="en-US" sz="1600" dirty="0"/>
              <a:t>when the user changes the </a:t>
            </a:r>
            <a:r>
              <a:rPr lang="en-US" sz="1600" dirty="0" smtClean="0"/>
              <a:t>value displayed </a:t>
            </a:r>
            <a:r>
              <a:rPr lang="en-US" sz="1600" dirty="0"/>
              <a:t>by a form element, and the </a:t>
            </a:r>
            <a:r>
              <a:rPr lang="en-US" sz="1600" u="sng" dirty="0"/>
              <a:t>submit event</a:t>
            </a:r>
            <a:r>
              <a:rPr lang="en-US" sz="1600" dirty="0"/>
              <a:t> when the user clicks a </a:t>
            </a:r>
            <a:r>
              <a:rPr lang="en-US" sz="1600" dirty="0" smtClean="0"/>
              <a:t>Submit button </a:t>
            </a:r>
            <a:r>
              <a:rPr lang="en-US" sz="1600" dirty="0"/>
              <a:t>in a form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State-change </a:t>
            </a:r>
            <a:r>
              <a:rPr lang="en-US" sz="1600" i="1" u="sng" dirty="0" smtClean="0"/>
              <a:t>events.</a:t>
            </a:r>
            <a:r>
              <a:rPr lang="en-US" sz="1600" dirty="0" smtClean="0"/>
              <a:t> They are </a:t>
            </a:r>
            <a:r>
              <a:rPr lang="en-US" sz="1600" dirty="0"/>
              <a:t>not triggered directly by </a:t>
            </a:r>
            <a:r>
              <a:rPr lang="en-US" sz="1600" dirty="0" smtClean="0"/>
              <a:t>user, </a:t>
            </a:r>
            <a:r>
              <a:rPr lang="en-US" sz="1600" dirty="0"/>
              <a:t>but by network or </a:t>
            </a:r>
            <a:r>
              <a:rPr lang="en-US" sz="1600" dirty="0" smtClean="0"/>
              <a:t>browser activity</a:t>
            </a:r>
            <a:r>
              <a:rPr lang="en-US" sz="1600" dirty="0"/>
              <a:t>, and indicate some kind of lifecycle or state-related change. </a:t>
            </a:r>
            <a:r>
              <a:rPr lang="en-US" sz="1600" dirty="0" smtClean="0"/>
              <a:t>(The </a:t>
            </a:r>
            <a:r>
              <a:rPr lang="en-US" sz="1600" dirty="0"/>
              <a:t>load </a:t>
            </a:r>
            <a:r>
              <a:rPr lang="en-US" sz="1600" dirty="0" smtClean="0"/>
              <a:t>event, fired </a:t>
            </a:r>
            <a:r>
              <a:rPr lang="en-US" sz="1600" dirty="0"/>
              <a:t>on the Window </a:t>
            </a:r>
            <a:r>
              <a:rPr lang="en-US" sz="1600" dirty="0" smtClean="0"/>
              <a:t>object)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API-specific </a:t>
            </a:r>
            <a:r>
              <a:rPr lang="en-US" sz="1600" i="1" u="sng" dirty="0" smtClean="0"/>
              <a:t>events. </a:t>
            </a:r>
            <a:r>
              <a:rPr lang="en-US" sz="1600" dirty="0" smtClean="0"/>
              <a:t>A </a:t>
            </a:r>
            <a:r>
              <a:rPr lang="en-US" sz="1600" dirty="0"/>
              <a:t>number of web APIs defined by HTML5 and related specifications include </a:t>
            </a:r>
            <a:r>
              <a:rPr lang="en-US" sz="1600" dirty="0" smtClean="0"/>
              <a:t>their own </a:t>
            </a:r>
            <a:r>
              <a:rPr lang="en-US" sz="1600" dirty="0"/>
              <a:t>event types. </a:t>
            </a:r>
            <a:r>
              <a:rPr lang="en-US" sz="1600" dirty="0" smtClean="0"/>
              <a:t>(The </a:t>
            </a:r>
            <a:r>
              <a:rPr lang="en-US" sz="1600" dirty="0"/>
              <a:t>drag-and-drop </a:t>
            </a:r>
            <a:r>
              <a:rPr lang="en-US" sz="1600" dirty="0" smtClean="0"/>
              <a:t>API </a:t>
            </a:r>
            <a:r>
              <a:rPr lang="en-US" sz="1600" dirty="0"/>
              <a:t>defines events such as “</a:t>
            </a:r>
            <a:r>
              <a:rPr lang="en-US" sz="1600" dirty="0" err="1"/>
              <a:t>dragstart</a:t>
            </a:r>
            <a:r>
              <a:rPr lang="en-US" sz="1600" dirty="0"/>
              <a:t>”, “</a:t>
            </a:r>
            <a:r>
              <a:rPr lang="en-US" sz="1600" dirty="0" err="1"/>
              <a:t>dragenter</a:t>
            </a:r>
            <a:r>
              <a:rPr lang="en-US" sz="1600" dirty="0" smtClean="0"/>
              <a:t>”, </a:t>
            </a:r>
            <a:r>
              <a:rPr lang="en-US" sz="1600" dirty="0"/>
              <a:t>and “drop</a:t>
            </a:r>
            <a:r>
              <a:rPr lang="en-US" sz="1600" dirty="0" smtClean="0"/>
              <a:t>”)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u="sng" dirty="0"/>
              <a:t>Timers and error </a:t>
            </a:r>
            <a:r>
              <a:rPr lang="en-US" sz="1600" i="1" u="sng" dirty="0" smtClean="0"/>
              <a:t>handlers.</a:t>
            </a:r>
            <a:r>
              <a:rPr lang="en-US" sz="1600" dirty="0" smtClean="0"/>
              <a:t> Timers </a:t>
            </a:r>
            <a:r>
              <a:rPr lang="en-US" sz="1600" dirty="0"/>
              <a:t>and error handlers </a:t>
            </a:r>
            <a:r>
              <a:rPr lang="en-US" sz="1600" dirty="0" smtClean="0"/>
              <a:t>are </a:t>
            </a:r>
            <a:r>
              <a:rPr lang="en-US" sz="1600" dirty="0"/>
              <a:t>similar </a:t>
            </a:r>
            <a:r>
              <a:rPr lang="en-US" sz="1600" dirty="0" smtClean="0"/>
              <a:t>to events</a:t>
            </a:r>
            <a:r>
              <a:rPr lang="en-US" sz="1600" dirty="0"/>
              <a:t>.</a:t>
            </a:r>
            <a:endParaRPr lang="en-US" sz="16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65757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Registering Event Handlers</a:t>
            </a:r>
            <a:endParaRPr lang="uk-UA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07" y="5057682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Two </a:t>
            </a:r>
            <a:r>
              <a:rPr lang="en-US" sz="1600" dirty="0"/>
              <a:t>basic ways to register event </a:t>
            </a:r>
            <a:r>
              <a:rPr lang="en-US" sz="1600" dirty="0" smtClean="0"/>
              <a:t>handlers:</a:t>
            </a:r>
          </a:p>
          <a:p>
            <a:pPr marL="541338" lvl="1" indent="-274638">
              <a:spcAft>
                <a:spcPts val="2400"/>
              </a:spcAft>
              <a:buFont typeface="+mj-lt"/>
              <a:buAutoNum type="arabicPeriod"/>
              <a:tabLst>
                <a:tab pos="449263" algn="l"/>
              </a:tabLst>
            </a:pPr>
            <a:r>
              <a:rPr lang="en-US" sz="1600" dirty="0" smtClean="0"/>
              <a:t>Set </a:t>
            </a:r>
            <a:r>
              <a:rPr lang="en-US" sz="1600" dirty="0"/>
              <a:t>a property on the object </a:t>
            </a:r>
            <a:r>
              <a:rPr lang="en-US" sz="1600" dirty="0" smtClean="0"/>
              <a:t>that </a:t>
            </a:r>
            <a:r>
              <a:rPr lang="en-US" sz="1600" dirty="0"/>
              <a:t>is the event </a:t>
            </a:r>
            <a:r>
              <a:rPr lang="en-US" sz="1600" dirty="0" smtClean="0"/>
              <a:t>target:</a:t>
            </a:r>
          </a:p>
          <a:p>
            <a:pPr marL="541338" lvl="1" indent="-274638">
              <a:spcAft>
                <a:spcPts val="1200"/>
              </a:spcAft>
              <a:buFont typeface="+mj-lt"/>
              <a:buAutoNum type="arabicPeriod"/>
              <a:tabLst>
                <a:tab pos="449263" algn="l"/>
              </a:tabLst>
            </a:pPr>
            <a:r>
              <a:rPr lang="en-US" sz="1600" dirty="0" smtClean="0"/>
              <a:t>Pass </a:t>
            </a:r>
            <a:r>
              <a:rPr lang="en-US" sz="1600" dirty="0"/>
              <a:t>the handler to a method </a:t>
            </a:r>
            <a:r>
              <a:rPr lang="en-US" sz="1600" dirty="0" smtClean="0"/>
              <a:t>of the </a:t>
            </a:r>
            <a:r>
              <a:rPr lang="en-US" sz="1600" dirty="0"/>
              <a:t>object or </a:t>
            </a:r>
            <a:r>
              <a:rPr lang="en-US" sz="1600" dirty="0" smtClean="0"/>
              <a:t>element (</a:t>
            </a:r>
            <a:r>
              <a:rPr lang="en-US" sz="1600" dirty="0"/>
              <a:t>you can call </a:t>
            </a:r>
            <a:r>
              <a:rPr lang="en-US" sz="1600" dirty="0" err="1"/>
              <a:t>addEventListener</a:t>
            </a:r>
            <a:r>
              <a:rPr lang="en-US" sz="1600" dirty="0"/>
              <a:t>() multiple </a:t>
            </a:r>
            <a:r>
              <a:rPr lang="en-US" sz="1600" dirty="0" smtClean="0"/>
              <a:t>times to register </a:t>
            </a:r>
            <a:r>
              <a:rPr lang="en-US" sz="1600" dirty="0"/>
              <a:t>more than one handler function for the same event type on the same </a:t>
            </a:r>
            <a:r>
              <a:rPr lang="en-US" sz="1600" dirty="0" smtClean="0"/>
              <a:t>object)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endParaRPr lang="en-US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17232"/>
            <a:ext cx="3962239" cy="19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33256"/>
            <a:ext cx="4088446" cy="17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05" y="6597352"/>
            <a:ext cx="5915695" cy="1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Event </a:t>
            </a:r>
            <a:r>
              <a:rPr lang="en-US" sz="2000" b="1" dirty="0" smtClean="0"/>
              <a:t>Handles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u="sng" dirty="0" smtClean="0"/>
              <a:t>Context. </a:t>
            </a:r>
            <a:r>
              <a:rPr lang="en-US" dirty="0" smtClean="0"/>
              <a:t>The </a:t>
            </a:r>
            <a:r>
              <a:rPr lang="en-US" dirty="0"/>
              <a:t>event handlers are </a:t>
            </a:r>
            <a:r>
              <a:rPr lang="en-US" dirty="0" smtClean="0"/>
              <a:t>invoked </a:t>
            </a:r>
            <a:r>
              <a:rPr lang="en-US" dirty="0"/>
              <a:t>as methods of the object on which they are defined. That </a:t>
            </a:r>
            <a:r>
              <a:rPr lang="en-US" dirty="0" smtClean="0"/>
              <a:t>is, within </a:t>
            </a:r>
            <a:r>
              <a:rPr lang="en-US" dirty="0"/>
              <a:t>the body of an event handler, the </a:t>
            </a:r>
            <a:r>
              <a:rPr lang="en-US" i="1" u="sng" dirty="0"/>
              <a:t>this</a:t>
            </a:r>
            <a:r>
              <a:rPr lang="en-US" dirty="0"/>
              <a:t> keyword refers to the event target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u="sng" dirty="0" smtClean="0"/>
              <a:t>Scope</a:t>
            </a:r>
            <a:r>
              <a:rPr lang="en-US" dirty="0" smtClean="0"/>
              <a:t>. Like </a:t>
            </a:r>
            <a:r>
              <a:rPr lang="en-US" dirty="0"/>
              <a:t>all JavaScript functions, event handlers are lexically scoped. They are executed in</a:t>
            </a:r>
            <a:br>
              <a:rPr lang="en-US" dirty="0"/>
            </a:br>
            <a:r>
              <a:rPr lang="en-US" dirty="0"/>
              <a:t>the scope in which they are defined, not the scope from which they are invoked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Return </a:t>
            </a:r>
            <a:r>
              <a:rPr lang="en-US" u="sng" dirty="0" smtClean="0"/>
              <a:t>Value</a:t>
            </a:r>
            <a:r>
              <a:rPr lang="en-US" dirty="0" smtClean="0"/>
              <a:t>. In </a:t>
            </a:r>
            <a:r>
              <a:rPr lang="en-US" dirty="0"/>
              <a:t>general, a return value of false tells </a:t>
            </a:r>
            <a:r>
              <a:rPr lang="en-US" dirty="0" smtClean="0"/>
              <a:t>the browser </a:t>
            </a:r>
            <a:r>
              <a:rPr lang="en-US" dirty="0"/>
              <a:t>that it should not perform the default action associated with the event.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The return value </a:t>
            </a:r>
            <a:r>
              <a:rPr lang="en-US" dirty="0"/>
              <a:t>of the </a:t>
            </a:r>
            <a:r>
              <a:rPr lang="en-US" i="1" u="sng" dirty="0" err="1"/>
              <a:t>onbeforeunload</a:t>
            </a:r>
            <a:r>
              <a:rPr lang="en-US" dirty="0"/>
              <a:t> handler of the Window object is </a:t>
            </a:r>
            <a:r>
              <a:rPr lang="en-US" dirty="0" smtClean="0"/>
              <a:t>triggered </a:t>
            </a:r>
            <a:r>
              <a:rPr lang="en-US" dirty="0"/>
              <a:t>when the browser is about to navigate to a new page. If this </a:t>
            </a:r>
            <a:r>
              <a:rPr lang="en-US" dirty="0" smtClean="0"/>
              <a:t>event handler </a:t>
            </a:r>
            <a:r>
              <a:rPr lang="en-US" u="sng" dirty="0"/>
              <a:t>returns a string</a:t>
            </a:r>
            <a:r>
              <a:rPr lang="en-US" dirty="0"/>
              <a:t>, it will be displayed in a modal dialog box that asks the user </a:t>
            </a:r>
            <a:r>
              <a:rPr lang="en-US" dirty="0" smtClean="0"/>
              <a:t>to confirm the leaving of </a:t>
            </a:r>
            <a:r>
              <a:rPr lang="en-US" dirty="0"/>
              <a:t>the page.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Invocation </a:t>
            </a:r>
            <a:r>
              <a:rPr lang="en-US" dirty="0" smtClean="0"/>
              <a:t>Order: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Handlers </a:t>
            </a:r>
            <a:r>
              <a:rPr lang="en-US" dirty="0"/>
              <a:t>registered by setting an object </a:t>
            </a:r>
            <a:r>
              <a:rPr lang="en-US" dirty="0" smtClean="0"/>
              <a:t>property, if any, are always </a:t>
            </a:r>
            <a:r>
              <a:rPr lang="en-US" dirty="0"/>
              <a:t>invoked first </a:t>
            </a:r>
            <a:endParaRPr lang="en-US" dirty="0" smtClean="0"/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Handlers registered with </a:t>
            </a:r>
            <a:r>
              <a:rPr lang="en-US" dirty="0" err="1"/>
              <a:t>addEventListener</a:t>
            </a:r>
            <a:r>
              <a:rPr lang="en-US" dirty="0"/>
              <a:t>() are invoked in the order in </a:t>
            </a:r>
            <a:r>
              <a:rPr lang="en-US" dirty="0" smtClean="0"/>
              <a:t>which they </a:t>
            </a:r>
            <a:r>
              <a:rPr lang="en-US" dirty="0"/>
              <a:t>were registered</a:t>
            </a:r>
            <a:r>
              <a:rPr lang="en-US" dirty="0" smtClean="0"/>
              <a:t>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Handlers registered with </a:t>
            </a:r>
            <a:r>
              <a:rPr lang="en-US" i="1" u="sng" dirty="0" err="1" smtClean="0">
                <a:solidFill>
                  <a:srgbClr val="FF0000"/>
                </a:solidFill>
              </a:rPr>
              <a:t>attachEvent</a:t>
            </a:r>
            <a:r>
              <a:rPr lang="en-US" i="1" u="sng" dirty="0" smtClean="0">
                <a:solidFill>
                  <a:srgbClr val="FF0000"/>
                </a:solidFill>
              </a:rPr>
              <a:t>() (IE 8 or less) may be invoked in any order </a:t>
            </a:r>
            <a:r>
              <a:rPr lang="en-US" dirty="0" smtClean="0"/>
              <a:t>and your code should not depend on sequential invocation.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 algn="ctr">
              <a:spcAft>
                <a:spcPts val="600"/>
              </a:spcAft>
            </a:pPr>
            <a:r>
              <a:rPr lang="en-US" sz="2000" b="1" u="sng" dirty="0" smtClean="0"/>
              <a:t>More about events, see in </a:t>
            </a:r>
            <a:r>
              <a:rPr lang="en-US" sz="2000" b="1" u="sng" dirty="0"/>
              <a:t>Chapter 17 </a:t>
            </a:r>
            <a:r>
              <a:rPr lang="en-US" sz="2000" b="1" u="sng" dirty="0" smtClean="0"/>
              <a:t>of  JS: The Definitive </a:t>
            </a:r>
            <a:r>
              <a:rPr lang="en-US" sz="2000" b="1" u="sng" dirty="0" smtClean="0"/>
              <a:t>Guide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3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Scripted HTTP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296652"/>
            <a:ext cx="914400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key feature of an </a:t>
            </a:r>
            <a:r>
              <a:rPr lang="en-US" sz="1600" u="sng" dirty="0"/>
              <a:t>Ajax</a:t>
            </a:r>
            <a:r>
              <a:rPr lang="en-US" sz="1600" dirty="0"/>
              <a:t> application is that it uses scripted </a:t>
            </a:r>
            <a:r>
              <a:rPr lang="en-US" sz="1600" dirty="0" smtClean="0"/>
              <a:t>HTTP to </a:t>
            </a:r>
            <a:r>
              <a:rPr lang="en-US" sz="1600" dirty="0"/>
              <a:t>initiate data exchange with a web server without causing pages to </a:t>
            </a:r>
            <a:r>
              <a:rPr lang="en-US" sz="1600" dirty="0" smtClean="0"/>
              <a:t>reload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sng" dirty="0"/>
              <a:t>Comet</a:t>
            </a:r>
            <a:r>
              <a:rPr lang="en-US" sz="1600" dirty="0"/>
              <a:t> is the reverse of Ajax: in Comet, it is the web server </a:t>
            </a:r>
            <a:r>
              <a:rPr lang="en-US" sz="1600" dirty="0" smtClean="0"/>
              <a:t>that initiates </a:t>
            </a:r>
            <a:r>
              <a:rPr lang="en-US" sz="1600" dirty="0"/>
              <a:t>the communication, asynchronously sending messages to the client</a:t>
            </a:r>
            <a:r>
              <a:rPr lang="en-US" sz="1600" dirty="0" smtClean="0"/>
              <a:t>. (HTML5 </a:t>
            </a:r>
            <a:r>
              <a:rPr lang="en-US" sz="1600" u="sng" dirty="0"/>
              <a:t>Server-Sent Events </a:t>
            </a:r>
            <a:r>
              <a:rPr lang="en-US" sz="1600" dirty="0" smtClean="0"/>
              <a:t>draft)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Although Ajax techniques can be implemented on top of an &lt;iframe&gt; or &lt;script</a:t>
            </a:r>
            <a:r>
              <a:rPr lang="en-US" sz="1600" dirty="0" smtClean="0"/>
              <a:t>&gt; (dynamically change the </a:t>
            </a:r>
            <a:r>
              <a:rPr lang="en-US" sz="1600" i="1" u="sng" dirty="0" err="1" smtClean="0"/>
              <a:t>src</a:t>
            </a:r>
            <a:r>
              <a:rPr lang="en-US" sz="1600" dirty="0" smtClean="0"/>
              <a:t> </a:t>
            </a:r>
            <a:r>
              <a:rPr lang="en-US" sz="1600" dirty="0" err="1" smtClean="0"/>
              <a:t>attibute</a:t>
            </a:r>
            <a:r>
              <a:rPr lang="en-US" sz="1600" dirty="0" smtClean="0"/>
              <a:t>) transport</a:t>
            </a:r>
            <a:r>
              <a:rPr lang="en-US" sz="1600" dirty="0"/>
              <a:t>, there is usually an easier way to do </a:t>
            </a:r>
            <a:r>
              <a:rPr lang="en-US" sz="1600" dirty="0" smtClean="0"/>
              <a:t>it: all </a:t>
            </a:r>
            <a:r>
              <a:rPr lang="en-US" sz="1600" dirty="0"/>
              <a:t>browsers </a:t>
            </a:r>
            <a:r>
              <a:rPr lang="en-US" sz="1600" dirty="0" smtClean="0"/>
              <a:t>have supported </a:t>
            </a:r>
            <a:r>
              <a:rPr lang="en-US" sz="1600" dirty="0"/>
              <a:t>an </a:t>
            </a:r>
            <a:r>
              <a:rPr lang="en-US" sz="1600" b="1" i="1" u="sng" dirty="0" err="1"/>
              <a:t>XMLHttpRequest</a:t>
            </a:r>
            <a:r>
              <a:rPr lang="en-US" sz="1600" dirty="0"/>
              <a:t> object that defines an API for scripted HTTP.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i="1" dirty="0" err="1"/>
              <a:t>XMLHttpRequest</a:t>
            </a:r>
            <a:r>
              <a:rPr lang="en-US" sz="1600" dirty="0"/>
              <a:t> </a:t>
            </a:r>
            <a:r>
              <a:rPr lang="en-US" sz="1600" dirty="0" smtClean="0"/>
              <a:t> API includes </a:t>
            </a:r>
            <a:r>
              <a:rPr lang="en-US" sz="1600" dirty="0"/>
              <a:t>the ability to make </a:t>
            </a:r>
            <a:r>
              <a:rPr lang="en-US" sz="1600" u="sng" dirty="0"/>
              <a:t>POST requests</a:t>
            </a:r>
            <a:r>
              <a:rPr lang="en-US" sz="1600" dirty="0"/>
              <a:t>, in addition to regular GET requests, </a:t>
            </a:r>
            <a:r>
              <a:rPr lang="en-US" sz="1600" dirty="0" smtClean="0"/>
              <a:t>and can </a:t>
            </a:r>
            <a:r>
              <a:rPr lang="en-US" sz="1600" dirty="0"/>
              <a:t>return the server’s response </a:t>
            </a:r>
            <a:r>
              <a:rPr lang="en-US" sz="1600" u="sng" dirty="0"/>
              <a:t>as text or as a Document object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Transport mechanisms for Comet </a:t>
            </a:r>
            <a:r>
              <a:rPr lang="en-US" sz="1600" dirty="0" smtClean="0"/>
              <a:t>require </a:t>
            </a:r>
            <a:r>
              <a:rPr lang="en-US" sz="1600" dirty="0"/>
              <a:t>the client </a:t>
            </a:r>
            <a:r>
              <a:rPr lang="en-US" sz="1600" dirty="0" smtClean="0"/>
              <a:t>to establish </a:t>
            </a:r>
            <a:r>
              <a:rPr lang="en-US" sz="1600" dirty="0"/>
              <a:t>(and re-establish as necessary) a connection to the server, and require </a:t>
            </a:r>
            <a:r>
              <a:rPr lang="en-US" sz="1600" dirty="0" smtClean="0"/>
              <a:t>the server </a:t>
            </a:r>
            <a:r>
              <a:rPr lang="en-US" sz="1600" dirty="0"/>
              <a:t>to keep that connection open so that it can send asynchronous messages over it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server </a:t>
            </a:r>
            <a:r>
              <a:rPr lang="en-US" sz="1600" dirty="0"/>
              <a:t>to keep </a:t>
            </a:r>
            <a:r>
              <a:rPr lang="en-US" sz="1600" dirty="0" smtClean="0"/>
              <a:t>this connection </a:t>
            </a:r>
            <a:r>
              <a:rPr lang="en-US" sz="1600" dirty="0"/>
              <a:t>open until it needs to push a message. Each time the server sends a </a:t>
            </a:r>
            <a:r>
              <a:rPr lang="en-US" sz="1600" dirty="0" smtClean="0"/>
              <a:t>message, it </a:t>
            </a:r>
            <a:r>
              <a:rPr lang="en-US" sz="1600" dirty="0"/>
              <a:t>closes the connection, which helps to ensure that the message is properly received </a:t>
            </a:r>
            <a:r>
              <a:rPr lang="en-US" sz="1600" dirty="0" smtClean="0"/>
              <a:t>by the </a:t>
            </a:r>
            <a:r>
              <a:rPr lang="en-US" sz="1600" dirty="0"/>
              <a:t>client. After processing the message, the client then immediately establishes a </a:t>
            </a:r>
            <a:r>
              <a:rPr lang="en-US" sz="1600" dirty="0" smtClean="0"/>
              <a:t>new connection </a:t>
            </a:r>
            <a:r>
              <a:rPr lang="en-US" sz="1600" dirty="0"/>
              <a:t>for future messages.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4" y="4689140"/>
            <a:ext cx="5964544" cy="21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HTTP Requests</a:t>
            </a:r>
            <a:endParaRPr lang="uk-UA" sz="2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As part of the same-origin security </a:t>
            </a:r>
            <a:r>
              <a:rPr lang="en-US" dirty="0" smtClean="0"/>
              <a:t>policy, </a:t>
            </a:r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</a:t>
            </a:r>
            <a:r>
              <a:rPr lang="en-US" dirty="0" smtClean="0"/>
              <a:t>can normally </a:t>
            </a:r>
            <a:r>
              <a:rPr lang="en-US" dirty="0"/>
              <a:t>issue HTTP requests only to the server from which the document that uses </a:t>
            </a:r>
            <a:r>
              <a:rPr lang="en-US" dirty="0" smtClean="0"/>
              <a:t>it was </a:t>
            </a:r>
            <a:r>
              <a:rPr lang="en-US" dirty="0"/>
              <a:t>downloaded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the &lt;script&gt; element </a:t>
            </a:r>
            <a:r>
              <a:rPr lang="en-US" dirty="0" smtClean="0"/>
              <a:t>can download </a:t>
            </a:r>
            <a:r>
              <a:rPr lang="en-US" dirty="0"/>
              <a:t>and execute any script, </a:t>
            </a:r>
            <a:r>
              <a:rPr lang="en-US" u="sng" dirty="0"/>
              <a:t>regardless of </a:t>
            </a:r>
            <a:r>
              <a:rPr lang="en-US" u="sng" dirty="0" smtClean="0"/>
              <a:t>origin</a:t>
            </a:r>
            <a:r>
              <a:rPr lang="en-US" dirty="0" smtClean="0"/>
              <a:t>. This </a:t>
            </a:r>
            <a:r>
              <a:rPr lang="en-US" dirty="0"/>
              <a:t>freedom to make cross-origin requests makes the &lt;script&gt; element an attractive Ajax transport alternative to </a:t>
            </a:r>
            <a:r>
              <a:rPr lang="en-US" dirty="0" err="1"/>
              <a:t>XMLHttpRequest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XMLHttpRequest2 (HTML5) allows </a:t>
            </a:r>
            <a:r>
              <a:rPr lang="en-US" dirty="0"/>
              <a:t>cross-origin requests to websites that opt-in by sending </a:t>
            </a:r>
            <a:r>
              <a:rPr lang="en-US" dirty="0" smtClean="0"/>
              <a:t>appropriate CORS </a:t>
            </a:r>
            <a:r>
              <a:rPr lang="en-US" dirty="0"/>
              <a:t>(Cross-Origin Resource Sharing) headers in their HTTP </a:t>
            </a:r>
            <a:r>
              <a:rPr lang="en-US" dirty="0" smtClean="0"/>
              <a:t>responses. CORS </a:t>
            </a:r>
            <a:r>
              <a:rPr lang="en-US" dirty="0"/>
              <a:t>is supported </a:t>
            </a:r>
            <a:r>
              <a:rPr lang="en-US" dirty="0" smtClean="0"/>
              <a:t>in: Chrome 3+, Firefox </a:t>
            </a:r>
            <a:r>
              <a:rPr lang="en-US" dirty="0"/>
              <a:t>3.5</a:t>
            </a:r>
            <a:r>
              <a:rPr lang="en-US" dirty="0" smtClean="0"/>
              <a:t>+, Opera 12+, Safari 4+, Internet </a:t>
            </a:r>
            <a:r>
              <a:rPr lang="en-US" dirty="0"/>
              <a:t>Explorer 8</a:t>
            </a:r>
            <a:r>
              <a:rPr lang="en-US" dirty="0" smtClean="0"/>
              <a:t>+.</a:t>
            </a:r>
          </a:p>
          <a:p>
            <a:pPr algn="ctr">
              <a:spcAft>
                <a:spcPts val="1200"/>
              </a:spcAft>
            </a:pPr>
            <a:r>
              <a:rPr lang="en-US" sz="2000" u="sng" dirty="0" smtClean="0">
                <a:solidFill>
                  <a:srgbClr val="FF0000"/>
                </a:solidFill>
              </a:rPr>
              <a:t> For details </a:t>
            </a:r>
            <a:r>
              <a:rPr lang="en-US" sz="2000" u="sng" dirty="0">
                <a:solidFill>
                  <a:srgbClr val="FF0000"/>
                </a:solidFill>
              </a:rPr>
              <a:t>about CORS, see </a:t>
            </a:r>
            <a:r>
              <a:rPr lang="en-US" sz="2000" u="sng" dirty="0" smtClean="0">
                <a:solidFill>
                  <a:srgbClr val="FF0000"/>
                </a:solidFill>
              </a:rPr>
              <a:t>www.html5rocks.com/en/tutorials/cors/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technique of using a &lt;script&gt; element as an Ajax transport has come to be </a:t>
            </a:r>
            <a:r>
              <a:rPr lang="en-US" dirty="0" err="1" smtClean="0"/>
              <a:t>knownas</a:t>
            </a:r>
            <a:r>
              <a:rPr lang="en-US" dirty="0" smtClean="0"/>
              <a:t> </a:t>
            </a:r>
            <a:r>
              <a:rPr lang="en-US" dirty="0"/>
              <a:t>JSONP: it works when the response body of the HTTP request is JSON-encoded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Instead of just sending JSON data like </a:t>
            </a:r>
            <a:r>
              <a:rPr lang="en-US" dirty="0" smtClean="0"/>
              <a:t>this: </a:t>
            </a:r>
            <a:r>
              <a:rPr lang="en-US" i="1" u="sng" dirty="0"/>
              <a:t>[1, 2, {"buckle": "my shoe"}]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sends a padded-JSON response like </a:t>
            </a:r>
            <a:r>
              <a:rPr lang="en-US" dirty="0" smtClean="0"/>
              <a:t>this: </a:t>
            </a:r>
            <a:r>
              <a:rPr lang="en-US" i="1" u="sng" dirty="0" err="1" smtClean="0"/>
              <a:t>handleResponse</a:t>
            </a:r>
            <a:r>
              <a:rPr lang="en-US" i="1" u="sng" dirty="0" smtClean="0"/>
              <a:t>([</a:t>
            </a:r>
            <a:r>
              <a:rPr lang="en-US" i="1" u="sng" dirty="0"/>
              <a:t>1, 2, {"buckle": "my shoe</a:t>
            </a:r>
            <a:r>
              <a:rPr lang="en-US" i="1" u="sng" dirty="0" smtClean="0"/>
              <a:t>"}]) </a:t>
            </a:r>
            <a:endParaRPr lang="en-US" sz="20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practice, services that support JSONP do not dictate a function name </a:t>
            </a:r>
            <a:r>
              <a:rPr lang="en-US" sz="2000" dirty="0" smtClean="0"/>
              <a:t>like “</a:t>
            </a:r>
            <a:r>
              <a:rPr lang="en-US" sz="2000" dirty="0" err="1" smtClean="0"/>
              <a:t>handleResponse</a:t>
            </a:r>
            <a:r>
              <a:rPr lang="en-US" sz="2000" dirty="0"/>
              <a:t>” that all clients must implement. </a:t>
            </a:r>
            <a:endParaRPr lang="en-US" sz="20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Instead</a:t>
            </a:r>
            <a:r>
              <a:rPr lang="en-US" dirty="0"/>
              <a:t>, they use the value of </a:t>
            </a:r>
            <a:r>
              <a:rPr lang="en-US" dirty="0" smtClean="0"/>
              <a:t>a query </a:t>
            </a:r>
            <a:r>
              <a:rPr lang="en-US" dirty="0"/>
              <a:t>parameter to allow the client to specify a function name, and then use that function name as the padding in the response. </a:t>
            </a:r>
            <a:r>
              <a:rPr lang="en-US" dirty="0" smtClean="0"/>
              <a:t>The following Example uses </a:t>
            </a:r>
            <a:r>
              <a:rPr lang="en-US" dirty="0"/>
              <a:t>a query parameter </a:t>
            </a:r>
            <a:r>
              <a:rPr lang="en-US" dirty="0" smtClean="0"/>
              <a:t>named “</a:t>
            </a:r>
            <a:r>
              <a:rPr lang="en-US" dirty="0" err="1" smtClean="0"/>
              <a:t>jsonp</a:t>
            </a:r>
            <a:r>
              <a:rPr lang="en-US" dirty="0"/>
              <a:t>” to specify the name of the callback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9" y="80628"/>
            <a:ext cx="5826803" cy="665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Comet with Server-Sent Events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31295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Server-Sent Events draft standard defines an </a:t>
            </a:r>
            <a:r>
              <a:rPr lang="en-US" sz="1600" dirty="0" err="1"/>
              <a:t>EventSource</a:t>
            </a:r>
            <a:r>
              <a:rPr lang="en-US" sz="1600" dirty="0"/>
              <a:t> object that makes </a:t>
            </a:r>
            <a:r>
              <a:rPr lang="en-US" sz="1600" dirty="0" smtClean="0"/>
              <a:t>Comet applications </a:t>
            </a:r>
            <a:r>
              <a:rPr lang="en-US" sz="1600" dirty="0"/>
              <a:t>trivial to write. Simply pass a URL to the </a:t>
            </a:r>
            <a:r>
              <a:rPr lang="en-US" sz="1600" dirty="0" err="1"/>
              <a:t>EventSource</a:t>
            </a:r>
            <a:r>
              <a:rPr lang="en-US" sz="1600" dirty="0"/>
              <a:t>() constructor </a:t>
            </a:r>
            <a:r>
              <a:rPr lang="en-US" sz="1600" dirty="0" smtClean="0"/>
              <a:t>and then </a:t>
            </a:r>
            <a:r>
              <a:rPr lang="en-US" sz="1600" dirty="0"/>
              <a:t>listen for message events on the returned </a:t>
            </a:r>
            <a:r>
              <a:rPr lang="en-US" sz="1600" dirty="0" smtClean="0"/>
              <a:t>object.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473116"/>
            <a:ext cx="5775479" cy="220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96" y="2992884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browsers (like Firefox) whose </a:t>
            </a:r>
            <a:r>
              <a:rPr lang="en-US" dirty="0" err="1"/>
              <a:t>XMLHttpRequest</a:t>
            </a:r>
            <a:r>
              <a:rPr lang="en-US" dirty="0"/>
              <a:t> implementation fires a </a:t>
            </a:r>
            <a:r>
              <a:rPr lang="en-US" dirty="0" err="1"/>
              <a:t>readystatechange</a:t>
            </a:r>
            <a:r>
              <a:rPr lang="en-US" dirty="0"/>
              <a:t> event it is easy to emulate </a:t>
            </a:r>
            <a:r>
              <a:rPr lang="en-US" dirty="0" err="1"/>
              <a:t>EventSource</a:t>
            </a:r>
            <a:r>
              <a:rPr lang="en-US" dirty="0"/>
              <a:t> with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60899"/>
            <a:ext cx="5886510" cy="39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5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Classes and Types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332656"/>
            <a:ext cx="9144000" cy="675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Recall</a:t>
            </a:r>
            <a:r>
              <a:rPr lang="en-US" sz="1600" dirty="0"/>
              <a:t>, JavaScript defines a small set of types: null, </a:t>
            </a:r>
            <a:r>
              <a:rPr lang="en-US" sz="1600" dirty="0" smtClean="0"/>
              <a:t>undefined, </a:t>
            </a:r>
            <a:r>
              <a:rPr lang="en-US" sz="1600" dirty="0" err="1" smtClean="0"/>
              <a:t>boolean</a:t>
            </a:r>
            <a:r>
              <a:rPr lang="en-US" sz="1600" dirty="0"/>
              <a:t>, number, string, function, and object</a:t>
            </a:r>
            <a:r>
              <a:rPr lang="en-US" sz="16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None </a:t>
            </a:r>
            <a:r>
              <a:rPr lang="en-US" sz="1600" dirty="0"/>
              <a:t>of the techniques described above for determining the class of an object are problem-free, at least in client-side JavaScript. </a:t>
            </a:r>
            <a:endParaRPr lang="en-US" sz="16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alternative is to sidestep the issue: instead of asking “what is the class of this object?” we ask instead, “what can this object do</a:t>
            </a:r>
            <a:r>
              <a:rPr lang="en-US" sz="1600" dirty="0" smtClean="0"/>
              <a:t>?”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approach to programming is common in languages like Python and Ruby and is called duck-typing after this expression (often attributed to poet James Whitcomb Riley</a:t>
            </a:r>
            <a:r>
              <a:rPr lang="en-US" sz="1600" dirty="0" smtClean="0"/>
              <a:t>):</a:t>
            </a:r>
          </a:p>
          <a:p>
            <a:pPr lvl="1">
              <a:spcAft>
                <a:spcPts val="600"/>
              </a:spcAft>
            </a:pPr>
            <a:r>
              <a:rPr lang="en-US" sz="1600" i="1" dirty="0" smtClean="0"/>
              <a:t>“When </a:t>
            </a:r>
            <a:r>
              <a:rPr lang="en-US" sz="1600" i="1" dirty="0"/>
              <a:t>I see a bird that walks like a duck and swims like a duck and quacks like a duck,</a:t>
            </a:r>
            <a:br>
              <a:rPr lang="en-US" sz="1600" i="1" dirty="0"/>
            </a:br>
            <a:r>
              <a:rPr lang="en-US" sz="1600" i="1" dirty="0"/>
              <a:t>I call that bird a duck</a:t>
            </a:r>
            <a:r>
              <a:rPr lang="en-US" sz="1600" i="1" dirty="0" smtClean="0"/>
              <a:t>.”</a:t>
            </a:r>
          </a:p>
          <a:p>
            <a:pPr lvl="1" algn="ctr">
              <a:spcAft>
                <a:spcPts val="600"/>
              </a:spcAft>
            </a:pPr>
            <a:r>
              <a:rPr lang="en-US" sz="1600" b="1" dirty="0"/>
              <a:t>Standard Conversion Methods </a:t>
            </a:r>
            <a:endParaRPr lang="en-US" sz="1600" b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toString</a:t>
            </a:r>
            <a:r>
              <a:rPr lang="en-US" sz="1600" dirty="0" smtClean="0"/>
              <a:t>(), </a:t>
            </a:r>
            <a:r>
              <a:rPr lang="en-US" sz="1600" dirty="0" err="1"/>
              <a:t>toLocaleString</a:t>
            </a:r>
            <a:r>
              <a:rPr lang="en-US" sz="1600" dirty="0" smtClean="0"/>
              <a:t>(), </a:t>
            </a:r>
            <a:r>
              <a:rPr lang="en-US" sz="1600" dirty="0" err="1"/>
              <a:t>valueOf</a:t>
            </a:r>
            <a:r>
              <a:rPr lang="en-US" sz="1600" dirty="0" smtClean="0"/>
              <a:t>(), </a:t>
            </a:r>
            <a:r>
              <a:rPr lang="en-US" sz="1600" dirty="0" err="1"/>
              <a:t>JSON.stringify</a:t>
            </a:r>
            <a:r>
              <a:rPr lang="en-US" sz="1600" dirty="0" smtClean="0"/>
              <a:t>(), </a:t>
            </a:r>
            <a:r>
              <a:rPr lang="en-US" sz="1600" dirty="0" err="1"/>
              <a:t>JSON.parse</a:t>
            </a:r>
            <a:r>
              <a:rPr lang="en-US" sz="1600" dirty="0"/>
              <a:t>() </a:t>
            </a: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an object has a </a:t>
            </a:r>
            <a:r>
              <a:rPr lang="en-US" sz="1600" u="sng" dirty="0" err="1"/>
              <a:t>toJSON</a:t>
            </a:r>
            <a:r>
              <a:rPr lang="en-US" sz="1600" u="sng" dirty="0"/>
              <a:t>() method</a:t>
            </a:r>
            <a:r>
              <a:rPr lang="en-US" sz="1600" dirty="0"/>
              <a:t>, </a:t>
            </a:r>
            <a:r>
              <a:rPr lang="en-US" sz="1600" dirty="0" err="1"/>
              <a:t>JSON.stringify</a:t>
            </a:r>
            <a:r>
              <a:rPr lang="en-US" sz="1600" dirty="0"/>
              <a:t>() </a:t>
            </a:r>
            <a:r>
              <a:rPr lang="en-US" sz="1600" u="sng" dirty="0"/>
              <a:t>does not </a:t>
            </a:r>
            <a:r>
              <a:rPr lang="en-US" sz="1600" u="sng" dirty="0" smtClean="0"/>
              <a:t>serialize the </a:t>
            </a:r>
            <a:r>
              <a:rPr lang="en-US" sz="1600" u="sng" dirty="0"/>
              <a:t>object </a:t>
            </a:r>
            <a:r>
              <a:rPr lang="en-US" sz="1600" dirty="0"/>
              <a:t>but instead calls </a:t>
            </a:r>
            <a:r>
              <a:rPr lang="en-US" sz="1600" dirty="0" err="1"/>
              <a:t>toJSON</a:t>
            </a:r>
            <a:r>
              <a:rPr lang="en-US" sz="1600" dirty="0"/>
              <a:t>() and </a:t>
            </a:r>
            <a:r>
              <a:rPr lang="en-US" sz="1600" u="sng" dirty="0"/>
              <a:t>serializes the value (either primitive or </a:t>
            </a:r>
            <a:r>
              <a:rPr lang="en-US" sz="1600" u="sng" dirty="0" smtClean="0"/>
              <a:t>object) that </a:t>
            </a:r>
            <a:r>
              <a:rPr lang="en-US" sz="1600" u="sng" dirty="0"/>
              <a:t>it returns</a:t>
            </a:r>
            <a:r>
              <a:rPr lang="en-US" sz="16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en-US" sz="1600" b="1" dirty="0" smtClean="0"/>
              <a:t>Comparison Methods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equality operators compare objects by reference, not by </a:t>
            </a:r>
            <a:r>
              <a:rPr lang="en-US" sz="1600" dirty="0" smtClean="0"/>
              <a:t>value. </a:t>
            </a:r>
            <a:r>
              <a:rPr lang="en-US" sz="1600" dirty="0"/>
              <a:t>If you define a class and want to be able </a:t>
            </a:r>
            <a:r>
              <a:rPr lang="en-US" sz="1600" dirty="0" smtClean="0"/>
              <a:t>to compare </a:t>
            </a:r>
            <a:r>
              <a:rPr lang="en-US" sz="1600" dirty="0"/>
              <a:t>instances of that class, you should define appropriate </a:t>
            </a:r>
            <a:r>
              <a:rPr lang="en-US" sz="1600" dirty="0" smtClean="0"/>
              <a:t> methods </a:t>
            </a:r>
            <a:r>
              <a:rPr lang="en-US" sz="1600" dirty="0"/>
              <a:t>to </a:t>
            </a:r>
            <a:r>
              <a:rPr lang="en-US" sz="1600" dirty="0" smtClean="0"/>
              <a:t>perform those </a:t>
            </a:r>
            <a:r>
              <a:rPr lang="en-US" sz="1600" dirty="0"/>
              <a:t>comparisons </a:t>
            </a:r>
            <a:endParaRPr lang="en-US" sz="1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</a:t>
            </a:r>
            <a:r>
              <a:rPr lang="en-US" sz="1600" dirty="0" smtClean="0"/>
              <a:t>enable instances </a:t>
            </a:r>
            <a:r>
              <a:rPr lang="en-US" sz="1600" dirty="0"/>
              <a:t>of your class to be tested for equality, define an instance method </a:t>
            </a:r>
            <a:r>
              <a:rPr lang="en-US" sz="1600" dirty="0" smtClean="0"/>
              <a:t>named </a:t>
            </a:r>
            <a:r>
              <a:rPr lang="en-US" sz="1600" b="1" u="sng" dirty="0" smtClean="0"/>
              <a:t>equals</a:t>
            </a:r>
            <a:r>
              <a:rPr lang="en-US" sz="1600" b="1" u="sng" dirty="0"/>
              <a:t>()</a:t>
            </a:r>
            <a:r>
              <a:rPr lang="en-US" sz="1600" dirty="0"/>
              <a:t>. It should take a single argument and return true if that argument is equal </a:t>
            </a:r>
            <a:r>
              <a:rPr lang="en-US" sz="1600" dirty="0" smtClean="0"/>
              <a:t>to the </a:t>
            </a:r>
            <a:r>
              <a:rPr lang="en-US" sz="1600" dirty="0"/>
              <a:t>object it is invoked 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u="sng" dirty="0" err="1"/>
              <a:t>compareTo</a:t>
            </a:r>
            <a:r>
              <a:rPr lang="en-US" sz="1600" b="1" u="sng" dirty="0"/>
              <a:t>()</a:t>
            </a:r>
            <a:r>
              <a:rPr lang="en-US" sz="1600" dirty="0"/>
              <a:t> method should accept a single argument and compare it to the </a:t>
            </a:r>
            <a:r>
              <a:rPr lang="en-US" sz="1600" dirty="0" smtClean="0"/>
              <a:t>object on </a:t>
            </a:r>
            <a:r>
              <a:rPr lang="en-US" sz="1600" dirty="0"/>
              <a:t>which the method is invoked. If the this object is less than the </a:t>
            </a:r>
            <a:r>
              <a:rPr lang="en-US" sz="1600" dirty="0" smtClean="0"/>
              <a:t>argument, </a:t>
            </a:r>
            <a:r>
              <a:rPr lang="en-US" sz="1600" dirty="0" err="1" smtClean="0"/>
              <a:t>compareTo</a:t>
            </a:r>
            <a:r>
              <a:rPr lang="en-US" sz="1600" dirty="0"/>
              <a:t>() should return a value less than zero.</a:t>
            </a:r>
          </a:p>
        </p:txBody>
      </p:sp>
    </p:spTree>
    <p:extLst>
      <p:ext uri="{BB962C8B-B14F-4D97-AF65-F5344CB8AC3E}">
        <p14:creationId xmlns:p14="http://schemas.microsoft.com/office/powerpoint/2010/main" val="2852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Example </a:t>
            </a:r>
            <a:r>
              <a:rPr lang="en-US" b="1" dirty="0" smtClean="0"/>
              <a:t>of </a:t>
            </a:r>
            <a:r>
              <a:rPr lang="en-US" b="1" dirty="0"/>
              <a:t>a custom HTTP server written in server-side JavaScript for the Node</a:t>
            </a:r>
          </a:p>
          <a:p>
            <a:pPr algn="ctr"/>
            <a:r>
              <a:rPr lang="en-US" b="1" dirty="0" smtClean="0"/>
              <a:t>server-side </a:t>
            </a:r>
            <a:r>
              <a:rPr lang="en-US" b="1" dirty="0"/>
              <a:t>environment. 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40668"/>
            <a:ext cx="327354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When a client requests the root URL “/”, it sends </a:t>
            </a:r>
            <a:r>
              <a:rPr lang="en-US" sz="1600" dirty="0" smtClean="0"/>
              <a:t>the chat </a:t>
            </a:r>
            <a:r>
              <a:rPr lang="en-US" sz="1600" dirty="0"/>
              <a:t>client code shown in </a:t>
            </a:r>
            <a:r>
              <a:rPr lang="en-US" sz="1600" dirty="0" smtClean="0"/>
              <a:t>previous Example and </a:t>
            </a:r>
            <a:r>
              <a:rPr lang="en-US" sz="1600" dirty="0"/>
              <a:t>the emulation code </a:t>
            </a:r>
            <a:r>
              <a:rPr lang="en-US" sz="1600" dirty="0" smtClean="0"/>
              <a:t>(when we emulate </a:t>
            </a:r>
            <a:r>
              <a:rPr lang="en-US" sz="1600" dirty="0" err="1"/>
              <a:t>EventSource</a:t>
            </a:r>
            <a:r>
              <a:rPr lang="en-US" sz="1600" dirty="0"/>
              <a:t> </a:t>
            </a:r>
            <a:r>
              <a:rPr lang="en-US" sz="1600" dirty="0" smtClean="0"/>
              <a:t>with </a:t>
            </a:r>
            <a:r>
              <a:rPr lang="en-US" sz="1600" dirty="0" err="1" smtClean="0"/>
              <a:t>XMLHttpRequest</a:t>
            </a:r>
            <a:r>
              <a:rPr lang="en-US" sz="1600" dirty="0" smtClean="0"/>
              <a:t>).</a:t>
            </a:r>
          </a:p>
          <a:p>
            <a:pPr>
              <a:spcAft>
                <a:spcPts val="1200"/>
              </a:spcAft>
            </a:pPr>
            <a:r>
              <a:rPr lang="en-US" sz="1600" dirty="0" smtClean="0"/>
              <a:t>When </a:t>
            </a:r>
            <a:r>
              <a:rPr lang="en-US" sz="1600" dirty="0"/>
              <a:t>a client makes a </a:t>
            </a:r>
            <a:r>
              <a:rPr lang="en-US" sz="1600" dirty="0" smtClean="0"/>
              <a:t>GET request </a:t>
            </a:r>
            <a:r>
              <a:rPr lang="en-US" sz="1600" dirty="0"/>
              <a:t>for the URL “/chat”, it saves the </a:t>
            </a:r>
            <a:r>
              <a:rPr lang="en-US" sz="1600" dirty="0" smtClean="0"/>
              <a:t>response stream </a:t>
            </a:r>
            <a:r>
              <a:rPr lang="en-US" sz="1600" dirty="0"/>
              <a:t>in an array and keeps that connection open. </a:t>
            </a: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1600" dirty="0" smtClean="0"/>
              <a:t>And </a:t>
            </a:r>
            <a:r>
              <a:rPr lang="en-US" sz="1600" dirty="0"/>
              <a:t>when a client makes a POST</a:t>
            </a:r>
            <a:br>
              <a:rPr lang="en-US" sz="1600" dirty="0"/>
            </a:br>
            <a:r>
              <a:rPr lang="en-US" sz="1600" dirty="0"/>
              <a:t>request to “/chat”, it uses the body of the request as a chat message and writes it,</a:t>
            </a:r>
            <a:br>
              <a:rPr lang="en-US" sz="1600" dirty="0"/>
            </a:br>
            <a:r>
              <a:rPr lang="en-US" sz="1600" dirty="0"/>
              <a:t>prefixed with the Server-Sent Events “data:” prefix, to each of the open response</a:t>
            </a:r>
            <a:br>
              <a:rPr lang="en-US" sz="1600" dirty="0"/>
            </a:br>
            <a:r>
              <a:rPr lang="en-US" sz="1600" dirty="0"/>
              <a:t>streams. </a:t>
            </a: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1600" dirty="0" smtClean="0"/>
              <a:t>If </a:t>
            </a:r>
            <a:r>
              <a:rPr lang="en-US" sz="1600" dirty="0"/>
              <a:t>you install Node, you can run this server example locally. It listens on </a:t>
            </a:r>
            <a:r>
              <a:rPr lang="en-US" sz="1600" dirty="0" smtClean="0"/>
              <a:t>port 8000</a:t>
            </a:r>
            <a:r>
              <a:rPr lang="en-US" sz="1600" dirty="0"/>
              <a:t>, so after starting the server, you’d point your browser </a:t>
            </a:r>
            <a:r>
              <a:rPr lang="en-US" sz="1600" dirty="0" smtClean="0"/>
              <a:t>to localhost:8000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 connect and begin chatting with yourself</a:t>
            </a:r>
            <a:r>
              <a:rPr lang="en-US" sz="16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0" y="728700"/>
            <a:ext cx="5789558" cy="40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 bwMode="auto">
          <a:xfrm>
            <a:off x="3491880" y="4761148"/>
            <a:ext cx="3924436" cy="24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0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313"/>
            <a:ext cx="493395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624"/>
            <a:ext cx="44005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03" y="1556792"/>
            <a:ext cx="4672397" cy="146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0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6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Client-Side Storage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07" y="404664"/>
            <a:ext cx="914400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Client-side storage is </a:t>
            </a:r>
            <a:r>
              <a:rPr lang="en-US" u="sng" dirty="0" smtClean="0"/>
              <a:t>segregated</a:t>
            </a:r>
            <a:r>
              <a:rPr lang="en-US" dirty="0" smtClean="0"/>
              <a:t> by </a:t>
            </a:r>
            <a:r>
              <a:rPr lang="en-US" dirty="0"/>
              <a:t>origin, so pages from one site can’t read the data stored by pages from another </a:t>
            </a:r>
            <a:r>
              <a:rPr lang="en-US" dirty="0" smtClean="0"/>
              <a:t>site. But </a:t>
            </a:r>
            <a:r>
              <a:rPr lang="en-US" dirty="0"/>
              <a:t>two pages from the </a:t>
            </a:r>
            <a:r>
              <a:rPr lang="en-US" u="sng" dirty="0"/>
              <a:t>same site can share storage </a:t>
            </a:r>
            <a:r>
              <a:rPr lang="en-US" dirty="0"/>
              <a:t>and can use it as a </a:t>
            </a:r>
            <a:r>
              <a:rPr lang="en-US" dirty="0" smtClean="0"/>
              <a:t>communication mechanism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Web applications can choose the lifetime of the data they </a:t>
            </a:r>
            <a:r>
              <a:rPr lang="en-US" dirty="0" smtClean="0"/>
              <a:t>store.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a number of forms of client-side storage</a:t>
            </a:r>
            <a:r>
              <a:rPr lang="en-US" dirty="0" smtClean="0"/>
              <a:t>:</a:t>
            </a:r>
          </a:p>
          <a:p>
            <a:pPr marL="625475" lvl="1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b="1" u="sng" dirty="0"/>
              <a:t>Web Storage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/>
              <a:t>HTML5). This API consists of the </a:t>
            </a:r>
            <a:r>
              <a:rPr lang="en-US" sz="1600" dirty="0" err="1"/>
              <a:t>localStorage</a:t>
            </a:r>
            <a:r>
              <a:rPr lang="en-US" sz="1600" dirty="0"/>
              <a:t> and </a:t>
            </a:r>
            <a:r>
              <a:rPr lang="en-US" sz="1600" dirty="0" err="1"/>
              <a:t>sessionStorage</a:t>
            </a:r>
            <a:r>
              <a:rPr lang="en-US" sz="1600" dirty="0"/>
              <a:t> objects, which are essentially persistent associative arrays that map string keys to string values. </a:t>
            </a:r>
            <a:endParaRPr lang="en-US" sz="1600" dirty="0" smtClean="0"/>
          </a:p>
          <a:p>
            <a:pPr marL="625475" lvl="1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b="1" u="sng" dirty="0"/>
              <a:t>Cookies</a:t>
            </a:r>
            <a:r>
              <a:rPr lang="en-US" sz="1600" dirty="0"/>
              <a:t> are an old client-side storage mechanism that was designed for use </a:t>
            </a:r>
            <a:r>
              <a:rPr lang="en-US" sz="1600" dirty="0" smtClean="0"/>
              <a:t>by server-side </a:t>
            </a:r>
            <a:r>
              <a:rPr lang="en-US" sz="1600" dirty="0"/>
              <a:t>scripts. An awkward JavaScript API makes cookies scriptable on </a:t>
            </a:r>
            <a:r>
              <a:rPr lang="en-US" sz="1600" dirty="0" smtClean="0"/>
              <a:t>the client-side</a:t>
            </a:r>
            <a:r>
              <a:rPr lang="en-US" sz="1600" dirty="0"/>
              <a:t>, but they are hard to use and are suitable only for storing small </a:t>
            </a:r>
            <a:r>
              <a:rPr lang="en-US" sz="1600" dirty="0" smtClean="0"/>
              <a:t>amounts of </a:t>
            </a:r>
            <a:r>
              <a:rPr lang="en-US" sz="1600" dirty="0"/>
              <a:t>textual data. Also, any data stored as cookies is always transmitted to the </a:t>
            </a:r>
            <a:r>
              <a:rPr lang="en-US" sz="1600" dirty="0" smtClean="0"/>
              <a:t>server with </a:t>
            </a:r>
            <a:r>
              <a:rPr lang="en-US" sz="1600" dirty="0"/>
              <a:t>every HTTP request, even if the data is only of interest to the client</a:t>
            </a:r>
            <a:r>
              <a:rPr lang="en-US" sz="1600" dirty="0" smtClean="0"/>
              <a:t>.</a:t>
            </a:r>
          </a:p>
          <a:p>
            <a:pPr marL="625475" lvl="1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b="1" u="sng" dirty="0"/>
              <a:t>Offline Web </a:t>
            </a:r>
            <a:r>
              <a:rPr lang="en-US" sz="1600" b="1" u="sng" dirty="0" smtClean="0"/>
              <a:t>Applications. </a:t>
            </a:r>
            <a:r>
              <a:rPr lang="en-US" sz="1600" dirty="0" smtClean="0"/>
              <a:t>HTML5 </a:t>
            </a:r>
            <a:r>
              <a:rPr lang="en-US" sz="1600" dirty="0"/>
              <a:t>defines an “Offline Web Applications” API that allows the caching of </a:t>
            </a:r>
            <a:r>
              <a:rPr lang="en-US" sz="1600" dirty="0" smtClean="0"/>
              <a:t>web pages </a:t>
            </a:r>
            <a:r>
              <a:rPr lang="en-US" sz="1600" dirty="0"/>
              <a:t>and their associated resources (scripts, CSS files, images, and so on). This </a:t>
            </a:r>
            <a:r>
              <a:rPr lang="en-US" sz="1600" dirty="0" smtClean="0"/>
              <a:t>is client-side </a:t>
            </a:r>
            <a:r>
              <a:rPr lang="en-US" sz="1600" dirty="0"/>
              <a:t>storage for web applications themselves rather than just their data, </a:t>
            </a:r>
            <a:r>
              <a:rPr lang="en-US" sz="1600" dirty="0" smtClean="0"/>
              <a:t>and it </a:t>
            </a:r>
            <a:r>
              <a:rPr lang="en-US" sz="1600" dirty="0"/>
              <a:t>allows web apps to install themselves so that they are available even when </a:t>
            </a:r>
            <a:r>
              <a:rPr lang="en-US" sz="1600" dirty="0" smtClean="0"/>
              <a:t>there is </a:t>
            </a:r>
            <a:r>
              <a:rPr lang="en-US" sz="1600" dirty="0"/>
              <a:t>no connection to the Internet</a:t>
            </a:r>
            <a:r>
              <a:rPr lang="en-US" sz="1600" dirty="0" smtClean="0"/>
              <a:t>.</a:t>
            </a:r>
          </a:p>
          <a:p>
            <a:pPr marL="625475" lvl="1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b="1" u="sng" dirty="0"/>
              <a:t>Web </a:t>
            </a:r>
            <a:r>
              <a:rPr lang="en-US" sz="1600" b="1" u="sng" dirty="0" smtClean="0"/>
              <a:t>Databases</a:t>
            </a:r>
            <a:r>
              <a:rPr lang="en-US" sz="1600" b="1" u="sng" dirty="0"/>
              <a:t>. </a:t>
            </a:r>
            <a:r>
              <a:rPr lang="en-US" sz="1600" dirty="0"/>
              <a:t>Developers who need to work with really huge amounts of data like to use databases, and the most recent browsers have started to integrate client-side </a:t>
            </a:r>
            <a:r>
              <a:rPr lang="en-US" sz="1600" dirty="0" smtClean="0"/>
              <a:t>database functionality </a:t>
            </a:r>
            <a:r>
              <a:rPr lang="en-US" sz="1600" dirty="0"/>
              <a:t>into their browsers. </a:t>
            </a:r>
            <a:endParaRPr lang="en-US" sz="1600" dirty="0" smtClean="0"/>
          </a:p>
          <a:p>
            <a:pPr marL="625475" lvl="1" indent="-265113">
              <a:spcAft>
                <a:spcPts val="600"/>
              </a:spcAft>
              <a:buFont typeface="+mj-lt"/>
              <a:buAutoNum type="arabicPeriod"/>
            </a:pPr>
            <a:r>
              <a:rPr lang="en-US" sz="1600" b="1" u="sng" dirty="0"/>
              <a:t>Filesystem API. </a:t>
            </a:r>
            <a:r>
              <a:rPr lang="en-US" sz="1600" dirty="0" smtClean="0"/>
              <a:t>The modern </a:t>
            </a:r>
            <a:r>
              <a:rPr lang="en-US" sz="1600" dirty="0"/>
              <a:t>browsers support a File object that allows </a:t>
            </a:r>
            <a:r>
              <a:rPr lang="en-US" sz="1600" dirty="0" smtClean="0"/>
              <a:t>user-selected </a:t>
            </a:r>
            <a:r>
              <a:rPr lang="en-US" sz="1600" dirty="0"/>
              <a:t>files to be uploaded through an </a:t>
            </a:r>
            <a:r>
              <a:rPr lang="en-US" sz="1600" dirty="0" err="1"/>
              <a:t>XMLHttpRequest</a:t>
            </a:r>
            <a:r>
              <a:rPr lang="en-US" sz="1600" dirty="0"/>
              <a:t>. Related draft </a:t>
            </a:r>
            <a:r>
              <a:rPr lang="en-US" sz="1600" dirty="0" smtClean="0"/>
              <a:t>standards define </a:t>
            </a:r>
            <a:r>
              <a:rPr lang="en-US" sz="1600" dirty="0"/>
              <a:t>an API for obtaining a private local filesystem and for reading and </a:t>
            </a:r>
            <a:r>
              <a:rPr lang="en-US" sz="1600" dirty="0" smtClean="0"/>
              <a:t>writing files </a:t>
            </a:r>
            <a:r>
              <a:rPr lang="en-US" sz="1600" dirty="0"/>
              <a:t>from and to that filesystem. 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5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/>
              <a:t>Borrowing </a:t>
            </a:r>
            <a:r>
              <a:rPr lang="en-US" sz="1600" b="1" dirty="0" smtClean="0"/>
              <a:t>Methods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single function can even be used as a method of more than one class. </a:t>
            </a: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Most </a:t>
            </a:r>
            <a:r>
              <a:rPr lang="en-US" sz="1600" dirty="0"/>
              <a:t>of </a:t>
            </a:r>
            <a:r>
              <a:rPr lang="en-US" sz="1600" dirty="0" smtClean="0"/>
              <a:t>the built-in </a:t>
            </a:r>
            <a:r>
              <a:rPr lang="en-US" sz="1600" dirty="0"/>
              <a:t>methods of the Array class, for example, are defined generically, and if </a:t>
            </a:r>
            <a:r>
              <a:rPr lang="en-US" sz="1600" dirty="0" smtClean="0"/>
              <a:t>you define </a:t>
            </a:r>
            <a:r>
              <a:rPr lang="en-US" sz="1600" dirty="0"/>
              <a:t>a class whose instances are array-like objects, you can copy functions </a:t>
            </a:r>
            <a:r>
              <a:rPr lang="en-US" sz="1600" dirty="0" smtClean="0"/>
              <a:t>from </a:t>
            </a:r>
            <a:r>
              <a:rPr lang="en-US" sz="1600" dirty="0" err="1" smtClean="0"/>
              <a:t>Array.prototype</a:t>
            </a:r>
            <a:r>
              <a:rPr lang="en-US" sz="1600" dirty="0" smtClean="0"/>
              <a:t> </a:t>
            </a:r>
            <a:r>
              <a:rPr lang="en-US" sz="1600" dirty="0"/>
              <a:t>to the prototype object of your class. </a:t>
            </a: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view JavaScript </a:t>
            </a:r>
            <a:r>
              <a:rPr lang="en-US" sz="1600" dirty="0" smtClean="0"/>
              <a:t>through the </a:t>
            </a:r>
            <a:r>
              <a:rPr lang="en-US" sz="1600" dirty="0"/>
              <a:t>lens of classical object-oriented languages, the use of methods of one class as methods of another class can be thought of as a form of </a:t>
            </a:r>
            <a:r>
              <a:rPr lang="en-US" sz="1600" i="1" u="sng" dirty="0"/>
              <a:t>multiple inheritance. </a:t>
            </a:r>
            <a:endParaRPr lang="en-US" sz="1600" i="1" u="sng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JavaScript is not </a:t>
            </a:r>
            <a:r>
              <a:rPr lang="en-US" sz="1600" dirty="0"/>
              <a:t>a classical object-oriented language, however, and </a:t>
            </a:r>
            <a:r>
              <a:rPr lang="en-US" sz="1600" dirty="0" smtClean="0"/>
              <a:t>to </a:t>
            </a:r>
            <a:r>
              <a:rPr lang="en-US" sz="1600" dirty="0"/>
              <a:t>describe this kind </a:t>
            </a:r>
            <a:r>
              <a:rPr lang="en-US" sz="1600" dirty="0" smtClean="0"/>
              <a:t>of method </a:t>
            </a:r>
            <a:r>
              <a:rPr lang="en-US" sz="1600" dirty="0"/>
              <a:t>reuse </a:t>
            </a:r>
            <a:r>
              <a:rPr lang="en-US" sz="1600" dirty="0" smtClean="0"/>
              <a:t>we can use the </a:t>
            </a:r>
            <a:r>
              <a:rPr lang="en-US" sz="1600" dirty="0"/>
              <a:t>informal term </a:t>
            </a:r>
            <a:r>
              <a:rPr lang="en-US" sz="1600" i="1" u="sng" dirty="0"/>
              <a:t>borrowing</a:t>
            </a:r>
            <a:r>
              <a:rPr lang="en-US" sz="1600" dirty="0" smtClean="0"/>
              <a:t>.</a:t>
            </a:r>
          </a:p>
          <a:p>
            <a:pPr algn="ctr">
              <a:spcAft>
                <a:spcPts val="300"/>
              </a:spcAft>
            </a:pPr>
            <a:r>
              <a:rPr lang="en-US" sz="1600" b="1" dirty="0"/>
              <a:t>Private State </a:t>
            </a:r>
            <a:endParaRPr lang="en-US" sz="1600" b="1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classical object-oriented programming, it is often a goal to encapsulate or hide </a:t>
            </a:r>
            <a:r>
              <a:rPr lang="en-US" sz="1600" dirty="0" smtClean="0"/>
              <a:t>the state </a:t>
            </a:r>
            <a:r>
              <a:rPr lang="en-US" sz="1600" dirty="0"/>
              <a:t>of an object within the object, allowing access to that state only through </a:t>
            </a:r>
            <a:r>
              <a:rPr lang="en-US" sz="1600" dirty="0" smtClean="0"/>
              <a:t>the methods </a:t>
            </a:r>
            <a:r>
              <a:rPr lang="en-US" sz="1600" dirty="0"/>
              <a:t>of the object, and now </a:t>
            </a:r>
            <a:r>
              <a:rPr lang="en-US" sz="1600" dirty="0" smtClean="0"/>
              <a:t>allowing </a:t>
            </a:r>
            <a:r>
              <a:rPr lang="en-US" sz="1600" dirty="0"/>
              <a:t>the important state variables to be read </a:t>
            </a:r>
            <a:r>
              <a:rPr lang="en-US" sz="1600" dirty="0" smtClean="0"/>
              <a:t>or written directly.</a:t>
            </a:r>
            <a:endParaRPr lang="en-US" sz="16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approximate private instance fields using variables (or arguments) captured </a:t>
            </a:r>
            <a:r>
              <a:rPr lang="en-US" sz="1600" dirty="0" smtClean="0"/>
              <a:t>in the </a:t>
            </a:r>
            <a:r>
              <a:rPr lang="en-US" sz="1600" dirty="0"/>
              <a:t>closure of the constructor invocation that creates an instance. To do this, we </a:t>
            </a:r>
            <a:r>
              <a:rPr lang="en-US" sz="1600" dirty="0" smtClean="0"/>
              <a:t>define functions </a:t>
            </a:r>
            <a:r>
              <a:rPr lang="en-US" sz="1600" dirty="0"/>
              <a:t>inside the constructor (so they have access to the constructor’s </a:t>
            </a:r>
            <a:r>
              <a:rPr lang="en-US" sz="1600" dirty="0" smtClean="0"/>
              <a:t>arguments and </a:t>
            </a:r>
            <a:r>
              <a:rPr lang="en-US" sz="1600" dirty="0"/>
              <a:t>variables) and assign those functions to properties of the newly created </a:t>
            </a:r>
            <a:r>
              <a:rPr lang="en-US" sz="1600" dirty="0" smtClean="0"/>
              <a:t>object.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new Range class defines methods for querying the endpoints of a range, but </a:t>
            </a:r>
            <a:r>
              <a:rPr lang="en-US" sz="1600" dirty="0" smtClean="0"/>
              <a:t>no methods </a:t>
            </a:r>
            <a:r>
              <a:rPr lang="en-US" sz="1600" dirty="0"/>
              <a:t>or properties for setting those endpoints. This gives instances of this class </a:t>
            </a:r>
            <a:r>
              <a:rPr lang="en-US" sz="1600" dirty="0" smtClean="0"/>
              <a:t>a kind </a:t>
            </a:r>
            <a:r>
              <a:rPr lang="en-US" sz="1600" dirty="0"/>
              <a:t>of </a:t>
            </a:r>
            <a:r>
              <a:rPr lang="en-US" sz="1600" dirty="0" smtClean="0"/>
              <a:t>immutability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But we can replace the methods from() and to()!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4509120"/>
            <a:ext cx="4536504" cy="1405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16" y="4509120"/>
            <a:ext cx="4463988" cy="1370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 smtClean="0"/>
              <a:t>Subclasses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key to creating subclasses in JavaScript is proper initialization of the </a:t>
            </a:r>
            <a:r>
              <a:rPr lang="en-US" sz="1600" dirty="0" smtClean="0"/>
              <a:t>prototype object</a:t>
            </a:r>
            <a:r>
              <a:rPr lang="en-US" sz="1600" dirty="0"/>
              <a:t>. If class B extends A, then </a:t>
            </a:r>
            <a:r>
              <a:rPr lang="en-US" sz="1600" dirty="0" err="1"/>
              <a:t>B.prototype</a:t>
            </a:r>
            <a:r>
              <a:rPr lang="en-US" sz="1600" dirty="0"/>
              <a:t> must be an heir of </a:t>
            </a:r>
            <a:r>
              <a:rPr lang="en-US" sz="1600" dirty="0" err="1"/>
              <a:t>A.prototype</a:t>
            </a:r>
            <a:r>
              <a:rPr lang="en-US" sz="1600" dirty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21" y="1232756"/>
            <a:ext cx="4283376" cy="200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972508"/>
            <a:ext cx="4824536" cy="2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H="1" flipV="1">
            <a:off x="4824030" y="795482"/>
            <a:ext cx="13845" cy="3749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" y="1395864"/>
            <a:ext cx="4824537" cy="314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3398606"/>
            <a:ext cx="2122907" cy="114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18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509" y="0"/>
            <a:ext cx="9161206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/>
              <a:t>Constructor and Method Chaining</a:t>
            </a:r>
            <a:endParaRPr lang="en-US" sz="1600" b="1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constructor </a:t>
            </a:r>
            <a:r>
              <a:rPr lang="en-US" sz="1600" dirty="0" smtClean="0"/>
              <a:t>and methods </a:t>
            </a:r>
            <a:r>
              <a:rPr lang="en-US" sz="1600" dirty="0"/>
              <a:t>of the subclass call or chain to the superclass constructor and </a:t>
            </a:r>
            <a:r>
              <a:rPr lang="en-US" sz="1600" dirty="0" smtClean="0"/>
              <a:t>the superclass methods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1" y="869468"/>
            <a:ext cx="7064910" cy="587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4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620"/>
            <a:ext cx="91440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 smtClean="0"/>
              <a:t>Composition </a:t>
            </a:r>
            <a:r>
              <a:rPr lang="en-US" sz="1600" b="1" dirty="0"/>
              <a:t>Versus </a:t>
            </a:r>
            <a:r>
              <a:rPr lang="en-US" sz="1600" b="1" dirty="0" err="1" smtClean="0"/>
              <a:t>Subclassing</a:t>
            </a:r>
            <a:endParaRPr lang="en-US" sz="1600" b="1" dirty="0" smtClean="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well-known principle in </a:t>
            </a:r>
            <a:r>
              <a:rPr lang="en-US" sz="1600" dirty="0" err="1"/>
              <a:t>objectoriented</a:t>
            </a:r>
            <a:r>
              <a:rPr lang="en-US" sz="1600" dirty="0"/>
              <a:t> design is “favor composition over inheritance.”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631868"/>
            <a:ext cx="4889081" cy="432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986145"/>
            <a:ext cx="3600400" cy="107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6247093"/>
            <a:ext cx="5400600" cy="35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1" y="6546558"/>
            <a:ext cx="5422751" cy="3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4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73060</TotalTime>
  <Words>7670</Words>
  <Application>Microsoft Office PowerPoint</Application>
  <PresentationFormat>Экран (4:3)</PresentationFormat>
  <Paragraphs>470</Paragraphs>
  <Slides>53</Slides>
  <Notes>52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Тема Office</vt:lpstr>
      <vt:lpstr>«Програмування та підтримка веб-застосувань»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vovk</dc:creator>
  <cp:lastModifiedBy>vovk</cp:lastModifiedBy>
  <cp:revision>527</cp:revision>
  <dcterms:created xsi:type="dcterms:W3CDTF">2017-05-17T07:25:06Z</dcterms:created>
  <dcterms:modified xsi:type="dcterms:W3CDTF">2017-11-21T10:38:36Z</dcterms:modified>
</cp:coreProperties>
</file>