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388858-A97A-47A3-B552-6DB577E7222E}" type="datetimeFigureOut">
              <a:rPr lang="en-US" smtClean="0"/>
              <a:t>13-Feb-17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161236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88858-A97A-47A3-B552-6DB577E7222E}" type="datetimeFigureOut">
              <a:rPr lang="en-US" smtClean="0"/>
              <a:t>13-Feb-17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348257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88858-A97A-47A3-B552-6DB577E7222E}" type="datetimeFigureOut">
              <a:rPr lang="en-US" smtClean="0"/>
              <a:t>13-Feb-17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75725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88858-A97A-47A3-B552-6DB577E7222E}" type="datetimeFigureOut">
              <a:rPr lang="en-US" smtClean="0"/>
              <a:t>13-Feb-17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16101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88858-A97A-47A3-B552-6DB577E7222E}" type="datetimeFigureOut">
              <a:rPr lang="en-US" smtClean="0"/>
              <a:t>13-Feb-17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133106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388858-A97A-47A3-B552-6DB577E7222E}" type="datetimeFigureOut">
              <a:rPr lang="en-US" smtClean="0"/>
              <a:t>13-Feb-17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38196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388858-A97A-47A3-B552-6DB577E7222E}" type="datetimeFigureOut">
              <a:rPr lang="en-US" smtClean="0"/>
              <a:t>13-Feb-17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337268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388858-A97A-47A3-B552-6DB577E7222E}" type="datetimeFigureOut">
              <a:rPr lang="en-US" smtClean="0"/>
              <a:t>13-Feb-17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183343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88858-A97A-47A3-B552-6DB577E7222E}" type="datetimeFigureOut">
              <a:rPr lang="en-US" smtClean="0"/>
              <a:t>13-Feb-17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282577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88858-A97A-47A3-B552-6DB577E7222E}" type="datetimeFigureOut">
              <a:rPr lang="en-US" smtClean="0"/>
              <a:t>13-Feb-17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398574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88858-A97A-47A3-B552-6DB577E7222E}" type="datetimeFigureOut">
              <a:rPr lang="en-US" smtClean="0"/>
              <a:t>13-Feb-17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BC9F-32F4-4E8F-8EE5-C1A3A9F64075}" type="slidenum">
              <a:rPr lang="en-US" smtClean="0"/>
              <a:t>‹#›</a:t>
            </a:fld>
            <a:endParaRPr lang="en-US"/>
          </a:p>
        </p:txBody>
      </p:sp>
    </p:spTree>
    <p:extLst>
      <p:ext uri="{BB962C8B-B14F-4D97-AF65-F5344CB8AC3E}">
        <p14:creationId xmlns:p14="http://schemas.microsoft.com/office/powerpoint/2010/main" val="339600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88858-A97A-47A3-B552-6DB577E7222E}" type="datetimeFigureOut">
              <a:rPr lang="en-US" smtClean="0"/>
              <a:t>13-Feb-17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0BC9F-32F4-4E8F-8EE5-C1A3A9F64075}" type="slidenum">
              <a:rPr lang="en-US" smtClean="0"/>
              <a:t>‹#›</a:t>
            </a:fld>
            <a:endParaRPr lang="en-US"/>
          </a:p>
        </p:txBody>
      </p:sp>
    </p:spTree>
    <p:extLst>
      <p:ext uri="{BB962C8B-B14F-4D97-AF65-F5344CB8AC3E}">
        <p14:creationId xmlns:p14="http://schemas.microsoft.com/office/powerpoint/2010/main" val="182956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PROBLEMS BY SEARCHING</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3606517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3738" y="1027906"/>
            <a:ext cx="11584524" cy="4561717"/>
          </a:xfrm>
          <a:prstGeom prst="rect">
            <a:avLst/>
          </a:prstGeom>
        </p:spPr>
      </p:pic>
    </p:spTree>
    <p:extLst>
      <p:ext uri="{BB962C8B-B14F-4D97-AF65-F5344CB8AC3E}">
        <p14:creationId xmlns:p14="http://schemas.microsoft.com/office/powerpoint/2010/main" val="201454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8-puzzle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States</a:t>
            </a:r>
            <a:r>
              <a:rPr lang="en-US" dirty="0"/>
              <a:t>: A state description specifies the location of each of the eight Ides and the blank in one of the nine squares. </a:t>
            </a:r>
          </a:p>
          <a:p>
            <a:r>
              <a:rPr lang="en-US" dirty="0" smtClean="0"/>
              <a:t>Initial </a:t>
            </a:r>
            <a:r>
              <a:rPr lang="en-US" dirty="0"/>
              <a:t>state: Any state can be designated as the initial state. Note that any given goal </a:t>
            </a:r>
            <a:r>
              <a:rPr lang="en-US" dirty="0" smtClean="0"/>
              <a:t>can </a:t>
            </a:r>
            <a:r>
              <a:rPr lang="en-US" dirty="0"/>
              <a:t>he reached Front exactly half of the possible initial </a:t>
            </a:r>
            <a:r>
              <a:rPr lang="en-US" dirty="0" smtClean="0"/>
              <a:t>states</a:t>
            </a:r>
            <a:endParaRPr lang="en-US" dirty="0"/>
          </a:p>
          <a:p>
            <a:r>
              <a:rPr lang="en-US" dirty="0" smtClean="0"/>
              <a:t>Actions</a:t>
            </a:r>
            <a:r>
              <a:rPr lang="en-US" dirty="0"/>
              <a:t>: The simplest formulation defines the actions as movements of the blank space </a:t>
            </a:r>
            <a:r>
              <a:rPr lang="en-US" dirty="0" smtClean="0"/>
              <a:t> </a:t>
            </a:r>
            <a:r>
              <a:rPr lang="en-US" i="1" dirty="0" smtClean="0"/>
              <a:t>Left</a:t>
            </a:r>
            <a:r>
              <a:rPr lang="en-US" i="1" dirty="0"/>
              <a:t>, Right, Up, </a:t>
            </a:r>
            <a:r>
              <a:rPr lang="en-US" dirty="0"/>
              <a:t>or Down. Different subsets of these are possible depending on where </a:t>
            </a:r>
            <a:r>
              <a:rPr lang="en-US" dirty="0" smtClean="0"/>
              <a:t> the </a:t>
            </a:r>
            <a:r>
              <a:rPr lang="en-US" dirty="0"/>
              <a:t>blank is. </a:t>
            </a:r>
          </a:p>
          <a:p>
            <a:r>
              <a:rPr lang="en-US" dirty="0" smtClean="0"/>
              <a:t>Transition </a:t>
            </a:r>
            <a:r>
              <a:rPr lang="en-US" dirty="0"/>
              <a:t>model: Given a state and action, this returns the resulting state; for example, if we apply </a:t>
            </a:r>
            <a:r>
              <a:rPr lang="en-US" i="1" dirty="0"/>
              <a:t>Left </a:t>
            </a:r>
            <a:r>
              <a:rPr lang="en-US" dirty="0"/>
              <a:t>to the start state in Figure 3.4, the resulting state has the 5 and the blank </a:t>
            </a:r>
            <a:r>
              <a:rPr lang="en-US" dirty="0" smtClean="0"/>
              <a:t> switched</a:t>
            </a:r>
            <a:r>
              <a:rPr lang="en-US" dirty="0"/>
              <a:t>. </a:t>
            </a:r>
          </a:p>
          <a:p>
            <a:r>
              <a:rPr lang="en-US" dirty="0" smtClean="0"/>
              <a:t>Goal </a:t>
            </a:r>
            <a:r>
              <a:rPr lang="en-US" dirty="0"/>
              <a:t>test: This checks whether the state matches the goal configuration shown in </a:t>
            </a:r>
            <a:r>
              <a:rPr lang="en-US" dirty="0" smtClean="0"/>
              <a:t>Figure </a:t>
            </a:r>
            <a:r>
              <a:rPr lang="en-US" dirty="0"/>
              <a:t>3.4. (Other goal configurations are possible.) </a:t>
            </a:r>
          </a:p>
          <a:p>
            <a:r>
              <a:rPr lang="en-US" dirty="0" smtClean="0"/>
              <a:t>Path </a:t>
            </a:r>
            <a:r>
              <a:rPr lang="en-US" dirty="0"/>
              <a:t>cost: Each step costs 1, so the path cost is the number of steps in the path. </a:t>
            </a:r>
          </a:p>
        </p:txBody>
      </p:sp>
    </p:spTree>
    <p:extLst>
      <p:ext uri="{BB962C8B-B14F-4D97-AF65-F5344CB8AC3E}">
        <p14:creationId xmlns:p14="http://schemas.microsoft.com/office/powerpoint/2010/main" val="667109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a:t>
            </a:r>
            <a:r>
              <a:rPr lang="en-US" dirty="0"/>
              <a:t>8-puzzle belongs to the family of sliding-block puzzles, which are often used as test problems for new search algorithms in AI. This family is known to be NP-complete, so one does not expect to find methods significantly better in the worst case than the search algorithms described in this chapter and the next. The 8-puzzle has 91/2 =181, 440 reachable states and is easily solved. The 15-puzzle (on a 4 x 4 board) has around 1.3 trillion states, and random instances can be solved optimally in a few milliseconds by the best search algorithms. The 24-puzzle (on a 5 x 5 board) has around 10</a:t>
            </a:r>
            <a:r>
              <a:rPr lang="en-US" baseline="30000" dirty="0"/>
              <a:t>25</a:t>
            </a:r>
            <a:r>
              <a:rPr lang="en-US" dirty="0"/>
              <a:t> states, and random instances take several hours to solve optimally</a:t>
            </a:r>
            <a:r>
              <a:rPr lang="en-US" dirty="0" smtClean="0"/>
              <a:t>.</a:t>
            </a:r>
            <a:endParaRPr lang="en-US" dirty="0"/>
          </a:p>
        </p:txBody>
      </p:sp>
    </p:spTree>
    <p:extLst>
      <p:ext uri="{BB962C8B-B14F-4D97-AF65-F5344CB8AC3E}">
        <p14:creationId xmlns:p14="http://schemas.microsoft.com/office/powerpoint/2010/main" val="804332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goal of the 8-queens problem is to place eight queens on a chessboard such that </a:t>
            </a:r>
            <a:r>
              <a:rPr lang="en-US" dirty="0" smtClean="0"/>
              <a:t> no </a:t>
            </a:r>
            <a:r>
              <a:rPr lang="en-US" dirty="0"/>
              <a:t>queen attacks any other. (A queen attacks any piece in the same row, column or </a:t>
            </a:r>
            <a:r>
              <a:rPr lang="en-US" dirty="0" smtClean="0"/>
              <a:t>diagonal</a:t>
            </a:r>
            <a:r>
              <a:rPr lang="en-US" dirty="0"/>
              <a:t>.) </a:t>
            </a:r>
            <a:endParaRPr lang="en-US" dirty="0" smtClean="0"/>
          </a:p>
          <a:p>
            <a:r>
              <a:rPr lang="en-US" dirty="0" smtClean="0"/>
              <a:t>An </a:t>
            </a:r>
            <a:r>
              <a:rPr lang="en-US" b="1" dirty="0"/>
              <a:t>incremental formulation </a:t>
            </a:r>
            <a:r>
              <a:rPr lang="en-US" dirty="0"/>
              <a:t>involves operators that </a:t>
            </a:r>
            <a:r>
              <a:rPr lang="en-US" i="1" dirty="0"/>
              <a:t>augment </a:t>
            </a:r>
            <a:r>
              <a:rPr lang="en-US" dirty="0"/>
              <a:t>the state description, starting with an empty state; for the 8-queens problem, this means that each action adds a queen to the state </a:t>
            </a:r>
            <a:endParaRPr lang="en-US" dirty="0" smtClean="0"/>
          </a:p>
          <a:p>
            <a:r>
              <a:rPr lang="en-US" b="1" dirty="0" smtClean="0"/>
              <a:t>A </a:t>
            </a:r>
            <a:r>
              <a:rPr lang="en-US" b="1" dirty="0"/>
              <a:t>complete-state formulation </a:t>
            </a:r>
            <a:r>
              <a:rPr lang="en-US" dirty="0"/>
              <a:t>starts with all 8 queens on the board and moves them amend. In either case, the path cost is of no interest because only the final state counts. </a:t>
            </a:r>
          </a:p>
        </p:txBody>
      </p:sp>
    </p:spTree>
    <p:extLst>
      <p:ext uri="{BB962C8B-B14F-4D97-AF65-F5344CB8AC3E}">
        <p14:creationId xmlns:p14="http://schemas.microsoft.com/office/powerpoint/2010/main" val="2357627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States</a:t>
            </a:r>
            <a:r>
              <a:rPr lang="en-US" b="1" dirty="0"/>
              <a:t>: </a:t>
            </a:r>
            <a:r>
              <a:rPr lang="en-US" dirty="0"/>
              <a:t>Any arrangement of 0 to 8 queens on the board is a state. </a:t>
            </a:r>
          </a:p>
          <a:p>
            <a:r>
              <a:rPr lang="en-US" b="1" dirty="0" smtClean="0"/>
              <a:t>Initial </a:t>
            </a:r>
            <a:r>
              <a:rPr lang="en-US" b="1" dirty="0"/>
              <a:t>state: </a:t>
            </a:r>
            <a:r>
              <a:rPr lang="en-US" dirty="0"/>
              <a:t>No queens on the board. </a:t>
            </a:r>
          </a:p>
          <a:p>
            <a:r>
              <a:rPr lang="en-US" b="1" dirty="0" smtClean="0"/>
              <a:t>Actions</a:t>
            </a:r>
            <a:r>
              <a:rPr lang="en-US" dirty="0"/>
              <a:t>: Add a queen to any empty square. </a:t>
            </a:r>
          </a:p>
          <a:p>
            <a:r>
              <a:rPr lang="en-US" b="1" dirty="0" smtClean="0"/>
              <a:t>Transition </a:t>
            </a:r>
            <a:r>
              <a:rPr lang="en-US" b="1" dirty="0"/>
              <a:t>model: </a:t>
            </a:r>
            <a:r>
              <a:rPr lang="en-US" dirty="0"/>
              <a:t>Returns the board with a queen added to the specified square. </a:t>
            </a:r>
          </a:p>
          <a:p>
            <a:r>
              <a:rPr lang="en-US" dirty="0" smtClean="0"/>
              <a:t>Goal </a:t>
            </a:r>
            <a:r>
              <a:rPr lang="en-US" b="1" dirty="0"/>
              <a:t>test: </a:t>
            </a:r>
            <a:r>
              <a:rPr lang="en-US" dirty="0"/>
              <a:t>8 queens are on the board, none attacked. </a:t>
            </a:r>
            <a:endParaRPr lang="en-US" dirty="0" smtClean="0"/>
          </a:p>
          <a:p>
            <a:r>
              <a:rPr lang="en-US" dirty="0" smtClean="0"/>
              <a:t>In </a:t>
            </a:r>
            <a:r>
              <a:rPr lang="en-US" dirty="0"/>
              <a:t>this formulation, we have 69 • 63 • • • 57 1.8 x 1014 possible sequences to investigate. </a:t>
            </a:r>
          </a:p>
        </p:txBody>
      </p:sp>
    </p:spTree>
    <p:extLst>
      <p:ext uri="{BB962C8B-B14F-4D97-AF65-F5344CB8AC3E}">
        <p14:creationId xmlns:p14="http://schemas.microsoft.com/office/powerpoint/2010/main" val="115156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 better formulation</a:t>
            </a:r>
          </a:p>
          <a:p>
            <a:r>
              <a:rPr lang="en-US" b="1" dirty="0" smtClean="0"/>
              <a:t>States</a:t>
            </a:r>
            <a:r>
              <a:rPr lang="en-US" b="1" dirty="0"/>
              <a:t>: </a:t>
            </a:r>
            <a:r>
              <a:rPr lang="en-US" dirty="0"/>
              <a:t>All possible arrangements of n queens (0 &lt; </a:t>
            </a:r>
            <a:r>
              <a:rPr lang="en-US" i="1" dirty="0" err="1"/>
              <a:t>rt</a:t>
            </a:r>
            <a:r>
              <a:rPr lang="en-US" i="1" dirty="0"/>
              <a:t> &lt; </a:t>
            </a:r>
            <a:r>
              <a:rPr lang="en-US" dirty="0"/>
              <a:t>8), one per column in the leftmost </a:t>
            </a:r>
            <a:r>
              <a:rPr lang="en-US" i="1" dirty="0"/>
              <a:t>n. </a:t>
            </a:r>
            <a:r>
              <a:rPr lang="en-US" dirty="0"/>
              <a:t>columns, with no queen attacking another. </a:t>
            </a:r>
          </a:p>
          <a:p>
            <a:r>
              <a:rPr lang="en-US" dirty="0" smtClean="0"/>
              <a:t>Actions</a:t>
            </a:r>
            <a:r>
              <a:rPr lang="en-US" dirty="0"/>
              <a:t>: Add a queen to any square in the leftmost empty column such that it is not attacked by any other queen. </a:t>
            </a:r>
          </a:p>
        </p:txBody>
      </p:sp>
    </p:spTree>
    <p:extLst>
      <p:ext uri="{BB962C8B-B14F-4D97-AF65-F5344CB8AC3E}">
        <p14:creationId xmlns:p14="http://schemas.microsoft.com/office/powerpoint/2010/main" val="2362464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Knuth </a:t>
            </a:r>
            <a:r>
              <a:rPr lang="en-US" dirty="0"/>
              <a:t>conjectured that, starting with the number 4, a sequence of </a:t>
            </a:r>
            <a:r>
              <a:rPr lang="en-US" dirty="0" smtClean="0"/>
              <a:t>factorial</a:t>
            </a:r>
            <a:r>
              <a:rPr lang="en-US" dirty="0"/>
              <a:t>, square root, and floor operations will reach any desired positive integer. For example, we can reach 5 from 4 as follows: </a:t>
            </a:r>
          </a:p>
        </p:txBody>
      </p:sp>
      <p:pic>
        <p:nvPicPr>
          <p:cNvPr id="4" name="Picture 3"/>
          <p:cNvPicPr>
            <a:picLocks noChangeAspect="1"/>
          </p:cNvPicPr>
          <p:nvPr/>
        </p:nvPicPr>
        <p:blipFill>
          <a:blip r:embed="rId2"/>
          <a:stretch>
            <a:fillRect/>
          </a:stretch>
        </p:blipFill>
        <p:spPr>
          <a:xfrm>
            <a:off x="1367762" y="3626252"/>
            <a:ext cx="2305050" cy="942975"/>
          </a:xfrm>
          <a:prstGeom prst="rect">
            <a:avLst/>
          </a:prstGeom>
        </p:spPr>
      </p:pic>
    </p:spTree>
    <p:extLst>
      <p:ext uri="{BB962C8B-B14F-4D97-AF65-F5344CB8AC3E}">
        <p14:creationId xmlns:p14="http://schemas.microsoft.com/office/powerpoint/2010/main" val="30762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problem definition is very simple: </a:t>
            </a:r>
          </a:p>
          <a:p>
            <a:r>
              <a:rPr lang="en-US" dirty="0" smtClean="0"/>
              <a:t>States</a:t>
            </a:r>
            <a:r>
              <a:rPr lang="en-US" dirty="0"/>
              <a:t>: Positive numbers. </a:t>
            </a:r>
          </a:p>
          <a:p>
            <a:r>
              <a:rPr lang="en-US" dirty="0" smtClean="0"/>
              <a:t>Initial </a:t>
            </a:r>
            <a:r>
              <a:rPr lang="en-US" dirty="0"/>
              <a:t>state: 4. </a:t>
            </a:r>
          </a:p>
          <a:p>
            <a:r>
              <a:rPr lang="en-US" dirty="0" smtClean="0"/>
              <a:t>Actions</a:t>
            </a:r>
            <a:r>
              <a:rPr lang="en-US" dirty="0"/>
              <a:t>: Apply factorial, square root, or floor operation (factorial for integers only). </a:t>
            </a:r>
          </a:p>
          <a:p>
            <a:r>
              <a:rPr lang="en-US" dirty="0" smtClean="0"/>
              <a:t>Transition </a:t>
            </a:r>
            <a:r>
              <a:rPr lang="en-US" dirty="0"/>
              <a:t>model: As given by the mathematical definitions of the operations. </a:t>
            </a:r>
          </a:p>
          <a:p>
            <a:r>
              <a:rPr lang="en-US" dirty="0" smtClean="0"/>
              <a:t>Goal </a:t>
            </a:r>
            <a:r>
              <a:rPr lang="en-US" dirty="0"/>
              <a:t>test: State is the desired positive integer</a:t>
            </a:r>
            <a:r>
              <a:rPr lang="en-US" dirty="0" smtClean="0"/>
              <a:t>.</a:t>
            </a:r>
            <a:endParaRPr lang="en-US" dirty="0"/>
          </a:p>
        </p:txBody>
      </p:sp>
    </p:spTree>
    <p:extLst>
      <p:ext uri="{BB962C8B-B14F-4D97-AF65-F5344CB8AC3E}">
        <p14:creationId xmlns:p14="http://schemas.microsoft.com/office/powerpoint/2010/main" val="213572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problems</a:t>
            </a:r>
            <a:endParaRPr lang="en-US" dirty="0"/>
          </a:p>
        </p:txBody>
      </p:sp>
      <p:sp>
        <p:nvSpPr>
          <p:cNvPr id="3" name="Content Placeholder 2"/>
          <p:cNvSpPr>
            <a:spLocks noGrp="1"/>
          </p:cNvSpPr>
          <p:nvPr>
            <p:ph idx="1"/>
          </p:nvPr>
        </p:nvSpPr>
        <p:spPr/>
        <p:txBody>
          <a:bodyPr/>
          <a:lstStyle/>
          <a:p>
            <a:r>
              <a:rPr lang="en-US" dirty="0" smtClean="0"/>
              <a:t>Route-finding </a:t>
            </a:r>
            <a:r>
              <a:rPr lang="en-US" dirty="0"/>
              <a:t>algorithms are used in a variety of applications. Some, such as Web sites and in-car systems that provide driving </a:t>
            </a:r>
            <a:r>
              <a:rPr lang="en-US" dirty="0" smtClean="0"/>
              <a:t>directions</a:t>
            </a:r>
            <a:r>
              <a:rPr lang="en-US" dirty="0"/>
              <a:t>	</a:t>
            </a:r>
          </a:p>
          <a:p>
            <a:r>
              <a:rPr lang="en-US" dirty="0" smtClean="0"/>
              <a:t>routing </a:t>
            </a:r>
            <a:r>
              <a:rPr lang="en-US" dirty="0"/>
              <a:t>video streams in computer networks, military operations planning, and airline travel-planning systems, involve much more complex specifications. 	</a:t>
            </a:r>
          </a:p>
          <a:p>
            <a:endParaRPr lang="en-US" dirty="0"/>
          </a:p>
        </p:txBody>
      </p:sp>
    </p:spTree>
    <p:extLst>
      <p:ext uri="{BB962C8B-B14F-4D97-AF65-F5344CB8AC3E}">
        <p14:creationId xmlns:p14="http://schemas.microsoft.com/office/powerpoint/2010/main" val="2791030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line travel problem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Consider </a:t>
            </a:r>
            <a:r>
              <a:rPr lang="en-US" dirty="0"/>
              <a:t>the airline travel problems that must be solved by a travel-planning Web site: </a:t>
            </a:r>
          </a:p>
          <a:p>
            <a:r>
              <a:rPr lang="en-US" dirty="0" smtClean="0"/>
              <a:t>States</a:t>
            </a:r>
            <a:r>
              <a:rPr lang="en-US" dirty="0"/>
              <a:t>: Each state obviously includes a location (e.g., an airport) and the current time. Furthermore, because the cost of an action (a flight segment) may depend on previous segments, their fare bases, and their status as domestic or international, the state must record extra information about these "historical" aspects. </a:t>
            </a:r>
          </a:p>
          <a:p>
            <a:r>
              <a:rPr lang="en-US" dirty="0" smtClean="0"/>
              <a:t>Initial </a:t>
            </a:r>
            <a:r>
              <a:rPr lang="en-US" dirty="0"/>
              <a:t>state: This is specified by the user's query. </a:t>
            </a:r>
          </a:p>
          <a:p>
            <a:r>
              <a:rPr lang="en-US" dirty="0" smtClean="0"/>
              <a:t>Actions</a:t>
            </a:r>
            <a:r>
              <a:rPr lang="en-US" dirty="0"/>
              <a:t>: Take any flight from the current location, in any seat class, leaving after the current time, leaving enough time for within-airport transfer if needed. </a:t>
            </a:r>
          </a:p>
          <a:p>
            <a:r>
              <a:rPr lang="en-US" dirty="0" smtClean="0"/>
              <a:t>Transition </a:t>
            </a:r>
            <a:r>
              <a:rPr lang="en-US" dirty="0"/>
              <a:t>model: The state resulting from taking a flight will have the flight's </a:t>
            </a:r>
            <a:r>
              <a:rPr lang="en-US" dirty="0" err="1"/>
              <a:t>desti</a:t>
            </a:r>
            <a:r>
              <a:rPr lang="en-US" dirty="0"/>
              <a:t>-nation as the current location and the flight's arrival time as the current time. </a:t>
            </a:r>
          </a:p>
          <a:p>
            <a:r>
              <a:rPr lang="en-US" dirty="0" smtClean="0"/>
              <a:t>Goal </a:t>
            </a:r>
            <a:r>
              <a:rPr lang="en-US" dirty="0"/>
              <a:t>test: Are we at the final destination specified by the user? </a:t>
            </a:r>
          </a:p>
          <a:p>
            <a:r>
              <a:rPr lang="en-US" dirty="0" smtClean="0"/>
              <a:t>Path </a:t>
            </a:r>
            <a:r>
              <a:rPr lang="en-US" dirty="0"/>
              <a:t>cost: This depends on monetary cost, waiting time, flight time, customs and </a:t>
            </a:r>
            <a:r>
              <a:rPr lang="en-US" dirty="0" err="1"/>
              <a:t>im</a:t>
            </a:r>
            <a:r>
              <a:rPr lang="en-US" dirty="0"/>
              <a:t>-migration procedures, seat quality, time of day, type of airplane, frequent-flyer mileage awards, and so on. 	</a:t>
            </a:r>
          </a:p>
          <a:p>
            <a:endParaRPr lang="en-US" dirty="0"/>
          </a:p>
        </p:txBody>
      </p:sp>
    </p:spTree>
    <p:extLst>
      <p:ext uri="{BB962C8B-B14F-4D97-AF65-F5344CB8AC3E}">
        <p14:creationId xmlns:p14="http://schemas.microsoft.com/office/powerpoint/2010/main" val="3994206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Uninformed Vs informed searches</a:t>
            </a:r>
          </a:p>
          <a:p>
            <a:r>
              <a:rPr lang="en-US" dirty="0" smtClean="0"/>
              <a:t>Goals help organize behavior by limiting the objectives that the agent is trying to achieve and hence the actions it needs to consider. </a:t>
            </a:r>
          </a:p>
          <a:p>
            <a:r>
              <a:rPr lang="en-US" dirty="0" smtClean="0"/>
              <a:t>Goal formulation, based on the current situation and the agent's performance measure, is the first step in problem solving.</a:t>
            </a:r>
          </a:p>
          <a:p>
            <a:r>
              <a:rPr lang="en-US" dirty="0" smtClean="0"/>
              <a:t>We will consider a goal to be a set of world states—exactly those states in which the goal is satisfied.</a:t>
            </a:r>
          </a:p>
          <a:p>
            <a:r>
              <a:rPr lang="en-US" dirty="0" smtClean="0"/>
              <a:t>The agent's task is to find out how to act, now and in the future, so that it reaches a goal state.</a:t>
            </a:r>
            <a:endParaRPr lang="en-US" dirty="0"/>
          </a:p>
        </p:txBody>
      </p:sp>
    </p:spTree>
    <p:extLst>
      <p:ext uri="{BB962C8B-B14F-4D97-AF65-F5344CB8AC3E}">
        <p14:creationId xmlns:p14="http://schemas.microsoft.com/office/powerpoint/2010/main" val="2166049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Touring problems</a:t>
            </a:r>
            <a:endParaRPr lang="en-US" dirty="0"/>
          </a:p>
        </p:txBody>
      </p:sp>
      <p:sp>
        <p:nvSpPr>
          <p:cNvPr id="3" name="Content Placeholder 2"/>
          <p:cNvSpPr>
            <a:spLocks noGrp="1"/>
          </p:cNvSpPr>
          <p:nvPr>
            <p:ph idx="1"/>
          </p:nvPr>
        </p:nvSpPr>
        <p:spPr/>
        <p:txBody>
          <a:bodyPr/>
          <a:lstStyle/>
          <a:p>
            <a:r>
              <a:rPr lang="en-US" dirty="0" smtClean="0"/>
              <a:t>The </a:t>
            </a:r>
            <a:r>
              <a:rPr lang="en-US" b="1" dirty="0"/>
              <a:t>traveling salesperson problem (TSP) </a:t>
            </a:r>
            <a:r>
              <a:rPr lang="en-US" dirty="0"/>
              <a:t>is a touring problem in which each city must be visited exactly once. The aim is to find the </a:t>
            </a:r>
            <a:r>
              <a:rPr lang="en-US" i="1" dirty="0"/>
              <a:t>shortest </a:t>
            </a:r>
            <a:r>
              <a:rPr lang="en-US" dirty="0"/>
              <a:t>tour. The problem is known to be NP-hard, but an enormous amount of effort has been expended to improve the capabilities of TSP algorithms. </a:t>
            </a:r>
          </a:p>
        </p:txBody>
      </p:sp>
    </p:spTree>
    <p:extLst>
      <p:ext uri="{BB962C8B-B14F-4D97-AF65-F5344CB8AC3E}">
        <p14:creationId xmlns:p14="http://schemas.microsoft.com/office/powerpoint/2010/main" val="2874614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 </a:t>
            </a:r>
            <a:r>
              <a:rPr lang="en-US" b="1" dirty="0"/>
              <a:t>VLSI </a:t>
            </a:r>
            <a:r>
              <a:rPr lang="en-US" dirty="0"/>
              <a:t>layout problem requires positioning millions of components and connections </a:t>
            </a:r>
            <a:r>
              <a:rPr lang="en-US" dirty="0" smtClean="0"/>
              <a:t> on </a:t>
            </a:r>
            <a:r>
              <a:rPr lang="en-US" dirty="0"/>
              <a:t>a chip to minimize area, minimize circuit delays, minimize stray capacitances, and </a:t>
            </a:r>
            <a:r>
              <a:rPr lang="en-US" dirty="0" smtClean="0"/>
              <a:t>maximize </a:t>
            </a:r>
            <a:r>
              <a:rPr lang="en-US" dirty="0"/>
              <a:t>manufacturing yield. </a:t>
            </a:r>
            <a:endParaRPr lang="en-US" dirty="0" smtClean="0"/>
          </a:p>
          <a:p>
            <a:r>
              <a:rPr lang="en-US" b="1" dirty="0" smtClean="0"/>
              <a:t>Robot </a:t>
            </a:r>
            <a:r>
              <a:rPr lang="en-US" b="1" dirty="0"/>
              <a:t>navigation </a:t>
            </a:r>
            <a:r>
              <a:rPr lang="en-US" dirty="0"/>
              <a:t>is a generalization of the route-finding problem described earlier. </a:t>
            </a:r>
            <a:endParaRPr lang="en-US" dirty="0" smtClean="0"/>
          </a:p>
          <a:p>
            <a:r>
              <a:rPr lang="en-US" b="1" dirty="0" smtClean="0"/>
              <a:t>Automatic </a:t>
            </a:r>
            <a:r>
              <a:rPr lang="en-US" b="1" dirty="0"/>
              <a:t>assembly sequencing </a:t>
            </a:r>
            <a:r>
              <a:rPr lang="en-US" dirty="0"/>
              <a:t>of complex objects by a robot </a:t>
            </a:r>
            <a:endParaRPr lang="en-US" dirty="0" smtClean="0"/>
          </a:p>
          <a:p>
            <a:r>
              <a:rPr lang="en-US" dirty="0" smtClean="0"/>
              <a:t>Another </a:t>
            </a:r>
            <a:r>
              <a:rPr lang="en-US" dirty="0"/>
              <a:t>important assembly problem </a:t>
            </a:r>
            <a:r>
              <a:rPr lang="en-US" b="1" dirty="0"/>
              <a:t>is protein design, </a:t>
            </a:r>
            <a:r>
              <a:rPr lang="en-US" dirty="0"/>
              <a:t>in which the goal is to find a sequence of amino acids that will fold into a three-dimensional protein with the right properties to cure some </a:t>
            </a:r>
            <a:r>
              <a:rPr lang="en-US" dirty="0" smtClean="0"/>
              <a:t>disease</a:t>
            </a:r>
            <a:endParaRPr lang="en-US" dirty="0"/>
          </a:p>
        </p:txBody>
      </p:sp>
    </p:spTree>
    <p:extLst>
      <p:ext uri="{BB962C8B-B14F-4D97-AF65-F5344CB8AC3E}">
        <p14:creationId xmlns:p14="http://schemas.microsoft.com/office/powerpoint/2010/main" val="1598808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performance</a:t>
            </a:r>
            <a:endParaRPr lang="en-US" dirty="0"/>
          </a:p>
        </p:txBody>
      </p:sp>
      <p:sp>
        <p:nvSpPr>
          <p:cNvPr id="3" name="Content Placeholder 2"/>
          <p:cNvSpPr>
            <a:spLocks noGrp="1"/>
          </p:cNvSpPr>
          <p:nvPr>
            <p:ph idx="1"/>
          </p:nvPr>
        </p:nvSpPr>
        <p:spPr/>
        <p:txBody>
          <a:bodyPr/>
          <a:lstStyle/>
          <a:p>
            <a:r>
              <a:rPr lang="en-US" b="1" dirty="0" smtClean="0"/>
              <a:t>Completeness</a:t>
            </a:r>
            <a:r>
              <a:rPr lang="en-US" b="1" dirty="0"/>
              <a:t>: </a:t>
            </a:r>
            <a:r>
              <a:rPr lang="en-US" dirty="0"/>
              <a:t>Is the algorithm guaranteed to find a solution when there is one? </a:t>
            </a:r>
          </a:p>
          <a:p>
            <a:r>
              <a:rPr lang="en-US" b="1" dirty="0" smtClean="0"/>
              <a:t>Optimality</a:t>
            </a:r>
            <a:r>
              <a:rPr lang="en-US" b="1" dirty="0"/>
              <a:t>: </a:t>
            </a:r>
            <a:r>
              <a:rPr lang="en-US" dirty="0"/>
              <a:t>Does the strategy find the optimal </a:t>
            </a:r>
            <a:r>
              <a:rPr lang="en-US" dirty="0" smtClean="0"/>
              <a:t>solution? </a:t>
            </a:r>
            <a:endParaRPr lang="en-US" dirty="0"/>
          </a:p>
          <a:p>
            <a:r>
              <a:rPr lang="en-US" b="1" dirty="0" smtClean="0"/>
              <a:t>Time </a:t>
            </a:r>
            <a:r>
              <a:rPr lang="en-US" b="1" dirty="0"/>
              <a:t>complexity: </a:t>
            </a:r>
            <a:r>
              <a:rPr lang="en-US" dirty="0"/>
              <a:t>How long does it take to find a solution? </a:t>
            </a:r>
          </a:p>
          <a:p>
            <a:r>
              <a:rPr lang="en-US" b="1" dirty="0" smtClean="0"/>
              <a:t>Space </a:t>
            </a:r>
            <a:r>
              <a:rPr lang="en-US" b="1" dirty="0"/>
              <a:t>complexity: </a:t>
            </a:r>
            <a:r>
              <a:rPr lang="en-US" dirty="0"/>
              <a:t>How much memory is needed to perform the search? </a:t>
            </a:r>
          </a:p>
        </p:txBody>
      </p:sp>
    </p:spTree>
    <p:extLst>
      <p:ext uri="{BB962C8B-B14F-4D97-AF65-F5344CB8AC3E}">
        <p14:creationId xmlns:p14="http://schemas.microsoft.com/office/powerpoint/2010/main" val="3966358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 strategies</a:t>
            </a:r>
            <a:endParaRPr lang="en-US" dirty="0"/>
          </a:p>
        </p:txBody>
      </p:sp>
      <p:sp>
        <p:nvSpPr>
          <p:cNvPr id="3" name="Content Placeholder 2"/>
          <p:cNvSpPr>
            <a:spLocks noGrp="1"/>
          </p:cNvSpPr>
          <p:nvPr>
            <p:ph idx="1"/>
          </p:nvPr>
        </p:nvSpPr>
        <p:spPr/>
        <p:txBody>
          <a:bodyPr/>
          <a:lstStyle/>
          <a:p>
            <a:r>
              <a:rPr lang="en-US" dirty="0" smtClean="0"/>
              <a:t>The </a:t>
            </a:r>
            <a:r>
              <a:rPr lang="en-US" dirty="0"/>
              <a:t>strategies have no </a:t>
            </a:r>
            <a:r>
              <a:rPr lang="en-US" dirty="0" smtClean="0"/>
              <a:t>additional </a:t>
            </a:r>
            <a:r>
              <a:rPr lang="en-US" dirty="0"/>
              <a:t>information about states beyond that provided in the problem definition. </a:t>
            </a:r>
            <a:endParaRPr lang="en-US" dirty="0" smtClean="0"/>
          </a:p>
          <a:p>
            <a:r>
              <a:rPr lang="en-US" dirty="0" smtClean="0"/>
              <a:t>All </a:t>
            </a:r>
            <a:r>
              <a:rPr lang="en-US" dirty="0"/>
              <a:t>they can do is </a:t>
            </a:r>
            <a:r>
              <a:rPr lang="en-US" dirty="0" smtClean="0"/>
              <a:t>generate </a:t>
            </a:r>
            <a:r>
              <a:rPr lang="en-US" dirty="0"/>
              <a:t>successors and distinguish a goal state from a non-goal state. </a:t>
            </a:r>
            <a:endParaRPr lang="en-US" dirty="0" smtClean="0"/>
          </a:p>
          <a:p>
            <a:r>
              <a:rPr lang="en-US" dirty="0" smtClean="0"/>
              <a:t>Strategies </a:t>
            </a:r>
            <a:r>
              <a:rPr lang="en-US" dirty="0"/>
              <a:t>that know whether </a:t>
            </a:r>
            <a:r>
              <a:rPr lang="en-US" dirty="0" smtClean="0"/>
              <a:t>one </a:t>
            </a:r>
            <a:r>
              <a:rPr lang="en-US" dirty="0"/>
              <a:t>non-goal state is "mom promising" than another arc called </a:t>
            </a:r>
            <a:r>
              <a:rPr lang="en-US" b="1" dirty="0"/>
              <a:t>informed search </a:t>
            </a:r>
            <a:r>
              <a:rPr lang="en-US" dirty="0"/>
              <a:t>or </a:t>
            </a:r>
            <a:r>
              <a:rPr lang="en-US" b="1" dirty="0"/>
              <a:t>heuristic </a:t>
            </a:r>
            <a:r>
              <a:rPr lang="en-US" dirty="0" smtClean="0"/>
              <a:t>search strategies</a:t>
            </a:r>
            <a:endParaRPr lang="en-US" dirty="0"/>
          </a:p>
        </p:txBody>
      </p:sp>
    </p:spTree>
    <p:extLst>
      <p:ext uri="{BB962C8B-B14F-4D97-AF65-F5344CB8AC3E}">
        <p14:creationId xmlns:p14="http://schemas.microsoft.com/office/powerpoint/2010/main" val="1087090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a:t>
            </a:r>
            <a:endParaRPr lang="en-US" dirty="0"/>
          </a:p>
        </p:txBody>
      </p:sp>
      <p:sp>
        <p:nvSpPr>
          <p:cNvPr id="3" name="Content Placeholder 2"/>
          <p:cNvSpPr>
            <a:spLocks noGrp="1"/>
          </p:cNvSpPr>
          <p:nvPr>
            <p:ph idx="1"/>
          </p:nvPr>
        </p:nvSpPr>
        <p:spPr/>
        <p:txBody>
          <a:bodyPr/>
          <a:lstStyle/>
          <a:p>
            <a:r>
              <a:rPr lang="en-US" dirty="0" smtClean="0"/>
              <a:t>Breadth-first </a:t>
            </a:r>
            <a:r>
              <a:rPr lang="en-US" dirty="0"/>
              <a:t>search is a simple strategy in which the root node is expanded first, then all the successors of the root node are expanded next, then </a:t>
            </a:r>
            <a:r>
              <a:rPr lang="en-US" i="1" dirty="0"/>
              <a:t>their </a:t>
            </a:r>
            <a:r>
              <a:rPr lang="en-US" dirty="0"/>
              <a:t>successors, and so on. 	</a:t>
            </a:r>
          </a:p>
          <a:p>
            <a:endParaRPr lang="en-US" dirty="0"/>
          </a:p>
        </p:txBody>
      </p:sp>
      <p:pic>
        <p:nvPicPr>
          <p:cNvPr id="4" name="Picture 3"/>
          <p:cNvPicPr>
            <a:picLocks noChangeAspect="1"/>
          </p:cNvPicPr>
          <p:nvPr/>
        </p:nvPicPr>
        <p:blipFill>
          <a:blip r:embed="rId2"/>
          <a:stretch>
            <a:fillRect/>
          </a:stretch>
        </p:blipFill>
        <p:spPr>
          <a:xfrm>
            <a:off x="1161268" y="3564127"/>
            <a:ext cx="8886825" cy="2295525"/>
          </a:xfrm>
          <a:prstGeom prst="rect">
            <a:avLst/>
          </a:prstGeom>
        </p:spPr>
      </p:pic>
    </p:spTree>
    <p:extLst>
      <p:ext uri="{BB962C8B-B14F-4D97-AF65-F5344CB8AC3E}">
        <p14:creationId xmlns:p14="http://schemas.microsoft.com/office/powerpoint/2010/main" val="2012326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00200" y="1014412"/>
            <a:ext cx="8991600" cy="4829175"/>
          </a:xfrm>
          <a:prstGeom prst="rect">
            <a:avLst/>
          </a:prstGeom>
        </p:spPr>
      </p:pic>
    </p:spTree>
    <p:extLst>
      <p:ext uri="{BB962C8B-B14F-4D97-AF65-F5344CB8AC3E}">
        <p14:creationId xmlns:p14="http://schemas.microsoft.com/office/powerpoint/2010/main" val="1811461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3062" y="1600200"/>
            <a:ext cx="8905875" cy="3657600"/>
          </a:xfrm>
          <a:prstGeom prst="rect">
            <a:avLst/>
          </a:prstGeom>
        </p:spPr>
      </p:pic>
    </p:spTree>
    <p:extLst>
      <p:ext uri="{BB962C8B-B14F-4D97-AF65-F5344CB8AC3E}">
        <p14:creationId xmlns:p14="http://schemas.microsoft.com/office/powerpoint/2010/main" val="188019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Cost Search</a:t>
            </a:r>
            <a:endParaRPr lang="en-US" dirty="0"/>
          </a:p>
        </p:txBody>
      </p:sp>
      <p:sp>
        <p:nvSpPr>
          <p:cNvPr id="3" name="Content Placeholder 2"/>
          <p:cNvSpPr>
            <a:spLocks noGrp="1"/>
          </p:cNvSpPr>
          <p:nvPr>
            <p:ph idx="1"/>
          </p:nvPr>
        </p:nvSpPr>
        <p:spPr/>
        <p:txBody>
          <a:bodyPr/>
          <a:lstStyle/>
          <a:p>
            <a:r>
              <a:rPr lang="en-US" dirty="0" smtClean="0"/>
              <a:t>When </a:t>
            </a:r>
            <a:r>
              <a:rPr lang="en-US" dirty="0"/>
              <a:t>all step costs are equal, breadth-first search is optimal because it always expands the </a:t>
            </a:r>
            <a:r>
              <a:rPr lang="en-US" i="1" dirty="0"/>
              <a:t>shallowest </a:t>
            </a:r>
            <a:r>
              <a:rPr lang="en-US" dirty="0"/>
              <a:t>unexpanded node. 	</a:t>
            </a:r>
          </a:p>
          <a:p>
            <a:r>
              <a:rPr lang="en-US" dirty="0" smtClean="0"/>
              <a:t>Instead </a:t>
            </a:r>
            <a:r>
              <a:rPr lang="en-US" dirty="0"/>
              <a:t>of expanding the shallowest node, </a:t>
            </a:r>
            <a:r>
              <a:rPr lang="en-US" b="1" dirty="0"/>
              <a:t>uniform-cost search </a:t>
            </a:r>
            <a:r>
              <a:rPr lang="en-US" dirty="0"/>
              <a:t>expands the node n with the </a:t>
            </a:r>
            <a:r>
              <a:rPr lang="en-US" i="1" dirty="0"/>
              <a:t>lowest path cost </a:t>
            </a:r>
            <a:r>
              <a:rPr lang="en-US" dirty="0"/>
              <a:t>y(n). This is done by storing the frontier as a priority queue ordered by q. 	</a:t>
            </a:r>
          </a:p>
          <a:p>
            <a:endParaRPr lang="en-US" dirty="0"/>
          </a:p>
        </p:txBody>
      </p:sp>
    </p:spTree>
    <p:extLst>
      <p:ext uri="{BB962C8B-B14F-4D97-AF65-F5344CB8AC3E}">
        <p14:creationId xmlns:p14="http://schemas.microsoft.com/office/powerpoint/2010/main" val="166678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3062" y="376237"/>
            <a:ext cx="8905875" cy="6105525"/>
          </a:xfrm>
          <a:prstGeom prst="rect">
            <a:avLst/>
          </a:prstGeom>
        </p:spPr>
      </p:pic>
    </p:spTree>
    <p:extLst>
      <p:ext uri="{BB962C8B-B14F-4D97-AF65-F5344CB8AC3E}">
        <p14:creationId xmlns:p14="http://schemas.microsoft.com/office/powerpoint/2010/main" val="1381065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3" name="Content Placeholder 2"/>
          <p:cNvSpPr>
            <a:spLocks noGrp="1"/>
          </p:cNvSpPr>
          <p:nvPr>
            <p:ph idx="1"/>
          </p:nvPr>
        </p:nvSpPr>
        <p:spPr/>
        <p:txBody>
          <a:bodyPr>
            <a:normAutofit lnSpcReduction="10000"/>
          </a:bodyPr>
          <a:lstStyle/>
          <a:p>
            <a:r>
              <a:rPr lang="en-US" b="1" dirty="0" smtClean="0"/>
              <a:t>Depth-first </a:t>
            </a:r>
            <a:r>
              <a:rPr lang="en-US" b="1" dirty="0"/>
              <a:t>search </a:t>
            </a:r>
            <a:r>
              <a:rPr lang="en-US" dirty="0"/>
              <a:t>always expands the </a:t>
            </a:r>
            <a:r>
              <a:rPr lang="en-US" i="1" dirty="0"/>
              <a:t>deepest </a:t>
            </a:r>
            <a:r>
              <a:rPr lang="en-US" dirty="0"/>
              <a:t>node in the current frontier of the search tree. </a:t>
            </a:r>
            <a:r>
              <a:rPr lang="en-US" dirty="0" smtClean="0"/>
              <a:t>The </a:t>
            </a:r>
            <a:r>
              <a:rPr lang="en-US" dirty="0"/>
              <a:t>search proceeds immediately to the deepest level of the search tree, where the nodes have no successors. As those nodes are expanded, they are dropped from the frontier, so then the search "backs up" to the next deepest node that still has unexplored </a:t>
            </a:r>
            <a:r>
              <a:rPr lang="en-US" dirty="0" smtClean="0"/>
              <a:t>successors.</a:t>
            </a:r>
          </a:p>
          <a:p>
            <a:r>
              <a:rPr lang="en-US" dirty="0" smtClean="0"/>
              <a:t>Depth-first </a:t>
            </a:r>
            <a:r>
              <a:rPr lang="en-US" dirty="0"/>
              <a:t>search uses a LIFO queue. A LIFO queue means that the most recently generated node is chosen for expansion. This must be the deepest unexpanded node because it is one deeper than its parent—which, in turn, was the deepest unexpanded node when it was selected </a:t>
            </a:r>
          </a:p>
        </p:txBody>
      </p:sp>
    </p:spTree>
    <p:extLst>
      <p:ext uri="{BB962C8B-B14F-4D97-AF65-F5344CB8AC3E}">
        <p14:creationId xmlns:p14="http://schemas.microsoft.com/office/powerpoint/2010/main" val="2825140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formulation is the process of deciding what actions and states to consider, given a goal.</a:t>
            </a:r>
          </a:p>
          <a:p>
            <a:r>
              <a:rPr lang="en-US" dirty="0" smtClean="0"/>
              <a:t>The process of looking for a sequence of actions that reaches the goal is called search.</a:t>
            </a:r>
          </a:p>
          <a:p>
            <a:r>
              <a:rPr lang="en-US" dirty="0" smtClean="0"/>
              <a:t>A search algorithm takes a problem as input and returns a solution in the form of an action sequence.</a:t>
            </a:r>
          </a:p>
          <a:p>
            <a:r>
              <a:rPr lang="en-US" dirty="0" smtClean="0"/>
              <a:t>Once a solution is found, the actions it recommends can be carried out. This is called the execution phase.</a:t>
            </a:r>
            <a:endParaRPr lang="en-US" dirty="0"/>
          </a:p>
        </p:txBody>
      </p:sp>
    </p:spTree>
    <p:extLst>
      <p:ext uri="{BB962C8B-B14F-4D97-AF65-F5344CB8AC3E}">
        <p14:creationId xmlns:p14="http://schemas.microsoft.com/office/powerpoint/2010/main" val="4047087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05137" y="576262"/>
            <a:ext cx="6181725" cy="5705475"/>
          </a:xfrm>
          <a:prstGeom prst="rect">
            <a:avLst/>
          </a:prstGeom>
        </p:spPr>
      </p:pic>
    </p:spTree>
    <p:extLst>
      <p:ext uri="{BB962C8B-B14F-4D97-AF65-F5344CB8AC3E}">
        <p14:creationId xmlns:p14="http://schemas.microsoft.com/office/powerpoint/2010/main" val="1472134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limited search</a:t>
            </a:r>
            <a:endParaRPr lang="en-US" dirty="0"/>
          </a:p>
        </p:txBody>
      </p:sp>
      <p:sp>
        <p:nvSpPr>
          <p:cNvPr id="3" name="Content Placeholder 2"/>
          <p:cNvSpPr>
            <a:spLocks noGrp="1"/>
          </p:cNvSpPr>
          <p:nvPr>
            <p:ph idx="1"/>
          </p:nvPr>
        </p:nvSpPr>
        <p:spPr/>
        <p:txBody>
          <a:bodyPr/>
          <a:lstStyle/>
          <a:p>
            <a:r>
              <a:rPr lang="en-US" dirty="0" smtClean="0"/>
              <a:t>The </a:t>
            </a:r>
            <a:r>
              <a:rPr lang="en-US" dirty="0"/>
              <a:t>embarrassing failure of depth-first search in infinite state spaces can be alleviated by supplying depth-first search with a predetermined depth limit </a:t>
            </a:r>
            <a:r>
              <a:rPr lang="en-US" i="1" dirty="0"/>
              <a:t>P. </a:t>
            </a:r>
            <a:r>
              <a:rPr lang="en-US" dirty="0"/>
              <a:t>That is, nodes at depth </a:t>
            </a:r>
            <a:r>
              <a:rPr lang="en-US" i="1" dirty="0"/>
              <a:t>E </a:t>
            </a:r>
            <a:r>
              <a:rPr lang="en-US" dirty="0"/>
              <a:t>are treated as if they have no successors. This approach is called </a:t>
            </a:r>
            <a:r>
              <a:rPr lang="en-US" b="1" dirty="0"/>
              <a:t>depth-limited search </a:t>
            </a:r>
            <a:endParaRPr lang="en-US" dirty="0"/>
          </a:p>
        </p:txBody>
      </p:sp>
    </p:spTree>
    <p:extLst>
      <p:ext uri="{BB962C8B-B14F-4D97-AF65-F5344CB8AC3E}">
        <p14:creationId xmlns:p14="http://schemas.microsoft.com/office/powerpoint/2010/main" val="20426188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deepening depth-first search</a:t>
            </a:r>
            <a:endParaRPr lang="en-US" dirty="0"/>
          </a:p>
        </p:txBody>
      </p:sp>
      <p:sp>
        <p:nvSpPr>
          <p:cNvPr id="3" name="Content Placeholder 2"/>
          <p:cNvSpPr>
            <a:spLocks noGrp="1"/>
          </p:cNvSpPr>
          <p:nvPr>
            <p:ph idx="1"/>
          </p:nvPr>
        </p:nvSpPr>
        <p:spPr/>
        <p:txBody>
          <a:bodyPr/>
          <a:lstStyle/>
          <a:p>
            <a:r>
              <a:rPr lang="en-US" b="1" dirty="0" smtClean="0"/>
              <a:t>Iterative </a:t>
            </a:r>
            <a:r>
              <a:rPr lang="en-US" b="1" dirty="0"/>
              <a:t>deepening search </a:t>
            </a:r>
            <a:r>
              <a:rPr lang="en-US" dirty="0"/>
              <a:t>(or iterative deepening depth-first search) is a general strategy. often used in combination with depth-first tree search, that finds the best depth limit. It does this by gradually increasing the limit—first 0, then 1, then 2, and so on—until a goal is found. This will occur when the depth limit reaches </a:t>
            </a:r>
            <a:r>
              <a:rPr lang="en-US" i="1" dirty="0"/>
              <a:t>d, </a:t>
            </a:r>
            <a:r>
              <a:rPr lang="en-US" dirty="0"/>
              <a:t>the depth of the shallowest goal node. </a:t>
            </a:r>
          </a:p>
        </p:txBody>
      </p:sp>
    </p:spTree>
    <p:extLst>
      <p:ext uri="{BB962C8B-B14F-4D97-AF65-F5344CB8AC3E}">
        <p14:creationId xmlns:p14="http://schemas.microsoft.com/office/powerpoint/2010/main" val="3601282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search</a:t>
            </a:r>
            <a:endParaRPr lang="en-US" dirty="0"/>
          </a:p>
        </p:txBody>
      </p:sp>
      <p:sp>
        <p:nvSpPr>
          <p:cNvPr id="3" name="Content Placeholder 2"/>
          <p:cNvSpPr>
            <a:spLocks noGrp="1"/>
          </p:cNvSpPr>
          <p:nvPr>
            <p:ph idx="1"/>
          </p:nvPr>
        </p:nvSpPr>
        <p:spPr/>
        <p:txBody>
          <a:bodyPr/>
          <a:lstStyle/>
          <a:p>
            <a:r>
              <a:rPr lang="en-US" dirty="0" smtClean="0"/>
              <a:t>The </a:t>
            </a:r>
            <a:r>
              <a:rPr lang="en-US" dirty="0"/>
              <a:t>idea behind bidirectional search is to run two simultaneous searches—one forward from the initial state and the other backward from the goal—hoping that the two searches meet in the middle </a:t>
            </a:r>
            <a:endParaRPr lang="en-US" dirty="0" smtClean="0"/>
          </a:p>
          <a:p>
            <a:r>
              <a:rPr lang="en-US" smtClean="0"/>
              <a:t>Bidirectional </a:t>
            </a:r>
            <a:r>
              <a:rPr lang="en-US" dirty="0"/>
              <a:t>search is implemented by replacing the goal test with a check to see whether the frontiers of the two searches intersect; if they do, a solution has been found. </a:t>
            </a:r>
          </a:p>
        </p:txBody>
      </p:sp>
    </p:spTree>
    <p:extLst>
      <p:ext uri="{BB962C8B-B14F-4D97-AF65-F5344CB8AC3E}">
        <p14:creationId xmlns:p14="http://schemas.microsoft.com/office/powerpoint/2010/main" val="131739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While the agent is executing the solution sequence it ignores its percepts when choosing an action because it knows in advance what they will be.</a:t>
            </a:r>
          </a:p>
          <a:p>
            <a:r>
              <a:rPr lang="en-US" dirty="0" smtClean="0"/>
              <a:t>An agent that carries out its plans with its eyes closed, so to speak. must be quite certain of what is going. Control theorists call this an open-loop system</a:t>
            </a:r>
            <a:endParaRPr lang="en-US" dirty="0"/>
          </a:p>
        </p:txBody>
      </p:sp>
    </p:spTree>
    <p:extLst>
      <p:ext uri="{BB962C8B-B14F-4D97-AF65-F5344CB8AC3E}">
        <p14:creationId xmlns:p14="http://schemas.microsoft.com/office/powerpoint/2010/main" val="1874135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A problem can be defined formally by five components:</a:t>
            </a:r>
          </a:p>
          <a:p>
            <a:pPr lvl="1"/>
            <a:r>
              <a:rPr lang="en-US" dirty="0" smtClean="0"/>
              <a:t>The initial state that the agent starts in</a:t>
            </a:r>
          </a:p>
          <a:p>
            <a:pPr lvl="1"/>
            <a:r>
              <a:rPr lang="en-US" dirty="0" smtClean="0"/>
              <a:t>A </a:t>
            </a:r>
            <a:r>
              <a:rPr lang="en-US" dirty="0"/>
              <a:t>description of the possible actions available to the agent Given a particular state </a:t>
            </a:r>
            <a:r>
              <a:rPr lang="en-US" i="1" dirty="0"/>
              <a:t>s, </a:t>
            </a:r>
            <a:r>
              <a:rPr lang="en-US" i="1" dirty="0" smtClean="0"/>
              <a:t> </a:t>
            </a:r>
            <a:r>
              <a:rPr lang="en-US" dirty="0"/>
              <a:t>ACTIONS(s) returns the set of actions that can be executed in s. </a:t>
            </a:r>
            <a:r>
              <a:rPr lang="en-US" dirty="0"/>
              <a:t>We say that each of these actions is applicable in s. </a:t>
            </a:r>
            <a:endParaRPr lang="en-US" dirty="0" smtClean="0"/>
          </a:p>
          <a:p>
            <a:pPr lvl="1">
              <a:lnSpc>
                <a:spcPct val="100000"/>
              </a:lnSpc>
            </a:pPr>
            <a:r>
              <a:rPr lang="en-US" dirty="0" smtClean="0"/>
              <a:t>A </a:t>
            </a:r>
            <a:r>
              <a:rPr lang="en-US" dirty="0"/>
              <a:t>description of what each action does; the formal name for this is the transition  model, specified by a function </a:t>
            </a:r>
            <a:r>
              <a:rPr lang="en-US" dirty="0" err="1"/>
              <a:t>REsuur</a:t>
            </a:r>
            <a:r>
              <a:rPr lang="en-US" dirty="0"/>
              <a:t>(s, a) that returns the state that results from  doing action a in state s. </a:t>
            </a:r>
            <a:r>
              <a:rPr lang="en-US" dirty="0"/>
              <a:t>We also use the term successor to refer to any state reachable from a given state by a single action</a:t>
            </a:r>
            <a:r>
              <a:rPr lang="en-US" dirty="0" smtClean="0"/>
              <a:t>.</a:t>
            </a:r>
          </a:p>
        </p:txBody>
      </p:sp>
    </p:spTree>
    <p:extLst>
      <p:ext uri="{BB962C8B-B14F-4D97-AF65-F5344CB8AC3E}">
        <p14:creationId xmlns:p14="http://schemas.microsoft.com/office/powerpoint/2010/main" val="174701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685800" lvl="2">
              <a:spcBef>
                <a:spcPts val="1000"/>
              </a:spcBef>
            </a:pPr>
            <a:r>
              <a:rPr lang="en-US" sz="2400" dirty="0" smtClean="0"/>
              <a:t>Together, the initial state, actions, and transition model implicitly define the state space of the problem—the set of all states reachable from the initial state by any sequence of actions</a:t>
            </a:r>
          </a:p>
          <a:p>
            <a:pPr lvl="1"/>
            <a:r>
              <a:rPr lang="en-US" dirty="0" smtClean="0"/>
              <a:t>A </a:t>
            </a:r>
            <a:r>
              <a:rPr lang="en-US" dirty="0"/>
              <a:t>path in the slate space is a sequence of states connected by a sequence of </a:t>
            </a:r>
            <a:r>
              <a:rPr lang="en-US" dirty="0" smtClean="0"/>
              <a:t>actions</a:t>
            </a:r>
          </a:p>
          <a:p>
            <a:pPr lvl="1"/>
            <a:r>
              <a:rPr lang="en-US" dirty="0" smtClean="0"/>
              <a:t>The </a:t>
            </a:r>
            <a:r>
              <a:rPr lang="en-US" dirty="0"/>
              <a:t>goal test, which determines whether a given state is a goal state. </a:t>
            </a:r>
            <a:endParaRPr lang="en-US" dirty="0" smtClean="0"/>
          </a:p>
          <a:p>
            <a:pPr lvl="1"/>
            <a:r>
              <a:rPr lang="en-US" dirty="0" smtClean="0"/>
              <a:t>A </a:t>
            </a:r>
            <a:r>
              <a:rPr lang="en-US" dirty="0"/>
              <a:t>path cost function that assigns a numeric cost to each path. </a:t>
            </a:r>
            <a:endParaRPr lang="en-US" dirty="0" smtClean="0"/>
          </a:p>
          <a:p>
            <a:pPr lvl="1"/>
            <a:r>
              <a:rPr lang="en-US" dirty="0" smtClean="0"/>
              <a:t>The </a:t>
            </a:r>
            <a:r>
              <a:rPr lang="en-US" dirty="0"/>
              <a:t>problem-solving agent chooses a cost function that reflects its own performance measure. </a:t>
            </a:r>
            <a:endParaRPr lang="en-US" dirty="0" smtClean="0"/>
          </a:p>
          <a:p>
            <a:pPr lvl="1"/>
            <a:r>
              <a:rPr lang="en-US" dirty="0" smtClean="0"/>
              <a:t>The </a:t>
            </a:r>
            <a:r>
              <a:rPr lang="en-US" dirty="0"/>
              <a:t>step cost of taking action a in state </a:t>
            </a:r>
            <a:r>
              <a:rPr lang="en-US" i="1" dirty="0"/>
              <a:t>s </a:t>
            </a:r>
            <a:r>
              <a:rPr lang="en-US" dirty="0"/>
              <a:t>to reach state </a:t>
            </a:r>
            <a:r>
              <a:rPr lang="en-US" i="1" dirty="0"/>
              <a:t>s' </a:t>
            </a:r>
            <a:r>
              <a:rPr lang="en-US" dirty="0"/>
              <a:t>is denoted by </a:t>
            </a:r>
            <a:r>
              <a:rPr lang="en-US" dirty="0" smtClean="0"/>
              <a:t>c(</a:t>
            </a:r>
            <a:r>
              <a:rPr lang="en-US" dirty="0" err="1" smtClean="0"/>
              <a:t>s,a</a:t>
            </a:r>
            <a:r>
              <a:rPr lang="en-US" dirty="0"/>
              <a:t>, s'). </a:t>
            </a:r>
          </a:p>
        </p:txBody>
      </p:sp>
    </p:spTree>
    <p:extLst>
      <p:ext uri="{BB962C8B-B14F-4D97-AF65-F5344CB8AC3E}">
        <p14:creationId xmlns:p14="http://schemas.microsoft.com/office/powerpoint/2010/main" val="961516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b="1" dirty="0"/>
              <a:t>solution </a:t>
            </a:r>
            <a:r>
              <a:rPr lang="en-US" dirty="0"/>
              <a:t>to a problem is an action sequence that leads from the initial state to a goal state. Solution quality is measured by the path cost function, and an </a:t>
            </a:r>
            <a:r>
              <a:rPr lang="en-US" b="1" dirty="0"/>
              <a:t>optimal solution </a:t>
            </a:r>
            <a:r>
              <a:rPr lang="en-US" dirty="0"/>
              <a:t>has the lowest path cost among all solutions. </a:t>
            </a:r>
          </a:p>
        </p:txBody>
      </p:sp>
    </p:spTree>
    <p:extLst>
      <p:ext uri="{BB962C8B-B14F-4D97-AF65-F5344CB8AC3E}">
        <p14:creationId xmlns:p14="http://schemas.microsoft.com/office/powerpoint/2010/main" val="3185100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problems</a:t>
            </a:r>
            <a:endParaRPr lang="en-US" dirty="0"/>
          </a:p>
        </p:txBody>
      </p:sp>
      <p:sp>
        <p:nvSpPr>
          <p:cNvPr id="3" name="Content Placeholder 2"/>
          <p:cNvSpPr>
            <a:spLocks noGrp="1"/>
          </p:cNvSpPr>
          <p:nvPr>
            <p:ph idx="1"/>
          </p:nvPr>
        </p:nvSpPr>
        <p:spPr/>
        <p:txBody>
          <a:bodyPr/>
          <a:lstStyle/>
          <a:p>
            <a:r>
              <a:rPr lang="en-US" dirty="0" smtClean="0"/>
              <a:t>A toy problem is intended to illustrate or exercise various problem-solving methods.</a:t>
            </a:r>
          </a:p>
          <a:p>
            <a:r>
              <a:rPr lang="en-US" dirty="0" smtClean="0"/>
              <a:t>A real-world problem is one whose solutions people actually care about. Such problems tend not to have a single agreed-upon description, but we can give the general flavor of their formulations.</a:t>
            </a:r>
            <a:endParaRPr lang="en-US" dirty="0"/>
          </a:p>
        </p:txBody>
      </p:sp>
    </p:spTree>
    <p:extLst>
      <p:ext uri="{BB962C8B-B14F-4D97-AF65-F5344CB8AC3E}">
        <p14:creationId xmlns:p14="http://schemas.microsoft.com/office/powerpoint/2010/main" val="409746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Vacuum cleaner problem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States</a:t>
            </a:r>
            <a:r>
              <a:rPr lang="en-US" dirty="0"/>
              <a:t>: The state is determined by both the agent location and the dirt locations. The agent is in one of two locations, each of which might or might not contain dirt. Thus, there are 2 x 2</a:t>
            </a:r>
            <a:r>
              <a:rPr lang="en-US" baseline="30000" dirty="0"/>
              <a:t>2</a:t>
            </a:r>
            <a:r>
              <a:rPr lang="en-US" dirty="0"/>
              <a:t> = B possible world states. A larger environment with n locations has </a:t>
            </a:r>
            <a:r>
              <a:rPr lang="en-US" dirty="0" smtClean="0"/>
              <a:t>n</a:t>
            </a:r>
            <a:r>
              <a:rPr lang="en-US" i="1" dirty="0" smtClean="0"/>
              <a:t> </a:t>
            </a:r>
            <a:r>
              <a:rPr lang="en-US" i="1" dirty="0"/>
              <a:t>• </a:t>
            </a:r>
            <a:r>
              <a:rPr lang="en-US" dirty="0" smtClean="0"/>
              <a:t>2</a:t>
            </a:r>
            <a:r>
              <a:rPr lang="en-US" baseline="30000" dirty="0" smtClean="0"/>
              <a:t>n</a:t>
            </a:r>
            <a:r>
              <a:rPr lang="en-US" dirty="0" smtClean="0"/>
              <a:t> </a:t>
            </a:r>
            <a:r>
              <a:rPr lang="en-US" dirty="0"/>
              <a:t>states. </a:t>
            </a:r>
          </a:p>
          <a:p>
            <a:r>
              <a:rPr lang="en-US" dirty="0" smtClean="0"/>
              <a:t>Initial </a:t>
            </a:r>
            <a:r>
              <a:rPr lang="en-US" dirty="0"/>
              <a:t>state: Any state can be designated as the initial state. </a:t>
            </a:r>
          </a:p>
          <a:p>
            <a:r>
              <a:rPr lang="en-US" dirty="0" smtClean="0"/>
              <a:t>Actions</a:t>
            </a:r>
            <a:r>
              <a:rPr lang="en-US" dirty="0"/>
              <a:t>: In this simple environment, each state has just three actions: </a:t>
            </a:r>
            <a:r>
              <a:rPr lang="en-US" i="1" dirty="0"/>
              <a:t>Left, Right, </a:t>
            </a:r>
            <a:r>
              <a:rPr lang="en-US" dirty="0"/>
              <a:t>and </a:t>
            </a:r>
            <a:r>
              <a:rPr lang="en-US" i="1" dirty="0"/>
              <a:t>Suck. </a:t>
            </a:r>
            <a:r>
              <a:rPr lang="en-US" dirty="0"/>
              <a:t>Larger environments might also include </a:t>
            </a:r>
            <a:r>
              <a:rPr lang="en-US" i="1" dirty="0"/>
              <a:t>Up </a:t>
            </a:r>
            <a:r>
              <a:rPr lang="en-US" dirty="0"/>
              <a:t>and </a:t>
            </a:r>
            <a:r>
              <a:rPr lang="en-US" i="1" dirty="0"/>
              <a:t>Down. </a:t>
            </a:r>
            <a:endParaRPr lang="en-US" dirty="0"/>
          </a:p>
          <a:p>
            <a:r>
              <a:rPr lang="en-US" dirty="0" smtClean="0"/>
              <a:t>Transition </a:t>
            </a:r>
            <a:r>
              <a:rPr lang="en-US" dirty="0"/>
              <a:t>model: The actions have their expected effects, except that moving </a:t>
            </a:r>
            <a:r>
              <a:rPr lang="en-US" i="1" dirty="0"/>
              <a:t>Left </a:t>
            </a:r>
            <a:r>
              <a:rPr lang="en-US" dirty="0"/>
              <a:t>in the leftmost square, moving </a:t>
            </a:r>
            <a:r>
              <a:rPr lang="en-US" i="1" dirty="0"/>
              <a:t>Right </a:t>
            </a:r>
            <a:r>
              <a:rPr lang="en-US" dirty="0"/>
              <a:t>in the rightmost square, and </a:t>
            </a:r>
            <a:r>
              <a:rPr lang="en-US" i="1" dirty="0"/>
              <a:t>Sucking </a:t>
            </a:r>
            <a:r>
              <a:rPr lang="en-US" dirty="0"/>
              <a:t>in a clean square </a:t>
            </a:r>
            <a:r>
              <a:rPr lang="en-US" dirty="0" smtClean="0"/>
              <a:t> have </a:t>
            </a:r>
            <a:r>
              <a:rPr lang="en-US" dirty="0"/>
              <a:t>no effect. The complete state space is shown in Figure 3.3. </a:t>
            </a:r>
          </a:p>
          <a:p>
            <a:r>
              <a:rPr lang="en-US" dirty="0" smtClean="0"/>
              <a:t>Goal </a:t>
            </a:r>
            <a:r>
              <a:rPr lang="en-US" dirty="0"/>
              <a:t>test: This checks whether all the squares are clean. </a:t>
            </a:r>
          </a:p>
          <a:p>
            <a:r>
              <a:rPr lang="en-US" dirty="0" smtClean="0"/>
              <a:t>Path </a:t>
            </a:r>
            <a:r>
              <a:rPr lang="en-US" dirty="0"/>
              <a:t>cost: Each step costs 1, so the path cost is the number of steps in the path. </a:t>
            </a:r>
          </a:p>
        </p:txBody>
      </p:sp>
    </p:spTree>
    <p:extLst>
      <p:ext uri="{BB962C8B-B14F-4D97-AF65-F5344CB8AC3E}">
        <p14:creationId xmlns:p14="http://schemas.microsoft.com/office/powerpoint/2010/main" val="992410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2264</Words>
  <Application>Microsoft Office PowerPoint</Application>
  <PresentationFormat>Widescreen</PresentationFormat>
  <Paragraphs>104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SOLVING PROBLEMS BY SEARCHING</vt:lpstr>
      <vt:lpstr>Introduction</vt:lpstr>
      <vt:lpstr>PowerPoint Presentation</vt:lpstr>
      <vt:lpstr>PowerPoint Presentation</vt:lpstr>
      <vt:lpstr>Problem</vt:lpstr>
      <vt:lpstr>PowerPoint Presentation</vt:lpstr>
      <vt:lpstr>PowerPoint Presentation</vt:lpstr>
      <vt:lpstr>Example problems</vt:lpstr>
      <vt:lpstr>Vacuum cleaner problem</vt:lpstr>
      <vt:lpstr>PowerPoint Presentation</vt:lpstr>
      <vt:lpstr>8-puzzle problem</vt:lpstr>
      <vt:lpstr>PowerPoint Presentation</vt:lpstr>
      <vt:lpstr>PowerPoint Presentation</vt:lpstr>
      <vt:lpstr>PowerPoint Presentation</vt:lpstr>
      <vt:lpstr>PowerPoint Presentation</vt:lpstr>
      <vt:lpstr>PowerPoint Presentation</vt:lpstr>
      <vt:lpstr>PowerPoint Presentation</vt:lpstr>
      <vt:lpstr>Real world problems</vt:lpstr>
      <vt:lpstr>Air line travel problem</vt:lpstr>
      <vt:lpstr>Touring problems</vt:lpstr>
      <vt:lpstr>PowerPoint Presentation</vt:lpstr>
      <vt:lpstr>Measuring performance</vt:lpstr>
      <vt:lpstr>Uninformed search strategies</vt:lpstr>
      <vt:lpstr>Breadth first search</vt:lpstr>
      <vt:lpstr>PowerPoint Presentation</vt:lpstr>
      <vt:lpstr>PowerPoint Presentation</vt:lpstr>
      <vt:lpstr>Uniform Cost Search</vt:lpstr>
      <vt:lpstr>PowerPoint Presentation</vt:lpstr>
      <vt:lpstr>Depth First Search</vt:lpstr>
      <vt:lpstr>PowerPoint Presentation</vt:lpstr>
      <vt:lpstr>Depth limited search</vt:lpstr>
      <vt:lpstr>Iterative deepening depth-first search</vt:lpstr>
      <vt:lpstr>Bi-directional 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Test</dc:creator>
  <cp:lastModifiedBy>Test</cp:lastModifiedBy>
  <cp:revision>78</cp:revision>
  <dcterms:created xsi:type="dcterms:W3CDTF">2017-02-13T05:19:21Z</dcterms:created>
  <dcterms:modified xsi:type="dcterms:W3CDTF">2017-02-13T06:30:06Z</dcterms:modified>
</cp:coreProperties>
</file>