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Canva Sans Medium" charset="1" panose="020B0603030501040103"/>
      <p:regular r:id="rId18"/>
    </p:embeddedFont>
    <p:embeddedFont>
      <p:font typeface="Canva Sans Medium Italics" charset="1" panose="020B0603030501040103"/>
      <p:regular r:id="rId19"/>
    </p:embeddedFont>
    <p:embeddedFont>
      <p:font typeface="Now" charset="1" panose="00000500000000000000"/>
      <p:regular r:id="rId20"/>
    </p:embeddedFont>
    <p:embeddedFont>
      <p:font typeface="Now Bold" charset="1" panose="00000800000000000000"/>
      <p:regular r:id="rId21"/>
    </p:embeddedFont>
    <p:embeddedFont>
      <p:font typeface="Now Thin" charset="1" panose="00000300000000000000"/>
      <p:regular r:id="rId22"/>
    </p:embeddedFont>
    <p:embeddedFont>
      <p:font typeface="Now Light" charset="1" panose="00000400000000000000"/>
      <p:regular r:id="rId23"/>
    </p:embeddedFont>
    <p:embeddedFont>
      <p:font typeface="Now Medium" charset="1" panose="00000600000000000000"/>
      <p:regular r:id="rId24"/>
    </p:embeddedFont>
    <p:embeddedFont>
      <p:font typeface="Now Heavy" charset="1" panose="00000A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40.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png" Type="http://schemas.openxmlformats.org/officeDocument/2006/relationships/image"/><Relationship Id="rId2" Target="../media/image1.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 Id="rId9" Target="../media/image17.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0.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1.pn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0.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0.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1.svg" Type="http://schemas.openxmlformats.org/officeDocument/2006/relationships/image"/><Relationship Id="rId11" Target="../media/image32.png" Type="http://schemas.openxmlformats.org/officeDocument/2006/relationships/image"/><Relationship Id="rId12" Target="../media/image33.png" Type="http://schemas.openxmlformats.org/officeDocument/2006/relationships/image"/><Relationship Id="rId13" Target="../media/image34.png" Type="http://schemas.openxmlformats.org/officeDocument/2006/relationships/image"/><Relationship Id="rId14" Target="../media/image35.png" Type="http://schemas.openxmlformats.org/officeDocument/2006/relationships/image"/><Relationship Id="rId2" Target="../media/image1.jpe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 Id="rId9" Target="../media/image30.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748409">
            <a:off x="-2774715" y="8805012"/>
            <a:ext cx="6755091" cy="6130246"/>
          </a:xfrm>
          <a:custGeom>
            <a:avLst/>
            <a:gdLst/>
            <a:ahLst/>
            <a:cxnLst/>
            <a:rect r="r" b="b" t="t" l="l"/>
            <a:pathLst>
              <a:path h="6130246" w="6755091">
                <a:moveTo>
                  <a:pt x="0" y="0"/>
                </a:moveTo>
                <a:lnTo>
                  <a:pt x="6755091" y="0"/>
                </a:lnTo>
                <a:lnTo>
                  <a:pt x="6755091" y="6130245"/>
                </a:lnTo>
                <a:lnTo>
                  <a:pt x="0" y="6130245"/>
                </a:lnTo>
                <a:lnTo>
                  <a:pt x="0" y="0"/>
                </a:lnTo>
                <a:close/>
              </a:path>
            </a:pathLst>
          </a:custGeom>
          <a:blipFill>
            <a:blip r:embed="rId3"/>
            <a:stretch>
              <a:fillRect l="0" t="0" r="0" b="0"/>
            </a:stretch>
          </a:blipFill>
        </p:spPr>
      </p:sp>
      <p:sp>
        <p:nvSpPr>
          <p:cNvPr name="Freeform 4" id="4"/>
          <p:cNvSpPr/>
          <p:nvPr/>
        </p:nvSpPr>
        <p:spPr>
          <a:xfrm flipH="false" flipV="false" rot="2223819">
            <a:off x="8120675" y="-4361650"/>
            <a:ext cx="12596877" cy="11431666"/>
          </a:xfrm>
          <a:custGeom>
            <a:avLst/>
            <a:gdLst/>
            <a:ahLst/>
            <a:cxnLst/>
            <a:rect r="r" b="b" t="t" l="l"/>
            <a:pathLst>
              <a:path h="11431666" w="12596877">
                <a:moveTo>
                  <a:pt x="0" y="0"/>
                </a:moveTo>
                <a:lnTo>
                  <a:pt x="12596877" y="0"/>
                </a:lnTo>
                <a:lnTo>
                  <a:pt x="12596877" y="11431666"/>
                </a:lnTo>
                <a:lnTo>
                  <a:pt x="0" y="11431666"/>
                </a:lnTo>
                <a:lnTo>
                  <a:pt x="0" y="0"/>
                </a:lnTo>
                <a:close/>
              </a:path>
            </a:pathLst>
          </a:custGeom>
          <a:blipFill>
            <a:blip r:embed="rId3"/>
            <a:stretch>
              <a:fillRect l="0" t="0" r="0" b="0"/>
            </a:stretch>
          </a:blipFill>
        </p:spPr>
      </p:sp>
      <p:sp>
        <p:nvSpPr>
          <p:cNvPr name="Freeform 5" id="5"/>
          <p:cNvSpPr/>
          <p:nvPr/>
        </p:nvSpPr>
        <p:spPr>
          <a:xfrm flipH="false" flipV="false" rot="0">
            <a:off x="-1028700" y="-143539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8194833">
            <a:off x="14482979" y="8370874"/>
            <a:ext cx="5020066" cy="5020066"/>
          </a:xfrm>
          <a:custGeom>
            <a:avLst/>
            <a:gdLst/>
            <a:ahLst/>
            <a:cxnLst/>
            <a:rect r="r" b="b" t="t" l="l"/>
            <a:pathLst>
              <a:path h="5020066" w="5020066">
                <a:moveTo>
                  <a:pt x="0" y="0"/>
                </a:moveTo>
                <a:lnTo>
                  <a:pt x="5020067" y="0"/>
                </a:lnTo>
                <a:lnTo>
                  <a:pt x="5020067" y="5020066"/>
                </a:lnTo>
                <a:lnTo>
                  <a:pt x="0" y="5020066"/>
                </a:lnTo>
                <a:lnTo>
                  <a:pt x="0" y="0"/>
                </a:lnTo>
                <a:close/>
              </a:path>
            </a:pathLst>
          </a:custGeom>
          <a:blipFill>
            <a:blip r:embed="rId4">
              <a:alphaModFix amt="67000"/>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691593" y="4351510"/>
            <a:ext cx="9484559" cy="1643423"/>
          </a:xfrm>
          <a:prstGeom prst="rect">
            <a:avLst/>
          </a:prstGeom>
        </p:spPr>
        <p:txBody>
          <a:bodyPr anchor="t" rtlCol="false" tIns="0" lIns="0" bIns="0" rIns="0">
            <a:spAutoFit/>
          </a:bodyPr>
          <a:lstStyle/>
          <a:p>
            <a:pPr>
              <a:lnSpc>
                <a:spcPts val="13202"/>
              </a:lnSpc>
            </a:pPr>
            <a:r>
              <a:rPr lang="en-US" sz="9498">
                <a:solidFill>
                  <a:srgbClr val="2F04FF"/>
                </a:solidFill>
                <a:latin typeface="Now Bold"/>
              </a:rPr>
              <a:t>BUILD EASE</a:t>
            </a:r>
          </a:p>
        </p:txBody>
      </p:sp>
      <p:sp>
        <p:nvSpPr>
          <p:cNvPr name="Freeform 8" id="8"/>
          <p:cNvSpPr/>
          <p:nvPr/>
        </p:nvSpPr>
        <p:spPr>
          <a:xfrm flipH="false" flipV="false" rot="0">
            <a:off x="1674634" y="1969764"/>
            <a:ext cx="1173233" cy="1164700"/>
          </a:xfrm>
          <a:custGeom>
            <a:avLst/>
            <a:gdLst/>
            <a:ahLst/>
            <a:cxnLst/>
            <a:rect r="r" b="b" t="t" l="l"/>
            <a:pathLst>
              <a:path h="1164700" w="1173233">
                <a:moveTo>
                  <a:pt x="0" y="0"/>
                </a:moveTo>
                <a:lnTo>
                  <a:pt x="1173233" y="0"/>
                </a:lnTo>
                <a:lnTo>
                  <a:pt x="1173233" y="1164701"/>
                </a:lnTo>
                <a:lnTo>
                  <a:pt x="0" y="11647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674634" y="6234849"/>
            <a:ext cx="7315200" cy="1313424"/>
          </a:xfrm>
          <a:custGeom>
            <a:avLst/>
            <a:gdLst/>
            <a:ahLst/>
            <a:cxnLst/>
            <a:rect r="r" b="b" t="t" l="l"/>
            <a:pathLst>
              <a:path h="1313424" w="7315200">
                <a:moveTo>
                  <a:pt x="0" y="0"/>
                </a:moveTo>
                <a:lnTo>
                  <a:pt x="7315200" y="0"/>
                </a:lnTo>
                <a:lnTo>
                  <a:pt x="7315200" y="1313424"/>
                </a:lnTo>
                <a:lnTo>
                  <a:pt x="0" y="13134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AutoShape 3" id="3"/>
          <p:cNvSpPr/>
          <p:nvPr/>
        </p:nvSpPr>
        <p:spPr>
          <a:xfrm flipH="true">
            <a:off x="3060909" y="4270364"/>
            <a:ext cx="12089382" cy="29050"/>
          </a:xfrm>
          <a:prstGeom prst="line">
            <a:avLst/>
          </a:prstGeom>
          <a:ln cap="rnd" w="57150">
            <a:solidFill>
              <a:srgbClr val="3652DD"/>
            </a:solidFill>
            <a:prstDash val="sysDot"/>
            <a:headEnd type="none" len="sm" w="sm"/>
            <a:tailEnd type="none" len="sm" w="sm"/>
          </a:ln>
        </p:spPr>
      </p:sp>
      <p:grpSp>
        <p:nvGrpSpPr>
          <p:cNvPr name="Group 4" id="4"/>
          <p:cNvGrpSpPr/>
          <p:nvPr/>
        </p:nvGrpSpPr>
        <p:grpSpPr>
          <a:xfrm rot="0">
            <a:off x="1602655" y="3572038"/>
            <a:ext cx="1458256" cy="14582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sp>
          <p:nvSpPr>
            <p:cNvPr name="TextBox 6" id="6"/>
            <p:cNvSpPr txBox="true"/>
            <p:nvPr/>
          </p:nvSpPr>
          <p:spPr>
            <a:xfrm>
              <a:off x="76200" y="66675"/>
              <a:ext cx="660400" cy="669925"/>
            </a:xfrm>
            <a:prstGeom prst="rect">
              <a:avLst/>
            </a:prstGeom>
          </p:spPr>
          <p:txBody>
            <a:bodyPr anchor="ctr" rtlCol="false" tIns="50800" lIns="50800" bIns="50800" rIns="50800"/>
            <a:lstStyle/>
            <a:p>
              <a:pPr algn="ctr">
                <a:lnSpc>
                  <a:spcPts val="3131"/>
                </a:lnSpc>
              </a:pPr>
            </a:p>
          </p:txBody>
        </p:sp>
      </p:grpSp>
      <p:sp>
        <p:nvSpPr>
          <p:cNvPr name="TextBox 7" id="7"/>
          <p:cNvSpPr txBox="true"/>
          <p:nvPr/>
        </p:nvSpPr>
        <p:spPr>
          <a:xfrm rot="0">
            <a:off x="4835354" y="455605"/>
            <a:ext cx="8617293" cy="1031891"/>
          </a:xfrm>
          <a:prstGeom prst="rect">
            <a:avLst/>
          </a:prstGeom>
        </p:spPr>
        <p:txBody>
          <a:bodyPr anchor="t" rtlCol="false" tIns="0" lIns="0" bIns="0" rIns="0">
            <a:spAutoFit/>
          </a:bodyPr>
          <a:lstStyle/>
          <a:p>
            <a:pPr algn="ctr" marL="0" indent="0" lvl="0">
              <a:lnSpc>
                <a:spcPts val="8461"/>
              </a:lnSpc>
              <a:spcBef>
                <a:spcPct val="0"/>
              </a:spcBef>
            </a:pPr>
            <a:r>
              <a:rPr lang="en-US" sz="6043" strike="noStrike" u="none">
                <a:solidFill>
                  <a:srgbClr val="FFFFFF"/>
                </a:solidFill>
                <a:latin typeface="Canva Sans Bold"/>
              </a:rPr>
              <a:t>Project Timeline</a:t>
            </a:r>
          </a:p>
        </p:txBody>
      </p:sp>
      <p:grpSp>
        <p:nvGrpSpPr>
          <p:cNvPr name="Group 8" id="8"/>
          <p:cNvGrpSpPr/>
          <p:nvPr/>
        </p:nvGrpSpPr>
        <p:grpSpPr>
          <a:xfrm rot="0">
            <a:off x="3632294" y="3520982"/>
            <a:ext cx="1439807" cy="14398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sp>
          <p:nvSpPr>
            <p:cNvPr name="TextBox 10" id="10"/>
            <p:cNvSpPr txBox="true"/>
            <p:nvPr/>
          </p:nvSpPr>
          <p:spPr>
            <a:xfrm>
              <a:off x="76200" y="66675"/>
              <a:ext cx="660400" cy="669925"/>
            </a:xfrm>
            <a:prstGeom prst="rect">
              <a:avLst/>
            </a:prstGeom>
          </p:spPr>
          <p:txBody>
            <a:bodyPr anchor="ctr" rtlCol="false" tIns="50800" lIns="50800" bIns="50800" rIns="50800"/>
            <a:lstStyle/>
            <a:p>
              <a:pPr algn="ctr">
                <a:lnSpc>
                  <a:spcPts val="3131"/>
                </a:lnSpc>
              </a:pPr>
            </a:p>
          </p:txBody>
        </p:sp>
      </p:grpSp>
      <p:grpSp>
        <p:nvGrpSpPr>
          <p:cNvPr name="Group 11" id="11"/>
          <p:cNvGrpSpPr/>
          <p:nvPr/>
        </p:nvGrpSpPr>
        <p:grpSpPr>
          <a:xfrm rot="0">
            <a:off x="5597542" y="3520982"/>
            <a:ext cx="1393394" cy="139339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sp>
          <p:nvSpPr>
            <p:cNvPr name="TextBox 13" id="13"/>
            <p:cNvSpPr txBox="true"/>
            <p:nvPr/>
          </p:nvSpPr>
          <p:spPr>
            <a:xfrm>
              <a:off x="76200" y="66675"/>
              <a:ext cx="660400" cy="669925"/>
            </a:xfrm>
            <a:prstGeom prst="rect">
              <a:avLst/>
            </a:prstGeom>
          </p:spPr>
          <p:txBody>
            <a:bodyPr anchor="ctr" rtlCol="false" tIns="50800" lIns="50800" bIns="50800" rIns="50800"/>
            <a:lstStyle/>
            <a:p>
              <a:pPr algn="ctr">
                <a:lnSpc>
                  <a:spcPts val="3131"/>
                </a:lnSpc>
              </a:pPr>
            </a:p>
          </p:txBody>
        </p:sp>
      </p:grpSp>
      <p:grpSp>
        <p:nvGrpSpPr>
          <p:cNvPr name="Group 14" id="14"/>
          <p:cNvGrpSpPr/>
          <p:nvPr/>
        </p:nvGrpSpPr>
        <p:grpSpPr>
          <a:xfrm rot="0">
            <a:off x="7580588" y="3508887"/>
            <a:ext cx="1403775" cy="140377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sp>
          <p:nvSpPr>
            <p:cNvPr name="TextBox 16" id="16"/>
            <p:cNvSpPr txBox="true"/>
            <p:nvPr/>
          </p:nvSpPr>
          <p:spPr>
            <a:xfrm>
              <a:off x="76200" y="66675"/>
              <a:ext cx="660400" cy="669925"/>
            </a:xfrm>
            <a:prstGeom prst="rect">
              <a:avLst/>
            </a:prstGeom>
          </p:spPr>
          <p:txBody>
            <a:bodyPr anchor="ctr" rtlCol="false" tIns="50800" lIns="50800" bIns="50800" rIns="50800"/>
            <a:lstStyle/>
            <a:p>
              <a:pPr algn="ctr">
                <a:lnSpc>
                  <a:spcPts val="3131"/>
                </a:lnSpc>
              </a:pPr>
            </a:p>
          </p:txBody>
        </p:sp>
      </p:grpSp>
      <p:grpSp>
        <p:nvGrpSpPr>
          <p:cNvPr name="Group 17" id="17"/>
          <p:cNvGrpSpPr/>
          <p:nvPr/>
        </p:nvGrpSpPr>
        <p:grpSpPr>
          <a:xfrm rot="0">
            <a:off x="9315151" y="3508887"/>
            <a:ext cx="1402459" cy="1402459"/>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sp>
          <p:nvSpPr>
            <p:cNvPr name="TextBox 19" id="19"/>
            <p:cNvSpPr txBox="true"/>
            <p:nvPr/>
          </p:nvSpPr>
          <p:spPr>
            <a:xfrm>
              <a:off x="76200" y="66675"/>
              <a:ext cx="660400" cy="669925"/>
            </a:xfrm>
            <a:prstGeom prst="rect">
              <a:avLst/>
            </a:prstGeom>
          </p:spPr>
          <p:txBody>
            <a:bodyPr anchor="ctr" rtlCol="false" tIns="50800" lIns="50800" bIns="50800" rIns="50800"/>
            <a:lstStyle/>
            <a:p>
              <a:pPr algn="ctr">
                <a:lnSpc>
                  <a:spcPts val="3131"/>
                </a:lnSpc>
              </a:pPr>
            </a:p>
          </p:txBody>
        </p:sp>
      </p:grpSp>
      <p:grpSp>
        <p:nvGrpSpPr>
          <p:cNvPr name="Group 20" id="20"/>
          <p:cNvGrpSpPr/>
          <p:nvPr/>
        </p:nvGrpSpPr>
        <p:grpSpPr>
          <a:xfrm rot="0">
            <a:off x="11179637" y="3522005"/>
            <a:ext cx="1392371" cy="1392371"/>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sp>
          <p:nvSpPr>
            <p:cNvPr name="TextBox 22" id="22"/>
            <p:cNvSpPr txBox="true"/>
            <p:nvPr/>
          </p:nvSpPr>
          <p:spPr>
            <a:xfrm>
              <a:off x="76200" y="66675"/>
              <a:ext cx="660400" cy="669925"/>
            </a:xfrm>
            <a:prstGeom prst="rect">
              <a:avLst/>
            </a:prstGeom>
          </p:spPr>
          <p:txBody>
            <a:bodyPr anchor="ctr" rtlCol="false" tIns="50800" lIns="50800" bIns="50800" rIns="50800"/>
            <a:lstStyle/>
            <a:p>
              <a:pPr algn="ctr">
                <a:lnSpc>
                  <a:spcPts val="3131"/>
                </a:lnSpc>
              </a:pPr>
            </a:p>
          </p:txBody>
        </p:sp>
      </p:grpSp>
      <p:grpSp>
        <p:nvGrpSpPr>
          <p:cNvPr name="Group 23" id="23"/>
          <p:cNvGrpSpPr/>
          <p:nvPr/>
        </p:nvGrpSpPr>
        <p:grpSpPr>
          <a:xfrm rot="0">
            <a:off x="13064955" y="3492831"/>
            <a:ext cx="1451154" cy="1451154"/>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sp>
          <p:nvSpPr>
            <p:cNvPr name="TextBox 25" id="25"/>
            <p:cNvSpPr txBox="true"/>
            <p:nvPr/>
          </p:nvSpPr>
          <p:spPr>
            <a:xfrm>
              <a:off x="76200" y="66675"/>
              <a:ext cx="660400" cy="669925"/>
            </a:xfrm>
            <a:prstGeom prst="rect">
              <a:avLst/>
            </a:prstGeom>
          </p:spPr>
          <p:txBody>
            <a:bodyPr anchor="ctr" rtlCol="false" tIns="50800" lIns="50800" bIns="50800" rIns="50800"/>
            <a:lstStyle/>
            <a:p>
              <a:pPr algn="ctr">
                <a:lnSpc>
                  <a:spcPts val="3131"/>
                </a:lnSpc>
              </a:pPr>
            </a:p>
          </p:txBody>
        </p:sp>
      </p:grpSp>
      <p:grpSp>
        <p:nvGrpSpPr>
          <p:cNvPr name="Group 26" id="26"/>
          <p:cNvGrpSpPr/>
          <p:nvPr/>
        </p:nvGrpSpPr>
        <p:grpSpPr>
          <a:xfrm rot="0">
            <a:off x="14930986" y="3447468"/>
            <a:ext cx="1463878" cy="1463878"/>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sp>
          <p:nvSpPr>
            <p:cNvPr name="TextBox 28" id="28"/>
            <p:cNvSpPr txBox="true"/>
            <p:nvPr/>
          </p:nvSpPr>
          <p:spPr>
            <a:xfrm>
              <a:off x="76200" y="66675"/>
              <a:ext cx="660400" cy="669925"/>
            </a:xfrm>
            <a:prstGeom prst="rect">
              <a:avLst/>
            </a:prstGeom>
          </p:spPr>
          <p:txBody>
            <a:bodyPr anchor="ctr" rtlCol="false" tIns="50800" lIns="50800" bIns="50800" rIns="50800"/>
            <a:lstStyle/>
            <a:p>
              <a:pPr algn="ctr">
                <a:lnSpc>
                  <a:spcPts val="3131"/>
                </a:lnSpc>
              </a:pPr>
            </a:p>
          </p:txBody>
        </p:sp>
      </p:grpSp>
      <p:sp>
        <p:nvSpPr>
          <p:cNvPr name="TextBox 29" id="29"/>
          <p:cNvSpPr txBox="true"/>
          <p:nvPr/>
        </p:nvSpPr>
        <p:spPr>
          <a:xfrm rot="0">
            <a:off x="1558651" y="4081986"/>
            <a:ext cx="1593207" cy="400262"/>
          </a:xfrm>
          <a:prstGeom prst="rect">
            <a:avLst/>
          </a:prstGeom>
        </p:spPr>
        <p:txBody>
          <a:bodyPr anchor="t" rtlCol="false" tIns="0" lIns="0" bIns="0" rIns="0">
            <a:spAutoFit/>
          </a:bodyPr>
          <a:lstStyle/>
          <a:p>
            <a:pPr algn="ctr">
              <a:lnSpc>
                <a:spcPts val="3355"/>
              </a:lnSpc>
            </a:pPr>
            <a:r>
              <a:rPr lang="en-US" sz="2396">
                <a:solidFill>
                  <a:srgbClr val="FFFFFF"/>
                </a:solidFill>
                <a:latin typeface="Canva Sans"/>
              </a:rPr>
              <a:t>MONTH 1</a:t>
            </a:r>
          </a:p>
        </p:txBody>
      </p:sp>
      <p:sp>
        <p:nvSpPr>
          <p:cNvPr name="TextBox 30" id="30"/>
          <p:cNvSpPr txBox="true"/>
          <p:nvPr/>
        </p:nvSpPr>
        <p:spPr>
          <a:xfrm rot="0">
            <a:off x="3562555" y="4044704"/>
            <a:ext cx="1593207" cy="400262"/>
          </a:xfrm>
          <a:prstGeom prst="rect">
            <a:avLst/>
          </a:prstGeom>
        </p:spPr>
        <p:txBody>
          <a:bodyPr anchor="t" rtlCol="false" tIns="0" lIns="0" bIns="0" rIns="0">
            <a:spAutoFit/>
          </a:bodyPr>
          <a:lstStyle/>
          <a:p>
            <a:pPr algn="ctr">
              <a:lnSpc>
                <a:spcPts val="3355"/>
              </a:lnSpc>
            </a:pPr>
            <a:r>
              <a:rPr lang="en-US" sz="2396">
                <a:solidFill>
                  <a:srgbClr val="FFFFFF"/>
                </a:solidFill>
                <a:latin typeface="Canva Sans"/>
              </a:rPr>
              <a:t>MONTH 2</a:t>
            </a:r>
          </a:p>
        </p:txBody>
      </p:sp>
      <p:sp>
        <p:nvSpPr>
          <p:cNvPr name="TextBox 31" id="31"/>
          <p:cNvSpPr txBox="true"/>
          <p:nvPr/>
        </p:nvSpPr>
        <p:spPr>
          <a:xfrm rot="0">
            <a:off x="5485737" y="4021151"/>
            <a:ext cx="1593207" cy="400262"/>
          </a:xfrm>
          <a:prstGeom prst="rect">
            <a:avLst/>
          </a:prstGeom>
        </p:spPr>
        <p:txBody>
          <a:bodyPr anchor="t" rtlCol="false" tIns="0" lIns="0" bIns="0" rIns="0">
            <a:spAutoFit/>
          </a:bodyPr>
          <a:lstStyle/>
          <a:p>
            <a:pPr algn="ctr">
              <a:lnSpc>
                <a:spcPts val="3355"/>
              </a:lnSpc>
            </a:pPr>
            <a:r>
              <a:rPr lang="en-US" sz="2396">
                <a:solidFill>
                  <a:srgbClr val="FFFFFF"/>
                </a:solidFill>
                <a:latin typeface="Canva Sans"/>
              </a:rPr>
              <a:t>MONTH 3</a:t>
            </a:r>
          </a:p>
        </p:txBody>
      </p:sp>
      <p:sp>
        <p:nvSpPr>
          <p:cNvPr name="TextBox 32" id="32"/>
          <p:cNvSpPr txBox="true"/>
          <p:nvPr/>
        </p:nvSpPr>
        <p:spPr>
          <a:xfrm rot="0">
            <a:off x="7492580" y="4021151"/>
            <a:ext cx="1593207" cy="400262"/>
          </a:xfrm>
          <a:prstGeom prst="rect">
            <a:avLst/>
          </a:prstGeom>
        </p:spPr>
        <p:txBody>
          <a:bodyPr anchor="t" rtlCol="false" tIns="0" lIns="0" bIns="0" rIns="0">
            <a:spAutoFit/>
          </a:bodyPr>
          <a:lstStyle/>
          <a:p>
            <a:pPr algn="ctr">
              <a:lnSpc>
                <a:spcPts val="3355"/>
              </a:lnSpc>
            </a:pPr>
            <a:r>
              <a:rPr lang="en-US" sz="2396">
                <a:solidFill>
                  <a:srgbClr val="FFFFFF"/>
                </a:solidFill>
                <a:latin typeface="Canva Sans"/>
              </a:rPr>
              <a:t>MONTH  4</a:t>
            </a:r>
          </a:p>
        </p:txBody>
      </p:sp>
      <p:sp>
        <p:nvSpPr>
          <p:cNvPr name="TextBox 33" id="33"/>
          <p:cNvSpPr txBox="true"/>
          <p:nvPr/>
        </p:nvSpPr>
        <p:spPr>
          <a:xfrm rot="0">
            <a:off x="9220435" y="4030405"/>
            <a:ext cx="1593207" cy="400262"/>
          </a:xfrm>
          <a:prstGeom prst="rect">
            <a:avLst/>
          </a:prstGeom>
        </p:spPr>
        <p:txBody>
          <a:bodyPr anchor="t" rtlCol="false" tIns="0" lIns="0" bIns="0" rIns="0">
            <a:spAutoFit/>
          </a:bodyPr>
          <a:lstStyle/>
          <a:p>
            <a:pPr algn="ctr">
              <a:lnSpc>
                <a:spcPts val="3355"/>
              </a:lnSpc>
            </a:pPr>
            <a:r>
              <a:rPr lang="en-US" sz="2396">
                <a:solidFill>
                  <a:srgbClr val="FFFFFF"/>
                </a:solidFill>
                <a:latin typeface="Canva Sans"/>
              </a:rPr>
              <a:t>MONTH 5</a:t>
            </a:r>
          </a:p>
        </p:txBody>
      </p:sp>
      <p:sp>
        <p:nvSpPr>
          <p:cNvPr name="TextBox 34" id="34"/>
          <p:cNvSpPr txBox="true"/>
          <p:nvPr/>
        </p:nvSpPr>
        <p:spPr>
          <a:xfrm rot="0">
            <a:off x="11093314" y="4044704"/>
            <a:ext cx="1593207" cy="400262"/>
          </a:xfrm>
          <a:prstGeom prst="rect">
            <a:avLst/>
          </a:prstGeom>
        </p:spPr>
        <p:txBody>
          <a:bodyPr anchor="t" rtlCol="false" tIns="0" lIns="0" bIns="0" rIns="0">
            <a:spAutoFit/>
          </a:bodyPr>
          <a:lstStyle/>
          <a:p>
            <a:pPr algn="ctr">
              <a:lnSpc>
                <a:spcPts val="3355"/>
              </a:lnSpc>
            </a:pPr>
            <a:r>
              <a:rPr lang="en-US" sz="2396">
                <a:solidFill>
                  <a:srgbClr val="FFFFFF"/>
                </a:solidFill>
                <a:latin typeface="Canva Sans"/>
              </a:rPr>
              <a:t>MONTH 6</a:t>
            </a:r>
          </a:p>
        </p:txBody>
      </p:sp>
      <p:sp>
        <p:nvSpPr>
          <p:cNvPr name="TextBox 35" id="35"/>
          <p:cNvSpPr txBox="true"/>
          <p:nvPr/>
        </p:nvSpPr>
        <p:spPr>
          <a:xfrm rot="0">
            <a:off x="12968146" y="4030405"/>
            <a:ext cx="1593207" cy="400262"/>
          </a:xfrm>
          <a:prstGeom prst="rect">
            <a:avLst/>
          </a:prstGeom>
        </p:spPr>
        <p:txBody>
          <a:bodyPr anchor="t" rtlCol="false" tIns="0" lIns="0" bIns="0" rIns="0">
            <a:spAutoFit/>
          </a:bodyPr>
          <a:lstStyle/>
          <a:p>
            <a:pPr algn="ctr">
              <a:lnSpc>
                <a:spcPts val="3355"/>
              </a:lnSpc>
            </a:pPr>
            <a:r>
              <a:rPr lang="en-US" sz="2396">
                <a:solidFill>
                  <a:srgbClr val="FFFFFF"/>
                </a:solidFill>
                <a:latin typeface="Canva Sans"/>
              </a:rPr>
              <a:t>MONTH 7</a:t>
            </a:r>
          </a:p>
        </p:txBody>
      </p:sp>
      <p:sp>
        <p:nvSpPr>
          <p:cNvPr name="TextBox 36" id="36"/>
          <p:cNvSpPr txBox="true"/>
          <p:nvPr/>
        </p:nvSpPr>
        <p:spPr>
          <a:xfrm rot="0">
            <a:off x="14886982" y="4007421"/>
            <a:ext cx="1593207" cy="400262"/>
          </a:xfrm>
          <a:prstGeom prst="rect">
            <a:avLst/>
          </a:prstGeom>
        </p:spPr>
        <p:txBody>
          <a:bodyPr anchor="t" rtlCol="false" tIns="0" lIns="0" bIns="0" rIns="0">
            <a:spAutoFit/>
          </a:bodyPr>
          <a:lstStyle/>
          <a:p>
            <a:pPr algn="ctr">
              <a:lnSpc>
                <a:spcPts val="3355"/>
              </a:lnSpc>
            </a:pPr>
            <a:r>
              <a:rPr lang="en-US" sz="2396">
                <a:solidFill>
                  <a:srgbClr val="FFFFFF"/>
                </a:solidFill>
                <a:latin typeface="Canva Sans"/>
              </a:rPr>
              <a:t>MONTH 8</a:t>
            </a:r>
          </a:p>
        </p:txBody>
      </p:sp>
      <p:sp>
        <p:nvSpPr>
          <p:cNvPr name="TextBox 37" id="37"/>
          <p:cNvSpPr txBox="true"/>
          <p:nvPr/>
        </p:nvSpPr>
        <p:spPr>
          <a:xfrm rot="0">
            <a:off x="895350" y="8129611"/>
            <a:ext cx="6128216" cy="357164"/>
          </a:xfrm>
          <a:prstGeom prst="rect">
            <a:avLst/>
          </a:prstGeom>
        </p:spPr>
        <p:txBody>
          <a:bodyPr anchor="t" rtlCol="false" tIns="0" lIns="0" bIns="0" rIns="0">
            <a:spAutoFit/>
          </a:bodyPr>
          <a:lstStyle/>
          <a:p>
            <a:pPr algn="ctr">
              <a:lnSpc>
                <a:spcPts val="2956"/>
              </a:lnSpc>
            </a:pPr>
            <a:r>
              <a:rPr lang="en-US" sz="2111">
                <a:solidFill>
                  <a:srgbClr val="FFFFFF"/>
                </a:solidFill>
                <a:latin typeface="Canva Sans"/>
              </a:rPr>
              <a:t>Gathering Software Resources and Information </a:t>
            </a:r>
          </a:p>
        </p:txBody>
      </p:sp>
      <p:sp>
        <p:nvSpPr>
          <p:cNvPr name="AutoShape 38" id="38"/>
          <p:cNvSpPr/>
          <p:nvPr/>
        </p:nvSpPr>
        <p:spPr>
          <a:xfrm flipV="true">
            <a:off x="2324452" y="5030293"/>
            <a:ext cx="5902" cy="3011973"/>
          </a:xfrm>
          <a:prstGeom prst="line">
            <a:avLst/>
          </a:prstGeom>
          <a:ln cap="rnd" w="57150">
            <a:solidFill>
              <a:srgbClr val="3652DD"/>
            </a:solidFill>
            <a:prstDash val="sysDot"/>
            <a:headEnd type="none" len="sm" w="sm"/>
            <a:tailEnd type="none" len="sm" w="sm"/>
          </a:ln>
        </p:spPr>
      </p:sp>
      <p:sp>
        <p:nvSpPr>
          <p:cNvPr name="TextBox 39" id="39"/>
          <p:cNvSpPr txBox="true"/>
          <p:nvPr/>
        </p:nvSpPr>
        <p:spPr>
          <a:xfrm rot="0">
            <a:off x="3182357" y="6398593"/>
            <a:ext cx="2445637" cy="371697"/>
          </a:xfrm>
          <a:prstGeom prst="rect">
            <a:avLst/>
          </a:prstGeom>
        </p:spPr>
        <p:txBody>
          <a:bodyPr anchor="t" rtlCol="false" tIns="0" lIns="0" bIns="0" rIns="0">
            <a:spAutoFit/>
          </a:bodyPr>
          <a:lstStyle/>
          <a:p>
            <a:pPr algn="ctr">
              <a:lnSpc>
                <a:spcPts val="3002"/>
              </a:lnSpc>
            </a:pPr>
            <a:r>
              <a:rPr lang="en-US" sz="2144">
                <a:solidFill>
                  <a:srgbClr val="FFFFFF"/>
                </a:solidFill>
                <a:latin typeface="Canva Sans"/>
              </a:rPr>
              <a:t>SYSTEM ANALYSIS</a:t>
            </a:r>
          </a:p>
        </p:txBody>
      </p:sp>
      <p:sp>
        <p:nvSpPr>
          <p:cNvPr name="AutoShape 40" id="40"/>
          <p:cNvSpPr/>
          <p:nvPr/>
        </p:nvSpPr>
        <p:spPr>
          <a:xfrm flipH="true" flipV="true">
            <a:off x="4368303" y="4960612"/>
            <a:ext cx="33246" cy="1485606"/>
          </a:xfrm>
          <a:prstGeom prst="line">
            <a:avLst/>
          </a:prstGeom>
          <a:ln cap="rnd" w="57150">
            <a:solidFill>
              <a:srgbClr val="3652DD"/>
            </a:solidFill>
            <a:prstDash val="sysDot"/>
            <a:headEnd type="none" len="sm" w="sm"/>
            <a:tailEnd type="none" len="sm" w="sm"/>
          </a:ln>
        </p:spPr>
      </p:sp>
      <p:sp>
        <p:nvSpPr>
          <p:cNvPr name="TextBox 41" id="41"/>
          <p:cNvSpPr txBox="true"/>
          <p:nvPr/>
        </p:nvSpPr>
        <p:spPr>
          <a:xfrm rot="0">
            <a:off x="5553166" y="5653832"/>
            <a:ext cx="1458348" cy="381116"/>
          </a:xfrm>
          <a:prstGeom prst="rect">
            <a:avLst/>
          </a:prstGeom>
        </p:spPr>
        <p:txBody>
          <a:bodyPr anchor="t" rtlCol="false" tIns="0" lIns="0" bIns="0" rIns="0">
            <a:spAutoFit/>
          </a:bodyPr>
          <a:lstStyle/>
          <a:p>
            <a:pPr algn="ctr">
              <a:lnSpc>
                <a:spcPts val="3178"/>
              </a:lnSpc>
            </a:pPr>
            <a:r>
              <a:rPr lang="en-US" sz="2270">
                <a:solidFill>
                  <a:srgbClr val="FFFFFF"/>
                </a:solidFill>
                <a:latin typeface="Canva Sans"/>
              </a:rPr>
              <a:t>UI DESIGN</a:t>
            </a:r>
          </a:p>
        </p:txBody>
      </p:sp>
      <p:sp>
        <p:nvSpPr>
          <p:cNvPr name="AutoShape 42" id="42"/>
          <p:cNvSpPr/>
          <p:nvPr/>
        </p:nvSpPr>
        <p:spPr>
          <a:xfrm flipV="true">
            <a:off x="6283580" y="4914358"/>
            <a:ext cx="5622" cy="777574"/>
          </a:xfrm>
          <a:prstGeom prst="line">
            <a:avLst/>
          </a:prstGeom>
          <a:ln cap="rnd" w="57150">
            <a:solidFill>
              <a:srgbClr val="3652DD"/>
            </a:solidFill>
            <a:prstDash val="sysDot"/>
            <a:headEnd type="none" len="sm" w="sm"/>
            <a:tailEnd type="none" len="sm" w="sm"/>
          </a:ln>
        </p:spPr>
      </p:sp>
      <p:sp>
        <p:nvSpPr>
          <p:cNvPr name="AutoShape 43" id="43"/>
          <p:cNvSpPr/>
          <p:nvPr/>
        </p:nvSpPr>
        <p:spPr>
          <a:xfrm flipV="true">
            <a:off x="8221528" y="4912367"/>
            <a:ext cx="40392" cy="1378663"/>
          </a:xfrm>
          <a:prstGeom prst="line">
            <a:avLst/>
          </a:prstGeom>
          <a:ln cap="rnd" w="57150">
            <a:solidFill>
              <a:srgbClr val="3652DD"/>
            </a:solidFill>
            <a:prstDash val="sysDot"/>
            <a:headEnd type="none" len="sm" w="sm"/>
            <a:tailEnd type="none" len="sm" w="sm"/>
          </a:ln>
        </p:spPr>
      </p:sp>
      <p:sp>
        <p:nvSpPr>
          <p:cNvPr name="TextBox 44" id="44"/>
          <p:cNvSpPr txBox="true"/>
          <p:nvPr/>
        </p:nvSpPr>
        <p:spPr>
          <a:xfrm rot="0">
            <a:off x="6945952" y="6252930"/>
            <a:ext cx="2541605" cy="364009"/>
          </a:xfrm>
          <a:prstGeom prst="rect">
            <a:avLst/>
          </a:prstGeom>
        </p:spPr>
        <p:txBody>
          <a:bodyPr anchor="t" rtlCol="false" tIns="0" lIns="0" bIns="0" rIns="0">
            <a:spAutoFit/>
          </a:bodyPr>
          <a:lstStyle/>
          <a:p>
            <a:pPr algn="ctr">
              <a:lnSpc>
                <a:spcPts val="3019"/>
              </a:lnSpc>
            </a:pPr>
            <a:r>
              <a:rPr lang="en-US" sz="2157">
                <a:solidFill>
                  <a:srgbClr val="FFFFFF"/>
                </a:solidFill>
                <a:latin typeface="Canva Sans"/>
              </a:rPr>
              <a:t>DATABASE DESIGN</a:t>
            </a:r>
          </a:p>
        </p:txBody>
      </p:sp>
      <p:sp>
        <p:nvSpPr>
          <p:cNvPr name="TextBox 45" id="45"/>
          <p:cNvSpPr txBox="true"/>
          <p:nvPr/>
        </p:nvSpPr>
        <p:spPr>
          <a:xfrm rot="0">
            <a:off x="9504104" y="5599111"/>
            <a:ext cx="1149009" cy="385520"/>
          </a:xfrm>
          <a:prstGeom prst="rect">
            <a:avLst/>
          </a:prstGeom>
        </p:spPr>
        <p:txBody>
          <a:bodyPr anchor="t" rtlCol="false" tIns="0" lIns="0" bIns="0" rIns="0">
            <a:spAutoFit/>
          </a:bodyPr>
          <a:lstStyle/>
          <a:p>
            <a:pPr algn="ctr">
              <a:lnSpc>
                <a:spcPts val="3130"/>
              </a:lnSpc>
            </a:pPr>
            <a:r>
              <a:rPr lang="en-US" sz="2236">
                <a:solidFill>
                  <a:srgbClr val="FFFFFF"/>
                </a:solidFill>
                <a:latin typeface="Canva Sans"/>
              </a:rPr>
              <a:t>CODING</a:t>
            </a:r>
          </a:p>
        </p:txBody>
      </p:sp>
      <p:sp>
        <p:nvSpPr>
          <p:cNvPr name="AutoShape 46" id="46"/>
          <p:cNvSpPr/>
          <p:nvPr/>
        </p:nvSpPr>
        <p:spPr>
          <a:xfrm flipH="true" flipV="true">
            <a:off x="10043539" y="4910830"/>
            <a:ext cx="28522" cy="735907"/>
          </a:xfrm>
          <a:prstGeom prst="line">
            <a:avLst/>
          </a:prstGeom>
          <a:ln cap="rnd" w="57150">
            <a:solidFill>
              <a:srgbClr val="3652DD"/>
            </a:solidFill>
            <a:prstDash val="sysDot"/>
            <a:headEnd type="none" len="sm" w="sm"/>
            <a:tailEnd type="none" len="sm" w="sm"/>
          </a:ln>
        </p:spPr>
      </p:sp>
      <p:sp>
        <p:nvSpPr>
          <p:cNvPr name="TextBox 47" id="47"/>
          <p:cNvSpPr txBox="true"/>
          <p:nvPr/>
        </p:nvSpPr>
        <p:spPr>
          <a:xfrm rot="0">
            <a:off x="11207828" y="5768059"/>
            <a:ext cx="1364181" cy="435499"/>
          </a:xfrm>
          <a:prstGeom prst="rect">
            <a:avLst/>
          </a:prstGeom>
        </p:spPr>
        <p:txBody>
          <a:bodyPr anchor="t" rtlCol="false" tIns="0" lIns="0" bIns="0" rIns="0">
            <a:spAutoFit/>
          </a:bodyPr>
          <a:lstStyle/>
          <a:p>
            <a:pPr algn="ctr">
              <a:lnSpc>
                <a:spcPts val="3593"/>
              </a:lnSpc>
            </a:pPr>
            <a:r>
              <a:rPr lang="en-US" sz="2567">
                <a:solidFill>
                  <a:srgbClr val="FFFFFF"/>
                </a:solidFill>
                <a:latin typeface="Canva Sans"/>
              </a:rPr>
              <a:t>TESTING</a:t>
            </a:r>
          </a:p>
        </p:txBody>
      </p:sp>
      <p:sp>
        <p:nvSpPr>
          <p:cNvPr name="AutoShape 48" id="48"/>
          <p:cNvSpPr/>
          <p:nvPr/>
        </p:nvSpPr>
        <p:spPr>
          <a:xfrm flipH="true" flipV="true">
            <a:off x="11881300" y="4914355"/>
            <a:ext cx="7092" cy="901329"/>
          </a:xfrm>
          <a:prstGeom prst="line">
            <a:avLst/>
          </a:prstGeom>
          <a:ln cap="rnd" w="57150">
            <a:solidFill>
              <a:srgbClr val="3652DD"/>
            </a:solidFill>
            <a:prstDash val="sysDot"/>
            <a:headEnd type="none" len="sm" w="sm"/>
            <a:tailEnd type="none" len="sm" w="sm"/>
          </a:ln>
        </p:spPr>
      </p:sp>
      <p:sp>
        <p:nvSpPr>
          <p:cNvPr name="TextBox 49" id="49"/>
          <p:cNvSpPr txBox="true"/>
          <p:nvPr/>
        </p:nvSpPr>
        <p:spPr>
          <a:xfrm rot="0">
            <a:off x="12865436" y="5946531"/>
            <a:ext cx="1929398" cy="378217"/>
          </a:xfrm>
          <a:prstGeom prst="rect">
            <a:avLst/>
          </a:prstGeom>
        </p:spPr>
        <p:txBody>
          <a:bodyPr anchor="t" rtlCol="false" tIns="0" lIns="0" bIns="0" rIns="0">
            <a:spAutoFit/>
          </a:bodyPr>
          <a:lstStyle/>
          <a:p>
            <a:pPr algn="ctr">
              <a:lnSpc>
                <a:spcPts val="3151"/>
              </a:lnSpc>
            </a:pPr>
            <a:r>
              <a:rPr lang="en-US" sz="2251">
                <a:solidFill>
                  <a:srgbClr val="FFFFFF"/>
                </a:solidFill>
                <a:latin typeface="Canva Sans"/>
              </a:rPr>
              <a:t>INTEGRATION</a:t>
            </a:r>
          </a:p>
        </p:txBody>
      </p:sp>
      <p:sp>
        <p:nvSpPr>
          <p:cNvPr name="AutoShape 50" id="50"/>
          <p:cNvSpPr/>
          <p:nvPr/>
        </p:nvSpPr>
        <p:spPr>
          <a:xfrm flipH="true" flipV="true">
            <a:off x="13770965" y="4430667"/>
            <a:ext cx="53334" cy="1553964"/>
          </a:xfrm>
          <a:prstGeom prst="line">
            <a:avLst/>
          </a:prstGeom>
          <a:ln cap="rnd" w="57150">
            <a:solidFill>
              <a:srgbClr val="3652DD"/>
            </a:solidFill>
            <a:prstDash val="sysDot"/>
            <a:headEnd type="none" len="sm" w="sm"/>
            <a:tailEnd type="none" len="sm" w="sm"/>
          </a:ln>
        </p:spPr>
      </p:sp>
      <p:sp>
        <p:nvSpPr>
          <p:cNvPr name="TextBox 51" id="51"/>
          <p:cNvSpPr txBox="true"/>
          <p:nvPr/>
        </p:nvSpPr>
        <p:spPr>
          <a:xfrm rot="0">
            <a:off x="13797632" y="7922143"/>
            <a:ext cx="3859482" cy="452684"/>
          </a:xfrm>
          <a:prstGeom prst="rect">
            <a:avLst/>
          </a:prstGeom>
        </p:spPr>
        <p:txBody>
          <a:bodyPr anchor="t" rtlCol="false" tIns="0" lIns="0" bIns="0" rIns="0">
            <a:spAutoFit/>
          </a:bodyPr>
          <a:lstStyle/>
          <a:p>
            <a:pPr algn="ctr">
              <a:lnSpc>
                <a:spcPts val="3664"/>
              </a:lnSpc>
            </a:pPr>
            <a:r>
              <a:rPr lang="en-US" sz="2617">
                <a:solidFill>
                  <a:srgbClr val="FFFFFF"/>
                </a:solidFill>
                <a:latin typeface="Canva Sans"/>
              </a:rPr>
              <a:t>PROJECT FINALIZATION</a:t>
            </a:r>
          </a:p>
        </p:txBody>
      </p:sp>
      <p:sp>
        <p:nvSpPr>
          <p:cNvPr name="AutoShape 52" id="52"/>
          <p:cNvSpPr/>
          <p:nvPr/>
        </p:nvSpPr>
        <p:spPr>
          <a:xfrm flipH="true" flipV="true">
            <a:off x="15685593" y="4407683"/>
            <a:ext cx="39588" cy="3571610"/>
          </a:xfrm>
          <a:prstGeom prst="line">
            <a:avLst/>
          </a:prstGeom>
          <a:ln cap="rnd" w="57150">
            <a:solidFill>
              <a:srgbClr val="3652DD"/>
            </a:solidFill>
            <a:prstDash val="sysDot"/>
            <a:headEnd type="none" len="sm" w="sm"/>
            <a:tailEnd type="none" len="sm" w="sm"/>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0"/>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stretch>
              <a:fillRect l="0" t="-38888" r="0" b="-38888"/>
            </a:stretch>
          </a:blipFill>
        </p:spPr>
      </p:sp>
      <p:sp>
        <p:nvSpPr>
          <p:cNvPr name="Freeform 3" id="3"/>
          <p:cNvSpPr/>
          <p:nvPr/>
        </p:nvSpPr>
        <p:spPr>
          <a:xfrm flipH="false" flipV="false" rot="-6001244">
            <a:off x="10917706" y="7049713"/>
            <a:ext cx="14283863" cy="12962606"/>
          </a:xfrm>
          <a:custGeom>
            <a:avLst/>
            <a:gdLst/>
            <a:ahLst/>
            <a:cxnLst/>
            <a:rect r="r" b="b" t="t" l="l"/>
            <a:pathLst>
              <a:path h="12962606" w="14283863">
                <a:moveTo>
                  <a:pt x="0" y="0"/>
                </a:moveTo>
                <a:lnTo>
                  <a:pt x="14283863" y="0"/>
                </a:lnTo>
                <a:lnTo>
                  <a:pt x="14283863" y="12962606"/>
                </a:lnTo>
                <a:lnTo>
                  <a:pt x="0" y="12962606"/>
                </a:lnTo>
                <a:lnTo>
                  <a:pt x="0" y="0"/>
                </a:lnTo>
                <a:close/>
              </a:path>
            </a:pathLst>
          </a:custGeom>
          <a:blipFill>
            <a:blip r:embed="rId3"/>
            <a:stretch>
              <a:fillRect l="0" t="0" r="0" b="0"/>
            </a:stretch>
          </a:blipFill>
        </p:spPr>
      </p:sp>
      <p:sp>
        <p:nvSpPr>
          <p:cNvPr name="Freeform 4" id="4"/>
          <p:cNvSpPr/>
          <p:nvPr/>
        </p:nvSpPr>
        <p:spPr>
          <a:xfrm flipH="false" flipV="false" rot="1084654">
            <a:off x="-6628924" y="-8283079"/>
            <a:ext cx="12596877" cy="11431666"/>
          </a:xfrm>
          <a:custGeom>
            <a:avLst/>
            <a:gdLst/>
            <a:ahLst/>
            <a:cxnLst/>
            <a:rect r="r" b="b" t="t" l="l"/>
            <a:pathLst>
              <a:path h="11431666" w="12596877">
                <a:moveTo>
                  <a:pt x="0" y="0"/>
                </a:moveTo>
                <a:lnTo>
                  <a:pt x="12596877" y="0"/>
                </a:lnTo>
                <a:lnTo>
                  <a:pt x="12596877" y="11431667"/>
                </a:lnTo>
                <a:lnTo>
                  <a:pt x="0" y="11431667"/>
                </a:lnTo>
                <a:lnTo>
                  <a:pt x="0" y="0"/>
                </a:lnTo>
                <a:close/>
              </a:path>
            </a:pathLst>
          </a:custGeom>
          <a:blipFill>
            <a:blip r:embed="rId3"/>
            <a:stretch>
              <a:fillRect l="0" t="0" r="0" b="0"/>
            </a:stretch>
          </a:blipFill>
        </p:spPr>
      </p:sp>
      <p:sp>
        <p:nvSpPr>
          <p:cNvPr name="TextBox 5" id="5"/>
          <p:cNvSpPr txBox="true"/>
          <p:nvPr/>
        </p:nvSpPr>
        <p:spPr>
          <a:xfrm rot="0">
            <a:off x="4141139" y="4749861"/>
            <a:ext cx="6437528" cy="496572"/>
          </a:xfrm>
          <a:prstGeom prst="rect">
            <a:avLst/>
          </a:prstGeom>
        </p:spPr>
        <p:txBody>
          <a:bodyPr anchor="t" rtlCol="false" tIns="0" lIns="0" bIns="0" rIns="0">
            <a:spAutoFit/>
          </a:bodyPr>
          <a:lstStyle/>
          <a:p>
            <a:pPr algn="ctr">
              <a:lnSpc>
                <a:spcPts val="4007"/>
              </a:lnSpc>
            </a:pPr>
            <a:r>
              <a:rPr lang="en-US" sz="2925">
                <a:solidFill>
                  <a:srgbClr val="B100E8"/>
                </a:solidFill>
                <a:latin typeface="Now Bold"/>
              </a:rPr>
              <a:t>For watching this presentation</a:t>
            </a:r>
          </a:p>
        </p:txBody>
      </p:sp>
      <p:sp>
        <p:nvSpPr>
          <p:cNvPr name="Freeform 6" id="6"/>
          <p:cNvSpPr/>
          <p:nvPr/>
        </p:nvSpPr>
        <p:spPr>
          <a:xfrm flipH="false" flipV="false" rot="0">
            <a:off x="14545481" y="-69377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674634" y="3432013"/>
            <a:ext cx="11370537" cy="1384523"/>
          </a:xfrm>
          <a:prstGeom prst="rect">
            <a:avLst/>
          </a:prstGeom>
        </p:spPr>
        <p:txBody>
          <a:bodyPr anchor="t" rtlCol="false" tIns="0" lIns="0" bIns="0" rIns="0">
            <a:spAutoFit/>
          </a:bodyPr>
          <a:lstStyle/>
          <a:p>
            <a:pPr algn="ctr">
              <a:lnSpc>
                <a:spcPts val="11242"/>
              </a:lnSpc>
            </a:pPr>
            <a:r>
              <a:rPr lang="en-US" sz="8087">
                <a:solidFill>
                  <a:srgbClr val="048AFF"/>
                </a:solidFill>
                <a:latin typeface="Now Bold"/>
              </a:rPr>
              <a:t>THANK YOU</a:t>
            </a:r>
          </a:p>
        </p:txBody>
      </p:sp>
      <p:sp>
        <p:nvSpPr>
          <p:cNvPr name="Freeform 8" id="8"/>
          <p:cNvSpPr/>
          <p:nvPr/>
        </p:nvSpPr>
        <p:spPr>
          <a:xfrm flipH="false" flipV="false" rot="0">
            <a:off x="5005377" y="2076813"/>
            <a:ext cx="1173233" cy="1164700"/>
          </a:xfrm>
          <a:custGeom>
            <a:avLst/>
            <a:gdLst/>
            <a:ahLst/>
            <a:cxnLst/>
            <a:rect r="r" b="b" t="t" l="l"/>
            <a:pathLst>
              <a:path h="1164700" w="1173233">
                <a:moveTo>
                  <a:pt x="0" y="0"/>
                </a:moveTo>
                <a:lnTo>
                  <a:pt x="1173233" y="0"/>
                </a:lnTo>
                <a:lnTo>
                  <a:pt x="1173233" y="1164700"/>
                </a:lnTo>
                <a:lnTo>
                  <a:pt x="0" y="11647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5005377" y="6644949"/>
            <a:ext cx="603509" cy="603509"/>
          </a:xfrm>
          <a:custGeom>
            <a:avLst/>
            <a:gdLst/>
            <a:ahLst/>
            <a:cxnLst/>
            <a:rect r="r" b="b" t="t" l="l"/>
            <a:pathLst>
              <a:path h="603509" w="603509">
                <a:moveTo>
                  <a:pt x="0" y="0"/>
                </a:moveTo>
                <a:lnTo>
                  <a:pt x="603509" y="0"/>
                </a:lnTo>
                <a:lnTo>
                  <a:pt x="603509" y="603510"/>
                </a:lnTo>
                <a:lnTo>
                  <a:pt x="0" y="60351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5005377" y="8089829"/>
            <a:ext cx="603509" cy="603509"/>
          </a:xfrm>
          <a:custGeom>
            <a:avLst/>
            <a:gdLst/>
            <a:ahLst/>
            <a:cxnLst/>
            <a:rect r="r" b="b" t="t" l="l"/>
            <a:pathLst>
              <a:path h="603509" w="603509">
                <a:moveTo>
                  <a:pt x="0" y="0"/>
                </a:moveTo>
                <a:lnTo>
                  <a:pt x="603509" y="0"/>
                </a:lnTo>
                <a:lnTo>
                  <a:pt x="603509" y="603510"/>
                </a:lnTo>
                <a:lnTo>
                  <a:pt x="0" y="60351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5771016" y="6746766"/>
            <a:ext cx="5221384" cy="390350"/>
          </a:xfrm>
          <a:prstGeom prst="rect">
            <a:avLst/>
          </a:prstGeom>
        </p:spPr>
        <p:txBody>
          <a:bodyPr anchor="t" rtlCol="false" tIns="0" lIns="0" bIns="0" rIns="0">
            <a:spAutoFit/>
          </a:bodyPr>
          <a:lstStyle/>
          <a:p>
            <a:pPr algn="l" marL="0" indent="0" lvl="0">
              <a:lnSpc>
                <a:spcPts val="3131"/>
              </a:lnSpc>
              <a:spcBef>
                <a:spcPct val="0"/>
              </a:spcBef>
            </a:pPr>
            <a:r>
              <a:rPr lang="en-US" sz="2545">
                <a:solidFill>
                  <a:srgbClr val="FFFAEB"/>
                </a:solidFill>
                <a:latin typeface="DM Sans Italics"/>
              </a:rPr>
              <a:t>K201044@NU.EDU.PK</a:t>
            </a:r>
          </a:p>
        </p:txBody>
      </p:sp>
      <p:sp>
        <p:nvSpPr>
          <p:cNvPr name="TextBox 12" id="12"/>
          <p:cNvSpPr txBox="true"/>
          <p:nvPr/>
        </p:nvSpPr>
        <p:spPr>
          <a:xfrm rot="0">
            <a:off x="5771016" y="8191646"/>
            <a:ext cx="7274155" cy="390350"/>
          </a:xfrm>
          <a:prstGeom prst="rect">
            <a:avLst/>
          </a:prstGeom>
        </p:spPr>
        <p:txBody>
          <a:bodyPr anchor="t" rtlCol="false" tIns="0" lIns="0" bIns="0" rIns="0">
            <a:spAutoFit/>
          </a:bodyPr>
          <a:lstStyle/>
          <a:p>
            <a:pPr algn="l" marL="0" indent="0" lvl="0">
              <a:lnSpc>
                <a:spcPts val="3131"/>
              </a:lnSpc>
              <a:spcBef>
                <a:spcPct val="0"/>
              </a:spcBef>
            </a:pPr>
            <a:r>
              <a:rPr lang="en-US" sz="2545">
                <a:solidFill>
                  <a:srgbClr val="FFFAEB"/>
                </a:solidFill>
                <a:latin typeface="DM Sans Italics"/>
              </a:rPr>
              <a:t>FAST NUCES, KARACHI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223819">
            <a:off x="-5023056" y="4575486"/>
            <a:ext cx="9665112" cy="8771089"/>
          </a:xfrm>
          <a:custGeom>
            <a:avLst/>
            <a:gdLst/>
            <a:ahLst/>
            <a:cxnLst/>
            <a:rect r="r" b="b" t="t" l="l"/>
            <a:pathLst>
              <a:path h="8771089" w="9665112">
                <a:moveTo>
                  <a:pt x="0" y="0"/>
                </a:moveTo>
                <a:lnTo>
                  <a:pt x="9665112" y="0"/>
                </a:lnTo>
                <a:lnTo>
                  <a:pt x="9665112" y="8771089"/>
                </a:lnTo>
                <a:lnTo>
                  <a:pt x="0" y="8771089"/>
                </a:lnTo>
                <a:lnTo>
                  <a:pt x="0" y="0"/>
                </a:lnTo>
                <a:close/>
              </a:path>
            </a:pathLst>
          </a:custGeom>
          <a:blipFill>
            <a:blip r:embed="rId3"/>
            <a:stretch>
              <a:fillRect l="0" t="0" r="0" b="0"/>
            </a:stretch>
          </a:blipFill>
        </p:spPr>
      </p:sp>
      <p:grpSp>
        <p:nvGrpSpPr>
          <p:cNvPr name="Group 4" id="4"/>
          <p:cNvGrpSpPr/>
          <p:nvPr/>
        </p:nvGrpSpPr>
        <p:grpSpPr>
          <a:xfrm rot="0">
            <a:off x="16017180" y="-1431186"/>
            <a:ext cx="3656258" cy="3656258"/>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sp>
          <p:nvSpPr>
            <p:cNvPr name="TextBox 6" id="6"/>
            <p:cNvSpPr txBox="true"/>
            <p:nvPr/>
          </p:nvSpPr>
          <p:spPr>
            <a:xfrm>
              <a:off x="76200" y="66675"/>
              <a:ext cx="660400" cy="669925"/>
            </a:xfrm>
            <a:prstGeom prst="rect">
              <a:avLst/>
            </a:prstGeom>
          </p:spPr>
          <p:txBody>
            <a:bodyPr anchor="ctr" rtlCol="false" tIns="50800" lIns="50800" bIns="50800" rIns="50800"/>
            <a:lstStyle/>
            <a:p>
              <a:pPr algn="ctr">
                <a:lnSpc>
                  <a:spcPts val="3131"/>
                </a:lnSpc>
              </a:pPr>
            </a:p>
          </p:txBody>
        </p:sp>
      </p:grpSp>
      <p:sp>
        <p:nvSpPr>
          <p:cNvPr name="TextBox 7" id="7"/>
          <p:cNvSpPr txBox="true"/>
          <p:nvPr/>
        </p:nvSpPr>
        <p:spPr>
          <a:xfrm rot="0">
            <a:off x="8980334" y="2450486"/>
            <a:ext cx="3400096" cy="1416988"/>
          </a:xfrm>
          <a:prstGeom prst="rect">
            <a:avLst/>
          </a:prstGeom>
        </p:spPr>
        <p:txBody>
          <a:bodyPr anchor="t" rtlCol="false" tIns="0" lIns="0" bIns="0" rIns="0">
            <a:spAutoFit/>
          </a:bodyPr>
          <a:lstStyle/>
          <a:p>
            <a:pPr algn="just" marL="0" indent="0" lvl="0">
              <a:lnSpc>
                <a:spcPts val="4227"/>
              </a:lnSpc>
              <a:spcBef>
                <a:spcPct val="0"/>
              </a:spcBef>
            </a:pPr>
            <a:r>
              <a:rPr lang="en-US" sz="3437" strike="noStrike" u="none">
                <a:solidFill>
                  <a:srgbClr val="5260CB"/>
                </a:solidFill>
                <a:latin typeface="DM Sans Bold"/>
              </a:rPr>
              <a:t>AYAZ HASAN</a:t>
            </a:r>
          </a:p>
          <a:p>
            <a:pPr algn="just" marL="0" indent="0" lvl="0">
              <a:lnSpc>
                <a:spcPts val="3735"/>
              </a:lnSpc>
              <a:spcBef>
                <a:spcPct val="0"/>
              </a:spcBef>
            </a:pPr>
            <a:r>
              <a:rPr lang="en-US" sz="3037" strike="noStrike" u="none">
                <a:solidFill>
                  <a:srgbClr val="FFFFFF"/>
                </a:solidFill>
                <a:latin typeface="DM Sans Bold"/>
              </a:rPr>
              <a:t>20K-1044</a:t>
            </a:r>
          </a:p>
          <a:p>
            <a:pPr algn="just" marL="0" indent="0" lvl="0">
              <a:lnSpc>
                <a:spcPts val="3366"/>
              </a:lnSpc>
              <a:spcBef>
                <a:spcPct val="0"/>
              </a:spcBef>
            </a:pPr>
            <a:r>
              <a:rPr lang="en-US" sz="2737" strike="noStrike" u="none">
                <a:solidFill>
                  <a:srgbClr val="FFFFFF"/>
                </a:solidFill>
                <a:latin typeface="DM Sans Bold Italics"/>
              </a:rPr>
              <a:t>Group Leader</a:t>
            </a:r>
          </a:p>
        </p:txBody>
      </p:sp>
      <p:sp>
        <p:nvSpPr>
          <p:cNvPr name="TextBox 8" id="8"/>
          <p:cNvSpPr txBox="true"/>
          <p:nvPr/>
        </p:nvSpPr>
        <p:spPr>
          <a:xfrm rot="0">
            <a:off x="8980334" y="7866942"/>
            <a:ext cx="3599481" cy="997317"/>
          </a:xfrm>
          <a:prstGeom prst="rect">
            <a:avLst/>
          </a:prstGeom>
        </p:spPr>
        <p:txBody>
          <a:bodyPr anchor="t" rtlCol="false" tIns="0" lIns="0" bIns="0" rIns="0">
            <a:spAutoFit/>
          </a:bodyPr>
          <a:lstStyle/>
          <a:p>
            <a:pPr algn="just" marL="0" indent="0" lvl="0">
              <a:lnSpc>
                <a:spcPts val="4227"/>
              </a:lnSpc>
              <a:spcBef>
                <a:spcPct val="0"/>
              </a:spcBef>
            </a:pPr>
            <a:r>
              <a:rPr lang="en-US" sz="3437" strike="noStrike" u="none">
                <a:solidFill>
                  <a:srgbClr val="5260CB"/>
                </a:solidFill>
                <a:latin typeface="DM Sans Bold"/>
              </a:rPr>
              <a:t>SYED ARSALAN</a:t>
            </a:r>
          </a:p>
          <a:p>
            <a:pPr algn="just" marL="0" indent="0" lvl="0">
              <a:lnSpc>
                <a:spcPts val="3735"/>
              </a:lnSpc>
              <a:spcBef>
                <a:spcPct val="0"/>
              </a:spcBef>
            </a:pPr>
            <a:r>
              <a:rPr lang="en-US" sz="3037" strike="noStrike" u="none">
                <a:solidFill>
                  <a:srgbClr val="FFFFFF"/>
                </a:solidFill>
                <a:latin typeface="DM Sans Bold"/>
              </a:rPr>
              <a:t>20K-1718</a:t>
            </a:r>
          </a:p>
        </p:txBody>
      </p:sp>
      <p:sp>
        <p:nvSpPr>
          <p:cNvPr name="TextBox 9" id="9"/>
          <p:cNvSpPr txBox="true"/>
          <p:nvPr/>
        </p:nvSpPr>
        <p:spPr>
          <a:xfrm rot="0">
            <a:off x="8961284" y="5188257"/>
            <a:ext cx="6399735" cy="997317"/>
          </a:xfrm>
          <a:prstGeom prst="rect">
            <a:avLst/>
          </a:prstGeom>
        </p:spPr>
        <p:txBody>
          <a:bodyPr anchor="t" rtlCol="false" tIns="0" lIns="0" bIns="0" rIns="0">
            <a:spAutoFit/>
          </a:bodyPr>
          <a:lstStyle/>
          <a:p>
            <a:pPr algn="just">
              <a:lnSpc>
                <a:spcPts val="4227"/>
              </a:lnSpc>
            </a:pPr>
            <a:r>
              <a:rPr lang="en-US" sz="3437">
                <a:solidFill>
                  <a:srgbClr val="5260CB"/>
                </a:solidFill>
                <a:latin typeface="DM Sans Bold"/>
              </a:rPr>
              <a:t>HUSSAIN TAHIR </a:t>
            </a:r>
          </a:p>
          <a:p>
            <a:pPr algn="just">
              <a:lnSpc>
                <a:spcPts val="3735"/>
              </a:lnSpc>
              <a:spcBef>
                <a:spcPct val="0"/>
              </a:spcBef>
            </a:pPr>
            <a:r>
              <a:rPr lang="en-US" sz="3037">
                <a:solidFill>
                  <a:srgbClr val="FFFFFF"/>
                </a:solidFill>
                <a:latin typeface="DM Sans Bold"/>
              </a:rPr>
              <a:t>20K-0185</a:t>
            </a:r>
          </a:p>
        </p:txBody>
      </p:sp>
      <p:sp>
        <p:nvSpPr>
          <p:cNvPr name="TextBox 10" id="10"/>
          <p:cNvSpPr txBox="true"/>
          <p:nvPr/>
        </p:nvSpPr>
        <p:spPr>
          <a:xfrm rot="0">
            <a:off x="7326511" y="418070"/>
            <a:ext cx="3634978" cy="1027585"/>
          </a:xfrm>
          <a:prstGeom prst="rect">
            <a:avLst/>
          </a:prstGeom>
        </p:spPr>
        <p:txBody>
          <a:bodyPr anchor="t" rtlCol="false" tIns="0" lIns="0" bIns="0" rIns="0">
            <a:spAutoFit/>
          </a:bodyPr>
          <a:lstStyle/>
          <a:p>
            <a:pPr algn="ctr">
              <a:lnSpc>
                <a:spcPts val="8461"/>
              </a:lnSpc>
            </a:pPr>
            <a:r>
              <a:rPr lang="en-US" sz="6043">
                <a:solidFill>
                  <a:srgbClr val="FFFFFF"/>
                </a:solidFill>
                <a:latin typeface="Canva Sans Bold"/>
              </a:rPr>
              <a:t>Our Team</a:t>
            </a:r>
          </a:p>
        </p:txBody>
      </p:sp>
      <p:sp>
        <p:nvSpPr>
          <p:cNvPr name="Freeform 11" id="11"/>
          <p:cNvSpPr/>
          <p:nvPr/>
        </p:nvSpPr>
        <p:spPr>
          <a:xfrm flipH="false" flipV="false" rot="0">
            <a:off x="5769582" y="4748920"/>
            <a:ext cx="2475021" cy="1885516"/>
          </a:xfrm>
          <a:custGeom>
            <a:avLst/>
            <a:gdLst/>
            <a:ahLst/>
            <a:cxnLst/>
            <a:rect r="r" b="b" t="t" l="l"/>
            <a:pathLst>
              <a:path h="1885516" w="2475021">
                <a:moveTo>
                  <a:pt x="0" y="0"/>
                </a:moveTo>
                <a:lnTo>
                  <a:pt x="2475022" y="0"/>
                </a:lnTo>
                <a:lnTo>
                  <a:pt x="2475022" y="1885516"/>
                </a:lnTo>
                <a:lnTo>
                  <a:pt x="0" y="18855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5769582" y="7427604"/>
            <a:ext cx="2475021" cy="1885516"/>
          </a:xfrm>
          <a:custGeom>
            <a:avLst/>
            <a:gdLst/>
            <a:ahLst/>
            <a:cxnLst/>
            <a:rect r="r" b="b" t="t" l="l"/>
            <a:pathLst>
              <a:path h="1885516" w="2475021">
                <a:moveTo>
                  <a:pt x="0" y="0"/>
                </a:moveTo>
                <a:lnTo>
                  <a:pt x="2475022" y="0"/>
                </a:lnTo>
                <a:lnTo>
                  <a:pt x="2475022" y="1885517"/>
                </a:lnTo>
                <a:lnTo>
                  <a:pt x="0" y="18855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5769582" y="2244511"/>
            <a:ext cx="2475021" cy="1885516"/>
          </a:xfrm>
          <a:custGeom>
            <a:avLst/>
            <a:gdLst/>
            <a:ahLst/>
            <a:cxnLst/>
            <a:rect r="r" b="b" t="t" l="l"/>
            <a:pathLst>
              <a:path h="1885516" w="2475021">
                <a:moveTo>
                  <a:pt x="0" y="0"/>
                </a:moveTo>
                <a:lnTo>
                  <a:pt x="2475022" y="0"/>
                </a:lnTo>
                <a:lnTo>
                  <a:pt x="2475022" y="1885516"/>
                </a:lnTo>
                <a:lnTo>
                  <a:pt x="0" y="18855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6017180" y="-1431186"/>
            <a:ext cx="3656258" cy="365625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3131"/>
                </a:lnSpc>
              </a:pPr>
            </a:p>
          </p:txBody>
        </p:sp>
      </p:grpSp>
      <p:sp>
        <p:nvSpPr>
          <p:cNvPr name="Freeform 6" id="6"/>
          <p:cNvSpPr/>
          <p:nvPr/>
        </p:nvSpPr>
        <p:spPr>
          <a:xfrm flipH="false" flipV="false" rot="0">
            <a:off x="6863170" y="5042366"/>
            <a:ext cx="1117620" cy="1042435"/>
          </a:xfrm>
          <a:custGeom>
            <a:avLst/>
            <a:gdLst/>
            <a:ahLst/>
            <a:cxnLst/>
            <a:rect r="r" b="b" t="t" l="l"/>
            <a:pathLst>
              <a:path h="1042435" w="1117620">
                <a:moveTo>
                  <a:pt x="0" y="0"/>
                </a:moveTo>
                <a:lnTo>
                  <a:pt x="1117620" y="0"/>
                </a:lnTo>
                <a:lnTo>
                  <a:pt x="1117620" y="1042434"/>
                </a:lnTo>
                <a:lnTo>
                  <a:pt x="0" y="10424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863170" y="7326760"/>
            <a:ext cx="1283964" cy="1031986"/>
          </a:xfrm>
          <a:custGeom>
            <a:avLst/>
            <a:gdLst/>
            <a:ahLst/>
            <a:cxnLst/>
            <a:rect r="r" b="b" t="t" l="l"/>
            <a:pathLst>
              <a:path h="1031986" w="1283964">
                <a:moveTo>
                  <a:pt x="0" y="0"/>
                </a:moveTo>
                <a:lnTo>
                  <a:pt x="1283965" y="0"/>
                </a:lnTo>
                <a:lnTo>
                  <a:pt x="1283965" y="1031987"/>
                </a:lnTo>
                <a:lnTo>
                  <a:pt x="0" y="103198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9624623" y="2927088"/>
            <a:ext cx="755505" cy="1121344"/>
          </a:xfrm>
          <a:custGeom>
            <a:avLst/>
            <a:gdLst/>
            <a:ahLst/>
            <a:cxnLst/>
            <a:rect r="r" b="b" t="t" l="l"/>
            <a:pathLst>
              <a:path h="1121344" w="755505">
                <a:moveTo>
                  <a:pt x="0" y="0"/>
                </a:moveTo>
                <a:lnTo>
                  <a:pt x="755505" y="0"/>
                </a:lnTo>
                <a:lnTo>
                  <a:pt x="755505" y="1121344"/>
                </a:lnTo>
                <a:lnTo>
                  <a:pt x="0" y="112134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9" id="9"/>
          <p:cNvSpPr/>
          <p:nvPr/>
        </p:nvSpPr>
        <p:spPr>
          <a:xfrm>
            <a:off x="8839200" y="2388208"/>
            <a:ext cx="0" cy="6492240"/>
          </a:xfrm>
          <a:prstGeom prst="line">
            <a:avLst/>
          </a:prstGeom>
          <a:ln cap="flat" w="38100">
            <a:solidFill>
              <a:srgbClr val="50616C"/>
            </a:solidFill>
            <a:prstDash val="solid"/>
            <a:headEnd type="none" len="sm" w="sm"/>
            <a:tailEnd type="none" len="sm" w="sm"/>
          </a:ln>
        </p:spPr>
      </p:sp>
      <p:sp>
        <p:nvSpPr>
          <p:cNvPr name="Freeform 10" id="10"/>
          <p:cNvSpPr/>
          <p:nvPr/>
        </p:nvSpPr>
        <p:spPr>
          <a:xfrm flipH="false" flipV="false" rot="0">
            <a:off x="9327097" y="4793560"/>
            <a:ext cx="1151311" cy="1151311"/>
          </a:xfrm>
          <a:custGeom>
            <a:avLst/>
            <a:gdLst/>
            <a:ahLst/>
            <a:cxnLst/>
            <a:rect r="r" b="b" t="t" l="l"/>
            <a:pathLst>
              <a:path h="1151311" w="1151311">
                <a:moveTo>
                  <a:pt x="0" y="0"/>
                </a:moveTo>
                <a:lnTo>
                  <a:pt x="1151311" y="0"/>
                </a:lnTo>
                <a:lnTo>
                  <a:pt x="1151311" y="1151311"/>
                </a:lnTo>
                <a:lnTo>
                  <a:pt x="0" y="1151311"/>
                </a:lnTo>
                <a:lnTo>
                  <a:pt x="0" y="0"/>
                </a:lnTo>
                <a:close/>
              </a:path>
            </a:pathLst>
          </a:custGeom>
          <a:blipFill>
            <a:blip r:embed="rId9"/>
            <a:stretch>
              <a:fillRect l="0" t="0" r="0" b="0"/>
            </a:stretch>
          </a:blipFill>
        </p:spPr>
      </p:sp>
      <p:sp>
        <p:nvSpPr>
          <p:cNvPr name="Freeform 11" id="11"/>
          <p:cNvSpPr/>
          <p:nvPr/>
        </p:nvSpPr>
        <p:spPr>
          <a:xfrm flipH="false" flipV="false" rot="0">
            <a:off x="9234877" y="7138259"/>
            <a:ext cx="1145252" cy="1145252"/>
          </a:xfrm>
          <a:custGeom>
            <a:avLst/>
            <a:gdLst/>
            <a:ahLst/>
            <a:cxnLst/>
            <a:rect r="r" b="b" t="t" l="l"/>
            <a:pathLst>
              <a:path h="1145252" w="1145252">
                <a:moveTo>
                  <a:pt x="0" y="0"/>
                </a:moveTo>
                <a:lnTo>
                  <a:pt x="1145251" y="0"/>
                </a:lnTo>
                <a:lnTo>
                  <a:pt x="1145251" y="1145252"/>
                </a:lnTo>
                <a:lnTo>
                  <a:pt x="0" y="1145252"/>
                </a:lnTo>
                <a:lnTo>
                  <a:pt x="0" y="0"/>
                </a:lnTo>
                <a:close/>
              </a:path>
            </a:pathLst>
          </a:custGeom>
          <a:blipFill>
            <a:blip r:embed="rId10"/>
            <a:stretch>
              <a:fillRect l="0" t="0" r="0" b="0"/>
            </a:stretch>
          </a:blipFill>
        </p:spPr>
      </p:sp>
      <p:sp>
        <p:nvSpPr>
          <p:cNvPr name="Freeform 12" id="12"/>
          <p:cNvSpPr/>
          <p:nvPr/>
        </p:nvSpPr>
        <p:spPr>
          <a:xfrm flipH="false" flipV="false" rot="0">
            <a:off x="6936521" y="2882616"/>
            <a:ext cx="1137263" cy="1137263"/>
          </a:xfrm>
          <a:custGeom>
            <a:avLst/>
            <a:gdLst/>
            <a:ahLst/>
            <a:cxnLst/>
            <a:rect r="r" b="b" t="t" l="l"/>
            <a:pathLst>
              <a:path h="1137263" w="1137263">
                <a:moveTo>
                  <a:pt x="0" y="0"/>
                </a:moveTo>
                <a:lnTo>
                  <a:pt x="1137263" y="0"/>
                </a:lnTo>
                <a:lnTo>
                  <a:pt x="1137263" y="1137263"/>
                </a:lnTo>
                <a:lnTo>
                  <a:pt x="0" y="1137263"/>
                </a:lnTo>
                <a:lnTo>
                  <a:pt x="0" y="0"/>
                </a:lnTo>
                <a:close/>
              </a:path>
            </a:pathLst>
          </a:custGeom>
          <a:blipFill>
            <a:blip r:embed="rId11"/>
            <a:stretch>
              <a:fillRect l="0" t="0" r="0" b="0"/>
            </a:stretch>
          </a:blipFill>
        </p:spPr>
      </p:sp>
      <p:sp>
        <p:nvSpPr>
          <p:cNvPr name="TextBox 13" id="13"/>
          <p:cNvSpPr txBox="true"/>
          <p:nvPr/>
        </p:nvSpPr>
        <p:spPr>
          <a:xfrm rot="0">
            <a:off x="4489529" y="606258"/>
            <a:ext cx="9308942" cy="1027585"/>
          </a:xfrm>
          <a:prstGeom prst="rect">
            <a:avLst/>
          </a:prstGeom>
        </p:spPr>
        <p:txBody>
          <a:bodyPr anchor="t" rtlCol="false" tIns="0" lIns="0" bIns="0" rIns="0">
            <a:spAutoFit/>
          </a:bodyPr>
          <a:lstStyle/>
          <a:p>
            <a:pPr algn="ctr" marL="0" indent="0" lvl="0">
              <a:lnSpc>
                <a:spcPts val="8461"/>
              </a:lnSpc>
              <a:spcBef>
                <a:spcPct val="0"/>
              </a:spcBef>
            </a:pPr>
            <a:r>
              <a:rPr lang="en-US" sz="6043" strike="noStrike" u="none">
                <a:solidFill>
                  <a:srgbClr val="FFFFFF"/>
                </a:solidFill>
                <a:latin typeface="Canva Sans Bold"/>
              </a:rPr>
              <a:t>TABLE OF CONTENT</a:t>
            </a:r>
          </a:p>
        </p:txBody>
      </p:sp>
      <p:sp>
        <p:nvSpPr>
          <p:cNvPr name="TextBox 14" id="14"/>
          <p:cNvSpPr txBox="true"/>
          <p:nvPr/>
        </p:nvSpPr>
        <p:spPr>
          <a:xfrm rot="0">
            <a:off x="1041127" y="3119460"/>
            <a:ext cx="5220593" cy="596899"/>
          </a:xfrm>
          <a:prstGeom prst="rect">
            <a:avLst/>
          </a:prstGeom>
        </p:spPr>
        <p:txBody>
          <a:bodyPr anchor="t" rtlCol="false" tIns="0" lIns="0" bIns="0" rIns="0">
            <a:spAutoFit/>
          </a:bodyPr>
          <a:lstStyle/>
          <a:p>
            <a:pPr algn="ctr">
              <a:lnSpc>
                <a:spcPts val="4900"/>
              </a:lnSpc>
            </a:pPr>
            <a:r>
              <a:rPr lang="en-US" sz="3500">
                <a:solidFill>
                  <a:srgbClr val="FFFFFF"/>
                </a:solidFill>
                <a:latin typeface="Canva Sans Bold"/>
              </a:rPr>
              <a:t>01    </a:t>
            </a:r>
            <a:r>
              <a:rPr lang="en-US" sz="3500">
                <a:solidFill>
                  <a:srgbClr val="5260CB"/>
                </a:solidFill>
                <a:latin typeface="Canva Sans Bold"/>
              </a:rPr>
              <a:t>Problem Statement</a:t>
            </a:r>
          </a:p>
        </p:txBody>
      </p:sp>
      <p:sp>
        <p:nvSpPr>
          <p:cNvPr name="TextBox 15" id="15"/>
          <p:cNvSpPr txBox="true"/>
          <p:nvPr/>
        </p:nvSpPr>
        <p:spPr>
          <a:xfrm rot="0">
            <a:off x="908372" y="5302541"/>
            <a:ext cx="3363069" cy="596899"/>
          </a:xfrm>
          <a:prstGeom prst="rect">
            <a:avLst/>
          </a:prstGeom>
        </p:spPr>
        <p:txBody>
          <a:bodyPr anchor="t" rtlCol="false" tIns="0" lIns="0" bIns="0" rIns="0">
            <a:spAutoFit/>
          </a:bodyPr>
          <a:lstStyle/>
          <a:p>
            <a:pPr algn="ctr" marL="0" indent="0" lvl="0">
              <a:lnSpc>
                <a:spcPts val="4900"/>
              </a:lnSpc>
              <a:spcBef>
                <a:spcPct val="0"/>
              </a:spcBef>
            </a:pPr>
            <a:r>
              <a:rPr lang="en-US" sz="3500">
                <a:solidFill>
                  <a:srgbClr val="FFFFFF"/>
                </a:solidFill>
                <a:latin typeface="Canva Sans Bold"/>
              </a:rPr>
              <a:t>02    </a:t>
            </a:r>
            <a:r>
              <a:rPr lang="en-US" sz="3500" strike="noStrike" u="none">
                <a:solidFill>
                  <a:srgbClr val="5260CB"/>
                </a:solidFill>
                <a:latin typeface="Canva Sans Bold"/>
              </a:rPr>
              <a:t>Motivation</a:t>
            </a:r>
          </a:p>
        </p:txBody>
      </p:sp>
      <p:sp>
        <p:nvSpPr>
          <p:cNvPr name="TextBox 16" id="16"/>
          <p:cNvSpPr txBox="true"/>
          <p:nvPr/>
        </p:nvSpPr>
        <p:spPr>
          <a:xfrm rot="0">
            <a:off x="904875" y="7501442"/>
            <a:ext cx="3313509" cy="596899"/>
          </a:xfrm>
          <a:prstGeom prst="rect">
            <a:avLst/>
          </a:prstGeom>
        </p:spPr>
        <p:txBody>
          <a:bodyPr anchor="t" rtlCol="false" tIns="0" lIns="0" bIns="0" rIns="0">
            <a:spAutoFit/>
          </a:bodyPr>
          <a:lstStyle/>
          <a:p>
            <a:pPr algn="ctr" marL="0" indent="0" lvl="0">
              <a:lnSpc>
                <a:spcPts val="4900"/>
              </a:lnSpc>
              <a:spcBef>
                <a:spcPct val="0"/>
              </a:spcBef>
            </a:pPr>
            <a:r>
              <a:rPr lang="en-US" sz="3500">
                <a:solidFill>
                  <a:srgbClr val="FFFFFF"/>
                </a:solidFill>
                <a:latin typeface="Canva Sans Bold"/>
              </a:rPr>
              <a:t>03</a:t>
            </a:r>
            <a:r>
              <a:rPr lang="en-US" sz="3500">
                <a:solidFill>
                  <a:srgbClr val="5260CB"/>
                </a:solidFill>
                <a:latin typeface="Canva Sans Bold"/>
              </a:rPr>
              <a:t>    </a:t>
            </a:r>
            <a:r>
              <a:rPr lang="en-US" sz="3500" strike="noStrike" u="none">
                <a:solidFill>
                  <a:srgbClr val="5260CB"/>
                </a:solidFill>
                <a:latin typeface="Canva Sans Bold"/>
              </a:rPr>
              <a:t>Objectives</a:t>
            </a:r>
          </a:p>
        </p:txBody>
      </p:sp>
      <p:sp>
        <p:nvSpPr>
          <p:cNvPr name="TextBox 17" id="17"/>
          <p:cNvSpPr txBox="true"/>
          <p:nvPr/>
        </p:nvSpPr>
        <p:spPr>
          <a:xfrm rot="0">
            <a:off x="11051790" y="3155973"/>
            <a:ext cx="2906911" cy="596899"/>
          </a:xfrm>
          <a:prstGeom prst="rect">
            <a:avLst/>
          </a:prstGeom>
        </p:spPr>
        <p:txBody>
          <a:bodyPr anchor="t" rtlCol="false" tIns="0" lIns="0" bIns="0" rIns="0">
            <a:spAutoFit/>
          </a:bodyPr>
          <a:lstStyle/>
          <a:p>
            <a:pPr algn="ctr" marL="0" indent="0" lvl="0">
              <a:lnSpc>
                <a:spcPts val="4900"/>
              </a:lnSpc>
              <a:spcBef>
                <a:spcPct val="0"/>
              </a:spcBef>
            </a:pPr>
            <a:r>
              <a:rPr lang="en-US" sz="3500">
                <a:solidFill>
                  <a:srgbClr val="FFFFFF"/>
                </a:solidFill>
                <a:latin typeface="Canva Sans Bold"/>
              </a:rPr>
              <a:t>04    </a:t>
            </a:r>
            <a:r>
              <a:rPr lang="en-US" sz="3500">
                <a:solidFill>
                  <a:srgbClr val="5260CB"/>
                </a:solidFill>
                <a:latin typeface="Canva Sans Bold"/>
              </a:rPr>
              <a:t>Features</a:t>
            </a:r>
          </a:p>
        </p:txBody>
      </p:sp>
      <p:sp>
        <p:nvSpPr>
          <p:cNvPr name="TextBox 18" id="18"/>
          <p:cNvSpPr txBox="true"/>
          <p:nvPr/>
        </p:nvSpPr>
        <p:spPr>
          <a:xfrm rot="0">
            <a:off x="10900172" y="7501442"/>
            <a:ext cx="3179564" cy="596899"/>
          </a:xfrm>
          <a:prstGeom prst="rect">
            <a:avLst/>
          </a:prstGeom>
        </p:spPr>
        <p:txBody>
          <a:bodyPr anchor="t" rtlCol="false" tIns="0" lIns="0" bIns="0" rIns="0">
            <a:spAutoFit/>
          </a:bodyPr>
          <a:lstStyle/>
          <a:p>
            <a:pPr algn="ctr" marL="0" indent="0" lvl="0">
              <a:lnSpc>
                <a:spcPts val="4900"/>
              </a:lnSpc>
              <a:spcBef>
                <a:spcPct val="0"/>
              </a:spcBef>
            </a:pPr>
            <a:r>
              <a:rPr lang="en-US" sz="3500">
                <a:solidFill>
                  <a:srgbClr val="FFFFFF"/>
                </a:solidFill>
                <a:latin typeface="Canva Sans Bold"/>
              </a:rPr>
              <a:t>06    </a:t>
            </a:r>
            <a:r>
              <a:rPr lang="en-US" sz="3500">
                <a:solidFill>
                  <a:srgbClr val="5260CB"/>
                </a:solidFill>
                <a:latin typeface="Canva Sans Bold"/>
              </a:rPr>
              <a:t>Milestone</a:t>
            </a:r>
          </a:p>
        </p:txBody>
      </p:sp>
      <p:sp>
        <p:nvSpPr>
          <p:cNvPr name="TextBox 19" id="19"/>
          <p:cNvSpPr txBox="true"/>
          <p:nvPr/>
        </p:nvSpPr>
        <p:spPr>
          <a:xfrm rot="0">
            <a:off x="11028039" y="5231796"/>
            <a:ext cx="5812155" cy="596899"/>
          </a:xfrm>
          <a:prstGeom prst="rect">
            <a:avLst/>
          </a:prstGeom>
        </p:spPr>
        <p:txBody>
          <a:bodyPr anchor="t" rtlCol="false" tIns="0" lIns="0" bIns="0" rIns="0">
            <a:spAutoFit/>
          </a:bodyPr>
          <a:lstStyle/>
          <a:p>
            <a:pPr algn="ctr" marL="0" indent="0" lvl="0">
              <a:lnSpc>
                <a:spcPts val="4900"/>
              </a:lnSpc>
              <a:spcBef>
                <a:spcPct val="0"/>
              </a:spcBef>
            </a:pPr>
            <a:r>
              <a:rPr lang="en-US" sz="3500">
                <a:solidFill>
                  <a:srgbClr val="FFFFFF"/>
                </a:solidFill>
                <a:latin typeface="Canva Sans Bold"/>
              </a:rPr>
              <a:t>05    </a:t>
            </a:r>
            <a:r>
              <a:rPr lang="en-US" sz="3500">
                <a:solidFill>
                  <a:srgbClr val="5260CB"/>
                </a:solidFill>
                <a:latin typeface="Canva Sans Bold"/>
              </a:rPr>
              <a:t>Architectural Diagram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689719" y="-1276542"/>
            <a:ext cx="2556280" cy="2553085"/>
          </a:xfrm>
          <a:custGeom>
            <a:avLst/>
            <a:gdLst/>
            <a:ahLst/>
            <a:cxnLst/>
            <a:rect r="r" b="b" t="t" l="l"/>
            <a:pathLst>
              <a:path h="2553085" w="2556280">
                <a:moveTo>
                  <a:pt x="0" y="0"/>
                </a:moveTo>
                <a:lnTo>
                  <a:pt x="2556280" y="0"/>
                </a:lnTo>
                <a:lnTo>
                  <a:pt x="2556280" y="2553084"/>
                </a:lnTo>
                <a:lnTo>
                  <a:pt x="0" y="2553084"/>
                </a:lnTo>
                <a:lnTo>
                  <a:pt x="0" y="0"/>
                </a:lnTo>
                <a:close/>
              </a:path>
            </a:pathLst>
          </a:custGeom>
          <a:blipFill>
            <a:blip r:embed="rId3"/>
            <a:stretch>
              <a:fillRect l="0" t="0" r="0" b="0"/>
            </a:stretch>
          </a:blipFill>
        </p:spPr>
      </p:sp>
      <p:sp>
        <p:nvSpPr>
          <p:cNvPr name="Freeform 4" id="4"/>
          <p:cNvSpPr/>
          <p:nvPr/>
        </p:nvSpPr>
        <p:spPr>
          <a:xfrm flipH="false" flipV="false" rot="0">
            <a:off x="-855821" y="769658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7992399" y="1508340"/>
            <a:ext cx="9858996" cy="1027585"/>
          </a:xfrm>
          <a:prstGeom prst="rect">
            <a:avLst/>
          </a:prstGeom>
        </p:spPr>
        <p:txBody>
          <a:bodyPr anchor="t" rtlCol="false" tIns="0" lIns="0" bIns="0" rIns="0">
            <a:spAutoFit/>
          </a:bodyPr>
          <a:lstStyle/>
          <a:p>
            <a:pPr algn="ctr" marL="0" indent="0" lvl="0">
              <a:lnSpc>
                <a:spcPts val="8461"/>
              </a:lnSpc>
              <a:spcBef>
                <a:spcPct val="0"/>
              </a:spcBef>
            </a:pPr>
            <a:r>
              <a:rPr lang="en-US" sz="6043" strike="noStrike" u="sng">
                <a:solidFill>
                  <a:srgbClr val="048AFF"/>
                </a:solidFill>
                <a:latin typeface="Canva Sans Bold"/>
              </a:rPr>
              <a:t>PROBLEM STATEMENT</a:t>
            </a:r>
          </a:p>
        </p:txBody>
      </p:sp>
      <p:sp>
        <p:nvSpPr>
          <p:cNvPr name="TextBox 6" id="6"/>
          <p:cNvSpPr txBox="true"/>
          <p:nvPr/>
        </p:nvSpPr>
        <p:spPr>
          <a:xfrm rot="0">
            <a:off x="8600248" y="3575534"/>
            <a:ext cx="9251147" cy="4978301"/>
          </a:xfrm>
          <a:prstGeom prst="rect">
            <a:avLst/>
          </a:prstGeom>
        </p:spPr>
        <p:txBody>
          <a:bodyPr anchor="t" rtlCol="false" tIns="0" lIns="0" bIns="0" rIns="0">
            <a:spAutoFit/>
          </a:bodyPr>
          <a:lstStyle/>
          <a:p>
            <a:pPr>
              <a:lnSpc>
                <a:spcPts val="3428"/>
              </a:lnSpc>
            </a:pPr>
            <a:r>
              <a:rPr lang="en-US" sz="2449">
                <a:solidFill>
                  <a:srgbClr val="FFFFFF"/>
                </a:solidFill>
                <a:latin typeface="Canva Sans Bold"/>
              </a:rPr>
              <a:t>The construction industry is a very complex industry that is facing some problems :</a:t>
            </a:r>
          </a:p>
          <a:p>
            <a:pPr>
              <a:lnSpc>
                <a:spcPts val="3428"/>
              </a:lnSpc>
            </a:pPr>
          </a:p>
          <a:p>
            <a:pPr marL="528782" indent="-264391" lvl="1">
              <a:lnSpc>
                <a:spcPts val="3428"/>
              </a:lnSpc>
              <a:buFont typeface="Arial"/>
              <a:buChar char="•"/>
            </a:pPr>
            <a:r>
              <a:rPr lang="en-US" sz="2449">
                <a:solidFill>
                  <a:srgbClr val="FFFFFF"/>
                </a:solidFill>
                <a:latin typeface="Canva Sans Bold"/>
              </a:rPr>
              <a:t>Lack of Information of Private Contractors.</a:t>
            </a:r>
          </a:p>
          <a:p>
            <a:pPr>
              <a:lnSpc>
                <a:spcPts val="3428"/>
              </a:lnSpc>
            </a:pPr>
          </a:p>
          <a:p>
            <a:pPr marL="528782" indent="-264391" lvl="1">
              <a:lnSpc>
                <a:spcPts val="3428"/>
              </a:lnSpc>
              <a:buFont typeface="Arial"/>
              <a:buChar char="•"/>
            </a:pPr>
            <a:r>
              <a:rPr lang="en-US" sz="2449">
                <a:solidFill>
                  <a:srgbClr val="FFFFFF"/>
                </a:solidFill>
                <a:latin typeface="Canva Sans Bold"/>
              </a:rPr>
              <a:t>Determine the contractors and companies with bad reputation.</a:t>
            </a:r>
          </a:p>
          <a:p>
            <a:pPr>
              <a:lnSpc>
                <a:spcPts val="3428"/>
              </a:lnSpc>
            </a:pPr>
          </a:p>
          <a:p>
            <a:pPr marL="528782" indent="-264391" lvl="1">
              <a:lnSpc>
                <a:spcPts val="3428"/>
              </a:lnSpc>
              <a:buFont typeface="Arial"/>
              <a:buChar char="•"/>
            </a:pPr>
            <a:r>
              <a:rPr lang="en-US" sz="2449">
                <a:solidFill>
                  <a:srgbClr val="FFFFFF"/>
                </a:solidFill>
                <a:latin typeface="Canva Sans Bold"/>
              </a:rPr>
              <a:t>Lack of communication.</a:t>
            </a:r>
          </a:p>
          <a:p>
            <a:pPr>
              <a:lnSpc>
                <a:spcPts val="3428"/>
              </a:lnSpc>
            </a:pPr>
          </a:p>
          <a:p>
            <a:pPr marL="528782" indent="-264391" lvl="1">
              <a:lnSpc>
                <a:spcPts val="3428"/>
              </a:lnSpc>
              <a:buFont typeface="Arial"/>
              <a:buChar char="•"/>
            </a:pPr>
            <a:r>
              <a:rPr lang="en-US" sz="2449">
                <a:solidFill>
                  <a:srgbClr val="FFFFFF"/>
                </a:solidFill>
                <a:latin typeface="Canva Sans Bold"/>
              </a:rPr>
              <a:t>Quality of Materials</a:t>
            </a:r>
          </a:p>
          <a:p>
            <a:pPr algn="ctr">
              <a:lnSpc>
                <a:spcPts val="2182"/>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389128" y="1028700"/>
            <a:ext cx="8296837" cy="7668646"/>
          </a:xfrm>
          <a:custGeom>
            <a:avLst/>
            <a:gdLst/>
            <a:ahLst/>
            <a:cxnLst/>
            <a:rect r="r" b="b" t="t" l="l"/>
            <a:pathLst>
              <a:path h="7668646" w="8296837">
                <a:moveTo>
                  <a:pt x="0" y="0"/>
                </a:moveTo>
                <a:lnTo>
                  <a:pt x="8296837" y="0"/>
                </a:lnTo>
                <a:lnTo>
                  <a:pt x="8296837" y="7668646"/>
                </a:lnTo>
                <a:lnTo>
                  <a:pt x="0" y="7668646"/>
                </a:lnTo>
                <a:lnTo>
                  <a:pt x="0" y="0"/>
                </a:lnTo>
                <a:close/>
              </a:path>
            </a:pathLst>
          </a:custGeom>
          <a:blipFill>
            <a:blip r:embed="rId3"/>
            <a:stretch>
              <a:fillRect l="-4047" t="0" r="-12065" b="0"/>
            </a:stretch>
          </a:blipFill>
        </p:spPr>
      </p:sp>
      <p:sp>
        <p:nvSpPr>
          <p:cNvPr name="Freeform 4" id="4"/>
          <p:cNvSpPr/>
          <p:nvPr/>
        </p:nvSpPr>
        <p:spPr>
          <a:xfrm flipH="false" flipV="false" rot="1359093">
            <a:off x="758815" y="2359755"/>
            <a:ext cx="299032" cy="311087"/>
          </a:xfrm>
          <a:custGeom>
            <a:avLst/>
            <a:gdLst/>
            <a:ahLst/>
            <a:cxnLst/>
            <a:rect r="r" b="b" t="t" l="l"/>
            <a:pathLst>
              <a:path h="311087" w="299032">
                <a:moveTo>
                  <a:pt x="0" y="0"/>
                </a:moveTo>
                <a:lnTo>
                  <a:pt x="299033" y="0"/>
                </a:lnTo>
                <a:lnTo>
                  <a:pt x="299033" y="311088"/>
                </a:lnTo>
                <a:lnTo>
                  <a:pt x="0" y="3110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9755833" y="1286586"/>
            <a:ext cx="5014468" cy="1027585"/>
          </a:xfrm>
          <a:prstGeom prst="rect">
            <a:avLst/>
          </a:prstGeom>
        </p:spPr>
        <p:txBody>
          <a:bodyPr anchor="t" rtlCol="false" tIns="0" lIns="0" bIns="0" rIns="0">
            <a:spAutoFit/>
          </a:bodyPr>
          <a:lstStyle/>
          <a:p>
            <a:pPr algn="ctr" marL="0" indent="0" lvl="0">
              <a:lnSpc>
                <a:spcPts val="8461"/>
              </a:lnSpc>
              <a:spcBef>
                <a:spcPct val="0"/>
              </a:spcBef>
            </a:pPr>
            <a:r>
              <a:rPr lang="en-US" sz="6043" strike="noStrike" u="sng">
                <a:solidFill>
                  <a:srgbClr val="048AFF"/>
                </a:solidFill>
                <a:latin typeface="Canva Sans Bold"/>
              </a:rPr>
              <a:t>MOTIVATION</a:t>
            </a:r>
          </a:p>
        </p:txBody>
      </p:sp>
      <p:sp>
        <p:nvSpPr>
          <p:cNvPr name="Freeform 6" id="6"/>
          <p:cNvSpPr/>
          <p:nvPr/>
        </p:nvSpPr>
        <p:spPr>
          <a:xfrm flipH="false" flipV="false" rot="1359093">
            <a:off x="796910" y="3128590"/>
            <a:ext cx="304544" cy="316820"/>
          </a:xfrm>
          <a:custGeom>
            <a:avLst/>
            <a:gdLst/>
            <a:ahLst/>
            <a:cxnLst/>
            <a:rect r="r" b="b" t="t" l="l"/>
            <a:pathLst>
              <a:path h="316820" w="304544">
                <a:moveTo>
                  <a:pt x="0" y="0"/>
                </a:moveTo>
                <a:lnTo>
                  <a:pt x="304544" y="0"/>
                </a:lnTo>
                <a:lnTo>
                  <a:pt x="304544" y="316821"/>
                </a:lnTo>
                <a:lnTo>
                  <a:pt x="0" y="3168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359093">
            <a:off x="681297" y="2825101"/>
            <a:ext cx="299032" cy="311087"/>
          </a:xfrm>
          <a:custGeom>
            <a:avLst/>
            <a:gdLst/>
            <a:ahLst/>
            <a:cxnLst/>
            <a:rect r="r" b="b" t="t" l="l"/>
            <a:pathLst>
              <a:path h="311087" w="299032">
                <a:moveTo>
                  <a:pt x="0" y="0"/>
                </a:moveTo>
                <a:lnTo>
                  <a:pt x="299032" y="0"/>
                </a:lnTo>
                <a:lnTo>
                  <a:pt x="299032" y="311087"/>
                </a:lnTo>
                <a:lnTo>
                  <a:pt x="0" y="3110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1359093">
            <a:off x="758815" y="5580032"/>
            <a:ext cx="299032" cy="311087"/>
          </a:xfrm>
          <a:custGeom>
            <a:avLst/>
            <a:gdLst/>
            <a:ahLst/>
            <a:cxnLst/>
            <a:rect r="r" b="b" t="t" l="l"/>
            <a:pathLst>
              <a:path h="311087" w="299032">
                <a:moveTo>
                  <a:pt x="0" y="0"/>
                </a:moveTo>
                <a:lnTo>
                  <a:pt x="299033" y="0"/>
                </a:lnTo>
                <a:lnTo>
                  <a:pt x="299033" y="311087"/>
                </a:lnTo>
                <a:lnTo>
                  <a:pt x="0" y="3110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1359093">
            <a:off x="758815" y="5781160"/>
            <a:ext cx="299032" cy="311087"/>
          </a:xfrm>
          <a:custGeom>
            <a:avLst/>
            <a:gdLst/>
            <a:ahLst/>
            <a:cxnLst/>
            <a:rect r="r" b="b" t="t" l="l"/>
            <a:pathLst>
              <a:path h="311087" w="299032">
                <a:moveTo>
                  <a:pt x="0" y="0"/>
                </a:moveTo>
                <a:lnTo>
                  <a:pt x="299033" y="0"/>
                </a:lnTo>
                <a:lnTo>
                  <a:pt x="299033" y="311088"/>
                </a:lnTo>
                <a:lnTo>
                  <a:pt x="0" y="3110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1359093">
            <a:off x="758815" y="6431067"/>
            <a:ext cx="299032" cy="311087"/>
          </a:xfrm>
          <a:custGeom>
            <a:avLst/>
            <a:gdLst/>
            <a:ahLst/>
            <a:cxnLst/>
            <a:rect r="r" b="b" t="t" l="l"/>
            <a:pathLst>
              <a:path h="311087" w="299032">
                <a:moveTo>
                  <a:pt x="0" y="0"/>
                </a:moveTo>
                <a:lnTo>
                  <a:pt x="299033" y="0"/>
                </a:lnTo>
                <a:lnTo>
                  <a:pt x="299033" y="311087"/>
                </a:lnTo>
                <a:lnTo>
                  <a:pt x="0" y="3110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1359093">
            <a:off x="758815" y="6833323"/>
            <a:ext cx="299032" cy="311087"/>
          </a:xfrm>
          <a:custGeom>
            <a:avLst/>
            <a:gdLst/>
            <a:ahLst/>
            <a:cxnLst/>
            <a:rect r="r" b="b" t="t" l="l"/>
            <a:pathLst>
              <a:path h="311087" w="299032">
                <a:moveTo>
                  <a:pt x="0" y="0"/>
                </a:moveTo>
                <a:lnTo>
                  <a:pt x="299033" y="0"/>
                </a:lnTo>
                <a:lnTo>
                  <a:pt x="299033" y="311087"/>
                </a:lnTo>
                <a:lnTo>
                  <a:pt x="0" y="3110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9429091" y="2659277"/>
            <a:ext cx="8319322" cy="4865524"/>
          </a:xfrm>
          <a:prstGeom prst="rect">
            <a:avLst/>
          </a:prstGeom>
        </p:spPr>
        <p:txBody>
          <a:bodyPr anchor="t" rtlCol="false" tIns="0" lIns="0" bIns="0" rIns="0">
            <a:spAutoFit/>
          </a:bodyPr>
          <a:lstStyle/>
          <a:p>
            <a:pPr>
              <a:lnSpc>
                <a:spcPts val="4296"/>
              </a:lnSpc>
            </a:pPr>
            <a:r>
              <a:rPr lang="en-US" sz="3068">
                <a:solidFill>
                  <a:srgbClr val="FFFFFF"/>
                </a:solidFill>
                <a:latin typeface="Canva Sans"/>
              </a:rPr>
              <a:t>The motivation behind this project is to combine the services widely used in the industry and make them available on a single platform, which are available but on separate platforms and with no communication channel between the client and the service providers. This will enhance the efficiency and productivity of the work done in the industry.</a:t>
            </a:r>
          </a:p>
        </p:txBody>
      </p:sp>
      <p:sp>
        <p:nvSpPr>
          <p:cNvPr name="TextBox 13" id="13"/>
          <p:cNvSpPr txBox="true"/>
          <p:nvPr/>
        </p:nvSpPr>
        <p:spPr>
          <a:xfrm rot="0">
            <a:off x="298148" y="9116446"/>
            <a:ext cx="16718483" cy="871297"/>
          </a:xfrm>
          <a:prstGeom prst="rect">
            <a:avLst/>
          </a:prstGeom>
        </p:spPr>
        <p:txBody>
          <a:bodyPr anchor="t" rtlCol="false" tIns="0" lIns="0" bIns="0" rIns="0">
            <a:spAutoFit/>
          </a:bodyPr>
          <a:lstStyle/>
          <a:p>
            <a:pPr>
              <a:lnSpc>
                <a:spcPts val="2375"/>
              </a:lnSpc>
            </a:pPr>
            <a:r>
              <a:rPr lang="en-US" sz="1696">
                <a:solidFill>
                  <a:srgbClr val="FFF1C7"/>
                </a:solidFill>
                <a:latin typeface="Canva Sans"/>
              </a:rPr>
              <a:t>Wasim, S. S. (2018). Causes of construction project failures in Pakistan. Wasim | Civil and Environmental Research. https://www.iiste.org/Journals/index.php/CER/article/view/43665</a:t>
            </a:r>
          </a:p>
          <a:p>
            <a:pPr>
              <a:lnSpc>
                <a:spcPts val="2375"/>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689719" y="-1276542"/>
            <a:ext cx="2556280" cy="2553085"/>
          </a:xfrm>
          <a:custGeom>
            <a:avLst/>
            <a:gdLst/>
            <a:ahLst/>
            <a:cxnLst/>
            <a:rect r="r" b="b" t="t" l="l"/>
            <a:pathLst>
              <a:path h="2553085" w="2556280">
                <a:moveTo>
                  <a:pt x="0" y="0"/>
                </a:moveTo>
                <a:lnTo>
                  <a:pt x="2556280" y="0"/>
                </a:lnTo>
                <a:lnTo>
                  <a:pt x="2556280" y="2553084"/>
                </a:lnTo>
                <a:lnTo>
                  <a:pt x="0" y="2553084"/>
                </a:lnTo>
                <a:lnTo>
                  <a:pt x="0" y="0"/>
                </a:lnTo>
                <a:close/>
              </a:path>
            </a:pathLst>
          </a:custGeom>
          <a:blipFill>
            <a:blip r:embed="rId3"/>
            <a:stretch>
              <a:fillRect l="0" t="0" r="0" b="0"/>
            </a:stretch>
          </a:blipFill>
        </p:spPr>
      </p:sp>
      <p:sp>
        <p:nvSpPr>
          <p:cNvPr name="Freeform 4" id="4"/>
          <p:cNvSpPr/>
          <p:nvPr/>
        </p:nvSpPr>
        <p:spPr>
          <a:xfrm flipH="false" flipV="false" rot="0">
            <a:off x="-855821" y="769658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7042076" y="1618394"/>
            <a:ext cx="7971075" cy="1027585"/>
          </a:xfrm>
          <a:prstGeom prst="rect">
            <a:avLst/>
          </a:prstGeom>
        </p:spPr>
        <p:txBody>
          <a:bodyPr anchor="t" rtlCol="false" tIns="0" lIns="0" bIns="0" rIns="0">
            <a:spAutoFit/>
          </a:bodyPr>
          <a:lstStyle/>
          <a:p>
            <a:pPr algn="ctr" marL="0" indent="0" lvl="0">
              <a:lnSpc>
                <a:spcPts val="8461"/>
              </a:lnSpc>
              <a:spcBef>
                <a:spcPct val="0"/>
              </a:spcBef>
            </a:pPr>
            <a:r>
              <a:rPr lang="en-US" sz="6043" strike="noStrike" u="sng">
                <a:solidFill>
                  <a:srgbClr val="048AFF"/>
                </a:solidFill>
                <a:latin typeface="Canva Sans Bold"/>
              </a:rPr>
              <a:t>OBJECTIVES</a:t>
            </a:r>
          </a:p>
        </p:txBody>
      </p:sp>
      <p:sp>
        <p:nvSpPr>
          <p:cNvPr name="TextBox 6" id="6"/>
          <p:cNvSpPr txBox="true"/>
          <p:nvPr/>
        </p:nvSpPr>
        <p:spPr>
          <a:xfrm rot="0">
            <a:off x="8028512" y="3239084"/>
            <a:ext cx="10415644" cy="4457501"/>
          </a:xfrm>
          <a:prstGeom prst="rect">
            <a:avLst/>
          </a:prstGeom>
        </p:spPr>
        <p:txBody>
          <a:bodyPr anchor="t" rtlCol="false" tIns="0" lIns="0" bIns="0" rIns="0">
            <a:spAutoFit/>
          </a:bodyPr>
          <a:lstStyle/>
          <a:p>
            <a:pPr marL="553269" indent="-276634" lvl="1">
              <a:lnSpc>
                <a:spcPts val="3587"/>
              </a:lnSpc>
              <a:buFont typeface="Arial"/>
              <a:buChar char="•"/>
            </a:pPr>
            <a:r>
              <a:rPr lang="en-US" sz="2562">
                <a:solidFill>
                  <a:srgbClr val="FFFFFF"/>
                </a:solidFill>
                <a:latin typeface="Canva Sans Bold"/>
              </a:rPr>
              <a:t>Develop a mobile app for efficient project management in construction.</a:t>
            </a:r>
          </a:p>
          <a:p>
            <a:pPr marL="553269" indent="-276634" lvl="1">
              <a:lnSpc>
                <a:spcPts val="3587"/>
              </a:lnSpc>
              <a:buFont typeface="Arial"/>
              <a:buChar char="•"/>
            </a:pPr>
            <a:r>
              <a:rPr lang="en-US" sz="2562">
                <a:solidFill>
                  <a:srgbClr val="FFFFFF"/>
                </a:solidFill>
                <a:latin typeface="Canva Sans Bold"/>
              </a:rPr>
              <a:t>C</a:t>
            </a:r>
            <a:r>
              <a:rPr lang="en-US" sz="2562">
                <a:solidFill>
                  <a:srgbClr val="FFFFFF"/>
                </a:solidFill>
                <a:latin typeface="Canva Sans Bold"/>
              </a:rPr>
              <a:t>onnect users with construction companies, track projects, and manage budgets.</a:t>
            </a:r>
          </a:p>
          <a:p>
            <a:pPr marL="553269" indent="-276634" lvl="1">
              <a:lnSpc>
                <a:spcPts val="3587"/>
              </a:lnSpc>
              <a:buFont typeface="Arial"/>
              <a:buChar char="•"/>
            </a:pPr>
            <a:r>
              <a:rPr lang="en-US" sz="2562">
                <a:solidFill>
                  <a:srgbClr val="FFFFFF"/>
                </a:solidFill>
                <a:latin typeface="Canva Sans Bold"/>
              </a:rPr>
              <a:t>Enhanc</a:t>
            </a:r>
            <a:r>
              <a:rPr lang="en-US" sz="2562">
                <a:solidFill>
                  <a:srgbClr val="FFFFFF"/>
                </a:solidFill>
                <a:latin typeface="Canva Sans Bold"/>
              </a:rPr>
              <a:t>e communication, reduce errors, and improve collaboration.</a:t>
            </a:r>
          </a:p>
          <a:p>
            <a:pPr marL="553269" indent="-276634" lvl="1">
              <a:lnSpc>
                <a:spcPts val="3587"/>
              </a:lnSpc>
              <a:buFont typeface="Arial"/>
              <a:buChar char="•"/>
            </a:pPr>
            <a:r>
              <a:rPr lang="en-US" sz="2562">
                <a:solidFill>
                  <a:srgbClr val="FFFFFF"/>
                </a:solidFill>
                <a:latin typeface="Canva Sans Bold"/>
              </a:rPr>
              <a:t>B</a:t>
            </a:r>
            <a:r>
              <a:rPr lang="en-US" sz="2562">
                <a:solidFill>
                  <a:srgbClr val="FFFFFF"/>
                </a:solidFill>
                <a:latin typeface="Canva Sans Bold"/>
              </a:rPr>
              <a:t>oost construction industry productivity.</a:t>
            </a:r>
          </a:p>
          <a:p>
            <a:pPr marL="553269" indent="-276634" lvl="1">
              <a:lnSpc>
                <a:spcPts val="3587"/>
              </a:lnSpc>
              <a:buFont typeface="Arial"/>
              <a:buChar char="•"/>
            </a:pPr>
            <a:r>
              <a:rPr lang="en-US" sz="2562">
                <a:solidFill>
                  <a:srgbClr val="FFFFFF"/>
                </a:solidFill>
                <a:latin typeface="Canva Sans Bold"/>
              </a:rPr>
              <a:t>Provide access to valuable construction resources.</a:t>
            </a:r>
          </a:p>
          <a:p>
            <a:pPr marL="553269" indent="-276634" lvl="1">
              <a:lnSpc>
                <a:spcPts val="3587"/>
              </a:lnSpc>
              <a:buFont typeface="Arial"/>
              <a:buChar char="•"/>
            </a:pPr>
            <a:r>
              <a:rPr lang="en-US" sz="2562">
                <a:solidFill>
                  <a:srgbClr val="FFFFFF"/>
                </a:solidFill>
                <a:latin typeface="Canva Sans Bold"/>
              </a:rPr>
              <a:t>Continuously improve the app based on user feedback.</a:t>
            </a:r>
          </a:p>
          <a:p>
            <a:pPr>
              <a:lnSpc>
                <a:spcPts val="3587"/>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689719" y="-1276542"/>
            <a:ext cx="2556280" cy="2553085"/>
          </a:xfrm>
          <a:custGeom>
            <a:avLst/>
            <a:gdLst/>
            <a:ahLst/>
            <a:cxnLst/>
            <a:rect r="r" b="b" t="t" l="l"/>
            <a:pathLst>
              <a:path h="2553085" w="2556280">
                <a:moveTo>
                  <a:pt x="0" y="0"/>
                </a:moveTo>
                <a:lnTo>
                  <a:pt x="2556280" y="0"/>
                </a:lnTo>
                <a:lnTo>
                  <a:pt x="2556280" y="2553084"/>
                </a:lnTo>
                <a:lnTo>
                  <a:pt x="0" y="2553084"/>
                </a:lnTo>
                <a:lnTo>
                  <a:pt x="0" y="0"/>
                </a:lnTo>
                <a:close/>
              </a:path>
            </a:pathLst>
          </a:custGeom>
          <a:blipFill>
            <a:blip r:embed="rId3"/>
            <a:stretch>
              <a:fillRect l="0" t="0" r="0" b="0"/>
            </a:stretch>
          </a:blipFill>
        </p:spPr>
      </p:sp>
      <p:sp>
        <p:nvSpPr>
          <p:cNvPr name="Freeform 4" id="4"/>
          <p:cNvSpPr/>
          <p:nvPr/>
        </p:nvSpPr>
        <p:spPr>
          <a:xfrm flipH="false" flipV="false" rot="0">
            <a:off x="-855821" y="769658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115753" y="991715"/>
            <a:ext cx="6962590" cy="2094385"/>
          </a:xfrm>
          <a:prstGeom prst="rect">
            <a:avLst/>
          </a:prstGeom>
        </p:spPr>
        <p:txBody>
          <a:bodyPr anchor="t" rtlCol="false" tIns="0" lIns="0" bIns="0" rIns="0">
            <a:spAutoFit/>
          </a:bodyPr>
          <a:lstStyle/>
          <a:p>
            <a:pPr algn="ctr" marL="0" indent="0" lvl="0">
              <a:lnSpc>
                <a:spcPts val="8461"/>
              </a:lnSpc>
              <a:spcBef>
                <a:spcPct val="0"/>
              </a:spcBef>
            </a:pPr>
            <a:r>
              <a:rPr lang="en-US" sz="6043" strike="noStrike" u="sng">
                <a:solidFill>
                  <a:srgbClr val="048AFF"/>
                </a:solidFill>
                <a:latin typeface="Canva Sans Bold"/>
              </a:rPr>
              <a:t>FEATURES</a:t>
            </a:r>
          </a:p>
          <a:p>
            <a:pPr algn="ctr" marL="0" indent="0" lvl="0">
              <a:lnSpc>
                <a:spcPts val="8461"/>
              </a:lnSpc>
              <a:spcBef>
                <a:spcPct val="0"/>
              </a:spcBef>
            </a:pPr>
          </a:p>
        </p:txBody>
      </p:sp>
      <p:sp>
        <p:nvSpPr>
          <p:cNvPr name="TextBox 6" id="6"/>
          <p:cNvSpPr txBox="true"/>
          <p:nvPr/>
        </p:nvSpPr>
        <p:spPr>
          <a:xfrm rot="0">
            <a:off x="10684796" y="2880362"/>
            <a:ext cx="6574504" cy="5253290"/>
          </a:xfrm>
          <a:prstGeom prst="rect">
            <a:avLst/>
          </a:prstGeom>
        </p:spPr>
        <p:txBody>
          <a:bodyPr anchor="t" rtlCol="false" tIns="0" lIns="0" bIns="0" rIns="0">
            <a:spAutoFit/>
          </a:bodyPr>
          <a:lstStyle/>
          <a:p>
            <a:pPr>
              <a:lnSpc>
                <a:spcPts val="3774"/>
              </a:lnSpc>
            </a:pPr>
            <a:r>
              <a:rPr lang="en-US" sz="2696">
                <a:solidFill>
                  <a:srgbClr val="FFFFFF"/>
                </a:solidFill>
                <a:latin typeface="Canva Sans Bold"/>
                <a:ea typeface="Canva Sans Bold"/>
              </a:rPr>
              <a:t>●   User registration and authentication</a:t>
            </a:r>
          </a:p>
          <a:p>
            <a:pPr>
              <a:lnSpc>
                <a:spcPts val="3774"/>
              </a:lnSpc>
            </a:pPr>
            <a:r>
              <a:rPr lang="en-US" sz="2696">
                <a:solidFill>
                  <a:srgbClr val="FFFFFF"/>
                </a:solidFill>
                <a:latin typeface="Canva Sans Bold"/>
                <a:ea typeface="Canva Sans Bold"/>
              </a:rPr>
              <a:t>●   User profiles</a:t>
            </a:r>
          </a:p>
          <a:p>
            <a:pPr>
              <a:lnSpc>
                <a:spcPts val="3774"/>
              </a:lnSpc>
            </a:pPr>
            <a:r>
              <a:rPr lang="en-US" sz="2696">
                <a:solidFill>
                  <a:srgbClr val="FFFFFF"/>
                </a:solidFill>
                <a:latin typeface="Canva Sans Bold"/>
                <a:ea typeface="Canva Sans Bold"/>
              </a:rPr>
              <a:t>●   Company and provider profiles</a:t>
            </a:r>
          </a:p>
          <a:p>
            <a:pPr>
              <a:lnSpc>
                <a:spcPts val="3774"/>
              </a:lnSpc>
            </a:pPr>
            <a:r>
              <a:rPr lang="en-US" sz="2696">
                <a:solidFill>
                  <a:srgbClr val="FFFFFF"/>
                </a:solidFill>
                <a:latin typeface="Canva Sans Bold"/>
                <a:ea typeface="Canva Sans Bold"/>
              </a:rPr>
              <a:t>●   Company and provider discovery</a:t>
            </a:r>
          </a:p>
          <a:p>
            <a:pPr>
              <a:lnSpc>
                <a:spcPts val="3774"/>
              </a:lnSpc>
            </a:pPr>
            <a:r>
              <a:rPr lang="en-US" sz="2696">
                <a:solidFill>
                  <a:srgbClr val="FFFFFF"/>
                </a:solidFill>
                <a:latin typeface="Canva Sans Bold"/>
                <a:ea typeface="Canva Sans Bold"/>
              </a:rPr>
              <a:t>●   Recommender system</a:t>
            </a:r>
          </a:p>
          <a:p>
            <a:pPr>
              <a:lnSpc>
                <a:spcPts val="3774"/>
              </a:lnSpc>
            </a:pPr>
            <a:r>
              <a:rPr lang="en-US" sz="2696">
                <a:solidFill>
                  <a:srgbClr val="FFFFFF"/>
                </a:solidFill>
                <a:latin typeface="Canva Sans Bold"/>
                <a:ea typeface="Canva Sans Bold"/>
              </a:rPr>
              <a:t>●   Review and rating system</a:t>
            </a:r>
          </a:p>
          <a:p>
            <a:pPr>
              <a:lnSpc>
                <a:spcPts val="3774"/>
              </a:lnSpc>
            </a:pPr>
            <a:r>
              <a:rPr lang="en-US" sz="2696">
                <a:solidFill>
                  <a:srgbClr val="FFFFFF"/>
                </a:solidFill>
                <a:latin typeface="Canva Sans Bold"/>
                <a:ea typeface="Canva Sans Bold"/>
              </a:rPr>
              <a:t>●   Bulk purchase</a:t>
            </a:r>
          </a:p>
          <a:p>
            <a:pPr>
              <a:lnSpc>
                <a:spcPts val="3774"/>
              </a:lnSpc>
            </a:pPr>
            <a:r>
              <a:rPr lang="en-US" sz="2696">
                <a:solidFill>
                  <a:srgbClr val="FFFFFF"/>
                </a:solidFill>
                <a:latin typeface="Canva Sans Bold"/>
                <a:ea typeface="Canva Sans Bold"/>
              </a:rPr>
              <a:t>●   Materials catalog</a:t>
            </a:r>
          </a:p>
          <a:p>
            <a:pPr>
              <a:lnSpc>
                <a:spcPts val="3774"/>
              </a:lnSpc>
            </a:pPr>
            <a:r>
              <a:rPr lang="en-US" sz="2696">
                <a:solidFill>
                  <a:srgbClr val="FFFFFF"/>
                </a:solidFill>
                <a:latin typeface="Canva Sans Bold"/>
                <a:ea typeface="Canva Sans Bold"/>
              </a:rPr>
              <a:t>●   Local contractor search</a:t>
            </a:r>
          </a:p>
          <a:p>
            <a:pPr>
              <a:lnSpc>
                <a:spcPts val="3774"/>
              </a:lnSpc>
            </a:pPr>
            <a:r>
              <a:rPr lang="en-US" sz="2696">
                <a:solidFill>
                  <a:srgbClr val="FFFFFF"/>
                </a:solidFill>
                <a:latin typeface="Canva Sans Bold"/>
                <a:ea typeface="Canva Sans Bold"/>
              </a:rPr>
              <a:t>●   Cost estimation tool</a:t>
            </a:r>
          </a:p>
          <a:p>
            <a:pPr algn="ctr">
              <a:lnSpc>
                <a:spcPts val="3774"/>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2901912" y="2515494"/>
            <a:ext cx="5035357" cy="1433890"/>
            <a:chOff x="0" y="0"/>
            <a:chExt cx="6713810" cy="1911854"/>
          </a:xfrm>
        </p:grpSpPr>
        <p:sp>
          <p:nvSpPr>
            <p:cNvPr name="Freeform 4" id="4"/>
            <p:cNvSpPr/>
            <p:nvPr/>
          </p:nvSpPr>
          <p:spPr>
            <a:xfrm flipH="false" flipV="false" rot="0">
              <a:off x="0" y="0"/>
              <a:ext cx="2064079" cy="1911854"/>
            </a:xfrm>
            <a:custGeom>
              <a:avLst/>
              <a:gdLst/>
              <a:ahLst/>
              <a:cxnLst/>
              <a:rect r="r" b="b" t="t" l="l"/>
              <a:pathLst>
                <a:path h="1911854" w="2064079">
                  <a:moveTo>
                    <a:pt x="0" y="0"/>
                  </a:moveTo>
                  <a:lnTo>
                    <a:pt x="2064079" y="0"/>
                  </a:lnTo>
                  <a:lnTo>
                    <a:pt x="2064079" y="1911854"/>
                  </a:lnTo>
                  <a:lnTo>
                    <a:pt x="0" y="19118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263685" y="447278"/>
              <a:ext cx="4450125" cy="944252"/>
            </a:xfrm>
            <a:prstGeom prst="rect">
              <a:avLst/>
            </a:prstGeom>
          </p:spPr>
          <p:txBody>
            <a:bodyPr anchor="t" rtlCol="false" tIns="0" lIns="0" bIns="0" rIns="0">
              <a:spAutoFit/>
            </a:bodyPr>
            <a:lstStyle/>
            <a:p>
              <a:pPr algn="ctr">
                <a:lnSpc>
                  <a:spcPts val="5988"/>
                </a:lnSpc>
              </a:pPr>
              <a:r>
                <a:rPr lang="en-US" sz="4277">
                  <a:solidFill>
                    <a:srgbClr val="00D8FF"/>
                  </a:solidFill>
                  <a:latin typeface="Canva Sans"/>
                </a:rPr>
                <a:t>React Native</a:t>
              </a:r>
            </a:p>
          </p:txBody>
        </p:sp>
      </p:grpSp>
      <p:sp>
        <p:nvSpPr>
          <p:cNvPr name="Freeform 6" id="6"/>
          <p:cNvSpPr/>
          <p:nvPr/>
        </p:nvSpPr>
        <p:spPr>
          <a:xfrm flipH="false" flipV="false" rot="0">
            <a:off x="3204965" y="4651383"/>
            <a:ext cx="4732305" cy="1359462"/>
          </a:xfrm>
          <a:custGeom>
            <a:avLst/>
            <a:gdLst/>
            <a:ahLst/>
            <a:cxnLst/>
            <a:rect r="r" b="b" t="t" l="l"/>
            <a:pathLst>
              <a:path h="1359462" w="4732305">
                <a:moveTo>
                  <a:pt x="0" y="0"/>
                </a:moveTo>
                <a:lnTo>
                  <a:pt x="4732304" y="0"/>
                </a:lnTo>
                <a:lnTo>
                  <a:pt x="4732304" y="1359462"/>
                </a:lnTo>
                <a:lnTo>
                  <a:pt x="0" y="13594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0788110" y="2515494"/>
            <a:ext cx="3657600" cy="1828800"/>
          </a:xfrm>
          <a:custGeom>
            <a:avLst/>
            <a:gdLst/>
            <a:ahLst/>
            <a:cxnLst/>
            <a:rect r="r" b="b" t="t" l="l"/>
            <a:pathLst>
              <a:path h="1828800" w="3657600">
                <a:moveTo>
                  <a:pt x="0" y="0"/>
                </a:moveTo>
                <a:lnTo>
                  <a:pt x="3657600" y="0"/>
                </a:lnTo>
                <a:lnTo>
                  <a:pt x="3657600" y="1828800"/>
                </a:lnTo>
                <a:lnTo>
                  <a:pt x="0" y="1828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8" id="8"/>
          <p:cNvGrpSpPr/>
          <p:nvPr/>
        </p:nvGrpSpPr>
        <p:grpSpPr>
          <a:xfrm rot="0">
            <a:off x="9872611" y="4252332"/>
            <a:ext cx="7015350" cy="2005374"/>
            <a:chOff x="0" y="0"/>
            <a:chExt cx="9353800" cy="2673832"/>
          </a:xfrm>
        </p:grpSpPr>
        <p:sp>
          <p:nvSpPr>
            <p:cNvPr name="Freeform 9" id="9"/>
            <p:cNvSpPr/>
            <p:nvPr/>
          </p:nvSpPr>
          <p:spPr>
            <a:xfrm flipH="false" flipV="false" rot="0">
              <a:off x="0" y="557469"/>
              <a:ext cx="6475770" cy="1869879"/>
            </a:xfrm>
            <a:custGeom>
              <a:avLst/>
              <a:gdLst/>
              <a:ahLst/>
              <a:cxnLst/>
              <a:rect r="r" b="b" t="t" l="l"/>
              <a:pathLst>
                <a:path h="1869879" w="6475770">
                  <a:moveTo>
                    <a:pt x="0" y="0"/>
                  </a:moveTo>
                  <a:lnTo>
                    <a:pt x="6475770" y="0"/>
                  </a:lnTo>
                  <a:lnTo>
                    <a:pt x="6475770" y="1869878"/>
                  </a:lnTo>
                  <a:lnTo>
                    <a:pt x="0" y="186987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6679968" y="0"/>
              <a:ext cx="2673832" cy="2673832"/>
            </a:xfrm>
            <a:custGeom>
              <a:avLst/>
              <a:gdLst/>
              <a:ahLst/>
              <a:cxnLst/>
              <a:rect r="r" b="b" t="t" l="l"/>
              <a:pathLst>
                <a:path h="2673832" w="2673832">
                  <a:moveTo>
                    <a:pt x="0" y="0"/>
                  </a:moveTo>
                  <a:lnTo>
                    <a:pt x="2673832" y="0"/>
                  </a:lnTo>
                  <a:lnTo>
                    <a:pt x="2673832" y="2673832"/>
                  </a:lnTo>
                  <a:lnTo>
                    <a:pt x="0" y="2673832"/>
                  </a:lnTo>
                  <a:lnTo>
                    <a:pt x="0" y="0"/>
                  </a:lnTo>
                  <a:close/>
                </a:path>
              </a:pathLst>
            </a:custGeom>
            <a:blipFill>
              <a:blip r:embed="rId11"/>
              <a:stretch>
                <a:fillRect l="0" t="0" r="0" b="0"/>
              </a:stretch>
            </a:blipFill>
          </p:spPr>
        </p:sp>
      </p:grpSp>
      <p:grpSp>
        <p:nvGrpSpPr>
          <p:cNvPr name="Group 11" id="11"/>
          <p:cNvGrpSpPr/>
          <p:nvPr/>
        </p:nvGrpSpPr>
        <p:grpSpPr>
          <a:xfrm rot="0">
            <a:off x="7634010" y="6785302"/>
            <a:ext cx="3019980" cy="2754419"/>
            <a:chOff x="0" y="0"/>
            <a:chExt cx="4026640" cy="3672559"/>
          </a:xfrm>
        </p:grpSpPr>
        <p:sp>
          <p:nvSpPr>
            <p:cNvPr name="Freeform 12" id="12"/>
            <p:cNvSpPr/>
            <p:nvPr/>
          </p:nvSpPr>
          <p:spPr>
            <a:xfrm flipH="false" flipV="false" rot="0">
              <a:off x="1836074" y="0"/>
              <a:ext cx="2190566" cy="2190566"/>
            </a:xfrm>
            <a:custGeom>
              <a:avLst/>
              <a:gdLst/>
              <a:ahLst/>
              <a:cxnLst/>
              <a:rect r="r" b="b" t="t" l="l"/>
              <a:pathLst>
                <a:path h="2190566" w="2190566">
                  <a:moveTo>
                    <a:pt x="0" y="0"/>
                  </a:moveTo>
                  <a:lnTo>
                    <a:pt x="2190566" y="0"/>
                  </a:lnTo>
                  <a:lnTo>
                    <a:pt x="2190566" y="2190566"/>
                  </a:lnTo>
                  <a:lnTo>
                    <a:pt x="0" y="2190566"/>
                  </a:lnTo>
                  <a:lnTo>
                    <a:pt x="0" y="0"/>
                  </a:lnTo>
                  <a:close/>
                </a:path>
              </a:pathLst>
            </a:custGeom>
            <a:blipFill>
              <a:blip r:embed="rId12"/>
              <a:stretch>
                <a:fillRect l="0" t="0" r="0" b="0"/>
              </a:stretch>
            </a:blipFill>
          </p:spPr>
        </p:sp>
        <p:sp>
          <p:nvSpPr>
            <p:cNvPr name="Freeform 13" id="13"/>
            <p:cNvSpPr/>
            <p:nvPr/>
          </p:nvSpPr>
          <p:spPr>
            <a:xfrm flipH="false" flipV="false" rot="0">
              <a:off x="0" y="0"/>
              <a:ext cx="2190566" cy="2190566"/>
            </a:xfrm>
            <a:custGeom>
              <a:avLst/>
              <a:gdLst/>
              <a:ahLst/>
              <a:cxnLst/>
              <a:rect r="r" b="b" t="t" l="l"/>
              <a:pathLst>
                <a:path h="2190566" w="2190566">
                  <a:moveTo>
                    <a:pt x="0" y="0"/>
                  </a:moveTo>
                  <a:lnTo>
                    <a:pt x="2190566" y="0"/>
                  </a:lnTo>
                  <a:lnTo>
                    <a:pt x="2190566" y="2190566"/>
                  </a:lnTo>
                  <a:lnTo>
                    <a:pt x="0" y="2190566"/>
                  </a:lnTo>
                  <a:lnTo>
                    <a:pt x="0" y="0"/>
                  </a:lnTo>
                  <a:close/>
                </a:path>
              </a:pathLst>
            </a:custGeom>
            <a:blipFill>
              <a:blip r:embed="rId13"/>
              <a:stretch>
                <a:fillRect l="0" t="0" r="0" b="0"/>
              </a:stretch>
            </a:blipFill>
          </p:spPr>
        </p:sp>
        <p:sp>
          <p:nvSpPr>
            <p:cNvPr name="Freeform 14" id="14"/>
            <p:cNvSpPr/>
            <p:nvPr/>
          </p:nvSpPr>
          <p:spPr>
            <a:xfrm flipH="false" flipV="false" rot="0">
              <a:off x="1053668" y="1781369"/>
              <a:ext cx="1891190" cy="1891190"/>
            </a:xfrm>
            <a:custGeom>
              <a:avLst/>
              <a:gdLst/>
              <a:ahLst/>
              <a:cxnLst/>
              <a:rect r="r" b="b" t="t" l="l"/>
              <a:pathLst>
                <a:path h="1891190" w="1891190">
                  <a:moveTo>
                    <a:pt x="0" y="0"/>
                  </a:moveTo>
                  <a:lnTo>
                    <a:pt x="1891190" y="0"/>
                  </a:lnTo>
                  <a:lnTo>
                    <a:pt x="1891190" y="1891190"/>
                  </a:lnTo>
                  <a:lnTo>
                    <a:pt x="0" y="1891190"/>
                  </a:lnTo>
                  <a:lnTo>
                    <a:pt x="0" y="0"/>
                  </a:lnTo>
                  <a:close/>
                </a:path>
              </a:pathLst>
            </a:custGeom>
            <a:blipFill>
              <a:blip r:embed="rId14"/>
              <a:stretch>
                <a:fillRect l="0" t="0" r="0" b="0"/>
              </a:stretch>
            </a:blipFill>
          </p:spPr>
        </p:sp>
      </p:grpSp>
      <p:sp>
        <p:nvSpPr>
          <p:cNvPr name="TextBox 15" id="15"/>
          <p:cNvSpPr txBox="true"/>
          <p:nvPr/>
        </p:nvSpPr>
        <p:spPr>
          <a:xfrm rot="0">
            <a:off x="4699218" y="233495"/>
            <a:ext cx="8889564" cy="2094385"/>
          </a:xfrm>
          <a:prstGeom prst="rect">
            <a:avLst/>
          </a:prstGeom>
        </p:spPr>
        <p:txBody>
          <a:bodyPr anchor="t" rtlCol="false" tIns="0" lIns="0" bIns="0" rIns="0">
            <a:spAutoFit/>
          </a:bodyPr>
          <a:lstStyle/>
          <a:p>
            <a:pPr algn="ctr" marL="0" indent="0" lvl="0">
              <a:lnSpc>
                <a:spcPts val="8461"/>
              </a:lnSpc>
              <a:spcBef>
                <a:spcPct val="0"/>
              </a:spcBef>
            </a:pPr>
            <a:r>
              <a:rPr lang="en-US" sz="6043" u="sng">
                <a:solidFill>
                  <a:srgbClr val="FFFFFF"/>
                </a:solidFill>
                <a:latin typeface="Canva Sans Bold"/>
              </a:rPr>
              <a:t>Tools And Technologies</a:t>
            </a:r>
          </a:p>
          <a:p>
            <a:pPr algn="ctr" marL="0" indent="0" lvl="0">
              <a:lnSpc>
                <a:spcPts val="8461"/>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9525"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42389" r="0" b="-35388"/>
            </a:stretch>
          </a:blipFill>
        </p:spPr>
      </p:sp>
      <p:sp>
        <p:nvSpPr>
          <p:cNvPr name="Freeform 3" id="3"/>
          <p:cNvSpPr/>
          <p:nvPr/>
        </p:nvSpPr>
        <p:spPr>
          <a:xfrm flipH="false" flipV="false" rot="0">
            <a:off x="5299753" y="2481419"/>
            <a:ext cx="8105367" cy="7493501"/>
          </a:xfrm>
          <a:custGeom>
            <a:avLst/>
            <a:gdLst/>
            <a:ahLst/>
            <a:cxnLst/>
            <a:rect r="r" b="b" t="t" l="l"/>
            <a:pathLst>
              <a:path h="7493501" w="8105367">
                <a:moveTo>
                  <a:pt x="0" y="0"/>
                </a:moveTo>
                <a:lnTo>
                  <a:pt x="8105367" y="0"/>
                </a:lnTo>
                <a:lnTo>
                  <a:pt x="8105367" y="7493501"/>
                </a:lnTo>
                <a:lnTo>
                  <a:pt x="0" y="7493501"/>
                </a:lnTo>
                <a:lnTo>
                  <a:pt x="0" y="0"/>
                </a:lnTo>
                <a:close/>
              </a:path>
            </a:pathLst>
          </a:custGeom>
          <a:blipFill>
            <a:blip r:embed="rId3"/>
            <a:stretch>
              <a:fillRect l="-1976" t="0" r="-1976" b="0"/>
            </a:stretch>
          </a:blipFill>
        </p:spPr>
      </p:sp>
      <p:sp>
        <p:nvSpPr>
          <p:cNvPr name="TextBox 4" id="4"/>
          <p:cNvSpPr txBox="true"/>
          <p:nvPr/>
        </p:nvSpPr>
        <p:spPr>
          <a:xfrm rot="0">
            <a:off x="7173235" y="1126217"/>
            <a:ext cx="3941530" cy="1355202"/>
          </a:xfrm>
          <a:prstGeom prst="rect">
            <a:avLst/>
          </a:prstGeom>
        </p:spPr>
        <p:txBody>
          <a:bodyPr anchor="t" rtlCol="false" tIns="0" lIns="0" bIns="0" rIns="0">
            <a:spAutoFit/>
          </a:bodyPr>
          <a:lstStyle/>
          <a:p>
            <a:pPr algn="ctr" marL="0" indent="0" lvl="0">
              <a:lnSpc>
                <a:spcPts val="5465"/>
              </a:lnSpc>
              <a:spcBef>
                <a:spcPct val="0"/>
              </a:spcBef>
            </a:pPr>
            <a:r>
              <a:rPr lang="en-US" sz="3903" strike="noStrike" u="sng">
                <a:solidFill>
                  <a:srgbClr val="FFFFFF"/>
                </a:solidFill>
                <a:latin typeface="Canva Sans Bold"/>
              </a:rPr>
              <a:t>ARCHITECTURE</a:t>
            </a:r>
            <a:r>
              <a:rPr lang="en-US" sz="3903" strike="noStrike" u="none">
                <a:solidFill>
                  <a:srgbClr val="FFFFFF"/>
                </a:solidFill>
                <a:latin typeface="Canva Sans Bold"/>
              </a:rPr>
              <a:t> </a:t>
            </a:r>
          </a:p>
          <a:p>
            <a:pPr algn="ctr" marL="0" indent="0" lvl="0">
              <a:lnSpc>
                <a:spcPts val="5465"/>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DAFuxg7I3L0</dc:identifier>
  <dcterms:modified xsi:type="dcterms:W3CDTF">2011-08-01T06:04:30Z</dcterms:modified>
  <cp:revision>1</cp:revision>
  <dc:title>mid1 defence </dc:title>
</cp:coreProperties>
</file>