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Lst>
  <p:sldSz cy="6858000" cx="12192000"/>
  <p:notesSz cx="12192000" cy="6858000"/>
  <p:embeddedFontLst>
    <p:embeddedFont>
      <p:font typeface="Roboto"/>
      <p:regular r:id="rId59"/>
      <p:bold r:id="rId60"/>
      <p:italic r:id="rId61"/>
      <p:boldItalic r:id="rId62"/>
    </p:embeddedFont>
    <p:embeddedFont>
      <p:font typeface="Book Antiqua"/>
      <p:regular r:id="rId63"/>
      <p:bold r:id="rId64"/>
      <p:italic r:id="rId65"/>
      <p:boldItalic r:id="rId66"/>
    </p:embeddedFont>
    <p:embeddedFont>
      <p:font typeface="Helvetica Neue"/>
      <p:regular r:id="rId67"/>
      <p:bold r:id="rId68"/>
      <p:italic r:id="rId69"/>
      <p:boldItalic r:id="rId70"/>
    </p:embeddedFont>
    <p:embeddedFont>
      <p:font typeface="Source Sans Pro"/>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75" roundtripDataSignature="AMtx7mh0g0aklelGqGVZEStF7DVsVg2r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D1CC9C-274E-4204-8DD2-05E2869F366A}">
  <a:tblStyle styleId="{CED1CC9C-274E-4204-8DD2-05E2869F366A}"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SourceSansPro-italic.fntdata"/><Relationship Id="rId72" Type="http://schemas.openxmlformats.org/officeDocument/2006/relationships/font" Target="fonts/SourceSansPro-bold.fntdata"/><Relationship Id="rId31" Type="http://schemas.openxmlformats.org/officeDocument/2006/relationships/slide" Target="slides/slide24.xml"/><Relationship Id="rId75" Type="http://customschemas.google.com/relationships/presentationmetadata" Target="metadata"/><Relationship Id="rId30" Type="http://schemas.openxmlformats.org/officeDocument/2006/relationships/slide" Target="slides/slide23.xml"/><Relationship Id="rId74" Type="http://schemas.openxmlformats.org/officeDocument/2006/relationships/font" Target="fonts/SourceSansPro-boldItalic.fntdata"/><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font" Target="fonts/SourceSansPro-regular.fntdata"/><Relationship Id="rId70" Type="http://schemas.openxmlformats.org/officeDocument/2006/relationships/font" Target="fonts/HelveticaNeue-boldItalic.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Roboto-boldItalic.fntdata"/><Relationship Id="rId61" Type="http://schemas.openxmlformats.org/officeDocument/2006/relationships/font" Target="fonts/Roboto-italic.fntdata"/><Relationship Id="rId20" Type="http://schemas.openxmlformats.org/officeDocument/2006/relationships/slide" Target="slides/slide13.xml"/><Relationship Id="rId64" Type="http://schemas.openxmlformats.org/officeDocument/2006/relationships/font" Target="fonts/BookAntiqua-bold.fntdata"/><Relationship Id="rId63" Type="http://schemas.openxmlformats.org/officeDocument/2006/relationships/font" Target="fonts/BookAntiqua-regular.fntdata"/><Relationship Id="rId22" Type="http://schemas.openxmlformats.org/officeDocument/2006/relationships/slide" Target="slides/slide15.xml"/><Relationship Id="rId66" Type="http://schemas.openxmlformats.org/officeDocument/2006/relationships/font" Target="fonts/BookAntiqua-boldItalic.fntdata"/><Relationship Id="rId21" Type="http://schemas.openxmlformats.org/officeDocument/2006/relationships/slide" Target="slides/slide14.xml"/><Relationship Id="rId65" Type="http://schemas.openxmlformats.org/officeDocument/2006/relationships/font" Target="fonts/BookAntiqua-italic.fntdata"/><Relationship Id="rId24" Type="http://schemas.openxmlformats.org/officeDocument/2006/relationships/slide" Target="slides/slide17.xml"/><Relationship Id="rId68" Type="http://schemas.openxmlformats.org/officeDocument/2006/relationships/font" Target="fonts/HelveticaNeue-bold.fntdata"/><Relationship Id="rId23" Type="http://schemas.openxmlformats.org/officeDocument/2006/relationships/slide" Target="slides/slide16.xml"/><Relationship Id="rId67" Type="http://schemas.openxmlformats.org/officeDocument/2006/relationships/font" Target="fonts/HelveticaNeue-regular.fntdata"/><Relationship Id="rId60" Type="http://schemas.openxmlformats.org/officeDocument/2006/relationships/font" Target="fonts/Roboto-bold.fntdata"/><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HelveticaNeue-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font" Target="fonts/Roboto-regular.fntdata"/><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29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1: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3" name="Google Shape;203;p10: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1: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1" name="Google Shape;211;p11: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2: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p12: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3: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9" name="Google Shape;229;p13: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Clr>
                <a:schemeClr val="dk1"/>
              </a:buClr>
              <a:buSzPts val="1200"/>
              <a:buFont typeface="Calibri"/>
              <a:buNone/>
            </a:pPr>
            <a:r>
              <a:t/>
            </a:r>
            <a:endParaRPr>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4: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4: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5: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3" name="Google Shape;253;p15: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Clr>
                <a:schemeClr val="dk1"/>
              </a:buClr>
              <a:buSzPts val="1200"/>
              <a:buFont typeface="Calibri"/>
              <a:buNone/>
            </a:pPr>
            <a:r>
              <a:t/>
            </a:r>
            <a:endParaRPr>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6: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1" name="Google Shape;261;p16: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Clr>
                <a:schemeClr val="dk1"/>
              </a:buClr>
              <a:buSzPts val="1200"/>
              <a:buFont typeface="Calibri"/>
              <a:buNone/>
            </a:pPr>
            <a:r>
              <a:t/>
            </a:r>
            <a:endParaRPr>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7: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7: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8: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9" name="Google Shape;279;p18: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Clr>
                <a:schemeClr val="dk1"/>
              </a:buClr>
              <a:buSzPts val="1200"/>
              <a:buFont typeface="Calibri"/>
              <a:buNone/>
            </a:pPr>
            <a:r>
              <a:t/>
            </a:r>
            <a:endParaRPr>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9: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8" name="Google Shape;288;p19: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Clr>
                <a:schemeClr val="dk1"/>
              </a:buClr>
              <a:buSzPts val="1200"/>
              <a:buFont typeface="Calibri"/>
              <a:buNone/>
            </a:pPr>
            <a:r>
              <a:t/>
            </a:r>
            <a:endParaRPr>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0: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7" name="Google Shape;297;p20: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Clr>
                <a:schemeClr val="dk1"/>
              </a:buClr>
              <a:buSzPts val="1200"/>
              <a:buFont typeface="Calibri"/>
              <a:buNone/>
            </a:pPr>
            <a:r>
              <a:t/>
            </a:r>
            <a:endParaRPr>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1: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5" name="Google Shape;305;p21: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Clr>
                <a:schemeClr val="dk1"/>
              </a:buClr>
              <a:buSzPts val="1200"/>
              <a:buFont typeface="Calibri"/>
              <a:buNone/>
            </a:pPr>
            <a:r>
              <a:t/>
            </a:r>
            <a:endParaRPr>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2: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3" name="Google Shape;313;p22: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Clr>
                <a:schemeClr val="dk1"/>
              </a:buClr>
              <a:buSzPts val="1200"/>
              <a:buFont typeface="Calibri"/>
              <a:buNone/>
            </a:pPr>
            <a:r>
              <a:t/>
            </a:r>
            <a:endParaRPr>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3: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23: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4: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5" name="Google Shape;365;p24: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Clr>
                <a:schemeClr val="dk1"/>
              </a:buClr>
              <a:buSzPts val="1200"/>
              <a:buFont typeface="Calibri"/>
              <a:buNone/>
            </a:pPr>
            <a:r>
              <a:t/>
            </a:r>
            <a:endParaRPr>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5: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3" name="Google Shape;373;p25: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6: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1" name="Google Shape;381;p26: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7: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9" name="Google Shape;389;p27: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8: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7" name="Google Shape;397;p28: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29: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5" name="Google Shape;405;p29: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3: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3: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 </a:t>
            </a:r>
            <a:endParaRPr/>
          </a:p>
        </p:txBody>
      </p:sp>
      <p:sp>
        <p:nvSpPr>
          <p:cNvPr id="135" name="Google Shape;135;p3:notes"/>
          <p:cNvSpPr txBox="1"/>
          <p:nvPr>
            <p:ph idx="12" type="sldNum"/>
          </p:nvPr>
        </p:nvSpPr>
        <p:spPr>
          <a:xfrm>
            <a:off x="6905625" y="6513513"/>
            <a:ext cx="52832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0: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30: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1: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6" name="Google Shape;426;p31: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2: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32: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33:notes"/>
          <p:cNvSpPr/>
          <p:nvPr>
            <p:ph idx="2" type="sldImg"/>
          </p:nvPr>
        </p:nvSpPr>
        <p:spPr>
          <a:xfrm>
            <a:off x="344488" y="696913"/>
            <a:ext cx="6196012"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2" name="Google Shape;442;p33: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4: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0" name="Google Shape;450;p34: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35:notes"/>
          <p:cNvSpPr/>
          <p:nvPr>
            <p:ph idx="2" type="sldImg"/>
          </p:nvPr>
        </p:nvSpPr>
        <p:spPr>
          <a:xfrm>
            <a:off x="344488" y="696913"/>
            <a:ext cx="6196012"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8" name="Google Shape;458;p35: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6: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9" name="Google Shape;469;p36: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37: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8" name="Google Shape;478;p37: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38: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6" name="Google Shape;486;p38: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39: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5" name="Google Shape;495;p39: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4: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 </a:t>
            </a:r>
            <a:endParaRPr/>
          </a:p>
        </p:txBody>
      </p:sp>
      <p:sp>
        <p:nvSpPr>
          <p:cNvPr id="144" name="Google Shape;144;p4:notes"/>
          <p:cNvSpPr txBox="1"/>
          <p:nvPr>
            <p:ph idx="12" type="sldNum"/>
          </p:nvPr>
        </p:nvSpPr>
        <p:spPr>
          <a:xfrm>
            <a:off x="6905625" y="6513513"/>
            <a:ext cx="52832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40: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3" name="Google Shape;503;p40: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41: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1" name="Google Shape;511;p41: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42: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9" name="Google Shape;519;p42: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43: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7" name="Google Shape;527;p43: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118e734a57_0_20: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g1118e734a57_0_20:notes"/>
          <p:cNvSpPr/>
          <p:nvPr>
            <p:ph idx="2" type="sldImg"/>
          </p:nvPr>
        </p:nvSpPr>
        <p:spPr>
          <a:xfrm>
            <a:off x="3810000" y="514350"/>
            <a:ext cx="45720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44: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p44: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45: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45: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46: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8" name="Google Shape;568;p46: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47: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3" name="Google Shape;583;p47: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48: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8" name="Google Shape;598;p48: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5: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Chapter 1 provides an overview of computer system hardware. In most areas, the survey is brief, as it is assumed that the reader is familiar with this subject. However, several areas are covered in some detail because of their importance to topics covered later in the book.</a:t>
            </a:r>
            <a:endParaRPr/>
          </a:p>
        </p:txBody>
      </p:sp>
      <p:sp>
        <p:nvSpPr>
          <p:cNvPr id="153" name="Google Shape;153;p5:notes"/>
          <p:cNvSpPr txBox="1"/>
          <p:nvPr>
            <p:ph idx="12" type="sldNum"/>
          </p:nvPr>
        </p:nvSpPr>
        <p:spPr>
          <a:xfrm>
            <a:off x="6905625" y="6513513"/>
            <a:ext cx="52832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49: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8" name="Google Shape;608;p49: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11251f91fc8_2_0: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3" name="Google Shape;623;g11251f91fc8_2_0:notes"/>
          <p:cNvSpPr/>
          <p:nvPr>
            <p:ph idx="2" type="sldImg"/>
          </p:nvPr>
        </p:nvSpPr>
        <p:spPr>
          <a:xfrm>
            <a:off x="3810000" y="514350"/>
            <a:ext cx="45720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6: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7: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 name="Google Shape;181;p8: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p:nvPr>
            <p:ph idx="2" type="sldImg"/>
          </p:nvPr>
        </p:nvSpPr>
        <p:spPr>
          <a:xfrm>
            <a:off x="342900" y="696913"/>
            <a:ext cx="61976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9" name="Google Shape;189;p9: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5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5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6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64"/>
          <p:cNvSpPr txBox="1"/>
          <p:nvPr>
            <p:ph idx="1" type="body"/>
          </p:nvPr>
        </p:nvSpPr>
        <p:spPr>
          <a:xfrm rot="5400000">
            <a:off x="3833019" y="-1623217"/>
            <a:ext cx="4525963"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6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65"/>
          <p:cNvSpPr txBox="1"/>
          <p:nvPr>
            <p:ph type="title"/>
          </p:nvPr>
        </p:nvSpPr>
        <p:spPr>
          <a:xfrm rot="5400000">
            <a:off x="7285037" y="1828802"/>
            <a:ext cx="5851525" cy="2743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65"/>
          <p:cNvSpPr txBox="1"/>
          <p:nvPr>
            <p:ph idx="1" type="body"/>
          </p:nvPr>
        </p:nvSpPr>
        <p:spPr>
          <a:xfrm rot="5400000">
            <a:off x="1697037"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6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5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5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5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5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4"/>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5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
        <p:nvSpPr>
          <p:cNvPr id="27" name="Google Shape;27;p5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 name="Shape 30"/>
        <p:cNvGrpSpPr/>
        <p:nvPr/>
      </p:nvGrpSpPr>
      <p:grpSpPr>
        <a:xfrm>
          <a:off x="0" y="0"/>
          <a:ext cx="0" cy="0"/>
          <a:chOff x="0" y="0"/>
          <a:chExt cx="0" cy="0"/>
        </a:xfrm>
      </p:grpSpPr>
      <p:sp>
        <p:nvSpPr>
          <p:cNvPr id="31" name="Google Shape;31;p5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6"/>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3" name="Google Shape;33;p56"/>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4" name="Google Shape;34;p56"/>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5" name="Google Shape;35;p56"/>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6" name="Google Shape;36;p5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9" name="Shape 39"/>
        <p:cNvGrpSpPr/>
        <p:nvPr/>
      </p:nvGrpSpPr>
      <p:grpSpPr>
        <a:xfrm>
          <a:off x="0" y="0"/>
          <a:ext cx="0" cy="0"/>
          <a:chOff x="0" y="0"/>
          <a:chExt cx="0" cy="0"/>
        </a:xfrm>
      </p:grpSpPr>
      <p:sp>
        <p:nvSpPr>
          <p:cNvPr id="40" name="Google Shape;40;p59"/>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59"/>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42" name="Google Shape;42;p5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60"/>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0"/>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8" name="Google Shape;48;p6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6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61"/>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4" name="Google Shape;54;p61"/>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5" name="Google Shape;55;p6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62"/>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62"/>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62"/>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6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63"/>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63"/>
          <p:cNvSpPr/>
          <p:nvPr>
            <p:ph idx="2" type="pic"/>
          </p:nvPr>
        </p:nvSpPr>
        <p:spPr>
          <a:xfrm>
            <a:off x="2389717" y="612775"/>
            <a:ext cx="7315200" cy="4114800"/>
          </a:xfrm>
          <a:prstGeom prst="rect">
            <a:avLst/>
          </a:prstGeom>
          <a:noFill/>
          <a:ln>
            <a:noFill/>
          </a:ln>
        </p:spPr>
      </p:sp>
      <p:sp>
        <p:nvSpPr>
          <p:cNvPr id="68" name="Google Shape;68;p63"/>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6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2"/>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5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5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57"/>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87" name="Google Shape;87;p5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8" name="Google Shape;88;p5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9" name="Google Shape;89;p5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chemeClr val="lt1"/>
                </a:solidFill>
                <a:latin typeface="Calibri"/>
                <a:ea typeface="Calibri"/>
                <a:cs typeface="Calibri"/>
                <a:sym typeface="Calibri"/>
              </a:defRPr>
            </a:lvl1pPr>
            <a:lvl2pPr indent="0" lvl="1" marL="0" marR="0" rtl="0" algn="r">
              <a:spcBef>
                <a:spcPts val="0"/>
              </a:spcBef>
              <a:buNone/>
              <a:defRPr b="0" sz="1200" u="none">
                <a:solidFill>
                  <a:schemeClr val="lt1"/>
                </a:solidFill>
                <a:latin typeface="Calibri"/>
                <a:ea typeface="Calibri"/>
                <a:cs typeface="Calibri"/>
                <a:sym typeface="Calibri"/>
              </a:defRPr>
            </a:lvl2pPr>
            <a:lvl3pPr indent="0" lvl="2" marL="0" marR="0" rtl="0" algn="r">
              <a:spcBef>
                <a:spcPts val="0"/>
              </a:spcBef>
              <a:buNone/>
              <a:defRPr b="0" sz="1200" u="none">
                <a:solidFill>
                  <a:schemeClr val="lt1"/>
                </a:solidFill>
                <a:latin typeface="Calibri"/>
                <a:ea typeface="Calibri"/>
                <a:cs typeface="Calibri"/>
                <a:sym typeface="Calibri"/>
              </a:defRPr>
            </a:lvl3pPr>
            <a:lvl4pPr indent="0" lvl="3" marL="0" marR="0" rtl="0" algn="r">
              <a:spcBef>
                <a:spcPts val="0"/>
              </a:spcBef>
              <a:buNone/>
              <a:defRPr b="0" sz="1200" u="none">
                <a:solidFill>
                  <a:schemeClr val="lt1"/>
                </a:solidFill>
                <a:latin typeface="Calibri"/>
                <a:ea typeface="Calibri"/>
                <a:cs typeface="Calibri"/>
                <a:sym typeface="Calibri"/>
              </a:defRPr>
            </a:lvl4pPr>
            <a:lvl5pPr indent="0" lvl="4" marL="0" marR="0" rtl="0" algn="r">
              <a:spcBef>
                <a:spcPts val="0"/>
              </a:spcBef>
              <a:buNone/>
              <a:defRPr b="0" sz="1200" u="none">
                <a:solidFill>
                  <a:schemeClr val="lt1"/>
                </a:solidFill>
                <a:latin typeface="Calibri"/>
                <a:ea typeface="Calibri"/>
                <a:cs typeface="Calibri"/>
                <a:sym typeface="Calibri"/>
              </a:defRPr>
            </a:lvl5pPr>
            <a:lvl6pPr indent="0" lvl="5" marL="0" marR="0" rtl="0" algn="r">
              <a:spcBef>
                <a:spcPts val="0"/>
              </a:spcBef>
              <a:buNone/>
              <a:defRPr b="0" sz="1200" u="none">
                <a:solidFill>
                  <a:schemeClr val="lt1"/>
                </a:solidFill>
                <a:latin typeface="Calibri"/>
                <a:ea typeface="Calibri"/>
                <a:cs typeface="Calibri"/>
                <a:sym typeface="Calibri"/>
              </a:defRPr>
            </a:lvl6pPr>
            <a:lvl7pPr indent="0" lvl="6" marL="0" marR="0" rtl="0" algn="r">
              <a:spcBef>
                <a:spcPts val="0"/>
              </a:spcBef>
              <a:buNone/>
              <a:defRPr b="0" sz="1200" u="none">
                <a:solidFill>
                  <a:schemeClr val="lt1"/>
                </a:solidFill>
                <a:latin typeface="Calibri"/>
                <a:ea typeface="Calibri"/>
                <a:cs typeface="Calibri"/>
                <a:sym typeface="Calibri"/>
              </a:defRPr>
            </a:lvl7pPr>
            <a:lvl8pPr indent="0" lvl="7" marL="0" marR="0" rtl="0" algn="r">
              <a:spcBef>
                <a:spcPts val="0"/>
              </a:spcBef>
              <a:buNone/>
              <a:defRPr b="0" sz="1200" u="none">
                <a:solidFill>
                  <a:schemeClr val="lt1"/>
                </a:solidFill>
                <a:latin typeface="Calibri"/>
                <a:ea typeface="Calibri"/>
                <a:cs typeface="Calibri"/>
                <a:sym typeface="Calibri"/>
              </a:defRPr>
            </a:lvl8pPr>
            <a:lvl9pPr indent="0" lvl="8" marL="0" marR="0" rtl="0" algn="r">
              <a:spcBef>
                <a:spcPts val="0"/>
              </a:spcBef>
              <a:buNone/>
              <a:defRPr b="0" sz="12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6.jpg"/><Relationship Id="rId5"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7.jpg"/><Relationship Id="rId4" Type="http://schemas.openxmlformats.org/officeDocument/2006/relationships/image" Target="../media/image1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4.png"/><Relationship Id="rId4" Type="http://schemas.openxmlformats.org/officeDocument/2006/relationships/image" Target="../media/image29.png"/><Relationship Id="rId5"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7" name="Shape 97"/>
        <p:cNvGrpSpPr/>
        <p:nvPr/>
      </p:nvGrpSpPr>
      <p:grpSpPr>
        <a:xfrm>
          <a:off x="0" y="0"/>
          <a:ext cx="0" cy="0"/>
          <a:chOff x="0" y="0"/>
          <a:chExt cx="0" cy="0"/>
        </a:xfrm>
      </p:grpSpPr>
      <p:sp>
        <p:nvSpPr>
          <p:cNvPr id="98" name="Google Shape;98;p1"/>
          <p:cNvSpPr txBox="1"/>
          <p:nvPr>
            <p:ph type="title"/>
          </p:nvPr>
        </p:nvSpPr>
        <p:spPr>
          <a:xfrm>
            <a:off x="2590800" y="991329"/>
            <a:ext cx="6669300" cy="2549700"/>
          </a:xfrm>
          <a:prstGeom prst="rect">
            <a:avLst/>
          </a:prstGeom>
          <a:noFill/>
          <a:ln>
            <a:noFill/>
          </a:ln>
        </p:spPr>
        <p:txBody>
          <a:bodyPr anchorCtr="0" anchor="ctr" bIns="0" lIns="0" spcFirstLastPara="1" rIns="0" wrap="square" tIns="240025">
            <a:spAutoFit/>
          </a:bodyPr>
          <a:lstStyle/>
          <a:p>
            <a:pPr indent="0" lvl="0" marL="0" rtl="0" algn="ctr">
              <a:lnSpc>
                <a:spcPct val="100000"/>
              </a:lnSpc>
              <a:spcBef>
                <a:spcPts val="0"/>
              </a:spcBef>
              <a:spcAft>
                <a:spcPts val="0"/>
              </a:spcAft>
              <a:buClr>
                <a:schemeClr val="dk1"/>
              </a:buClr>
              <a:buSzPts val="6000"/>
              <a:buFont typeface="Calibri"/>
              <a:buNone/>
            </a:pPr>
            <a:r>
              <a:rPr lang="en-US" sz="6000"/>
              <a:t>Introduction</a:t>
            </a:r>
            <a:endParaRPr/>
          </a:p>
          <a:p>
            <a:pPr indent="0" lvl="0" marL="12700" marR="5080" rtl="0" algn="ctr">
              <a:lnSpc>
                <a:spcPct val="110800"/>
              </a:lnSpc>
              <a:spcBef>
                <a:spcPts val="670"/>
              </a:spcBef>
              <a:spcAft>
                <a:spcPts val="0"/>
              </a:spcAft>
              <a:buClr>
                <a:schemeClr val="dk1"/>
              </a:buClr>
              <a:buSzPts val="4000"/>
              <a:buFont typeface="Calibri"/>
              <a:buNone/>
            </a:pPr>
            <a:r>
              <a:rPr lang="en-US" sz="4000"/>
              <a:t>Operating Systems (CS-2006)  </a:t>
            </a:r>
            <a:br>
              <a:rPr lang="en-US" sz="4000"/>
            </a:br>
            <a:r>
              <a:rPr lang="en-US" sz="4000"/>
              <a:t>Spring 2022, FAST NUCES</a:t>
            </a:r>
            <a:endParaRPr sz="4000"/>
          </a:p>
        </p:txBody>
      </p:sp>
      <p:sp>
        <p:nvSpPr>
          <p:cNvPr id="99" name="Google Shape;99;p1"/>
          <p:cNvSpPr txBox="1"/>
          <p:nvPr/>
        </p:nvSpPr>
        <p:spPr>
          <a:xfrm>
            <a:off x="4038600" y="5029200"/>
            <a:ext cx="4054957" cy="199520"/>
          </a:xfrm>
          <a:prstGeom prst="rect">
            <a:avLst/>
          </a:prstGeom>
          <a:noFill/>
          <a:ln>
            <a:noFill/>
          </a:ln>
        </p:spPr>
        <p:txBody>
          <a:bodyPr anchorCtr="0" anchor="t" bIns="0" lIns="0" spcFirstLastPara="1" rIns="0" wrap="square" tIns="0">
            <a:spAutoFit/>
          </a:bodyPr>
          <a:lstStyle/>
          <a:p>
            <a:pPr indent="0" lvl="0" marL="12700" marR="0" rtl="0" algn="ctr">
              <a:lnSpc>
                <a:spcPct val="119615"/>
              </a:lnSpc>
              <a:spcBef>
                <a:spcPts val="0"/>
              </a:spcBef>
              <a:spcAft>
                <a:spcPts val="0"/>
              </a:spcAft>
              <a:buNone/>
            </a:pPr>
            <a:r>
              <a:rPr b="1" i="0" lang="en-US" sz="1300" u="none" cap="none" strike="noStrike">
                <a:solidFill>
                  <a:srgbClr val="C00000"/>
                </a:solidFill>
                <a:latin typeface="Book Antiqua"/>
                <a:ea typeface="Book Antiqua"/>
                <a:cs typeface="Book Antiqua"/>
                <a:sym typeface="Book Antiqua"/>
              </a:rPr>
              <a:t>COURSE SUPERVISOR:   ANAUM HAMID</a:t>
            </a:r>
            <a:endParaRPr b="0" i="0" sz="1300" u="none" cap="none" strike="noStrike">
              <a:solidFill>
                <a:schemeClr val="dk1"/>
              </a:solidFill>
              <a:latin typeface="Book Antiqua"/>
              <a:ea typeface="Book Antiqua"/>
              <a:cs typeface="Book Antiqua"/>
              <a:sym typeface="Book Antiqua"/>
            </a:endParaRPr>
          </a:p>
        </p:txBody>
      </p:sp>
      <p:sp>
        <p:nvSpPr>
          <p:cNvPr id="100" name="Google Shape;100;p1"/>
          <p:cNvSpPr txBox="1"/>
          <p:nvPr/>
        </p:nvSpPr>
        <p:spPr>
          <a:xfrm>
            <a:off x="4648200" y="5269468"/>
            <a:ext cx="30480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rgbClr val="5F6368"/>
                </a:solidFill>
                <a:latin typeface="Roboto"/>
                <a:ea typeface="Roboto"/>
                <a:cs typeface="Roboto"/>
                <a:sym typeface="Roboto"/>
              </a:rPr>
              <a:t>anaum.hamid@nu.edu.pk</a:t>
            </a:r>
            <a:endParaRPr b="0" i="0" sz="1800" u="none" cap="none" strike="noStrike">
              <a:solidFill>
                <a:schemeClr val="dk1"/>
              </a:solidFill>
              <a:latin typeface="Calibri"/>
              <a:ea typeface="Calibri"/>
              <a:cs typeface="Calibri"/>
              <a:sym typeface="Calibri"/>
            </a:endParaRPr>
          </a:p>
        </p:txBody>
      </p:sp>
      <p:sp>
        <p:nvSpPr>
          <p:cNvPr id="101" name="Google Shape;101;p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6" name="Google Shape;206;p10"/>
          <p:cNvSpPr txBox="1"/>
          <p:nvPr>
            <p:ph idx="4294967295" type="title"/>
          </p:nvPr>
        </p:nvSpPr>
        <p:spPr>
          <a:xfrm>
            <a:off x="2057400" y="607613"/>
            <a:ext cx="7510462"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Operating System Definition</a:t>
            </a:r>
            <a:endParaRPr/>
          </a:p>
        </p:txBody>
      </p:sp>
      <p:sp>
        <p:nvSpPr>
          <p:cNvPr id="207" name="Google Shape;207;p10"/>
          <p:cNvSpPr txBox="1"/>
          <p:nvPr>
            <p:ph idx="4294967295" type="body"/>
          </p:nvPr>
        </p:nvSpPr>
        <p:spPr>
          <a:xfrm>
            <a:off x="2349500" y="1296193"/>
            <a:ext cx="7688262" cy="426561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Font typeface="Arial"/>
              <a:buNone/>
            </a:pPr>
            <a:r>
              <a:t/>
            </a:r>
            <a:endParaRPr/>
          </a:p>
          <a:p>
            <a:pPr indent="-342900" lvl="0" marL="342900" rtl="0" algn="l">
              <a:spcBef>
                <a:spcPts val="640"/>
              </a:spcBef>
              <a:spcAft>
                <a:spcPts val="0"/>
              </a:spcAft>
              <a:buClr>
                <a:schemeClr val="dk1"/>
              </a:buClr>
              <a:buSzPts val="3200"/>
              <a:buChar char="•"/>
            </a:pPr>
            <a:r>
              <a:rPr lang="en-US"/>
              <a:t>OS is a </a:t>
            </a:r>
            <a:r>
              <a:rPr b="1" lang="en-US">
                <a:solidFill>
                  <a:srgbClr val="3366FF"/>
                </a:solidFill>
              </a:rPr>
              <a:t>resource allocator</a:t>
            </a:r>
            <a:endParaRPr/>
          </a:p>
          <a:p>
            <a:pPr indent="-285750" lvl="1" marL="742950" rtl="0" algn="l">
              <a:spcBef>
                <a:spcPts val="560"/>
              </a:spcBef>
              <a:spcAft>
                <a:spcPts val="0"/>
              </a:spcAft>
              <a:buClr>
                <a:schemeClr val="dk1"/>
              </a:buClr>
              <a:buSzPts val="2800"/>
              <a:buChar char="–"/>
            </a:pPr>
            <a:r>
              <a:rPr lang="en-US"/>
              <a:t>Manages all resources</a:t>
            </a:r>
            <a:endParaRPr/>
          </a:p>
          <a:p>
            <a:pPr indent="-285750" lvl="1" marL="742950" rtl="0" algn="l">
              <a:spcBef>
                <a:spcPts val="560"/>
              </a:spcBef>
              <a:spcAft>
                <a:spcPts val="0"/>
              </a:spcAft>
              <a:buClr>
                <a:schemeClr val="dk1"/>
              </a:buClr>
              <a:buSzPts val="2800"/>
              <a:buChar char="–"/>
            </a:pPr>
            <a:r>
              <a:rPr lang="en-US"/>
              <a:t>Decides between conflicting requests for efficient and fair resource use</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lang="en-US"/>
              <a:t>OS is a </a:t>
            </a:r>
            <a:r>
              <a:rPr b="1" lang="en-US">
                <a:solidFill>
                  <a:srgbClr val="3366FF"/>
                </a:solidFill>
              </a:rPr>
              <a:t>control program</a:t>
            </a:r>
            <a:endParaRPr/>
          </a:p>
          <a:p>
            <a:pPr indent="-285750" lvl="1" marL="742950" rtl="0" algn="l">
              <a:spcBef>
                <a:spcPts val="560"/>
              </a:spcBef>
              <a:spcAft>
                <a:spcPts val="0"/>
              </a:spcAft>
              <a:buClr>
                <a:schemeClr val="dk1"/>
              </a:buClr>
              <a:buSzPts val="2800"/>
              <a:buChar char="–"/>
            </a:pPr>
            <a:r>
              <a:rPr lang="en-US"/>
              <a:t>Controls execution of programs to prevent errors and improper use of the computer</a:t>
            </a:r>
            <a:endParaRPr/>
          </a:p>
          <a:p>
            <a:pPr indent="-285750" lvl="1" marL="742950" rtl="0" algn="l">
              <a:spcBef>
                <a:spcPts val="560"/>
              </a:spcBef>
              <a:spcAft>
                <a:spcPts val="0"/>
              </a:spcAft>
              <a:buClr>
                <a:schemeClr val="dk1"/>
              </a:buClr>
              <a:buSzPts val="2800"/>
              <a:buNone/>
            </a:pPr>
            <a:r>
              <a:t/>
            </a:r>
            <a:endParaRPr/>
          </a:p>
        </p:txBody>
      </p:sp>
      <p:sp>
        <p:nvSpPr>
          <p:cNvPr id="208" name="Google Shape;208;p10"/>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4" name="Google Shape;214;p11"/>
          <p:cNvSpPr txBox="1"/>
          <p:nvPr>
            <p:ph idx="4294967295" type="title"/>
          </p:nvPr>
        </p:nvSpPr>
        <p:spPr>
          <a:xfrm>
            <a:off x="0" y="277813"/>
            <a:ext cx="8229600"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Computer Startup</a:t>
            </a:r>
            <a:endParaRPr/>
          </a:p>
        </p:txBody>
      </p:sp>
      <p:sp>
        <p:nvSpPr>
          <p:cNvPr id="215" name="Google Shape;215;p11"/>
          <p:cNvSpPr txBox="1"/>
          <p:nvPr>
            <p:ph idx="4294967295" type="body"/>
          </p:nvPr>
        </p:nvSpPr>
        <p:spPr>
          <a:xfrm>
            <a:off x="1814818" y="1250266"/>
            <a:ext cx="8229600" cy="453072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3366FF"/>
              </a:buClr>
              <a:buSzPts val="3200"/>
              <a:buChar char="•"/>
            </a:pPr>
            <a:r>
              <a:rPr b="1" lang="en-US">
                <a:solidFill>
                  <a:srgbClr val="3366FF"/>
                </a:solidFill>
              </a:rPr>
              <a:t>bootstrap program</a:t>
            </a:r>
            <a:r>
              <a:rPr lang="en-US">
                <a:solidFill>
                  <a:srgbClr val="3366FF"/>
                </a:solidFill>
              </a:rPr>
              <a:t> </a:t>
            </a:r>
            <a:r>
              <a:rPr lang="en-US"/>
              <a:t>is loaded at power-up or reboot</a:t>
            </a:r>
            <a:endParaRPr/>
          </a:p>
          <a:p>
            <a:pPr indent="-285750" lvl="1" marL="742950" rtl="0" algn="l">
              <a:spcBef>
                <a:spcPts val="560"/>
              </a:spcBef>
              <a:spcAft>
                <a:spcPts val="0"/>
              </a:spcAft>
              <a:buClr>
                <a:schemeClr val="dk1"/>
              </a:buClr>
              <a:buSzPts val="2800"/>
              <a:buChar char="–"/>
            </a:pPr>
            <a:r>
              <a:rPr lang="en-US"/>
              <a:t>Typically stored in ROM or EPROM, generally known as </a:t>
            </a:r>
            <a:r>
              <a:rPr b="1" lang="en-US">
                <a:solidFill>
                  <a:srgbClr val="3366FF"/>
                </a:solidFill>
              </a:rPr>
              <a:t>firmware</a:t>
            </a:r>
            <a:endParaRPr/>
          </a:p>
          <a:p>
            <a:pPr indent="-285750" lvl="1" marL="742950" rtl="0" algn="l">
              <a:spcBef>
                <a:spcPts val="560"/>
              </a:spcBef>
              <a:spcAft>
                <a:spcPts val="0"/>
              </a:spcAft>
              <a:buClr>
                <a:schemeClr val="dk1"/>
              </a:buClr>
              <a:buSzPts val="2800"/>
              <a:buChar char="–"/>
            </a:pPr>
            <a:r>
              <a:rPr lang="en-US"/>
              <a:t>Initializes all aspects of system</a:t>
            </a:r>
            <a:endParaRPr/>
          </a:p>
          <a:p>
            <a:pPr indent="-285750" lvl="1" marL="742950" rtl="0" algn="l">
              <a:spcBef>
                <a:spcPts val="560"/>
              </a:spcBef>
              <a:spcAft>
                <a:spcPts val="0"/>
              </a:spcAft>
              <a:buClr>
                <a:schemeClr val="dk1"/>
              </a:buClr>
              <a:buSzPts val="2800"/>
              <a:buChar char="–"/>
            </a:pPr>
            <a:r>
              <a:rPr lang="en-US"/>
              <a:t>Loads operating system kernel and starts execution</a:t>
            </a:r>
            <a:endParaRPr/>
          </a:p>
        </p:txBody>
      </p:sp>
      <p:sp>
        <p:nvSpPr>
          <p:cNvPr id="216" name="Google Shape;216;p11"/>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0" name="Shape 220"/>
        <p:cNvGrpSpPr/>
        <p:nvPr/>
      </p:nvGrpSpPr>
      <p:grpSpPr>
        <a:xfrm>
          <a:off x="0" y="0"/>
          <a:ext cx="0" cy="0"/>
          <a:chOff x="0" y="0"/>
          <a:chExt cx="0" cy="0"/>
        </a:xfrm>
      </p:grpSpPr>
      <p:sp>
        <p:nvSpPr>
          <p:cNvPr id="221" name="Google Shape;221;p12"/>
          <p:cNvSpPr/>
          <p:nvPr/>
        </p:nvSpPr>
        <p:spPr>
          <a:xfrm>
            <a:off x="-10001" y="-2"/>
            <a:ext cx="4069936" cy="685800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2" name="Google Shape;222;p12"/>
          <p:cNvSpPr txBox="1"/>
          <p:nvPr>
            <p:ph idx="4294967295" type="title"/>
          </p:nvPr>
        </p:nvSpPr>
        <p:spPr>
          <a:xfrm>
            <a:off x="643467" y="640080"/>
            <a:ext cx="3096427" cy="56132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latin typeface="Calibri"/>
                <a:ea typeface="Calibri"/>
                <a:cs typeface="Calibri"/>
                <a:sym typeface="Calibri"/>
              </a:rPr>
              <a:t>Computer System Organization</a:t>
            </a:r>
            <a:endParaRPr/>
          </a:p>
        </p:txBody>
      </p:sp>
      <p:sp>
        <p:nvSpPr>
          <p:cNvPr id="223" name="Google Shape;223;p12"/>
          <p:cNvSpPr txBox="1"/>
          <p:nvPr>
            <p:ph idx="4294967295" type="body"/>
          </p:nvPr>
        </p:nvSpPr>
        <p:spPr>
          <a:xfrm>
            <a:off x="4699818" y="640082"/>
            <a:ext cx="6848715" cy="2484884"/>
          </a:xfrm>
          <a:prstGeom prst="rect">
            <a:avLst/>
          </a:prstGeom>
          <a:noFill/>
          <a:ln>
            <a:noFill/>
          </a:ln>
        </p:spPr>
        <p:txBody>
          <a:bodyPr anchorCtr="0" anchor="ctr" bIns="45700" lIns="91425" spcFirstLastPara="1" rIns="91425" wrap="square" tIns="45700">
            <a:normAutofit lnSpcReduction="10000"/>
          </a:bodyPr>
          <a:lstStyle/>
          <a:p>
            <a:pPr indent="-228600" lvl="0" marL="342900" rtl="0" algn="l">
              <a:lnSpc>
                <a:spcPct val="90000"/>
              </a:lnSpc>
              <a:spcBef>
                <a:spcPts val="0"/>
              </a:spcBef>
              <a:spcAft>
                <a:spcPts val="0"/>
              </a:spcAft>
              <a:buClr>
                <a:schemeClr val="dk1"/>
              </a:buClr>
              <a:buSzPts val="2800"/>
              <a:buFont typeface="Arial"/>
              <a:buChar char="•"/>
            </a:pPr>
            <a:r>
              <a:rPr lang="en-US" sz="2800"/>
              <a:t>Computer-system operation</a:t>
            </a:r>
            <a:endParaRPr/>
          </a:p>
          <a:p>
            <a:pPr indent="-228600" lvl="1" marL="742950" rtl="0" algn="l">
              <a:lnSpc>
                <a:spcPct val="90000"/>
              </a:lnSpc>
              <a:spcBef>
                <a:spcPts val="560"/>
              </a:spcBef>
              <a:spcAft>
                <a:spcPts val="0"/>
              </a:spcAft>
              <a:buClr>
                <a:schemeClr val="dk1"/>
              </a:buClr>
              <a:buSzPts val="2800"/>
              <a:buFont typeface="Arial"/>
              <a:buChar char="•"/>
            </a:pPr>
            <a:r>
              <a:rPr lang="en-US"/>
              <a:t>One or more CPUs, device controllers connect through common bus providing access to shared memory</a:t>
            </a:r>
            <a:endParaRPr/>
          </a:p>
          <a:p>
            <a:pPr indent="-228600" lvl="1" marL="742950" rtl="0" algn="l">
              <a:lnSpc>
                <a:spcPct val="90000"/>
              </a:lnSpc>
              <a:spcBef>
                <a:spcPts val="560"/>
              </a:spcBef>
              <a:spcAft>
                <a:spcPts val="0"/>
              </a:spcAft>
              <a:buClr>
                <a:schemeClr val="dk1"/>
              </a:buClr>
              <a:buSzPts val="2800"/>
              <a:buFont typeface="Arial"/>
              <a:buChar char="•"/>
            </a:pPr>
            <a:r>
              <a:rPr lang="en-US"/>
              <a:t>Concurrent execution of CPUs and devices competing for memory cycles</a:t>
            </a:r>
            <a:endParaRPr/>
          </a:p>
          <a:p>
            <a:pPr indent="-101600" lvl="1" marL="742950" rtl="0" algn="l">
              <a:lnSpc>
                <a:spcPct val="90000"/>
              </a:lnSpc>
              <a:spcBef>
                <a:spcPts val="400"/>
              </a:spcBef>
              <a:spcAft>
                <a:spcPts val="0"/>
              </a:spcAft>
              <a:buClr>
                <a:schemeClr val="dk1"/>
              </a:buClr>
              <a:buSzPts val="2000"/>
              <a:buFont typeface="Arial"/>
              <a:buNone/>
            </a:pPr>
            <a:r>
              <a:t/>
            </a:r>
            <a:endParaRPr sz="2000"/>
          </a:p>
        </p:txBody>
      </p:sp>
      <p:pic>
        <p:nvPicPr>
          <p:cNvPr id="224" name="Google Shape;224;p12"/>
          <p:cNvPicPr preferRelativeResize="0"/>
          <p:nvPr/>
        </p:nvPicPr>
        <p:blipFill rotWithShape="1">
          <a:blip r:embed="rId3">
            <a:alphaModFix/>
          </a:blip>
          <a:srcRect b="0" l="0" r="0" t="0"/>
          <a:stretch/>
        </p:blipFill>
        <p:spPr>
          <a:xfrm>
            <a:off x="5587945" y="2971800"/>
            <a:ext cx="5986330" cy="2963233"/>
          </a:xfrm>
          <a:prstGeom prst="rect">
            <a:avLst/>
          </a:prstGeom>
          <a:noFill/>
          <a:ln>
            <a:noFill/>
          </a:ln>
        </p:spPr>
      </p:pic>
      <p:sp>
        <p:nvSpPr>
          <p:cNvPr id="225" name="Google Shape;225;p12"/>
          <p:cNvSpPr txBox="1"/>
          <p:nvPr>
            <p:ph idx="12" type="sldNum"/>
          </p:nvPr>
        </p:nvSpPr>
        <p:spPr>
          <a:xfrm>
            <a:off x="10534650" y="6356350"/>
            <a:ext cx="81915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sp>
        <p:nvSpPr>
          <p:cNvPr id="226" name="Google Shape;226;p12"/>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0" name="Shape 230"/>
        <p:cNvGrpSpPr/>
        <p:nvPr/>
      </p:nvGrpSpPr>
      <p:grpSpPr>
        <a:xfrm>
          <a:off x="0" y="0"/>
          <a:ext cx="0" cy="0"/>
          <a:chOff x="0" y="0"/>
          <a:chExt cx="0" cy="0"/>
        </a:xfrm>
      </p:grpSpPr>
      <p:sp>
        <p:nvSpPr>
          <p:cNvPr id="231" name="Google Shape;231;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2" name="Google Shape;232;p1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3" name="Google Shape;233;p13"/>
          <p:cNvSpPr/>
          <p:nvPr/>
        </p:nvSpPr>
        <p:spPr>
          <a:xfrm flipH="1" rot="5400000">
            <a:off x="-1410084" y="1410082"/>
            <a:ext cx="6858000" cy="4037836"/>
          </a:xfrm>
          <a:prstGeom prst="rect">
            <a:avLst/>
          </a:prstGeom>
          <a:gradFill>
            <a:gsLst>
              <a:gs pos="0">
                <a:srgbClr val="000000"/>
              </a:gs>
              <a:gs pos="8000">
                <a:srgbClr val="000000"/>
              </a:gs>
              <a:gs pos="100000">
                <a:srgbClr val="366092"/>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p13"/>
          <p:cNvSpPr/>
          <p:nvPr/>
        </p:nvSpPr>
        <p:spPr>
          <a:xfrm flipH="1" rot="5400000">
            <a:off x="-1410085" y="1420219"/>
            <a:ext cx="6857999" cy="4037839"/>
          </a:xfrm>
          <a:prstGeom prst="rect">
            <a:avLst/>
          </a:prstGeom>
          <a:gradFill>
            <a:gsLst>
              <a:gs pos="0">
                <a:srgbClr val="000000">
                  <a:alpha val="0"/>
                </a:srgbClr>
              </a:gs>
              <a:gs pos="99000">
                <a:srgbClr val="4F81BD">
                  <a:alpha val="45882"/>
                </a:srgbClr>
              </a:gs>
              <a:gs pos="100000">
                <a:srgbClr val="4F81BD">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5" name="Google Shape;235;p13"/>
          <p:cNvSpPr/>
          <p:nvPr/>
        </p:nvSpPr>
        <p:spPr>
          <a:xfrm flipH="1" rot="5400000">
            <a:off x="767923" y="3588085"/>
            <a:ext cx="2501979" cy="4037841"/>
          </a:xfrm>
          <a:prstGeom prst="rect">
            <a:avLst/>
          </a:prstGeom>
          <a:gradFill>
            <a:gsLst>
              <a:gs pos="0">
                <a:srgbClr val="4F81BD">
                  <a:alpha val="28627"/>
                </a:srgbClr>
              </a:gs>
              <a:gs pos="2000">
                <a:srgbClr val="4F81BD">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6" name="Google Shape;236;p13"/>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F81BD">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13"/>
          <p:cNvSpPr/>
          <p:nvPr/>
        </p:nvSpPr>
        <p:spPr>
          <a:xfrm flipH="1" rot="5400000">
            <a:off x="-1410093" y="1399943"/>
            <a:ext cx="6858003" cy="4037835"/>
          </a:xfrm>
          <a:prstGeom prst="rect">
            <a:avLst/>
          </a:prstGeom>
          <a:gradFill>
            <a:gsLst>
              <a:gs pos="0">
                <a:srgbClr val="000000">
                  <a:alpha val="0"/>
                </a:srgbClr>
              </a:gs>
              <a:gs pos="99000">
                <a:srgbClr val="93B3D7">
                  <a:alpha val="10980"/>
                </a:srgbClr>
              </a:gs>
              <a:gs pos="100000">
                <a:srgbClr val="93B3D7">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13"/>
          <p:cNvSpPr txBox="1"/>
          <p:nvPr>
            <p:ph idx="4294967295"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dk2"/>
              </a:buClr>
              <a:buSzPts val="3690"/>
              <a:buFont typeface="Calibri"/>
              <a:buNone/>
            </a:pPr>
            <a:r>
              <a:rPr lang="en-US" sz="4000">
                <a:solidFill>
                  <a:srgbClr val="FFFFFF"/>
                </a:solidFill>
                <a:latin typeface="Calibri"/>
                <a:ea typeface="Calibri"/>
                <a:cs typeface="Calibri"/>
                <a:sym typeface="Calibri"/>
              </a:rPr>
              <a:t>Computer-System Operation</a:t>
            </a:r>
            <a:endParaRPr/>
          </a:p>
        </p:txBody>
      </p:sp>
      <p:sp>
        <p:nvSpPr>
          <p:cNvPr id="239" name="Google Shape;239;p13"/>
          <p:cNvSpPr txBox="1"/>
          <p:nvPr>
            <p:ph idx="4294967295" type="body"/>
          </p:nvPr>
        </p:nvSpPr>
        <p:spPr>
          <a:xfrm>
            <a:off x="4810259" y="649480"/>
            <a:ext cx="6555347" cy="5546047"/>
          </a:xfrm>
          <a:prstGeom prst="rect">
            <a:avLst/>
          </a:prstGeom>
          <a:noFill/>
          <a:ln>
            <a:noFill/>
          </a:ln>
        </p:spPr>
        <p:txBody>
          <a:bodyPr anchorCtr="0" anchor="ctr" bIns="45700" lIns="91425" spcFirstLastPara="1" rIns="91425" wrap="square" tIns="45700">
            <a:noAutofit/>
          </a:bodyPr>
          <a:lstStyle/>
          <a:p>
            <a:pPr indent="-228600" lvl="0" marL="566928" rtl="0" algn="l">
              <a:lnSpc>
                <a:spcPct val="90000"/>
              </a:lnSpc>
              <a:spcBef>
                <a:spcPts val="0"/>
              </a:spcBef>
              <a:spcAft>
                <a:spcPts val="0"/>
              </a:spcAft>
              <a:buClr>
                <a:schemeClr val="dk1"/>
              </a:buClr>
              <a:buSzPts val="1698"/>
              <a:buFont typeface="Arial"/>
              <a:buChar char="•"/>
            </a:pPr>
            <a:r>
              <a:rPr lang="en-US" sz="2400"/>
              <a:t>I/O devices and the CPU can execute concurrently</a:t>
            </a:r>
            <a:endParaRPr/>
          </a:p>
          <a:p>
            <a:pPr indent="-196659" lvl="0" marL="370282" rtl="0" algn="l">
              <a:lnSpc>
                <a:spcPct val="90000"/>
              </a:lnSpc>
              <a:spcBef>
                <a:spcPts val="400"/>
              </a:spcBef>
              <a:spcAft>
                <a:spcPts val="0"/>
              </a:spcAft>
              <a:buClr>
                <a:schemeClr val="dk1"/>
              </a:buClr>
              <a:buSzPts val="503"/>
              <a:buFont typeface="Arial"/>
              <a:buNone/>
            </a:pPr>
            <a:r>
              <a:t/>
            </a:r>
            <a:endParaRPr sz="2400"/>
          </a:p>
          <a:p>
            <a:pPr indent="-228600" lvl="0" marL="566928" rtl="0" algn="l">
              <a:lnSpc>
                <a:spcPct val="90000"/>
              </a:lnSpc>
              <a:spcBef>
                <a:spcPts val="400"/>
              </a:spcBef>
              <a:spcAft>
                <a:spcPts val="0"/>
              </a:spcAft>
              <a:buClr>
                <a:schemeClr val="dk1"/>
              </a:buClr>
              <a:buSzPts val="1698"/>
              <a:buFont typeface="Arial"/>
              <a:buChar char="•"/>
            </a:pPr>
            <a:r>
              <a:rPr lang="en-US" sz="2400"/>
              <a:t>Each device controller is in charge of a particular device type</a:t>
            </a:r>
            <a:endParaRPr/>
          </a:p>
          <a:p>
            <a:pPr indent="-196659" lvl="0" marL="370282" rtl="0" algn="l">
              <a:lnSpc>
                <a:spcPct val="90000"/>
              </a:lnSpc>
              <a:spcBef>
                <a:spcPts val="400"/>
              </a:spcBef>
              <a:spcAft>
                <a:spcPts val="0"/>
              </a:spcAft>
              <a:buClr>
                <a:schemeClr val="dk1"/>
              </a:buClr>
              <a:buSzPts val="503"/>
              <a:buFont typeface="Arial"/>
              <a:buNone/>
            </a:pPr>
            <a:r>
              <a:t/>
            </a:r>
            <a:endParaRPr sz="2400"/>
          </a:p>
          <a:p>
            <a:pPr indent="-228600" lvl="0" marL="566928" rtl="0" algn="l">
              <a:lnSpc>
                <a:spcPct val="90000"/>
              </a:lnSpc>
              <a:spcBef>
                <a:spcPts val="400"/>
              </a:spcBef>
              <a:spcAft>
                <a:spcPts val="0"/>
              </a:spcAft>
              <a:buClr>
                <a:schemeClr val="dk1"/>
              </a:buClr>
              <a:buSzPts val="1698"/>
              <a:buFont typeface="Arial"/>
              <a:buChar char="•"/>
            </a:pPr>
            <a:r>
              <a:rPr lang="en-US" sz="2400"/>
              <a:t>Each device controller has a local buffer</a:t>
            </a:r>
            <a:endParaRPr/>
          </a:p>
          <a:p>
            <a:pPr indent="-196659" lvl="0" marL="370282" rtl="0" algn="l">
              <a:lnSpc>
                <a:spcPct val="90000"/>
              </a:lnSpc>
              <a:spcBef>
                <a:spcPts val="400"/>
              </a:spcBef>
              <a:spcAft>
                <a:spcPts val="0"/>
              </a:spcAft>
              <a:buClr>
                <a:schemeClr val="dk1"/>
              </a:buClr>
              <a:buSzPts val="503"/>
              <a:buFont typeface="Arial"/>
              <a:buNone/>
            </a:pPr>
            <a:r>
              <a:t/>
            </a:r>
            <a:endParaRPr sz="2400"/>
          </a:p>
          <a:p>
            <a:pPr indent="-228600" lvl="0" marL="566928" rtl="0" algn="l">
              <a:lnSpc>
                <a:spcPct val="90000"/>
              </a:lnSpc>
              <a:spcBef>
                <a:spcPts val="400"/>
              </a:spcBef>
              <a:spcAft>
                <a:spcPts val="0"/>
              </a:spcAft>
              <a:buClr>
                <a:schemeClr val="dk1"/>
              </a:buClr>
              <a:buSzPts val="1698"/>
              <a:buFont typeface="Arial"/>
              <a:buChar char="•"/>
            </a:pPr>
            <a:r>
              <a:rPr lang="en-US" sz="2400"/>
              <a:t>CPU moves data from/to main memory to/from local buffers</a:t>
            </a:r>
            <a:endParaRPr/>
          </a:p>
          <a:p>
            <a:pPr indent="-196659" lvl="0" marL="370282" rtl="0" algn="l">
              <a:lnSpc>
                <a:spcPct val="90000"/>
              </a:lnSpc>
              <a:spcBef>
                <a:spcPts val="400"/>
              </a:spcBef>
              <a:spcAft>
                <a:spcPts val="0"/>
              </a:spcAft>
              <a:buClr>
                <a:schemeClr val="dk1"/>
              </a:buClr>
              <a:buSzPts val="503"/>
              <a:buFont typeface="Arial"/>
              <a:buNone/>
            </a:pPr>
            <a:r>
              <a:t/>
            </a:r>
            <a:endParaRPr sz="2400"/>
          </a:p>
          <a:p>
            <a:pPr indent="-228600" lvl="0" marL="566928" rtl="0" algn="l">
              <a:lnSpc>
                <a:spcPct val="90000"/>
              </a:lnSpc>
              <a:spcBef>
                <a:spcPts val="400"/>
              </a:spcBef>
              <a:spcAft>
                <a:spcPts val="0"/>
              </a:spcAft>
              <a:buClr>
                <a:schemeClr val="dk1"/>
              </a:buClr>
              <a:buSzPts val="1698"/>
              <a:buFont typeface="Arial"/>
              <a:buChar char="•"/>
            </a:pPr>
            <a:r>
              <a:rPr lang="en-US" sz="2400"/>
              <a:t>I/O is from the device to local buffer of controller</a:t>
            </a:r>
            <a:endParaRPr/>
          </a:p>
          <a:p>
            <a:pPr indent="-196659" lvl="0" marL="370282" rtl="0" algn="l">
              <a:lnSpc>
                <a:spcPct val="90000"/>
              </a:lnSpc>
              <a:spcBef>
                <a:spcPts val="400"/>
              </a:spcBef>
              <a:spcAft>
                <a:spcPts val="0"/>
              </a:spcAft>
              <a:buClr>
                <a:schemeClr val="dk1"/>
              </a:buClr>
              <a:buSzPts val="503"/>
              <a:buFont typeface="Arial"/>
              <a:buNone/>
            </a:pPr>
            <a:r>
              <a:t/>
            </a:r>
            <a:endParaRPr sz="2400"/>
          </a:p>
          <a:p>
            <a:pPr indent="-228600" lvl="0" marL="566928" rtl="0" algn="l">
              <a:lnSpc>
                <a:spcPct val="90000"/>
              </a:lnSpc>
              <a:spcBef>
                <a:spcPts val="400"/>
              </a:spcBef>
              <a:spcAft>
                <a:spcPts val="0"/>
              </a:spcAft>
              <a:buClr>
                <a:schemeClr val="dk1"/>
              </a:buClr>
              <a:buSzPts val="1698"/>
              <a:buFont typeface="Arial"/>
              <a:buChar char="•"/>
            </a:pPr>
            <a:r>
              <a:rPr lang="en-US" sz="2400"/>
              <a:t>Device controller informs CPU that it has finished its operation by causing an </a:t>
            </a:r>
            <a:r>
              <a:rPr b="1" lang="en-US" sz="2400">
                <a:solidFill>
                  <a:srgbClr val="3366FF"/>
                </a:solidFill>
              </a:rPr>
              <a:t>INTERRUPT</a:t>
            </a:r>
            <a:endParaRPr/>
          </a:p>
        </p:txBody>
      </p:sp>
      <p:sp>
        <p:nvSpPr>
          <p:cNvPr id="240" name="Google Shape;240;p13"/>
          <p:cNvSpPr txBox="1"/>
          <p:nvPr>
            <p:ph idx="12" type="sldNum"/>
          </p:nvPr>
        </p:nvSpPr>
        <p:spPr>
          <a:xfrm>
            <a:off x="11704320"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sp>
        <p:nvSpPr>
          <p:cNvPr id="241" name="Google Shape;241;p13"/>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4"/>
          <p:cNvSpPr txBox="1"/>
          <p:nvPr>
            <p:ph type="title"/>
          </p:nvPr>
        </p:nvSpPr>
        <p:spPr>
          <a:xfrm>
            <a:off x="4831842" y="483565"/>
            <a:ext cx="2526665" cy="690574"/>
          </a:xfrm>
          <a:prstGeom prst="rect">
            <a:avLst/>
          </a:prstGeom>
          <a:noFill/>
          <a:ln>
            <a:noFill/>
          </a:ln>
        </p:spPr>
        <p:txBody>
          <a:bodyPr anchorCtr="0" anchor="ctr" bIns="0" lIns="0" spcFirstLastPara="1" rIns="0" wrap="square" tIns="13325">
            <a:spAutoFit/>
          </a:bodyPr>
          <a:lstStyle/>
          <a:p>
            <a:pPr indent="0" lvl="0" marL="12700" rtl="0" algn="ctr">
              <a:lnSpc>
                <a:spcPct val="100000"/>
              </a:lnSpc>
              <a:spcBef>
                <a:spcPts val="0"/>
              </a:spcBef>
              <a:spcAft>
                <a:spcPts val="0"/>
              </a:spcAft>
              <a:buClr>
                <a:schemeClr val="dk1"/>
              </a:buClr>
              <a:buSzPts val="4400"/>
              <a:buFont typeface="Calibri"/>
              <a:buNone/>
            </a:pPr>
            <a:r>
              <a:rPr lang="en-US"/>
              <a:t>Interrupts</a:t>
            </a:r>
            <a:endParaRPr/>
          </a:p>
        </p:txBody>
      </p:sp>
      <p:sp>
        <p:nvSpPr>
          <p:cNvPr id="247" name="Google Shape;247;p14"/>
          <p:cNvSpPr txBox="1"/>
          <p:nvPr/>
        </p:nvSpPr>
        <p:spPr>
          <a:xfrm>
            <a:off x="916939" y="1516152"/>
            <a:ext cx="10356851" cy="1616591"/>
          </a:xfrm>
          <a:prstGeom prst="rect">
            <a:avLst/>
          </a:prstGeom>
          <a:noFill/>
          <a:ln>
            <a:noFill/>
          </a:ln>
        </p:spPr>
        <p:txBody>
          <a:bodyPr anchorCtr="0" anchor="t" bIns="0" lIns="0" spcFirstLastPara="1" rIns="0" wrap="square" tIns="12700">
            <a:spAutoFit/>
          </a:bodyPr>
          <a:lstStyle/>
          <a:p>
            <a:pPr indent="-228600" lvl="0" marL="241300" marR="5080" rtl="0" algn="l">
              <a:lnSpc>
                <a:spcPct val="114300"/>
              </a:lnSpc>
              <a:spcBef>
                <a:spcPts val="0"/>
              </a:spcBef>
              <a:spcAft>
                <a:spcPts val="0"/>
              </a:spcAft>
              <a:buClr>
                <a:srgbClr val="FF0000"/>
              </a:buClr>
              <a:buSzPts val="2800"/>
              <a:buFont typeface="Arial"/>
              <a:buChar char="•"/>
            </a:pPr>
            <a:r>
              <a:rPr b="1" lang="en-US" sz="2800">
                <a:solidFill>
                  <a:srgbClr val="FF0000"/>
                </a:solidFill>
                <a:latin typeface="Book Antiqua"/>
                <a:ea typeface="Book Antiqua"/>
                <a:cs typeface="Book Antiqua"/>
                <a:sym typeface="Book Antiqua"/>
              </a:rPr>
              <a:t>Interrupt: </a:t>
            </a:r>
            <a:r>
              <a:rPr lang="en-US" sz="2800">
                <a:solidFill>
                  <a:schemeClr val="dk1"/>
                </a:solidFill>
                <a:latin typeface="Book Antiqua"/>
                <a:ea typeface="Book Antiqua"/>
                <a:cs typeface="Book Antiqua"/>
                <a:sym typeface="Book Antiqua"/>
              </a:rPr>
              <a:t>a mechanism by which other modules (I/O, memory)  may interrupt the </a:t>
            </a:r>
            <a:r>
              <a:rPr b="1" i="1" lang="en-US" sz="2800">
                <a:solidFill>
                  <a:srgbClr val="001F5F"/>
                </a:solidFill>
                <a:latin typeface="Book Antiqua"/>
                <a:ea typeface="Book Antiqua"/>
                <a:cs typeface="Book Antiqua"/>
                <a:sym typeface="Book Antiqua"/>
              </a:rPr>
              <a:t>“normal sequencing of the processor”</a:t>
            </a:r>
            <a:r>
              <a:rPr lang="en-US" sz="2800">
                <a:solidFill>
                  <a:schemeClr val="dk1"/>
                </a:solidFill>
                <a:latin typeface="Book Antiqua"/>
                <a:ea typeface="Book Antiqua"/>
                <a:cs typeface="Book Antiqua"/>
                <a:sym typeface="Book Antiqua"/>
              </a:rPr>
              <a:t>.</a:t>
            </a:r>
            <a:endParaRPr sz="2800">
              <a:solidFill>
                <a:schemeClr val="dk1"/>
              </a:solidFill>
              <a:latin typeface="Book Antiqua"/>
              <a:ea typeface="Book Antiqua"/>
              <a:cs typeface="Book Antiqua"/>
              <a:sym typeface="Book Antiqua"/>
            </a:endParaRPr>
          </a:p>
          <a:p>
            <a:pPr indent="-228600" lvl="0" marL="241300" marR="0" rtl="0" algn="l">
              <a:lnSpc>
                <a:spcPct val="100000"/>
              </a:lnSpc>
              <a:spcBef>
                <a:spcPts val="1465"/>
              </a:spcBef>
              <a:spcAft>
                <a:spcPts val="0"/>
              </a:spcAft>
              <a:buClr>
                <a:schemeClr val="dk1"/>
              </a:buClr>
              <a:buSzPts val="2800"/>
              <a:buFont typeface="Arial"/>
              <a:buChar char="•"/>
            </a:pPr>
            <a:r>
              <a:rPr lang="en-US" sz="2800">
                <a:solidFill>
                  <a:schemeClr val="dk1"/>
                </a:solidFill>
                <a:latin typeface="Book Antiqua"/>
                <a:ea typeface="Book Antiqua"/>
                <a:cs typeface="Book Antiqua"/>
                <a:sym typeface="Book Antiqua"/>
              </a:rPr>
              <a:t>Most common classes of Interrupts are:</a:t>
            </a:r>
            <a:endParaRPr sz="2800">
              <a:solidFill>
                <a:schemeClr val="dk1"/>
              </a:solidFill>
              <a:latin typeface="Book Antiqua"/>
              <a:ea typeface="Book Antiqua"/>
              <a:cs typeface="Book Antiqua"/>
              <a:sym typeface="Book Antiqua"/>
            </a:endParaRPr>
          </a:p>
        </p:txBody>
      </p:sp>
      <p:graphicFrame>
        <p:nvGraphicFramePr>
          <p:cNvPr id="248" name="Google Shape;248;p14"/>
          <p:cNvGraphicFramePr/>
          <p:nvPr/>
        </p:nvGraphicFramePr>
        <p:xfrm>
          <a:off x="317501" y="3152015"/>
          <a:ext cx="3000000" cy="3000000"/>
        </p:xfrm>
        <a:graphic>
          <a:graphicData uri="http://schemas.openxmlformats.org/drawingml/2006/table">
            <a:tbl>
              <a:tblPr bandRow="1" firstRow="1">
                <a:noFill/>
                <a:tableStyleId>{CED1CC9C-274E-4204-8DD2-05E2869F366A}</a:tableStyleId>
              </a:tblPr>
              <a:tblGrid>
                <a:gridCol w="2629525"/>
                <a:gridCol w="8914775"/>
              </a:tblGrid>
              <a:tr h="888100">
                <a:tc>
                  <a:txBody>
                    <a:bodyPr/>
                    <a:lstStyle/>
                    <a:p>
                      <a:pPr indent="0" lvl="0" marL="91440" marR="0" rtl="0" algn="l">
                        <a:lnSpc>
                          <a:spcPct val="100000"/>
                        </a:lnSpc>
                        <a:spcBef>
                          <a:spcPts val="0"/>
                        </a:spcBef>
                        <a:spcAft>
                          <a:spcPts val="0"/>
                        </a:spcAft>
                        <a:buNone/>
                      </a:pPr>
                      <a:r>
                        <a:rPr b="1" lang="en-US" sz="2400" u="none" cap="none" strike="noStrike">
                          <a:solidFill>
                            <a:srgbClr val="006FC0"/>
                          </a:solidFill>
                          <a:latin typeface="Book Antiqua"/>
                          <a:ea typeface="Book Antiqua"/>
                          <a:cs typeface="Book Antiqua"/>
                          <a:sym typeface="Book Antiqua"/>
                        </a:rPr>
                        <a:t>I/O</a:t>
                      </a:r>
                      <a:endParaRPr sz="2400" u="none" cap="none" strike="noStrike">
                        <a:latin typeface="Book Antiqua"/>
                        <a:ea typeface="Book Antiqua"/>
                        <a:cs typeface="Book Antiqua"/>
                        <a:sym typeface="Book Antiqua"/>
                      </a:endParaRPr>
                    </a:p>
                  </a:txBody>
                  <a:tcPr marT="2406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83820" rtl="0" algn="l">
                        <a:lnSpc>
                          <a:spcPct val="100000"/>
                        </a:lnSpc>
                        <a:spcBef>
                          <a:spcPts val="0"/>
                        </a:spcBef>
                        <a:spcAft>
                          <a:spcPts val="0"/>
                        </a:spcAft>
                        <a:buNone/>
                      </a:pPr>
                      <a:r>
                        <a:rPr b="1" lang="en-US" sz="2400" u="none" cap="none" strike="noStrike">
                          <a:latin typeface="Book Antiqua"/>
                          <a:ea typeface="Book Antiqua"/>
                          <a:cs typeface="Book Antiqua"/>
                          <a:sym typeface="Book Antiqua"/>
                        </a:rPr>
                        <a:t>Generated by an I/O controller, to signal normal completion of  an operation or to signal a variety of error conditions.</a:t>
                      </a:r>
                      <a:endParaRPr sz="2400" u="none" cap="none" strike="noStrike">
                        <a:latin typeface="Book Antiqua"/>
                        <a:ea typeface="Book Antiqua"/>
                        <a:cs typeface="Book Antiqua"/>
                        <a:sym typeface="Book Antiqua"/>
                      </a:endParaRPr>
                    </a:p>
                  </a:txBody>
                  <a:tcPr marT="577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554500">
                <a:tc>
                  <a:txBody>
                    <a:bodyPr/>
                    <a:lstStyle/>
                    <a:p>
                      <a:pPr indent="0" lvl="0" marL="0" marR="0" rtl="0" algn="l">
                        <a:lnSpc>
                          <a:spcPct val="100000"/>
                        </a:lnSpc>
                        <a:spcBef>
                          <a:spcPts val="0"/>
                        </a:spcBef>
                        <a:spcAft>
                          <a:spcPts val="0"/>
                        </a:spcAft>
                        <a:buNone/>
                      </a:pPr>
                      <a:r>
                        <a:t/>
                      </a:r>
                      <a:endParaRPr sz="3900" u="none" cap="none" strike="noStrike">
                        <a:latin typeface="Times New Roman"/>
                        <a:ea typeface="Times New Roman"/>
                        <a:cs typeface="Times New Roman"/>
                        <a:sym typeface="Times New Roman"/>
                      </a:endParaRPr>
                    </a:p>
                    <a:p>
                      <a:pPr indent="0" lvl="0" marL="91440" marR="0" rtl="0" algn="l">
                        <a:lnSpc>
                          <a:spcPct val="100000"/>
                        </a:lnSpc>
                        <a:spcBef>
                          <a:spcPts val="0"/>
                        </a:spcBef>
                        <a:spcAft>
                          <a:spcPts val="0"/>
                        </a:spcAft>
                        <a:buNone/>
                      </a:pPr>
                      <a:r>
                        <a:rPr b="1" lang="en-US" sz="2400" u="none" cap="none" strike="noStrike">
                          <a:solidFill>
                            <a:srgbClr val="006FC0"/>
                          </a:solidFill>
                          <a:latin typeface="Book Antiqua"/>
                          <a:ea typeface="Book Antiqua"/>
                          <a:cs typeface="Book Antiqua"/>
                          <a:sym typeface="Book Antiqua"/>
                        </a:rPr>
                        <a:t>Program</a:t>
                      </a:r>
                      <a:endParaRPr sz="2400" u="none" cap="none" strike="noStrike">
                        <a:latin typeface="Book Antiqua"/>
                        <a:ea typeface="Book Antiqua"/>
                        <a:cs typeface="Book Antiqua"/>
                        <a:sym typeface="Book Antiqua"/>
                      </a:endParaRPr>
                    </a:p>
                  </a:txBody>
                  <a:tcPr marT="44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81280" rtl="0" algn="just">
                        <a:lnSpc>
                          <a:spcPct val="100000"/>
                        </a:lnSpc>
                        <a:spcBef>
                          <a:spcPts val="0"/>
                        </a:spcBef>
                        <a:spcAft>
                          <a:spcPts val="0"/>
                        </a:spcAft>
                        <a:buNone/>
                      </a:pPr>
                      <a:r>
                        <a:rPr b="1" lang="en-US" sz="2400" u="none" cap="none" strike="noStrike">
                          <a:latin typeface="Book Antiqua"/>
                          <a:ea typeface="Book Antiqua"/>
                          <a:cs typeface="Book Antiqua"/>
                          <a:sym typeface="Book Antiqua"/>
                        </a:rPr>
                        <a:t>Generated by a condition that occurs as a result of an  instruction execution, such as arithmetic overflow, division by  zero, attempt to execute an illegal machine instruction, and  reference outside a user’s allowed memory space.</a:t>
                      </a:r>
                      <a:endParaRPr sz="2400" u="none" cap="none" strike="noStrike">
                        <a:latin typeface="Book Antiqua"/>
                        <a:ea typeface="Book Antiqua"/>
                        <a:cs typeface="Book Antiqua"/>
                        <a:sym typeface="Book Antiqua"/>
                      </a:endParaRPr>
                    </a:p>
                  </a:txBody>
                  <a:tcPr marT="254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7200">
                <a:tc>
                  <a:txBody>
                    <a:bodyPr/>
                    <a:lstStyle/>
                    <a:p>
                      <a:pPr indent="0" lvl="0" marL="91440" marR="0" rtl="0" algn="l">
                        <a:lnSpc>
                          <a:spcPct val="100000"/>
                        </a:lnSpc>
                        <a:spcBef>
                          <a:spcPts val="0"/>
                        </a:spcBef>
                        <a:spcAft>
                          <a:spcPts val="0"/>
                        </a:spcAft>
                        <a:buNone/>
                      </a:pPr>
                      <a:r>
                        <a:rPr b="1" lang="en-US" sz="2400" u="none" cap="none" strike="noStrike">
                          <a:solidFill>
                            <a:srgbClr val="006FC0"/>
                          </a:solidFill>
                          <a:latin typeface="Book Antiqua"/>
                          <a:ea typeface="Book Antiqua"/>
                          <a:cs typeface="Book Antiqua"/>
                          <a:sym typeface="Book Antiqua"/>
                        </a:rPr>
                        <a:t>Timer</a:t>
                      </a:r>
                      <a:endParaRPr sz="2400" u="none" cap="none" strike="noStrike">
                        <a:latin typeface="Book Antiqua"/>
                        <a:ea typeface="Book Antiqua"/>
                        <a:cs typeface="Book Antiqua"/>
                        <a:sym typeface="Book Antiqua"/>
                      </a:endParaRPr>
                    </a:p>
                  </a:txBody>
                  <a:tcPr marT="260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2400" u="none" cap="none" strike="noStrike">
                          <a:latin typeface="Book Antiqua"/>
                          <a:ea typeface="Book Antiqua"/>
                          <a:cs typeface="Book Antiqua"/>
                          <a:sym typeface="Book Antiqua"/>
                        </a:rPr>
                        <a:t>Generated by a timer within the processor.</a:t>
                      </a:r>
                      <a:endParaRPr sz="2400" u="none" cap="none" strike="noStrike">
                        <a:latin typeface="Book Antiqua"/>
                        <a:ea typeface="Book Antiqua"/>
                        <a:cs typeface="Book Antiqua"/>
                        <a:sym typeface="Book Antiqua"/>
                      </a:endParaRPr>
                    </a:p>
                  </a:txBody>
                  <a:tcPr marT="260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7200">
                <a:tc>
                  <a:txBody>
                    <a:bodyPr/>
                    <a:lstStyle/>
                    <a:p>
                      <a:pPr indent="0" lvl="0" marL="91440" marR="0" rtl="0" algn="l">
                        <a:lnSpc>
                          <a:spcPct val="100000"/>
                        </a:lnSpc>
                        <a:spcBef>
                          <a:spcPts val="0"/>
                        </a:spcBef>
                        <a:spcAft>
                          <a:spcPts val="0"/>
                        </a:spcAft>
                        <a:buNone/>
                      </a:pPr>
                      <a:r>
                        <a:rPr b="1" lang="en-US" sz="2400" u="none" cap="none" strike="noStrike">
                          <a:solidFill>
                            <a:srgbClr val="006FC0"/>
                          </a:solidFill>
                          <a:latin typeface="Book Antiqua"/>
                          <a:ea typeface="Book Antiqua"/>
                          <a:cs typeface="Book Antiqua"/>
                          <a:sym typeface="Book Antiqua"/>
                        </a:rPr>
                        <a:t>Hardware failure</a:t>
                      </a:r>
                      <a:endParaRPr sz="2400" u="none" cap="none" strike="noStrike">
                        <a:latin typeface="Book Antiqua"/>
                        <a:ea typeface="Book Antiqua"/>
                        <a:cs typeface="Book Antiqua"/>
                        <a:sym typeface="Book Antiqua"/>
                      </a:endParaRPr>
                    </a:p>
                  </a:txBody>
                  <a:tcPr marT="260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2400" u="none" cap="none" strike="noStrike">
                          <a:latin typeface="Book Antiqua"/>
                          <a:ea typeface="Book Antiqua"/>
                          <a:cs typeface="Book Antiqua"/>
                          <a:sym typeface="Book Antiqua"/>
                        </a:rPr>
                        <a:t>Generated by a failure, such as memory error.</a:t>
                      </a:r>
                      <a:endParaRPr sz="2400" u="none" cap="none" strike="noStrike">
                        <a:latin typeface="Book Antiqua"/>
                        <a:ea typeface="Book Antiqua"/>
                        <a:cs typeface="Book Antiqua"/>
                        <a:sym typeface="Book Antiqua"/>
                      </a:endParaRPr>
                    </a:p>
                  </a:txBody>
                  <a:tcPr marT="260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49" name="Google Shape;249;p14"/>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
        <p:nvSpPr>
          <p:cNvPr id="250" name="Google Shape;250;p1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5"/>
          <p:cNvSpPr txBox="1"/>
          <p:nvPr>
            <p:ph idx="4294967295" type="title"/>
          </p:nvPr>
        </p:nvSpPr>
        <p:spPr>
          <a:xfrm>
            <a:off x="1524000" y="277813"/>
            <a:ext cx="8229600" cy="5762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90"/>
              <a:buFont typeface="Calibri"/>
              <a:buNone/>
            </a:pPr>
            <a:r>
              <a:rPr lang="en-US" sz="3690"/>
              <a:t>Common Functions of Interrupts</a:t>
            </a:r>
            <a:endParaRPr/>
          </a:p>
        </p:txBody>
      </p:sp>
      <p:sp>
        <p:nvSpPr>
          <p:cNvPr id="256" name="Google Shape;256;p15"/>
          <p:cNvSpPr txBox="1"/>
          <p:nvPr>
            <p:ph idx="4294967295" type="body"/>
          </p:nvPr>
        </p:nvSpPr>
        <p:spPr>
          <a:xfrm>
            <a:off x="2546564" y="1244375"/>
            <a:ext cx="7577137" cy="4530725"/>
          </a:xfrm>
          <a:prstGeom prst="rect">
            <a:avLst/>
          </a:prstGeom>
          <a:noFill/>
          <a:ln>
            <a:noFill/>
          </a:ln>
        </p:spPr>
        <p:txBody>
          <a:bodyPr anchorCtr="0" anchor="t" bIns="45700" lIns="91425" spcFirstLastPara="1" rIns="91425" wrap="square" tIns="45700">
            <a:noAutofit/>
          </a:bodyPr>
          <a:lstStyle/>
          <a:p>
            <a:pPr indent="-256032" lvl="0" marL="365760" rtl="0" algn="l">
              <a:lnSpc>
                <a:spcPct val="90000"/>
              </a:lnSpc>
              <a:spcBef>
                <a:spcPts val="0"/>
              </a:spcBef>
              <a:spcAft>
                <a:spcPts val="0"/>
              </a:spcAft>
              <a:buClr>
                <a:schemeClr val="dk1"/>
              </a:buClr>
              <a:buSzPts val="1836"/>
              <a:buFont typeface="Arial"/>
              <a:buChar char="●"/>
            </a:pPr>
            <a:r>
              <a:rPr lang="en-US"/>
              <a:t>Interrupt transfers control to the interrupt service routine generally, through the </a:t>
            </a:r>
            <a:r>
              <a:rPr b="1" lang="en-US">
                <a:solidFill>
                  <a:srgbClr val="3366FF"/>
                </a:solidFill>
              </a:rPr>
              <a:t>interrupt</a:t>
            </a:r>
            <a:r>
              <a:rPr i="1" lang="en-US"/>
              <a:t> </a:t>
            </a:r>
            <a:r>
              <a:rPr b="1" lang="en-US">
                <a:solidFill>
                  <a:srgbClr val="3366FF"/>
                </a:solidFill>
              </a:rPr>
              <a:t>vector</a:t>
            </a:r>
            <a:r>
              <a:rPr lang="en-US"/>
              <a:t>, which contains the addresses of all the service routines</a:t>
            </a:r>
            <a:endParaRPr/>
          </a:p>
          <a:p>
            <a:pPr indent="-221486" lvl="0" marL="365760" rtl="0" algn="l">
              <a:lnSpc>
                <a:spcPct val="90000"/>
              </a:lnSpc>
              <a:spcBef>
                <a:spcPts val="400"/>
              </a:spcBef>
              <a:spcAft>
                <a:spcPts val="0"/>
              </a:spcAft>
              <a:buClr>
                <a:schemeClr val="dk1"/>
              </a:buClr>
              <a:buSzPts val="544"/>
              <a:buNone/>
            </a:pPr>
            <a:r>
              <a:t/>
            </a:r>
            <a:endParaRPr sz="800"/>
          </a:p>
          <a:p>
            <a:pPr indent="-256032" lvl="0" marL="365760" rtl="0" algn="l">
              <a:lnSpc>
                <a:spcPct val="90000"/>
              </a:lnSpc>
              <a:spcBef>
                <a:spcPts val="400"/>
              </a:spcBef>
              <a:spcAft>
                <a:spcPts val="0"/>
              </a:spcAft>
              <a:buClr>
                <a:schemeClr val="dk1"/>
              </a:buClr>
              <a:buSzPts val="1836"/>
              <a:buFont typeface="Arial"/>
              <a:buChar char="●"/>
            </a:pPr>
            <a:r>
              <a:rPr lang="en-US"/>
              <a:t>Interrupt architecture must save the address of the interrupted instruction</a:t>
            </a:r>
            <a:endParaRPr/>
          </a:p>
          <a:p>
            <a:pPr indent="0" lvl="0" marL="0" rtl="0" algn="l">
              <a:lnSpc>
                <a:spcPct val="90000"/>
              </a:lnSpc>
              <a:spcBef>
                <a:spcPts val="400"/>
              </a:spcBef>
              <a:spcAft>
                <a:spcPts val="0"/>
              </a:spcAft>
              <a:buClr>
                <a:schemeClr val="dk1"/>
              </a:buClr>
              <a:buSzPts val="544"/>
              <a:buNone/>
            </a:pPr>
            <a:r>
              <a:t/>
            </a:r>
            <a:endParaRPr i="1" sz="800"/>
          </a:p>
          <a:p>
            <a:pPr indent="-256032" lvl="0" marL="365760" rtl="0" algn="l">
              <a:lnSpc>
                <a:spcPct val="90000"/>
              </a:lnSpc>
              <a:spcBef>
                <a:spcPts val="400"/>
              </a:spcBef>
              <a:spcAft>
                <a:spcPts val="0"/>
              </a:spcAft>
              <a:buClr>
                <a:schemeClr val="dk1"/>
              </a:buClr>
              <a:buSzPts val="1836"/>
              <a:buFont typeface="Arial"/>
              <a:buChar char="●"/>
            </a:pPr>
            <a:r>
              <a:rPr lang="en-US"/>
              <a:t>A </a:t>
            </a:r>
            <a:r>
              <a:rPr b="1" lang="en-US">
                <a:solidFill>
                  <a:srgbClr val="3366FF"/>
                </a:solidFill>
              </a:rPr>
              <a:t>trap</a:t>
            </a:r>
            <a:r>
              <a:rPr lang="en-US"/>
              <a:t> or </a:t>
            </a:r>
            <a:r>
              <a:rPr b="1" lang="en-US">
                <a:solidFill>
                  <a:srgbClr val="3366FF"/>
                </a:solidFill>
              </a:rPr>
              <a:t>exception</a:t>
            </a:r>
            <a:r>
              <a:rPr lang="en-US"/>
              <a:t> is a software-generated interrupt caused either by an error or a user request</a:t>
            </a:r>
            <a:endParaRPr/>
          </a:p>
          <a:p>
            <a:pPr indent="-221486" lvl="0" marL="365760" rtl="0" algn="l">
              <a:lnSpc>
                <a:spcPct val="90000"/>
              </a:lnSpc>
              <a:spcBef>
                <a:spcPts val="400"/>
              </a:spcBef>
              <a:spcAft>
                <a:spcPts val="0"/>
              </a:spcAft>
              <a:buClr>
                <a:schemeClr val="dk1"/>
              </a:buClr>
              <a:buSzPts val="544"/>
              <a:buNone/>
            </a:pPr>
            <a:r>
              <a:t/>
            </a:r>
            <a:endParaRPr sz="800"/>
          </a:p>
          <a:p>
            <a:pPr indent="-256032" lvl="0" marL="365760" rtl="0" algn="l">
              <a:lnSpc>
                <a:spcPct val="90000"/>
              </a:lnSpc>
              <a:spcBef>
                <a:spcPts val="400"/>
              </a:spcBef>
              <a:spcAft>
                <a:spcPts val="0"/>
              </a:spcAft>
              <a:buClr>
                <a:schemeClr val="dk1"/>
              </a:buClr>
              <a:buSzPts val="1836"/>
              <a:buFont typeface="Arial"/>
              <a:buChar char="●"/>
            </a:pPr>
            <a:r>
              <a:rPr lang="en-US"/>
              <a:t>An operating system is </a:t>
            </a:r>
            <a:r>
              <a:rPr b="1" lang="en-US">
                <a:solidFill>
                  <a:srgbClr val="3366FF"/>
                </a:solidFill>
              </a:rPr>
              <a:t>interrupt driven</a:t>
            </a:r>
            <a:endParaRPr/>
          </a:p>
        </p:txBody>
      </p:sp>
      <p:sp>
        <p:nvSpPr>
          <p:cNvPr id="257" name="Google Shape;257;p1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8" name="Google Shape;258;p15"/>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6"/>
          <p:cNvSpPr txBox="1"/>
          <p:nvPr>
            <p:ph idx="4294967295" type="title"/>
          </p:nvPr>
        </p:nvSpPr>
        <p:spPr>
          <a:xfrm>
            <a:off x="2209800" y="381000"/>
            <a:ext cx="7772400" cy="8445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4100"/>
              <a:buFont typeface="Calibri"/>
              <a:buNone/>
            </a:pPr>
            <a:r>
              <a:rPr lang="en-US"/>
              <a:t>Interrupt Handling</a:t>
            </a:r>
            <a:endParaRPr/>
          </a:p>
        </p:txBody>
      </p:sp>
      <p:sp>
        <p:nvSpPr>
          <p:cNvPr id="264" name="Google Shape;264;p16"/>
          <p:cNvSpPr txBox="1"/>
          <p:nvPr>
            <p:ph idx="4294967295" type="body"/>
          </p:nvPr>
        </p:nvSpPr>
        <p:spPr>
          <a:xfrm>
            <a:off x="2133600" y="1371600"/>
            <a:ext cx="7685087" cy="4530725"/>
          </a:xfrm>
          <a:prstGeom prst="rect">
            <a:avLst/>
          </a:prstGeom>
          <a:noFill/>
          <a:ln>
            <a:noFill/>
          </a:ln>
        </p:spPr>
        <p:txBody>
          <a:bodyPr anchorCtr="0" anchor="t" bIns="45700" lIns="91425" spcFirstLastPara="1" rIns="91425" wrap="square" tIns="45700">
            <a:noAutofit/>
          </a:bodyPr>
          <a:lstStyle/>
          <a:p>
            <a:pPr indent="-457200" lvl="0" marL="566928" rtl="0" algn="l">
              <a:lnSpc>
                <a:spcPct val="90000"/>
              </a:lnSpc>
              <a:spcBef>
                <a:spcPts val="0"/>
              </a:spcBef>
              <a:spcAft>
                <a:spcPts val="0"/>
              </a:spcAft>
              <a:buClr>
                <a:schemeClr val="dk1"/>
              </a:buClr>
              <a:buSzPts val="1698"/>
              <a:buFont typeface="Calibri"/>
              <a:buAutoNum type="arabicPeriod"/>
            </a:pPr>
            <a:r>
              <a:rPr lang="en-US" sz="2800"/>
              <a:t>The operating system preserves the state of the CPU by storing registers and the program counter</a:t>
            </a:r>
            <a:endParaRPr sz="3600"/>
          </a:p>
          <a:p>
            <a:pPr indent="-349376" lvl="0" marL="674749" rtl="0" algn="l">
              <a:lnSpc>
                <a:spcPct val="90000"/>
              </a:lnSpc>
              <a:spcBef>
                <a:spcPts val="400"/>
              </a:spcBef>
              <a:spcAft>
                <a:spcPts val="0"/>
              </a:spcAft>
              <a:buClr>
                <a:schemeClr val="dk1"/>
              </a:buClr>
              <a:buSzPts val="1698"/>
              <a:buFont typeface="Calibri"/>
              <a:buNone/>
            </a:pPr>
            <a:r>
              <a:t/>
            </a:r>
            <a:endParaRPr sz="2800"/>
          </a:p>
          <a:p>
            <a:pPr indent="-457200" lvl="0" marL="566928" rtl="0" algn="l">
              <a:lnSpc>
                <a:spcPct val="90000"/>
              </a:lnSpc>
              <a:spcBef>
                <a:spcPts val="400"/>
              </a:spcBef>
              <a:spcAft>
                <a:spcPts val="0"/>
              </a:spcAft>
              <a:buClr>
                <a:schemeClr val="dk1"/>
              </a:buClr>
              <a:buSzPts val="1698"/>
              <a:buFont typeface="Calibri"/>
              <a:buAutoNum type="arabicPeriod"/>
            </a:pPr>
            <a:r>
              <a:rPr lang="en-US" sz="2800"/>
              <a:t>Determines which type of interrupt has occurred:</a:t>
            </a:r>
            <a:endParaRPr sz="3600"/>
          </a:p>
          <a:p>
            <a:pPr indent="-457200" lvl="1" marL="850392" rtl="0" algn="l">
              <a:lnSpc>
                <a:spcPct val="90000"/>
              </a:lnSpc>
              <a:spcBef>
                <a:spcPts val="324"/>
              </a:spcBef>
              <a:spcAft>
                <a:spcPts val="0"/>
              </a:spcAft>
              <a:buClr>
                <a:srgbClr val="3366FF"/>
              </a:buClr>
              <a:buSzPts val="2127"/>
              <a:buFont typeface="Calibri"/>
              <a:buAutoNum type="arabicPeriod"/>
            </a:pPr>
            <a:r>
              <a:rPr b="1" lang="en-US" sz="2400">
                <a:solidFill>
                  <a:srgbClr val="3366FF"/>
                </a:solidFill>
              </a:rPr>
              <a:t>polling</a:t>
            </a:r>
            <a:endParaRPr sz="3200"/>
          </a:p>
          <a:p>
            <a:pPr indent="-457200" lvl="1" marL="850392" rtl="0" algn="l">
              <a:lnSpc>
                <a:spcPct val="90000"/>
              </a:lnSpc>
              <a:spcBef>
                <a:spcPts val="324"/>
              </a:spcBef>
              <a:spcAft>
                <a:spcPts val="0"/>
              </a:spcAft>
              <a:buClr>
                <a:srgbClr val="3366FF"/>
              </a:buClr>
              <a:buSzPts val="2127"/>
              <a:buFont typeface="Calibri"/>
              <a:buAutoNum type="arabicPeriod"/>
            </a:pPr>
            <a:r>
              <a:rPr b="1" lang="en-US" sz="2400">
                <a:solidFill>
                  <a:srgbClr val="3366FF"/>
                </a:solidFill>
              </a:rPr>
              <a:t>vectored</a:t>
            </a:r>
            <a:r>
              <a:rPr lang="en-US" sz="2400"/>
              <a:t> interrupt system</a:t>
            </a:r>
            <a:endParaRPr sz="3200"/>
          </a:p>
          <a:p>
            <a:pPr indent="0" lvl="1" marL="528257" rtl="0" algn="l">
              <a:lnSpc>
                <a:spcPct val="90000"/>
              </a:lnSpc>
              <a:spcBef>
                <a:spcPts val="324"/>
              </a:spcBef>
              <a:spcAft>
                <a:spcPts val="0"/>
              </a:spcAft>
              <a:buClr>
                <a:schemeClr val="dk1"/>
              </a:buClr>
              <a:buSzPts val="2127"/>
              <a:buNone/>
            </a:pPr>
            <a:r>
              <a:t/>
            </a:r>
            <a:endParaRPr sz="2400"/>
          </a:p>
          <a:p>
            <a:pPr indent="-457200" lvl="0" marL="566928" rtl="0" algn="l">
              <a:lnSpc>
                <a:spcPct val="90000"/>
              </a:lnSpc>
              <a:spcBef>
                <a:spcPts val="400"/>
              </a:spcBef>
              <a:spcAft>
                <a:spcPts val="0"/>
              </a:spcAft>
              <a:buClr>
                <a:schemeClr val="dk1"/>
              </a:buClr>
              <a:buSzPts val="1698"/>
              <a:buFont typeface="Calibri"/>
              <a:buAutoNum type="arabicPeriod"/>
            </a:pPr>
            <a:r>
              <a:rPr lang="en-US" sz="2800"/>
              <a:t>Separate segments of code determine what action should be taken for each type of interrupt</a:t>
            </a:r>
            <a:endParaRPr sz="3600"/>
          </a:p>
        </p:txBody>
      </p:sp>
      <p:sp>
        <p:nvSpPr>
          <p:cNvPr id="265" name="Google Shape;265;p1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6" name="Google Shape;266;p16"/>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7"/>
          <p:cNvSpPr txBox="1"/>
          <p:nvPr>
            <p:ph type="title"/>
          </p:nvPr>
        </p:nvSpPr>
        <p:spPr>
          <a:xfrm>
            <a:off x="3691635" y="483565"/>
            <a:ext cx="4808728" cy="690574"/>
          </a:xfrm>
          <a:prstGeom prst="rect">
            <a:avLst/>
          </a:prstGeom>
          <a:noFill/>
          <a:ln>
            <a:noFill/>
          </a:ln>
        </p:spPr>
        <p:txBody>
          <a:bodyPr anchorCtr="0" anchor="ctr" bIns="0" lIns="0" spcFirstLastPara="1" rIns="0" wrap="square" tIns="13325">
            <a:spAutoFit/>
          </a:bodyPr>
          <a:lstStyle/>
          <a:p>
            <a:pPr indent="0" lvl="0" marL="13970" rtl="0" algn="ctr">
              <a:lnSpc>
                <a:spcPct val="100000"/>
              </a:lnSpc>
              <a:spcBef>
                <a:spcPts val="0"/>
              </a:spcBef>
              <a:spcAft>
                <a:spcPts val="0"/>
              </a:spcAft>
              <a:buClr>
                <a:schemeClr val="dk1"/>
              </a:buClr>
              <a:buSzPts val="4400"/>
              <a:buFont typeface="Calibri"/>
              <a:buNone/>
            </a:pPr>
            <a:r>
              <a:rPr lang="en-US"/>
              <a:t>Multiple Interrupts</a:t>
            </a:r>
            <a:endParaRPr/>
          </a:p>
        </p:txBody>
      </p:sp>
      <p:sp>
        <p:nvSpPr>
          <p:cNvPr id="272" name="Google Shape;272;p17"/>
          <p:cNvSpPr/>
          <p:nvPr/>
        </p:nvSpPr>
        <p:spPr>
          <a:xfrm>
            <a:off x="1" y="1954706"/>
            <a:ext cx="5553300" cy="4141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p:txBody>
      </p:sp>
      <p:sp>
        <p:nvSpPr>
          <p:cNvPr id="273" name="Google Shape;273;p17"/>
          <p:cNvSpPr/>
          <p:nvPr/>
        </p:nvSpPr>
        <p:spPr>
          <a:xfrm>
            <a:off x="6131145" y="1752829"/>
            <a:ext cx="5961211" cy="435852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 name="Google Shape;274;p17"/>
          <p:cNvSpPr/>
          <p:nvPr/>
        </p:nvSpPr>
        <p:spPr>
          <a:xfrm>
            <a:off x="2961132" y="6096000"/>
            <a:ext cx="6249963" cy="33071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 name="Google Shape;275;p17"/>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
        <p:nvSpPr>
          <p:cNvPr id="276" name="Google Shape;276;p1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8"/>
          <p:cNvSpPr txBox="1"/>
          <p:nvPr>
            <p:ph idx="4294967295" type="title"/>
          </p:nvPr>
        </p:nvSpPr>
        <p:spPr>
          <a:xfrm>
            <a:off x="2275134" y="277813"/>
            <a:ext cx="8229600"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90"/>
              <a:buFont typeface="Calibri"/>
              <a:buNone/>
            </a:pPr>
            <a:r>
              <a:rPr lang="en-US" sz="3690"/>
              <a:t>I/O Structure</a:t>
            </a:r>
            <a:endParaRPr/>
          </a:p>
        </p:txBody>
      </p:sp>
      <p:sp>
        <p:nvSpPr>
          <p:cNvPr id="282" name="Google Shape;282;p18"/>
          <p:cNvSpPr txBox="1"/>
          <p:nvPr>
            <p:ph idx="4294967295" type="body"/>
          </p:nvPr>
        </p:nvSpPr>
        <p:spPr>
          <a:xfrm>
            <a:off x="1752600" y="914400"/>
            <a:ext cx="8922237" cy="5377543"/>
          </a:xfrm>
          <a:prstGeom prst="rect">
            <a:avLst/>
          </a:prstGeom>
          <a:noFill/>
          <a:ln>
            <a:noFill/>
          </a:ln>
        </p:spPr>
        <p:txBody>
          <a:bodyPr anchorCtr="0" anchor="t" bIns="45700" lIns="91425" spcFirstLastPara="1" rIns="91425" wrap="square" tIns="45700">
            <a:noAutofit/>
          </a:bodyPr>
          <a:lstStyle/>
          <a:p>
            <a:pPr indent="-358076" lvl="0" marL="566929" rtl="0" algn="l">
              <a:lnSpc>
                <a:spcPct val="70000"/>
              </a:lnSpc>
              <a:spcBef>
                <a:spcPts val="0"/>
              </a:spcBef>
              <a:spcAft>
                <a:spcPts val="0"/>
              </a:spcAft>
              <a:buClr>
                <a:schemeClr val="dk1"/>
              </a:buClr>
              <a:buSzPts val="1561"/>
              <a:buFont typeface="Calibri"/>
              <a:buNone/>
            </a:pPr>
            <a:r>
              <a:t/>
            </a:r>
            <a:endParaRPr sz="2295"/>
          </a:p>
          <a:p>
            <a:pPr indent="-514350" lvl="0" marL="624079" rtl="0" algn="l">
              <a:lnSpc>
                <a:spcPct val="70000"/>
              </a:lnSpc>
              <a:spcBef>
                <a:spcPts val="0"/>
              </a:spcBef>
              <a:spcAft>
                <a:spcPts val="0"/>
              </a:spcAft>
              <a:buClr>
                <a:schemeClr val="dk1"/>
              </a:buClr>
              <a:buSzPts val="1561"/>
              <a:buFont typeface="Calibri"/>
              <a:buAutoNum type="arabicPeriod"/>
            </a:pPr>
            <a:r>
              <a:rPr lang="en-US" sz="2800"/>
              <a:t>After I/O starts, control returns to user program only upon I/O completion</a:t>
            </a:r>
            <a:endParaRPr sz="4000"/>
          </a:p>
          <a:p>
            <a:pPr indent="-228600" lvl="1" marL="621792" rtl="0" algn="l">
              <a:lnSpc>
                <a:spcPct val="70000"/>
              </a:lnSpc>
              <a:spcBef>
                <a:spcPts val="324"/>
              </a:spcBef>
              <a:spcAft>
                <a:spcPts val="0"/>
              </a:spcAft>
              <a:buClr>
                <a:schemeClr val="dk1"/>
              </a:buClr>
              <a:buSzPts val="1954"/>
              <a:buChar char="◦"/>
            </a:pPr>
            <a:r>
              <a:rPr lang="en-US" sz="2400"/>
              <a:t>Wait instruction idles the CPU until the next interrupt</a:t>
            </a:r>
            <a:endParaRPr sz="3600"/>
          </a:p>
          <a:p>
            <a:pPr indent="-104457" lvl="1" marL="621792" rtl="0" algn="l">
              <a:lnSpc>
                <a:spcPct val="70000"/>
              </a:lnSpc>
              <a:spcBef>
                <a:spcPts val="324"/>
              </a:spcBef>
              <a:spcAft>
                <a:spcPts val="0"/>
              </a:spcAft>
              <a:buClr>
                <a:schemeClr val="dk1"/>
              </a:buClr>
              <a:buSzPts val="1955"/>
              <a:buNone/>
            </a:pPr>
            <a:r>
              <a:t/>
            </a:r>
            <a:endParaRPr sz="2400"/>
          </a:p>
          <a:p>
            <a:pPr indent="-228600" lvl="1" marL="621792" rtl="0" algn="l">
              <a:lnSpc>
                <a:spcPct val="70000"/>
              </a:lnSpc>
              <a:spcBef>
                <a:spcPts val="324"/>
              </a:spcBef>
              <a:spcAft>
                <a:spcPts val="0"/>
              </a:spcAft>
              <a:buClr>
                <a:schemeClr val="dk1"/>
              </a:buClr>
              <a:buSzPts val="1954"/>
              <a:buChar char="◦"/>
            </a:pPr>
            <a:r>
              <a:rPr lang="en-US" sz="2400"/>
              <a:t>Wait loop (contention for memory access)</a:t>
            </a:r>
            <a:endParaRPr sz="3600"/>
          </a:p>
          <a:p>
            <a:pPr indent="-104457" lvl="1" marL="621792" rtl="0" algn="l">
              <a:lnSpc>
                <a:spcPct val="70000"/>
              </a:lnSpc>
              <a:spcBef>
                <a:spcPts val="324"/>
              </a:spcBef>
              <a:spcAft>
                <a:spcPts val="0"/>
              </a:spcAft>
              <a:buClr>
                <a:schemeClr val="dk1"/>
              </a:buClr>
              <a:buSzPts val="1955"/>
              <a:buNone/>
            </a:pPr>
            <a:r>
              <a:t/>
            </a:r>
            <a:endParaRPr sz="2400"/>
          </a:p>
          <a:p>
            <a:pPr indent="-228600" lvl="1" marL="621792" rtl="0" algn="l">
              <a:lnSpc>
                <a:spcPct val="70000"/>
              </a:lnSpc>
              <a:spcBef>
                <a:spcPts val="324"/>
              </a:spcBef>
              <a:spcAft>
                <a:spcPts val="0"/>
              </a:spcAft>
              <a:buClr>
                <a:schemeClr val="dk1"/>
              </a:buClr>
              <a:buSzPts val="1954"/>
              <a:buChar char="◦"/>
            </a:pPr>
            <a:r>
              <a:rPr lang="en-US" sz="2400"/>
              <a:t>At most one I/O request is outstanding at a time, no simultaneous I/O processing.</a:t>
            </a:r>
            <a:endParaRPr sz="2400"/>
          </a:p>
          <a:p>
            <a:pPr indent="-104457" lvl="1" marL="621792" rtl="0" algn="l">
              <a:lnSpc>
                <a:spcPct val="70000"/>
              </a:lnSpc>
              <a:spcBef>
                <a:spcPts val="324"/>
              </a:spcBef>
              <a:spcAft>
                <a:spcPts val="0"/>
              </a:spcAft>
              <a:buClr>
                <a:schemeClr val="dk1"/>
              </a:buClr>
              <a:buSzPts val="1955"/>
              <a:buNone/>
            </a:pPr>
            <a:r>
              <a:t/>
            </a:r>
            <a:endParaRPr sz="2400"/>
          </a:p>
          <a:p>
            <a:pPr indent="-457200" lvl="0" marL="566929" rtl="0" algn="l">
              <a:lnSpc>
                <a:spcPct val="70000"/>
              </a:lnSpc>
              <a:spcBef>
                <a:spcPts val="400"/>
              </a:spcBef>
              <a:spcAft>
                <a:spcPts val="0"/>
              </a:spcAft>
              <a:buClr>
                <a:schemeClr val="dk1"/>
              </a:buClr>
              <a:buSzPts val="1561"/>
              <a:buFont typeface="Calibri"/>
              <a:buAutoNum type="arabicPeriod"/>
            </a:pPr>
            <a:r>
              <a:rPr lang="en-US" sz="2800"/>
              <a:t>After I/O starts, control returns to user program without waiting for I/O completion</a:t>
            </a:r>
            <a:endParaRPr sz="4000"/>
          </a:p>
          <a:p>
            <a:pPr indent="-104457" lvl="1" marL="621792" rtl="0" algn="l">
              <a:lnSpc>
                <a:spcPct val="70000"/>
              </a:lnSpc>
              <a:spcBef>
                <a:spcPts val="324"/>
              </a:spcBef>
              <a:spcAft>
                <a:spcPts val="0"/>
              </a:spcAft>
              <a:buClr>
                <a:schemeClr val="dk1"/>
              </a:buClr>
              <a:buSzPts val="1955"/>
              <a:buNone/>
            </a:pPr>
            <a:r>
              <a:t/>
            </a:r>
            <a:endParaRPr b="1" sz="2400">
              <a:solidFill>
                <a:srgbClr val="3366FF"/>
              </a:solidFill>
            </a:endParaRPr>
          </a:p>
          <a:p>
            <a:pPr indent="-228600" lvl="1" marL="621792" rtl="0" algn="l">
              <a:lnSpc>
                <a:spcPct val="70000"/>
              </a:lnSpc>
              <a:spcBef>
                <a:spcPts val="324"/>
              </a:spcBef>
              <a:spcAft>
                <a:spcPts val="0"/>
              </a:spcAft>
              <a:buClr>
                <a:srgbClr val="3366FF"/>
              </a:buClr>
              <a:buSzPts val="1954"/>
              <a:buChar char="◦"/>
            </a:pPr>
            <a:r>
              <a:rPr b="1" lang="en-US" sz="2400">
                <a:solidFill>
                  <a:srgbClr val="3366FF"/>
                </a:solidFill>
              </a:rPr>
              <a:t>System call </a:t>
            </a:r>
            <a:r>
              <a:rPr lang="en-US" sz="2400"/>
              <a:t>– request to the OS to allow user to wait for I/O completion</a:t>
            </a:r>
            <a:endParaRPr sz="3600"/>
          </a:p>
          <a:p>
            <a:pPr indent="-104457" lvl="1" marL="621792" rtl="0" algn="l">
              <a:lnSpc>
                <a:spcPct val="70000"/>
              </a:lnSpc>
              <a:spcBef>
                <a:spcPts val="324"/>
              </a:spcBef>
              <a:spcAft>
                <a:spcPts val="0"/>
              </a:spcAft>
              <a:buClr>
                <a:schemeClr val="dk1"/>
              </a:buClr>
              <a:buSzPts val="1955"/>
              <a:buNone/>
            </a:pPr>
            <a:r>
              <a:t/>
            </a:r>
            <a:endParaRPr b="1" sz="2400">
              <a:solidFill>
                <a:srgbClr val="3366FF"/>
              </a:solidFill>
            </a:endParaRPr>
          </a:p>
          <a:p>
            <a:pPr indent="-228600" lvl="1" marL="621792" rtl="0" algn="l">
              <a:lnSpc>
                <a:spcPct val="70000"/>
              </a:lnSpc>
              <a:spcBef>
                <a:spcPts val="324"/>
              </a:spcBef>
              <a:spcAft>
                <a:spcPts val="0"/>
              </a:spcAft>
              <a:buClr>
                <a:srgbClr val="3366FF"/>
              </a:buClr>
              <a:buSzPts val="1954"/>
              <a:buChar char="◦"/>
            </a:pPr>
            <a:r>
              <a:rPr b="1" lang="en-US" sz="2400">
                <a:solidFill>
                  <a:srgbClr val="3366FF"/>
                </a:solidFill>
              </a:rPr>
              <a:t>Device-status table </a:t>
            </a:r>
            <a:r>
              <a:rPr lang="en-US" sz="2400"/>
              <a:t>contains entry for each I/O device indicating its type, address, and state</a:t>
            </a:r>
            <a:endParaRPr sz="3600"/>
          </a:p>
          <a:p>
            <a:pPr indent="0" lvl="1" marL="393192" rtl="0" algn="l">
              <a:lnSpc>
                <a:spcPct val="70000"/>
              </a:lnSpc>
              <a:spcBef>
                <a:spcPts val="324"/>
              </a:spcBef>
              <a:spcAft>
                <a:spcPts val="0"/>
              </a:spcAft>
              <a:buClr>
                <a:schemeClr val="dk1"/>
              </a:buClr>
              <a:buSzPts val="1954"/>
              <a:buNone/>
            </a:pPr>
            <a:br>
              <a:rPr lang="en-US" sz="1954"/>
            </a:br>
            <a:endParaRPr sz="1954"/>
          </a:p>
          <a:p>
            <a:pPr indent="-104457" lvl="1" marL="621792" rtl="0" algn="l">
              <a:lnSpc>
                <a:spcPct val="70000"/>
              </a:lnSpc>
              <a:spcBef>
                <a:spcPts val="324"/>
              </a:spcBef>
              <a:spcAft>
                <a:spcPts val="0"/>
              </a:spcAft>
              <a:buClr>
                <a:schemeClr val="dk1"/>
              </a:buClr>
              <a:buSzPts val="1955"/>
              <a:buNone/>
            </a:pPr>
            <a:r>
              <a:t/>
            </a:r>
            <a:endParaRPr sz="1954"/>
          </a:p>
        </p:txBody>
      </p:sp>
      <p:sp>
        <p:nvSpPr>
          <p:cNvPr id="283" name="Google Shape;283;p1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12700" rtl="0" algn="ctr">
              <a:lnSpc>
                <a:spcPct val="129583"/>
              </a:lnSpc>
              <a:spcBef>
                <a:spcPts val="0"/>
              </a:spcBef>
              <a:spcAft>
                <a:spcPts val="0"/>
              </a:spcAft>
              <a:buNone/>
            </a:pPr>
            <a:r>
              <a:rPr lang="en-US"/>
              <a:t>FALL 2021</a:t>
            </a:r>
            <a:endParaRPr/>
          </a:p>
        </p:txBody>
      </p:sp>
      <p:sp>
        <p:nvSpPr>
          <p:cNvPr id="284" name="Google Shape;284;p1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5" name="Google Shape;285;p18"/>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9"/>
          <p:cNvSpPr txBox="1"/>
          <p:nvPr>
            <p:ph idx="4294967295" type="title"/>
          </p:nvPr>
        </p:nvSpPr>
        <p:spPr>
          <a:xfrm>
            <a:off x="2544752" y="277813"/>
            <a:ext cx="7666037" cy="5762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90"/>
              <a:buFont typeface="Calibri"/>
              <a:buNone/>
            </a:pPr>
            <a:r>
              <a:rPr lang="en-US" sz="3690"/>
              <a:t>Direct Memory Access Structure</a:t>
            </a:r>
            <a:endParaRPr/>
          </a:p>
        </p:txBody>
      </p:sp>
      <p:sp>
        <p:nvSpPr>
          <p:cNvPr id="291" name="Google Shape;291;p19"/>
          <p:cNvSpPr txBox="1"/>
          <p:nvPr>
            <p:ph idx="4294967295" type="body"/>
          </p:nvPr>
        </p:nvSpPr>
        <p:spPr>
          <a:xfrm>
            <a:off x="1603118" y="1143000"/>
            <a:ext cx="8912482" cy="5568951"/>
          </a:xfrm>
          <a:prstGeom prst="rect">
            <a:avLst/>
          </a:prstGeom>
          <a:noFill/>
          <a:ln>
            <a:noFill/>
          </a:ln>
        </p:spPr>
        <p:txBody>
          <a:bodyPr anchorCtr="0" anchor="t" bIns="45700" lIns="91425" spcFirstLastPara="1" rIns="91425" wrap="square" tIns="45700">
            <a:noAutofit/>
          </a:bodyPr>
          <a:lstStyle/>
          <a:p>
            <a:pPr indent="-457200" lvl="0" marL="566928" rtl="0" algn="l">
              <a:lnSpc>
                <a:spcPct val="80000"/>
              </a:lnSpc>
              <a:spcBef>
                <a:spcPts val="0"/>
              </a:spcBef>
              <a:spcAft>
                <a:spcPts val="0"/>
              </a:spcAft>
              <a:buClr>
                <a:schemeClr val="dk1"/>
              </a:buClr>
              <a:buSzPts val="1423"/>
              <a:buFont typeface="Noto Sans Symbols"/>
              <a:buChar char="⮚"/>
            </a:pPr>
            <a:r>
              <a:rPr lang="en-US" sz="2092"/>
              <a:t>Used for high-speed I/O devices able to transmit information at close to memory speeds</a:t>
            </a:r>
            <a:endParaRPr/>
          </a:p>
          <a:p>
            <a:pPr indent="-165699" lvl="0" marL="365760" rtl="0" algn="l">
              <a:lnSpc>
                <a:spcPct val="80000"/>
              </a:lnSpc>
              <a:spcBef>
                <a:spcPts val="400"/>
              </a:spcBef>
              <a:spcAft>
                <a:spcPts val="0"/>
              </a:spcAft>
              <a:buClr>
                <a:schemeClr val="dk1"/>
              </a:buClr>
              <a:buSzPts val="1423"/>
              <a:buNone/>
            </a:pPr>
            <a:r>
              <a:t/>
            </a:r>
            <a:endParaRPr sz="2092"/>
          </a:p>
          <a:p>
            <a:pPr indent="-165699" lvl="0" marL="365760" rtl="0" algn="l">
              <a:lnSpc>
                <a:spcPct val="80000"/>
              </a:lnSpc>
              <a:spcBef>
                <a:spcPts val="400"/>
              </a:spcBef>
              <a:spcAft>
                <a:spcPts val="0"/>
              </a:spcAft>
              <a:buClr>
                <a:schemeClr val="dk1"/>
              </a:buClr>
              <a:buSzPts val="1423"/>
              <a:buNone/>
            </a:pPr>
            <a:r>
              <a:t/>
            </a:r>
            <a:endParaRPr sz="2092"/>
          </a:p>
          <a:p>
            <a:pPr indent="-165699" lvl="0" marL="365760" rtl="0" algn="l">
              <a:lnSpc>
                <a:spcPct val="80000"/>
              </a:lnSpc>
              <a:spcBef>
                <a:spcPts val="400"/>
              </a:spcBef>
              <a:spcAft>
                <a:spcPts val="0"/>
              </a:spcAft>
              <a:buClr>
                <a:schemeClr val="dk1"/>
              </a:buClr>
              <a:buSzPts val="1423"/>
              <a:buNone/>
            </a:pPr>
            <a:r>
              <a:t/>
            </a:r>
            <a:endParaRPr sz="2092"/>
          </a:p>
          <a:p>
            <a:pPr indent="-165699" lvl="0" marL="365760" rtl="0" algn="l">
              <a:lnSpc>
                <a:spcPct val="80000"/>
              </a:lnSpc>
              <a:spcBef>
                <a:spcPts val="400"/>
              </a:spcBef>
              <a:spcAft>
                <a:spcPts val="0"/>
              </a:spcAft>
              <a:buClr>
                <a:schemeClr val="dk1"/>
              </a:buClr>
              <a:buSzPts val="1423"/>
              <a:buNone/>
            </a:pPr>
            <a:r>
              <a:t/>
            </a:r>
            <a:endParaRPr sz="2092"/>
          </a:p>
          <a:p>
            <a:pPr indent="-165699" lvl="0" marL="365760" rtl="0" algn="l">
              <a:lnSpc>
                <a:spcPct val="80000"/>
              </a:lnSpc>
              <a:spcBef>
                <a:spcPts val="400"/>
              </a:spcBef>
              <a:spcAft>
                <a:spcPts val="0"/>
              </a:spcAft>
              <a:buClr>
                <a:schemeClr val="dk1"/>
              </a:buClr>
              <a:buSzPts val="1423"/>
              <a:buNone/>
            </a:pPr>
            <a:r>
              <a:t/>
            </a:r>
            <a:endParaRPr sz="2092"/>
          </a:p>
          <a:p>
            <a:pPr indent="-165699" lvl="0" marL="365760" rtl="0" algn="l">
              <a:lnSpc>
                <a:spcPct val="80000"/>
              </a:lnSpc>
              <a:spcBef>
                <a:spcPts val="400"/>
              </a:spcBef>
              <a:spcAft>
                <a:spcPts val="0"/>
              </a:spcAft>
              <a:buClr>
                <a:schemeClr val="dk1"/>
              </a:buClr>
              <a:buSzPts val="1423"/>
              <a:buNone/>
            </a:pPr>
            <a:r>
              <a:t/>
            </a:r>
            <a:endParaRPr sz="2092"/>
          </a:p>
          <a:p>
            <a:pPr indent="-165699" lvl="0" marL="365760" rtl="0" algn="l">
              <a:lnSpc>
                <a:spcPct val="80000"/>
              </a:lnSpc>
              <a:spcBef>
                <a:spcPts val="400"/>
              </a:spcBef>
              <a:spcAft>
                <a:spcPts val="0"/>
              </a:spcAft>
              <a:buClr>
                <a:schemeClr val="dk1"/>
              </a:buClr>
              <a:buSzPts val="1423"/>
              <a:buNone/>
            </a:pPr>
            <a:r>
              <a:t/>
            </a:r>
            <a:endParaRPr sz="2092"/>
          </a:p>
          <a:p>
            <a:pPr indent="-165699" lvl="0" marL="365760" rtl="0" algn="l">
              <a:lnSpc>
                <a:spcPct val="80000"/>
              </a:lnSpc>
              <a:spcBef>
                <a:spcPts val="400"/>
              </a:spcBef>
              <a:spcAft>
                <a:spcPts val="0"/>
              </a:spcAft>
              <a:buClr>
                <a:schemeClr val="dk1"/>
              </a:buClr>
              <a:buSzPts val="1423"/>
              <a:buNone/>
            </a:pPr>
            <a:r>
              <a:t/>
            </a:r>
            <a:endParaRPr sz="2092"/>
          </a:p>
          <a:p>
            <a:pPr indent="-165699" lvl="0" marL="365760" rtl="0" algn="l">
              <a:lnSpc>
                <a:spcPct val="80000"/>
              </a:lnSpc>
              <a:spcBef>
                <a:spcPts val="400"/>
              </a:spcBef>
              <a:spcAft>
                <a:spcPts val="0"/>
              </a:spcAft>
              <a:buClr>
                <a:schemeClr val="dk1"/>
              </a:buClr>
              <a:buSzPts val="1423"/>
              <a:buNone/>
            </a:pPr>
            <a:r>
              <a:t/>
            </a:r>
            <a:endParaRPr sz="2092"/>
          </a:p>
          <a:p>
            <a:pPr indent="-165671" lvl="0" marL="365760" rtl="0" algn="l">
              <a:lnSpc>
                <a:spcPct val="80000"/>
              </a:lnSpc>
              <a:spcBef>
                <a:spcPts val="400"/>
              </a:spcBef>
              <a:spcAft>
                <a:spcPts val="0"/>
              </a:spcAft>
              <a:buClr>
                <a:schemeClr val="dk1"/>
              </a:buClr>
              <a:buSzPts val="1423"/>
              <a:buNone/>
            </a:pPr>
            <a:r>
              <a:t/>
            </a:r>
            <a:endParaRPr sz="2092"/>
          </a:p>
          <a:p>
            <a:pPr indent="-342900" lvl="0" marL="452628" rtl="0" algn="l">
              <a:lnSpc>
                <a:spcPct val="80000"/>
              </a:lnSpc>
              <a:spcBef>
                <a:spcPts val="400"/>
              </a:spcBef>
              <a:spcAft>
                <a:spcPts val="0"/>
              </a:spcAft>
              <a:buClr>
                <a:schemeClr val="dk1"/>
              </a:buClr>
              <a:buSzPts val="1423"/>
              <a:buFont typeface="Noto Sans Symbols"/>
              <a:buChar char="⮚"/>
            </a:pPr>
            <a:r>
              <a:rPr lang="en-US" sz="2092"/>
              <a:t>Device controller transfers blocks of data from buffer storage directly to main memory without CPU intervention</a:t>
            </a:r>
            <a:endParaRPr/>
          </a:p>
          <a:p>
            <a:pPr indent="-165699" lvl="0" marL="365760" rtl="0" algn="l">
              <a:lnSpc>
                <a:spcPct val="80000"/>
              </a:lnSpc>
              <a:spcBef>
                <a:spcPts val="400"/>
              </a:spcBef>
              <a:spcAft>
                <a:spcPts val="0"/>
              </a:spcAft>
              <a:buClr>
                <a:schemeClr val="dk1"/>
              </a:buClr>
              <a:buSzPts val="1423"/>
              <a:buNone/>
            </a:pPr>
            <a:r>
              <a:t/>
            </a:r>
            <a:endParaRPr sz="2092"/>
          </a:p>
          <a:p>
            <a:pPr indent="-342900" lvl="0" marL="452628" rtl="0" algn="l">
              <a:lnSpc>
                <a:spcPct val="80000"/>
              </a:lnSpc>
              <a:spcBef>
                <a:spcPts val="400"/>
              </a:spcBef>
              <a:spcAft>
                <a:spcPts val="0"/>
              </a:spcAft>
              <a:buClr>
                <a:schemeClr val="dk1"/>
              </a:buClr>
              <a:buSzPts val="1423"/>
              <a:buFont typeface="Noto Sans Symbols"/>
              <a:buChar char="⮚"/>
            </a:pPr>
            <a:r>
              <a:rPr lang="en-US" sz="2092"/>
              <a:t>Only one interrupt is generated per block, rather than the one interrupt per byte</a:t>
            </a:r>
            <a:endParaRPr/>
          </a:p>
        </p:txBody>
      </p:sp>
      <p:pic>
        <p:nvPicPr>
          <p:cNvPr id="292" name="Google Shape;292;p19"/>
          <p:cNvPicPr preferRelativeResize="0"/>
          <p:nvPr/>
        </p:nvPicPr>
        <p:blipFill rotWithShape="1">
          <a:blip r:embed="rId3">
            <a:alphaModFix/>
          </a:blip>
          <a:srcRect b="0" l="0" r="0" t="0"/>
          <a:stretch/>
        </p:blipFill>
        <p:spPr>
          <a:xfrm>
            <a:off x="4267200" y="1600200"/>
            <a:ext cx="6411664" cy="3169254"/>
          </a:xfrm>
          <a:prstGeom prst="rect">
            <a:avLst/>
          </a:prstGeom>
          <a:noFill/>
          <a:ln>
            <a:noFill/>
          </a:ln>
        </p:spPr>
      </p:pic>
      <p:sp>
        <p:nvSpPr>
          <p:cNvPr id="293" name="Google Shape;293;p1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4" name="Google Shape;294;p19"/>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304800" y="152400"/>
            <a:ext cx="11582400" cy="746124"/>
          </a:xfrm>
          <a:prstGeom prst="rect">
            <a:avLst/>
          </a:prstGeom>
          <a:gradFill>
            <a:gsLst>
              <a:gs pos="0">
                <a:srgbClr val="9FC3FF"/>
              </a:gs>
              <a:gs pos="35000">
                <a:srgbClr val="BDD5FF"/>
              </a:gs>
              <a:gs pos="100000">
                <a:srgbClr val="E4EEFF"/>
              </a:gs>
            </a:gsLst>
            <a:lin ang="16200000" scaled="0"/>
          </a:gradFill>
          <a:ln cap="flat" cmpd="sng" w="28575">
            <a:solidFill>
              <a:srgbClr val="4A7DBA"/>
            </a:solidFill>
            <a:prstDash val="solid"/>
            <a:miter lim="800000"/>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t/>
            </a:r>
            <a:endParaRPr sz="4400">
              <a:solidFill>
                <a:srgbClr val="366092"/>
              </a:solidFill>
            </a:endParaRPr>
          </a:p>
          <a:p>
            <a:pPr indent="0" lvl="0" marL="0" rtl="0" algn="ctr">
              <a:spcBef>
                <a:spcPts val="0"/>
              </a:spcBef>
              <a:spcAft>
                <a:spcPts val="0"/>
              </a:spcAft>
              <a:buClr>
                <a:srgbClr val="366092"/>
              </a:buClr>
              <a:buSzPct val="100000"/>
              <a:buFont typeface="Calibri"/>
              <a:buNone/>
            </a:pPr>
            <a:r>
              <a:rPr lang="en-US" sz="4400">
                <a:solidFill>
                  <a:srgbClr val="366092"/>
                </a:solidFill>
                <a:latin typeface="Calibri"/>
                <a:ea typeface="Calibri"/>
                <a:cs typeface="Calibri"/>
                <a:sym typeface="Calibri"/>
              </a:rPr>
              <a:t>Course Outline </a:t>
            </a:r>
            <a:br>
              <a:rPr lang="en-US" sz="4400">
                <a:solidFill>
                  <a:schemeClr val="dk1"/>
                </a:solidFill>
                <a:latin typeface="Calibri"/>
                <a:ea typeface="Calibri"/>
                <a:cs typeface="Calibri"/>
                <a:sym typeface="Calibri"/>
              </a:rPr>
            </a:br>
            <a:endParaRPr b="0" i="0" sz="4400" u="none" cap="none" strike="noStrike">
              <a:solidFill>
                <a:srgbClr val="366092"/>
              </a:solidFill>
              <a:latin typeface="Calibri"/>
              <a:ea typeface="Calibri"/>
              <a:cs typeface="Calibri"/>
              <a:sym typeface="Calibri"/>
            </a:endParaRPr>
          </a:p>
        </p:txBody>
      </p:sp>
      <p:grpSp>
        <p:nvGrpSpPr>
          <p:cNvPr id="107" name="Google Shape;107;p2"/>
          <p:cNvGrpSpPr/>
          <p:nvPr/>
        </p:nvGrpSpPr>
        <p:grpSpPr>
          <a:xfrm>
            <a:off x="3350502" y="1113269"/>
            <a:ext cx="5490994" cy="5300652"/>
            <a:chOff x="2740902" y="1051"/>
            <a:chExt cx="5490994" cy="5300652"/>
          </a:xfrm>
        </p:grpSpPr>
        <p:sp>
          <p:nvSpPr>
            <p:cNvPr id="108" name="Google Shape;108;p2"/>
            <p:cNvSpPr/>
            <p:nvPr/>
          </p:nvSpPr>
          <p:spPr>
            <a:xfrm>
              <a:off x="4685407" y="1051"/>
              <a:ext cx="1601985" cy="1601985"/>
            </a:xfrm>
            <a:prstGeom prst="ellipse">
              <a:avLst/>
            </a:prstGeom>
            <a:solidFill>
              <a:srgbClr val="BF504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txBox="1"/>
            <p:nvPr/>
          </p:nvSpPr>
          <p:spPr>
            <a:xfrm>
              <a:off x="4920012" y="235656"/>
              <a:ext cx="1132775" cy="1132775"/>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Chapter 1,2 </a:t>
              </a:r>
              <a:endParaRPr sz="1600">
                <a:solidFill>
                  <a:schemeClr val="lt1"/>
                </a:solidFill>
                <a:latin typeface="Calibri"/>
                <a:ea typeface="Calibri"/>
                <a:cs typeface="Calibri"/>
                <a:sym typeface="Calibri"/>
              </a:endParaRPr>
            </a:p>
            <a:p>
              <a:pPr indent="0" lvl="0" marL="0" marR="0" rtl="0" algn="ctr">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Hardware</a:t>
              </a:r>
              <a:endParaRPr sz="1600">
                <a:solidFill>
                  <a:schemeClr val="lt1"/>
                </a:solidFill>
                <a:latin typeface="Calibri"/>
                <a:ea typeface="Calibri"/>
                <a:cs typeface="Calibri"/>
                <a:sym typeface="Calibri"/>
              </a:endParaRPr>
            </a:p>
            <a:p>
              <a:pPr indent="0" lvl="0" marL="0" marR="0" rtl="0" algn="ctr">
                <a:lnSpc>
                  <a:spcPct val="90000"/>
                </a:lnSpc>
                <a:spcBef>
                  <a:spcPts val="560"/>
                </a:spcBef>
                <a:spcAft>
                  <a:spcPts val="0"/>
                </a:spcAft>
                <a:buClr>
                  <a:schemeClr val="lt1"/>
                </a:buClr>
                <a:buSzPts val="1600"/>
                <a:buFont typeface="Calibri"/>
                <a:buNone/>
              </a:pPr>
              <a:r>
                <a:rPr b="0" i="0" lang="en-US" sz="1600" u="none" cap="none" strike="noStrike">
                  <a:solidFill>
                    <a:schemeClr val="lt1"/>
                  </a:solidFill>
                  <a:latin typeface="Calibri"/>
                  <a:ea typeface="Calibri"/>
                  <a:cs typeface="Calibri"/>
                  <a:sym typeface="Calibri"/>
                </a:rPr>
                <a:t>Before mid 1</a:t>
              </a:r>
              <a:endParaRPr/>
            </a:p>
          </p:txBody>
        </p:sp>
        <p:sp>
          <p:nvSpPr>
            <p:cNvPr id="110" name="Google Shape;110;p2"/>
            <p:cNvSpPr/>
            <p:nvPr/>
          </p:nvSpPr>
          <p:spPr>
            <a:xfrm rot="2160000">
              <a:off x="6180600" y="1131790"/>
              <a:ext cx="778093" cy="540670"/>
            </a:xfrm>
            <a:prstGeom prst="rightArrow">
              <a:avLst>
                <a:gd fmla="val 60000" name="adj1"/>
                <a:gd fmla="val 50000" name="adj2"/>
              </a:avLst>
            </a:prstGeom>
            <a:solidFill>
              <a:srgbClr val="BF5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txBox="1"/>
            <p:nvPr/>
          </p:nvSpPr>
          <p:spPr>
            <a:xfrm rot="2160000">
              <a:off x="6196089" y="1192254"/>
              <a:ext cx="615892" cy="32440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Calibri"/>
                <a:buNone/>
              </a:pPr>
              <a:r>
                <a:t/>
              </a:r>
              <a:endParaRPr b="0" i="0" sz="1400" u="none" cap="none" strike="noStrike">
                <a:solidFill>
                  <a:schemeClr val="lt1"/>
                </a:solidFill>
                <a:latin typeface="Calibri"/>
                <a:ea typeface="Calibri"/>
                <a:cs typeface="Calibri"/>
                <a:sym typeface="Calibri"/>
              </a:endParaRPr>
            </a:p>
          </p:txBody>
        </p:sp>
        <p:sp>
          <p:nvSpPr>
            <p:cNvPr id="112" name="Google Shape;112;p2"/>
            <p:cNvSpPr/>
            <p:nvPr/>
          </p:nvSpPr>
          <p:spPr>
            <a:xfrm>
              <a:off x="6629911" y="1413816"/>
              <a:ext cx="1601985" cy="1601985"/>
            </a:xfrm>
            <a:prstGeom prst="ellipse">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txBox="1"/>
            <p:nvPr/>
          </p:nvSpPr>
          <p:spPr>
            <a:xfrm>
              <a:off x="6864516" y="1648421"/>
              <a:ext cx="1132775" cy="1132775"/>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Process/ scheduling</a:t>
              </a:r>
              <a:endParaRPr/>
            </a:p>
            <a:p>
              <a:pPr indent="0" lvl="0" marL="0" marR="0" rtl="0" algn="ctr">
                <a:lnSpc>
                  <a:spcPct val="90000"/>
                </a:lnSpc>
                <a:spcBef>
                  <a:spcPts val="49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Before and after mid 1</a:t>
              </a:r>
              <a:endParaRPr b="0" i="0" sz="600" u="none" cap="none" strike="noStrike">
                <a:solidFill>
                  <a:schemeClr val="lt1"/>
                </a:solidFill>
                <a:latin typeface="Calibri"/>
                <a:ea typeface="Calibri"/>
                <a:cs typeface="Calibri"/>
                <a:sym typeface="Calibri"/>
              </a:endParaRPr>
            </a:p>
          </p:txBody>
        </p:sp>
        <p:sp>
          <p:nvSpPr>
            <p:cNvPr id="114" name="Google Shape;114;p2"/>
            <p:cNvSpPr/>
            <p:nvPr/>
          </p:nvSpPr>
          <p:spPr>
            <a:xfrm rot="6480000">
              <a:off x="7158222" y="3262039"/>
              <a:ext cx="1014889" cy="556809"/>
            </a:xfrm>
            <a:prstGeom prst="rightArrow">
              <a:avLst>
                <a:gd fmla="val 6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txBox="1"/>
            <p:nvPr/>
          </p:nvSpPr>
          <p:spPr>
            <a:xfrm rot="-4320000">
              <a:off x="7267553" y="3293967"/>
              <a:ext cx="847846" cy="33408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Calibri"/>
                <a:buNone/>
              </a:pPr>
              <a:r>
                <a:t/>
              </a:r>
              <a:endParaRPr b="0" i="0" sz="1400" u="none" cap="none" strike="noStrike">
                <a:solidFill>
                  <a:schemeClr val="lt1"/>
                </a:solidFill>
                <a:latin typeface="Calibri"/>
                <a:ea typeface="Calibri"/>
                <a:cs typeface="Calibri"/>
                <a:sym typeface="Calibri"/>
              </a:endParaRPr>
            </a:p>
          </p:txBody>
        </p:sp>
        <p:sp>
          <p:nvSpPr>
            <p:cNvPr id="116" name="Google Shape;116;p2"/>
            <p:cNvSpPr/>
            <p:nvPr/>
          </p:nvSpPr>
          <p:spPr>
            <a:xfrm>
              <a:off x="5784409" y="3699718"/>
              <a:ext cx="1807520" cy="1601985"/>
            </a:xfrm>
            <a:prstGeom prst="ellipse">
              <a:avLst/>
            </a:prstGeom>
            <a:solidFill>
              <a:schemeClr val="accent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txBox="1"/>
            <p:nvPr/>
          </p:nvSpPr>
          <p:spPr>
            <a:xfrm>
              <a:off x="6049114" y="3934323"/>
              <a:ext cx="1278110" cy="1132775"/>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Multithreading/ Synchronization</a:t>
              </a:r>
              <a:endParaRPr/>
            </a:p>
            <a:p>
              <a:pPr indent="0" lvl="0" marL="0" marR="0" rtl="0" algn="ctr">
                <a:lnSpc>
                  <a:spcPct val="90000"/>
                </a:lnSpc>
                <a:spcBef>
                  <a:spcPts val="49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 mid 2</a:t>
              </a:r>
              <a:endParaRPr/>
            </a:p>
          </p:txBody>
        </p:sp>
        <p:sp>
          <p:nvSpPr>
            <p:cNvPr id="118" name="Google Shape;118;p2"/>
            <p:cNvSpPr/>
            <p:nvPr/>
          </p:nvSpPr>
          <p:spPr>
            <a:xfrm rot="10800000">
              <a:off x="5105401" y="4230376"/>
              <a:ext cx="680193" cy="540670"/>
            </a:xfrm>
            <a:prstGeom prst="rightArrow">
              <a:avLst>
                <a:gd fmla="val 6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txBox="1"/>
            <p:nvPr/>
          </p:nvSpPr>
          <p:spPr>
            <a:xfrm>
              <a:off x="5267602" y="4338510"/>
              <a:ext cx="517992" cy="32440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Calibri"/>
                <a:buNone/>
              </a:pPr>
              <a:r>
                <a:t/>
              </a:r>
              <a:endParaRPr b="0" i="0" sz="1400" u="none" cap="none" strike="noStrike">
                <a:solidFill>
                  <a:schemeClr val="lt1"/>
                </a:solidFill>
                <a:latin typeface="Calibri"/>
                <a:ea typeface="Calibri"/>
                <a:cs typeface="Calibri"/>
                <a:sym typeface="Calibri"/>
              </a:endParaRPr>
            </a:p>
          </p:txBody>
        </p:sp>
        <p:sp>
          <p:nvSpPr>
            <p:cNvPr id="120" name="Google Shape;120;p2"/>
            <p:cNvSpPr/>
            <p:nvPr/>
          </p:nvSpPr>
          <p:spPr>
            <a:xfrm>
              <a:off x="3483637" y="3699718"/>
              <a:ext cx="1601985" cy="1601985"/>
            </a:xfrm>
            <a:prstGeom prst="ellipse">
              <a:avLst/>
            </a:prstGeom>
            <a:solidFill>
              <a:srgbClr val="49ACC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txBox="1"/>
            <p:nvPr/>
          </p:nvSpPr>
          <p:spPr>
            <a:xfrm>
              <a:off x="3718242" y="3934323"/>
              <a:ext cx="1132775" cy="1132775"/>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Clr>
                  <a:schemeClr val="lt1"/>
                </a:buClr>
                <a:buSzPts val="1700"/>
                <a:buFont typeface="Calibri"/>
                <a:buNone/>
              </a:pPr>
              <a:r>
                <a:rPr b="0" i="0" lang="en-US" sz="1700" u="none" cap="none" strike="noStrike">
                  <a:solidFill>
                    <a:schemeClr val="lt1"/>
                  </a:solidFill>
                  <a:latin typeface="Calibri"/>
                  <a:ea typeface="Calibri"/>
                  <a:cs typeface="Calibri"/>
                  <a:sym typeface="Calibri"/>
                </a:rPr>
                <a:t>Memory</a:t>
              </a:r>
              <a:endParaRPr/>
            </a:p>
            <a:p>
              <a:pPr indent="0" lvl="0" marL="0" marR="0" rtl="0" algn="ctr">
                <a:lnSpc>
                  <a:spcPct val="90000"/>
                </a:lnSpc>
                <a:spcBef>
                  <a:spcPts val="595"/>
                </a:spcBef>
                <a:spcAft>
                  <a:spcPts val="0"/>
                </a:spcAft>
                <a:buClr>
                  <a:schemeClr val="lt1"/>
                </a:buClr>
                <a:buSzPts val="1700"/>
                <a:buFont typeface="Calibri"/>
                <a:buNone/>
              </a:pPr>
              <a:r>
                <a:rPr b="0" i="0" lang="en-US" sz="1700" u="none" cap="none" strike="noStrike">
                  <a:solidFill>
                    <a:schemeClr val="lt1"/>
                  </a:solidFill>
                  <a:latin typeface="Calibri"/>
                  <a:ea typeface="Calibri"/>
                  <a:cs typeface="Calibri"/>
                  <a:sym typeface="Calibri"/>
                </a:rPr>
                <a:t>Before and after mid 2</a:t>
              </a:r>
              <a:endParaRPr/>
            </a:p>
          </p:txBody>
        </p:sp>
        <p:sp>
          <p:nvSpPr>
            <p:cNvPr id="122" name="Google Shape;122;p2"/>
            <p:cNvSpPr/>
            <p:nvPr/>
          </p:nvSpPr>
          <p:spPr>
            <a:xfrm rot="-6480000">
              <a:off x="2940521" y="3252594"/>
              <a:ext cx="983304" cy="540670"/>
            </a:xfrm>
            <a:prstGeom prst="rightArrow">
              <a:avLst>
                <a:gd fmla="val 60000" name="adj1"/>
                <a:gd fmla="val 50000" name="adj2"/>
              </a:avLst>
            </a:prstGeom>
            <a:solidFill>
              <a:srgbClr val="49AC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txBox="1"/>
            <p:nvPr/>
          </p:nvSpPr>
          <p:spPr>
            <a:xfrm rot="4320000">
              <a:off x="3046683" y="3437859"/>
              <a:ext cx="821103" cy="32440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Calibri"/>
                <a:buNone/>
              </a:pPr>
              <a:r>
                <a:t/>
              </a:r>
              <a:endParaRPr b="0" i="0" sz="1400" u="none" cap="none" strike="noStrike">
                <a:solidFill>
                  <a:schemeClr val="lt1"/>
                </a:solidFill>
                <a:latin typeface="Calibri"/>
                <a:ea typeface="Calibri"/>
                <a:cs typeface="Calibri"/>
                <a:sym typeface="Calibri"/>
              </a:endParaRPr>
            </a:p>
          </p:txBody>
        </p:sp>
        <p:sp>
          <p:nvSpPr>
            <p:cNvPr id="124" name="Google Shape;124;p2"/>
            <p:cNvSpPr/>
            <p:nvPr/>
          </p:nvSpPr>
          <p:spPr>
            <a:xfrm>
              <a:off x="2740902" y="1413816"/>
              <a:ext cx="1601985" cy="1601985"/>
            </a:xfrm>
            <a:prstGeom prst="ellipse">
              <a:avLst/>
            </a:prstGeom>
            <a:solidFill>
              <a:srgbClr val="F7954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txBox="1"/>
            <p:nvPr/>
          </p:nvSpPr>
          <p:spPr>
            <a:xfrm>
              <a:off x="2975507" y="1648421"/>
              <a:ext cx="1132775" cy="1132775"/>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Clr>
                  <a:schemeClr val="lt1"/>
                </a:buClr>
                <a:buSzPts val="1700"/>
                <a:buFont typeface="Calibri"/>
                <a:buNone/>
              </a:pPr>
              <a:r>
                <a:rPr b="0" i="0" lang="en-US" sz="1700" u="none" cap="none" strike="noStrike">
                  <a:solidFill>
                    <a:schemeClr val="lt1"/>
                  </a:solidFill>
                  <a:latin typeface="Calibri"/>
                  <a:ea typeface="Calibri"/>
                  <a:cs typeface="Calibri"/>
                  <a:sym typeface="Calibri"/>
                </a:rPr>
                <a:t>Deadlock/ Disk Scheduling</a:t>
              </a:r>
              <a:endParaRPr/>
            </a:p>
            <a:p>
              <a:pPr indent="0" lvl="0" marL="0" marR="0" rtl="0" algn="ctr">
                <a:lnSpc>
                  <a:spcPct val="90000"/>
                </a:lnSpc>
                <a:spcBef>
                  <a:spcPts val="595"/>
                </a:spcBef>
                <a:spcAft>
                  <a:spcPts val="0"/>
                </a:spcAft>
                <a:buClr>
                  <a:schemeClr val="lt1"/>
                </a:buClr>
                <a:buSzPts val="1700"/>
                <a:buFont typeface="Calibri"/>
                <a:buNone/>
              </a:pPr>
              <a:r>
                <a:rPr b="0" i="0" lang="en-US" sz="1700" u="none" cap="none" strike="noStrike">
                  <a:solidFill>
                    <a:schemeClr val="lt1"/>
                  </a:solidFill>
                  <a:latin typeface="Calibri"/>
                  <a:ea typeface="Calibri"/>
                  <a:cs typeface="Calibri"/>
                  <a:sym typeface="Calibri"/>
                </a:rPr>
                <a:t>After mid2</a:t>
              </a:r>
              <a:endParaRPr/>
            </a:p>
          </p:txBody>
        </p:sp>
        <p:sp>
          <p:nvSpPr>
            <p:cNvPr id="126" name="Google Shape;126;p2"/>
            <p:cNvSpPr/>
            <p:nvPr/>
          </p:nvSpPr>
          <p:spPr>
            <a:xfrm rot="-2160000">
              <a:off x="4139497" y="1245158"/>
              <a:ext cx="729846" cy="540670"/>
            </a:xfrm>
            <a:prstGeom prst="rightArrow">
              <a:avLst>
                <a:gd fmla="val 60000" name="adj1"/>
                <a:gd fmla="val 50000" name="adj2"/>
              </a:avLst>
            </a:prstGeom>
            <a:solidFill>
              <a:srgbClr val="F795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txBox="1"/>
            <p:nvPr/>
          </p:nvSpPr>
          <p:spPr>
            <a:xfrm rot="-2160000">
              <a:off x="4154986" y="1400962"/>
              <a:ext cx="567645" cy="32440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Calibri"/>
                <a:buNone/>
              </a:pPr>
              <a:r>
                <a:t/>
              </a:r>
              <a:endParaRPr b="0" i="0" sz="1400" u="none" cap="none" strike="noStrike">
                <a:solidFill>
                  <a:schemeClr val="lt1"/>
                </a:solidFill>
                <a:latin typeface="Calibri"/>
                <a:ea typeface="Calibri"/>
                <a:cs typeface="Calibri"/>
                <a:sym typeface="Calibri"/>
              </a:endParaRPr>
            </a:p>
          </p:txBody>
        </p:sp>
      </p:grpSp>
      <p:sp>
        <p:nvSpPr>
          <p:cNvPr id="128" name="Google Shape;128;p2"/>
          <p:cNvSpPr/>
          <p:nvPr/>
        </p:nvSpPr>
        <p:spPr>
          <a:xfrm>
            <a:off x="4495800" y="2892819"/>
            <a:ext cx="3454400" cy="1752600"/>
          </a:xfrm>
          <a:prstGeom prst="triangle">
            <a:avLst>
              <a:gd fmla="val 47895"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9" name="Google Shape;129;p2"/>
          <p:cNvSpPr txBox="1"/>
          <p:nvPr/>
        </p:nvSpPr>
        <p:spPr>
          <a:xfrm>
            <a:off x="5105400" y="3657600"/>
            <a:ext cx="22352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Linux Scripting</a:t>
            </a:r>
            <a:endParaRPr/>
          </a:p>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C programming</a:t>
            </a:r>
            <a:endParaRPr/>
          </a:p>
        </p:txBody>
      </p:sp>
      <p:sp>
        <p:nvSpPr>
          <p:cNvPr id="130" name="Google Shape;130;p2"/>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i="0" lang="en-US" sz="1300" u="none" cap="none" strike="noStrike">
                <a:solidFill>
                  <a:srgbClr val="C00000"/>
                </a:solidFill>
                <a:latin typeface="Book Antiqua"/>
                <a:ea typeface="Book Antiqua"/>
                <a:cs typeface="Book Antiqua"/>
                <a:sym typeface="Book Antiqua"/>
              </a:rPr>
              <a:t>COURSE SUPERVISOR:   ANAUM HAMID</a:t>
            </a:r>
            <a:endParaRPr b="0" i="0" sz="1300" u="none" cap="none" strike="noStrike">
              <a:solidFill>
                <a:schemeClr val="dk1"/>
              </a:solidFill>
              <a:latin typeface="Book Antiqua"/>
              <a:ea typeface="Book Antiqua"/>
              <a:cs typeface="Book Antiqua"/>
              <a:sym typeface="Book Antiqua"/>
            </a:endParaRPr>
          </a:p>
        </p:txBody>
      </p:sp>
      <p:sp>
        <p:nvSpPr>
          <p:cNvPr id="131" name="Google Shape;131;p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0"/>
          <p:cNvSpPr txBox="1"/>
          <p:nvPr>
            <p:ph idx="4294967295" type="title"/>
          </p:nvPr>
        </p:nvSpPr>
        <p:spPr>
          <a:xfrm>
            <a:off x="1817917" y="277813"/>
            <a:ext cx="8229600"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90"/>
              <a:buFont typeface="Calibri"/>
              <a:buNone/>
            </a:pPr>
            <a:r>
              <a:rPr lang="en-US" sz="3690"/>
              <a:t>Storage Structure</a:t>
            </a:r>
            <a:endParaRPr/>
          </a:p>
        </p:txBody>
      </p:sp>
      <p:sp>
        <p:nvSpPr>
          <p:cNvPr id="300" name="Google Shape;300;p20"/>
          <p:cNvSpPr txBox="1"/>
          <p:nvPr>
            <p:ph idx="4294967295" type="body"/>
          </p:nvPr>
        </p:nvSpPr>
        <p:spPr>
          <a:xfrm>
            <a:off x="2094936" y="1224415"/>
            <a:ext cx="7675562" cy="5355772"/>
          </a:xfrm>
          <a:prstGeom prst="rect">
            <a:avLst/>
          </a:prstGeom>
          <a:noFill/>
          <a:ln>
            <a:noFill/>
          </a:ln>
        </p:spPr>
        <p:txBody>
          <a:bodyPr anchorCtr="0" anchor="t" bIns="45700" lIns="91425" spcFirstLastPara="1" rIns="91425" wrap="square" tIns="45700">
            <a:noAutofit/>
          </a:bodyPr>
          <a:lstStyle/>
          <a:p>
            <a:pPr indent="-457200" lvl="0" marL="566928" rtl="0" algn="l">
              <a:spcBef>
                <a:spcPts val="0"/>
              </a:spcBef>
              <a:spcAft>
                <a:spcPts val="0"/>
              </a:spcAft>
              <a:buClr>
                <a:schemeClr val="dk1"/>
              </a:buClr>
              <a:buSzPts val="1698"/>
              <a:buFont typeface="Calibri"/>
              <a:buAutoNum type="arabicPeriod"/>
            </a:pPr>
            <a:r>
              <a:rPr lang="en-US" sz="2497"/>
              <a:t>Main memory – only large storage media that the CPU can access directly</a:t>
            </a:r>
            <a:endParaRPr/>
          </a:p>
          <a:p>
            <a:pPr indent="-228600" lvl="1" marL="621792" rtl="0" algn="l">
              <a:spcBef>
                <a:spcPts val="324"/>
              </a:spcBef>
              <a:spcAft>
                <a:spcPts val="0"/>
              </a:spcAft>
              <a:buClr>
                <a:schemeClr val="dk1"/>
              </a:buClr>
              <a:buSzPts val="2127"/>
              <a:buNone/>
            </a:pPr>
            <a:r>
              <a:t/>
            </a:r>
            <a:endParaRPr b="1" sz="2127">
              <a:solidFill>
                <a:srgbClr val="3366FF"/>
              </a:solidFill>
            </a:endParaRPr>
          </a:p>
          <a:p>
            <a:pPr indent="-457200" lvl="0" marL="566928" rtl="0" algn="l">
              <a:spcBef>
                <a:spcPts val="400"/>
              </a:spcBef>
              <a:spcAft>
                <a:spcPts val="0"/>
              </a:spcAft>
              <a:buClr>
                <a:schemeClr val="dk1"/>
              </a:buClr>
              <a:buSzPts val="1698"/>
              <a:buFont typeface="Calibri"/>
              <a:buAutoNum type="arabicPeriod"/>
            </a:pPr>
            <a:r>
              <a:rPr lang="en-US" sz="2497"/>
              <a:t>Secondary storage – extension of main memory that provides large </a:t>
            </a:r>
            <a:r>
              <a:rPr b="1" lang="en-US" sz="2497">
                <a:solidFill>
                  <a:srgbClr val="3366FF"/>
                </a:solidFill>
              </a:rPr>
              <a:t>nonvolatile</a:t>
            </a:r>
            <a:r>
              <a:rPr lang="en-US" sz="2497">
                <a:solidFill>
                  <a:srgbClr val="0000FF"/>
                </a:solidFill>
              </a:rPr>
              <a:t> </a:t>
            </a:r>
            <a:r>
              <a:rPr lang="en-US" sz="2497"/>
              <a:t>storage capacity</a:t>
            </a:r>
            <a:r>
              <a:rPr lang="en-US"/>
              <a:t>.</a:t>
            </a:r>
            <a:endParaRPr/>
          </a:p>
          <a:p>
            <a:pPr indent="-349376" lvl="0" marL="566928" rtl="0" algn="l">
              <a:spcBef>
                <a:spcPts val="400"/>
              </a:spcBef>
              <a:spcAft>
                <a:spcPts val="0"/>
              </a:spcAft>
              <a:buClr>
                <a:schemeClr val="dk1"/>
              </a:buClr>
              <a:buSzPts val="1698"/>
              <a:buFont typeface="Calibri"/>
              <a:buNone/>
            </a:pPr>
            <a:r>
              <a:t/>
            </a:r>
            <a:endParaRPr sz="2497"/>
          </a:p>
          <a:p>
            <a:pPr indent="-457200" lvl="0" marL="566928" rtl="0" algn="l">
              <a:spcBef>
                <a:spcPts val="400"/>
              </a:spcBef>
              <a:spcAft>
                <a:spcPts val="0"/>
              </a:spcAft>
              <a:buClr>
                <a:schemeClr val="dk1"/>
              </a:buClr>
              <a:buSzPts val="1698"/>
              <a:buFont typeface="Calibri"/>
              <a:buAutoNum type="arabicPeriod"/>
            </a:pPr>
            <a:r>
              <a:rPr lang="en-US" sz="2497"/>
              <a:t>Magnetic disks – rigid metal or glass platters covered with magnetic recording material </a:t>
            </a:r>
            <a:endParaRPr/>
          </a:p>
          <a:p>
            <a:pPr indent="-228599" lvl="1" marL="621792" rtl="0" algn="l">
              <a:spcBef>
                <a:spcPts val="324"/>
              </a:spcBef>
              <a:spcAft>
                <a:spcPts val="0"/>
              </a:spcAft>
              <a:buClr>
                <a:schemeClr val="dk1"/>
              </a:buClr>
              <a:buSzPts val="2127"/>
              <a:buChar char="◦"/>
            </a:pPr>
            <a:r>
              <a:rPr lang="en-US" sz="2127"/>
              <a:t>Disk surface is logically divided into </a:t>
            </a:r>
            <a:r>
              <a:rPr b="1" lang="en-US" sz="2127">
                <a:solidFill>
                  <a:srgbClr val="3366FF"/>
                </a:solidFill>
              </a:rPr>
              <a:t>tracks</a:t>
            </a:r>
            <a:r>
              <a:rPr lang="en-US" sz="2127"/>
              <a:t>, which are subdivided into </a:t>
            </a:r>
            <a:r>
              <a:rPr b="1" lang="en-US" sz="2127">
                <a:solidFill>
                  <a:srgbClr val="3366FF"/>
                </a:solidFill>
              </a:rPr>
              <a:t>sectors</a:t>
            </a:r>
            <a:endParaRPr/>
          </a:p>
          <a:p>
            <a:pPr indent="-228599" lvl="1" marL="621792" rtl="0" algn="l">
              <a:spcBef>
                <a:spcPts val="324"/>
              </a:spcBef>
              <a:spcAft>
                <a:spcPts val="0"/>
              </a:spcAft>
              <a:buClr>
                <a:schemeClr val="dk1"/>
              </a:buClr>
              <a:buSzPts val="2127"/>
              <a:buChar char="◦"/>
            </a:pPr>
            <a:r>
              <a:rPr lang="en-US" sz="2127"/>
              <a:t>The </a:t>
            </a:r>
            <a:r>
              <a:rPr b="1" lang="en-US" sz="2127">
                <a:solidFill>
                  <a:srgbClr val="3366FF"/>
                </a:solidFill>
              </a:rPr>
              <a:t>disk controller </a:t>
            </a:r>
            <a:r>
              <a:rPr lang="en-US" sz="2127"/>
              <a:t>determines the logical interaction between the device and the computer </a:t>
            </a:r>
            <a:endParaRPr/>
          </a:p>
        </p:txBody>
      </p:sp>
      <p:sp>
        <p:nvSpPr>
          <p:cNvPr id="301" name="Google Shape;301;p2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2" name="Google Shape;302;p20"/>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1"/>
          <p:cNvSpPr txBox="1"/>
          <p:nvPr>
            <p:ph idx="4294967295" type="title"/>
          </p:nvPr>
        </p:nvSpPr>
        <p:spPr>
          <a:xfrm>
            <a:off x="2197536" y="304800"/>
            <a:ext cx="7810500"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90"/>
              <a:buFont typeface="Calibri"/>
              <a:buNone/>
            </a:pPr>
            <a:r>
              <a:rPr lang="en-US" sz="3690"/>
              <a:t>Storage Hierarchy</a:t>
            </a:r>
            <a:endParaRPr/>
          </a:p>
        </p:txBody>
      </p:sp>
      <p:sp>
        <p:nvSpPr>
          <p:cNvPr id="308" name="Google Shape;308;p21"/>
          <p:cNvSpPr txBox="1"/>
          <p:nvPr>
            <p:ph idx="4294967295" type="body"/>
          </p:nvPr>
        </p:nvSpPr>
        <p:spPr>
          <a:xfrm>
            <a:off x="2197536" y="1233489"/>
            <a:ext cx="7762875" cy="4530725"/>
          </a:xfrm>
          <a:prstGeom prst="rect">
            <a:avLst/>
          </a:prstGeom>
          <a:noFill/>
          <a:ln>
            <a:noFill/>
          </a:ln>
        </p:spPr>
        <p:txBody>
          <a:bodyPr anchorCtr="0" anchor="t" bIns="45700" lIns="91425" spcFirstLastPara="1" rIns="91425" wrap="square" tIns="45700">
            <a:noAutofit/>
          </a:bodyPr>
          <a:lstStyle/>
          <a:p>
            <a:pPr indent="0" lvl="0" marL="109728" rtl="0" algn="l">
              <a:lnSpc>
                <a:spcPct val="80000"/>
              </a:lnSpc>
              <a:spcBef>
                <a:spcPts val="0"/>
              </a:spcBef>
              <a:spcAft>
                <a:spcPts val="0"/>
              </a:spcAft>
              <a:buClr>
                <a:schemeClr val="dk1"/>
              </a:buClr>
              <a:buSzPts val="1698"/>
              <a:buNone/>
            </a:pPr>
            <a:r>
              <a:rPr lang="en-US" sz="2497"/>
              <a:t>Storage systems organized in hierarchy</a:t>
            </a:r>
            <a:endParaRPr/>
          </a:p>
          <a:p>
            <a:pPr indent="-228599" lvl="1" marL="621792" rtl="0" algn="l">
              <a:lnSpc>
                <a:spcPct val="80000"/>
              </a:lnSpc>
              <a:spcBef>
                <a:spcPts val="324"/>
              </a:spcBef>
              <a:spcAft>
                <a:spcPts val="0"/>
              </a:spcAft>
              <a:buClr>
                <a:schemeClr val="dk1"/>
              </a:buClr>
              <a:buSzPts val="2127"/>
              <a:buChar char="◦"/>
            </a:pPr>
            <a:r>
              <a:rPr lang="en-US" sz="2127"/>
              <a:t>Speed</a:t>
            </a:r>
            <a:endParaRPr/>
          </a:p>
          <a:p>
            <a:pPr indent="-228599" lvl="1" marL="621792" rtl="0" algn="l">
              <a:lnSpc>
                <a:spcPct val="80000"/>
              </a:lnSpc>
              <a:spcBef>
                <a:spcPts val="324"/>
              </a:spcBef>
              <a:spcAft>
                <a:spcPts val="0"/>
              </a:spcAft>
              <a:buClr>
                <a:schemeClr val="dk1"/>
              </a:buClr>
              <a:buSzPts val="2127"/>
              <a:buChar char="◦"/>
            </a:pPr>
            <a:r>
              <a:rPr lang="en-US" sz="2127"/>
              <a:t>Cost</a:t>
            </a:r>
            <a:endParaRPr/>
          </a:p>
          <a:p>
            <a:pPr indent="-228599" lvl="1" marL="621792" rtl="0" algn="l">
              <a:lnSpc>
                <a:spcPct val="80000"/>
              </a:lnSpc>
              <a:spcBef>
                <a:spcPts val="324"/>
              </a:spcBef>
              <a:spcAft>
                <a:spcPts val="0"/>
              </a:spcAft>
              <a:buClr>
                <a:schemeClr val="dk1"/>
              </a:buClr>
              <a:buSzPts val="2127"/>
              <a:buChar char="◦"/>
            </a:pPr>
            <a:r>
              <a:rPr lang="en-US" sz="2127"/>
              <a:t>Volatility</a:t>
            </a:r>
            <a:endParaRPr/>
          </a:p>
          <a:p>
            <a:pPr indent="-93534" lvl="1" marL="621792" rtl="0" algn="l">
              <a:lnSpc>
                <a:spcPct val="80000"/>
              </a:lnSpc>
              <a:spcBef>
                <a:spcPts val="324"/>
              </a:spcBef>
              <a:spcAft>
                <a:spcPts val="0"/>
              </a:spcAft>
              <a:buClr>
                <a:schemeClr val="dk1"/>
              </a:buClr>
              <a:buSzPts val="2127"/>
              <a:buNone/>
            </a:pPr>
            <a:r>
              <a:t/>
            </a:r>
            <a:endParaRPr sz="2127"/>
          </a:p>
          <a:p>
            <a:pPr indent="0" lvl="0" marL="109728" rtl="0" algn="l">
              <a:lnSpc>
                <a:spcPct val="80000"/>
              </a:lnSpc>
              <a:spcBef>
                <a:spcPts val="400"/>
              </a:spcBef>
              <a:spcAft>
                <a:spcPts val="0"/>
              </a:spcAft>
              <a:buClr>
                <a:srgbClr val="3366FF"/>
              </a:buClr>
              <a:buSzPts val="1698"/>
              <a:buNone/>
            </a:pPr>
            <a:r>
              <a:rPr b="1" lang="en-US" sz="2497">
                <a:solidFill>
                  <a:srgbClr val="3366FF"/>
                </a:solidFill>
              </a:rPr>
              <a:t>1. Caching</a:t>
            </a:r>
            <a:r>
              <a:rPr lang="en-US" sz="2497"/>
              <a:t> – copying information into faster storage system; main memory can be viewed as a cache for secondary storage</a:t>
            </a:r>
            <a:endParaRPr/>
          </a:p>
          <a:p>
            <a:pPr indent="0" lvl="0" marL="109728" rtl="0" algn="l">
              <a:lnSpc>
                <a:spcPct val="80000"/>
              </a:lnSpc>
              <a:spcBef>
                <a:spcPts val="400"/>
              </a:spcBef>
              <a:spcAft>
                <a:spcPts val="0"/>
              </a:spcAft>
              <a:buClr>
                <a:schemeClr val="dk1"/>
              </a:buClr>
              <a:buSzPts val="1698"/>
              <a:buNone/>
            </a:pPr>
            <a:r>
              <a:t/>
            </a:r>
            <a:endParaRPr sz="2497"/>
          </a:p>
          <a:p>
            <a:pPr indent="0" lvl="0" marL="109728" rtl="0" algn="l">
              <a:lnSpc>
                <a:spcPct val="80000"/>
              </a:lnSpc>
              <a:spcBef>
                <a:spcPts val="400"/>
              </a:spcBef>
              <a:spcAft>
                <a:spcPts val="0"/>
              </a:spcAft>
              <a:buClr>
                <a:schemeClr val="dk1"/>
              </a:buClr>
              <a:buSzPts val="1698"/>
              <a:buNone/>
            </a:pPr>
            <a:r>
              <a:t/>
            </a:r>
            <a:endParaRPr b="1" sz="2497">
              <a:solidFill>
                <a:srgbClr val="3366FF"/>
              </a:solidFill>
            </a:endParaRPr>
          </a:p>
          <a:p>
            <a:pPr indent="0" lvl="0" marL="109728" rtl="0" algn="l">
              <a:lnSpc>
                <a:spcPct val="80000"/>
              </a:lnSpc>
              <a:spcBef>
                <a:spcPts val="400"/>
              </a:spcBef>
              <a:spcAft>
                <a:spcPts val="0"/>
              </a:spcAft>
              <a:buClr>
                <a:srgbClr val="3366FF"/>
              </a:buClr>
              <a:buSzPts val="1698"/>
              <a:buNone/>
            </a:pPr>
            <a:r>
              <a:rPr b="1" lang="en-US" sz="2497">
                <a:solidFill>
                  <a:srgbClr val="3366FF"/>
                </a:solidFill>
              </a:rPr>
              <a:t>2. Device Driver </a:t>
            </a:r>
            <a:r>
              <a:rPr lang="en-US" sz="2497"/>
              <a:t>for each device controller to manage I/O</a:t>
            </a:r>
            <a:endParaRPr/>
          </a:p>
          <a:p>
            <a:pPr indent="-228599" lvl="1" marL="621792" rtl="0" algn="l">
              <a:lnSpc>
                <a:spcPct val="80000"/>
              </a:lnSpc>
              <a:spcBef>
                <a:spcPts val="324"/>
              </a:spcBef>
              <a:spcAft>
                <a:spcPts val="0"/>
              </a:spcAft>
              <a:buClr>
                <a:schemeClr val="dk1"/>
              </a:buClr>
              <a:buSzPts val="2127"/>
              <a:buChar char="◦"/>
            </a:pPr>
            <a:r>
              <a:rPr lang="en-US" sz="2127"/>
              <a:t>Provides uniform interface between controller and kernel</a:t>
            </a:r>
            <a:endParaRPr/>
          </a:p>
        </p:txBody>
      </p:sp>
      <p:sp>
        <p:nvSpPr>
          <p:cNvPr id="309" name="Google Shape;309;p2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0" name="Google Shape;310;p21"/>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2"/>
          <p:cNvSpPr txBox="1"/>
          <p:nvPr>
            <p:ph idx="4294967295" type="title"/>
          </p:nvPr>
        </p:nvSpPr>
        <p:spPr>
          <a:xfrm>
            <a:off x="1524000" y="277813"/>
            <a:ext cx="8229600"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690"/>
              <a:buFont typeface="Calibri"/>
              <a:buNone/>
            </a:pPr>
            <a:r>
              <a:rPr lang="en-US" sz="3690"/>
              <a:t>Storage-Device Hierarchy</a:t>
            </a:r>
            <a:endParaRPr/>
          </a:p>
        </p:txBody>
      </p:sp>
      <p:pic>
        <p:nvPicPr>
          <p:cNvPr descr="1_04.pdf" id="316" name="Google Shape;316;p22"/>
          <p:cNvPicPr preferRelativeResize="0"/>
          <p:nvPr/>
        </p:nvPicPr>
        <p:blipFill rotWithShape="1">
          <a:blip r:embed="rId3">
            <a:alphaModFix/>
          </a:blip>
          <a:srcRect b="0" l="0" r="0" t="0"/>
          <a:stretch/>
        </p:blipFill>
        <p:spPr>
          <a:xfrm>
            <a:off x="2995613" y="1374775"/>
            <a:ext cx="5751512" cy="4783138"/>
          </a:xfrm>
          <a:prstGeom prst="rect">
            <a:avLst/>
          </a:prstGeom>
          <a:noFill/>
          <a:ln>
            <a:noFill/>
          </a:ln>
        </p:spPr>
      </p:pic>
      <p:sp>
        <p:nvSpPr>
          <p:cNvPr id="317" name="Google Shape;317;p2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8" name="Google Shape;318;p22"/>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grpSp>
        <p:nvGrpSpPr>
          <p:cNvPr id="323" name="Google Shape;323;p23"/>
          <p:cNvGrpSpPr/>
          <p:nvPr/>
        </p:nvGrpSpPr>
        <p:grpSpPr>
          <a:xfrm>
            <a:off x="18868" y="91266"/>
            <a:ext cx="6275326" cy="5993130"/>
            <a:chOff x="41468" y="115553"/>
            <a:chExt cx="6275325" cy="5993130"/>
          </a:xfrm>
        </p:grpSpPr>
        <p:sp>
          <p:nvSpPr>
            <p:cNvPr id="324" name="Google Shape;324;p23"/>
            <p:cNvSpPr/>
            <p:nvPr/>
          </p:nvSpPr>
          <p:spPr>
            <a:xfrm>
              <a:off x="41468" y="115553"/>
              <a:ext cx="3137535" cy="5993130"/>
            </a:xfrm>
            <a:custGeom>
              <a:rect b="b" l="l" r="r" t="t"/>
              <a:pathLst>
                <a:path extrusionOk="0" h="5993130" w="3137535">
                  <a:moveTo>
                    <a:pt x="3137155" y="0"/>
                  </a:moveTo>
                  <a:lnTo>
                    <a:pt x="0" y="4181829"/>
                  </a:lnTo>
                  <a:lnTo>
                    <a:pt x="3137155" y="5992851"/>
                  </a:lnTo>
                  <a:lnTo>
                    <a:pt x="3137155" y="0"/>
                  </a:lnTo>
                  <a:close/>
                </a:path>
              </a:pathLst>
            </a:custGeom>
            <a:solidFill>
              <a:srgbClr val="97D9A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 name="Google Shape;325;p23"/>
            <p:cNvSpPr/>
            <p:nvPr/>
          </p:nvSpPr>
          <p:spPr>
            <a:xfrm>
              <a:off x="41468" y="115553"/>
              <a:ext cx="3137535" cy="5993130"/>
            </a:xfrm>
            <a:custGeom>
              <a:rect b="b" l="l" r="r" t="t"/>
              <a:pathLst>
                <a:path extrusionOk="0" h="5993130" w="3137535">
                  <a:moveTo>
                    <a:pt x="0" y="4181829"/>
                  </a:moveTo>
                  <a:lnTo>
                    <a:pt x="3137155" y="0"/>
                  </a:lnTo>
                  <a:lnTo>
                    <a:pt x="3137155" y="5992851"/>
                  </a:lnTo>
                  <a:lnTo>
                    <a:pt x="0" y="4181829"/>
                  </a:lnTo>
                  <a:close/>
                </a:path>
              </a:pathLst>
            </a:custGeom>
            <a:noFill/>
            <a:ln cap="flat" cmpd="sng" w="37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 name="Google Shape;326;p23"/>
            <p:cNvSpPr/>
            <p:nvPr/>
          </p:nvSpPr>
          <p:spPr>
            <a:xfrm>
              <a:off x="41468" y="4297382"/>
              <a:ext cx="3137535" cy="1811020"/>
            </a:xfrm>
            <a:custGeom>
              <a:rect b="b" l="l" r="r" t="t"/>
              <a:pathLst>
                <a:path extrusionOk="0" h="1811020" w="3137535">
                  <a:moveTo>
                    <a:pt x="0" y="0"/>
                  </a:moveTo>
                  <a:lnTo>
                    <a:pt x="3137155" y="1811021"/>
                  </a:lnTo>
                  <a:lnTo>
                    <a:pt x="0" y="0"/>
                  </a:lnTo>
                  <a:close/>
                </a:path>
              </a:pathLst>
            </a:custGeom>
            <a:solidFill>
              <a:srgbClr val="A2A2A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 name="Google Shape;327;p23"/>
            <p:cNvSpPr/>
            <p:nvPr/>
          </p:nvSpPr>
          <p:spPr>
            <a:xfrm>
              <a:off x="41468" y="4297382"/>
              <a:ext cx="3137535" cy="1811020"/>
            </a:xfrm>
            <a:custGeom>
              <a:rect b="b" l="l" r="r" t="t"/>
              <a:pathLst>
                <a:path extrusionOk="0" h="1811020" w="3137535">
                  <a:moveTo>
                    <a:pt x="3137155" y="1811021"/>
                  </a:moveTo>
                  <a:lnTo>
                    <a:pt x="3137155" y="1811021"/>
                  </a:lnTo>
                  <a:lnTo>
                    <a:pt x="0" y="0"/>
                  </a:lnTo>
                </a:path>
              </a:pathLst>
            </a:custGeom>
            <a:noFill/>
            <a:ln cap="flat" cmpd="sng" w="37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 name="Google Shape;328;p23"/>
            <p:cNvSpPr/>
            <p:nvPr/>
          </p:nvSpPr>
          <p:spPr>
            <a:xfrm>
              <a:off x="1085918" y="2909302"/>
              <a:ext cx="2092960" cy="1207135"/>
            </a:xfrm>
            <a:custGeom>
              <a:rect b="b" l="l" r="r" t="t"/>
              <a:pathLst>
                <a:path extrusionOk="0" h="1207135" w="2092960">
                  <a:moveTo>
                    <a:pt x="0" y="0"/>
                  </a:moveTo>
                  <a:lnTo>
                    <a:pt x="2092705" y="1206922"/>
                  </a:lnTo>
                  <a:lnTo>
                    <a:pt x="0" y="0"/>
                  </a:lnTo>
                  <a:close/>
                </a:path>
              </a:pathLst>
            </a:custGeom>
            <a:solidFill>
              <a:srgbClr val="A2A2A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9" name="Google Shape;329;p23"/>
            <p:cNvSpPr/>
            <p:nvPr/>
          </p:nvSpPr>
          <p:spPr>
            <a:xfrm>
              <a:off x="1085918" y="2909302"/>
              <a:ext cx="2092960" cy="1207135"/>
            </a:xfrm>
            <a:custGeom>
              <a:rect b="b" l="l" r="r" t="t"/>
              <a:pathLst>
                <a:path extrusionOk="0" h="1207135" w="2092960">
                  <a:moveTo>
                    <a:pt x="2092705" y="1206922"/>
                  </a:moveTo>
                  <a:lnTo>
                    <a:pt x="2092705" y="1206922"/>
                  </a:lnTo>
                  <a:lnTo>
                    <a:pt x="0" y="0"/>
                  </a:lnTo>
                </a:path>
              </a:pathLst>
            </a:custGeom>
            <a:noFill/>
            <a:ln cap="flat" cmpd="sng" w="37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 name="Google Shape;330;p23"/>
            <p:cNvSpPr/>
            <p:nvPr/>
          </p:nvSpPr>
          <p:spPr>
            <a:xfrm>
              <a:off x="2134136" y="1517955"/>
              <a:ext cx="1044575" cy="606425"/>
            </a:xfrm>
            <a:custGeom>
              <a:rect b="b" l="l" r="r" t="t"/>
              <a:pathLst>
                <a:path extrusionOk="0" h="606425" w="1044575">
                  <a:moveTo>
                    <a:pt x="0" y="0"/>
                  </a:moveTo>
                  <a:lnTo>
                    <a:pt x="1044487" y="606287"/>
                  </a:lnTo>
                  <a:lnTo>
                    <a:pt x="0" y="0"/>
                  </a:lnTo>
                  <a:close/>
                </a:path>
              </a:pathLst>
            </a:custGeom>
            <a:solidFill>
              <a:srgbClr val="A2A2A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1" name="Google Shape;331;p23"/>
            <p:cNvSpPr/>
            <p:nvPr/>
          </p:nvSpPr>
          <p:spPr>
            <a:xfrm>
              <a:off x="2134136" y="1517955"/>
              <a:ext cx="1044575" cy="606425"/>
            </a:xfrm>
            <a:custGeom>
              <a:rect b="b" l="l" r="r" t="t"/>
              <a:pathLst>
                <a:path extrusionOk="0" h="606425" w="1044575">
                  <a:moveTo>
                    <a:pt x="1044487" y="606287"/>
                  </a:moveTo>
                  <a:lnTo>
                    <a:pt x="1044487" y="606287"/>
                  </a:lnTo>
                  <a:lnTo>
                    <a:pt x="0" y="0"/>
                  </a:lnTo>
                </a:path>
              </a:pathLst>
            </a:custGeom>
            <a:noFill/>
            <a:ln cap="flat" cmpd="sng" w="37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2" name="Google Shape;332;p23"/>
            <p:cNvSpPr/>
            <p:nvPr/>
          </p:nvSpPr>
          <p:spPr>
            <a:xfrm>
              <a:off x="3178623" y="115553"/>
              <a:ext cx="3138170" cy="5993130"/>
            </a:xfrm>
            <a:custGeom>
              <a:rect b="b" l="l" r="r" t="t"/>
              <a:pathLst>
                <a:path extrusionOk="0" h="5993130" w="3138170">
                  <a:moveTo>
                    <a:pt x="0" y="0"/>
                  </a:moveTo>
                  <a:lnTo>
                    <a:pt x="0" y="5992851"/>
                  </a:lnTo>
                  <a:lnTo>
                    <a:pt x="3137984" y="4181829"/>
                  </a:lnTo>
                  <a:lnTo>
                    <a:pt x="0" y="0"/>
                  </a:lnTo>
                  <a:close/>
                </a:path>
              </a:pathLst>
            </a:custGeom>
            <a:solidFill>
              <a:srgbClr val="D7EFD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3" name="Google Shape;333;p23"/>
            <p:cNvSpPr/>
            <p:nvPr/>
          </p:nvSpPr>
          <p:spPr>
            <a:xfrm>
              <a:off x="3178623" y="115553"/>
              <a:ext cx="3138170" cy="5993130"/>
            </a:xfrm>
            <a:custGeom>
              <a:rect b="b" l="l" r="r" t="t"/>
              <a:pathLst>
                <a:path extrusionOk="0" h="5993130" w="3138170">
                  <a:moveTo>
                    <a:pt x="3137984" y="4181829"/>
                  </a:moveTo>
                  <a:lnTo>
                    <a:pt x="0" y="0"/>
                  </a:lnTo>
                  <a:lnTo>
                    <a:pt x="0" y="5992851"/>
                  </a:lnTo>
                  <a:lnTo>
                    <a:pt x="3137984" y="4181829"/>
                  </a:lnTo>
                  <a:close/>
                </a:path>
              </a:pathLst>
            </a:custGeom>
            <a:noFill/>
            <a:ln cap="flat" cmpd="sng" w="37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4" name="Google Shape;334;p23"/>
            <p:cNvSpPr/>
            <p:nvPr/>
          </p:nvSpPr>
          <p:spPr>
            <a:xfrm>
              <a:off x="3178623" y="2907417"/>
              <a:ext cx="2091689" cy="1209040"/>
            </a:xfrm>
            <a:custGeom>
              <a:rect b="b" l="l" r="r" t="t"/>
              <a:pathLst>
                <a:path extrusionOk="0" h="1209039" w="2091689">
                  <a:moveTo>
                    <a:pt x="2091612" y="0"/>
                  </a:moveTo>
                  <a:lnTo>
                    <a:pt x="0" y="1208807"/>
                  </a:lnTo>
                  <a:lnTo>
                    <a:pt x="2091612" y="0"/>
                  </a:lnTo>
                  <a:close/>
                </a:path>
              </a:pathLst>
            </a:custGeom>
            <a:solidFill>
              <a:srgbClr val="E7E7E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 name="Google Shape;335;p23"/>
            <p:cNvSpPr/>
            <p:nvPr/>
          </p:nvSpPr>
          <p:spPr>
            <a:xfrm>
              <a:off x="3178623" y="2907417"/>
              <a:ext cx="2091689" cy="1209040"/>
            </a:xfrm>
            <a:custGeom>
              <a:rect b="b" l="l" r="r" t="t"/>
              <a:pathLst>
                <a:path extrusionOk="0" h="1209039" w="2091689">
                  <a:moveTo>
                    <a:pt x="0" y="1208807"/>
                  </a:moveTo>
                  <a:lnTo>
                    <a:pt x="0" y="1208807"/>
                  </a:lnTo>
                  <a:lnTo>
                    <a:pt x="2091612" y="0"/>
                  </a:lnTo>
                </a:path>
              </a:pathLst>
            </a:custGeom>
            <a:noFill/>
            <a:ln cap="flat" cmpd="sng" w="37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6" name="Google Shape;336;p23"/>
            <p:cNvSpPr/>
            <p:nvPr/>
          </p:nvSpPr>
          <p:spPr>
            <a:xfrm>
              <a:off x="3178623" y="1517955"/>
              <a:ext cx="1044575" cy="606425"/>
            </a:xfrm>
            <a:custGeom>
              <a:rect b="b" l="l" r="r" t="t"/>
              <a:pathLst>
                <a:path extrusionOk="0" h="606425" w="1044575">
                  <a:moveTo>
                    <a:pt x="1044361" y="0"/>
                  </a:moveTo>
                  <a:lnTo>
                    <a:pt x="0" y="606288"/>
                  </a:lnTo>
                  <a:lnTo>
                    <a:pt x="1044361" y="0"/>
                  </a:lnTo>
                  <a:close/>
                </a:path>
              </a:pathLst>
            </a:custGeom>
            <a:solidFill>
              <a:srgbClr val="E7E7E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7" name="Google Shape;337;p23"/>
            <p:cNvSpPr/>
            <p:nvPr/>
          </p:nvSpPr>
          <p:spPr>
            <a:xfrm>
              <a:off x="3178623" y="1517955"/>
              <a:ext cx="1044575" cy="606425"/>
            </a:xfrm>
            <a:custGeom>
              <a:rect b="b" l="l" r="r" t="t"/>
              <a:pathLst>
                <a:path extrusionOk="0" h="606425" w="1044575">
                  <a:moveTo>
                    <a:pt x="0" y="606288"/>
                  </a:moveTo>
                  <a:lnTo>
                    <a:pt x="0" y="606288"/>
                  </a:lnTo>
                  <a:lnTo>
                    <a:pt x="1044361" y="0"/>
                  </a:lnTo>
                </a:path>
              </a:pathLst>
            </a:custGeom>
            <a:noFill/>
            <a:ln cap="flat" cmpd="sng" w="37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8" name="Google Shape;338;p23"/>
            <p:cNvSpPr/>
            <p:nvPr/>
          </p:nvSpPr>
          <p:spPr>
            <a:xfrm>
              <a:off x="3178623" y="1146217"/>
              <a:ext cx="774065" cy="450215"/>
            </a:xfrm>
            <a:custGeom>
              <a:rect b="b" l="l" r="r" t="t"/>
              <a:pathLst>
                <a:path extrusionOk="0" h="450215" w="774064">
                  <a:moveTo>
                    <a:pt x="773754" y="0"/>
                  </a:moveTo>
                  <a:lnTo>
                    <a:pt x="0" y="450130"/>
                  </a:lnTo>
                  <a:lnTo>
                    <a:pt x="773754" y="0"/>
                  </a:lnTo>
                  <a:close/>
                </a:path>
              </a:pathLst>
            </a:custGeom>
            <a:solidFill>
              <a:srgbClr val="E7E7E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 name="Google Shape;339;p23"/>
            <p:cNvSpPr/>
            <p:nvPr/>
          </p:nvSpPr>
          <p:spPr>
            <a:xfrm>
              <a:off x="3178623" y="1146217"/>
              <a:ext cx="774065" cy="450215"/>
            </a:xfrm>
            <a:custGeom>
              <a:rect b="b" l="l" r="r" t="t"/>
              <a:pathLst>
                <a:path extrusionOk="0" h="450215" w="774064">
                  <a:moveTo>
                    <a:pt x="0" y="450130"/>
                  </a:moveTo>
                  <a:lnTo>
                    <a:pt x="0" y="450130"/>
                  </a:lnTo>
                  <a:lnTo>
                    <a:pt x="773754" y="0"/>
                  </a:lnTo>
                </a:path>
              </a:pathLst>
            </a:custGeom>
            <a:noFill/>
            <a:ln cap="flat" cmpd="sng" w="37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0" name="Google Shape;340;p23"/>
            <p:cNvSpPr/>
            <p:nvPr/>
          </p:nvSpPr>
          <p:spPr>
            <a:xfrm>
              <a:off x="3178623" y="821968"/>
              <a:ext cx="530225" cy="307975"/>
            </a:xfrm>
            <a:custGeom>
              <a:rect b="b" l="l" r="r" t="t"/>
              <a:pathLst>
                <a:path extrusionOk="0" h="307975" w="530225">
                  <a:moveTo>
                    <a:pt x="530158" y="0"/>
                  </a:moveTo>
                  <a:lnTo>
                    <a:pt x="0" y="307415"/>
                  </a:lnTo>
                  <a:lnTo>
                    <a:pt x="530158" y="0"/>
                  </a:lnTo>
                  <a:close/>
                </a:path>
              </a:pathLst>
            </a:custGeom>
            <a:solidFill>
              <a:srgbClr val="E7E7E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1" name="Google Shape;341;p23"/>
            <p:cNvSpPr/>
            <p:nvPr/>
          </p:nvSpPr>
          <p:spPr>
            <a:xfrm>
              <a:off x="3178623" y="821968"/>
              <a:ext cx="530225" cy="307975"/>
            </a:xfrm>
            <a:custGeom>
              <a:rect b="b" l="l" r="r" t="t"/>
              <a:pathLst>
                <a:path extrusionOk="0" h="307975" w="530225">
                  <a:moveTo>
                    <a:pt x="0" y="307415"/>
                  </a:moveTo>
                  <a:lnTo>
                    <a:pt x="0" y="307415"/>
                  </a:lnTo>
                  <a:lnTo>
                    <a:pt x="530158" y="0"/>
                  </a:lnTo>
                </a:path>
              </a:pathLst>
            </a:custGeom>
            <a:noFill/>
            <a:ln cap="flat" cmpd="sng" w="37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42" name="Google Shape;342;p23"/>
          <p:cNvSpPr txBox="1"/>
          <p:nvPr/>
        </p:nvSpPr>
        <p:spPr>
          <a:xfrm>
            <a:off x="0"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
        <p:nvSpPr>
          <p:cNvPr id="343" name="Google Shape;343;p23"/>
          <p:cNvSpPr txBox="1"/>
          <p:nvPr/>
        </p:nvSpPr>
        <p:spPr>
          <a:xfrm rot="1740000">
            <a:off x="2509568" y="1142049"/>
            <a:ext cx="644237" cy="182635"/>
          </a:xfrm>
          <a:prstGeom prst="rect">
            <a:avLst/>
          </a:prstGeom>
          <a:noFill/>
          <a:ln>
            <a:noFill/>
          </a:ln>
        </p:spPr>
        <p:txBody>
          <a:bodyPr anchorCtr="0" anchor="t" bIns="0" lIns="0" spcFirstLastPara="1" rIns="0" wrap="square" tIns="0">
            <a:spAutoFit/>
          </a:bodyPr>
          <a:lstStyle/>
          <a:p>
            <a:pPr indent="0" lvl="0" marL="0" marR="0" rtl="0" algn="l">
              <a:lnSpc>
                <a:spcPct val="68395"/>
              </a:lnSpc>
              <a:spcBef>
                <a:spcPts val="0"/>
              </a:spcBef>
              <a:spcAft>
                <a:spcPts val="0"/>
              </a:spcAft>
              <a:buNone/>
            </a:pPr>
            <a:r>
              <a:rPr b="1" baseline="30000" lang="en-US" sz="2025">
                <a:solidFill>
                  <a:schemeClr val="dk1"/>
                </a:solidFill>
                <a:latin typeface="Times New Roman"/>
                <a:ea typeface="Times New Roman"/>
                <a:cs typeface="Times New Roman"/>
                <a:sym typeface="Times New Roman"/>
              </a:rPr>
              <a:t>Inbo</a:t>
            </a:r>
            <a:r>
              <a:rPr b="1" lang="en-US" sz="1350">
                <a:solidFill>
                  <a:schemeClr val="dk1"/>
                </a:solidFill>
                <a:latin typeface="Times New Roman"/>
                <a:ea typeface="Times New Roman"/>
                <a:cs typeface="Times New Roman"/>
                <a:sym typeface="Times New Roman"/>
              </a:rPr>
              <a:t>ard</a:t>
            </a:r>
            <a:endParaRPr sz="1350">
              <a:solidFill>
                <a:schemeClr val="dk1"/>
              </a:solidFill>
              <a:latin typeface="Times New Roman"/>
              <a:ea typeface="Times New Roman"/>
              <a:cs typeface="Times New Roman"/>
              <a:sym typeface="Times New Roman"/>
            </a:endParaRPr>
          </a:p>
        </p:txBody>
      </p:sp>
      <p:sp>
        <p:nvSpPr>
          <p:cNvPr id="344" name="Google Shape;344;p23"/>
          <p:cNvSpPr txBox="1"/>
          <p:nvPr/>
        </p:nvSpPr>
        <p:spPr>
          <a:xfrm rot="1740000">
            <a:off x="2390137" y="1324825"/>
            <a:ext cx="671771" cy="182635"/>
          </a:xfrm>
          <a:prstGeom prst="rect">
            <a:avLst/>
          </a:prstGeom>
          <a:noFill/>
          <a:ln>
            <a:noFill/>
          </a:ln>
        </p:spPr>
        <p:txBody>
          <a:bodyPr anchorCtr="0" anchor="t" bIns="0" lIns="0" spcFirstLastPara="1" rIns="0" wrap="square" tIns="0">
            <a:spAutoFit/>
          </a:bodyPr>
          <a:lstStyle/>
          <a:p>
            <a:pPr indent="0" lvl="0" marL="0" marR="0" rtl="0" algn="l">
              <a:lnSpc>
                <a:spcPct val="68395"/>
              </a:lnSpc>
              <a:spcBef>
                <a:spcPts val="0"/>
              </a:spcBef>
              <a:spcAft>
                <a:spcPts val="0"/>
              </a:spcAft>
              <a:buNone/>
            </a:pPr>
            <a:r>
              <a:rPr b="1" baseline="30000" lang="en-US" sz="2025">
                <a:solidFill>
                  <a:schemeClr val="dk1"/>
                </a:solidFill>
                <a:latin typeface="Times New Roman"/>
                <a:ea typeface="Times New Roman"/>
                <a:cs typeface="Times New Roman"/>
                <a:sym typeface="Times New Roman"/>
              </a:rPr>
              <a:t>Mem</a:t>
            </a:r>
            <a:r>
              <a:rPr b="1" lang="en-US" sz="1350">
                <a:solidFill>
                  <a:schemeClr val="dk1"/>
                </a:solidFill>
                <a:latin typeface="Times New Roman"/>
                <a:ea typeface="Times New Roman"/>
                <a:cs typeface="Times New Roman"/>
                <a:sym typeface="Times New Roman"/>
              </a:rPr>
              <a:t>ory</a:t>
            </a:r>
            <a:endParaRPr sz="1350">
              <a:solidFill>
                <a:schemeClr val="dk1"/>
              </a:solidFill>
              <a:latin typeface="Times New Roman"/>
              <a:ea typeface="Times New Roman"/>
              <a:cs typeface="Times New Roman"/>
              <a:sym typeface="Times New Roman"/>
            </a:endParaRPr>
          </a:p>
        </p:txBody>
      </p:sp>
      <p:sp>
        <p:nvSpPr>
          <p:cNvPr id="345" name="Google Shape;345;p23"/>
          <p:cNvSpPr txBox="1"/>
          <p:nvPr/>
        </p:nvSpPr>
        <p:spPr>
          <a:xfrm rot="1740000">
            <a:off x="2051365" y="2463734"/>
            <a:ext cx="767195" cy="182635"/>
          </a:xfrm>
          <a:prstGeom prst="rect">
            <a:avLst/>
          </a:prstGeom>
          <a:noFill/>
          <a:ln>
            <a:noFill/>
          </a:ln>
        </p:spPr>
        <p:txBody>
          <a:bodyPr anchorCtr="0" anchor="t" bIns="0" lIns="0" spcFirstLastPara="1" rIns="0" wrap="square" tIns="0">
            <a:spAutoFit/>
          </a:bodyPr>
          <a:lstStyle/>
          <a:p>
            <a:pPr indent="0" lvl="0" marL="0" marR="0" rtl="0" algn="l">
              <a:lnSpc>
                <a:spcPct val="68395"/>
              </a:lnSpc>
              <a:spcBef>
                <a:spcPts val="0"/>
              </a:spcBef>
              <a:spcAft>
                <a:spcPts val="0"/>
              </a:spcAft>
              <a:buNone/>
            </a:pPr>
            <a:r>
              <a:rPr b="1" baseline="30000" lang="en-US" sz="2025">
                <a:solidFill>
                  <a:schemeClr val="dk1"/>
                </a:solidFill>
                <a:latin typeface="Times New Roman"/>
                <a:ea typeface="Times New Roman"/>
                <a:cs typeface="Times New Roman"/>
                <a:sym typeface="Times New Roman"/>
              </a:rPr>
              <a:t>Outbo</a:t>
            </a:r>
            <a:r>
              <a:rPr b="1" lang="en-US" sz="1350">
                <a:solidFill>
                  <a:schemeClr val="dk1"/>
                </a:solidFill>
                <a:latin typeface="Times New Roman"/>
                <a:ea typeface="Times New Roman"/>
                <a:cs typeface="Times New Roman"/>
                <a:sym typeface="Times New Roman"/>
              </a:rPr>
              <a:t>ard</a:t>
            </a:r>
            <a:endParaRPr sz="1350">
              <a:solidFill>
                <a:schemeClr val="dk1"/>
              </a:solidFill>
              <a:latin typeface="Times New Roman"/>
              <a:ea typeface="Times New Roman"/>
              <a:cs typeface="Times New Roman"/>
              <a:sym typeface="Times New Roman"/>
            </a:endParaRPr>
          </a:p>
        </p:txBody>
      </p:sp>
      <p:sp>
        <p:nvSpPr>
          <p:cNvPr id="346" name="Google Shape;346;p23"/>
          <p:cNvSpPr txBox="1"/>
          <p:nvPr/>
        </p:nvSpPr>
        <p:spPr>
          <a:xfrm rot="1740000">
            <a:off x="2026663" y="2646558"/>
            <a:ext cx="606459" cy="182635"/>
          </a:xfrm>
          <a:prstGeom prst="rect">
            <a:avLst/>
          </a:prstGeom>
          <a:noFill/>
          <a:ln>
            <a:noFill/>
          </a:ln>
        </p:spPr>
        <p:txBody>
          <a:bodyPr anchorCtr="0" anchor="t" bIns="0" lIns="0" spcFirstLastPara="1" rIns="0" wrap="square" tIns="0">
            <a:spAutoFit/>
          </a:bodyPr>
          <a:lstStyle/>
          <a:p>
            <a:pPr indent="0" lvl="0" marL="0" marR="0" rtl="0" algn="l">
              <a:lnSpc>
                <a:spcPct val="68395"/>
              </a:lnSpc>
              <a:spcBef>
                <a:spcPts val="0"/>
              </a:spcBef>
              <a:spcAft>
                <a:spcPts val="0"/>
              </a:spcAft>
              <a:buNone/>
            </a:pPr>
            <a:r>
              <a:rPr b="1" baseline="30000" lang="en-US" sz="2025">
                <a:solidFill>
                  <a:schemeClr val="dk1"/>
                </a:solidFill>
                <a:latin typeface="Times New Roman"/>
                <a:ea typeface="Times New Roman"/>
                <a:cs typeface="Times New Roman"/>
                <a:sym typeface="Times New Roman"/>
              </a:rPr>
              <a:t>Stor</a:t>
            </a:r>
            <a:r>
              <a:rPr b="1" lang="en-US" sz="1350">
                <a:solidFill>
                  <a:schemeClr val="dk1"/>
                </a:solidFill>
                <a:latin typeface="Times New Roman"/>
                <a:ea typeface="Times New Roman"/>
                <a:cs typeface="Times New Roman"/>
                <a:sym typeface="Times New Roman"/>
              </a:rPr>
              <a:t>age</a:t>
            </a:r>
            <a:endParaRPr sz="1350">
              <a:solidFill>
                <a:schemeClr val="dk1"/>
              </a:solidFill>
              <a:latin typeface="Times New Roman"/>
              <a:ea typeface="Times New Roman"/>
              <a:cs typeface="Times New Roman"/>
              <a:sym typeface="Times New Roman"/>
            </a:endParaRPr>
          </a:p>
        </p:txBody>
      </p:sp>
      <p:sp>
        <p:nvSpPr>
          <p:cNvPr id="347" name="Google Shape;347;p23"/>
          <p:cNvSpPr txBox="1"/>
          <p:nvPr/>
        </p:nvSpPr>
        <p:spPr>
          <a:xfrm rot="1740000">
            <a:off x="1565667" y="4106561"/>
            <a:ext cx="616188" cy="182635"/>
          </a:xfrm>
          <a:prstGeom prst="rect">
            <a:avLst/>
          </a:prstGeom>
          <a:noFill/>
          <a:ln>
            <a:noFill/>
          </a:ln>
        </p:spPr>
        <p:txBody>
          <a:bodyPr anchorCtr="0" anchor="t" bIns="0" lIns="0" spcFirstLastPara="1" rIns="0" wrap="square" tIns="0">
            <a:spAutoFit/>
          </a:bodyPr>
          <a:lstStyle/>
          <a:p>
            <a:pPr indent="0" lvl="0" marL="0" marR="0" rtl="0" algn="l">
              <a:lnSpc>
                <a:spcPct val="68395"/>
              </a:lnSpc>
              <a:spcBef>
                <a:spcPts val="0"/>
              </a:spcBef>
              <a:spcAft>
                <a:spcPts val="0"/>
              </a:spcAft>
              <a:buNone/>
            </a:pPr>
            <a:r>
              <a:rPr b="1" baseline="30000" lang="en-US" sz="2025">
                <a:solidFill>
                  <a:schemeClr val="dk1"/>
                </a:solidFill>
                <a:latin typeface="Times New Roman"/>
                <a:ea typeface="Times New Roman"/>
                <a:cs typeface="Times New Roman"/>
                <a:sym typeface="Times New Roman"/>
              </a:rPr>
              <a:t>Off-l</a:t>
            </a:r>
            <a:r>
              <a:rPr b="1" lang="en-US" sz="1350">
                <a:solidFill>
                  <a:schemeClr val="dk1"/>
                </a:solidFill>
                <a:latin typeface="Times New Roman"/>
                <a:ea typeface="Times New Roman"/>
                <a:cs typeface="Times New Roman"/>
                <a:sym typeface="Times New Roman"/>
              </a:rPr>
              <a:t>ine</a:t>
            </a:r>
            <a:endParaRPr sz="1350">
              <a:solidFill>
                <a:schemeClr val="dk1"/>
              </a:solidFill>
              <a:latin typeface="Times New Roman"/>
              <a:ea typeface="Times New Roman"/>
              <a:cs typeface="Times New Roman"/>
              <a:sym typeface="Times New Roman"/>
            </a:endParaRPr>
          </a:p>
        </p:txBody>
      </p:sp>
      <p:sp>
        <p:nvSpPr>
          <p:cNvPr id="348" name="Google Shape;348;p23"/>
          <p:cNvSpPr txBox="1"/>
          <p:nvPr/>
        </p:nvSpPr>
        <p:spPr>
          <a:xfrm rot="1740000">
            <a:off x="1464344" y="4289541"/>
            <a:ext cx="606459" cy="182635"/>
          </a:xfrm>
          <a:prstGeom prst="rect">
            <a:avLst/>
          </a:prstGeom>
          <a:noFill/>
          <a:ln>
            <a:noFill/>
          </a:ln>
        </p:spPr>
        <p:txBody>
          <a:bodyPr anchorCtr="0" anchor="t" bIns="0" lIns="0" spcFirstLastPara="1" rIns="0" wrap="square" tIns="0">
            <a:spAutoFit/>
          </a:bodyPr>
          <a:lstStyle/>
          <a:p>
            <a:pPr indent="0" lvl="0" marL="0" marR="0" rtl="0" algn="l">
              <a:lnSpc>
                <a:spcPct val="68395"/>
              </a:lnSpc>
              <a:spcBef>
                <a:spcPts val="0"/>
              </a:spcBef>
              <a:spcAft>
                <a:spcPts val="0"/>
              </a:spcAft>
              <a:buNone/>
            </a:pPr>
            <a:r>
              <a:rPr b="1" baseline="30000" lang="en-US" sz="2025">
                <a:solidFill>
                  <a:schemeClr val="dk1"/>
                </a:solidFill>
                <a:latin typeface="Times New Roman"/>
                <a:ea typeface="Times New Roman"/>
                <a:cs typeface="Times New Roman"/>
                <a:sym typeface="Times New Roman"/>
              </a:rPr>
              <a:t>Stor</a:t>
            </a:r>
            <a:r>
              <a:rPr b="1" lang="en-US" sz="1350">
                <a:solidFill>
                  <a:schemeClr val="dk1"/>
                </a:solidFill>
                <a:latin typeface="Times New Roman"/>
                <a:ea typeface="Times New Roman"/>
                <a:cs typeface="Times New Roman"/>
                <a:sym typeface="Times New Roman"/>
              </a:rPr>
              <a:t>age</a:t>
            </a:r>
            <a:endParaRPr sz="1350">
              <a:solidFill>
                <a:schemeClr val="dk1"/>
              </a:solidFill>
              <a:latin typeface="Times New Roman"/>
              <a:ea typeface="Times New Roman"/>
              <a:cs typeface="Times New Roman"/>
              <a:sym typeface="Times New Roman"/>
            </a:endParaRPr>
          </a:p>
        </p:txBody>
      </p:sp>
      <p:sp>
        <p:nvSpPr>
          <p:cNvPr id="349" name="Google Shape;349;p23"/>
          <p:cNvSpPr txBox="1"/>
          <p:nvPr/>
        </p:nvSpPr>
        <p:spPr>
          <a:xfrm rot="-1740000">
            <a:off x="3320381" y="2391984"/>
            <a:ext cx="949265" cy="155598"/>
          </a:xfrm>
          <a:prstGeom prst="rect">
            <a:avLst/>
          </a:prstGeom>
          <a:noFill/>
          <a:ln>
            <a:noFill/>
          </a:ln>
        </p:spPr>
        <p:txBody>
          <a:bodyPr anchorCtr="0" anchor="t" bIns="0" lIns="0" spcFirstLastPara="1" rIns="0" wrap="square" tIns="0">
            <a:spAutoFit/>
          </a:bodyPr>
          <a:lstStyle/>
          <a:p>
            <a:pPr indent="0" lvl="0" marL="0" marR="0" rtl="0" algn="l">
              <a:lnSpc>
                <a:spcPct val="68405"/>
              </a:lnSpc>
              <a:spcBef>
                <a:spcPts val="0"/>
              </a:spcBef>
              <a:spcAft>
                <a:spcPts val="0"/>
              </a:spcAft>
              <a:buNone/>
            </a:pPr>
            <a:r>
              <a:rPr b="1" lang="en-US" sz="1150">
                <a:solidFill>
                  <a:schemeClr val="dk1"/>
                </a:solidFill>
                <a:latin typeface="Times New Roman"/>
                <a:ea typeface="Times New Roman"/>
                <a:cs typeface="Times New Roman"/>
                <a:sym typeface="Times New Roman"/>
              </a:rPr>
              <a:t>Ma</a:t>
            </a:r>
            <a:r>
              <a:rPr b="1" baseline="30000" lang="en-US" sz="1725">
                <a:solidFill>
                  <a:schemeClr val="dk1"/>
                </a:solidFill>
                <a:latin typeface="Times New Roman"/>
                <a:ea typeface="Times New Roman"/>
                <a:cs typeface="Times New Roman"/>
                <a:sym typeface="Times New Roman"/>
              </a:rPr>
              <a:t>gnetic Disk</a:t>
            </a:r>
            <a:endParaRPr baseline="30000" sz="1725">
              <a:solidFill>
                <a:schemeClr val="dk1"/>
              </a:solidFill>
              <a:latin typeface="Times New Roman"/>
              <a:ea typeface="Times New Roman"/>
              <a:cs typeface="Times New Roman"/>
              <a:sym typeface="Times New Roman"/>
            </a:endParaRPr>
          </a:p>
        </p:txBody>
      </p:sp>
      <p:sp>
        <p:nvSpPr>
          <p:cNvPr id="350" name="Google Shape;350;p23"/>
          <p:cNvSpPr txBox="1"/>
          <p:nvPr/>
        </p:nvSpPr>
        <p:spPr>
          <a:xfrm rot="-1740000">
            <a:off x="3556094" y="2548677"/>
            <a:ext cx="656916" cy="155598"/>
          </a:xfrm>
          <a:prstGeom prst="rect">
            <a:avLst/>
          </a:prstGeom>
          <a:noFill/>
          <a:ln>
            <a:noFill/>
          </a:ln>
        </p:spPr>
        <p:txBody>
          <a:bodyPr anchorCtr="0" anchor="t" bIns="0" lIns="0" spcFirstLastPara="1" rIns="0" wrap="square" tIns="0">
            <a:spAutoFit/>
          </a:bodyPr>
          <a:lstStyle/>
          <a:p>
            <a:pPr indent="0" lvl="0" marL="0" marR="0" rtl="0" algn="l">
              <a:lnSpc>
                <a:spcPct val="68405"/>
              </a:lnSpc>
              <a:spcBef>
                <a:spcPts val="0"/>
              </a:spcBef>
              <a:spcAft>
                <a:spcPts val="0"/>
              </a:spcAft>
              <a:buNone/>
            </a:pPr>
            <a:r>
              <a:rPr b="1" lang="en-US" sz="1150">
                <a:solidFill>
                  <a:schemeClr val="dk1"/>
                </a:solidFill>
                <a:latin typeface="Times New Roman"/>
                <a:ea typeface="Times New Roman"/>
                <a:cs typeface="Times New Roman"/>
                <a:sym typeface="Times New Roman"/>
              </a:rPr>
              <a:t>CD</a:t>
            </a:r>
            <a:r>
              <a:rPr b="1" baseline="30000" lang="en-US" sz="1725">
                <a:solidFill>
                  <a:schemeClr val="dk1"/>
                </a:solidFill>
                <a:latin typeface="Times New Roman"/>
                <a:ea typeface="Times New Roman"/>
                <a:cs typeface="Times New Roman"/>
                <a:sym typeface="Times New Roman"/>
              </a:rPr>
              <a:t>-ROM</a:t>
            </a:r>
            <a:endParaRPr baseline="30000" sz="1725">
              <a:solidFill>
                <a:schemeClr val="dk1"/>
              </a:solidFill>
              <a:latin typeface="Times New Roman"/>
              <a:ea typeface="Times New Roman"/>
              <a:cs typeface="Times New Roman"/>
              <a:sym typeface="Times New Roman"/>
            </a:endParaRPr>
          </a:p>
        </p:txBody>
      </p:sp>
      <p:sp>
        <p:nvSpPr>
          <p:cNvPr id="351" name="Google Shape;351;p23"/>
          <p:cNvSpPr txBox="1"/>
          <p:nvPr/>
        </p:nvSpPr>
        <p:spPr>
          <a:xfrm rot="-1740000">
            <a:off x="3703591" y="2704488"/>
            <a:ext cx="546895" cy="155598"/>
          </a:xfrm>
          <a:prstGeom prst="rect">
            <a:avLst/>
          </a:prstGeom>
          <a:noFill/>
          <a:ln>
            <a:noFill/>
          </a:ln>
        </p:spPr>
        <p:txBody>
          <a:bodyPr anchorCtr="0" anchor="t" bIns="0" lIns="0" spcFirstLastPara="1" rIns="0" wrap="square" tIns="0">
            <a:spAutoFit/>
          </a:bodyPr>
          <a:lstStyle/>
          <a:p>
            <a:pPr indent="0" lvl="0" marL="0" marR="0" rtl="0" algn="l">
              <a:lnSpc>
                <a:spcPct val="68405"/>
              </a:lnSpc>
              <a:spcBef>
                <a:spcPts val="0"/>
              </a:spcBef>
              <a:spcAft>
                <a:spcPts val="0"/>
              </a:spcAft>
              <a:buNone/>
            </a:pPr>
            <a:r>
              <a:rPr b="1" lang="en-US" sz="1150">
                <a:solidFill>
                  <a:schemeClr val="dk1"/>
                </a:solidFill>
                <a:latin typeface="Times New Roman"/>
                <a:ea typeface="Times New Roman"/>
                <a:cs typeface="Times New Roman"/>
                <a:sym typeface="Times New Roman"/>
              </a:rPr>
              <a:t>CD</a:t>
            </a:r>
            <a:r>
              <a:rPr b="1" baseline="30000" lang="en-US" sz="1725">
                <a:solidFill>
                  <a:schemeClr val="dk1"/>
                </a:solidFill>
                <a:latin typeface="Times New Roman"/>
                <a:ea typeface="Times New Roman"/>
                <a:cs typeface="Times New Roman"/>
                <a:sym typeface="Times New Roman"/>
              </a:rPr>
              <a:t>-RW</a:t>
            </a:r>
            <a:endParaRPr baseline="30000" sz="1725">
              <a:solidFill>
                <a:schemeClr val="dk1"/>
              </a:solidFill>
              <a:latin typeface="Times New Roman"/>
              <a:ea typeface="Times New Roman"/>
              <a:cs typeface="Times New Roman"/>
              <a:sym typeface="Times New Roman"/>
            </a:endParaRPr>
          </a:p>
        </p:txBody>
      </p:sp>
      <p:sp>
        <p:nvSpPr>
          <p:cNvPr id="352" name="Google Shape;352;p23"/>
          <p:cNvSpPr txBox="1"/>
          <p:nvPr/>
        </p:nvSpPr>
        <p:spPr>
          <a:xfrm rot="-1740000">
            <a:off x="3741398" y="2862027"/>
            <a:ext cx="652591" cy="155598"/>
          </a:xfrm>
          <a:prstGeom prst="rect">
            <a:avLst/>
          </a:prstGeom>
          <a:noFill/>
          <a:ln>
            <a:noFill/>
          </a:ln>
        </p:spPr>
        <p:txBody>
          <a:bodyPr anchorCtr="0" anchor="t" bIns="0" lIns="0" spcFirstLastPara="1" rIns="0" wrap="square" tIns="0">
            <a:spAutoFit/>
          </a:bodyPr>
          <a:lstStyle/>
          <a:p>
            <a:pPr indent="0" lvl="0" marL="0" marR="0" rtl="0" algn="l">
              <a:lnSpc>
                <a:spcPct val="68405"/>
              </a:lnSpc>
              <a:spcBef>
                <a:spcPts val="0"/>
              </a:spcBef>
              <a:spcAft>
                <a:spcPts val="0"/>
              </a:spcAft>
              <a:buNone/>
            </a:pPr>
            <a:r>
              <a:rPr b="1" lang="en-US" sz="1150">
                <a:solidFill>
                  <a:schemeClr val="dk1"/>
                </a:solidFill>
                <a:latin typeface="Times New Roman"/>
                <a:ea typeface="Times New Roman"/>
                <a:cs typeface="Times New Roman"/>
                <a:sym typeface="Times New Roman"/>
              </a:rPr>
              <a:t>DV</a:t>
            </a:r>
            <a:r>
              <a:rPr b="1" baseline="30000" lang="en-US" sz="1725">
                <a:solidFill>
                  <a:schemeClr val="dk1"/>
                </a:solidFill>
                <a:latin typeface="Times New Roman"/>
                <a:ea typeface="Times New Roman"/>
                <a:cs typeface="Times New Roman"/>
                <a:sym typeface="Times New Roman"/>
              </a:rPr>
              <a:t>D-RW</a:t>
            </a:r>
            <a:endParaRPr baseline="30000" sz="1725">
              <a:solidFill>
                <a:schemeClr val="dk1"/>
              </a:solidFill>
              <a:latin typeface="Times New Roman"/>
              <a:ea typeface="Times New Roman"/>
              <a:cs typeface="Times New Roman"/>
              <a:sym typeface="Times New Roman"/>
            </a:endParaRPr>
          </a:p>
        </p:txBody>
      </p:sp>
      <p:sp>
        <p:nvSpPr>
          <p:cNvPr id="353" name="Google Shape;353;p23"/>
          <p:cNvSpPr txBox="1"/>
          <p:nvPr/>
        </p:nvSpPr>
        <p:spPr>
          <a:xfrm rot="-1740000">
            <a:off x="3779138" y="3019285"/>
            <a:ext cx="755549" cy="155598"/>
          </a:xfrm>
          <a:prstGeom prst="rect">
            <a:avLst/>
          </a:prstGeom>
          <a:noFill/>
          <a:ln>
            <a:noFill/>
          </a:ln>
        </p:spPr>
        <p:txBody>
          <a:bodyPr anchorCtr="0" anchor="t" bIns="0" lIns="0" spcFirstLastPara="1" rIns="0" wrap="square" tIns="0">
            <a:spAutoFit/>
          </a:bodyPr>
          <a:lstStyle/>
          <a:p>
            <a:pPr indent="0" lvl="0" marL="0" marR="0" rtl="0" algn="l">
              <a:lnSpc>
                <a:spcPct val="68405"/>
              </a:lnSpc>
              <a:spcBef>
                <a:spcPts val="0"/>
              </a:spcBef>
              <a:spcAft>
                <a:spcPts val="0"/>
              </a:spcAft>
              <a:buNone/>
            </a:pPr>
            <a:r>
              <a:rPr b="1" lang="en-US" sz="1150">
                <a:solidFill>
                  <a:schemeClr val="dk1"/>
                </a:solidFill>
                <a:latin typeface="Times New Roman"/>
                <a:ea typeface="Times New Roman"/>
                <a:cs typeface="Times New Roman"/>
                <a:sym typeface="Times New Roman"/>
              </a:rPr>
              <a:t>DV</a:t>
            </a:r>
            <a:r>
              <a:rPr b="1" baseline="30000" lang="en-US" sz="1725">
                <a:solidFill>
                  <a:schemeClr val="dk1"/>
                </a:solidFill>
                <a:latin typeface="Times New Roman"/>
                <a:ea typeface="Times New Roman"/>
                <a:cs typeface="Times New Roman"/>
                <a:sym typeface="Times New Roman"/>
              </a:rPr>
              <a:t>D-RAM</a:t>
            </a:r>
            <a:endParaRPr baseline="30000" sz="1725">
              <a:solidFill>
                <a:schemeClr val="dk1"/>
              </a:solidFill>
              <a:latin typeface="Times New Roman"/>
              <a:ea typeface="Times New Roman"/>
              <a:cs typeface="Times New Roman"/>
              <a:sym typeface="Times New Roman"/>
            </a:endParaRPr>
          </a:p>
        </p:txBody>
      </p:sp>
      <p:sp>
        <p:nvSpPr>
          <p:cNvPr id="354" name="Google Shape;354;p23"/>
          <p:cNvSpPr txBox="1"/>
          <p:nvPr/>
        </p:nvSpPr>
        <p:spPr>
          <a:xfrm rot="-1740000">
            <a:off x="3967854" y="3175945"/>
            <a:ext cx="559727" cy="155598"/>
          </a:xfrm>
          <a:prstGeom prst="rect">
            <a:avLst/>
          </a:prstGeom>
          <a:noFill/>
          <a:ln>
            <a:noFill/>
          </a:ln>
        </p:spPr>
        <p:txBody>
          <a:bodyPr anchorCtr="0" anchor="t" bIns="0" lIns="0" spcFirstLastPara="1" rIns="0" wrap="square" tIns="0">
            <a:spAutoFit/>
          </a:bodyPr>
          <a:lstStyle/>
          <a:p>
            <a:pPr indent="0" lvl="0" marL="0" marR="0" rtl="0" algn="l">
              <a:lnSpc>
                <a:spcPct val="68405"/>
              </a:lnSpc>
              <a:spcBef>
                <a:spcPts val="0"/>
              </a:spcBef>
              <a:spcAft>
                <a:spcPts val="0"/>
              </a:spcAft>
              <a:buNone/>
            </a:pPr>
            <a:r>
              <a:rPr b="1" lang="en-US" sz="1150">
                <a:solidFill>
                  <a:schemeClr val="dk1"/>
                </a:solidFill>
                <a:latin typeface="Times New Roman"/>
                <a:ea typeface="Times New Roman"/>
                <a:cs typeface="Times New Roman"/>
                <a:sym typeface="Times New Roman"/>
              </a:rPr>
              <a:t>Blu</a:t>
            </a:r>
            <a:r>
              <a:rPr b="1" baseline="30000" lang="en-US" sz="1725">
                <a:solidFill>
                  <a:schemeClr val="dk1"/>
                </a:solidFill>
                <a:latin typeface="Times New Roman"/>
                <a:ea typeface="Times New Roman"/>
                <a:cs typeface="Times New Roman"/>
                <a:sym typeface="Times New Roman"/>
              </a:rPr>
              <a:t>-Ray</a:t>
            </a:r>
            <a:endParaRPr baseline="30000" sz="1725">
              <a:solidFill>
                <a:schemeClr val="dk1"/>
              </a:solidFill>
              <a:latin typeface="Times New Roman"/>
              <a:ea typeface="Times New Roman"/>
              <a:cs typeface="Times New Roman"/>
              <a:sym typeface="Times New Roman"/>
            </a:endParaRPr>
          </a:p>
        </p:txBody>
      </p:sp>
      <p:sp>
        <p:nvSpPr>
          <p:cNvPr id="355" name="Google Shape;355;p23"/>
          <p:cNvSpPr txBox="1"/>
          <p:nvPr/>
        </p:nvSpPr>
        <p:spPr>
          <a:xfrm rot="-1740000">
            <a:off x="3916522" y="4163741"/>
            <a:ext cx="966197" cy="155598"/>
          </a:xfrm>
          <a:prstGeom prst="rect">
            <a:avLst/>
          </a:prstGeom>
          <a:noFill/>
          <a:ln>
            <a:noFill/>
          </a:ln>
        </p:spPr>
        <p:txBody>
          <a:bodyPr anchorCtr="0" anchor="t" bIns="0" lIns="0" spcFirstLastPara="1" rIns="0" wrap="square" tIns="0">
            <a:spAutoFit/>
          </a:bodyPr>
          <a:lstStyle/>
          <a:p>
            <a:pPr indent="0" lvl="0" marL="0" marR="0" rtl="0" algn="l">
              <a:lnSpc>
                <a:spcPct val="68405"/>
              </a:lnSpc>
              <a:spcBef>
                <a:spcPts val="0"/>
              </a:spcBef>
              <a:spcAft>
                <a:spcPts val="0"/>
              </a:spcAft>
              <a:buNone/>
            </a:pPr>
            <a:r>
              <a:rPr b="1" lang="en-US" sz="1150">
                <a:solidFill>
                  <a:schemeClr val="dk1"/>
                </a:solidFill>
                <a:latin typeface="Times New Roman"/>
                <a:ea typeface="Times New Roman"/>
                <a:cs typeface="Times New Roman"/>
                <a:sym typeface="Times New Roman"/>
              </a:rPr>
              <a:t>Ma</a:t>
            </a:r>
            <a:r>
              <a:rPr b="1" baseline="30000" lang="en-US" sz="1725">
                <a:solidFill>
                  <a:schemeClr val="dk1"/>
                </a:solidFill>
                <a:latin typeface="Times New Roman"/>
                <a:ea typeface="Times New Roman"/>
                <a:cs typeface="Times New Roman"/>
                <a:sym typeface="Times New Roman"/>
              </a:rPr>
              <a:t>gnetic Tape</a:t>
            </a:r>
            <a:endParaRPr baseline="30000" sz="1725">
              <a:solidFill>
                <a:schemeClr val="dk1"/>
              </a:solidFill>
              <a:latin typeface="Times New Roman"/>
              <a:ea typeface="Times New Roman"/>
              <a:cs typeface="Times New Roman"/>
              <a:sym typeface="Times New Roman"/>
            </a:endParaRPr>
          </a:p>
        </p:txBody>
      </p:sp>
      <p:sp>
        <p:nvSpPr>
          <p:cNvPr id="356" name="Google Shape;356;p23"/>
          <p:cNvSpPr txBox="1"/>
          <p:nvPr/>
        </p:nvSpPr>
        <p:spPr>
          <a:xfrm rot="-1740000">
            <a:off x="3268872" y="1098067"/>
            <a:ext cx="432179" cy="155598"/>
          </a:xfrm>
          <a:prstGeom prst="rect">
            <a:avLst/>
          </a:prstGeom>
          <a:noFill/>
          <a:ln>
            <a:noFill/>
          </a:ln>
        </p:spPr>
        <p:txBody>
          <a:bodyPr anchorCtr="0" anchor="t" bIns="0" lIns="0" spcFirstLastPara="1" rIns="0" wrap="square" tIns="0">
            <a:spAutoFit/>
          </a:bodyPr>
          <a:lstStyle/>
          <a:p>
            <a:pPr indent="0" lvl="0" marL="0" marR="0" rtl="0" algn="l">
              <a:lnSpc>
                <a:spcPct val="68405"/>
              </a:lnSpc>
              <a:spcBef>
                <a:spcPts val="0"/>
              </a:spcBef>
              <a:spcAft>
                <a:spcPts val="0"/>
              </a:spcAft>
              <a:buNone/>
            </a:pPr>
            <a:r>
              <a:rPr b="1" lang="en-US" sz="1150">
                <a:solidFill>
                  <a:schemeClr val="dk1"/>
                </a:solidFill>
                <a:latin typeface="Times New Roman"/>
                <a:ea typeface="Times New Roman"/>
                <a:cs typeface="Times New Roman"/>
                <a:sym typeface="Times New Roman"/>
              </a:rPr>
              <a:t>Cac</a:t>
            </a:r>
            <a:r>
              <a:rPr b="1" baseline="30000" lang="en-US" sz="1725">
                <a:solidFill>
                  <a:schemeClr val="dk1"/>
                </a:solidFill>
                <a:latin typeface="Times New Roman"/>
                <a:ea typeface="Times New Roman"/>
                <a:cs typeface="Times New Roman"/>
                <a:sym typeface="Times New Roman"/>
              </a:rPr>
              <a:t>he</a:t>
            </a:r>
            <a:endParaRPr baseline="30000" sz="1725">
              <a:solidFill>
                <a:schemeClr val="dk1"/>
              </a:solidFill>
              <a:latin typeface="Times New Roman"/>
              <a:ea typeface="Times New Roman"/>
              <a:cs typeface="Times New Roman"/>
              <a:sym typeface="Times New Roman"/>
            </a:endParaRPr>
          </a:p>
        </p:txBody>
      </p:sp>
      <p:sp>
        <p:nvSpPr>
          <p:cNvPr id="357" name="Google Shape;357;p23"/>
          <p:cNvSpPr txBox="1"/>
          <p:nvPr/>
        </p:nvSpPr>
        <p:spPr>
          <a:xfrm rot="-1740000">
            <a:off x="3450081" y="1364335"/>
            <a:ext cx="377963" cy="155598"/>
          </a:xfrm>
          <a:prstGeom prst="rect">
            <a:avLst/>
          </a:prstGeom>
          <a:noFill/>
          <a:ln>
            <a:noFill/>
          </a:ln>
        </p:spPr>
        <p:txBody>
          <a:bodyPr anchorCtr="0" anchor="t" bIns="0" lIns="0" spcFirstLastPara="1" rIns="0" wrap="square" tIns="0">
            <a:spAutoFit/>
          </a:bodyPr>
          <a:lstStyle/>
          <a:p>
            <a:pPr indent="0" lvl="0" marL="0" marR="0" rtl="0" algn="l">
              <a:lnSpc>
                <a:spcPct val="68405"/>
              </a:lnSpc>
              <a:spcBef>
                <a:spcPts val="0"/>
              </a:spcBef>
              <a:spcAft>
                <a:spcPts val="0"/>
              </a:spcAft>
              <a:buNone/>
            </a:pPr>
            <a:r>
              <a:rPr b="1" lang="en-US" sz="1150">
                <a:solidFill>
                  <a:schemeClr val="dk1"/>
                </a:solidFill>
                <a:latin typeface="Times New Roman"/>
                <a:ea typeface="Times New Roman"/>
                <a:cs typeface="Times New Roman"/>
                <a:sym typeface="Times New Roman"/>
              </a:rPr>
              <a:t>Ma</a:t>
            </a:r>
            <a:r>
              <a:rPr b="1" baseline="30000" lang="en-US" sz="1725">
                <a:solidFill>
                  <a:schemeClr val="dk1"/>
                </a:solidFill>
                <a:latin typeface="Times New Roman"/>
                <a:ea typeface="Times New Roman"/>
                <a:cs typeface="Times New Roman"/>
                <a:sym typeface="Times New Roman"/>
              </a:rPr>
              <a:t>in</a:t>
            </a:r>
            <a:endParaRPr baseline="30000" sz="1725">
              <a:solidFill>
                <a:schemeClr val="dk1"/>
              </a:solidFill>
              <a:latin typeface="Times New Roman"/>
              <a:ea typeface="Times New Roman"/>
              <a:cs typeface="Times New Roman"/>
              <a:sym typeface="Times New Roman"/>
            </a:endParaRPr>
          </a:p>
        </p:txBody>
      </p:sp>
      <p:sp>
        <p:nvSpPr>
          <p:cNvPr id="358" name="Google Shape;358;p23"/>
          <p:cNvSpPr txBox="1"/>
          <p:nvPr/>
        </p:nvSpPr>
        <p:spPr>
          <a:xfrm rot="-1740000">
            <a:off x="3441547" y="1521342"/>
            <a:ext cx="576259" cy="155598"/>
          </a:xfrm>
          <a:prstGeom prst="rect">
            <a:avLst/>
          </a:prstGeom>
          <a:noFill/>
          <a:ln>
            <a:noFill/>
          </a:ln>
        </p:spPr>
        <p:txBody>
          <a:bodyPr anchorCtr="0" anchor="t" bIns="0" lIns="0" spcFirstLastPara="1" rIns="0" wrap="square" tIns="0">
            <a:spAutoFit/>
          </a:bodyPr>
          <a:lstStyle/>
          <a:p>
            <a:pPr indent="0" lvl="0" marL="0" marR="0" rtl="0" algn="l">
              <a:lnSpc>
                <a:spcPct val="68405"/>
              </a:lnSpc>
              <a:spcBef>
                <a:spcPts val="0"/>
              </a:spcBef>
              <a:spcAft>
                <a:spcPts val="0"/>
              </a:spcAft>
              <a:buNone/>
            </a:pPr>
            <a:r>
              <a:rPr b="1" lang="en-US" sz="1150">
                <a:solidFill>
                  <a:schemeClr val="dk1"/>
                </a:solidFill>
                <a:latin typeface="Times New Roman"/>
                <a:ea typeface="Times New Roman"/>
                <a:cs typeface="Times New Roman"/>
                <a:sym typeface="Times New Roman"/>
              </a:rPr>
              <a:t>Me</a:t>
            </a:r>
            <a:r>
              <a:rPr b="1" baseline="30000" lang="en-US" sz="1725">
                <a:solidFill>
                  <a:schemeClr val="dk1"/>
                </a:solidFill>
                <a:latin typeface="Times New Roman"/>
                <a:ea typeface="Times New Roman"/>
                <a:cs typeface="Times New Roman"/>
                <a:sym typeface="Times New Roman"/>
              </a:rPr>
              <a:t>mory</a:t>
            </a:r>
            <a:endParaRPr baseline="30000" sz="1725">
              <a:solidFill>
                <a:schemeClr val="dk1"/>
              </a:solidFill>
              <a:latin typeface="Times New Roman"/>
              <a:ea typeface="Times New Roman"/>
              <a:cs typeface="Times New Roman"/>
              <a:sym typeface="Times New Roman"/>
            </a:endParaRPr>
          </a:p>
        </p:txBody>
      </p:sp>
      <p:sp>
        <p:nvSpPr>
          <p:cNvPr id="359" name="Google Shape;359;p23"/>
          <p:cNvSpPr txBox="1"/>
          <p:nvPr/>
        </p:nvSpPr>
        <p:spPr>
          <a:xfrm rot="-1740000">
            <a:off x="3176545" y="587582"/>
            <a:ext cx="339929" cy="155598"/>
          </a:xfrm>
          <a:prstGeom prst="rect">
            <a:avLst/>
          </a:prstGeom>
          <a:noFill/>
          <a:ln>
            <a:noFill/>
          </a:ln>
        </p:spPr>
        <p:txBody>
          <a:bodyPr anchorCtr="0" anchor="t" bIns="0" lIns="0" spcFirstLastPara="1" rIns="0" wrap="square" tIns="0">
            <a:spAutoFit/>
          </a:bodyPr>
          <a:lstStyle/>
          <a:p>
            <a:pPr indent="0" lvl="0" marL="0" marR="0" rtl="0" algn="l">
              <a:lnSpc>
                <a:spcPct val="68405"/>
              </a:lnSpc>
              <a:spcBef>
                <a:spcPts val="0"/>
              </a:spcBef>
              <a:spcAft>
                <a:spcPts val="0"/>
              </a:spcAft>
              <a:buNone/>
            </a:pPr>
            <a:r>
              <a:rPr b="1" lang="en-US" sz="1150">
                <a:solidFill>
                  <a:schemeClr val="dk1"/>
                </a:solidFill>
                <a:latin typeface="Times New Roman"/>
                <a:ea typeface="Times New Roman"/>
                <a:cs typeface="Times New Roman"/>
                <a:sym typeface="Times New Roman"/>
              </a:rPr>
              <a:t>Reg</a:t>
            </a:r>
            <a:r>
              <a:rPr b="1" baseline="30000" lang="en-US" sz="1725">
                <a:solidFill>
                  <a:schemeClr val="dk1"/>
                </a:solidFill>
                <a:latin typeface="Times New Roman"/>
                <a:ea typeface="Times New Roman"/>
                <a:cs typeface="Times New Roman"/>
                <a:sym typeface="Times New Roman"/>
              </a:rPr>
              <a:t>-</a:t>
            </a:r>
            <a:endParaRPr baseline="30000" sz="1725">
              <a:solidFill>
                <a:schemeClr val="dk1"/>
              </a:solidFill>
              <a:latin typeface="Times New Roman"/>
              <a:ea typeface="Times New Roman"/>
              <a:cs typeface="Times New Roman"/>
              <a:sym typeface="Times New Roman"/>
            </a:endParaRPr>
          </a:p>
        </p:txBody>
      </p:sp>
      <p:sp>
        <p:nvSpPr>
          <p:cNvPr id="360" name="Google Shape;360;p23"/>
          <p:cNvSpPr txBox="1"/>
          <p:nvPr/>
        </p:nvSpPr>
        <p:spPr>
          <a:xfrm rot="-1740000">
            <a:off x="3248278" y="743895"/>
            <a:ext cx="377963" cy="155598"/>
          </a:xfrm>
          <a:prstGeom prst="rect">
            <a:avLst/>
          </a:prstGeom>
          <a:noFill/>
          <a:ln>
            <a:noFill/>
          </a:ln>
        </p:spPr>
        <p:txBody>
          <a:bodyPr anchorCtr="0" anchor="t" bIns="0" lIns="0" spcFirstLastPara="1" rIns="0" wrap="square" tIns="0">
            <a:spAutoFit/>
          </a:bodyPr>
          <a:lstStyle/>
          <a:p>
            <a:pPr indent="0" lvl="0" marL="0" marR="0" rtl="0" algn="l">
              <a:lnSpc>
                <a:spcPct val="68405"/>
              </a:lnSpc>
              <a:spcBef>
                <a:spcPts val="0"/>
              </a:spcBef>
              <a:spcAft>
                <a:spcPts val="0"/>
              </a:spcAft>
              <a:buNone/>
            </a:pPr>
            <a:r>
              <a:rPr b="1" lang="en-US" sz="1150">
                <a:solidFill>
                  <a:schemeClr val="dk1"/>
                </a:solidFill>
                <a:latin typeface="Times New Roman"/>
                <a:ea typeface="Times New Roman"/>
                <a:cs typeface="Times New Roman"/>
                <a:sym typeface="Times New Roman"/>
              </a:rPr>
              <a:t>ister</a:t>
            </a:r>
            <a:r>
              <a:rPr b="1" baseline="30000" lang="en-US" sz="1725">
                <a:solidFill>
                  <a:schemeClr val="dk1"/>
                </a:solidFill>
                <a:latin typeface="Times New Roman"/>
                <a:ea typeface="Times New Roman"/>
                <a:cs typeface="Times New Roman"/>
                <a:sym typeface="Times New Roman"/>
              </a:rPr>
              <a:t>s</a:t>
            </a:r>
            <a:endParaRPr baseline="30000" sz="1725">
              <a:solidFill>
                <a:schemeClr val="dk1"/>
              </a:solidFill>
              <a:latin typeface="Times New Roman"/>
              <a:ea typeface="Times New Roman"/>
              <a:cs typeface="Times New Roman"/>
              <a:sym typeface="Times New Roman"/>
            </a:endParaRPr>
          </a:p>
        </p:txBody>
      </p:sp>
      <p:pic>
        <p:nvPicPr>
          <p:cNvPr descr="A picture containing screenshot&#10;&#10;Description automatically generated" id="361" name="Google Shape;361;p23"/>
          <p:cNvPicPr preferRelativeResize="0"/>
          <p:nvPr/>
        </p:nvPicPr>
        <p:blipFill rotWithShape="1">
          <a:blip r:embed="rId3">
            <a:alphaModFix/>
          </a:blip>
          <a:srcRect b="0" l="0" r="0" t="0"/>
          <a:stretch/>
        </p:blipFill>
        <p:spPr>
          <a:xfrm>
            <a:off x="6338371" y="930689"/>
            <a:ext cx="5589850" cy="4646109"/>
          </a:xfrm>
          <a:prstGeom prst="rect">
            <a:avLst/>
          </a:prstGeom>
          <a:noFill/>
          <a:ln>
            <a:noFill/>
          </a:ln>
        </p:spPr>
      </p:pic>
      <p:sp>
        <p:nvSpPr>
          <p:cNvPr id="362" name="Google Shape;362;p2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4"/>
          <p:cNvSpPr txBox="1"/>
          <p:nvPr>
            <p:ph idx="4294967295" type="title"/>
          </p:nvPr>
        </p:nvSpPr>
        <p:spPr>
          <a:xfrm>
            <a:off x="2046528" y="299585"/>
            <a:ext cx="8229600" cy="5762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90"/>
              <a:buFont typeface="Calibri"/>
              <a:buNone/>
            </a:pPr>
            <a:r>
              <a:rPr lang="en-US" sz="3690"/>
              <a:t>Caching</a:t>
            </a:r>
            <a:endParaRPr/>
          </a:p>
        </p:txBody>
      </p:sp>
      <p:sp>
        <p:nvSpPr>
          <p:cNvPr id="368" name="Google Shape;368;p24"/>
          <p:cNvSpPr txBox="1"/>
          <p:nvPr>
            <p:ph idx="4294967295" type="body"/>
          </p:nvPr>
        </p:nvSpPr>
        <p:spPr>
          <a:xfrm>
            <a:off x="1926771" y="1157288"/>
            <a:ext cx="7848600" cy="5243512"/>
          </a:xfrm>
          <a:prstGeom prst="rect">
            <a:avLst/>
          </a:prstGeom>
          <a:noFill/>
          <a:ln>
            <a:noFill/>
          </a:ln>
        </p:spPr>
        <p:txBody>
          <a:bodyPr anchorCtr="0" anchor="t" bIns="45700" lIns="91425" spcFirstLastPara="1" rIns="91425" wrap="square" tIns="45700">
            <a:noAutofit/>
          </a:bodyPr>
          <a:lstStyle/>
          <a:p>
            <a:pPr indent="-514350" lvl="0" marL="624078" rtl="0" algn="l">
              <a:spcBef>
                <a:spcPts val="0"/>
              </a:spcBef>
              <a:spcAft>
                <a:spcPts val="0"/>
              </a:spcAft>
              <a:buClr>
                <a:schemeClr val="dk1"/>
              </a:buClr>
              <a:buSzPts val="1836"/>
              <a:buFont typeface="Calibri"/>
              <a:buAutoNum type="arabicPeriod"/>
            </a:pPr>
            <a:r>
              <a:rPr lang="en-US"/>
              <a:t>Important principle, performed at many levels in a computer (in hardware, operating system, software).</a:t>
            </a:r>
            <a:endParaRPr/>
          </a:p>
          <a:p>
            <a:pPr indent="-397764" lvl="0" marL="624078" rtl="0" algn="l">
              <a:spcBef>
                <a:spcPts val="0"/>
              </a:spcBef>
              <a:spcAft>
                <a:spcPts val="0"/>
              </a:spcAft>
              <a:buClr>
                <a:schemeClr val="dk1"/>
              </a:buClr>
              <a:buSzPts val="1836"/>
              <a:buFont typeface="Calibri"/>
              <a:buNone/>
            </a:pPr>
            <a:r>
              <a:t/>
            </a:r>
            <a:endParaRPr/>
          </a:p>
          <a:p>
            <a:pPr indent="-514350" lvl="0" marL="624078" rtl="0" algn="l">
              <a:spcBef>
                <a:spcPts val="0"/>
              </a:spcBef>
              <a:spcAft>
                <a:spcPts val="0"/>
              </a:spcAft>
              <a:buClr>
                <a:schemeClr val="dk1"/>
              </a:buClr>
              <a:buSzPts val="1836"/>
              <a:buFont typeface="Calibri"/>
              <a:buAutoNum type="arabicPeriod"/>
            </a:pPr>
            <a:r>
              <a:rPr lang="en-US"/>
              <a:t>Faster storage (cache) checked first to determine if information is there</a:t>
            </a:r>
            <a:endParaRPr/>
          </a:p>
          <a:p>
            <a:pPr indent="-228600" lvl="1" marL="621792" rtl="0" algn="l">
              <a:spcBef>
                <a:spcPts val="324"/>
              </a:spcBef>
              <a:spcAft>
                <a:spcPts val="0"/>
              </a:spcAft>
              <a:buClr>
                <a:schemeClr val="dk1"/>
              </a:buClr>
              <a:buSzPts val="2300"/>
              <a:buChar char="◦"/>
            </a:pPr>
            <a:r>
              <a:rPr lang="en-US"/>
              <a:t>If it is, information used directly from the cache (fast)</a:t>
            </a:r>
            <a:endParaRPr/>
          </a:p>
          <a:p>
            <a:pPr indent="-228600" lvl="1" marL="621792" rtl="0" algn="l">
              <a:spcBef>
                <a:spcPts val="324"/>
              </a:spcBef>
              <a:spcAft>
                <a:spcPts val="0"/>
              </a:spcAft>
              <a:buClr>
                <a:schemeClr val="dk1"/>
              </a:buClr>
              <a:buSzPts val="2300"/>
              <a:buChar char="◦"/>
            </a:pPr>
            <a:r>
              <a:rPr lang="en-US"/>
              <a:t>If not, data copied to cache and used there</a:t>
            </a:r>
            <a:endParaRPr/>
          </a:p>
          <a:p>
            <a:pPr indent="-177800" lvl="1" marL="621792" rtl="0" algn="l">
              <a:spcBef>
                <a:spcPts val="324"/>
              </a:spcBef>
              <a:spcAft>
                <a:spcPts val="0"/>
              </a:spcAft>
              <a:buClr>
                <a:schemeClr val="dk1"/>
              </a:buClr>
              <a:buSzPts val="800"/>
              <a:buNone/>
            </a:pPr>
            <a:r>
              <a:t/>
            </a:r>
            <a:endParaRPr sz="800"/>
          </a:p>
          <a:p>
            <a:pPr indent="-256032" lvl="0" marL="365760" rtl="0" algn="l">
              <a:spcBef>
                <a:spcPts val="400"/>
              </a:spcBef>
              <a:spcAft>
                <a:spcPts val="0"/>
              </a:spcAft>
              <a:buClr>
                <a:schemeClr val="dk1"/>
              </a:buClr>
              <a:buSzPts val="1836"/>
              <a:buNone/>
            </a:pPr>
            <a:r>
              <a:t/>
            </a:r>
            <a:endParaRPr/>
          </a:p>
        </p:txBody>
      </p:sp>
      <p:sp>
        <p:nvSpPr>
          <p:cNvPr id="369" name="Google Shape;369;p2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0" name="Google Shape;370;p24"/>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5"/>
          <p:cNvSpPr txBox="1"/>
          <p:nvPr>
            <p:ph idx="4294967295" type="title"/>
          </p:nvPr>
        </p:nvSpPr>
        <p:spPr>
          <a:xfrm>
            <a:off x="1830387" y="609600"/>
            <a:ext cx="8531225" cy="5762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b="1" lang="en-US" sz="2800"/>
              <a:t>Characteristics of Various Types of Storage</a:t>
            </a:r>
            <a:endParaRPr/>
          </a:p>
        </p:txBody>
      </p:sp>
      <p:sp>
        <p:nvSpPr>
          <p:cNvPr id="376" name="Google Shape;376;p25"/>
          <p:cNvSpPr txBox="1"/>
          <p:nvPr>
            <p:ph idx="4294967295" type="body"/>
          </p:nvPr>
        </p:nvSpPr>
        <p:spPr>
          <a:xfrm>
            <a:off x="1676401" y="1233488"/>
            <a:ext cx="8361364" cy="5167312"/>
          </a:xfrm>
          <a:prstGeom prst="rect">
            <a:avLst/>
          </a:prstGeom>
          <a:noFill/>
          <a:ln>
            <a:noFill/>
          </a:ln>
        </p:spPr>
        <p:txBody>
          <a:bodyPr anchorCtr="0" anchor="t" bIns="45700" lIns="91425" spcFirstLastPara="1" rIns="91425" wrap="square" tIns="45700">
            <a:normAutofit fontScale="92500" lnSpcReduction="20000"/>
          </a:bodyPr>
          <a:lstStyle/>
          <a:p>
            <a:pPr indent="-154940" lvl="0" marL="342900" rtl="0" algn="l">
              <a:spcBef>
                <a:spcPts val="0"/>
              </a:spcBef>
              <a:spcAft>
                <a:spcPts val="0"/>
              </a:spcAft>
              <a:buClr>
                <a:schemeClr val="dk1"/>
              </a:buClr>
              <a:buSzPct val="100000"/>
              <a:buFont typeface="Arial"/>
              <a:buNone/>
            </a:pPr>
            <a:r>
              <a:t/>
            </a:r>
            <a:endParaRPr/>
          </a:p>
          <a:p>
            <a:pPr indent="-154940" lvl="0" marL="342900" rtl="0" algn="l">
              <a:spcBef>
                <a:spcPts val="592"/>
              </a:spcBef>
              <a:spcAft>
                <a:spcPts val="0"/>
              </a:spcAft>
              <a:buClr>
                <a:schemeClr val="dk1"/>
              </a:buClr>
              <a:buSzPct val="100000"/>
              <a:buFont typeface="Arial"/>
              <a:buNone/>
            </a:pPr>
            <a:r>
              <a:t/>
            </a:r>
            <a:endParaRPr/>
          </a:p>
          <a:p>
            <a:pPr indent="-154940" lvl="0" marL="342900" rtl="0" algn="l">
              <a:spcBef>
                <a:spcPts val="592"/>
              </a:spcBef>
              <a:spcAft>
                <a:spcPts val="0"/>
              </a:spcAft>
              <a:buClr>
                <a:schemeClr val="dk1"/>
              </a:buClr>
              <a:buSzPct val="100000"/>
              <a:buFont typeface="Arial"/>
              <a:buNone/>
            </a:pPr>
            <a:r>
              <a:t/>
            </a:r>
            <a:endParaRPr/>
          </a:p>
          <a:p>
            <a:pPr indent="-154940" lvl="0" marL="342900" rtl="0" algn="l">
              <a:spcBef>
                <a:spcPts val="592"/>
              </a:spcBef>
              <a:spcAft>
                <a:spcPts val="0"/>
              </a:spcAft>
              <a:buClr>
                <a:schemeClr val="dk1"/>
              </a:buClr>
              <a:buSzPct val="100000"/>
              <a:buFont typeface="Arial"/>
              <a:buNone/>
            </a:pPr>
            <a:r>
              <a:t/>
            </a:r>
            <a:endParaRPr/>
          </a:p>
          <a:p>
            <a:pPr indent="-154940" lvl="0" marL="342900" rtl="0" algn="l">
              <a:spcBef>
                <a:spcPts val="592"/>
              </a:spcBef>
              <a:spcAft>
                <a:spcPts val="0"/>
              </a:spcAft>
              <a:buClr>
                <a:schemeClr val="dk1"/>
              </a:buClr>
              <a:buSzPct val="100000"/>
              <a:buFont typeface="Arial"/>
              <a:buNone/>
            </a:pPr>
            <a:r>
              <a:t/>
            </a:r>
            <a:endParaRPr/>
          </a:p>
          <a:p>
            <a:pPr indent="-154940" lvl="0" marL="342900" rtl="0" algn="l">
              <a:spcBef>
                <a:spcPts val="592"/>
              </a:spcBef>
              <a:spcAft>
                <a:spcPts val="0"/>
              </a:spcAft>
              <a:buClr>
                <a:schemeClr val="dk1"/>
              </a:buClr>
              <a:buSzPct val="100000"/>
              <a:buFont typeface="Arial"/>
              <a:buNone/>
            </a:pPr>
            <a:r>
              <a:t/>
            </a:r>
            <a:endParaRPr/>
          </a:p>
          <a:p>
            <a:pPr indent="-154940" lvl="0" marL="342900" rtl="0" algn="l">
              <a:spcBef>
                <a:spcPts val="592"/>
              </a:spcBef>
              <a:spcAft>
                <a:spcPts val="0"/>
              </a:spcAft>
              <a:buClr>
                <a:schemeClr val="dk1"/>
              </a:buClr>
              <a:buSzPct val="100000"/>
              <a:buFont typeface="Arial"/>
              <a:buNone/>
            </a:pPr>
            <a:r>
              <a:t/>
            </a:r>
            <a:endParaRPr/>
          </a:p>
          <a:p>
            <a:pPr indent="-154940" lvl="0" marL="342900" rtl="0" algn="l">
              <a:spcBef>
                <a:spcPts val="592"/>
              </a:spcBef>
              <a:spcAft>
                <a:spcPts val="0"/>
              </a:spcAft>
              <a:buClr>
                <a:schemeClr val="dk1"/>
              </a:buClr>
              <a:buSzPct val="100000"/>
              <a:buFont typeface="Arial"/>
              <a:buNone/>
            </a:pPr>
            <a:r>
              <a:t/>
            </a:r>
            <a:endParaRPr/>
          </a:p>
          <a:p>
            <a:pPr indent="0" lvl="0" marL="0" rtl="0" algn="l">
              <a:spcBef>
                <a:spcPts val="592"/>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Font typeface="Arial"/>
              <a:buNone/>
            </a:pPr>
            <a:r>
              <a:rPr lang="en-US"/>
              <a:t>    Movement between levels of storage hierarchy can be explicit or implicit</a:t>
            </a:r>
            <a:endParaRPr/>
          </a:p>
        </p:txBody>
      </p:sp>
      <p:pic>
        <p:nvPicPr>
          <p:cNvPr id="377" name="Google Shape;377;p25"/>
          <p:cNvPicPr preferRelativeResize="0"/>
          <p:nvPr/>
        </p:nvPicPr>
        <p:blipFill rotWithShape="1">
          <a:blip r:embed="rId3">
            <a:alphaModFix/>
          </a:blip>
          <a:srcRect b="0" l="0" r="0" t="0"/>
          <a:stretch/>
        </p:blipFill>
        <p:spPr>
          <a:xfrm>
            <a:off x="2156619" y="1738312"/>
            <a:ext cx="8054975" cy="3381375"/>
          </a:xfrm>
          <a:prstGeom prst="rect">
            <a:avLst/>
          </a:prstGeom>
          <a:noFill/>
          <a:ln>
            <a:noFill/>
          </a:ln>
        </p:spPr>
      </p:pic>
      <p:sp>
        <p:nvSpPr>
          <p:cNvPr id="378" name="Google Shape;378;p2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6"/>
          <p:cNvSpPr txBox="1"/>
          <p:nvPr>
            <p:ph idx="4294967295" type="title"/>
          </p:nvPr>
        </p:nvSpPr>
        <p:spPr>
          <a:xfrm>
            <a:off x="2297339" y="381000"/>
            <a:ext cx="7597321"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sz="3200"/>
              <a:t>Migration of data “A” from Disk to Register</a:t>
            </a:r>
            <a:endParaRPr/>
          </a:p>
        </p:txBody>
      </p:sp>
      <p:sp>
        <p:nvSpPr>
          <p:cNvPr id="384" name="Google Shape;384;p26"/>
          <p:cNvSpPr txBox="1"/>
          <p:nvPr>
            <p:ph idx="4294967295" type="body"/>
          </p:nvPr>
        </p:nvSpPr>
        <p:spPr>
          <a:xfrm>
            <a:off x="2297339" y="1177358"/>
            <a:ext cx="7597321" cy="450328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Multitasking environments must be careful to use most recent value, no matter where it is stored in the storage hierarchy</a:t>
            </a:r>
            <a:br>
              <a:rPr lang="en-US"/>
            </a:br>
            <a:br>
              <a:rPr lang="en-US"/>
            </a:br>
            <a:br>
              <a:rPr lang="en-US"/>
            </a:br>
            <a:br>
              <a:rPr lang="en-US"/>
            </a:br>
            <a:endParaRPr/>
          </a:p>
          <a:p>
            <a:pPr indent="-342900" lvl="0" marL="342900" rtl="0" algn="l">
              <a:spcBef>
                <a:spcPts val="592"/>
              </a:spcBef>
              <a:spcAft>
                <a:spcPts val="0"/>
              </a:spcAft>
              <a:buClr>
                <a:schemeClr val="dk1"/>
              </a:buClr>
              <a:buSzPts val="2960"/>
              <a:buChar char="•"/>
            </a:pPr>
            <a:r>
              <a:rPr lang="en-US"/>
              <a:t>Multiprocessor environment must provide </a:t>
            </a:r>
            <a:r>
              <a:rPr b="1" lang="en-US">
                <a:solidFill>
                  <a:srgbClr val="006699"/>
                </a:solidFill>
                <a:latin typeface="Calibri"/>
                <a:ea typeface="Calibri"/>
                <a:cs typeface="Calibri"/>
                <a:sym typeface="Calibri"/>
              </a:rPr>
              <a:t>cache coherency </a:t>
            </a:r>
            <a:r>
              <a:rPr lang="en-US"/>
              <a:t>in hardware such that all CPUs have the most recent value in their cache</a:t>
            </a:r>
            <a:endParaRPr sz="800"/>
          </a:p>
        </p:txBody>
      </p:sp>
      <p:pic>
        <p:nvPicPr>
          <p:cNvPr id="385" name="Google Shape;385;p26"/>
          <p:cNvPicPr preferRelativeResize="0"/>
          <p:nvPr/>
        </p:nvPicPr>
        <p:blipFill rotWithShape="1">
          <a:blip r:embed="rId3">
            <a:alphaModFix/>
          </a:blip>
          <a:srcRect b="0" l="0" r="0" t="0"/>
          <a:stretch/>
        </p:blipFill>
        <p:spPr>
          <a:xfrm>
            <a:off x="3357448" y="2757311"/>
            <a:ext cx="5477102" cy="671688"/>
          </a:xfrm>
          <a:prstGeom prst="rect">
            <a:avLst/>
          </a:prstGeom>
          <a:noFill/>
          <a:ln>
            <a:noFill/>
          </a:ln>
        </p:spPr>
      </p:pic>
      <p:sp>
        <p:nvSpPr>
          <p:cNvPr id="386" name="Google Shape;386;p2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2" name="Google Shape;392;p27"/>
          <p:cNvSpPr txBox="1"/>
          <p:nvPr>
            <p:ph idx="4294967295" type="title"/>
          </p:nvPr>
        </p:nvSpPr>
        <p:spPr>
          <a:xfrm>
            <a:off x="-58941" y="380077"/>
            <a:ext cx="7586662"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Computer-System Architecture</a:t>
            </a:r>
            <a:endParaRPr/>
          </a:p>
        </p:txBody>
      </p:sp>
      <p:sp>
        <p:nvSpPr>
          <p:cNvPr id="393" name="Google Shape;393;p27"/>
          <p:cNvSpPr txBox="1"/>
          <p:nvPr>
            <p:ph idx="4294967295" type="body"/>
          </p:nvPr>
        </p:nvSpPr>
        <p:spPr>
          <a:xfrm>
            <a:off x="2133600" y="1390982"/>
            <a:ext cx="8229600" cy="4530725"/>
          </a:xfrm>
          <a:prstGeom prst="rect">
            <a:avLst/>
          </a:prstGeom>
          <a:noFill/>
          <a:ln>
            <a:noFill/>
          </a:ln>
        </p:spPr>
        <p:txBody>
          <a:bodyPr anchorCtr="0" anchor="t" bIns="45700" lIns="91425" spcFirstLastPara="1" rIns="91425" wrap="square" tIns="45700">
            <a:normAutofit fontScale="92500" lnSpcReduction="20000"/>
          </a:bodyPr>
          <a:lstStyle/>
          <a:p>
            <a:pPr indent="-238759" lvl="1" marL="742950" rtl="0" algn="l">
              <a:spcBef>
                <a:spcPts val="0"/>
              </a:spcBef>
              <a:spcAft>
                <a:spcPts val="0"/>
              </a:spcAft>
              <a:buClr>
                <a:schemeClr val="dk1"/>
              </a:buClr>
              <a:buSzPct val="100000"/>
              <a:buNone/>
            </a:pPr>
            <a:r>
              <a:t/>
            </a:r>
            <a:endParaRPr sz="800"/>
          </a:p>
          <a:p>
            <a:pPr indent="-342900" lvl="0" marL="342900" rtl="0" algn="l">
              <a:spcBef>
                <a:spcPts val="592"/>
              </a:spcBef>
              <a:spcAft>
                <a:spcPts val="0"/>
              </a:spcAft>
              <a:buClr>
                <a:srgbClr val="3366FF"/>
              </a:buClr>
              <a:buSzPct val="100000"/>
              <a:buChar char="•"/>
            </a:pPr>
            <a:r>
              <a:rPr b="1" lang="en-US">
                <a:solidFill>
                  <a:srgbClr val="3366FF"/>
                </a:solidFill>
              </a:rPr>
              <a:t>Multiprocessor</a:t>
            </a:r>
            <a:r>
              <a:rPr lang="en-US">
                <a:solidFill>
                  <a:srgbClr val="3366FF"/>
                </a:solidFill>
              </a:rPr>
              <a:t> </a:t>
            </a:r>
            <a:r>
              <a:rPr lang="en-US"/>
              <a:t>systems growing in use and importance</a:t>
            </a:r>
            <a:endParaRPr/>
          </a:p>
          <a:p>
            <a:pPr indent="-285750" lvl="1" marL="742950" rtl="0" algn="l">
              <a:spcBef>
                <a:spcPts val="518"/>
              </a:spcBef>
              <a:spcAft>
                <a:spcPts val="0"/>
              </a:spcAft>
              <a:buClr>
                <a:schemeClr val="dk1"/>
              </a:buClr>
              <a:buSzPct val="100000"/>
              <a:buChar char="–"/>
            </a:pPr>
            <a:r>
              <a:rPr lang="en-US"/>
              <a:t>Also known as </a:t>
            </a:r>
            <a:r>
              <a:rPr b="1" lang="en-US">
                <a:solidFill>
                  <a:srgbClr val="3366FF"/>
                </a:solidFill>
              </a:rPr>
              <a:t>parallel systems</a:t>
            </a:r>
            <a:r>
              <a:rPr lang="en-US"/>
              <a:t>, </a:t>
            </a:r>
            <a:r>
              <a:rPr b="1" lang="en-US">
                <a:solidFill>
                  <a:srgbClr val="3366FF"/>
                </a:solidFill>
              </a:rPr>
              <a:t>tightly-coupled systems</a:t>
            </a:r>
            <a:endParaRPr/>
          </a:p>
          <a:p>
            <a:pPr indent="-285750" lvl="1" marL="742950" rtl="0" algn="l">
              <a:spcBef>
                <a:spcPts val="518"/>
              </a:spcBef>
              <a:spcAft>
                <a:spcPts val="0"/>
              </a:spcAft>
              <a:buClr>
                <a:schemeClr val="dk1"/>
              </a:buClr>
              <a:buSzPct val="100000"/>
              <a:buChar char="–"/>
            </a:pPr>
            <a:r>
              <a:rPr lang="en-US"/>
              <a:t>Advantages include:</a:t>
            </a:r>
            <a:endParaRPr/>
          </a:p>
          <a:p>
            <a:pPr indent="-342900" lvl="2" marL="1200150" rtl="0" algn="l">
              <a:spcBef>
                <a:spcPts val="444"/>
              </a:spcBef>
              <a:spcAft>
                <a:spcPts val="0"/>
              </a:spcAft>
              <a:buClr>
                <a:srgbClr val="3366FF"/>
              </a:buClr>
              <a:buSzPct val="100000"/>
              <a:buFont typeface="Arial"/>
              <a:buAutoNum type="arabicPeriod"/>
            </a:pPr>
            <a:r>
              <a:rPr b="1" lang="en-US">
                <a:solidFill>
                  <a:srgbClr val="3366FF"/>
                </a:solidFill>
              </a:rPr>
              <a:t>Increased throughput</a:t>
            </a:r>
            <a:endParaRPr/>
          </a:p>
          <a:p>
            <a:pPr indent="-342900" lvl="2" marL="1200150" rtl="0" algn="l">
              <a:spcBef>
                <a:spcPts val="444"/>
              </a:spcBef>
              <a:spcAft>
                <a:spcPts val="0"/>
              </a:spcAft>
              <a:buClr>
                <a:srgbClr val="3366FF"/>
              </a:buClr>
              <a:buSzPct val="100000"/>
              <a:buFont typeface="Arial"/>
              <a:buAutoNum type="arabicPeriod"/>
            </a:pPr>
            <a:r>
              <a:rPr b="1" lang="en-US">
                <a:solidFill>
                  <a:srgbClr val="3366FF"/>
                </a:solidFill>
              </a:rPr>
              <a:t>Economy of scale</a:t>
            </a:r>
            <a:endParaRPr/>
          </a:p>
          <a:p>
            <a:pPr indent="-342900" lvl="2" marL="1200150" rtl="0" algn="l">
              <a:spcBef>
                <a:spcPts val="444"/>
              </a:spcBef>
              <a:spcAft>
                <a:spcPts val="0"/>
              </a:spcAft>
              <a:buClr>
                <a:srgbClr val="3366FF"/>
              </a:buClr>
              <a:buSzPct val="100000"/>
              <a:buFont typeface="Arial"/>
              <a:buAutoNum type="arabicPeriod"/>
            </a:pPr>
            <a:r>
              <a:rPr b="1" lang="en-US">
                <a:solidFill>
                  <a:srgbClr val="3366FF"/>
                </a:solidFill>
              </a:rPr>
              <a:t>Increased reliability – graceful degradation</a:t>
            </a:r>
            <a:r>
              <a:rPr lang="en-US">
                <a:solidFill>
                  <a:srgbClr val="3366FF"/>
                </a:solidFill>
              </a:rPr>
              <a:t> </a:t>
            </a:r>
            <a:r>
              <a:rPr lang="en-US">
                <a:solidFill>
                  <a:srgbClr val="000000"/>
                </a:solidFill>
              </a:rPr>
              <a:t>or </a:t>
            </a:r>
            <a:r>
              <a:rPr b="1" lang="en-US">
                <a:solidFill>
                  <a:srgbClr val="3366FF"/>
                </a:solidFill>
              </a:rPr>
              <a:t>fault tolerance</a:t>
            </a:r>
            <a:endParaRPr/>
          </a:p>
          <a:p>
            <a:pPr indent="-285750" lvl="1" marL="742950" rtl="0" algn="l">
              <a:spcBef>
                <a:spcPts val="518"/>
              </a:spcBef>
              <a:spcAft>
                <a:spcPts val="0"/>
              </a:spcAft>
              <a:buClr>
                <a:schemeClr val="dk1"/>
              </a:buClr>
              <a:buSzPct val="100000"/>
              <a:buChar char="–"/>
            </a:pPr>
            <a:r>
              <a:rPr lang="en-US"/>
              <a:t>Two types:</a:t>
            </a:r>
            <a:endParaRPr/>
          </a:p>
          <a:p>
            <a:pPr indent="-342900" lvl="2" marL="1200150" rtl="0" algn="l">
              <a:spcBef>
                <a:spcPts val="444"/>
              </a:spcBef>
              <a:spcAft>
                <a:spcPts val="0"/>
              </a:spcAft>
              <a:buClr>
                <a:srgbClr val="3366FF"/>
              </a:buClr>
              <a:buSzPct val="100000"/>
              <a:buFont typeface="Arial"/>
              <a:buAutoNum type="arabicPeriod"/>
            </a:pPr>
            <a:r>
              <a:rPr b="1" lang="en-US">
                <a:solidFill>
                  <a:srgbClr val="3366FF"/>
                </a:solidFill>
              </a:rPr>
              <a:t>Asymmetric Multiprocessing</a:t>
            </a:r>
            <a:endParaRPr/>
          </a:p>
          <a:p>
            <a:pPr indent="-342900" lvl="2" marL="1200150" rtl="0" algn="l">
              <a:spcBef>
                <a:spcPts val="444"/>
              </a:spcBef>
              <a:spcAft>
                <a:spcPts val="0"/>
              </a:spcAft>
              <a:buClr>
                <a:srgbClr val="3366FF"/>
              </a:buClr>
              <a:buSzPct val="100000"/>
              <a:buFont typeface="Arial"/>
              <a:buAutoNum type="arabicPeriod"/>
            </a:pPr>
            <a:r>
              <a:rPr b="1" lang="en-US">
                <a:solidFill>
                  <a:srgbClr val="3366FF"/>
                </a:solidFill>
              </a:rPr>
              <a:t>Symmetric Multiprocessing</a:t>
            </a:r>
            <a:endParaRPr/>
          </a:p>
          <a:p>
            <a:pPr indent="-342900" lvl="2" marL="1200150" rtl="0" algn="l">
              <a:spcBef>
                <a:spcPts val="444"/>
              </a:spcBef>
              <a:spcAft>
                <a:spcPts val="0"/>
              </a:spcAft>
              <a:buClr>
                <a:schemeClr val="dk1"/>
              </a:buClr>
              <a:buSzPct val="100000"/>
              <a:buNone/>
            </a:pPr>
            <a:r>
              <a:t/>
            </a:r>
            <a:endParaRPr>
              <a:solidFill>
                <a:srgbClr val="3366FF"/>
              </a:solidFill>
            </a:endParaRPr>
          </a:p>
        </p:txBody>
      </p:sp>
      <p:sp>
        <p:nvSpPr>
          <p:cNvPr id="394" name="Google Shape;394;p27"/>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0" name="Google Shape;400;p28"/>
          <p:cNvSpPr txBox="1"/>
          <p:nvPr>
            <p:ph idx="4294967295" type="title"/>
          </p:nvPr>
        </p:nvSpPr>
        <p:spPr>
          <a:xfrm>
            <a:off x="967530" y="328147"/>
            <a:ext cx="8229600"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2800"/>
              <a:t>Symmetric  vs. Asymmetric Multiprocessing Architecture</a:t>
            </a:r>
            <a:endParaRPr/>
          </a:p>
        </p:txBody>
      </p:sp>
      <p:pic>
        <p:nvPicPr>
          <p:cNvPr descr="Image result for symmetric and asymmetric multiprocessing" id="401" name="Google Shape;401;p28"/>
          <p:cNvPicPr preferRelativeResize="0"/>
          <p:nvPr/>
        </p:nvPicPr>
        <p:blipFill rotWithShape="1">
          <a:blip r:embed="rId3">
            <a:alphaModFix/>
          </a:blip>
          <a:srcRect b="0" l="0" r="0" t="0"/>
          <a:stretch/>
        </p:blipFill>
        <p:spPr>
          <a:xfrm>
            <a:off x="2449286" y="1153886"/>
            <a:ext cx="7598228" cy="4561114"/>
          </a:xfrm>
          <a:prstGeom prst="rect">
            <a:avLst/>
          </a:prstGeom>
          <a:noFill/>
          <a:ln>
            <a:noFill/>
          </a:ln>
        </p:spPr>
      </p:pic>
      <p:sp>
        <p:nvSpPr>
          <p:cNvPr id="402" name="Google Shape;402;p28"/>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29"/>
          <p:cNvSpPr txBox="1"/>
          <p:nvPr>
            <p:ph type="title"/>
          </p:nvPr>
        </p:nvSpPr>
        <p:spPr>
          <a:xfrm>
            <a:off x="838200" y="131283"/>
            <a:ext cx="10515600" cy="89217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 Dual-Core Design</a:t>
            </a:r>
            <a:endParaRPr/>
          </a:p>
        </p:txBody>
      </p:sp>
      <p:sp>
        <p:nvSpPr>
          <p:cNvPr id="408" name="Google Shape;408;p29"/>
          <p:cNvSpPr txBox="1"/>
          <p:nvPr>
            <p:ph idx="1" type="body"/>
          </p:nvPr>
        </p:nvSpPr>
        <p:spPr>
          <a:xfrm>
            <a:off x="2015213" y="1023457"/>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3366FF"/>
              </a:buClr>
              <a:buSzPts val="3200"/>
              <a:buChar char="•"/>
            </a:pPr>
            <a:r>
              <a:rPr b="1" lang="en-US">
                <a:solidFill>
                  <a:srgbClr val="3366FF"/>
                </a:solidFill>
              </a:rPr>
              <a:t>UMA</a:t>
            </a:r>
            <a:r>
              <a:rPr lang="en-US"/>
              <a:t> and </a:t>
            </a:r>
            <a:r>
              <a:rPr b="1" lang="en-US">
                <a:solidFill>
                  <a:srgbClr val="3366FF"/>
                </a:solidFill>
              </a:rPr>
              <a:t>NUMA</a:t>
            </a:r>
            <a:r>
              <a:rPr lang="en-US"/>
              <a:t> architecture variations</a:t>
            </a:r>
            <a:endParaRPr/>
          </a:p>
          <a:p>
            <a:pPr indent="-342900" lvl="0" marL="342900" rtl="0" algn="l">
              <a:spcBef>
                <a:spcPts val="640"/>
              </a:spcBef>
              <a:spcAft>
                <a:spcPts val="0"/>
              </a:spcAft>
              <a:buClr>
                <a:schemeClr val="dk1"/>
              </a:buClr>
              <a:buSzPts val="3200"/>
              <a:buChar char="•"/>
            </a:pPr>
            <a:r>
              <a:rPr lang="en-US"/>
              <a:t>Multi-chip and </a:t>
            </a:r>
            <a:r>
              <a:rPr b="1" lang="en-US">
                <a:solidFill>
                  <a:srgbClr val="3366FF"/>
                </a:solidFill>
              </a:rPr>
              <a:t>multicore</a:t>
            </a:r>
            <a:endParaRPr b="1">
              <a:solidFill>
                <a:srgbClr val="3366FF"/>
              </a:solidFill>
            </a:endParaRPr>
          </a:p>
          <a:p>
            <a:pPr indent="-139700" lvl="0" marL="342900" rtl="0" algn="l">
              <a:spcBef>
                <a:spcPts val="640"/>
              </a:spcBef>
              <a:spcAft>
                <a:spcPts val="0"/>
              </a:spcAft>
              <a:buClr>
                <a:schemeClr val="dk1"/>
              </a:buClr>
              <a:buSzPts val="3200"/>
              <a:buNone/>
            </a:pPr>
            <a:r>
              <a:t/>
            </a:r>
            <a:endParaRPr b="1">
              <a:solidFill>
                <a:srgbClr val="3366FF"/>
              </a:solidFill>
            </a:endParaRPr>
          </a:p>
        </p:txBody>
      </p:sp>
      <p:sp>
        <p:nvSpPr>
          <p:cNvPr id="409" name="Google Shape;409;p2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FALL 2021</a:t>
            </a:r>
            <a:endParaRPr/>
          </a:p>
        </p:txBody>
      </p:sp>
      <p:sp>
        <p:nvSpPr>
          <p:cNvPr id="410" name="Google Shape;410;p2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11" name="Google Shape;411;p29"/>
          <p:cNvPicPr preferRelativeResize="0"/>
          <p:nvPr/>
        </p:nvPicPr>
        <p:blipFill rotWithShape="1">
          <a:blip r:embed="rId3">
            <a:alphaModFix/>
          </a:blip>
          <a:srcRect b="0" l="0" r="0" t="0"/>
          <a:stretch/>
        </p:blipFill>
        <p:spPr>
          <a:xfrm>
            <a:off x="2015213" y="2238375"/>
            <a:ext cx="8334375" cy="4657725"/>
          </a:xfrm>
          <a:prstGeom prst="rect">
            <a:avLst/>
          </a:prstGeom>
          <a:noFill/>
          <a:ln>
            <a:noFill/>
          </a:ln>
        </p:spPr>
      </p:pic>
      <p:cxnSp>
        <p:nvCxnSpPr>
          <p:cNvPr id="412" name="Google Shape;412;p29"/>
          <p:cNvCxnSpPr/>
          <p:nvPr/>
        </p:nvCxnSpPr>
        <p:spPr>
          <a:xfrm>
            <a:off x="1928814" y="3821373"/>
            <a:ext cx="8507175" cy="0"/>
          </a:xfrm>
          <a:prstGeom prst="straightConnector1">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413" name="Google Shape;413;p29"/>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
          <p:cNvSpPr txBox="1"/>
          <p:nvPr>
            <p:ph type="title"/>
          </p:nvPr>
        </p:nvSpPr>
        <p:spPr>
          <a:xfrm>
            <a:off x="203200" y="258762"/>
            <a:ext cx="11785600" cy="1189038"/>
          </a:xfrm>
          <a:prstGeom prst="rect">
            <a:avLst/>
          </a:prstGeom>
          <a:gradFill>
            <a:gsLst>
              <a:gs pos="0">
                <a:srgbClr val="9FC3FF"/>
              </a:gs>
              <a:gs pos="35000">
                <a:srgbClr val="BDD5FF"/>
              </a:gs>
              <a:gs pos="100000">
                <a:srgbClr val="E4EEFF"/>
              </a:gs>
            </a:gsLst>
            <a:lin ang="16200000" scaled="0"/>
          </a:gradFill>
          <a:ln cap="flat" cmpd="sng" w="28575">
            <a:solidFill>
              <a:srgbClr val="4A7DBA"/>
            </a:solidFill>
            <a:prstDash val="solid"/>
            <a:miter lim="800000"/>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rgbClr val="366092"/>
              </a:buClr>
              <a:buSzPts val="4400"/>
              <a:buFont typeface="Calibri"/>
              <a:buNone/>
            </a:pPr>
            <a:r>
              <a:rPr lang="en-US">
                <a:solidFill>
                  <a:srgbClr val="366092"/>
                </a:solidFill>
                <a:latin typeface="Calibri"/>
                <a:ea typeface="Calibri"/>
                <a:cs typeface="Calibri"/>
                <a:sym typeface="Calibri"/>
              </a:rPr>
              <a:t>Evaluation Instruments </a:t>
            </a:r>
            <a:r>
              <a:rPr lang="en-US" sz="4400">
                <a:solidFill>
                  <a:srgbClr val="366092"/>
                </a:solidFill>
                <a:latin typeface="Calibri"/>
                <a:ea typeface="Calibri"/>
                <a:cs typeface="Calibri"/>
                <a:sym typeface="Calibri"/>
              </a:rPr>
              <a:t>and Marks Distributions </a:t>
            </a:r>
            <a:endParaRPr b="0" i="0" sz="4400" u="none" cap="none" strike="noStrike">
              <a:solidFill>
                <a:srgbClr val="366092"/>
              </a:solidFill>
              <a:latin typeface="Calibri"/>
              <a:ea typeface="Calibri"/>
              <a:cs typeface="Calibri"/>
              <a:sym typeface="Calibri"/>
            </a:endParaRPr>
          </a:p>
        </p:txBody>
      </p:sp>
      <p:sp>
        <p:nvSpPr>
          <p:cNvPr id="138" name="Google Shape;138;p3"/>
          <p:cNvSpPr txBox="1"/>
          <p:nvPr>
            <p:ph idx="1" type="body"/>
          </p:nvPr>
        </p:nvSpPr>
        <p:spPr>
          <a:xfrm>
            <a:off x="609600" y="1600201"/>
            <a:ext cx="10972800" cy="487679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Assignments = 10 marks</a:t>
            </a:r>
            <a:endParaRPr/>
          </a:p>
          <a:p>
            <a:pPr indent="-342900" lvl="0" marL="342900" rtl="0" algn="l">
              <a:spcBef>
                <a:spcPts val="640"/>
              </a:spcBef>
              <a:spcAft>
                <a:spcPts val="0"/>
              </a:spcAft>
              <a:buClr>
                <a:schemeClr val="dk1"/>
              </a:buClr>
              <a:buSzPts val="3200"/>
              <a:buChar char="•"/>
            </a:pPr>
            <a:r>
              <a:rPr lang="en-US"/>
              <a:t>Project = 10 marks</a:t>
            </a:r>
            <a:endParaRPr/>
          </a:p>
          <a:p>
            <a:pPr indent="-342900" lvl="0" marL="342900" rtl="0" algn="l">
              <a:spcBef>
                <a:spcPts val="640"/>
              </a:spcBef>
              <a:spcAft>
                <a:spcPts val="0"/>
              </a:spcAft>
              <a:buClr>
                <a:schemeClr val="dk1"/>
              </a:buClr>
              <a:buSzPts val="3200"/>
              <a:buChar char="•"/>
            </a:pPr>
            <a:r>
              <a:rPr lang="en-US"/>
              <a:t>Midterm  = 30 marks (15 for each)</a:t>
            </a:r>
            <a:endParaRPr/>
          </a:p>
          <a:p>
            <a:pPr indent="-342900" lvl="0" marL="342900" rtl="0" algn="l">
              <a:spcBef>
                <a:spcPts val="640"/>
              </a:spcBef>
              <a:spcAft>
                <a:spcPts val="0"/>
              </a:spcAft>
              <a:buClr>
                <a:schemeClr val="dk1"/>
              </a:buClr>
              <a:buSzPts val="3200"/>
              <a:buChar char="•"/>
            </a:pPr>
            <a:r>
              <a:rPr lang="en-US"/>
              <a:t>Final Term = 50 marks</a:t>
            </a:r>
            <a:endParaRPr/>
          </a:p>
          <a:p>
            <a:pPr indent="-342900" lvl="0" marL="342900" rtl="0" algn="l">
              <a:spcBef>
                <a:spcPts val="640"/>
              </a:spcBef>
              <a:spcAft>
                <a:spcPts val="0"/>
              </a:spcAft>
              <a:buClr>
                <a:schemeClr val="dk1"/>
              </a:buClr>
              <a:buSzPts val="3200"/>
              <a:buChar char="•"/>
            </a:pPr>
            <a:r>
              <a:rPr lang="en-US"/>
              <a:t>Total = 100 Marks</a:t>
            </a:r>
            <a:endParaRPr/>
          </a:p>
        </p:txBody>
      </p:sp>
      <p:sp>
        <p:nvSpPr>
          <p:cNvPr id="139" name="Google Shape;139;p3"/>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i="0" lang="en-US" sz="1300" u="none" cap="none" strike="noStrike">
                <a:solidFill>
                  <a:srgbClr val="C00000"/>
                </a:solidFill>
                <a:latin typeface="Book Antiqua"/>
                <a:ea typeface="Book Antiqua"/>
                <a:cs typeface="Book Antiqua"/>
                <a:sym typeface="Book Antiqua"/>
              </a:rPr>
              <a:t>COURSE SUPERVISOR:   ANAUM HAMID</a:t>
            </a:r>
            <a:endParaRPr b="0" i="0" sz="1300" u="none" cap="none" strike="noStrike">
              <a:solidFill>
                <a:schemeClr val="dk1"/>
              </a:solidFill>
              <a:latin typeface="Book Antiqua"/>
              <a:ea typeface="Book Antiqua"/>
              <a:cs typeface="Book Antiqua"/>
              <a:sym typeface="Book Antiqua"/>
            </a:endParaRPr>
          </a:p>
        </p:txBody>
      </p:sp>
      <p:sp>
        <p:nvSpPr>
          <p:cNvPr id="140" name="Google Shape;140;p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 Dual-Core Design</a:t>
            </a:r>
            <a:endParaRPr/>
          </a:p>
        </p:txBody>
      </p:sp>
      <p:sp>
        <p:nvSpPr>
          <p:cNvPr id="419" name="Google Shape;419;p30"/>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400"/>
              <a:buNone/>
            </a:pPr>
            <a:r>
              <a:rPr lang="en-US"/>
              <a:t>Multi Chip- </a:t>
            </a:r>
            <a:r>
              <a:rPr b="1" i="0" lang="en-US" sz="1400">
                <a:solidFill>
                  <a:srgbClr val="5B5B5B"/>
                </a:solidFill>
                <a:latin typeface="arial"/>
                <a:ea typeface="arial"/>
                <a:cs typeface="arial"/>
                <a:sym typeface="arial"/>
              </a:rPr>
              <a:t>Three i860 XP-50 CPUs on a single board</a:t>
            </a:r>
            <a:endParaRPr/>
          </a:p>
        </p:txBody>
      </p:sp>
      <p:pic>
        <p:nvPicPr>
          <p:cNvPr descr="A motherboard with a motherboard&#10;&#10;Description automatically generated with low confidence" id="420" name="Google Shape;420;p30"/>
          <p:cNvPicPr preferRelativeResize="0"/>
          <p:nvPr>
            <p:ph idx="2" type="body"/>
          </p:nvPr>
        </p:nvPicPr>
        <p:blipFill rotWithShape="1">
          <a:blip r:embed="rId3">
            <a:alphaModFix/>
          </a:blip>
          <a:srcRect b="0" l="0" r="0" t="0"/>
          <a:stretch/>
        </p:blipFill>
        <p:spPr>
          <a:xfrm>
            <a:off x="1159669" y="2540794"/>
            <a:ext cx="4286250" cy="3219450"/>
          </a:xfrm>
          <a:prstGeom prst="rect">
            <a:avLst/>
          </a:prstGeom>
          <a:noFill/>
          <a:ln>
            <a:noFill/>
          </a:ln>
        </p:spPr>
      </p:pic>
      <p:sp>
        <p:nvSpPr>
          <p:cNvPr id="421" name="Google Shape;421;p30"/>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400"/>
              <a:buNone/>
            </a:pPr>
            <a:r>
              <a:rPr lang="en-US"/>
              <a:t>MultiCore- </a:t>
            </a:r>
            <a:r>
              <a:rPr lang="en-US" sz="1400">
                <a:solidFill>
                  <a:srgbClr val="5B5B5B"/>
                </a:solidFill>
                <a:latin typeface="arial"/>
                <a:ea typeface="arial"/>
                <a:cs typeface="arial"/>
                <a:sym typeface="arial"/>
              </a:rPr>
              <a:t>A</a:t>
            </a:r>
            <a:r>
              <a:rPr b="1" i="0" lang="en-US" sz="1400">
                <a:solidFill>
                  <a:srgbClr val="5B5B5B"/>
                </a:solidFill>
                <a:latin typeface="arial"/>
                <a:ea typeface="arial"/>
                <a:cs typeface="arial"/>
                <a:sym typeface="arial"/>
              </a:rPr>
              <a:t> multicore processor, the Intel Core 2 Duo</a:t>
            </a:r>
            <a:endParaRPr/>
          </a:p>
        </p:txBody>
      </p:sp>
      <p:pic>
        <p:nvPicPr>
          <p:cNvPr descr="A picture containing text, suitcase, indoor, case&#10;&#10;Description automatically generated" id="422" name="Google Shape;422;p30"/>
          <p:cNvPicPr preferRelativeResize="0"/>
          <p:nvPr>
            <p:ph idx="4" type="body"/>
          </p:nvPr>
        </p:nvPicPr>
        <p:blipFill rotWithShape="1">
          <a:blip r:embed="rId4">
            <a:alphaModFix/>
          </a:blip>
          <a:srcRect b="0" l="0" r="0" t="0"/>
          <a:stretch/>
        </p:blipFill>
        <p:spPr>
          <a:xfrm>
            <a:off x="6982619" y="2255044"/>
            <a:ext cx="3810000" cy="3790950"/>
          </a:xfrm>
          <a:prstGeom prst="rect">
            <a:avLst/>
          </a:prstGeom>
          <a:noFill/>
          <a:ln>
            <a:noFill/>
          </a:ln>
        </p:spPr>
      </p:pic>
      <p:sp>
        <p:nvSpPr>
          <p:cNvPr id="423" name="Google Shape;423;p3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9" name="Google Shape;429;p31"/>
          <p:cNvSpPr txBox="1"/>
          <p:nvPr>
            <p:ph idx="4294967295" type="title"/>
          </p:nvPr>
        </p:nvSpPr>
        <p:spPr>
          <a:xfrm>
            <a:off x="0" y="277813"/>
            <a:ext cx="8229600"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Clustered Systems</a:t>
            </a:r>
            <a:endParaRPr/>
          </a:p>
        </p:txBody>
      </p:sp>
      <p:sp>
        <p:nvSpPr>
          <p:cNvPr id="430" name="Google Shape;430;p31"/>
          <p:cNvSpPr txBox="1"/>
          <p:nvPr>
            <p:ph idx="4294967295" type="body"/>
          </p:nvPr>
        </p:nvSpPr>
        <p:spPr>
          <a:xfrm>
            <a:off x="1828800" y="1339850"/>
            <a:ext cx="8312150" cy="475615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Like multiprocessor systems, but multiple systems working together</a:t>
            </a:r>
            <a:endParaRPr/>
          </a:p>
          <a:p>
            <a:pPr indent="-285750" lvl="1" marL="742950" rtl="0" algn="l">
              <a:spcBef>
                <a:spcPts val="560"/>
              </a:spcBef>
              <a:spcAft>
                <a:spcPts val="0"/>
              </a:spcAft>
              <a:buClr>
                <a:schemeClr val="dk1"/>
              </a:buClr>
              <a:buSzPts val="2800"/>
              <a:buChar char="–"/>
            </a:pPr>
            <a:r>
              <a:rPr lang="en-US"/>
              <a:t>Usually sharing storage via a </a:t>
            </a:r>
            <a:r>
              <a:rPr b="1" lang="en-US">
                <a:solidFill>
                  <a:srgbClr val="3366FF"/>
                </a:solidFill>
              </a:rPr>
              <a:t>storage-area network (SAN)</a:t>
            </a:r>
            <a:endParaRPr/>
          </a:p>
          <a:p>
            <a:pPr indent="-285750" lvl="1" marL="742950" rtl="0" algn="l">
              <a:spcBef>
                <a:spcPts val="560"/>
              </a:spcBef>
              <a:spcAft>
                <a:spcPts val="0"/>
              </a:spcAft>
              <a:buClr>
                <a:schemeClr val="dk1"/>
              </a:buClr>
              <a:buSzPts val="2800"/>
              <a:buChar char="–"/>
            </a:pPr>
            <a:r>
              <a:rPr lang="en-US"/>
              <a:t>Provides a </a:t>
            </a:r>
            <a:r>
              <a:rPr b="1" lang="en-US">
                <a:solidFill>
                  <a:srgbClr val="3366FF"/>
                </a:solidFill>
              </a:rPr>
              <a:t>high-availability</a:t>
            </a:r>
            <a:r>
              <a:rPr b="1" lang="en-US"/>
              <a:t> </a:t>
            </a:r>
            <a:r>
              <a:rPr lang="en-US"/>
              <a:t>service which survives failures</a:t>
            </a:r>
            <a:endParaRPr/>
          </a:p>
          <a:p>
            <a:pPr indent="-228600" lvl="2" marL="1143000" rtl="0" algn="l">
              <a:spcBef>
                <a:spcPts val="480"/>
              </a:spcBef>
              <a:spcAft>
                <a:spcPts val="0"/>
              </a:spcAft>
              <a:buClr>
                <a:srgbClr val="3366FF"/>
              </a:buClr>
              <a:buSzPts val="2400"/>
              <a:buChar char="•"/>
            </a:pPr>
            <a:r>
              <a:rPr b="1" lang="en-US">
                <a:solidFill>
                  <a:srgbClr val="3366FF"/>
                </a:solidFill>
              </a:rPr>
              <a:t>Asymmetric clustering</a:t>
            </a:r>
            <a:r>
              <a:rPr lang="en-US">
                <a:solidFill>
                  <a:srgbClr val="3366FF"/>
                </a:solidFill>
              </a:rPr>
              <a:t> </a:t>
            </a:r>
            <a:r>
              <a:rPr lang="en-US"/>
              <a:t>has one machine in hot-standby mode</a:t>
            </a:r>
            <a:endParaRPr/>
          </a:p>
          <a:p>
            <a:pPr indent="-228600" lvl="2" marL="1143000" rtl="0" algn="l">
              <a:spcBef>
                <a:spcPts val="480"/>
              </a:spcBef>
              <a:spcAft>
                <a:spcPts val="0"/>
              </a:spcAft>
              <a:buClr>
                <a:srgbClr val="3366FF"/>
              </a:buClr>
              <a:buSzPts val="2400"/>
              <a:buChar char="•"/>
            </a:pPr>
            <a:r>
              <a:rPr b="1" lang="en-US">
                <a:solidFill>
                  <a:srgbClr val="3366FF"/>
                </a:solidFill>
              </a:rPr>
              <a:t>Symmetric clustering</a:t>
            </a:r>
            <a:r>
              <a:rPr lang="en-US">
                <a:solidFill>
                  <a:srgbClr val="3366FF"/>
                </a:solidFill>
              </a:rPr>
              <a:t> </a:t>
            </a:r>
            <a:r>
              <a:rPr lang="en-US"/>
              <a:t>has multiple nodes running applications, monitoring each other</a:t>
            </a:r>
            <a:endParaRPr/>
          </a:p>
        </p:txBody>
      </p:sp>
      <p:sp>
        <p:nvSpPr>
          <p:cNvPr id="431" name="Google Shape;431;p31"/>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7" name="Google Shape;437;p32"/>
          <p:cNvSpPr txBox="1"/>
          <p:nvPr>
            <p:ph idx="4294967295" type="title"/>
          </p:nvPr>
        </p:nvSpPr>
        <p:spPr>
          <a:xfrm>
            <a:off x="0" y="714375"/>
            <a:ext cx="8229600" cy="576263"/>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Clustered Systems</a:t>
            </a:r>
            <a:endParaRPr/>
          </a:p>
        </p:txBody>
      </p:sp>
      <p:pic>
        <p:nvPicPr>
          <p:cNvPr descr="1.08.pdf" id="438" name="Google Shape;438;p32"/>
          <p:cNvPicPr preferRelativeResize="0"/>
          <p:nvPr>
            <p:ph idx="4294967295" type="body"/>
          </p:nvPr>
        </p:nvPicPr>
        <p:blipFill rotWithShape="1">
          <a:blip r:embed="rId3">
            <a:alphaModFix/>
          </a:blip>
          <a:srcRect b="-3476" l="0" r="0" t="-3476"/>
          <a:stretch/>
        </p:blipFill>
        <p:spPr>
          <a:xfrm>
            <a:off x="1981200" y="1787292"/>
            <a:ext cx="8229600" cy="4530725"/>
          </a:xfrm>
          <a:prstGeom prst="rect">
            <a:avLst/>
          </a:prstGeom>
          <a:noFill/>
          <a:ln>
            <a:noFill/>
          </a:ln>
        </p:spPr>
      </p:pic>
      <p:sp>
        <p:nvSpPr>
          <p:cNvPr id="439" name="Google Shape;439;p32"/>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5" name="Google Shape;445;p33"/>
          <p:cNvSpPr txBox="1"/>
          <p:nvPr>
            <p:ph idx="4294967295" type="title"/>
          </p:nvPr>
        </p:nvSpPr>
        <p:spPr>
          <a:xfrm>
            <a:off x="2287587" y="304800"/>
            <a:ext cx="7616825"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Operating System Structure</a:t>
            </a:r>
            <a:endParaRPr/>
          </a:p>
        </p:txBody>
      </p:sp>
      <p:sp>
        <p:nvSpPr>
          <p:cNvPr id="446" name="Google Shape;446;p33"/>
          <p:cNvSpPr txBox="1"/>
          <p:nvPr>
            <p:ph idx="4294967295" type="body"/>
          </p:nvPr>
        </p:nvSpPr>
        <p:spPr>
          <a:xfrm>
            <a:off x="457200" y="1066800"/>
            <a:ext cx="11353799" cy="53340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1600"/>
              <a:buFont typeface="Arial"/>
              <a:buNone/>
            </a:pPr>
            <a:r>
              <a:t/>
            </a:r>
            <a:endParaRPr sz="1600"/>
          </a:p>
          <a:p>
            <a:pPr indent="-342900" lvl="0" marL="342900" rtl="0" algn="l">
              <a:lnSpc>
                <a:spcPct val="90000"/>
              </a:lnSpc>
              <a:spcBef>
                <a:spcPts val="640"/>
              </a:spcBef>
              <a:spcAft>
                <a:spcPts val="0"/>
              </a:spcAft>
              <a:buClr>
                <a:schemeClr val="dk2"/>
              </a:buClr>
              <a:buSzPts val="3200"/>
              <a:buChar char="•"/>
            </a:pPr>
            <a:r>
              <a:rPr b="1" lang="en-US">
                <a:solidFill>
                  <a:schemeClr val="dk2"/>
                </a:solidFill>
              </a:rPr>
              <a:t>Multiprogramming</a:t>
            </a:r>
            <a:r>
              <a:rPr lang="en-US" sz="1600"/>
              <a:t> needed for efficiency</a:t>
            </a:r>
            <a:endParaRPr/>
          </a:p>
          <a:p>
            <a:pPr indent="-285750" lvl="1" marL="742950" rtl="0" algn="l">
              <a:lnSpc>
                <a:spcPct val="90000"/>
              </a:lnSpc>
              <a:spcBef>
                <a:spcPts val="320"/>
              </a:spcBef>
              <a:spcAft>
                <a:spcPts val="0"/>
              </a:spcAft>
              <a:buClr>
                <a:schemeClr val="dk1"/>
              </a:buClr>
              <a:buSzPts val="1600"/>
              <a:buFont typeface="Noto Sans Symbols"/>
              <a:buChar char="❖"/>
            </a:pPr>
            <a:r>
              <a:rPr lang="en-US" sz="1600"/>
              <a:t>Single user cannot always keep CPU and I/O devices busy</a:t>
            </a:r>
            <a:endParaRPr/>
          </a:p>
          <a:p>
            <a:pPr indent="-285750" lvl="1" marL="742950" rtl="0" algn="l">
              <a:lnSpc>
                <a:spcPct val="90000"/>
              </a:lnSpc>
              <a:spcBef>
                <a:spcPts val="320"/>
              </a:spcBef>
              <a:spcAft>
                <a:spcPts val="0"/>
              </a:spcAft>
              <a:buClr>
                <a:schemeClr val="dk1"/>
              </a:buClr>
              <a:buSzPts val="1600"/>
              <a:buFont typeface="Noto Sans Symbols"/>
              <a:buChar char="❖"/>
            </a:pPr>
            <a:r>
              <a:rPr lang="en-US" sz="1600"/>
              <a:t>Multiprogramming organizes jobs (code and data) so CPU always has one to execute</a:t>
            </a:r>
            <a:endParaRPr/>
          </a:p>
          <a:p>
            <a:pPr indent="-285750" lvl="1" marL="742950" rtl="0" algn="l">
              <a:lnSpc>
                <a:spcPct val="90000"/>
              </a:lnSpc>
              <a:spcBef>
                <a:spcPts val="320"/>
              </a:spcBef>
              <a:spcAft>
                <a:spcPts val="0"/>
              </a:spcAft>
              <a:buClr>
                <a:schemeClr val="dk1"/>
              </a:buClr>
              <a:buSzPts val="1600"/>
              <a:buFont typeface="Noto Sans Symbols"/>
              <a:buChar char="❖"/>
            </a:pPr>
            <a:r>
              <a:rPr lang="en-US" sz="1600"/>
              <a:t>A subset of total jobs in system is kept in memory</a:t>
            </a:r>
            <a:endParaRPr/>
          </a:p>
          <a:p>
            <a:pPr indent="-285750" lvl="1" marL="742950" rtl="0" algn="l">
              <a:lnSpc>
                <a:spcPct val="90000"/>
              </a:lnSpc>
              <a:spcBef>
                <a:spcPts val="400"/>
              </a:spcBef>
              <a:spcAft>
                <a:spcPts val="0"/>
              </a:spcAft>
              <a:buClr>
                <a:schemeClr val="dk1"/>
              </a:buClr>
              <a:buSzPts val="1600"/>
              <a:buFont typeface="Noto Sans Symbols"/>
              <a:buChar char="❖"/>
            </a:pPr>
            <a:r>
              <a:rPr lang="en-US" sz="1600"/>
              <a:t>One job selected and run via </a:t>
            </a:r>
            <a:r>
              <a:rPr b="1" lang="en-US" sz="2000">
                <a:solidFill>
                  <a:srgbClr val="3366FF"/>
                </a:solidFill>
              </a:rPr>
              <a:t>job scheduling</a:t>
            </a:r>
            <a:endParaRPr b="1">
              <a:solidFill>
                <a:srgbClr val="3366FF"/>
              </a:solidFill>
            </a:endParaRPr>
          </a:p>
          <a:p>
            <a:pPr indent="-285750" lvl="1" marL="742950" rtl="0" algn="l">
              <a:lnSpc>
                <a:spcPct val="90000"/>
              </a:lnSpc>
              <a:spcBef>
                <a:spcPts val="320"/>
              </a:spcBef>
              <a:spcAft>
                <a:spcPts val="0"/>
              </a:spcAft>
              <a:buClr>
                <a:schemeClr val="dk1"/>
              </a:buClr>
              <a:buSzPts val="1600"/>
              <a:buFont typeface="Noto Sans Symbols"/>
              <a:buChar char="❖"/>
            </a:pPr>
            <a:r>
              <a:rPr lang="en-US" sz="1600"/>
              <a:t>When it must wait (for I/O for example), OS switches to another job</a:t>
            </a:r>
            <a:endParaRPr/>
          </a:p>
          <a:p>
            <a:pPr indent="-234950" lvl="1" marL="742950" rtl="0" algn="l">
              <a:lnSpc>
                <a:spcPct val="90000"/>
              </a:lnSpc>
              <a:spcBef>
                <a:spcPts val="160"/>
              </a:spcBef>
              <a:spcAft>
                <a:spcPts val="0"/>
              </a:spcAft>
              <a:buClr>
                <a:schemeClr val="dk1"/>
              </a:buClr>
              <a:buSzPts val="800"/>
              <a:buNone/>
            </a:pPr>
            <a:r>
              <a:t/>
            </a:r>
            <a:endParaRPr sz="800"/>
          </a:p>
          <a:p>
            <a:pPr indent="-342900" lvl="0" marL="342900" rtl="0" algn="l">
              <a:lnSpc>
                <a:spcPct val="90000"/>
              </a:lnSpc>
              <a:spcBef>
                <a:spcPts val="640"/>
              </a:spcBef>
              <a:spcAft>
                <a:spcPts val="0"/>
              </a:spcAft>
              <a:buClr>
                <a:schemeClr val="dk2"/>
              </a:buClr>
              <a:buSzPts val="3200"/>
              <a:buChar char="•"/>
            </a:pPr>
            <a:r>
              <a:rPr b="1" lang="en-US">
                <a:solidFill>
                  <a:schemeClr val="dk2"/>
                </a:solidFill>
              </a:rPr>
              <a:t>Timesharing</a:t>
            </a:r>
            <a:r>
              <a:rPr b="1" lang="en-US">
                <a:solidFill>
                  <a:srgbClr val="3366FF"/>
                </a:solidFill>
              </a:rPr>
              <a:t> </a:t>
            </a:r>
            <a:r>
              <a:rPr lang="en-US" sz="1600"/>
              <a:t>(</a:t>
            </a:r>
            <a:r>
              <a:rPr b="1" lang="en-US" sz="2400">
                <a:solidFill>
                  <a:srgbClr val="3366FF"/>
                </a:solidFill>
              </a:rPr>
              <a:t>multitasking</a:t>
            </a:r>
            <a:r>
              <a:rPr lang="en-US" sz="1600"/>
              <a:t>)</a:t>
            </a:r>
            <a:r>
              <a:rPr b="1" lang="en-US">
                <a:solidFill>
                  <a:srgbClr val="3366FF"/>
                </a:solidFill>
              </a:rPr>
              <a:t> </a:t>
            </a:r>
            <a:r>
              <a:rPr lang="en-US" sz="1600"/>
              <a:t>is logical extension in which CPU switches jobs so frequently that users can interact with each job while it is running, creating </a:t>
            </a:r>
            <a:r>
              <a:rPr b="1" lang="en-US" sz="2000">
                <a:solidFill>
                  <a:srgbClr val="3366FF"/>
                </a:solidFill>
              </a:rPr>
              <a:t>interactive</a:t>
            </a:r>
            <a:r>
              <a:rPr lang="en-US" sz="1600"/>
              <a:t> computing</a:t>
            </a:r>
            <a:endParaRPr/>
          </a:p>
          <a:p>
            <a:pPr indent="-285750" lvl="1" marL="742950" rtl="0" algn="l">
              <a:lnSpc>
                <a:spcPct val="90000"/>
              </a:lnSpc>
              <a:spcBef>
                <a:spcPts val="400"/>
              </a:spcBef>
              <a:spcAft>
                <a:spcPts val="0"/>
              </a:spcAft>
              <a:buClr>
                <a:srgbClr val="3366FF"/>
              </a:buClr>
              <a:buSzPts val="2000"/>
              <a:buFont typeface="Noto Sans Symbols"/>
              <a:buChar char="❖"/>
            </a:pPr>
            <a:r>
              <a:rPr b="1" lang="en-US" sz="2000">
                <a:solidFill>
                  <a:srgbClr val="3366FF"/>
                </a:solidFill>
              </a:rPr>
              <a:t>Response time </a:t>
            </a:r>
            <a:r>
              <a:rPr lang="en-US" sz="1600"/>
              <a:t>should be &lt; 1 second</a:t>
            </a:r>
            <a:endParaRPr/>
          </a:p>
          <a:p>
            <a:pPr indent="-285750" lvl="1" marL="742950" rtl="0" algn="l">
              <a:lnSpc>
                <a:spcPct val="90000"/>
              </a:lnSpc>
              <a:spcBef>
                <a:spcPts val="400"/>
              </a:spcBef>
              <a:spcAft>
                <a:spcPts val="0"/>
              </a:spcAft>
              <a:buClr>
                <a:schemeClr val="dk1"/>
              </a:buClr>
              <a:buSzPts val="1600"/>
              <a:buFont typeface="Noto Sans Symbols"/>
              <a:buChar char="❖"/>
            </a:pPr>
            <a:r>
              <a:rPr lang="en-US" sz="1600"/>
              <a:t>Each user has at least one program executing in memory 🢡</a:t>
            </a:r>
            <a:r>
              <a:rPr b="1" lang="en-US" sz="2000">
                <a:solidFill>
                  <a:srgbClr val="3366FF"/>
                </a:solidFill>
              </a:rPr>
              <a:t>process</a:t>
            </a:r>
            <a:endParaRPr b="1">
              <a:solidFill>
                <a:srgbClr val="3366FF"/>
              </a:solidFill>
            </a:endParaRPr>
          </a:p>
          <a:p>
            <a:pPr indent="-285750" lvl="1" marL="742950" rtl="0" algn="l">
              <a:lnSpc>
                <a:spcPct val="90000"/>
              </a:lnSpc>
              <a:spcBef>
                <a:spcPts val="400"/>
              </a:spcBef>
              <a:spcAft>
                <a:spcPts val="0"/>
              </a:spcAft>
              <a:buClr>
                <a:schemeClr val="dk1"/>
              </a:buClr>
              <a:buSzPts val="1600"/>
              <a:buFont typeface="Noto Sans Symbols"/>
              <a:buChar char="❖"/>
            </a:pPr>
            <a:r>
              <a:rPr lang="en-US" sz="1600"/>
              <a:t>If several jobs ready to run at the same time 🢡 </a:t>
            </a:r>
            <a:r>
              <a:rPr b="1" lang="en-US" sz="2000">
                <a:solidFill>
                  <a:srgbClr val="3366FF"/>
                </a:solidFill>
              </a:rPr>
              <a:t>CPU scheduling</a:t>
            </a:r>
            <a:endParaRPr b="1">
              <a:solidFill>
                <a:srgbClr val="3366FF"/>
              </a:solidFill>
            </a:endParaRPr>
          </a:p>
          <a:p>
            <a:pPr indent="-285750" lvl="1" marL="742950" rtl="0" algn="l">
              <a:lnSpc>
                <a:spcPct val="90000"/>
              </a:lnSpc>
              <a:spcBef>
                <a:spcPts val="400"/>
              </a:spcBef>
              <a:spcAft>
                <a:spcPts val="0"/>
              </a:spcAft>
              <a:buClr>
                <a:schemeClr val="dk1"/>
              </a:buClr>
              <a:buSzPts val="1600"/>
              <a:buFont typeface="Noto Sans Symbols"/>
              <a:buChar char="❖"/>
            </a:pPr>
            <a:r>
              <a:rPr lang="en-US" sz="1600"/>
              <a:t>If processes don’t fit in memory, </a:t>
            </a:r>
            <a:r>
              <a:rPr b="1" lang="en-US" sz="2000">
                <a:solidFill>
                  <a:srgbClr val="3366FF"/>
                </a:solidFill>
              </a:rPr>
              <a:t>swapping</a:t>
            </a:r>
            <a:r>
              <a:rPr lang="en-US" sz="1600"/>
              <a:t> moves them in and out to run</a:t>
            </a:r>
            <a:endParaRPr/>
          </a:p>
          <a:p>
            <a:pPr indent="-285750" lvl="1" marL="742950" rtl="0" algn="l">
              <a:lnSpc>
                <a:spcPct val="90000"/>
              </a:lnSpc>
              <a:spcBef>
                <a:spcPts val="560"/>
              </a:spcBef>
              <a:spcAft>
                <a:spcPts val="0"/>
              </a:spcAft>
              <a:buClr>
                <a:srgbClr val="3366FF"/>
              </a:buClr>
              <a:buSzPts val="2000"/>
              <a:buFont typeface="Noto Sans Symbols"/>
              <a:buChar char="❖"/>
            </a:pPr>
            <a:r>
              <a:rPr b="1" lang="en-US" sz="2000">
                <a:solidFill>
                  <a:srgbClr val="3366FF"/>
                </a:solidFill>
              </a:rPr>
              <a:t>Virtual memory</a:t>
            </a:r>
            <a:r>
              <a:rPr b="1" lang="en-US">
                <a:solidFill>
                  <a:srgbClr val="3366FF"/>
                </a:solidFill>
              </a:rPr>
              <a:t> </a:t>
            </a:r>
            <a:r>
              <a:rPr lang="en-US" sz="1600"/>
              <a:t>allows execution of processes not completely in memory</a:t>
            </a:r>
            <a:endParaRPr/>
          </a:p>
        </p:txBody>
      </p:sp>
      <p:sp>
        <p:nvSpPr>
          <p:cNvPr id="447" name="Google Shape;447;p33"/>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3" name="Google Shape;453;p34"/>
          <p:cNvSpPr txBox="1"/>
          <p:nvPr>
            <p:ph idx="4294967295" type="title"/>
          </p:nvPr>
        </p:nvSpPr>
        <p:spPr>
          <a:xfrm>
            <a:off x="2209800" y="392114"/>
            <a:ext cx="8229600" cy="5762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sz="2800"/>
              <a:t>Memory Layout for Multiprogram System</a:t>
            </a:r>
            <a:endParaRPr/>
          </a:p>
        </p:txBody>
      </p:sp>
      <p:pic>
        <p:nvPicPr>
          <p:cNvPr id="454" name="Google Shape;454;p34"/>
          <p:cNvPicPr preferRelativeResize="0"/>
          <p:nvPr/>
        </p:nvPicPr>
        <p:blipFill rotWithShape="1">
          <a:blip r:embed="rId3">
            <a:alphaModFix/>
          </a:blip>
          <a:srcRect b="0" l="0" r="0" t="0"/>
          <a:stretch/>
        </p:blipFill>
        <p:spPr>
          <a:xfrm>
            <a:off x="4114800" y="1276351"/>
            <a:ext cx="3111500" cy="4791075"/>
          </a:xfrm>
          <a:prstGeom prst="rect">
            <a:avLst/>
          </a:prstGeom>
          <a:noFill/>
          <a:ln>
            <a:noFill/>
          </a:ln>
        </p:spPr>
      </p:pic>
      <p:sp>
        <p:nvSpPr>
          <p:cNvPr id="455" name="Google Shape;455;p34"/>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04040"/>
        </a:solidFill>
      </p:bgPr>
    </p:bg>
    <p:spTree>
      <p:nvGrpSpPr>
        <p:cNvPr id="459" name="Shape 459"/>
        <p:cNvGrpSpPr/>
        <p:nvPr/>
      </p:nvGrpSpPr>
      <p:grpSpPr>
        <a:xfrm>
          <a:off x="0" y="0"/>
          <a:ext cx="0" cy="0"/>
          <a:chOff x="0" y="0"/>
          <a:chExt cx="0" cy="0"/>
        </a:xfrm>
      </p:grpSpPr>
      <p:sp>
        <p:nvSpPr>
          <p:cNvPr id="460" name="Google Shape;460;p35"/>
          <p:cNvSpPr/>
          <p:nvPr/>
        </p:nvSpPr>
        <p:spPr>
          <a:xfrm>
            <a:off x="0" y="-3324"/>
            <a:ext cx="12192000" cy="6861324"/>
          </a:xfrm>
          <a:prstGeom prst="rect">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1" name="Google Shape;461;p35"/>
          <p:cNvSpPr/>
          <p:nvPr/>
        </p:nvSpPr>
        <p:spPr>
          <a:xfrm>
            <a:off x="0" y="0"/>
            <a:ext cx="11786754" cy="6858000"/>
          </a:xfrm>
          <a:custGeom>
            <a:rect b="b" l="l" r="r" t="t"/>
            <a:pathLst>
              <a:path extrusionOk="0" h="6858000" w="11786754">
                <a:moveTo>
                  <a:pt x="0" y="0"/>
                </a:moveTo>
                <a:lnTo>
                  <a:pt x="8610600" y="0"/>
                </a:lnTo>
                <a:lnTo>
                  <a:pt x="11786754" y="6858000"/>
                </a:lnTo>
                <a:lnTo>
                  <a:pt x="0" y="6858000"/>
                </a:lnTo>
                <a:close/>
              </a:path>
            </a:pathLst>
          </a:custGeom>
          <a:solidFill>
            <a:schemeClr val="dk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2" name="Google Shape;462;p35"/>
          <p:cNvSpPr/>
          <p:nvPr/>
        </p:nvSpPr>
        <p:spPr>
          <a:xfrm>
            <a:off x="0" y="0"/>
            <a:ext cx="3581400" cy="6858000"/>
          </a:xfrm>
          <a:custGeom>
            <a:rect b="b" l="l" r="r" t="t"/>
            <a:pathLst>
              <a:path extrusionOk="0" h="6858000" w="3581400">
                <a:moveTo>
                  <a:pt x="0" y="0"/>
                </a:moveTo>
                <a:lnTo>
                  <a:pt x="405246" y="0"/>
                </a:lnTo>
                <a:lnTo>
                  <a:pt x="3581400" y="6858000"/>
                </a:lnTo>
                <a:lnTo>
                  <a:pt x="0" y="6858000"/>
                </a:lnTo>
                <a:close/>
              </a:path>
            </a:pathLst>
          </a:custGeom>
          <a:solidFill>
            <a:schemeClr val="dk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3" name="Google Shape;463;p35"/>
          <p:cNvSpPr txBox="1"/>
          <p:nvPr/>
        </p:nvSpPr>
        <p:spPr>
          <a:xfrm>
            <a:off x="395819" y="6416674"/>
            <a:ext cx="3124200" cy="244475"/>
          </a:xfrm>
          <a:prstGeom prst="rect">
            <a:avLst/>
          </a:prstGeom>
          <a:noFill/>
          <a:ln>
            <a:noFill/>
          </a:ln>
        </p:spPr>
        <p:txBody>
          <a:bodyPr anchorCtr="0" anchor="t" bIns="0" lIns="0" spcFirstLastPara="1" rIns="0" wrap="square" tIns="0">
            <a:normAutofit/>
          </a:bodyPr>
          <a:lstStyle/>
          <a:p>
            <a:pPr indent="0" lvl="0" marL="12700" marR="0" rtl="0" algn="l">
              <a:lnSpc>
                <a:spcPct val="141363"/>
              </a:lnSpc>
              <a:spcBef>
                <a:spcPts val="0"/>
              </a:spcBef>
              <a:spcAft>
                <a:spcPts val="0"/>
              </a:spcAft>
              <a:buNone/>
            </a:pPr>
            <a:r>
              <a:rPr b="1" lang="en-US" sz="1100">
                <a:solidFill>
                  <a:srgbClr val="C00000"/>
                </a:solidFill>
                <a:latin typeface="Book Antiqua"/>
                <a:ea typeface="Book Antiqua"/>
                <a:cs typeface="Book Antiqua"/>
                <a:sym typeface="Book Antiqua"/>
              </a:rPr>
              <a:t>COURSE SUPERVISOR:   ANAUM HAMID</a:t>
            </a:r>
            <a:endParaRPr sz="1100">
              <a:solidFill>
                <a:schemeClr val="lt1"/>
              </a:solidFill>
              <a:latin typeface="Book Antiqua"/>
              <a:ea typeface="Book Antiqua"/>
              <a:cs typeface="Book Antiqua"/>
              <a:sym typeface="Book Antiqua"/>
            </a:endParaRPr>
          </a:p>
        </p:txBody>
      </p:sp>
      <p:sp>
        <p:nvSpPr>
          <p:cNvPr id="464" name="Google Shape;464;p35"/>
          <p:cNvSpPr txBox="1"/>
          <p:nvPr>
            <p:ph idx="4294967295" type="title"/>
          </p:nvPr>
        </p:nvSpPr>
        <p:spPr>
          <a:xfrm>
            <a:off x="833002" y="365125"/>
            <a:ext cx="1052070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Operating-System Operations</a:t>
            </a:r>
            <a:endParaRPr/>
          </a:p>
        </p:txBody>
      </p:sp>
      <p:sp>
        <p:nvSpPr>
          <p:cNvPr id="465" name="Google Shape;465;p35"/>
          <p:cNvSpPr txBox="1"/>
          <p:nvPr>
            <p:ph idx="4294967295" type="body"/>
          </p:nvPr>
        </p:nvSpPr>
        <p:spPr>
          <a:xfrm>
            <a:off x="886862" y="1524000"/>
            <a:ext cx="10515600" cy="3908425"/>
          </a:xfrm>
          <a:prstGeom prst="rect">
            <a:avLst/>
          </a:prstGeom>
          <a:noFill/>
          <a:ln>
            <a:noFill/>
          </a:ln>
        </p:spPr>
        <p:txBody>
          <a:bodyPr anchorCtr="0" anchor="t" bIns="45700" lIns="91425" spcFirstLastPara="1" rIns="91425" wrap="square" tIns="45700">
            <a:normAutofit lnSpcReduction="10000"/>
          </a:bodyPr>
          <a:lstStyle/>
          <a:p>
            <a:pPr indent="-228600" lvl="0" marL="342900" rtl="0" algn="l">
              <a:lnSpc>
                <a:spcPct val="90000"/>
              </a:lnSpc>
              <a:spcBef>
                <a:spcPts val="0"/>
              </a:spcBef>
              <a:spcAft>
                <a:spcPts val="0"/>
              </a:spcAft>
              <a:buClr>
                <a:schemeClr val="lt1"/>
              </a:buClr>
              <a:buSzPts val="2200"/>
              <a:buFont typeface="Arial"/>
              <a:buChar char="•"/>
            </a:pPr>
            <a:r>
              <a:rPr b="1" lang="en-US" sz="2200"/>
              <a:t>Dual-mode </a:t>
            </a:r>
            <a:r>
              <a:rPr lang="en-US" sz="2200"/>
              <a:t>operation allows OS to protect itself and other system components</a:t>
            </a:r>
            <a:endParaRPr/>
          </a:p>
          <a:p>
            <a:pPr indent="-228600" lvl="1" marL="742950" rtl="0" algn="l">
              <a:lnSpc>
                <a:spcPct val="90000"/>
              </a:lnSpc>
              <a:spcBef>
                <a:spcPts val="440"/>
              </a:spcBef>
              <a:spcAft>
                <a:spcPts val="0"/>
              </a:spcAft>
              <a:buClr>
                <a:schemeClr val="lt1"/>
              </a:buClr>
              <a:buSzPts val="2200"/>
              <a:buFont typeface="Arial"/>
              <a:buChar char="•"/>
            </a:pPr>
            <a:r>
              <a:rPr b="1" lang="en-US" sz="2200"/>
              <a:t>User mode </a:t>
            </a:r>
            <a:r>
              <a:rPr lang="en-US" sz="2200"/>
              <a:t>and </a:t>
            </a:r>
            <a:r>
              <a:rPr b="1" lang="en-US" sz="2200"/>
              <a:t>kernel mode </a:t>
            </a:r>
            <a:endParaRPr/>
          </a:p>
          <a:p>
            <a:pPr indent="-228600" lvl="1" marL="742950" rtl="0" algn="l">
              <a:lnSpc>
                <a:spcPct val="90000"/>
              </a:lnSpc>
              <a:spcBef>
                <a:spcPts val="440"/>
              </a:spcBef>
              <a:spcAft>
                <a:spcPts val="0"/>
              </a:spcAft>
              <a:buClr>
                <a:schemeClr val="lt1"/>
              </a:buClr>
              <a:buSzPts val="2200"/>
              <a:buFont typeface="Arial"/>
              <a:buChar char="•"/>
            </a:pPr>
            <a:r>
              <a:rPr b="1" lang="en-US" sz="2200"/>
              <a:t>Mode bit </a:t>
            </a:r>
            <a:r>
              <a:rPr lang="en-US" sz="2200"/>
              <a:t>provided by hardware</a:t>
            </a:r>
            <a:endParaRPr/>
          </a:p>
          <a:p>
            <a:pPr indent="-228600" lvl="2" marL="1143000" rtl="0" algn="l">
              <a:lnSpc>
                <a:spcPct val="90000"/>
              </a:lnSpc>
              <a:spcBef>
                <a:spcPts val="440"/>
              </a:spcBef>
              <a:spcAft>
                <a:spcPts val="0"/>
              </a:spcAft>
              <a:buClr>
                <a:schemeClr val="lt1"/>
              </a:buClr>
              <a:buSzPts val="2200"/>
              <a:buFont typeface="Arial"/>
              <a:buChar char="•"/>
            </a:pPr>
            <a:r>
              <a:rPr lang="en-US" sz="2200"/>
              <a:t>Provides ability to distinguish when system is running user code or kernel code</a:t>
            </a:r>
            <a:endParaRPr/>
          </a:p>
          <a:p>
            <a:pPr indent="-228600" lvl="2" marL="1143000" rtl="0" algn="l">
              <a:lnSpc>
                <a:spcPct val="90000"/>
              </a:lnSpc>
              <a:spcBef>
                <a:spcPts val="440"/>
              </a:spcBef>
              <a:spcAft>
                <a:spcPts val="0"/>
              </a:spcAft>
              <a:buClr>
                <a:schemeClr val="lt1"/>
              </a:buClr>
              <a:buSzPts val="2200"/>
              <a:buFont typeface="Arial"/>
              <a:buChar char="•"/>
            </a:pPr>
            <a:r>
              <a:rPr lang="en-US" sz="2200"/>
              <a:t>Some instructions designated as </a:t>
            </a:r>
            <a:r>
              <a:rPr b="1" lang="en-US" sz="2200"/>
              <a:t>privileged</a:t>
            </a:r>
            <a:r>
              <a:rPr lang="en-US" sz="2200"/>
              <a:t>, only executable in kernel mode</a:t>
            </a:r>
            <a:endParaRPr/>
          </a:p>
          <a:p>
            <a:pPr indent="-228600" lvl="2" marL="1143000" rtl="0" algn="l">
              <a:lnSpc>
                <a:spcPct val="90000"/>
              </a:lnSpc>
              <a:spcBef>
                <a:spcPts val="440"/>
              </a:spcBef>
              <a:spcAft>
                <a:spcPts val="0"/>
              </a:spcAft>
              <a:buClr>
                <a:schemeClr val="lt1"/>
              </a:buClr>
              <a:buSzPts val="2200"/>
              <a:buFont typeface="Arial"/>
              <a:buChar char="•"/>
            </a:pPr>
            <a:r>
              <a:rPr lang="en-US" sz="2200"/>
              <a:t>System call changes mode to kernel, return from call resets it to user.</a:t>
            </a:r>
            <a:endParaRPr/>
          </a:p>
          <a:p>
            <a:pPr indent="0" lvl="2" marL="914400" rtl="0" algn="l">
              <a:lnSpc>
                <a:spcPct val="90000"/>
              </a:lnSpc>
              <a:spcBef>
                <a:spcPts val="440"/>
              </a:spcBef>
              <a:spcAft>
                <a:spcPts val="0"/>
              </a:spcAft>
              <a:buClr>
                <a:schemeClr val="lt1"/>
              </a:buClr>
              <a:buSzPts val="2200"/>
              <a:buNone/>
            </a:pPr>
            <a:r>
              <a:t/>
            </a:r>
            <a:endParaRPr sz="2200"/>
          </a:p>
          <a:p>
            <a:pPr indent="-228600" lvl="0" marL="342900" rtl="0" algn="l">
              <a:lnSpc>
                <a:spcPct val="90000"/>
              </a:lnSpc>
              <a:spcBef>
                <a:spcPts val="440"/>
              </a:spcBef>
              <a:spcAft>
                <a:spcPts val="0"/>
              </a:spcAft>
              <a:buClr>
                <a:schemeClr val="lt1"/>
              </a:buClr>
              <a:buSzPts val="2200"/>
              <a:buFont typeface="Arial"/>
              <a:buChar char="•"/>
            </a:pPr>
            <a:r>
              <a:rPr lang="en-US" sz="2200"/>
              <a:t>Increasingly CPUs support multi-mode operations</a:t>
            </a:r>
            <a:endParaRPr/>
          </a:p>
          <a:p>
            <a:pPr indent="-228600" lvl="1" marL="742950" rtl="0" algn="l">
              <a:lnSpc>
                <a:spcPct val="90000"/>
              </a:lnSpc>
              <a:spcBef>
                <a:spcPts val="440"/>
              </a:spcBef>
              <a:spcAft>
                <a:spcPts val="0"/>
              </a:spcAft>
              <a:buClr>
                <a:schemeClr val="lt1"/>
              </a:buClr>
              <a:buSzPts val="2200"/>
              <a:buFont typeface="Arial"/>
              <a:buChar char="•"/>
            </a:pPr>
            <a:r>
              <a:rPr lang="en-US" sz="2200"/>
              <a:t>i.e </a:t>
            </a:r>
            <a:r>
              <a:rPr b="1" lang="en-US" sz="2200"/>
              <a:t>virtual machine manager </a:t>
            </a:r>
            <a:r>
              <a:rPr lang="en-US" sz="2200"/>
              <a:t>(</a:t>
            </a:r>
            <a:r>
              <a:rPr b="1" lang="en-US" sz="2200"/>
              <a:t>VMM</a:t>
            </a:r>
            <a:r>
              <a:rPr lang="en-US" sz="2200"/>
              <a:t>) mode for guest </a:t>
            </a:r>
            <a:r>
              <a:rPr b="1" lang="en-US" sz="2200"/>
              <a:t>VMs.</a:t>
            </a:r>
            <a:endParaRPr/>
          </a:p>
          <a:p>
            <a:pPr indent="-88900" lvl="1" marL="457200" rtl="0" algn="l">
              <a:lnSpc>
                <a:spcPct val="90000"/>
              </a:lnSpc>
              <a:spcBef>
                <a:spcPts val="440"/>
              </a:spcBef>
              <a:spcAft>
                <a:spcPts val="0"/>
              </a:spcAft>
              <a:buClr>
                <a:schemeClr val="lt1"/>
              </a:buClr>
              <a:buSzPts val="2200"/>
              <a:buFont typeface="Arial"/>
              <a:buNone/>
            </a:pPr>
            <a:r>
              <a:t/>
            </a:r>
            <a:endParaRPr sz="2200"/>
          </a:p>
          <a:p>
            <a:pPr indent="-228600" lvl="0" marL="342900" rtl="0" algn="l">
              <a:lnSpc>
                <a:spcPct val="90000"/>
              </a:lnSpc>
              <a:spcBef>
                <a:spcPts val="440"/>
              </a:spcBef>
              <a:spcAft>
                <a:spcPts val="0"/>
              </a:spcAft>
              <a:buClr>
                <a:schemeClr val="lt1"/>
              </a:buClr>
              <a:buSzPts val="2200"/>
              <a:buFont typeface="Arial"/>
              <a:buChar char="•"/>
            </a:pPr>
            <a:r>
              <a:rPr lang="en-US" sz="2200"/>
              <a:t>“The one program running at all times on the computer” is the </a:t>
            </a:r>
            <a:r>
              <a:rPr b="1" lang="en-US" sz="2200"/>
              <a:t>kernel</a:t>
            </a:r>
            <a:r>
              <a:rPr lang="en-US" sz="2200"/>
              <a:t>.</a:t>
            </a:r>
            <a:endParaRPr sz="2200"/>
          </a:p>
          <a:p>
            <a:pPr indent="-88900" lvl="1" marL="742950" rtl="0" algn="l">
              <a:lnSpc>
                <a:spcPct val="90000"/>
              </a:lnSpc>
              <a:spcBef>
                <a:spcPts val="440"/>
              </a:spcBef>
              <a:spcAft>
                <a:spcPts val="0"/>
              </a:spcAft>
              <a:buClr>
                <a:schemeClr val="lt1"/>
              </a:buClr>
              <a:buSzPts val="2200"/>
              <a:buFont typeface="Arial"/>
              <a:buNone/>
            </a:pPr>
            <a:r>
              <a:t/>
            </a:r>
            <a:endParaRPr b="1" sz="2200"/>
          </a:p>
        </p:txBody>
      </p:sp>
      <p:sp>
        <p:nvSpPr>
          <p:cNvPr id="466" name="Google Shape;466;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0" name="Shape 470"/>
        <p:cNvGrpSpPr/>
        <p:nvPr/>
      </p:nvGrpSpPr>
      <p:grpSpPr>
        <a:xfrm>
          <a:off x="0" y="0"/>
          <a:ext cx="0" cy="0"/>
          <a:chOff x="0" y="0"/>
          <a:chExt cx="0" cy="0"/>
        </a:xfrm>
      </p:grpSpPr>
      <p:sp>
        <p:nvSpPr>
          <p:cNvPr id="471" name="Google Shape;471;p36"/>
          <p:cNvSpPr/>
          <p:nvPr/>
        </p:nvSpPr>
        <p:spPr>
          <a:xfrm>
            <a:off x="-10001" y="-2"/>
            <a:ext cx="4069936" cy="685800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2" name="Google Shape;472;p36"/>
          <p:cNvSpPr txBox="1"/>
          <p:nvPr>
            <p:ph idx="4294967295" type="title"/>
          </p:nvPr>
        </p:nvSpPr>
        <p:spPr>
          <a:xfrm>
            <a:off x="643467" y="640080"/>
            <a:ext cx="3096427" cy="56132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latin typeface="Calibri"/>
                <a:ea typeface="Calibri"/>
                <a:cs typeface="Calibri"/>
                <a:sym typeface="Calibri"/>
              </a:rPr>
              <a:t>Transition from User to Kernel Mode</a:t>
            </a:r>
            <a:endParaRPr/>
          </a:p>
        </p:txBody>
      </p:sp>
      <p:sp>
        <p:nvSpPr>
          <p:cNvPr id="473" name="Google Shape;473;p36"/>
          <p:cNvSpPr txBox="1"/>
          <p:nvPr>
            <p:ph idx="4294967295" type="body"/>
          </p:nvPr>
        </p:nvSpPr>
        <p:spPr>
          <a:xfrm>
            <a:off x="4699818" y="640082"/>
            <a:ext cx="6848715" cy="2484884"/>
          </a:xfrm>
          <a:prstGeom prst="rect">
            <a:avLst/>
          </a:prstGeom>
          <a:noFill/>
          <a:ln>
            <a:noFill/>
          </a:ln>
        </p:spPr>
        <p:txBody>
          <a:bodyPr anchorCtr="0" anchor="ctr" bIns="45700" lIns="91425" spcFirstLastPara="1" rIns="91425" wrap="square" tIns="45700">
            <a:noAutofit/>
          </a:bodyPr>
          <a:lstStyle/>
          <a:p>
            <a:pPr indent="-228600" lvl="0" marL="342900" rtl="0" algn="l">
              <a:lnSpc>
                <a:spcPct val="90000"/>
              </a:lnSpc>
              <a:spcBef>
                <a:spcPts val="0"/>
              </a:spcBef>
              <a:spcAft>
                <a:spcPts val="0"/>
              </a:spcAft>
              <a:buClr>
                <a:schemeClr val="dk1"/>
              </a:buClr>
              <a:buSzPts val="2400"/>
              <a:buFont typeface="Arial"/>
              <a:buChar char="•"/>
            </a:pPr>
            <a:r>
              <a:rPr lang="en-US" sz="2400"/>
              <a:t>Timer to prevent infinite loop / process hogging resources</a:t>
            </a:r>
            <a:endParaRPr/>
          </a:p>
          <a:p>
            <a:pPr indent="-457200" lvl="1" marL="971550" rtl="0" algn="l">
              <a:lnSpc>
                <a:spcPct val="90000"/>
              </a:lnSpc>
              <a:spcBef>
                <a:spcPts val="480"/>
              </a:spcBef>
              <a:spcAft>
                <a:spcPts val="0"/>
              </a:spcAft>
              <a:buClr>
                <a:schemeClr val="dk1"/>
              </a:buClr>
              <a:buSzPts val="2400"/>
              <a:buFont typeface="Calibri"/>
              <a:buAutoNum type="arabicPeriod"/>
            </a:pPr>
            <a:r>
              <a:rPr lang="en-US" sz="2400"/>
              <a:t>Set interrupt after specific period</a:t>
            </a:r>
            <a:endParaRPr/>
          </a:p>
          <a:p>
            <a:pPr indent="-457200" lvl="1" marL="971550" rtl="0" algn="l">
              <a:lnSpc>
                <a:spcPct val="90000"/>
              </a:lnSpc>
              <a:spcBef>
                <a:spcPts val="480"/>
              </a:spcBef>
              <a:spcAft>
                <a:spcPts val="0"/>
              </a:spcAft>
              <a:buClr>
                <a:schemeClr val="dk1"/>
              </a:buClr>
              <a:buSzPts val="2400"/>
              <a:buFont typeface="Calibri"/>
              <a:buAutoNum type="arabicPeriod"/>
            </a:pPr>
            <a:r>
              <a:rPr lang="en-US" sz="2400"/>
              <a:t>Operating system decrements counter</a:t>
            </a:r>
            <a:endParaRPr/>
          </a:p>
          <a:p>
            <a:pPr indent="-457200" lvl="1" marL="971550" rtl="0" algn="l">
              <a:lnSpc>
                <a:spcPct val="90000"/>
              </a:lnSpc>
              <a:spcBef>
                <a:spcPts val="480"/>
              </a:spcBef>
              <a:spcAft>
                <a:spcPts val="0"/>
              </a:spcAft>
              <a:buClr>
                <a:schemeClr val="dk1"/>
              </a:buClr>
              <a:buSzPts val="2400"/>
              <a:buFont typeface="Calibri"/>
              <a:buAutoNum type="arabicPeriod"/>
            </a:pPr>
            <a:r>
              <a:rPr lang="en-US" sz="2400"/>
              <a:t>When counter zero generate an interrupt</a:t>
            </a:r>
            <a:endParaRPr/>
          </a:p>
          <a:p>
            <a:pPr indent="-457200" lvl="1" marL="971550" rtl="0" algn="l">
              <a:lnSpc>
                <a:spcPct val="90000"/>
              </a:lnSpc>
              <a:spcBef>
                <a:spcPts val="480"/>
              </a:spcBef>
              <a:spcAft>
                <a:spcPts val="0"/>
              </a:spcAft>
              <a:buClr>
                <a:schemeClr val="dk1"/>
              </a:buClr>
              <a:buSzPts val="2400"/>
              <a:buFont typeface="Calibri"/>
              <a:buAutoNum type="arabicPeriod"/>
            </a:pPr>
            <a:r>
              <a:rPr lang="en-US" sz="2400"/>
              <a:t>Set up before scheduling process to regain control or terminate program that exceeds allotted time</a:t>
            </a:r>
            <a:endParaRPr/>
          </a:p>
        </p:txBody>
      </p:sp>
      <p:pic>
        <p:nvPicPr>
          <p:cNvPr id="474" name="Google Shape;474;p36"/>
          <p:cNvPicPr preferRelativeResize="0"/>
          <p:nvPr/>
        </p:nvPicPr>
        <p:blipFill rotWithShape="1">
          <a:blip r:embed="rId3">
            <a:alphaModFix/>
          </a:blip>
          <a:srcRect b="0" l="0" r="0" t="0"/>
          <a:stretch/>
        </p:blipFill>
        <p:spPr>
          <a:xfrm>
            <a:off x="4114800" y="3733800"/>
            <a:ext cx="8016662" cy="2465124"/>
          </a:xfrm>
          <a:prstGeom prst="rect">
            <a:avLst/>
          </a:prstGeom>
          <a:noFill/>
          <a:ln>
            <a:noFill/>
          </a:ln>
        </p:spPr>
      </p:pic>
      <p:sp>
        <p:nvSpPr>
          <p:cNvPr id="475" name="Google Shape;475;p36"/>
          <p:cNvSpPr txBox="1"/>
          <p:nvPr>
            <p:ph idx="12" type="sldNum"/>
          </p:nvPr>
        </p:nvSpPr>
        <p:spPr>
          <a:xfrm>
            <a:off x="10534650" y="6356350"/>
            <a:ext cx="81915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1" name="Google Shape;481;p37"/>
          <p:cNvSpPr txBox="1"/>
          <p:nvPr>
            <p:ph idx="4294967295" type="title"/>
          </p:nvPr>
        </p:nvSpPr>
        <p:spPr>
          <a:xfrm>
            <a:off x="2670968" y="306963"/>
            <a:ext cx="7597775"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Process Management</a:t>
            </a:r>
            <a:endParaRPr/>
          </a:p>
        </p:txBody>
      </p:sp>
      <p:sp>
        <p:nvSpPr>
          <p:cNvPr id="482" name="Google Shape;482;p37"/>
          <p:cNvSpPr txBox="1"/>
          <p:nvPr>
            <p:ph idx="4294967295" type="body"/>
          </p:nvPr>
        </p:nvSpPr>
        <p:spPr>
          <a:xfrm>
            <a:off x="2789237" y="1067088"/>
            <a:ext cx="7361238" cy="5105400"/>
          </a:xfrm>
          <a:prstGeom prst="rect">
            <a:avLst/>
          </a:prstGeom>
          <a:noFill/>
          <a:ln>
            <a:noFill/>
          </a:ln>
        </p:spPr>
        <p:txBody>
          <a:bodyPr anchorCtr="0" anchor="t" bIns="45700" lIns="91425" spcFirstLastPara="1" rIns="91425" wrap="square" tIns="45700">
            <a:normAutofit fontScale="70000" lnSpcReduction="20000"/>
          </a:bodyPr>
          <a:lstStyle/>
          <a:p>
            <a:pPr indent="-200660" lvl="0" marL="342900" rtl="0" algn="l">
              <a:lnSpc>
                <a:spcPct val="90000"/>
              </a:lnSpc>
              <a:spcBef>
                <a:spcPts val="0"/>
              </a:spcBef>
              <a:spcAft>
                <a:spcPts val="0"/>
              </a:spcAft>
              <a:buClr>
                <a:schemeClr val="dk1"/>
              </a:buClr>
              <a:buSzPct val="100000"/>
              <a:buNone/>
            </a:pPr>
            <a:r>
              <a:t/>
            </a:r>
            <a:endParaRPr/>
          </a:p>
          <a:p>
            <a:pPr indent="-342900" lvl="0" marL="342900" rtl="0" algn="l">
              <a:lnSpc>
                <a:spcPct val="90000"/>
              </a:lnSpc>
              <a:spcBef>
                <a:spcPts val="448"/>
              </a:spcBef>
              <a:spcAft>
                <a:spcPts val="0"/>
              </a:spcAft>
              <a:buClr>
                <a:schemeClr val="dk1"/>
              </a:buClr>
              <a:buSzPct val="100000"/>
              <a:buChar char="•"/>
            </a:pPr>
            <a:r>
              <a:rPr lang="en-US"/>
              <a:t>A process is a program in execution. It is a unit of work within the system. Program is a </a:t>
            </a:r>
            <a:r>
              <a:rPr b="1" i="1" lang="en-US"/>
              <a:t>passive entity;</a:t>
            </a:r>
            <a:r>
              <a:rPr lang="en-US"/>
              <a:t> process is </a:t>
            </a:r>
            <a:r>
              <a:rPr lang="en-US">
                <a:solidFill>
                  <a:srgbClr val="000000"/>
                </a:solidFill>
              </a:rPr>
              <a:t>an </a:t>
            </a:r>
            <a:r>
              <a:rPr b="1" i="1" lang="en-US">
                <a:solidFill>
                  <a:srgbClr val="000000"/>
                </a:solidFill>
              </a:rPr>
              <a:t>active entity</a:t>
            </a:r>
            <a:r>
              <a:rPr lang="en-US"/>
              <a:t>.</a:t>
            </a:r>
            <a:endParaRPr/>
          </a:p>
          <a:p>
            <a:pPr indent="-200660" lvl="0" marL="342900" rtl="0" algn="l">
              <a:lnSpc>
                <a:spcPct val="90000"/>
              </a:lnSpc>
              <a:spcBef>
                <a:spcPts val="448"/>
              </a:spcBef>
              <a:spcAft>
                <a:spcPts val="0"/>
              </a:spcAft>
              <a:buClr>
                <a:schemeClr val="dk1"/>
              </a:buClr>
              <a:buSzPct val="100000"/>
              <a:buNone/>
            </a:pPr>
            <a:r>
              <a:t/>
            </a:r>
            <a:endParaRPr/>
          </a:p>
          <a:p>
            <a:pPr indent="-342900" lvl="0" marL="342900" rtl="0" algn="l">
              <a:lnSpc>
                <a:spcPct val="90000"/>
              </a:lnSpc>
              <a:spcBef>
                <a:spcPts val="448"/>
              </a:spcBef>
              <a:spcAft>
                <a:spcPts val="0"/>
              </a:spcAft>
              <a:buClr>
                <a:schemeClr val="dk1"/>
              </a:buClr>
              <a:buSzPct val="100000"/>
              <a:buChar char="•"/>
            </a:pPr>
            <a:r>
              <a:rPr lang="en-US"/>
              <a:t>Process needs resources to accomplish its task</a:t>
            </a:r>
            <a:endParaRPr/>
          </a:p>
          <a:p>
            <a:pPr indent="-285750" lvl="1" marL="742950" rtl="0" algn="l">
              <a:lnSpc>
                <a:spcPct val="90000"/>
              </a:lnSpc>
              <a:spcBef>
                <a:spcPts val="392"/>
              </a:spcBef>
              <a:spcAft>
                <a:spcPts val="0"/>
              </a:spcAft>
              <a:buClr>
                <a:schemeClr val="dk1"/>
              </a:buClr>
              <a:buSzPct val="100000"/>
              <a:buChar char="–"/>
            </a:pPr>
            <a:r>
              <a:rPr lang="en-US"/>
              <a:t>CPU, memory, I/O, files</a:t>
            </a:r>
            <a:endParaRPr/>
          </a:p>
          <a:p>
            <a:pPr indent="-285750" lvl="1" marL="742950" rtl="0" algn="l">
              <a:lnSpc>
                <a:spcPct val="90000"/>
              </a:lnSpc>
              <a:spcBef>
                <a:spcPts val="392"/>
              </a:spcBef>
              <a:spcAft>
                <a:spcPts val="0"/>
              </a:spcAft>
              <a:buClr>
                <a:schemeClr val="dk1"/>
              </a:buClr>
              <a:buSzPct val="100000"/>
              <a:buChar char="–"/>
            </a:pPr>
            <a:r>
              <a:rPr lang="en-US"/>
              <a:t>Initialization data</a:t>
            </a:r>
            <a:endParaRPr/>
          </a:p>
          <a:p>
            <a:pPr indent="-200660" lvl="0" marL="342900" rtl="0" algn="l">
              <a:lnSpc>
                <a:spcPct val="90000"/>
              </a:lnSpc>
              <a:spcBef>
                <a:spcPts val="448"/>
              </a:spcBef>
              <a:spcAft>
                <a:spcPts val="0"/>
              </a:spcAft>
              <a:buClr>
                <a:schemeClr val="dk1"/>
              </a:buClr>
              <a:buSzPct val="100000"/>
              <a:buNone/>
            </a:pPr>
            <a:r>
              <a:t/>
            </a:r>
            <a:endParaRPr b="1"/>
          </a:p>
          <a:p>
            <a:pPr indent="-342900" lvl="0" marL="342900" rtl="0" algn="l">
              <a:lnSpc>
                <a:spcPct val="90000"/>
              </a:lnSpc>
              <a:spcBef>
                <a:spcPts val="448"/>
              </a:spcBef>
              <a:spcAft>
                <a:spcPts val="0"/>
              </a:spcAft>
              <a:buClr>
                <a:schemeClr val="dk1"/>
              </a:buClr>
              <a:buSzPct val="100000"/>
              <a:buChar char="•"/>
            </a:pPr>
            <a:r>
              <a:rPr b="1" lang="en-US"/>
              <a:t>Program counter (PC): </a:t>
            </a:r>
            <a:r>
              <a:rPr lang="en-US"/>
              <a:t>Contains the address of an instruction to be fetched</a:t>
            </a:r>
            <a:endParaRPr/>
          </a:p>
          <a:p>
            <a:pPr indent="-200660" lvl="0" marL="342900" rtl="0" algn="l">
              <a:lnSpc>
                <a:spcPct val="90000"/>
              </a:lnSpc>
              <a:spcBef>
                <a:spcPts val="448"/>
              </a:spcBef>
              <a:spcAft>
                <a:spcPts val="0"/>
              </a:spcAft>
              <a:buClr>
                <a:schemeClr val="dk1"/>
              </a:buClr>
              <a:buSzPct val="100000"/>
              <a:buNone/>
            </a:pPr>
            <a:r>
              <a:t/>
            </a:r>
            <a:endParaRPr/>
          </a:p>
          <a:p>
            <a:pPr indent="-342900" lvl="0" marL="342900" rtl="0" algn="l">
              <a:lnSpc>
                <a:spcPct val="90000"/>
              </a:lnSpc>
              <a:spcBef>
                <a:spcPts val="448"/>
              </a:spcBef>
              <a:spcAft>
                <a:spcPts val="0"/>
              </a:spcAft>
              <a:buClr>
                <a:schemeClr val="dk1"/>
              </a:buClr>
              <a:buSzPct val="100000"/>
              <a:buChar char="•"/>
            </a:pPr>
            <a:r>
              <a:rPr lang="en-US"/>
              <a:t>Single-threaded process has one </a:t>
            </a:r>
            <a:r>
              <a:rPr b="1" lang="en-US">
                <a:solidFill>
                  <a:srgbClr val="3366FF"/>
                </a:solidFill>
              </a:rPr>
              <a:t>program counter</a:t>
            </a:r>
            <a:r>
              <a:rPr b="1" lang="en-US" sz="2000">
                <a:solidFill>
                  <a:srgbClr val="3366FF"/>
                </a:solidFill>
              </a:rPr>
              <a:t> </a:t>
            </a:r>
            <a:r>
              <a:rPr lang="en-US"/>
              <a:t>specifying location of next instruction to execute</a:t>
            </a:r>
            <a:endParaRPr/>
          </a:p>
          <a:p>
            <a:pPr indent="-200660" lvl="0" marL="342900" rtl="0" algn="l">
              <a:lnSpc>
                <a:spcPct val="90000"/>
              </a:lnSpc>
              <a:spcBef>
                <a:spcPts val="448"/>
              </a:spcBef>
              <a:spcAft>
                <a:spcPts val="0"/>
              </a:spcAft>
              <a:buClr>
                <a:schemeClr val="dk1"/>
              </a:buClr>
              <a:buSzPct val="100000"/>
              <a:buNone/>
            </a:pPr>
            <a:r>
              <a:t/>
            </a:r>
            <a:endParaRPr/>
          </a:p>
          <a:p>
            <a:pPr indent="-342900" lvl="0" marL="342900" rtl="0" algn="l">
              <a:lnSpc>
                <a:spcPct val="90000"/>
              </a:lnSpc>
              <a:spcBef>
                <a:spcPts val="448"/>
              </a:spcBef>
              <a:spcAft>
                <a:spcPts val="0"/>
              </a:spcAft>
              <a:buClr>
                <a:schemeClr val="dk1"/>
              </a:buClr>
              <a:buSzPct val="100000"/>
              <a:buChar char="•"/>
            </a:pPr>
            <a:r>
              <a:rPr lang="en-US"/>
              <a:t>Multi-threaded process has one program counter per thread</a:t>
            </a:r>
            <a:endParaRPr/>
          </a:p>
          <a:p>
            <a:pPr indent="-200660" lvl="0" marL="342900" rtl="0" algn="l">
              <a:lnSpc>
                <a:spcPct val="90000"/>
              </a:lnSpc>
              <a:spcBef>
                <a:spcPts val="448"/>
              </a:spcBef>
              <a:spcAft>
                <a:spcPts val="0"/>
              </a:spcAft>
              <a:buClr>
                <a:schemeClr val="dk1"/>
              </a:buClr>
              <a:buSzPct val="100000"/>
              <a:buNone/>
            </a:pPr>
            <a:r>
              <a:t/>
            </a:r>
            <a:endParaRPr/>
          </a:p>
          <a:p>
            <a:pPr indent="-342900" lvl="0" marL="342900" rtl="0" algn="l">
              <a:lnSpc>
                <a:spcPct val="90000"/>
              </a:lnSpc>
              <a:spcBef>
                <a:spcPts val="448"/>
              </a:spcBef>
              <a:spcAft>
                <a:spcPts val="0"/>
              </a:spcAft>
              <a:buClr>
                <a:schemeClr val="dk1"/>
              </a:buClr>
              <a:buSzPct val="100000"/>
              <a:buFont typeface="Arial"/>
              <a:buNone/>
            </a:pPr>
            <a:r>
              <a:t/>
            </a:r>
            <a:endParaRPr/>
          </a:p>
        </p:txBody>
      </p:sp>
      <p:sp>
        <p:nvSpPr>
          <p:cNvPr id="483" name="Google Shape;483;p37"/>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9" name="Google Shape;489;p38"/>
          <p:cNvSpPr txBox="1"/>
          <p:nvPr>
            <p:ph idx="4294967295" type="title"/>
          </p:nvPr>
        </p:nvSpPr>
        <p:spPr>
          <a:xfrm>
            <a:off x="2316956" y="322262"/>
            <a:ext cx="7558087"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Process Management Activities</a:t>
            </a:r>
            <a:endParaRPr/>
          </a:p>
        </p:txBody>
      </p:sp>
      <p:sp>
        <p:nvSpPr>
          <p:cNvPr id="490" name="Google Shape;490;p38"/>
          <p:cNvSpPr txBox="1"/>
          <p:nvPr>
            <p:ph idx="4294967295" type="body"/>
          </p:nvPr>
        </p:nvSpPr>
        <p:spPr>
          <a:xfrm>
            <a:off x="2895600" y="1981200"/>
            <a:ext cx="7958137" cy="4035425"/>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Font typeface="Arial"/>
              <a:buNone/>
            </a:pPr>
            <a:r>
              <a:rPr lang="en-US"/>
              <a:t>     </a:t>
            </a:r>
            <a:endParaRPr/>
          </a:p>
          <a:p>
            <a:pPr indent="-514350" lvl="0" marL="514350" rtl="0" algn="l">
              <a:spcBef>
                <a:spcPts val="496"/>
              </a:spcBef>
              <a:spcAft>
                <a:spcPts val="0"/>
              </a:spcAft>
              <a:buClr>
                <a:schemeClr val="dk1"/>
              </a:buClr>
              <a:buSzPct val="100000"/>
              <a:buFont typeface="Calibri"/>
              <a:buAutoNum type="arabicPeriod"/>
            </a:pPr>
            <a:r>
              <a:rPr lang="en-US"/>
              <a:t>Creating and deleting both user and system processes</a:t>
            </a:r>
            <a:endParaRPr/>
          </a:p>
          <a:p>
            <a:pPr indent="-356870" lvl="0" marL="514350" rtl="0" algn="l">
              <a:spcBef>
                <a:spcPts val="496"/>
              </a:spcBef>
              <a:spcAft>
                <a:spcPts val="0"/>
              </a:spcAft>
              <a:buClr>
                <a:schemeClr val="dk1"/>
              </a:buClr>
              <a:buSzPct val="100000"/>
              <a:buFont typeface="Calibri"/>
              <a:buNone/>
            </a:pPr>
            <a:r>
              <a:t/>
            </a:r>
            <a:endParaRPr/>
          </a:p>
          <a:p>
            <a:pPr indent="-514350" lvl="0" marL="514350" rtl="0" algn="l">
              <a:spcBef>
                <a:spcPts val="496"/>
              </a:spcBef>
              <a:spcAft>
                <a:spcPts val="0"/>
              </a:spcAft>
              <a:buClr>
                <a:schemeClr val="dk1"/>
              </a:buClr>
              <a:buSzPct val="100000"/>
              <a:buFont typeface="Calibri"/>
              <a:buAutoNum type="arabicPeriod"/>
            </a:pPr>
            <a:r>
              <a:rPr lang="en-US"/>
              <a:t>Suspending and resuming processes</a:t>
            </a:r>
            <a:endParaRPr/>
          </a:p>
          <a:p>
            <a:pPr indent="-356870" lvl="0" marL="514350" rtl="0" algn="l">
              <a:spcBef>
                <a:spcPts val="496"/>
              </a:spcBef>
              <a:spcAft>
                <a:spcPts val="0"/>
              </a:spcAft>
              <a:buClr>
                <a:schemeClr val="dk1"/>
              </a:buClr>
              <a:buSzPct val="100000"/>
              <a:buFont typeface="Calibri"/>
              <a:buNone/>
            </a:pPr>
            <a:r>
              <a:t/>
            </a:r>
            <a:endParaRPr/>
          </a:p>
          <a:p>
            <a:pPr indent="-514350" lvl="0" marL="514350" rtl="0" algn="l">
              <a:spcBef>
                <a:spcPts val="496"/>
              </a:spcBef>
              <a:spcAft>
                <a:spcPts val="0"/>
              </a:spcAft>
              <a:buClr>
                <a:schemeClr val="dk1"/>
              </a:buClr>
              <a:buSzPct val="100000"/>
              <a:buFont typeface="Calibri"/>
              <a:buAutoNum type="arabicPeriod"/>
            </a:pPr>
            <a:r>
              <a:rPr lang="en-US"/>
              <a:t>process synchronization</a:t>
            </a:r>
            <a:endParaRPr/>
          </a:p>
          <a:p>
            <a:pPr indent="-356870" lvl="0" marL="514350" rtl="0" algn="l">
              <a:spcBef>
                <a:spcPts val="496"/>
              </a:spcBef>
              <a:spcAft>
                <a:spcPts val="0"/>
              </a:spcAft>
              <a:buClr>
                <a:schemeClr val="dk1"/>
              </a:buClr>
              <a:buSzPct val="100000"/>
              <a:buFont typeface="Calibri"/>
              <a:buNone/>
            </a:pPr>
            <a:r>
              <a:t/>
            </a:r>
            <a:endParaRPr/>
          </a:p>
          <a:p>
            <a:pPr indent="-514350" lvl="0" marL="514350" rtl="0" algn="l">
              <a:spcBef>
                <a:spcPts val="496"/>
              </a:spcBef>
              <a:spcAft>
                <a:spcPts val="0"/>
              </a:spcAft>
              <a:buClr>
                <a:schemeClr val="dk1"/>
              </a:buClr>
              <a:buSzPct val="100000"/>
              <a:buFont typeface="Calibri"/>
              <a:buAutoNum type="arabicPeriod"/>
            </a:pPr>
            <a:r>
              <a:rPr lang="en-US"/>
              <a:t>process communication</a:t>
            </a:r>
            <a:endParaRPr/>
          </a:p>
          <a:p>
            <a:pPr indent="-356870" lvl="0" marL="514350" rtl="0" algn="l">
              <a:spcBef>
                <a:spcPts val="496"/>
              </a:spcBef>
              <a:spcAft>
                <a:spcPts val="0"/>
              </a:spcAft>
              <a:buClr>
                <a:schemeClr val="dk1"/>
              </a:buClr>
              <a:buSzPct val="100000"/>
              <a:buFont typeface="Calibri"/>
              <a:buNone/>
            </a:pPr>
            <a:r>
              <a:t/>
            </a:r>
            <a:endParaRPr/>
          </a:p>
          <a:p>
            <a:pPr indent="-514350" lvl="0" marL="514350" rtl="0" algn="l">
              <a:spcBef>
                <a:spcPts val="496"/>
              </a:spcBef>
              <a:spcAft>
                <a:spcPts val="0"/>
              </a:spcAft>
              <a:buClr>
                <a:schemeClr val="dk1"/>
              </a:buClr>
              <a:buSzPct val="100000"/>
              <a:buFont typeface="Calibri"/>
              <a:buAutoNum type="arabicPeriod"/>
            </a:pPr>
            <a:r>
              <a:rPr lang="en-US"/>
              <a:t>deadlock handling</a:t>
            </a:r>
            <a:endParaRPr/>
          </a:p>
        </p:txBody>
      </p:sp>
      <p:sp>
        <p:nvSpPr>
          <p:cNvPr id="491" name="Google Shape;491;p38"/>
          <p:cNvSpPr txBox="1"/>
          <p:nvPr/>
        </p:nvSpPr>
        <p:spPr>
          <a:xfrm>
            <a:off x="2409826" y="1238250"/>
            <a:ext cx="7586663" cy="641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Helvetica Neue"/>
                <a:ea typeface="Helvetica Neue"/>
                <a:cs typeface="Helvetica Neue"/>
                <a:sym typeface="Helvetica Neue"/>
              </a:rPr>
              <a:t>The operating system is responsible for the following activities in connection with process management:</a:t>
            </a:r>
            <a:endParaRPr/>
          </a:p>
        </p:txBody>
      </p:sp>
      <p:sp>
        <p:nvSpPr>
          <p:cNvPr id="492" name="Google Shape;492;p38"/>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3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8" name="Google Shape;498;p39"/>
          <p:cNvSpPr txBox="1"/>
          <p:nvPr>
            <p:ph idx="4294967295" type="title"/>
          </p:nvPr>
        </p:nvSpPr>
        <p:spPr>
          <a:xfrm>
            <a:off x="2133600" y="457200"/>
            <a:ext cx="7596187"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Memory Management</a:t>
            </a:r>
            <a:endParaRPr/>
          </a:p>
        </p:txBody>
      </p:sp>
      <p:sp>
        <p:nvSpPr>
          <p:cNvPr id="499" name="Google Shape;499;p39"/>
          <p:cNvSpPr txBox="1"/>
          <p:nvPr>
            <p:ph idx="4294967295" type="body"/>
          </p:nvPr>
        </p:nvSpPr>
        <p:spPr>
          <a:xfrm>
            <a:off x="2268537" y="1368425"/>
            <a:ext cx="7654925" cy="4530725"/>
          </a:xfrm>
          <a:prstGeom prst="rect">
            <a:avLst/>
          </a:prstGeom>
          <a:noFill/>
          <a:ln>
            <a:noFill/>
          </a:ln>
        </p:spPr>
        <p:txBody>
          <a:bodyPr anchorCtr="0" anchor="t" bIns="45700" lIns="91425" spcFirstLastPara="1" rIns="91425" wrap="square" tIns="45700">
            <a:normAutofit lnSpcReduction="10000"/>
          </a:bodyPr>
          <a:lstStyle/>
          <a:p>
            <a:pPr indent="-234950" lvl="1" marL="742950" rtl="0" algn="l">
              <a:spcBef>
                <a:spcPts val="0"/>
              </a:spcBef>
              <a:spcAft>
                <a:spcPts val="0"/>
              </a:spcAft>
              <a:buClr>
                <a:schemeClr val="dk1"/>
              </a:buClr>
              <a:buSzPts val="800"/>
              <a:buNone/>
            </a:pPr>
            <a:r>
              <a:t/>
            </a:r>
            <a:endParaRPr sz="800"/>
          </a:p>
          <a:p>
            <a:pPr indent="-342900" lvl="0" marL="342900" rtl="0" algn="l">
              <a:spcBef>
                <a:spcPts val="640"/>
              </a:spcBef>
              <a:spcAft>
                <a:spcPts val="0"/>
              </a:spcAft>
              <a:buClr>
                <a:schemeClr val="dk1"/>
              </a:buClr>
              <a:buSzPts val="3200"/>
              <a:buChar char="•"/>
            </a:pPr>
            <a:r>
              <a:rPr lang="en-US"/>
              <a:t>Memory management activities</a:t>
            </a:r>
            <a:endParaRPr/>
          </a:p>
          <a:p>
            <a:pPr indent="-285750" lvl="1" marL="742950" rtl="0" algn="l">
              <a:spcBef>
                <a:spcPts val="560"/>
              </a:spcBef>
              <a:spcAft>
                <a:spcPts val="0"/>
              </a:spcAft>
              <a:buClr>
                <a:schemeClr val="dk1"/>
              </a:buClr>
              <a:buSzPts val="2800"/>
              <a:buChar char="–"/>
            </a:pPr>
            <a:r>
              <a:rPr lang="en-US"/>
              <a:t>Keeping track of which parts of memory are currently being used and by whom</a:t>
            </a:r>
            <a:endParaRPr/>
          </a:p>
          <a:p>
            <a:pPr indent="-107950" lvl="1" marL="742950" rtl="0" algn="l">
              <a:spcBef>
                <a:spcPts val="560"/>
              </a:spcBef>
              <a:spcAft>
                <a:spcPts val="0"/>
              </a:spcAft>
              <a:buClr>
                <a:schemeClr val="dk1"/>
              </a:buClr>
              <a:buSzPts val="2800"/>
              <a:buNone/>
            </a:pPr>
            <a:r>
              <a:t/>
            </a:r>
            <a:endParaRPr/>
          </a:p>
          <a:p>
            <a:pPr indent="-285750" lvl="1" marL="742950" rtl="0" algn="l">
              <a:spcBef>
                <a:spcPts val="560"/>
              </a:spcBef>
              <a:spcAft>
                <a:spcPts val="0"/>
              </a:spcAft>
              <a:buClr>
                <a:schemeClr val="dk1"/>
              </a:buClr>
              <a:buSzPts val="2800"/>
              <a:buChar char="–"/>
            </a:pPr>
            <a:r>
              <a:rPr lang="en-US"/>
              <a:t>Deciding which processes (or parts thereof) and data to move into and out of memory</a:t>
            </a:r>
            <a:endParaRPr/>
          </a:p>
          <a:p>
            <a:pPr indent="-107950" lvl="1" marL="742950" rtl="0" algn="l">
              <a:spcBef>
                <a:spcPts val="560"/>
              </a:spcBef>
              <a:spcAft>
                <a:spcPts val="0"/>
              </a:spcAft>
              <a:buClr>
                <a:schemeClr val="dk1"/>
              </a:buClr>
              <a:buSzPts val="2800"/>
              <a:buNone/>
            </a:pPr>
            <a:r>
              <a:t/>
            </a:r>
            <a:endParaRPr/>
          </a:p>
          <a:p>
            <a:pPr indent="-285750" lvl="1" marL="742950" rtl="0" algn="l">
              <a:spcBef>
                <a:spcPts val="560"/>
              </a:spcBef>
              <a:spcAft>
                <a:spcPts val="0"/>
              </a:spcAft>
              <a:buClr>
                <a:schemeClr val="dk1"/>
              </a:buClr>
              <a:buSzPts val="2800"/>
              <a:buChar char="–"/>
            </a:pPr>
            <a:r>
              <a:rPr lang="en-US"/>
              <a:t>Allocating and deallocating memory space as needed</a:t>
            </a:r>
            <a:endParaRPr/>
          </a:p>
          <a:p>
            <a:pPr indent="-285750" lvl="1" marL="742950" rtl="0" algn="l">
              <a:spcBef>
                <a:spcPts val="560"/>
              </a:spcBef>
              <a:spcAft>
                <a:spcPts val="0"/>
              </a:spcAft>
              <a:buClr>
                <a:schemeClr val="dk1"/>
              </a:buClr>
              <a:buSzPts val="2800"/>
              <a:buFont typeface="Arial"/>
              <a:buNone/>
            </a:pPr>
            <a:r>
              <a:t/>
            </a:r>
            <a:endParaRPr/>
          </a:p>
        </p:txBody>
      </p:sp>
      <p:sp>
        <p:nvSpPr>
          <p:cNvPr id="500" name="Google Shape;500;p39"/>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4"/>
          <p:cNvSpPr txBox="1"/>
          <p:nvPr>
            <p:ph type="title"/>
          </p:nvPr>
        </p:nvSpPr>
        <p:spPr>
          <a:xfrm>
            <a:off x="203200" y="258762"/>
            <a:ext cx="11785600" cy="1189038"/>
          </a:xfrm>
          <a:prstGeom prst="rect">
            <a:avLst/>
          </a:prstGeom>
          <a:gradFill>
            <a:gsLst>
              <a:gs pos="0">
                <a:srgbClr val="9FC3FF"/>
              </a:gs>
              <a:gs pos="35000">
                <a:srgbClr val="BDD5FF"/>
              </a:gs>
              <a:gs pos="100000">
                <a:srgbClr val="E4EEFF"/>
              </a:gs>
            </a:gsLst>
            <a:lin ang="16200000" scaled="0"/>
          </a:gradFill>
          <a:ln cap="flat" cmpd="sng" w="28575">
            <a:solidFill>
              <a:srgbClr val="4A7DBA"/>
            </a:solidFill>
            <a:prstDash val="solid"/>
            <a:miter lim="800000"/>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rgbClr val="366092"/>
              </a:buClr>
              <a:buSzPts val="4400"/>
              <a:buFont typeface="Calibri"/>
              <a:buNone/>
            </a:pPr>
            <a:r>
              <a:rPr lang="en-US" sz="4400">
                <a:solidFill>
                  <a:srgbClr val="366092"/>
                </a:solidFill>
                <a:latin typeface="Calibri"/>
                <a:ea typeface="Calibri"/>
                <a:cs typeface="Calibri"/>
                <a:sym typeface="Calibri"/>
              </a:rPr>
              <a:t>Course </a:t>
            </a:r>
            <a:r>
              <a:rPr lang="en-US">
                <a:solidFill>
                  <a:srgbClr val="366092"/>
                </a:solidFill>
              </a:rPr>
              <a:t>Resources</a:t>
            </a:r>
            <a:r>
              <a:rPr lang="en-US" sz="4400">
                <a:solidFill>
                  <a:srgbClr val="366092"/>
                </a:solidFill>
                <a:latin typeface="Calibri"/>
                <a:ea typeface="Calibri"/>
                <a:cs typeface="Calibri"/>
                <a:sym typeface="Calibri"/>
              </a:rPr>
              <a:t> </a:t>
            </a:r>
            <a:endParaRPr b="0" i="0" sz="4400" u="none" cap="none" strike="noStrike">
              <a:solidFill>
                <a:srgbClr val="366092"/>
              </a:solidFill>
              <a:latin typeface="Calibri"/>
              <a:ea typeface="Calibri"/>
              <a:cs typeface="Calibri"/>
              <a:sym typeface="Calibri"/>
            </a:endParaRPr>
          </a:p>
        </p:txBody>
      </p:sp>
      <p:sp>
        <p:nvSpPr>
          <p:cNvPr id="147" name="Google Shape;147;p4"/>
          <p:cNvSpPr txBox="1"/>
          <p:nvPr>
            <p:ph idx="1" type="body"/>
          </p:nvPr>
        </p:nvSpPr>
        <p:spPr>
          <a:xfrm>
            <a:off x="609600" y="1600201"/>
            <a:ext cx="10972800" cy="4876799"/>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3200"/>
              <a:buNone/>
            </a:pPr>
            <a:r>
              <a:rPr b="1" lang="en-US"/>
              <a:t>TEXTBOOK:</a:t>
            </a:r>
            <a:endParaRPr/>
          </a:p>
          <a:p>
            <a:pPr indent="-342900" lvl="0" marL="342900" rtl="0" algn="l">
              <a:spcBef>
                <a:spcPts val="640"/>
              </a:spcBef>
              <a:spcAft>
                <a:spcPts val="0"/>
              </a:spcAft>
              <a:buClr>
                <a:schemeClr val="dk1"/>
              </a:buClr>
              <a:buSzPts val="3200"/>
              <a:buChar char="•"/>
            </a:pPr>
            <a:r>
              <a:rPr lang="en-US"/>
              <a:t>Operating Systems Concepts, Global edition, by Abraham Silberschatz, Peter Baer Galvin, and Greg Gagne.</a:t>
            </a:r>
            <a:endParaRPr/>
          </a:p>
          <a:p>
            <a:pPr indent="-139700" lvl="0" marL="342900" rtl="0" algn="l">
              <a:spcBef>
                <a:spcPts val="640"/>
              </a:spcBef>
              <a:spcAft>
                <a:spcPts val="0"/>
              </a:spcAft>
              <a:buClr>
                <a:schemeClr val="dk1"/>
              </a:buClr>
              <a:buSzPts val="3200"/>
              <a:buNone/>
            </a:pPr>
            <a:r>
              <a:t/>
            </a:r>
            <a:endParaRPr b="1"/>
          </a:p>
          <a:p>
            <a:pPr indent="0" lvl="0" marL="0" rtl="0" algn="l">
              <a:spcBef>
                <a:spcPts val="640"/>
              </a:spcBef>
              <a:spcAft>
                <a:spcPts val="0"/>
              </a:spcAft>
              <a:buClr>
                <a:schemeClr val="dk1"/>
              </a:buClr>
              <a:buSzPts val="3200"/>
              <a:buNone/>
            </a:pPr>
            <a:r>
              <a:rPr b="1" lang="en-US"/>
              <a:t>REFERENCE BOOKS:</a:t>
            </a:r>
            <a:endParaRPr/>
          </a:p>
          <a:p>
            <a:pPr indent="-342900" lvl="0" marL="342900" rtl="0" algn="l">
              <a:spcBef>
                <a:spcPts val="640"/>
              </a:spcBef>
              <a:spcAft>
                <a:spcPts val="0"/>
              </a:spcAft>
              <a:buClr>
                <a:schemeClr val="dk1"/>
              </a:buClr>
              <a:buSzPts val="3200"/>
              <a:buChar char="•"/>
            </a:pPr>
            <a:r>
              <a:rPr lang="en-US"/>
              <a:t>Operating Systems – Internals and Design Principles, 9th edition, by William Stallings.</a:t>
            </a:r>
            <a:endParaRPr/>
          </a:p>
          <a:p>
            <a:pPr indent="-342900" lvl="0" marL="342900" rtl="0" algn="l">
              <a:spcBef>
                <a:spcPts val="640"/>
              </a:spcBef>
              <a:spcAft>
                <a:spcPts val="0"/>
              </a:spcAft>
              <a:buSzPts val="1800"/>
              <a:buChar char="•"/>
            </a:pPr>
            <a:r>
              <a:rPr lang="en-US"/>
              <a:t>Operating Systems - Tanenbaum</a:t>
            </a:r>
            <a:endParaRPr/>
          </a:p>
          <a:p>
            <a:pPr indent="-139700" lvl="0" marL="342900" rtl="0" algn="l">
              <a:spcBef>
                <a:spcPts val="640"/>
              </a:spcBef>
              <a:spcAft>
                <a:spcPts val="0"/>
              </a:spcAft>
              <a:buClr>
                <a:schemeClr val="dk1"/>
              </a:buClr>
              <a:buSzPts val="3200"/>
              <a:buNone/>
            </a:pPr>
            <a:r>
              <a:t/>
            </a:r>
            <a:endParaRPr/>
          </a:p>
        </p:txBody>
      </p:sp>
      <p:sp>
        <p:nvSpPr>
          <p:cNvPr id="148" name="Google Shape;148;p4"/>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i="0" lang="en-US" sz="1300" u="none" cap="none" strike="noStrike">
                <a:solidFill>
                  <a:srgbClr val="C00000"/>
                </a:solidFill>
                <a:latin typeface="Book Antiqua"/>
                <a:ea typeface="Book Antiqua"/>
                <a:cs typeface="Book Antiqua"/>
                <a:sym typeface="Book Antiqua"/>
              </a:rPr>
              <a:t>COURSE SUPERVISOR:   ANAUM HAMID</a:t>
            </a:r>
            <a:endParaRPr b="0" i="0" sz="1300" u="none" cap="none" strike="noStrike">
              <a:solidFill>
                <a:schemeClr val="dk1"/>
              </a:solidFill>
              <a:latin typeface="Book Antiqua"/>
              <a:ea typeface="Book Antiqua"/>
              <a:cs typeface="Book Antiqua"/>
              <a:sym typeface="Book Antiqua"/>
            </a:endParaRPr>
          </a:p>
        </p:txBody>
      </p:sp>
      <p:sp>
        <p:nvSpPr>
          <p:cNvPr id="149" name="Google Shape;149;p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6" name="Google Shape;506;p40"/>
          <p:cNvSpPr txBox="1"/>
          <p:nvPr>
            <p:ph idx="4294967295" type="title"/>
          </p:nvPr>
        </p:nvSpPr>
        <p:spPr>
          <a:xfrm>
            <a:off x="2316956" y="381000"/>
            <a:ext cx="7558087"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Storage Management</a:t>
            </a:r>
            <a:endParaRPr/>
          </a:p>
        </p:txBody>
      </p:sp>
      <p:sp>
        <p:nvSpPr>
          <p:cNvPr id="507" name="Google Shape;507;p40"/>
          <p:cNvSpPr txBox="1"/>
          <p:nvPr>
            <p:ph idx="4294967295" type="body"/>
          </p:nvPr>
        </p:nvSpPr>
        <p:spPr>
          <a:xfrm>
            <a:off x="2576513" y="1354138"/>
            <a:ext cx="7583487" cy="4992688"/>
          </a:xfrm>
          <a:prstGeom prst="rect">
            <a:avLst/>
          </a:prstGeom>
          <a:noFill/>
          <a:ln>
            <a:noFill/>
          </a:ln>
        </p:spPr>
        <p:txBody>
          <a:bodyPr anchorCtr="0" anchor="t" bIns="45700" lIns="91425" spcFirstLastPara="1" rIns="91425" wrap="square" tIns="45700">
            <a:normAutofit fontScale="92500" lnSpcReduction="10000"/>
          </a:bodyPr>
          <a:lstStyle/>
          <a:p>
            <a:pPr indent="-181610" lvl="2" marL="1143000" rtl="0" algn="l">
              <a:lnSpc>
                <a:spcPct val="90000"/>
              </a:lnSpc>
              <a:spcBef>
                <a:spcPts val="0"/>
              </a:spcBef>
              <a:spcAft>
                <a:spcPts val="0"/>
              </a:spcAft>
              <a:buClr>
                <a:schemeClr val="dk1"/>
              </a:buClr>
              <a:buSzPct val="100000"/>
              <a:buNone/>
            </a:pPr>
            <a:r>
              <a:t/>
            </a:r>
            <a:endParaRPr sz="800"/>
          </a:p>
          <a:p>
            <a:pPr indent="-342900" lvl="0" marL="342900" rtl="0" algn="l">
              <a:lnSpc>
                <a:spcPct val="90000"/>
              </a:lnSpc>
              <a:spcBef>
                <a:spcPts val="592"/>
              </a:spcBef>
              <a:spcAft>
                <a:spcPts val="0"/>
              </a:spcAft>
              <a:buClr>
                <a:schemeClr val="dk1"/>
              </a:buClr>
              <a:buSzPct val="100000"/>
              <a:buChar char="•"/>
            </a:pPr>
            <a:r>
              <a:rPr lang="en-US"/>
              <a:t>File-System management</a:t>
            </a:r>
            <a:endParaRPr/>
          </a:p>
          <a:p>
            <a:pPr indent="-285750" lvl="1" marL="742950" rtl="0" algn="l">
              <a:lnSpc>
                <a:spcPct val="90000"/>
              </a:lnSpc>
              <a:spcBef>
                <a:spcPts val="518"/>
              </a:spcBef>
              <a:spcAft>
                <a:spcPts val="0"/>
              </a:spcAft>
              <a:buClr>
                <a:schemeClr val="dk1"/>
              </a:buClr>
              <a:buSzPct val="100000"/>
              <a:buChar char="–"/>
            </a:pPr>
            <a:r>
              <a:rPr lang="en-US"/>
              <a:t>Files usually organized into directories</a:t>
            </a:r>
            <a:endParaRPr/>
          </a:p>
          <a:p>
            <a:pPr indent="-285750" lvl="1" marL="742950" rtl="0" algn="l">
              <a:lnSpc>
                <a:spcPct val="90000"/>
              </a:lnSpc>
              <a:spcBef>
                <a:spcPts val="518"/>
              </a:spcBef>
              <a:spcAft>
                <a:spcPts val="0"/>
              </a:spcAft>
              <a:buClr>
                <a:schemeClr val="dk1"/>
              </a:buClr>
              <a:buSzPct val="100000"/>
              <a:buChar char="–"/>
            </a:pPr>
            <a:r>
              <a:rPr lang="en-US"/>
              <a:t>Access control on most systems to determine who can access what</a:t>
            </a:r>
            <a:endParaRPr/>
          </a:p>
          <a:p>
            <a:pPr indent="-285750" lvl="1" marL="742950" rtl="0" algn="l">
              <a:lnSpc>
                <a:spcPct val="90000"/>
              </a:lnSpc>
              <a:spcBef>
                <a:spcPts val="518"/>
              </a:spcBef>
              <a:spcAft>
                <a:spcPts val="0"/>
              </a:spcAft>
              <a:buClr>
                <a:schemeClr val="dk1"/>
              </a:buClr>
              <a:buSzPct val="100000"/>
              <a:buChar char="–"/>
            </a:pPr>
            <a:r>
              <a:rPr lang="en-US"/>
              <a:t>OS activities include</a:t>
            </a:r>
            <a:endParaRPr/>
          </a:p>
          <a:p>
            <a:pPr indent="-87630" lvl="2" marL="1143000" rtl="0" algn="l">
              <a:lnSpc>
                <a:spcPct val="90000"/>
              </a:lnSpc>
              <a:spcBef>
                <a:spcPts val="444"/>
              </a:spcBef>
              <a:spcAft>
                <a:spcPts val="0"/>
              </a:spcAft>
              <a:buClr>
                <a:schemeClr val="dk1"/>
              </a:buClr>
              <a:buSzPct val="100000"/>
              <a:buNone/>
            </a:pPr>
            <a:r>
              <a:t/>
            </a:r>
            <a:endParaRPr/>
          </a:p>
          <a:p>
            <a:pPr indent="-228600" lvl="2" marL="1143000" rtl="0" algn="l">
              <a:lnSpc>
                <a:spcPct val="90000"/>
              </a:lnSpc>
              <a:spcBef>
                <a:spcPts val="444"/>
              </a:spcBef>
              <a:spcAft>
                <a:spcPts val="0"/>
              </a:spcAft>
              <a:buClr>
                <a:schemeClr val="dk1"/>
              </a:buClr>
              <a:buSzPct val="100000"/>
              <a:buChar char="•"/>
            </a:pPr>
            <a:r>
              <a:rPr lang="en-US"/>
              <a:t>Creating and deleting files and directories</a:t>
            </a:r>
            <a:endParaRPr/>
          </a:p>
          <a:p>
            <a:pPr indent="-87630" lvl="2" marL="1143000" rtl="0" algn="l">
              <a:lnSpc>
                <a:spcPct val="90000"/>
              </a:lnSpc>
              <a:spcBef>
                <a:spcPts val="444"/>
              </a:spcBef>
              <a:spcAft>
                <a:spcPts val="0"/>
              </a:spcAft>
              <a:buClr>
                <a:schemeClr val="dk1"/>
              </a:buClr>
              <a:buSzPct val="100000"/>
              <a:buNone/>
            </a:pPr>
            <a:r>
              <a:t/>
            </a:r>
            <a:endParaRPr/>
          </a:p>
          <a:p>
            <a:pPr indent="-228600" lvl="2" marL="1143000" rtl="0" algn="l">
              <a:lnSpc>
                <a:spcPct val="90000"/>
              </a:lnSpc>
              <a:spcBef>
                <a:spcPts val="444"/>
              </a:spcBef>
              <a:spcAft>
                <a:spcPts val="0"/>
              </a:spcAft>
              <a:buClr>
                <a:schemeClr val="dk1"/>
              </a:buClr>
              <a:buSzPct val="100000"/>
              <a:buChar char="•"/>
            </a:pPr>
            <a:r>
              <a:rPr lang="en-US"/>
              <a:t>Primitives to manipulate files and dirs</a:t>
            </a:r>
            <a:endParaRPr/>
          </a:p>
          <a:p>
            <a:pPr indent="-87630" lvl="2" marL="1143000" rtl="0" algn="l">
              <a:lnSpc>
                <a:spcPct val="90000"/>
              </a:lnSpc>
              <a:spcBef>
                <a:spcPts val="444"/>
              </a:spcBef>
              <a:spcAft>
                <a:spcPts val="0"/>
              </a:spcAft>
              <a:buClr>
                <a:schemeClr val="dk1"/>
              </a:buClr>
              <a:buSzPct val="100000"/>
              <a:buNone/>
            </a:pPr>
            <a:r>
              <a:t/>
            </a:r>
            <a:endParaRPr/>
          </a:p>
          <a:p>
            <a:pPr indent="-228600" lvl="2" marL="1143000" rtl="0" algn="l">
              <a:lnSpc>
                <a:spcPct val="90000"/>
              </a:lnSpc>
              <a:spcBef>
                <a:spcPts val="444"/>
              </a:spcBef>
              <a:spcAft>
                <a:spcPts val="0"/>
              </a:spcAft>
              <a:buClr>
                <a:schemeClr val="dk1"/>
              </a:buClr>
              <a:buSzPct val="100000"/>
              <a:buChar char="•"/>
            </a:pPr>
            <a:r>
              <a:rPr lang="en-US"/>
              <a:t>Mapping files onto secondary storage</a:t>
            </a:r>
            <a:endParaRPr/>
          </a:p>
          <a:p>
            <a:pPr indent="-87630" lvl="2" marL="1143000" rtl="0" algn="l">
              <a:lnSpc>
                <a:spcPct val="90000"/>
              </a:lnSpc>
              <a:spcBef>
                <a:spcPts val="444"/>
              </a:spcBef>
              <a:spcAft>
                <a:spcPts val="0"/>
              </a:spcAft>
              <a:buClr>
                <a:schemeClr val="dk1"/>
              </a:buClr>
              <a:buSzPct val="100000"/>
              <a:buNone/>
            </a:pPr>
            <a:r>
              <a:t/>
            </a:r>
            <a:endParaRPr/>
          </a:p>
          <a:p>
            <a:pPr indent="-228600" lvl="2" marL="1143000" rtl="0" algn="l">
              <a:lnSpc>
                <a:spcPct val="90000"/>
              </a:lnSpc>
              <a:spcBef>
                <a:spcPts val="444"/>
              </a:spcBef>
              <a:spcAft>
                <a:spcPts val="0"/>
              </a:spcAft>
              <a:buClr>
                <a:schemeClr val="dk1"/>
              </a:buClr>
              <a:buSzPct val="100000"/>
              <a:buChar char="•"/>
            </a:pPr>
            <a:r>
              <a:rPr lang="en-US"/>
              <a:t>Backup files onto stable (non-volatile) storage media</a:t>
            </a:r>
            <a:endParaRPr/>
          </a:p>
        </p:txBody>
      </p:sp>
      <p:sp>
        <p:nvSpPr>
          <p:cNvPr id="508" name="Google Shape;508;p40"/>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4" name="Google Shape;514;p41"/>
          <p:cNvSpPr txBox="1"/>
          <p:nvPr>
            <p:ph idx="4294967295" type="title"/>
          </p:nvPr>
        </p:nvSpPr>
        <p:spPr>
          <a:xfrm>
            <a:off x="2418556" y="300037"/>
            <a:ext cx="7354887"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Mass-Storage Management</a:t>
            </a:r>
            <a:endParaRPr/>
          </a:p>
        </p:txBody>
      </p:sp>
      <p:sp>
        <p:nvSpPr>
          <p:cNvPr id="515" name="Google Shape;515;p41"/>
          <p:cNvSpPr txBox="1"/>
          <p:nvPr>
            <p:ph idx="4294967295" type="body"/>
          </p:nvPr>
        </p:nvSpPr>
        <p:spPr>
          <a:xfrm>
            <a:off x="2308225" y="1143000"/>
            <a:ext cx="7575550" cy="5330825"/>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OS activities</a:t>
            </a:r>
            <a:endParaRPr/>
          </a:p>
          <a:p>
            <a:pPr indent="-121284" lvl="1" marL="742950" rtl="0" algn="l">
              <a:spcBef>
                <a:spcPts val="518"/>
              </a:spcBef>
              <a:spcAft>
                <a:spcPts val="0"/>
              </a:spcAft>
              <a:buClr>
                <a:schemeClr val="dk1"/>
              </a:buClr>
              <a:buSzPct val="100000"/>
              <a:buNone/>
            </a:pPr>
            <a:r>
              <a:t/>
            </a:r>
            <a:endParaRPr/>
          </a:p>
          <a:p>
            <a:pPr indent="-514350" lvl="1" marL="971550" rtl="0" algn="l">
              <a:spcBef>
                <a:spcPts val="518"/>
              </a:spcBef>
              <a:spcAft>
                <a:spcPts val="0"/>
              </a:spcAft>
              <a:buClr>
                <a:schemeClr val="dk1"/>
              </a:buClr>
              <a:buSzPct val="100000"/>
              <a:buFont typeface="Calibri"/>
              <a:buAutoNum type="arabicPeriod"/>
            </a:pPr>
            <a:r>
              <a:rPr lang="en-US"/>
              <a:t>Free-space management</a:t>
            </a:r>
            <a:endParaRPr/>
          </a:p>
          <a:p>
            <a:pPr indent="-514350" lvl="1" marL="971550" rtl="0" algn="l">
              <a:spcBef>
                <a:spcPts val="518"/>
              </a:spcBef>
              <a:spcAft>
                <a:spcPts val="0"/>
              </a:spcAft>
              <a:buClr>
                <a:schemeClr val="dk1"/>
              </a:buClr>
              <a:buSzPct val="100000"/>
              <a:buFont typeface="Calibri"/>
              <a:buAutoNum type="arabicPeriod"/>
            </a:pPr>
            <a:r>
              <a:rPr lang="en-US"/>
              <a:t>Storage allocation</a:t>
            </a:r>
            <a:endParaRPr/>
          </a:p>
          <a:p>
            <a:pPr indent="-514350" lvl="1" marL="971550" rtl="0" algn="l">
              <a:spcBef>
                <a:spcPts val="518"/>
              </a:spcBef>
              <a:spcAft>
                <a:spcPts val="0"/>
              </a:spcAft>
              <a:buClr>
                <a:schemeClr val="dk1"/>
              </a:buClr>
              <a:buSzPct val="100000"/>
              <a:buFont typeface="Calibri"/>
              <a:buAutoNum type="arabicPeriod"/>
            </a:pPr>
            <a:r>
              <a:rPr lang="en-US"/>
              <a:t>Disk scheduling</a:t>
            </a:r>
            <a:endParaRPr/>
          </a:p>
          <a:p>
            <a:pPr indent="-121284" lvl="1" marL="742950" rtl="0" algn="l">
              <a:spcBef>
                <a:spcPts val="518"/>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Some storage need not be fast</a:t>
            </a:r>
            <a:endParaRPr/>
          </a:p>
          <a:p>
            <a:pPr indent="-121284" lvl="1" marL="742950" rtl="0" algn="l">
              <a:spcBef>
                <a:spcPts val="518"/>
              </a:spcBef>
              <a:spcAft>
                <a:spcPts val="0"/>
              </a:spcAft>
              <a:buClr>
                <a:schemeClr val="dk1"/>
              </a:buClr>
              <a:buSzPct val="100000"/>
              <a:buNone/>
            </a:pPr>
            <a:r>
              <a:t/>
            </a:r>
            <a:endParaRPr/>
          </a:p>
          <a:p>
            <a:pPr indent="-514350" lvl="1" marL="971550" rtl="0" algn="l">
              <a:spcBef>
                <a:spcPts val="518"/>
              </a:spcBef>
              <a:spcAft>
                <a:spcPts val="0"/>
              </a:spcAft>
              <a:buClr>
                <a:schemeClr val="dk1"/>
              </a:buClr>
              <a:buSzPct val="100000"/>
              <a:buFont typeface="Calibri"/>
              <a:buAutoNum type="arabicPeriod"/>
            </a:pPr>
            <a:r>
              <a:rPr lang="en-US"/>
              <a:t>Tertiary storage includes optical storage, magnetic tape.</a:t>
            </a:r>
            <a:endParaRPr/>
          </a:p>
          <a:p>
            <a:pPr indent="-514350" lvl="1" marL="971550" rtl="0" algn="l">
              <a:spcBef>
                <a:spcPts val="518"/>
              </a:spcBef>
              <a:spcAft>
                <a:spcPts val="0"/>
              </a:spcAft>
              <a:buClr>
                <a:schemeClr val="dk1"/>
              </a:buClr>
              <a:buSzPct val="100000"/>
              <a:buFont typeface="Calibri"/>
              <a:buAutoNum type="arabicPeriod"/>
            </a:pPr>
            <a:r>
              <a:rPr lang="en-US"/>
              <a:t>Still must be managed – by OS or applications</a:t>
            </a:r>
            <a:endParaRPr/>
          </a:p>
          <a:p>
            <a:pPr indent="-514350" lvl="1" marL="971550" rtl="0" algn="l">
              <a:spcBef>
                <a:spcPts val="518"/>
              </a:spcBef>
              <a:spcAft>
                <a:spcPts val="0"/>
              </a:spcAft>
              <a:buClr>
                <a:schemeClr val="dk1"/>
              </a:buClr>
              <a:buSzPct val="100000"/>
              <a:buFont typeface="Calibri"/>
              <a:buAutoNum type="arabicPeriod"/>
            </a:pPr>
            <a:r>
              <a:rPr lang="en-US"/>
              <a:t>Varies between WORM (write-once, read-many-times) and RW (read-write)</a:t>
            </a:r>
            <a:endParaRPr/>
          </a:p>
        </p:txBody>
      </p:sp>
      <p:sp>
        <p:nvSpPr>
          <p:cNvPr id="516" name="Google Shape;516;p41"/>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22" name="Google Shape;522;p42"/>
          <p:cNvSpPr txBox="1"/>
          <p:nvPr>
            <p:ph idx="4294967295" type="title"/>
          </p:nvPr>
        </p:nvSpPr>
        <p:spPr>
          <a:xfrm>
            <a:off x="838200" y="367506"/>
            <a:ext cx="10515600" cy="1325563"/>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I/O Subsystem</a:t>
            </a:r>
            <a:endParaRPr/>
          </a:p>
        </p:txBody>
      </p:sp>
      <p:sp>
        <p:nvSpPr>
          <p:cNvPr id="523" name="Google Shape;523;p42"/>
          <p:cNvSpPr txBox="1"/>
          <p:nvPr>
            <p:ph idx="4294967295" type="body"/>
          </p:nvPr>
        </p:nvSpPr>
        <p:spPr>
          <a:xfrm>
            <a:off x="2239169" y="1295400"/>
            <a:ext cx="7713662" cy="4530725"/>
          </a:xfrm>
          <a:prstGeom prst="rect">
            <a:avLst/>
          </a:prstGeom>
          <a:noFill/>
          <a:ln>
            <a:noFill/>
          </a:ln>
        </p:spPr>
        <p:txBody>
          <a:bodyPr anchorCtr="0" anchor="t" bIns="45700" lIns="91425" spcFirstLastPara="1" rIns="91425" wrap="square" tIns="45700">
            <a:normAutofit lnSpcReduction="10000"/>
          </a:bodyPr>
          <a:lstStyle/>
          <a:p>
            <a:pPr indent="-139700" lvl="0" marL="342900" rtl="0" algn="l">
              <a:spcBef>
                <a:spcPts val="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I/O subsystem responsible for</a:t>
            </a:r>
            <a:endParaRPr/>
          </a:p>
          <a:p>
            <a:pPr indent="-514350" lvl="1" marL="971550" rtl="0" algn="l">
              <a:spcBef>
                <a:spcPts val="560"/>
              </a:spcBef>
              <a:spcAft>
                <a:spcPts val="0"/>
              </a:spcAft>
              <a:buClr>
                <a:schemeClr val="dk1"/>
              </a:buClr>
              <a:buSzPts val="2800"/>
              <a:buFont typeface="Calibri"/>
              <a:buAutoNum type="arabicPeriod"/>
            </a:pPr>
            <a:r>
              <a:rPr lang="en-US"/>
              <a:t>Memory management of I/O </a:t>
            </a:r>
            <a:endParaRPr/>
          </a:p>
          <a:p>
            <a:pPr indent="-336550" lvl="1" marL="971550" rtl="0" algn="l">
              <a:spcBef>
                <a:spcPts val="560"/>
              </a:spcBef>
              <a:spcAft>
                <a:spcPts val="0"/>
              </a:spcAft>
              <a:buClr>
                <a:schemeClr val="dk1"/>
              </a:buClr>
              <a:buSzPts val="2800"/>
              <a:buFont typeface="Calibri"/>
              <a:buNone/>
            </a:pPr>
            <a:r>
              <a:t/>
            </a:r>
            <a:endParaRPr/>
          </a:p>
          <a:p>
            <a:pPr indent="-514350" lvl="1" marL="971550" rtl="0" algn="l">
              <a:spcBef>
                <a:spcPts val="560"/>
              </a:spcBef>
              <a:spcAft>
                <a:spcPts val="0"/>
              </a:spcAft>
              <a:buClr>
                <a:schemeClr val="dk1"/>
              </a:buClr>
              <a:buSzPts val="2800"/>
              <a:buFont typeface="Calibri"/>
              <a:buAutoNum type="arabicPeriod"/>
            </a:pPr>
            <a:r>
              <a:rPr lang="en-US"/>
              <a:t>caching (storing parts of data in faster storage for performance)</a:t>
            </a:r>
            <a:endParaRPr/>
          </a:p>
          <a:p>
            <a:pPr indent="-336550" lvl="1" marL="971550" rtl="0" algn="l">
              <a:spcBef>
                <a:spcPts val="560"/>
              </a:spcBef>
              <a:spcAft>
                <a:spcPts val="0"/>
              </a:spcAft>
              <a:buClr>
                <a:schemeClr val="dk1"/>
              </a:buClr>
              <a:buSzPts val="2800"/>
              <a:buFont typeface="Calibri"/>
              <a:buNone/>
            </a:pPr>
            <a:r>
              <a:t/>
            </a:r>
            <a:endParaRPr/>
          </a:p>
          <a:p>
            <a:pPr indent="-514350" lvl="1" marL="971550" rtl="0" algn="l">
              <a:spcBef>
                <a:spcPts val="560"/>
              </a:spcBef>
              <a:spcAft>
                <a:spcPts val="0"/>
              </a:spcAft>
              <a:buClr>
                <a:schemeClr val="dk1"/>
              </a:buClr>
              <a:buSzPts val="2800"/>
              <a:buFont typeface="Calibri"/>
              <a:buAutoNum type="arabicPeriod"/>
            </a:pPr>
            <a:r>
              <a:rPr lang="en-US"/>
              <a:t>spooling (the overlapping of output of one job with input of other jobs)</a:t>
            </a:r>
            <a:endParaRPr/>
          </a:p>
        </p:txBody>
      </p:sp>
      <p:sp>
        <p:nvSpPr>
          <p:cNvPr id="524" name="Google Shape;524;p42"/>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30" name="Google Shape;530;p43"/>
          <p:cNvSpPr txBox="1"/>
          <p:nvPr>
            <p:ph idx="4294967295" type="title"/>
          </p:nvPr>
        </p:nvSpPr>
        <p:spPr>
          <a:xfrm>
            <a:off x="2263775" y="323849"/>
            <a:ext cx="7664450"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Protection and Security</a:t>
            </a:r>
            <a:endParaRPr/>
          </a:p>
        </p:txBody>
      </p:sp>
      <p:sp>
        <p:nvSpPr>
          <p:cNvPr id="531" name="Google Shape;531;p43"/>
          <p:cNvSpPr txBox="1"/>
          <p:nvPr>
            <p:ph idx="4294967295" type="body"/>
          </p:nvPr>
        </p:nvSpPr>
        <p:spPr>
          <a:xfrm>
            <a:off x="1516856" y="1219200"/>
            <a:ext cx="9158288" cy="5183187"/>
          </a:xfrm>
          <a:prstGeom prst="rect">
            <a:avLst/>
          </a:prstGeom>
          <a:noFill/>
          <a:ln>
            <a:noFill/>
          </a:ln>
        </p:spPr>
        <p:txBody>
          <a:bodyPr anchorCtr="0" anchor="t" bIns="45700" lIns="91425" spcFirstLastPara="1" rIns="91425" wrap="square" tIns="45700">
            <a:normAutofit/>
          </a:bodyPr>
          <a:lstStyle/>
          <a:p>
            <a:pPr indent="-139700" lvl="0" marL="342900" rtl="0" algn="l">
              <a:lnSpc>
                <a:spcPct val="90000"/>
              </a:lnSpc>
              <a:spcBef>
                <a:spcPts val="0"/>
              </a:spcBef>
              <a:spcAft>
                <a:spcPts val="0"/>
              </a:spcAft>
              <a:buClr>
                <a:schemeClr val="dk1"/>
              </a:buClr>
              <a:buSzPts val="3200"/>
              <a:buNone/>
            </a:pPr>
            <a:r>
              <a:t/>
            </a:r>
            <a:endParaRPr b="1">
              <a:solidFill>
                <a:srgbClr val="3366FF"/>
              </a:solidFill>
            </a:endParaRPr>
          </a:p>
          <a:p>
            <a:pPr indent="-342900" lvl="0" marL="342900" rtl="0" algn="l">
              <a:lnSpc>
                <a:spcPct val="90000"/>
              </a:lnSpc>
              <a:spcBef>
                <a:spcPts val="640"/>
              </a:spcBef>
              <a:spcAft>
                <a:spcPts val="0"/>
              </a:spcAft>
              <a:buClr>
                <a:srgbClr val="3366FF"/>
              </a:buClr>
              <a:buSzPts val="3200"/>
              <a:buChar char="•"/>
            </a:pPr>
            <a:r>
              <a:rPr b="1" lang="en-US">
                <a:solidFill>
                  <a:srgbClr val="3366FF"/>
                </a:solidFill>
              </a:rPr>
              <a:t>Protection </a:t>
            </a:r>
            <a:r>
              <a:rPr lang="en-US"/>
              <a:t>– any mechanism for controlling access of processes or users to resources defined by the OS</a:t>
            </a:r>
            <a:endParaRPr/>
          </a:p>
          <a:p>
            <a:pPr indent="-292100" lvl="0" marL="342900" rtl="0" algn="l">
              <a:lnSpc>
                <a:spcPct val="90000"/>
              </a:lnSpc>
              <a:spcBef>
                <a:spcPts val="160"/>
              </a:spcBef>
              <a:spcAft>
                <a:spcPts val="0"/>
              </a:spcAft>
              <a:buClr>
                <a:schemeClr val="dk1"/>
              </a:buClr>
              <a:buSzPts val="800"/>
              <a:buNone/>
            </a:pPr>
            <a:r>
              <a:t/>
            </a:r>
            <a:endParaRPr sz="800"/>
          </a:p>
          <a:p>
            <a:pPr indent="-342900" lvl="0" marL="342900" rtl="0" algn="l">
              <a:lnSpc>
                <a:spcPct val="90000"/>
              </a:lnSpc>
              <a:spcBef>
                <a:spcPts val="640"/>
              </a:spcBef>
              <a:spcAft>
                <a:spcPts val="0"/>
              </a:spcAft>
              <a:buClr>
                <a:srgbClr val="3366FF"/>
              </a:buClr>
              <a:buSzPts val="3200"/>
              <a:buChar char="•"/>
            </a:pPr>
            <a:r>
              <a:rPr b="1" lang="en-US">
                <a:solidFill>
                  <a:srgbClr val="3366FF"/>
                </a:solidFill>
              </a:rPr>
              <a:t>Security </a:t>
            </a:r>
            <a:r>
              <a:rPr lang="en-US"/>
              <a:t>– defense of the system against internal and external attacks</a:t>
            </a:r>
            <a:endParaRPr/>
          </a:p>
          <a:p>
            <a:pPr indent="-285750" lvl="1" marL="742950" rtl="0" algn="l">
              <a:lnSpc>
                <a:spcPct val="90000"/>
              </a:lnSpc>
              <a:spcBef>
                <a:spcPts val="560"/>
              </a:spcBef>
              <a:spcAft>
                <a:spcPts val="0"/>
              </a:spcAft>
              <a:buClr>
                <a:schemeClr val="dk1"/>
              </a:buClr>
              <a:buSzPts val="2800"/>
              <a:buChar char="–"/>
            </a:pPr>
            <a:r>
              <a:rPr lang="en-US"/>
              <a:t>Huge range, including denial-of-service, worms, viruses, identity theft, theft of service</a:t>
            </a:r>
            <a:endParaRPr/>
          </a:p>
          <a:p>
            <a:pPr indent="-234950" lvl="1" marL="742950" rtl="0" algn="l">
              <a:lnSpc>
                <a:spcPct val="90000"/>
              </a:lnSpc>
              <a:spcBef>
                <a:spcPts val="160"/>
              </a:spcBef>
              <a:spcAft>
                <a:spcPts val="0"/>
              </a:spcAft>
              <a:buClr>
                <a:schemeClr val="dk1"/>
              </a:buClr>
              <a:buSzPts val="800"/>
              <a:buNone/>
            </a:pPr>
            <a:r>
              <a:t/>
            </a:r>
            <a:endParaRPr sz="800"/>
          </a:p>
        </p:txBody>
      </p:sp>
      <p:sp>
        <p:nvSpPr>
          <p:cNvPr id="532" name="Google Shape;532;p43"/>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g1118e734a57_0_20"/>
          <p:cNvSpPr txBox="1"/>
          <p:nvPr>
            <p:ph type="title"/>
          </p:nvPr>
        </p:nvSpPr>
        <p:spPr>
          <a:xfrm>
            <a:off x="1981200" y="386081"/>
            <a:ext cx="8229600" cy="5763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Kernel Data Structures</a:t>
            </a:r>
            <a:endParaRPr/>
          </a:p>
        </p:txBody>
      </p:sp>
      <p:sp>
        <p:nvSpPr>
          <p:cNvPr id="538" name="Google Shape;538;g1118e734a57_0_20"/>
          <p:cNvSpPr txBox="1"/>
          <p:nvPr>
            <p:ph idx="1" type="body"/>
          </p:nvPr>
        </p:nvSpPr>
        <p:spPr>
          <a:xfrm>
            <a:off x="609600" y="1143000"/>
            <a:ext cx="10972800" cy="469200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spcBef>
                <a:spcPts val="0"/>
              </a:spcBef>
              <a:spcAft>
                <a:spcPts val="0"/>
              </a:spcAft>
              <a:buClr>
                <a:schemeClr val="dk1"/>
              </a:buClr>
              <a:buSzPct val="100000"/>
              <a:buNone/>
            </a:pPr>
            <a:r>
              <a:rPr lang="en-US" sz="3200"/>
              <a:t>Linux data structures defined in </a:t>
            </a:r>
            <a:r>
              <a:rPr b="1" i="1" lang="en-US" sz="3200"/>
              <a:t>include</a:t>
            </a:r>
            <a:r>
              <a:rPr lang="en-US" sz="3200"/>
              <a:t> files </a:t>
            </a:r>
            <a:r>
              <a:rPr lang="en-US" sz="3200">
                <a:latin typeface="Courier New"/>
                <a:ea typeface="Courier New"/>
                <a:cs typeface="Courier New"/>
                <a:sym typeface="Courier New"/>
              </a:rPr>
              <a:t>&lt;linux/list.h&gt;, &lt;linux/kfifo.h&gt;, &lt;linux/rbtree.h&gt;</a:t>
            </a:r>
            <a:endParaRPr sz="3200"/>
          </a:p>
          <a:p>
            <a:pPr indent="-281940" lvl="0" marL="342900" rtl="0" algn="l">
              <a:spcBef>
                <a:spcPts val="544"/>
              </a:spcBef>
              <a:spcAft>
                <a:spcPts val="0"/>
              </a:spcAft>
              <a:buClr>
                <a:schemeClr val="dk1"/>
              </a:buClr>
              <a:buSzPct val="100000"/>
              <a:buChar char="•"/>
            </a:pPr>
            <a:r>
              <a:rPr b="1" i="1" lang="en-US"/>
              <a:t>Singly linked list</a:t>
            </a:r>
            <a:endParaRPr/>
          </a:p>
          <a:p>
            <a:pPr indent="-170180" lvl="0" marL="342900" rtl="0" algn="l">
              <a:spcBef>
                <a:spcPts val="544"/>
              </a:spcBef>
              <a:spcAft>
                <a:spcPts val="0"/>
              </a:spcAft>
              <a:buClr>
                <a:schemeClr val="dk1"/>
              </a:buClr>
              <a:buSzPct val="100000"/>
              <a:buFont typeface="Arial"/>
              <a:buNone/>
            </a:pPr>
            <a:r>
              <a:t/>
            </a:r>
            <a:endParaRPr/>
          </a:p>
          <a:p>
            <a:pPr indent="-170180" lvl="0" marL="342900" rtl="0" algn="l">
              <a:spcBef>
                <a:spcPts val="544"/>
              </a:spcBef>
              <a:spcAft>
                <a:spcPts val="0"/>
              </a:spcAft>
              <a:buClr>
                <a:schemeClr val="dk1"/>
              </a:buClr>
              <a:buSzPct val="100000"/>
              <a:buFont typeface="Arial"/>
              <a:buNone/>
            </a:pPr>
            <a:r>
              <a:t/>
            </a:r>
            <a:endParaRPr/>
          </a:p>
          <a:p>
            <a:pPr indent="-170180" lvl="0" marL="342900" rtl="0" algn="l">
              <a:spcBef>
                <a:spcPts val="544"/>
              </a:spcBef>
              <a:spcAft>
                <a:spcPts val="0"/>
              </a:spcAft>
              <a:buClr>
                <a:schemeClr val="dk1"/>
              </a:buClr>
              <a:buSzPct val="100000"/>
              <a:buFont typeface="Arial"/>
              <a:buNone/>
            </a:pPr>
            <a:r>
              <a:t/>
            </a:r>
            <a:endParaRPr/>
          </a:p>
          <a:p>
            <a:pPr indent="-281940" lvl="0" marL="342900" rtl="0" algn="l">
              <a:spcBef>
                <a:spcPts val="544"/>
              </a:spcBef>
              <a:spcAft>
                <a:spcPts val="0"/>
              </a:spcAft>
              <a:buClr>
                <a:schemeClr val="dk1"/>
              </a:buClr>
              <a:buSzPct val="100000"/>
              <a:buChar char="•"/>
            </a:pPr>
            <a:r>
              <a:rPr b="1" i="1" lang="en-US"/>
              <a:t>Doubly linked list</a:t>
            </a:r>
            <a:endParaRPr/>
          </a:p>
          <a:p>
            <a:pPr indent="-170180" lvl="0" marL="342900" rtl="0" algn="l">
              <a:spcBef>
                <a:spcPts val="544"/>
              </a:spcBef>
              <a:spcAft>
                <a:spcPts val="0"/>
              </a:spcAft>
              <a:buClr>
                <a:schemeClr val="dk1"/>
              </a:buClr>
              <a:buSzPct val="100000"/>
              <a:buFont typeface="Arial"/>
              <a:buNone/>
            </a:pPr>
            <a:r>
              <a:t/>
            </a:r>
            <a:endParaRPr/>
          </a:p>
          <a:p>
            <a:pPr indent="-170180" lvl="0" marL="342900" rtl="0" algn="l">
              <a:spcBef>
                <a:spcPts val="544"/>
              </a:spcBef>
              <a:spcAft>
                <a:spcPts val="0"/>
              </a:spcAft>
              <a:buClr>
                <a:schemeClr val="dk1"/>
              </a:buClr>
              <a:buSzPct val="100000"/>
              <a:buFont typeface="Arial"/>
              <a:buNone/>
            </a:pPr>
            <a:r>
              <a:t/>
            </a:r>
            <a:endParaRPr/>
          </a:p>
          <a:p>
            <a:pPr indent="-170180" lvl="0" marL="342900" rtl="0" algn="l">
              <a:spcBef>
                <a:spcPts val="544"/>
              </a:spcBef>
              <a:spcAft>
                <a:spcPts val="0"/>
              </a:spcAft>
              <a:buClr>
                <a:schemeClr val="dk1"/>
              </a:buClr>
              <a:buSzPct val="100000"/>
              <a:buFont typeface="Arial"/>
              <a:buNone/>
            </a:pPr>
            <a:r>
              <a:t/>
            </a:r>
            <a:endParaRPr/>
          </a:p>
          <a:p>
            <a:pPr indent="-281940" lvl="0" marL="342900" rtl="0" algn="l">
              <a:spcBef>
                <a:spcPts val="544"/>
              </a:spcBef>
              <a:spcAft>
                <a:spcPts val="0"/>
              </a:spcAft>
              <a:buClr>
                <a:schemeClr val="dk1"/>
              </a:buClr>
              <a:buSzPct val="100000"/>
              <a:buChar char="•"/>
            </a:pPr>
            <a:r>
              <a:rPr b="1" i="1" lang="en-US"/>
              <a:t>Circular linked list</a:t>
            </a:r>
            <a:endParaRPr/>
          </a:p>
          <a:p>
            <a:pPr indent="-170180" lvl="0" marL="342900" rtl="0" algn="l">
              <a:spcBef>
                <a:spcPts val="544"/>
              </a:spcBef>
              <a:spcAft>
                <a:spcPts val="0"/>
              </a:spcAft>
              <a:buClr>
                <a:schemeClr val="dk1"/>
              </a:buClr>
              <a:buSzPct val="100000"/>
              <a:buFont typeface="Arial"/>
              <a:buNone/>
            </a:pPr>
            <a:r>
              <a:t/>
            </a:r>
            <a:endParaRPr/>
          </a:p>
          <a:p>
            <a:pPr indent="-170180" lvl="0" marL="342900" rtl="0" algn="l">
              <a:spcBef>
                <a:spcPts val="544"/>
              </a:spcBef>
              <a:spcAft>
                <a:spcPts val="0"/>
              </a:spcAft>
              <a:buClr>
                <a:schemeClr val="dk1"/>
              </a:buClr>
              <a:buSzPct val="100000"/>
              <a:buFont typeface="Arial"/>
              <a:buNone/>
            </a:pPr>
            <a:r>
              <a:t/>
            </a:r>
            <a:endParaRPr/>
          </a:p>
          <a:p>
            <a:pPr indent="-170180" lvl="0" marL="342900" rtl="0" algn="l">
              <a:spcBef>
                <a:spcPts val="544"/>
              </a:spcBef>
              <a:spcAft>
                <a:spcPts val="0"/>
              </a:spcAft>
              <a:buClr>
                <a:schemeClr val="dk1"/>
              </a:buClr>
              <a:buSzPct val="100000"/>
              <a:buFont typeface="Arial"/>
              <a:buNone/>
            </a:pPr>
            <a:r>
              <a:t/>
            </a:r>
            <a:endParaRPr/>
          </a:p>
          <a:p>
            <a:pPr indent="-170180" lvl="0" marL="342900" rtl="0" algn="l">
              <a:spcBef>
                <a:spcPts val="544"/>
              </a:spcBef>
              <a:spcAft>
                <a:spcPts val="0"/>
              </a:spcAft>
              <a:buClr>
                <a:schemeClr val="dk1"/>
              </a:buClr>
              <a:buSzPct val="100000"/>
              <a:buFont typeface="Arial"/>
              <a:buNone/>
            </a:pPr>
            <a:r>
              <a:t/>
            </a:r>
            <a:endParaRPr/>
          </a:p>
          <a:p>
            <a:pPr indent="0" lvl="0" marL="0" rtl="0" algn="l">
              <a:spcBef>
                <a:spcPts val="544"/>
              </a:spcBef>
              <a:spcAft>
                <a:spcPts val="0"/>
              </a:spcAft>
              <a:buClr>
                <a:schemeClr val="dk1"/>
              </a:buClr>
              <a:buSzPct val="100000"/>
              <a:buNone/>
            </a:pPr>
            <a:r>
              <a:t/>
            </a:r>
            <a:endParaRPr/>
          </a:p>
          <a:p>
            <a:pPr indent="-170180" lvl="0" marL="342900" rtl="0" algn="l">
              <a:spcBef>
                <a:spcPts val="544"/>
              </a:spcBef>
              <a:spcAft>
                <a:spcPts val="0"/>
              </a:spcAft>
              <a:buClr>
                <a:schemeClr val="dk1"/>
              </a:buClr>
              <a:buSzPct val="100000"/>
              <a:buFont typeface="Arial"/>
              <a:buNone/>
            </a:pPr>
            <a:r>
              <a:t/>
            </a:r>
            <a:endParaRPr/>
          </a:p>
        </p:txBody>
      </p:sp>
      <p:pic>
        <p:nvPicPr>
          <p:cNvPr descr="1_13.pdf" id="539" name="Google Shape;539;g1118e734a57_0_20"/>
          <p:cNvPicPr preferRelativeResize="0"/>
          <p:nvPr/>
        </p:nvPicPr>
        <p:blipFill rotWithShape="1">
          <a:blip r:embed="rId3">
            <a:alphaModFix/>
          </a:blip>
          <a:srcRect b="0" l="0" r="0" t="0"/>
          <a:stretch/>
        </p:blipFill>
        <p:spPr>
          <a:xfrm>
            <a:off x="3352800" y="2472463"/>
            <a:ext cx="6932611" cy="779462"/>
          </a:xfrm>
          <a:prstGeom prst="rect">
            <a:avLst/>
          </a:prstGeom>
          <a:noFill/>
          <a:ln>
            <a:noFill/>
          </a:ln>
          <a:effectLst>
            <a:outerShdw blurRad="190500" rotWithShape="0" algn="tl">
              <a:srgbClr val="000000">
                <a:alpha val="69800"/>
              </a:srgbClr>
            </a:outerShdw>
          </a:effectLst>
        </p:spPr>
      </p:pic>
      <p:pic>
        <p:nvPicPr>
          <p:cNvPr descr="1_14.pdf" id="540" name="Google Shape;540;g1118e734a57_0_20"/>
          <p:cNvPicPr preferRelativeResize="0"/>
          <p:nvPr/>
        </p:nvPicPr>
        <p:blipFill rotWithShape="1">
          <a:blip r:embed="rId4">
            <a:alphaModFix/>
          </a:blip>
          <a:srcRect b="0" l="0" r="0" t="0"/>
          <a:stretch/>
        </p:blipFill>
        <p:spPr>
          <a:xfrm>
            <a:off x="3565524" y="3753029"/>
            <a:ext cx="7026278" cy="949325"/>
          </a:xfrm>
          <a:prstGeom prst="rect">
            <a:avLst/>
          </a:prstGeom>
          <a:noFill/>
          <a:ln>
            <a:noFill/>
          </a:ln>
          <a:effectLst>
            <a:outerShdw blurRad="190500" rotWithShape="0" algn="tl">
              <a:srgbClr val="000000">
                <a:alpha val="69800"/>
              </a:srgbClr>
            </a:outerShdw>
          </a:effectLst>
        </p:spPr>
      </p:pic>
      <p:pic>
        <p:nvPicPr>
          <p:cNvPr descr="1_15.pdf" id="541" name="Google Shape;541;g1118e734a57_0_20"/>
          <p:cNvPicPr preferRelativeResize="0"/>
          <p:nvPr/>
        </p:nvPicPr>
        <p:blipFill rotWithShape="1">
          <a:blip r:embed="rId5">
            <a:alphaModFix/>
          </a:blip>
          <a:srcRect b="0" l="0" r="0" t="0"/>
          <a:stretch/>
        </p:blipFill>
        <p:spPr>
          <a:xfrm>
            <a:off x="3657600" y="5273038"/>
            <a:ext cx="6842123" cy="1123950"/>
          </a:xfrm>
          <a:prstGeom prst="rect">
            <a:avLst/>
          </a:prstGeom>
          <a:noFill/>
          <a:ln>
            <a:noFill/>
          </a:ln>
          <a:effectLst>
            <a:outerShdw blurRad="190500" rotWithShape="0" algn="tl">
              <a:srgbClr val="000000">
                <a:alpha val="69800"/>
              </a:srgbClr>
            </a:outerShdw>
          </a:effectLst>
        </p:spPr>
      </p:pic>
      <p:sp>
        <p:nvSpPr>
          <p:cNvPr id="542" name="Google Shape;542;g1118e734a57_0_20"/>
          <p:cNvSpPr txBox="1"/>
          <p:nvPr>
            <p:ph idx="12" type="sldNum"/>
          </p:nvPr>
        </p:nvSpPr>
        <p:spPr>
          <a:xfrm>
            <a:off x="8737600" y="6356351"/>
            <a:ext cx="28449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43" name="Google Shape;543;g1118e734a57_0_20"/>
          <p:cNvSpPr txBox="1"/>
          <p:nvPr/>
        </p:nvSpPr>
        <p:spPr>
          <a:xfrm>
            <a:off x="136043" y="6628668"/>
            <a:ext cx="4055100" cy="20010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44"/>
          <p:cNvSpPr txBox="1"/>
          <p:nvPr>
            <p:ph type="ctrTitle"/>
          </p:nvPr>
        </p:nvSpPr>
        <p:spPr>
          <a:xfrm>
            <a:off x="914400" y="643521"/>
            <a:ext cx="103632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6000"/>
              <a:buFont typeface="Calibri"/>
              <a:buNone/>
            </a:pPr>
            <a:r>
              <a:rPr b="1" lang="en-US" sz="6000"/>
              <a:t>Computing Environments</a:t>
            </a:r>
            <a:endParaRPr b="1"/>
          </a:p>
        </p:txBody>
      </p:sp>
      <p:sp>
        <p:nvSpPr>
          <p:cNvPr id="549" name="Google Shape;549;p4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50" name="Google Shape;550;p44"/>
          <p:cNvPicPr preferRelativeResize="0"/>
          <p:nvPr/>
        </p:nvPicPr>
        <p:blipFill rotWithShape="1">
          <a:blip r:embed="rId3">
            <a:alphaModFix/>
          </a:blip>
          <a:srcRect b="0" l="0" r="0" t="0"/>
          <a:stretch/>
        </p:blipFill>
        <p:spPr>
          <a:xfrm>
            <a:off x="4709040" y="2255418"/>
            <a:ext cx="2773920" cy="2347163"/>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4" name="Shape 554"/>
        <p:cNvGrpSpPr/>
        <p:nvPr/>
      </p:nvGrpSpPr>
      <p:grpSpPr>
        <a:xfrm>
          <a:off x="0" y="0"/>
          <a:ext cx="0" cy="0"/>
          <a:chOff x="0" y="0"/>
          <a:chExt cx="0" cy="0"/>
        </a:xfrm>
      </p:grpSpPr>
      <p:sp>
        <p:nvSpPr>
          <p:cNvPr id="555" name="Google Shape;555;p4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6" name="Google Shape;556;p45"/>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7" name="Google Shape;557;p45"/>
          <p:cNvSpPr/>
          <p:nvPr/>
        </p:nvSpPr>
        <p:spPr>
          <a:xfrm flipH="1" rot="5400000">
            <a:off x="-1410084" y="1410082"/>
            <a:ext cx="6858000" cy="4037836"/>
          </a:xfrm>
          <a:prstGeom prst="rect">
            <a:avLst/>
          </a:prstGeom>
          <a:gradFill>
            <a:gsLst>
              <a:gs pos="0">
                <a:srgbClr val="000000"/>
              </a:gs>
              <a:gs pos="8000">
                <a:srgbClr val="000000"/>
              </a:gs>
              <a:gs pos="100000">
                <a:srgbClr val="366092"/>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8" name="Google Shape;558;p45"/>
          <p:cNvSpPr/>
          <p:nvPr/>
        </p:nvSpPr>
        <p:spPr>
          <a:xfrm flipH="1" rot="5400000">
            <a:off x="-1410085" y="1420219"/>
            <a:ext cx="6857999" cy="4037839"/>
          </a:xfrm>
          <a:prstGeom prst="rect">
            <a:avLst/>
          </a:prstGeom>
          <a:gradFill>
            <a:gsLst>
              <a:gs pos="0">
                <a:srgbClr val="000000">
                  <a:alpha val="0"/>
                </a:srgbClr>
              </a:gs>
              <a:gs pos="99000">
                <a:srgbClr val="4F81BD">
                  <a:alpha val="45882"/>
                </a:srgbClr>
              </a:gs>
              <a:gs pos="100000">
                <a:srgbClr val="4F81BD">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9" name="Google Shape;559;p45"/>
          <p:cNvSpPr/>
          <p:nvPr/>
        </p:nvSpPr>
        <p:spPr>
          <a:xfrm flipH="1" rot="5400000">
            <a:off x="767923" y="3588085"/>
            <a:ext cx="2501979" cy="4037841"/>
          </a:xfrm>
          <a:prstGeom prst="rect">
            <a:avLst/>
          </a:prstGeom>
          <a:gradFill>
            <a:gsLst>
              <a:gs pos="0">
                <a:srgbClr val="4F81BD">
                  <a:alpha val="28627"/>
                </a:srgbClr>
              </a:gs>
              <a:gs pos="2000">
                <a:srgbClr val="4F81BD">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0" name="Google Shape;560;p45"/>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F81BD">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1" name="Google Shape;561;p45"/>
          <p:cNvSpPr/>
          <p:nvPr/>
        </p:nvSpPr>
        <p:spPr>
          <a:xfrm flipH="1" rot="5400000">
            <a:off x="-1410093" y="1399943"/>
            <a:ext cx="6858003" cy="4037835"/>
          </a:xfrm>
          <a:prstGeom prst="rect">
            <a:avLst/>
          </a:prstGeom>
          <a:gradFill>
            <a:gsLst>
              <a:gs pos="0">
                <a:srgbClr val="000000">
                  <a:alpha val="0"/>
                </a:srgbClr>
              </a:gs>
              <a:gs pos="99000">
                <a:srgbClr val="93B3D7">
                  <a:alpha val="10980"/>
                </a:srgbClr>
              </a:gs>
              <a:gs pos="100000">
                <a:srgbClr val="93B3D7">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2" name="Google Shape;562;p45"/>
          <p:cNvSpPr txBox="1"/>
          <p:nvPr>
            <p:ph idx="4294967295"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n-US" sz="4000">
                <a:solidFill>
                  <a:srgbClr val="FFFFFF"/>
                </a:solidFill>
                <a:latin typeface="Calibri"/>
                <a:ea typeface="Calibri"/>
                <a:cs typeface="Calibri"/>
                <a:sym typeface="Calibri"/>
              </a:rPr>
              <a:t>Computing Environments -Distributed</a:t>
            </a:r>
            <a:endParaRPr/>
          </a:p>
        </p:txBody>
      </p:sp>
      <p:sp>
        <p:nvSpPr>
          <p:cNvPr id="563" name="Google Shape;563;p45"/>
          <p:cNvSpPr txBox="1"/>
          <p:nvPr>
            <p:ph idx="4294967295"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228600" lvl="0" marL="342900" rtl="0" algn="l">
              <a:lnSpc>
                <a:spcPct val="90000"/>
              </a:lnSpc>
              <a:spcBef>
                <a:spcPts val="0"/>
              </a:spcBef>
              <a:spcAft>
                <a:spcPts val="0"/>
              </a:spcAft>
              <a:buClr>
                <a:schemeClr val="dk1"/>
              </a:buClr>
              <a:buSzPts val="2000"/>
              <a:buFont typeface="Arial"/>
              <a:buChar char="•"/>
            </a:pPr>
            <a:r>
              <a:rPr lang="en-US" sz="2000"/>
              <a:t>Distributed</a:t>
            </a:r>
            <a:endParaRPr/>
          </a:p>
          <a:p>
            <a:pPr indent="-228600" lvl="1" marL="742950" rtl="0" algn="l">
              <a:lnSpc>
                <a:spcPct val="90000"/>
              </a:lnSpc>
              <a:spcBef>
                <a:spcPts val="400"/>
              </a:spcBef>
              <a:spcAft>
                <a:spcPts val="0"/>
              </a:spcAft>
              <a:buClr>
                <a:schemeClr val="dk1"/>
              </a:buClr>
              <a:buSzPts val="2000"/>
              <a:buFont typeface="Arial"/>
              <a:buChar char="•"/>
            </a:pPr>
            <a:r>
              <a:rPr lang="en-US" sz="2000"/>
              <a:t>Collection of separate, possibly heterogeneous, systems networked together</a:t>
            </a:r>
            <a:endParaRPr/>
          </a:p>
          <a:p>
            <a:pPr indent="-228600" lvl="2" marL="1143000" rtl="0" algn="l">
              <a:lnSpc>
                <a:spcPct val="90000"/>
              </a:lnSpc>
              <a:spcBef>
                <a:spcPts val="400"/>
              </a:spcBef>
              <a:spcAft>
                <a:spcPts val="0"/>
              </a:spcAft>
              <a:buClr>
                <a:schemeClr val="dk1"/>
              </a:buClr>
              <a:buSzPts val="2000"/>
              <a:buFont typeface="Arial"/>
              <a:buChar char="•"/>
            </a:pPr>
            <a:r>
              <a:rPr b="1" lang="en-US" sz="2000"/>
              <a:t>Network</a:t>
            </a:r>
            <a:r>
              <a:rPr lang="en-US" sz="2000"/>
              <a:t> is a communications path, </a:t>
            </a:r>
            <a:endParaRPr/>
          </a:p>
          <a:p>
            <a:pPr indent="-228600" lvl="2" marL="1143000" rtl="0" algn="l">
              <a:spcBef>
                <a:spcPts val="280"/>
              </a:spcBef>
              <a:spcAft>
                <a:spcPts val="0"/>
              </a:spcAft>
              <a:buClr>
                <a:srgbClr val="006699"/>
              </a:buClr>
              <a:buSzPts val="1400"/>
              <a:buChar char="•"/>
            </a:pPr>
            <a:r>
              <a:rPr b="1" lang="en-US" sz="1400">
                <a:solidFill>
                  <a:srgbClr val="006699"/>
                </a:solidFill>
                <a:latin typeface="Calibri"/>
                <a:ea typeface="Calibri"/>
                <a:cs typeface="Calibri"/>
                <a:sym typeface="Calibri"/>
              </a:rPr>
              <a:t>Local Area Network </a:t>
            </a:r>
            <a:r>
              <a:rPr lang="en-US" sz="1400"/>
              <a:t>(</a:t>
            </a:r>
            <a:r>
              <a:rPr b="1" lang="en-US" sz="1400">
                <a:solidFill>
                  <a:srgbClr val="006699"/>
                </a:solidFill>
                <a:latin typeface="Calibri"/>
                <a:ea typeface="Calibri"/>
                <a:cs typeface="Calibri"/>
                <a:sym typeface="Calibri"/>
              </a:rPr>
              <a:t>LAN</a:t>
            </a:r>
            <a:r>
              <a:rPr lang="en-US" sz="1400"/>
              <a:t>)</a:t>
            </a:r>
            <a:endParaRPr/>
          </a:p>
          <a:p>
            <a:pPr indent="-228600" lvl="2" marL="1143000" rtl="0" algn="l">
              <a:spcBef>
                <a:spcPts val="280"/>
              </a:spcBef>
              <a:spcAft>
                <a:spcPts val="0"/>
              </a:spcAft>
              <a:buClr>
                <a:srgbClr val="006699"/>
              </a:buClr>
              <a:buSzPts val="1400"/>
              <a:buChar char="•"/>
            </a:pPr>
            <a:r>
              <a:rPr b="1" lang="en-US" sz="1400">
                <a:solidFill>
                  <a:srgbClr val="006699"/>
                </a:solidFill>
                <a:latin typeface="Calibri"/>
                <a:ea typeface="Calibri"/>
                <a:cs typeface="Calibri"/>
                <a:sym typeface="Calibri"/>
              </a:rPr>
              <a:t>Wide Area Network </a:t>
            </a:r>
            <a:r>
              <a:rPr lang="en-US" sz="1400"/>
              <a:t>(</a:t>
            </a:r>
            <a:r>
              <a:rPr b="1" lang="en-US" sz="1400">
                <a:solidFill>
                  <a:srgbClr val="006699"/>
                </a:solidFill>
                <a:latin typeface="Calibri"/>
                <a:ea typeface="Calibri"/>
                <a:cs typeface="Calibri"/>
                <a:sym typeface="Calibri"/>
              </a:rPr>
              <a:t>WAN</a:t>
            </a:r>
            <a:r>
              <a:rPr lang="en-US" sz="1400"/>
              <a:t>)</a:t>
            </a:r>
            <a:endParaRPr/>
          </a:p>
          <a:p>
            <a:pPr indent="-228600" lvl="2" marL="1143000" rtl="0" algn="l">
              <a:spcBef>
                <a:spcPts val="280"/>
              </a:spcBef>
              <a:spcAft>
                <a:spcPts val="0"/>
              </a:spcAft>
              <a:buClr>
                <a:srgbClr val="006699"/>
              </a:buClr>
              <a:buSzPts val="1400"/>
              <a:buChar char="•"/>
            </a:pPr>
            <a:r>
              <a:rPr b="1" lang="en-US" sz="1400">
                <a:solidFill>
                  <a:srgbClr val="006699"/>
                </a:solidFill>
                <a:latin typeface="Calibri"/>
                <a:ea typeface="Calibri"/>
                <a:cs typeface="Calibri"/>
                <a:sym typeface="Calibri"/>
              </a:rPr>
              <a:t>Metropolitan Area Network </a:t>
            </a:r>
            <a:r>
              <a:rPr lang="en-US" sz="1400"/>
              <a:t>(</a:t>
            </a:r>
            <a:r>
              <a:rPr b="1" lang="en-US" sz="1400">
                <a:solidFill>
                  <a:srgbClr val="006699"/>
                </a:solidFill>
                <a:latin typeface="Calibri"/>
                <a:ea typeface="Calibri"/>
                <a:cs typeface="Calibri"/>
                <a:sym typeface="Calibri"/>
              </a:rPr>
              <a:t>MAN</a:t>
            </a:r>
            <a:r>
              <a:rPr lang="en-US" sz="1400"/>
              <a:t>)</a:t>
            </a:r>
            <a:endParaRPr/>
          </a:p>
          <a:p>
            <a:pPr indent="-228600" lvl="2" marL="1143000" rtl="0" algn="l">
              <a:spcBef>
                <a:spcPts val="280"/>
              </a:spcBef>
              <a:spcAft>
                <a:spcPts val="0"/>
              </a:spcAft>
              <a:buClr>
                <a:srgbClr val="006699"/>
              </a:buClr>
              <a:buSzPts val="1400"/>
              <a:buChar char="•"/>
            </a:pPr>
            <a:r>
              <a:rPr b="1" lang="en-US" sz="1400">
                <a:solidFill>
                  <a:srgbClr val="006699"/>
                </a:solidFill>
                <a:latin typeface="Calibri"/>
                <a:ea typeface="Calibri"/>
                <a:cs typeface="Calibri"/>
                <a:sym typeface="Calibri"/>
              </a:rPr>
              <a:t>Personal Area Network </a:t>
            </a:r>
            <a:r>
              <a:rPr lang="en-US" sz="1400"/>
              <a:t>(</a:t>
            </a:r>
            <a:r>
              <a:rPr b="1" lang="en-US" sz="1400">
                <a:solidFill>
                  <a:srgbClr val="006699"/>
                </a:solidFill>
                <a:latin typeface="Calibri"/>
                <a:ea typeface="Calibri"/>
                <a:cs typeface="Calibri"/>
                <a:sym typeface="Calibri"/>
              </a:rPr>
              <a:t>PAN</a:t>
            </a:r>
            <a:r>
              <a:rPr lang="en-US" sz="1400"/>
              <a:t>)</a:t>
            </a:r>
            <a:endParaRPr/>
          </a:p>
          <a:p>
            <a:pPr indent="0" lvl="3" marL="1371600" rtl="0" algn="l">
              <a:lnSpc>
                <a:spcPct val="90000"/>
              </a:lnSpc>
              <a:spcBef>
                <a:spcPts val="400"/>
              </a:spcBef>
              <a:spcAft>
                <a:spcPts val="0"/>
              </a:spcAft>
              <a:buClr>
                <a:schemeClr val="dk1"/>
              </a:buClr>
              <a:buSzPts val="2000"/>
              <a:buNone/>
            </a:pPr>
            <a:r>
              <a:t/>
            </a:r>
            <a:endParaRPr/>
          </a:p>
          <a:p>
            <a:pPr indent="-228600" lvl="1" marL="742950" rtl="0" algn="l">
              <a:lnSpc>
                <a:spcPct val="90000"/>
              </a:lnSpc>
              <a:spcBef>
                <a:spcPts val="400"/>
              </a:spcBef>
              <a:spcAft>
                <a:spcPts val="0"/>
              </a:spcAft>
              <a:buClr>
                <a:schemeClr val="dk1"/>
              </a:buClr>
              <a:buSzPts val="2000"/>
              <a:buFont typeface="Arial"/>
              <a:buChar char="•"/>
            </a:pPr>
            <a:r>
              <a:rPr b="1" lang="en-US" sz="2000"/>
              <a:t>Network Operating System </a:t>
            </a:r>
            <a:r>
              <a:rPr lang="en-US" sz="2000"/>
              <a:t>provides features between systems across network</a:t>
            </a:r>
            <a:endParaRPr/>
          </a:p>
        </p:txBody>
      </p:sp>
      <p:sp>
        <p:nvSpPr>
          <p:cNvPr id="564" name="Google Shape;564;p45"/>
          <p:cNvSpPr txBox="1"/>
          <p:nvPr>
            <p:ph idx="12" type="sldNum"/>
          </p:nvPr>
        </p:nvSpPr>
        <p:spPr>
          <a:xfrm>
            <a:off x="11704320"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sp>
        <p:nvSpPr>
          <p:cNvPr id="565" name="Google Shape;565;p45"/>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9" name="Shape 569"/>
        <p:cNvGrpSpPr/>
        <p:nvPr/>
      </p:nvGrpSpPr>
      <p:grpSpPr>
        <a:xfrm>
          <a:off x="0" y="0"/>
          <a:ext cx="0" cy="0"/>
          <a:chOff x="0" y="0"/>
          <a:chExt cx="0" cy="0"/>
        </a:xfrm>
      </p:grpSpPr>
      <p:sp>
        <p:nvSpPr>
          <p:cNvPr id="570" name="Google Shape;570;p4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1" name="Google Shape;571;p46"/>
          <p:cNvSpPr/>
          <p:nvPr/>
        </p:nvSpPr>
        <p:spPr>
          <a:xfrm flipH="1" rot="5400000">
            <a:off x="-1410084" y="1410082"/>
            <a:ext cx="6858000" cy="4037836"/>
          </a:xfrm>
          <a:prstGeom prst="rect">
            <a:avLst/>
          </a:prstGeom>
          <a:gradFill>
            <a:gsLst>
              <a:gs pos="0">
                <a:srgbClr val="000000"/>
              </a:gs>
              <a:gs pos="8000">
                <a:srgbClr val="000000"/>
              </a:gs>
              <a:gs pos="100000">
                <a:srgbClr val="366092"/>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2" name="Google Shape;572;p46"/>
          <p:cNvSpPr/>
          <p:nvPr/>
        </p:nvSpPr>
        <p:spPr>
          <a:xfrm flipH="1" rot="5400000">
            <a:off x="-1410085" y="1420219"/>
            <a:ext cx="6857999" cy="4037839"/>
          </a:xfrm>
          <a:prstGeom prst="rect">
            <a:avLst/>
          </a:prstGeom>
          <a:gradFill>
            <a:gsLst>
              <a:gs pos="0">
                <a:srgbClr val="000000">
                  <a:alpha val="0"/>
                </a:srgbClr>
              </a:gs>
              <a:gs pos="99000">
                <a:srgbClr val="4F81BD">
                  <a:alpha val="45882"/>
                </a:srgbClr>
              </a:gs>
              <a:gs pos="100000">
                <a:srgbClr val="4F81BD">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3" name="Google Shape;573;p46"/>
          <p:cNvSpPr/>
          <p:nvPr/>
        </p:nvSpPr>
        <p:spPr>
          <a:xfrm flipH="1" rot="5400000">
            <a:off x="767923" y="3588085"/>
            <a:ext cx="2501979" cy="4037841"/>
          </a:xfrm>
          <a:prstGeom prst="rect">
            <a:avLst/>
          </a:prstGeom>
          <a:gradFill>
            <a:gsLst>
              <a:gs pos="0">
                <a:srgbClr val="4F81BD">
                  <a:alpha val="28627"/>
                </a:srgbClr>
              </a:gs>
              <a:gs pos="2000">
                <a:srgbClr val="4F81BD">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4" name="Google Shape;574;p46"/>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F81BD">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5" name="Google Shape;575;p46"/>
          <p:cNvSpPr/>
          <p:nvPr/>
        </p:nvSpPr>
        <p:spPr>
          <a:xfrm flipH="1" rot="5400000">
            <a:off x="-1410093" y="1399943"/>
            <a:ext cx="6858003" cy="4037835"/>
          </a:xfrm>
          <a:prstGeom prst="rect">
            <a:avLst/>
          </a:prstGeom>
          <a:gradFill>
            <a:gsLst>
              <a:gs pos="0">
                <a:srgbClr val="000000">
                  <a:alpha val="0"/>
                </a:srgbClr>
              </a:gs>
              <a:gs pos="99000">
                <a:srgbClr val="93B3D7">
                  <a:alpha val="10980"/>
                </a:srgbClr>
              </a:gs>
              <a:gs pos="100000">
                <a:srgbClr val="93B3D7">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6" name="Google Shape;576;p46"/>
          <p:cNvSpPr txBox="1"/>
          <p:nvPr>
            <p:ph idx="4294967295"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n-US" sz="4000">
                <a:solidFill>
                  <a:srgbClr val="FFFFFF"/>
                </a:solidFill>
                <a:latin typeface="Calibri"/>
                <a:ea typeface="Calibri"/>
                <a:cs typeface="Calibri"/>
                <a:sym typeface="Calibri"/>
              </a:rPr>
              <a:t>Computing Environments – Client-Server</a:t>
            </a:r>
            <a:endParaRPr/>
          </a:p>
        </p:txBody>
      </p:sp>
      <p:sp>
        <p:nvSpPr>
          <p:cNvPr id="577" name="Google Shape;577;p46"/>
          <p:cNvSpPr/>
          <p:nvPr/>
        </p:nvSpPr>
        <p:spPr>
          <a:xfrm>
            <a:off x="4581727" y="649480"/>
            <a:ext cx="3025303" cy="5546047"/>
          </a:xfrm>
          <a:prstGeom prst="rect">
            <a:avLst/>
          </a:prstGeom>
          <a:noFill/>
          <a:ln>
            <a:noFill/>
          </a:ln>
        </p:spPr>
        <p:txBody>
          <a:bodyPr anchorCtr="0" anchor="ctr" bIns="45700" lIns="91425" spcFirstLastPara="1" rIns="91425" wrap="square" tIns="45700">
            <a:normAutofit/>
          </a:bodyPr>
          <a:lstStyle/>
          <a:p>
            <a:pPr indent="-228600" lvl="0" marL="342900" marR="0" rtl="0" algn="l">
              <a:lnSpc>
                <a:spcPct val="90000"/>
              </a:lnSpc>
              <a:spcBef>
                <a:spcPts val="0"/>
              </a:spcBef>
              <a:spcAft>
                <a:spcPts val="0"/>
              </a:spcAft>
              <a:buClr>
                <a:srgbClr val="993300"/>
              </a:buClr>
              <a:buSzPts val="1800"/>
              <a:buFont typeface="Arial"/>
              <a:buChar char="•"/>
            </a:pPr>
            <a:r>
              <a:rPr lang="en-US" sz="2000">
                <a:solidFill>
                  <a:schemeClr val="dk1"/>
                </a:solidFill>
                <a:latin typeface="Calibri"/>
                <a:ea typeface="Calibri"/>
                <a:cs typeface="Calibri"/>
                <a:sym typeface="Calibri"/>
              </a:rPr>
              <a:t>Client-Server Computing</a:t>
            </a:r>
            <a:endParaRPr/>
          </a:p>
          <a:p>
            <a:pPr indent="-228600" lvl="1" marL="742950" marR="0" rtl="0" algn="l">
              <a:lnSpc>
                <a:spcPct val="90000"/>
              </a:lnSpc>
              <a:spcBef>
                <a:spcPts val="700"/>
              </a:spcBef>
              <a:spcAft>
                <a:spcPts val="0"/>
              </a:spcAft>
              <a:buClr>
                <a:srgbClr val="CC6600"/>
              </a:buClr>
              <a:buSzPts val="1600"/>
              <a:buFont typeface="Arial"/>
              <a:buChar char="•"/>
            </a:pPr>
            <a:r>
              <a:rPr b="0" i="0" lang="en-US" sz="2000" u="none" cap="none" strike="noStrike">
                <a:solidFill>
                  <a:schemeClr val="dk1"/>
                </a:solidFill>
                <a:latin typeface="Calibri"/>
                <a:ea typeface="Calibri"/>
                <a:cs typeface="Calibri"/>
                <a:sym typeface="Calibri"/>
              </a:rPr>
              <a:t>Dumb terminals supplanted by smart PCs</a:t>
            </a:r>
            <a:endParaRPr/>
          </a:p>
          <a:p>
            <a:pPr indent="-228600" lvl="1" marL="742950" marR="0" rtl="0" algn="l">
              <a:lnSpc>
                <a:spcPct val="90000"/>
              </a:lnSpc>
              <a:spcBef>
                <a:spcPts val="700"/>
              </a:spcBef>
              <a:spcAft>
                <a:spcPts val="0"/>
              </a:spcAft>
              <a:buClr>
                <a:srgbClr val="CC6600"/>
              </a:buClr>
              <a:buSzPts val="1600"/>
              <a:buFont typeface="Arial"/>
              <a:buChar char="•"/>
            </a:pPr>
            <a:r>
              <a:rPr b="0" i="0" lang="en-US" sz="2000" u="none" cap="none" strike="noStrike">
                <a:solidFill>
                  <a:schemeClr val="dk1"/>
                </a:solidFill>
                <a:latin typeface="Calibri"/>
                <a:ea typeface="Calibri"/>
                <a:cs typeface="Calibri"/>
                <a:sym typeface="Calibri"/>
              </a:rPr>
              <a:t>Many systems now </a:t>
            </a:r>
            <a:r>
              <a:rPr b="1" i="0" lang="en-US" sz="2000" u="none" cap="none" strike="noStrike">
                <a:solidFill>
                  <a:schemeClr val="dk1"/>
                </a:solidFill>
                <a:latin typeface="Calibri"/>
                <a:ea typeface="Calibri"/>
                <a:cs typeface="Calibri"/>
                <a:sym typeface="Calibri"/>
              </a:rPr>
              <a:t>servers</a:t>
            </a:r>
            <a:r>
              <a:rPr b="0" i="0" lang="en-US" sz="2000" u="none" cap="none" strike="noStrike">
                <a:solidFill>
                  <a:schemeClr val="dk1"/>
                </a:solidFill>
                <a:latin typeface="Calibri"/>
                <a:ea typeface="Calibri"/>
                <a:cs typeface="Calibri"/>
                <a:sym typeface="Calibri"/>
              </a:rPr>
              <a:t>, responding to requests generated by </a:t>
            </a:r>
            <a:r>
              <a:rPr b="1" i="0" lang="en-US" sz="2000" u="none" cap="none" strike="noStrike">
                <a:solidFill>
                  <a:schemeClr val="dk1"/>
                </a:solidFill>
                <a:latin typeface="Calibri"/>
                <a:ea typeface="Calibri"/>
                <a:cs typeface="Calibri"/>
                <a:sym typeface="Calibri"/>
              </a:rPr>
              <a:t>clients</a:t>
            </a:r>
            <a:endParaRPr/>
          </a:p>
        </p:txBody>
      </p:sp>
      <p:pic>
        <p:nvPicPr>
          <p:cNvPr id="578" name="Google Shape;578;p46"/>
          <p:cNvPicPr preferRelativeResize="0"/>
          <p:nvPr/>
        </p:nvPicPr>
        <p:blipFill rotWithShape="1">
          <a:blip r:embed="rId3">
            <a:alphaModFix/>
          </a:blip>
          <a:srcRect b="0" l="0" r="0" t="0"/>
          <a:stretch/>
        </p:blipFill>
        <p:spPr>
          <a:xfrm>
            <a:off x="8109502" y="1549293"/>
            <a:ext cx="3615776" cy="3771293"/>
          </a:xfrm>
          <a:prstGeom prst="rect">
            <a:avLst/>
          </a:prstGeom>
          <a:noFill/>
          <a:ln>
            <a:noFill/>
          </a:ln>
        </p:spPr>
      </p:pic>
      <p:sp>
        <p:nvSpPr>
          <p:cNvPr id="579" name="Google Shape;579;p46"/>
          <p:cNvSpPr txBox="1"/>
          <p:nvPr>
            <p:ph idx="12" type="sldNum"/>
          </p:nvPr>
        </p:nvSpPr>
        <p:spPr>
          <a:xfrm>
            <a:off x="11704320"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sp>
        <p:nvSpPr>
          <p:cNvPr id="580" name="Google Shape;580;p46"/>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4" name="Shape 584"/>
        <p:cNvGrpSpPr/>
        <p:nvPr/>
      </p:nvGrpSpPr>
      <p:grpSpPr>
        <a:xfrm>
          <a:off x="0" y="0"/>
          <a:ext cx="0" cy="0"/>
          <a:chOff x="0" y="0"/>
          <a:chExt cx="0" cy="0"/>
        </a:xfrm>
      </p:grpSpPr>
      <p:sp>
        <p:nvSpPr>
          <p:cNvPr id="585" name="Google Shape;585;p47"/>
          <p:cNvSpPr/>
          <p:nvPr/>
        </p:nvSpPr>
        <p:spPr>
          <a:xfrm>
            <a:off x="0" y="2"/>
            <a:ext cx="12192000" cy="685799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6" name="Google Shape;586;p47"/>
          <p:cNvSpPr/>
          <p:nvPr/>
        </p:nvSpPr>
        <p:spPr>
          <a:xfrm flipH="1" rot="5400000">
            <a:off x="-1410084" y="1410082"/>
            <a:ext cx="6858000" cy="4037836"/>
          </a:xfrm>
          <a:prstGeom prst="rect">
            <a:avLst/>
          </a:prstGeom>
          <a:gradFill>
            <a:gsLst>
              <a:gs pos="0">
                <a:srgbClr val="000000"/>
              </a:gs>
              <a:gs pos="8000">
                <a:srgbClr val="000000"/>
              </a:gs>
              <a:gs pos="100000">
                <a:srgbClr val="366092"/>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7" name="Google Shape;587;p47"/>
          <p:cNvSpPr/>
          <p:nvPr/>
        </p:nvSpPr>
        <p:spPr>
          <a:xfrm flipH="1" rot="5400000">
            <a:off x="-1410085" y="1420219"/>
            <a:ext cx="6857999" cy="4037839"/>
          </a:xfrm>
          <a:prstGeom prst="rect">
            <a:avLst/>
          </a:prstGeom>
          <a:gradFill>
            <a:gsLst>
              <a:gs pos="0">
                <a:srgbClr val="000000">
                  <a:alpha val="0"/>
                </a:srgbClr>
              </a:gs>
              <a:gs pos="99000">
                <a:srgbClr val="4F81BD">
                  <a:alpha val="45882"/>
                </a:srgbClr>
              </a:gs>
              <a:gs pos="100000">
                <a:srgbClr val="4F81BD">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8" name="Google Shape;588;p47"/>
          <p:cNvSpPr/>
          <p:nvPr/>
        </p:nvSpPr>
        <p:spPr>
          <a:xfrm flipH="1" rot="5400000">
            <a:off x="767923" y="3588085"/>
            <a:ext cx="2501979" cy="4037841"/>
          </a:xfrm>
          <a:prstGeom prst="rect">
            <a:avLst/>
          </a:prstGeom>
          <a:gradFill>
            <a:gsLst>
              <a:gs pos="0">
                <a:srgbClr val="4F81BD">
                  <a:alpha val="28627"/>
                </a:srgbClr>
              </a:gs>
              <a:gs pos="2000">
                <a:srgbClr val="4F81BD">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9" name="Google Shape;589;p47"/>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F81BD">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0" name="Google Shape;590;p47"/>
          <p:cNvSpPr/>
          <p:nvPr/>
        </p:nvSpPr>
        <p:spPr>
          <a:xfrm flipH="1" rot="5400000">
            <a:off x="-1410095" y="1410079"/>
            <a:ext cx="6858003" cy="4037835"/>
          </a:xfrm>
          <a:prstGeom prst="rect">
            <a:avLst/>
          </a:prstGeom>
          <a:gradFill>
            <a:gsLst>
              <a:gs pos="0">
                <a:srgbClr val="000000">
                  <a:alpha val="0"/>
                </a:srgbClr>
              </a:gs>
              <a:gs pos="99000">
                <a:srgbClr val="93B3D7">
                  <a:alpha val="10980"/>
                </a:srgbClr>
              </a:gs>
              <a:gs pos="100000">
                <a:srgbClr val="93B3D7">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1" name="Google Shape;591;p47"/>
          <p:cNvSpPr txBox="1"/>
          <p:nvPr>
            <p:ph idx="4294967295"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n-US" sz="4000">
                <a:solidFill>
                  <a:srgbClr val="FFFFFF"/>
                </a:solidFill>
              </a:rPr>
              <a:t>Computing Environments - Peer-to-Peer</a:t>
            </a:r>
            <a:endParaRPr/>
          </a:p>
        </p:txBody>
      </p:sp>
      <p:sp>
        <p:nvSpPr>
          <p:cNvPr id="592" name="Google Shape;592;p47"/>
          <p:cNvSpPr txBox="1"/>
          <p:nvPr>
            <p:ph idx="4294967295" type="body"/>
          </p:nvPr>
        </p:nvSpPr>
        <p:spPr>
          <a:xfrm>
            <a:off x="4191000" y="655976"/>
            <a:ext cx="3025303" cy="5546047"/>
          </a:xfrm>
          <a:prstGeom prst="rect">
            <a:avLst/>
          </a:prstGeom>
          <a:noFill/>
          <a:ln>
            <a:noFill/>
          </a:ln>
        </p:spPr>
        <p:txBody>
          <a:bodyPr anchorCtr="0" anchor="ctr" bIns="45700" lIns="91425" spcFirstLastPara="1" rIns="91425" wrap="square" tIns="45700">
            <a:normAutofit/>
          </a:bodyPr>
          <a:lstStyle/>
          <a:p>
            <a:pPr indent="-228600" lvl="0" marL="342900" rtl="0" algn="l">
              <a:lnSpc>
                <a:spcPct val="90000"/>
              </a:lnSpc>
              <a:spcBef>
                <a:spcPts val="0"/>
              </a:spcBef>
              <a:spcAft>
                <a:spcPts val="0"/>
              </a:spcAft>
              <a:buClr>
                <a:schemeClr val="dk1"/>
              </a:buClr>
              <a:buSzPts val="2000"/>
              <a:buFont typeface="Arial"/>
              <a:buChar char="•"/>
            </a:pPr>
            <a:r>
              <a:rPr lang="en-US" sz="2000"/>
              <a:t>Another model of distributed system</a:t>
            </a:r>
            <a:endParaRPr/>
          </a:p>
          <a:p>
            <a:pPr indent="-101600" lvl="0" marL="342900" rtl="0" algn="l">
              <a:lnSpc>
                <a:spcPct val="90000"/>
              </a:lnSpc>
              <a:spcBef>
                <a:spcPts val="400"/>
              </a:spcBef>
              <a:spcAft>
                <a:spcPts val="0"/>
              </a:spcAft>
              <a:buClr>
                <a:schemeClr val="dk1"/>
              </a:buClr>
              <a:buSzPts val="2000"/>
              <a:buFont typeface="Arial"/>
              <a:buNone/>
            </a:pPr>
            <a:r>
              <a:t/>
            </a:r>
            <a:endParaRPr sz="2000"/>
          </a:p>
          <a:p>
            <a:pPr indent="-228600" lvl="0" marL="342900" rtl="0" algn="l">
              <a:lnSpc>
                <a:spcPct val="90000"/>
              </a:lnSpc>
              <a:spcBef>
                <a:spcPts val="400"/>
              </a:spcBef>
              <a:spcAft>
                <a:spcPts val="0"/>
              </a:spcAft>
              <a:buClr>
                <a:schemeClr val="dk1"/>
              </a:buClr>
              <a:buSzPts val="2000"/>
              <a:buFont typeface="Arial"/>
              <a:buChar char="•"/>
            </a:pPr>
            <a:r>
              <a:rPr lang="en-US" sz="2000"/>
              <a:t>P2P does not distinguish clients and servers</a:t>
            </a:r>
            <a:endParaRPr/>
          </a:p>
        </p:txBody>
      </p:sp>
      <p:pic>
        <p:nvPicPr>
          <p:cNvPr id="593" name="Google Shape;593;p47"/>
          <p:cNvPicPr preferRelativeResize="0"/>
          <p:nvPr/>
        </p:nvPicPr>
        <p:blipFill rotWithShape="1">
          <a:blip r:embed="rId3">
            <a:alphaModFix/>
          </a:blip>
          <a:srcRect b="2561" l="9191" r="17034" t="4446"/>
          <a:stretch/>
        </p:blipFill>
        <p:spPr>
          <a:xfrm>
            <a:off x="7227848" y="953664"/>
            <a:ext cx="4724400" cy="5248359"/>
          </a:xfrm>
          <a:prstGeom prst="rect">
            <a:avLst/>
          </a:prstGeom>
          <a:noFill/>
          <a:ln>
            <a:noFill/>
          </a:ln>
        </p:spPr>
      </p:pic>
      <p:sp>
        <p:nvSpPr>
          <p:cNvPr id="594" name="Google Shape;594;p47"/>
          <p:cNvSpPr txBox="1"/>
          <p:nvPr>
            <p:ph idx="12" type="sldNum"/>
          </p:nvPr>
        </p:nvSpPr>
        <p:spPr>
          <a:xfrm>
            <a:off x="11704320"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FFFFFF"/>
                </a:solidFill>
                <a:latin typeface="Calibri"/>
                <a:ea typeface="Calibri"/>
                <a:cs typeface="Calibri"/>
                <a:sym typeface="Calibri"/>
              </a:rPr>
              <a:t>‹#›</a:t>
            </a:fld>
            <a:endParaRPr sz="1100">
              <a:solidFill>
                <a:srgbClr val="FFFFFF"/>
              </a:solidFill>
              <a:latin typeface="Calibri"/>
              <a:ea typeface="Calibri"/>
              <a:cs typeface="Calibri"/>
              <a:sym typeface="Calibri"/>
            </a:endParaRPr>
          </a:p>
        </p:txBody>
      </p:sp>
      <p:sp>
        <p:nvSpPr>
          <p:cNvPr id="595" name="Google Shape;595;p47"/>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9" name="Shape 599"/>
        <p:cNvGrpSpPr/>
        <p:nvPr/>
      </p:nvGrpSpPr>
      <p:grpSpPr>
        <a:xfrm>
          <a:off x="0" y="0"/>
          <a:ext cx="0" cy="0"/>
          <a:chOff x="0" y="0"/>
          <a:chExt cx="0" cy="0"/>
        </a:xfrm>
      </p:grpSpPr>
      <p:sp>
        <p:nvSpPr>
          <p:cNvPr id="600" name="Google Shape;600;p48"/>
          <p:cNvSpPr/>
          <p:nvPr/>
        </p:nvSpPr>
        <p:spPr>
          <a:xfrm>
            <a:off x="336884" y="311449"/>
            <a:ext cx="4332307" cy="6179552"/>
          </a:xfrm>
          <a:prstGeom prst="rect">
            <a:avLst/>
          </a:prstGeom>
          <a:solidFill>
            <a:srgbClr val="404040"/>
          </a:solidFill>
          <a:ln cap="sq" cmpd="thinThick" w="127000">
            <a:solidFill>
              <a:srgbClr val="4040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1" name="Google Shape;601;p48"/>
          <p:cNvSpPr txBox="1"/>
          <p:nvPr>
            <p:ph idx="4294967295" type="title"/>
          </p:nvPr>
        </p:nvSpPr>
        <p:spPr>
          <a:xfrm>
            <a:off x="4997117" y="609600"/>
            <a:ext cx="6857999" cy="595599"/>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latin typeface="Calibri"/>
                <a:ea typeface="Calibri"/>
                <a:cs typeface="Calibri"/>
                <a:sym typeface="Calibri"/>
              </a:rPr>
              <a:t>Cloud Computing</a:t>
            </a:r>
            <a:endParaRPr/>
          </a:p>
        </p:txBody>
      </p:sp>
      <p:pic>
        <p:nvPicPr>
          <p:cNvPr descr="https://upload.wikimedia.org/wikipedia/commons/thumb/3/3c/Cloud_computing_layers.png/300px-Cloud_computing_layers.png" id="602" name="Google Shape;602;p48"/>
          <p:cNvPicPr preferRelativeResize="0"/>
          <p:nvPr/>
        </p:nvPicPr>
        <p:blipFill rotWithShape="1">
          <a:blip r:embed="rId3">
            <a:alphaModFix/>
          </a:blip>
          <a:srcRect b="0" l="0" r="0" t="0"/>
          <a:stretch/>
        </p:blipFill>
        <p:spPr>
          <a:xfrm>
            <a:off x="241707" y="1447800"/>
            <a:ext cx="4522661" cy="4191000"/>
          </a:xfrm>
          <a:prstGeom prst="rect">
            <a:avLst/>
          </a:prstGeom>
          <a:noFill/>
          <a:ln>
            <a:noFill/>
          </a:ln>
        </p:spPr>
      </p:pic>
      <p:sp>
        <p:nvSpPr>
          <p:cNvPr id="603" name="Google Shape;603;p48"/>
          <p:cNvSpPr txBox="1"/>
          <p:nvPr>
            <p:ph idx="12" type="sldNum"/>
          </p:nvPr>
        </p:nvSpPr>
        <p:spPr>
          <a:xfrm>
            <a:off x="10926317" y="6423025"/>
            <a:ext cx="7715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604" name="Google Shape;604;p48"/>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
        <p:nvSpPr>
          <p:cNvPr id="605" name="Google Shape;605;p48"/>
          <p:cNvSpPr txBox="1"/>
          <p:nvPr/>
        </p:nvSpPr>
        <p:spPr>
          <a:xfrm>
            <a:off x="5257800" y="1524000"/>
            <a:ext cx="6096000" cy="4247317"/>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1" i="0" lang="en-US" sz="1800" u="none" cap="none" strike="noStrike">
                <a:solidFill>
                  <a:srgbClr val="006699"/>
                </a:solidFill>
                <a:latin typeface="Calibri"/>
                <a:ea typeface="Calibri"/>
                <a:cs typeface="Calibri"/>
                <a:sym typeface="Calibri"/>
              </a:rPr>
              <a:t>Types of Cloud</a:t>
            </a:r>
            <a:endParaRPr/>
          </a:p>
          <a:p>
            <a:pPr indent="0" lvl="1" marL="457200" marR="0" rtl="0" algn="l">
              <a:spcBef>
                <a:spcPts val="0"/>
              </a:spcBef>
              <a:spcAft>
                <a:spcPts val="0"/>
              </a:spcAft>
              <a:buNone/>
            </a:pPr>
            <a:r>
              <a:rPr b="1" i="0" lang="en-US" sz="1800" u="none" cap="none" strike="noStrike">
                <a:solidFill>
                  <a:srgbClr val="006699"/>
                </a:solidFill>
                <a:latin typeface="Calibri"/>
                <a:ea typeface="Calibri"/>
                <a:cs typeface="Calibri"/>
                <a:sym typeface="Calibri"/>
              </a:rPr>
              <a:t>Public cloud </a:t>
            </a:r>
            <a:r>
              <a:rPr b="0" i="0" lang="en-US" sz="1800" u="none" cap="none" strike="noStrike">
                <a:solidFill>
                  <a:schemeClr val="dk1"/>
                </a:solidFill>
                <a:latin typeface="Calibri"/>
                <a:ea typeface="Calibri"/>
                <a:cs typeface="Calibri"/>
                <a:sym typeface="Calibri"/>
              </a:rPr>
              <a:t>– available via Internet to anyone willing to pay</a:t>
            </a:r>
            <a:endParaRPr/>
          </a:p>
          <a:p>
            <a:pPr indent="0" lvl="1" marL="457200" marR="0" rtl="0" algn="l">
              <a:spcBef>
                <a:spcPts val="0"/>
              </a:spcBef>
              <a:spcAft>
                <a:spcPts val="0"/>
              </a:spcAft>
              <a:buNone/>
            </a:pPr>
            <a:r>
              <a:rPr b="1" i="0" lang="en-US" sz="1800" u="none" cap="none" strike="noStrike">
                <a:solidFill>
                  <a:srgbClr val="006699"/>
                </a:solidFill>
                <a:latin typeface="Calibri"/>
                <a:ea typeface="Calibri"/>
                <a:cs typeface="Calibri"/>
                <a:sym typeface="Calibri"/>
              </a:rPr>
              <a:t>Private cloud </a:t>
            </a:r>
            <a:r>
              <a:rPr b="0" i="0" lang="en-US" sz="1800" u="none" cap="none" strike="noStrike">
                <a:solidFill>
                  <a:schemeClr val="dk1"/>
                </a:solidFill>
                <a:latin typeface="Calibri"/>
                <a:ea typeface="Calibri"/>
                <a:cs typeface="Calibri"/>
                <a:sym typeface="Calibri"/>
              </a:rPr>
              <a:t>– run by a company for the company’s own use</a:t>
            </a:r>
            <a:endParaRPr/>
          </a:p>
          <a:p>
            <a:pPr indent="0" lvl="1" marL="457200" marR="0" rtl="0" algn="l">
              <a:spcBef>
                <a:spcPts val="0"/>
              </a:spcBef>
              <a:spcAft>
                <a:spcPts val="0"/>
              </a:spcAft>
              <a:buNone/>
            </a:pPr>
            <a:r>
              <a:rPr b="1" i="0" lang="en-US" sz="1800" u="none" cap="none" strike="noStrike">
                <a:solidFill>
                  <a:srgbClr val="006699"/>
                </a:solidFill>
                <a:latin typeface="Calibri"/>
                <a:ea typeface="Calibri"/>
                <a:cs typeface="Calibri"/>
                <a:sym typeface="Calibri"/>
              </a:rPr>
              <a:t>Hybrid cloud </a:t>
            </a:r>
            <a:r>
              <a:rPr b="0" i="0" lang="en-US" sz="1800" u="none" cap="none" strike="noStrike">
                <a:solidFill>
                  <a:schemeClr val="dk1"/>
                </a:solidFill>
                <a:latin typeface="Calibri"/>
                <a:ea typeface="Calibri"/>
                <a:cs typeface="Calibri"/>
                <a:sym typeface="Calibri"/>
              </a:rPr>
              <a:t>– includes both public and private cloud components.</a:t>
            </a:r>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Software as a Service (</a:t>
            </a:r>
            <a:r>
              <a:rPr b="1" i="0" lang="en-US" sz="1800" u="none" cap="none" strike="noStrike">
                <a:solidFill>
                  <a:srgbClr val="006699"/>
                </a:solidFill>
                <a:latin typeface="Calibri"/>
                <a:ea typeface="Calibri"/>
                <a:cs typeface="Calibri"/>
                <a:sym typeface="Calibri"/>
              </a:rPr>
              <a:t>SaaS</a:t>
            </a:r>
            <a:r>
              <a:rPr b="0" i="0" lang="en-US" sz="1800" u="none" cap="none" strike="noStrike">
                <a:solidFill>
                  <a:schemeClr val="dk1"/>
                </a:solidFill>
                <a:latin typeface="Calibri"/>
                <a:ea typeface="Calibri"/>
                <a:cs typeface="Calibri"/>
                <a:sym typeface="Calibri"/>
              </a:rPr>
              <a:t>) – one or more applications available via the Internet (i.e., word processor).</a:t>
            </a:r>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Platform as a Service (</a:t>
            </a:r>
            <a:r>
              <a:rPr b="1" i="0" lang="en-US" sz="1800" u="none" cap="none" strike="noStrike">
                <a:solidFill>
                  <a:srgbClr val="006699"/>
                </a:solidFill>
                <a:latin typeface="Calibri"/>
                <a:ea typeface="Calibri"/>
                <a:cs typeface="Calibri"/>
                <a:sym typeface="Calibri"/>
              </a:rPr>
              <a:t>PaaS</a:t>
            </a:r>
            <a:r>
              <a:rPr b="0" i="0" lang="en-US" sz="1800" u="none" cap="none" strike="noStrike">
                <a:solidFill>
                  <a:schemeClr val="dk1"/>
                </a:solidFill>
                <a:latin typeface="Calibri"/>
                <a:ea typeface="Calibri"/>
                <a:cs typeface="Calibri"/>
                <a:sym typeface="Calibri"/>
              </a:rPr>
              <a:t>) – software stack ready for application use via the Internet (i.e., a database server).</a:t>
            </a:r>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Infrastructure as a Service (</a:t>
            </a:r>
            <a:r>
              <a:rPr b="1" i="0" lang="en-US" sz="1800" u="none" cap="none" strike="noStrike">
                <a:solidFill>
                  <a:srgbClr val="006699"/>
                </a:solidFill>
                <a:latin typeface="Calibri"/>
                <a:ea typeface="Calibri"/>
                <a:cs typeface="Calibri"/>
                <a:sym typeface="Calibri"/>
              </a:rPr>
              <a:t>IaaS</a:t>
            </a:r>
            <a:r>
              <a:rPr b="0" i="0" lang="en-US" sz="1800" u="none" cap="none" strike="noStrike">
                <a:solidFill>
                  <a:schemeClr val="dk1"/>
                </a:solidFill>
                <a:latin typeface="Calibri"/>
                <a:ea typeface="Calibri"/>
                <a:cs typeface="Calibri"/>
                <a:sym typeface="Calibri"/>
              </a:rPr>
              <a:t>) – servers or storage available over Internet (i.e., storage available for backup use)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5"/>
          <p:cNvSpPr txBox="1"/>
          <p:nvPr>
            <p:ph idx="1" type="body"/>
          </p:nvPr>
        </p:nvSpPr>
        <p:spPr>
          <a:xfrm>
            <a:off x="609600" y="1600201"/>
            <a:ext cx="10972800" cy="464943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600"/>
              <a:buNone/>
            </a:pPr>
            <a:r>
              <a:rPr b="1" lang="en-US" sz="3600">
                <a:latin typeface="Arial Rounded"/>
                <a:ea typeface="Arial Rounded"/>
                <a:cs typeface="Arial Rounded"/>
                <a:sym typeface="Arial Rounded"/>
              </a:rPr>
              <a:t>Road Map.</a:t>
            </a:r>
            <a:endParaRPr/>
          </a:p>
          <a:p>
            <a:pPr indent="-457200" lvl="0" marL="457200" rtl="0" algn="l">
              <a:spcBef>
                <a:spcPts val="480"/>
              </a:spcBef>
              <a:spcAft>
                <a:spcPts val="0"/>
              </a:spcAft>
              <a:buClr>
                <a:schemeClr val="dk1"/>
              </a:buClr>
              <a:buSzPts val="2400"/>
              <a:buFont typeface="Calibri"/>
              <a:buAutoNum type="arabicPeriod"/>
            </a:pPr>
            <a:r>
              <a:rPr b="1" lang="en-US" sz="2400">
                <a:latin typeface="Arial Rounded"/>
                <a:ea typeface="Arial Rounded"/>
                <a:cs typeface="Arial Rounded"/>
                <a:sym typeface="Arial Rounded"/>
              </a:rPr>
              <a:t>What is an Operating System?</a:t>
            </a:r>
            <a:endParaRPr/>
          </a:p>
          <a:p>
            <a:pPr indent="-457200" lvl="0" marL="457200" rtl="0" algn="l">
              <a:spcBef>
                <a:spcPts val="480"/>
              </a:spcBef>
              <a:spcAft>
                <a:spcPts val="0"/>
              </a:spcAft>
              <a:buClr>
                <a:schemeClr val="dk1"/>
              </a:buClr>
              <a:buSzPts val="2400"/>
              <a:buFont typeface="Calibri"/>
              <a:buAutoNum type="arabicPeriod"/>
            </a:pPr>
            <a:r>
              <a:rPr b="1" lang="en-US" sz="2400">
                <a:latin typeface="Arial Rounded"/>
                <a:ea typeface="Arial Rounded"/>
                <a:cs typeface="Arial Rounded"/>
                <a:sym typeface="Arial Rounded"/>
              </a:rPr>
              <a:t>O</a:t>
            </a:r>
            <a:r>
              <a:rPr b="1" lang="en-US" sz="2400">
                <a:latin typeface="Arial Rounded"/>
                <a:ea typeface="Arial Rounded"/>
                <a:cs typeface="Arial Rounded"/>
                <a:sym typeface="Arial Rounded"/>
              </a:rPr>
              <a:t>S structures.</a:t>
            </a:r>
            <a:endParaRPr/>
          </a:p>
          <a:p>
            <a:pPr indent="-457200" lvl="0" marL="457200" rtl="0" algn="l">
              <a:spcBef>
                <a:spcPts val="480"/>
              </a:spcBef>
              <a:spcAft>
                <a:spcPts val="0"/>
              </a:spcAft>
              <a:buClr>
                <a:schemeClr val="dk1"/>
              </a:buClr>
              <a:buSzPts val="2400"/>
              <a:buFont typeface="Calibri"/>
              <a:buAutoNum type="arabicPeriod"/>
            </a:pPr>
            <a:r>
              <a:rPr b="1" lang="en-US" sz="2400">
                <a:latin typeface="Arial Rounded"/>
                <a:ea typeface="Arial Rounded"/>
                <a:cs typeface="Arial Rounded"/>
                <a:sym typeface="Arial Rounded"/>
              </a:rPr>
              <a:t>Interrupt</a:t>
            </a:r>
            <a:endParaRPr/>
          </a:p>
          <a:p>
            <a:pPr indent="-457200" lvl="0" marL="457200" rtl="0" algn="l">
              <a:spcBef>
                <a:spcPts val="480"/>
              </a:spcBef>
              <a:spcAft>
                <a:spcPts val="0"/>
              </a:spcAft>
              <a:buClr>
                <a:schemeClr val="dk1"/>
              </a:buClr>
              <a:buSzPts val="2400"/>
              <a:buFont typeface="Calibri"/>
              <a:buAutoNum type="arabicPeriod"/>
            </a:pPr>
            <a:r>
              <a:rPr b="1" lang="en-US" sz="2400">
                <a:latin typeface="Arial Rounded"/>
                <a:ea typeface="Arial Rounded"/>
                <a:cs typeface="Arial Rounded"/>
                <a:sym typeface="Arial Rounded"/>
              </a:rPr>
              <a:t>I/O</a:t>
            </a:r>
            <a:endParaRPr/>
          </a:p>
          <a:p>
            <a:pPr indent="-457200" lvl="0" marL="457200" rtl="0" algn="l">
              <a:spcBef>
                <a:spcPts val="480"/>
              </a:spcBef>
              <a:spcAft>
                <a:spcPts val="0"/>
              </a:spcAft>
              <a:buClr>
                <a:schemeClr val="dk1"/>
              </a:buClr>
              <a:buSzPts val="2400"/>
              <a:buFont typeface="Calibri"/>
              <a:buAutoNum type="arabicPeriod"/>
            </a:pPr>
            <a:r>
              <a:rPr b="1" lang="en-US" sz="2400">
                <a:latin typeface="Arial Rounded"/>
                <a:ea typeface="Arial Rounded"/>
                <a:cs typeface="Arial Rounded"/>
                <a:sym typeface="Arial Rounded"/>
              </a:rPr>
              <a:t>Memory</a:t>
            </a:r>
            <a:endParaRPr/>
          </a:p>
          <a:p>
            <a:pPr indent="-457200" lvl="0" marL="457200" rtl="0" algn="l">
              <a:spcBef>
                <a:spcPts val="480"/>
              </a:spcBef>
              <a:spcAft>
                <a:spcPts val="0"/>
              </a:spcAft>
              <a:buClr>
                <a:schemeClr val="dk1"/>
              </a:buClr>
              <a:buSzPts val="2400"/>
              <a:buFont typeface="Calibri"/>
              <a:buAutoNum type="arabicPeriod"/>
            </a:pPr>
            <a:r>
              <a:rPr b="1" lang="en-US" sz="2400">
                <a:latin typeface="Arial Rounded"/>
                <a:ea typeface="Arial Rounded"/>
                <a:cs typeface="Arial Rounded"/>
                <a:sym typeface="Arial Rounded"/>
              </a:rPr>
              <a:t>O</a:t>
            </a:r>
            <a:r>
              <a:rPr b="1" lang="en-US" sz="2400">
                <a:latin typeface="Arial Rounded"/>
                <a:ea typeface="Arial Rounded"/>
                <a:cs typeface="Arial Rounded"/>
                <a:sym typeface="Arial Rounded"/>
              </a:rPr>
              <a:t>S Architecture</a:t>
            </a:r>
            <a:endParaRPr/>
          </a:p>
          <a:p>
            <a:pPr indent="-457200" lvl="0" marL="457200" rtl="0" algn="l">
              <a:spcBef>
                <a:spcPts val="480"/>
              </a:spcBef>
              <a:spcAft>
                <a:spcPts val="0"/>
              </a:spcAft>
              <a:buClr>
                <a:schemeClr val="dk1"/>
              </a:buClr>
              <a:buSzPts val="2400"/>
              <a:buFont typeface="Calibri"/>
              <a:buAutoNum type="arabicPeriod"/>
            </a:pPr>
            <a:r>
              <a:rPr b="1" lang="en-US" sz="2400">
                <a:latin typeface="Arial Rounded"/>
                <a:ea typeface="Arial Rounded"/>
                <a:cs typeface="Arial Rounded"/>
                <a:sym typeface="Arial Rounded"/>
              </a:rPr>
              <a:t>Clustered Systems</a:t>
            </a:r>
            <a:endParaRPr/>
          </a:p>
          <a:p>
            <a:pPr indent="-457200" lvl="0" marL="457200" rtl="0" algn="l">
              <a:spcBef>
                <a:spcPts val="480"/>
              </a:spcBef>
              <a:spcAft>
                <a:spcPts val="0"/>
              </a:spcAft>
              <a:buClr>
                <a:schemeClr val="dk1"/>
              </a:buClr>
              <a:buSzPts val="2400"/>
              <a:buFont typeface="Calibri"/>
              <a:buAutoNum type="arabicPeriod"/>
            </a:pPr>
            <a:r>
              <a:rPr b="1" lang="en-US" sz="2400">
                <a:latin typeface="Arial Rounded"/>
                <a:ea typeface="Arial Rounded"/>
                <a:cs typeface="Arial Rounded"/>
                <a:sym typeface="Arial Rounded"/>
              </a:rPr>
              <a:t>OS Structure + Operations</a:t>
            </a:r>
            <a:endParaRPr/>
          </a:p>
          <a:p>
            <a:pPr indent="-457200" lvl="0" marL="457200" rtl="0" algn="l">
              <a:spcBef>
                <a:spcPts val="480"/>
              </a:spcBef>
              <a:spcAft>
                <a:spcPts val="0"/>
              </a:spcAft>
              <a:buClr>
                <a:schemeClr val="dk1"/>
              </a:buClr>
              <a:buSzPts val="2400"/>
              <a:buFont typeface="Calibri"/>
              <a:buAutoNum type="arabicPeriod"/>
            </a:pPr>
            <a:r>
              <a:rPr b="1" lang="en-US" sz="2400">
                <a:latin typeface="Arial Rounded"/>
                <a:ea typeface="Arial Rounded"/>
                <a:cs typeface="Arial Rounded"/>
                <a:sym typeface="Arial Rounded"/>
              </a:rPr>
              <a:t>Computing Environments</a:t>
            </a:r>
            <a:endParaRPr/>
          </a:p>
          <a:p>
            <a:pPr indent="-139700" lvl="0" marL="342900" rtl="0" algn="l">
              <a:spcBef>
                <a:spcPts val="640"/>
              </a:spcBef>
              <a:spcAft>
                <a:spcPts val="0"/>
              </a:spcAft>
              <a:buClr>
                <a:schemeClr val="dk1"/>
              </a:buClr>
              <a:buSzPts val="3200"/>
              <a:buFont typeface="Noto Sans Symbols"/>
              <a:buNone/>
            </a:pPr>
            <a:r>
              <a:t/>
            </a:r>
            <a:endParaRPr b="1">
              <a:latin typeface="Arial Rounded"/>
              <a:ea typeface="Arial Rounded"/>
              <a:cs typeface="Arial Rounded"/>
              <a:sym typeface="Arial Rounded"/>
            </a:endParaRPr>
          </a:p>
          <a:p>
            <a:pPr indent="-139700" lvl="0" marL="342900" rtl="0" algn="l">
              <a:spcBef>
                <a:spcPts val="640"/>
              </a:spcBef>
              <a:spcAft>
                <a:spcPts val="0"/>
              </a:spcAft>
              <a:buClr>
                <a:schemeClr val="dk1"/>
              </a:buClr>
              <a:buSzPts val="3200"/>
              <a:buFont typeface="Noto Sans Symbols"/>
              <a:buNone/>
            </a:pPr>
            <a:r>
              <a:t/>
            </a:r>
            <a:endParaRPr b="1">
              <a:latin typeface="Arial Rounded"/>
              <a:ea typeface="Arial Rounded"/>
              <a:cs typeface="Arial Rounded"/>
              <a:sym typeface="Arial Rounded"/>
            </a:endParaRPr>
          </a:p>
          <a:p>
            <a:pPr indent="-139700" lvl="0" marL="342900" rtl="0" algn="l">
              <a:spcBef>
                <a:spcPts val="640"/>
              </a:spcBef>
              <a:spcAft>
                <a:spcPts val="0"/>
              </a:spcAft>
              <a:buClr>
                <a:schemeClr val="dk1"/>
              </a:buClr>
              <a:buSzPts val="3200"/>
              <a:buFont typeface="Noto Sans Symbols"/>
              <a:buNone/>
            </a:pPr>
            <a:r>
              <a:t/>
            </a:r>
            <a:endParaRPr b="1">
              <a:latin typeface="Arial Rounded"/>
              <a:ea typeface="Arial Rounded"/>
              <a:cs typeface="Arial Rounded"/>
              <a:sym typeface="Arial Rounded"/>
            </a:endParaRPr>
          </a:p>
          <a:p>
            <a:pPr indent="-342900" lvl="0" marL="342900" rtl="0" algn="l">
              <a:spcBef>
                <a:spcPts val="640"/>
              </a:spcBef>
              <a:spcAft>
                <a:spcPts val="0"/>
              </a:spcAft>
              <a:buClr>
                <a:schemeClr val="dk1"/>
              </a:buClr>
              <a:buSzPts val="3200"/>
              <a:buNone/>
            </a:pPr>
            <a:r>
              <a:t/>
            </a:r>
            <a:endParaRPr b="1">
              <a:latin typeface="Arial Rounded"/>
              <a:ea typeface="Arial Rounded"/>
              <a:cs typeface="Arial Rounded"/>
              <a:sym typeface="Arial Rounded"/>
            </a:endParaRPr>
          </a:p>
          <a:p>
            <a:pPr indent="-342900" lvl="0" marL="342900" rtl="0" algn="l">
              <a:spcBef>
                <a:spcPts val="640"/>
              </a:spcBef>
              <a:spcAft>
                <a:spcPts val="0"/>
              </a:spcAft>
              <a:buClr>
                <a:schemeClr val="dk1"/>
              </a:buClr>
              <a:buSzPts val="3200"/>
              <a:buNone/>
            </a:pPr>
            <a:r>
              <a:t/>
            </a:r>
            <a:endParaRPr b="1">
              <a:latin typeface="Arial Rounded"/>
              <a:ea typeface="Arial Rounded"/>
              <a:cs typeface="Arial Rounded"/>
              <a:sym typeface="Arial Rounded"/>
            </a:endParaRPr>
          </a:p>
        </p:txBody>
      </p:sp>
      <p:pic>
        <p:nvPicPr>
          <p:cNvPr id="156" name="Google Shape;156;p5"/>
          <p:cNvPicPr preferRelativeResize="0"/>
          <p:nvPr/>
        </p:nvPicPr>
        <p:blipFill rotWithShape="1">
          <a:blip r:embed="rId3">
            <a:alphaModFix/>
          </a:blip>
          <a:srcRect b="0" l="0" r="0" t="0"/>
          <a:stretch/>
        </p:blipFill>
        <p:spPr>
          <a:xfrm>
            <a:off x="8940800" y="5029200"/>
            <a:ext cx="2641600" cy="1353820"/>
          </a:xfrm>
          <a:prstGeom prst="rect">
            <a:avLst/>
          </a:prstGeom>
          <a:noFill/>
          <a:ln>
            <a:noFill/>
          </a:ln>
        </p:spPr>
      </p:pic>
      <p:sp>
        <p:nvSpPr>
          <p:cNvPr id="157" name="Google Shape;157;p5"/>
          <p:cNvSpPr txBox="1"/>
          <p:nvPr/>
        </p:nvSpPr>
        <p:spPr>
          <a:xfrm>
            <a:off x="304800" y="152400"/>
            <a:ext cx="11582400" cy="1371600"/>
          </a:xfrm>
          <a:prstGeom prst="rect">
            <a:avLst/>
          </a:prstGeom>
          <a:gradFill>
            <a:gsLst>
              <a:gs pos="0">
                <a:srgbClr val="9FC3FF"/>
              </a:gs>
              <a:gs pos="35000">
                <a:srgbClr val="BDD5FF"/>
              </a:gs>
              <a:gs pos="100000">
                <a:srgbClr val="E4EEFF"/>
              </a:gs>
            </a:gsLst>
            <a:lin ang="16200000" scaled="0"/>
          </a:gradFill>
          <a:ln cap="flat" cmpd="sng" w="28575">
            <a:solidFill>
              <a:srgbClr val="4A7DBA"/>
            </a:solidFill>
            <a:prstDash val="solid"/>
            <a:miter lim="800000"/>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400" u="none" cap="none" strike="noStrike">
              <a:solidFill>
                <a:srgbClr val="366092"/>
              </a:solidFill>
              <a:latin typeface="Calibri"/>
              <a:ea typeface="Calibri"/>
              <a:cs typeface="Calibri"/>
              <a:sym typeface="Calibri"/>
            </a:endParaRPr>
          </a:p>
          <a:p>
            <a:pPr indent="0" lvl="0" marL="0" marR="0" rtl="0" algn="ctr">
              <a:spcBef>
                <a:spcPts val="0"/>
              </a:spcBef>
              <a:spcAft>
                <a:spcPts val="0"/>
              </a:spcAft>
              <a:buNone/>
            </a:pPr>
            <a:r>
              <a:rPr b="0" i="0" lang="en-US" sz="4400" u="none" cap="none" strike="noStrike">
                <a:solidFill>
                  <a:srgbClr val="366092"/>
                </a:solidFill>
                <a:latin typeface="Calibri"/>
                <a:ea typeface="Calibri"/>
                <a:cs typeface="Calibri"/>
                <a:sym typeface="Calibri"/>
              </a:rPr>
              <a:t>Introduction </a:t>
            </a:r>
            <a:br>
              <a:rPr b="0" i="0" lang="en-US" sz="4400" u="none" cap="none" strike="noStrike">
                <a:solidFill>
                  <a:schemeClr val="dk1"/>
                </a:solidFill>
                <a:latin typeface="Calibri"/>
                <a:ea typeface="Calibri"/>
                <a:cs typeface="Calibri"/>
                <a:sym typeface="Calibri"/>
              </a:rPr>
            </a:br>
            <a:endParaRPr b="0" i="0" sz="4400" u="none" cap="none" strike="noStrike">
              <a:solidFill>
                <a:srgbClr val="366092"/>
              </a:solidFill>
              <a:latin typeface="Calibri"/>
              <a:ea typeface="Calibri"/>
              <a:cs typeface="Calibri"/>
              <a:sym typeface="Calibri"/>
            </a:endParaRPr>
          </a:p>
        </p:txBody>
      </p:sp>
      <p:sp>
        <p:nvSpPr>
          <p:cNvPr id="158" name="Google Shape;158;p5"/>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i="0" lang="en-US" sz="1300" u="none" cap="none" strike="noStrike">
                <a:solidFill>
                  <a:srgbClr val="C00000"/>
                </a:solidFill>
                <a:latin typeface="Book Antiqua"/>
                <a:ea typeface="Book Antiqua"/>
                <a:cs typeface="Book Antiqua"/>
                <a:sym typeface="Book Antiqua"/>
              </a:rPr>
              <a:t>COURSE SUPERVISOR:   ANAUM HAMID</a:t>
            </a:r>
            <a:endParaRPr b="0" i="0" sz="1300" u="none" cap="none" strike="noStrike">
              <a:solidFill>
                <a:schemeClr val="dk1"/>
              </a:solidFill>
              <a:latin typeface="Book Antiqua"/>
              <a:ea typeface="Book Antiqua"/>
              <a:cs typeface="Book Antiqua"/>
              <a:sym typeface="Book Antiqua"/>
            </a:endParaRPr>
          </a:p>
        </p:txBody>
      </p:sp>
      <p:sp>
        <p:nvSpPr>
          <p:cNvPr id="159" name="Google Shape;159;p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9" name="Shape 609"/>
        <p:cNvGrpSpPr/>
        <p:nvPr/>
      </p:nvGrpSpPr>
      <p:grpSpPr>
        <a:xfrm>
          <a:off x="0" y="0"/>
          <a:ext cx="0" cy="0"/>
          <a:chOff x="0" y="0"/>
          <a:chExt cx="0" cy="0"/>
        </a:xfrm>
      </p:grpSpPr>
      <p:sp>
        <p:nvSpPr>
          <p:cNvPr id="610" name="Google Shape;610;p4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1" name="Google Shape;611;p49"/>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2" name="Google Shape;612;p49"/>
          <p:cNvSpPr/>
          <p:nvPr/>
        </p:nvSpPr>
        <p:spPr>
          <a:xfrm flipH="1" rot="5400000">
            <a:off x="-1410084" y="1410082"/>
            <a:ext cx="6858000" cy="4037836"/>
          </a:xfrm>
          <a:prstGeom prst="rect">
            <a:avLst/>
          </a:prstGeom>
          <a:gradFill>
            <a:gsLst>
              <a:gs pos="0">
                <a:srgbClr val="000000"/>
              </a:gs>
              <a:gs pos="8000">
                <a:srgbClr val="000000"/>
              </a:gs>
              <a:gs pos="100000">
                <a:srgbClr val="366092"/>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3" name="Google Shape;613;p49"/>
          <p:cNvSpPr/>
          <p:nvPr/>
        </p:nvSpPr>
        <p:spPr>
          <a:xfrm flipH="1" rot="5400000">
            <a:off x="-1410085" y="1420219"/>
            <a:ext cx="6857999" cy="4037839"/>
          </a:xfrm>
          <a:prstGeom prst="rect">
            <a:avLst/>
          </a:prstGeom>
          <a:gradFill>
            <a:gsLst>
              <a:gs pos="0">
                <a:srgbClr val="000000">
                  <a:alpha val="0"/>
                </a:srgbClr>
              </a:gs>
              <a:gs pos="99000">
                <a:srgbClr val="4F81BD">
                  <a:alpha val="45882"/>
                </a:srgbClr>
              </a:gs>
              <a:gs pos="100000">
                <a:srgbClr val="4F81BD">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4" name="Google Shape;614;p49"/>
          <p:cNvSpPr/>
          <p:nvPr/>
        </p:nvSpPr>
        <p:spPr>
          <a:xfrm flipH="1" rot="5400000">
            <a:off x="767923" y="3588085"/>
            <a:ext cx="2501979" cy="4037841"/>
          </a:xfrm>
          <a:prstGeom prst="rect">
            <a:avLst/>
          </a:prstGeom>
          <a:gradFill>
            <a:gsLst>
              <a:gs pos="0">
                <a:srgbClr val="4F81BD">
                  <a:alpha val="28627"/>
                </a:srgbClr>
              </a:gs>
              <a:gs pos="2000">
                <a:srgbClr val="4F81BD">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5" name="Google Shape;615;p49"/>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F81BD">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6" name="Google Shape;616;p49"/>
          <p:cNvSpPr/>
          <p:nvPr/>
        </p:nvSpPr>
        <p:spPr>
          <a:xfrm flipH="1" rot="5400000">
            <a:off x="-1410093" y="1399943"/>
            <a:ext cx="6858003" cy="4037835"/>
          </a:xfrm>
          <a:prstGeom prst="rect">
            <a:avLst/>
          </a:prstGeom>
          <a:gradFill>
            <a:gsLst>
              <a:gs pos="0">
                <a:srgbClr val="000000">
                  <a:alpha val="0"/>
                </a:srgbClr>
              </a:gs>
              <a:gs pos="99000">
                <a:srgbClr val="93B3D7">
                  <a:alpha val="10980"/>
                </a:srgbClr>
              </a:gs>
              <a:gs pos="100000">
                <a:srgbClr val="93B3D7">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7" name="Google Shape;617;p49"/>
          <p:cNvSpPr txBox="1"/>
          <p:nvPr>
            <p:ph idx="4294967295"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n-US" sz="4000">
                <a:solidFill>
                  <a:srgbClr val="FFFFFF"/>
                </a:solidFill>
                <a:latin typeface="Calibri"/>
                <a:ea typeface="Calibri"/>
                <a:cs typeface="Calibri"/>
                <a:sym typeface="Calibri"/>
              </a:rPr>
              <a:t>Real-Time Embedded Systems</a:t>
            </a:r>
            <a:endParaRPr/>
          </a:p>
        </p:txBody>
      </p:sp>
      <p:sp>
        <p:nvSpPr>
          <p:cNvPr id="618" name="Google Shape;618;p49"/>
          <p:cNvSpPr txBox="1"/>
          <p:nvPr>
            <p:ph idx="4294967295"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228600" lvl="0" marL="342900" rtl="0" algn="l">
              <a:lnSpc>
                <a:spcPct val="90000"/>
              </a:lnSpc>
              <a:spcBef>
                <a:spcPts val="0"/>
              </a:spcBef>
              <a:spcAft>
                <a:spcPts val="0"/>
              </a:spcAft>
              <a:buClr>
                <a:schemeClr val="dk1"/>
              </a:buClr>
              <a:buSzPts val="2000"/>
              <a:buFont typeface="Arial"/>
              <a:buChar char="•"/>
            </a:pPr>
            <a:r>
              <a:rPr lang="en-US" sz="2000"/>
              <a:t>Real-time embedded systems most prevalent form of computers</a:t>
            </a:r>
            <a:endParaRPr/>
          </a:p>
          <a:p>
            <a:pPr indent="-228600" lvl="1" marL="742950" rtl="0" algn="l">
              <a:lnSpc>
                <a:spcPct val="90000"/>
              </a:lnSpc>
              <a:spcBef>
                <a:spcPts val="400"/>
              </a:spcBef>
              <a:spcAft>
                <a:spcPts val="0"/>
              </a:spcAft>
              <a:buClr>
                <a:schemeClr val="dk1"/>
              </a:buClr>
              <a:buSzPts val="2000"/>
              <a:buFont typeface="Arial"/>
              <a:buChar char="•"/>
            </a:pPr>
            <a:r>
              <a:rPr lang="en-US" sz="2000"/>
              <a:t>Vary considerable, special purpose, limited purpose OS,    </a:t>
            </a:r>
            <a:r>
              <a:rPr b="1" lang="en-US" sz="2000"/>
              <a:t>real-time OS</a:t>
            </a:r>
            <a:endParaRPr/>
          </a:p>
          <a:p>
            <a:pPr indent="-228600" lvl="1" marL="742950" rtl="0" algn="l">
              <a:lnSpc>
                <a:spcPct val="90000"/>
              </a:lnSpc>
              <a:spcBef>
                <a:spcPts val="400"/>
              </a:spcBef>
              <a:spcAft>
                <a:spcPts val="0"/>
              </a:spcAft>
              <a:buClr>
                <a:schemeClr val="dk1"/>
              </a:buClr>
              <a:buSzPts val="2000"/>
              <a:buFont typeface="Arial"/>
              <a:buChar char="•"/>
            </a:pPr>
            <a:r>
              <a:rPr lang="en-US" sz="2000"/>
              <a:t>Use expanding</a:t>
            </a:r>
            <a:endParaRPr/>
          </a:p>
          <a:p>
            <a:pPr indent="-228600" lvl="0" marL="342900" rtl="0" algn="l">
              <a:lnSpc>
                <a:spcPct val="90000"/>
              </a:lnSpc>
              <a:spcBef>
                <a:spcPts val="400"/>
              </a:spcBef>
              <a:spcAft>
                <a:spcPts val="0"/>
              </a:spcAft>
              <a:buClr>
                <a:schemeClr val="dk1"/>
              </a:buClr>
              <a:buSzPts val="2000"/>
              <a:buFont typeface="Arial"/>
              <a:buChar char="•"/>
            </a:pPr>
            <a:r>
              <a:rPr lang="en-US" sz="2000"/>
              <a:t>Many other special computing environments as well</a:t>
            </a:r>
            <a:endParaRPr/>
          </a:p>
          <a:p>
            <a:pPr indent="-228600" lvl="1" marL="742950" rtl="0" algn="l">
              <a:lnSpc>
                <a:spcPct val="90000"/>
              </a:lnSpc>
              <a:spcBef>
                <a:spcPts val="400"/>
              </a:spcBef>
              <a:spcAft>
                <a:spcPts val="0"/>
              </a:spcAft>
              <a:buClr>
                <a:schemeClr val="dk1"/>
              </a:buClr>
              <a:buSzPts val="2000"/>
              <a:buFont typeface="Arial"/>
              <a:buChar char="•"/>
            </a:pPr>
            <a:r>
              <a:rPr lang="en-US" sz="2000"/>
              <a:t>Some have OSes, some perform tasks without an OS</a:t>
            </a:r>
            <a:endParaRPr/>
          </a:p>
          <a:p>
            <a:pPr indent="-228600" lvl="0" marL="342900" rtl="0" algn="l">
              <a:lnSpc>
                <a:spcPct val="90000"/>
              </a:lnSpc>
              <a:spcBef>
                <a:spcPts val="400"/>
              </a:spcBef>
              <a:spcAft>
                <a:spcPts val="0"/>
              </a:spcAft>
              <a:buClr>
                <a:schemeClr val="dk1"/>
              </a:buClr>
              <a:buSzPts val="2000"/>
              <a:buFont typeface="Arial"/>
              <a:buChar char="•"/>
            </a:pPr>
            <a:r>
              <a:rPr lang="en-US" sz="2000"/>
              <a:t>Real-time OS has well-defined fixed time constraints</a:t>
            </a:r>
            <a:endParaRPr/>
          </a:p>
          <a:p>
            <a:pPr indent="-228600" lvl="1" marL="742950" rtl="0" algn="l">
              <a:lnSpc>
                <a:spcPct val="90000"/>
              </a:lnSpc>
              <a:spcBef>
                <a:spcPts val="400"/>
              </a:spcBef>
              <a:spcAft>
                <a:spcPts val="0"/>
              </a:spcAft>
              <a:buClr>
                <a:schemeClr val="dk1"/>
              </a:buClr>
              <a:buSzPts val="2000"/>
              <a:buFont typeface="Arial"/>
              <a:buChar char="•"/>
            </a:pPr>
            <a:r>
              <a:rPr lang="en-US" sz="2000"/>
              <a:t>Processing </a:t>
            </a:r>
            <a:r>
              <a:rPr b="1" i="1" lang="en-US" sz="2000"/>
              <a:t>must</a:t>
            </a:r>
            <a:r>
              <a:rPr lang="en-US" sz="2000"/>
              <a:t> be done within constraint</a:t>
            </a:r>
            <a:endParaRPr/>
          </a:p>
          <a:p>
            <a:pPr indent="-228600" lvl="1" marL="742950" rtl="0" algn="l">
              <a:lnSpc>
                <a:spcPct val="90000"/>
              </a:lnSpc>
              <a:spcBef>
                <a:spcPts val="400"/>
              </a:spcBef>
              <a:spcAft>
                <a:spcPts val="0"/>
              </a:spcAft>
              <a:buClr>
                <a:schemeClr val="dk1"/>
              </a:buClr>
              <a:buSzPts val="2000"/>
              <a:buFont typeface="Arial"/>
              <a:buChar char="•"/>
            </a:pPr>
            <a:r>
              <a:rPr lang="en-US" sz="2000"/>
              <a:t>Correct operation only if constraints met.</a:t>
            </a:r>
            <a:endParaRPr/>
          </a:p>
          <a:p>
            <a:pPr indent="-101600" lvl="1" marL="742950" rtl="0" algn="l">
              <a:lnSpc>
                <a:spcPct val="90000"/>
              </a:lnSpc>
              <a:spcBef>
                <a:spcPts val="400"/>
              </a:spcBef>
              <a:spcAft>
                <a:spcPts val="0"/>
              </a:spcAft>
              <a:buClr>
                <a:schemeClr val="dk1"/>
              </a:buClr>
              <a:buSzPts val="2000"/>
              <a:buFont typeface="Arial"/>
              <a:buNone/>
            </a:pPr>
            <a:r>
              <a:t/>
            </a:r>
            <a:endParaRPr sz="2000"/>
          </a:p>
          <a:p>
            <a:pPr indent="-228600" lvl="1" marL="742950" rtl="0" algn="l">
              <a:lnSpc>
                <a:spcPct val="90000"/>
              </a:lnSpc>
              <a:spcBef>
                <a:spcPts val="280"/>
              </a:spcBef>
              <a:spcAft>
                <a:spcPts val="0"/>
              </a:spcAft>
              <a:buClr>
                <a:srgbClr val="222222"/>
              </a:buClr>
              <a:buSzPts val="1400"/>
              <a:buFont typeface="Arial"/>
              <a:buChar char="•"/>
            </a:pPr>
            <a:r>
              <a:rPr b="1" i="0" lang="en-US" sz="1400">
                <a:solidFill>
                  <a:srgbClr val="222222"/>
                </a:solidFill>
                <a:latin typeface="Source Sans Pro"/>
                <a:ea typeface="Source Sans Pro"/>
                <a:cs typeface="Source Sans Pro"/>
                <a:sym typeface="Source Sans Pro"/>
              </a:rPr>
              <a:t>Real-time operating system (RTOS)</a:t>
            </a:r>
            <a:r>
              <a:rPr b="0" i="0" lang="en-US" sz="1400">
                <a:solidFill>
                  <a:srgbClr val="222222"/>
                </a:solidFill>
                <a:latin typeface="Source Sans Pro"/>
                <a:ea typeface="Source Sans Pro"/>
                <a:cs typeface="Source Sans Pro"/>
                <a:sym typeface="Source Sans Pro"/>
              </a:rPr>
              <a:t> is an operating system intended to serve real time application that process data as it comes in, mostly without buffer delay. The full form of RTOS is Real time operating system.</a:t>
            </a:r>
            <a:endParaRPr sz="2000"/>
          </a:p>
          <a:p>
            <a:pPr indent="-101600" lvl="1" marL="742950" rtl="0" algn="l">
              <a:lnSpc>
                <a:spcPct val="90000"/>
              </a:lnSpc>
              <a:spcBef>
                <a:spcPts val="400"/>
              </a:spcBef>
              <a:spcAft>
                <a:spcPts val="0"/>
              </a:spcAft>
              <a:buClr>
                <a:schemeClr val="dk1"/>
              </a:buClr>
              <a:buSzPts val="2000"/>
              <a:buFont typeface="Arial"/>
              <a:buNone/>
            </a:pPr>
            <a:r>
              <a:t/>
            </a:r>
            <a:endParaRPr sz="2000"/>
          </a:p>
        </p:txBody>
      </p:sp>
      <p:sp>
        <p:nvSpPr>
          <p:cNvPr id="619" name="Google Shape;619;p49"/>
          <p:cNvSpPr txBox="1"/>
          <p:nvPr>
            <p:ph idx="12" type="sldNum"/>
          </p:nvPr>
        </p:nvSpPr>
        <p:spPr>
          <a:xfrm>
            <a:off x="11704320"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sp>
        <p:nvSpPr>
          <p:cNvPr id="620" name="Google Shape;620;p49"/>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g11251f91fc8_2_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Virtualization</a:t>
            </a:r>
            <a:endParaRPr/>
          </a:p>
        </p:txBody>
      </p:sp>
      <p:sp>
        <p:nvSpPr>
          <p:cNvPr id="626" name="Google Shape;626;g11251f91fc8_2_0"/>
          <p:cNvSpPr txBox="1"/>
          <p:nvPr>
            <p:ph idx="1" type="body"/>
          </p:nvPr>
        </p:nvSpPr>
        <p:spPr>
          <a:xfrm>
            <a:off x="609600" y="1600201"/>
            <a:ext cx="10972800" cy="4526100"/>
          </a:xfrm>
          <a:prstGeom prst="rect">
            <a:avLst/>
          </a:prstGeom>
          <a:noFill/>
          <a:ln>
            <a:noFill/>
          </a:ln>
        </p:spPr>
        <p:txBody>
          <a:bodyPr anchorCtr="0" anchor="t" bIns="45700" lIns="91425" spcFirstLastPara="1" rIns="91425" wrap="square" tIns="45700">
            <a:normAutofit fontScale="92500" lnSpcReduction="20000"/>
          </a:bodyPr>
          <a:lstStyle/>
          <a:p>
            <a:pPr indent="-327660" lvl="0" marL="342900" rtl="0" algn="l">
              <a:spcBef>
                <a:spcPts val="0"/>
              </a:spcBef>
              <a:spcAft>
                <a:spcPts val="0"/>
              </a:spcAft>
              <a:buClr>
                <a:schemeClr val="dk1"/>
              </a:buClr>
              <a:buSzPct val="100000"/>
              <a:buChar char="•"/>
            </a:pPr>
            <a:r>
              <a:rPr lang="en-US"/>
              <a:t>Allows operating systems to run applications within other OSes</a:t>
            </a:r>
            <a:endParaRPr/>
          </a:p>
          <a:p>
            <a:pPr indent="-327660" lvl="0" marL="342900" rtl="0" algn="l">
              <a:spcBef>
                <a:spcPts val="640"/>
              </a:spcBef>
              <a:spcAft>
                <a:spcPts val="0"/>
              </a:spcAft>
              <a:buClr>
                <a:schemeClr val="dk1"/>
              </a:buClr>
              <a:buSzPct val="100000"/>
              <a:buChar char="•"/>
            </a:pPr>
            <a:r>
              <a:rPr lang="en-US"/>
              <a:t>OS natively compiled for CPU, running </a:t>
            </a:r>
            <a:r>
              <a:rPr b="1" lang="en-US">
                <a:solidFill>
                  <a:srgbClr val="006699"/>
                </a:solidFill>
                <a:latin typeface="Calibri"/>
                <a:ea typeface="Calibri"/>
                <a:cs typeface="Calibri"/>
                <a:sym typeface="Calibri"/>
              </a:rPr>
              <a:t>guest</a:t>
            </a:r>
            <a:r>
              <a:rPr lang="en-US"/>
              <a:t> OSes  also natively compiled </a:t>
            </a:r>
            <a:endParaRPr/>
          </a:p>
          <a:p>
            <a:pPr indent="-272415" lvl="1" marL="742950" rtl="0" algn="l">
              <a:spcBef>
                <a:spcPts val="560"/>
              </a:spcBef>
              <a:spcAft>
                <a:spcPts val="0"/>
              </a:spcAft>
              <a:buClr>
                <a:schemeClr val="dk1"/>
              </a:buClr>
              <a:buSzPct val="100000"/>
              <a:buChar char="–"/>
            </a:pPr>
            <a:r>
              <a:rPr lang="en-US"/>
              <a:t>Consider VMware running WinXP guests, each running applications, all on native WinXP </a:t>
            </a:r>
            <a:r>
              <a:rPr b="1" lang="en-US">
                <a:solidFill>
                  <a:srgbClr val="006699"/>
                </a:solidFill>
                <a:latin typeface="Calibri"/>
                <a:ea typeface="Calibri"/>
                <a:cs typeface="Calibri"/>
                <a:sym typeface="Calibri"/>
              </a:rPr>
              <a:t>host </a:t>
            </a:r>
            <a:r>
              <a:rPr lang="en-US"/>
              <a:t>OS</a:t>
            </a:r>
            <a:endParaRPr/>
          </a:p>
          <a:p>
            <a:pPr indent="-272415" lvl="1" marL="742950" rtl="0" algn="l">
              <a:spcBef>
                <a:spcPts val="560"/>
              </a:spcBef>
              <a:spcAft>
                <a:spcPts val="0"/>
              </a:spcAft>
              <a:buClr>
                <a:srgbClr val="006699"/>
              </a:buClr>
              <a:buSzPct val="100000"/>
              <a:buChar char="–"/>
            </a:pPr>
            <a:r>
              <a:rPr b="1" lang="en-US">
                <a:solidFill>
                  <a:srgbClr val="006699"/>
                </a:solidFill>
                <a:latin typeface="Calibri"/>
                <a:ea typeface="Calibri"/>
                <a:cs typeface="Calibri"/>
                <a:sym typeface="Calibri"/>
              </a:rPr>
              <a:t>VMM</a:t>
            </a:r>
            <a:r>
              <a:rPr lang="en-US"/>
              <a:t> (virtual machine Manager) provides virtualization services</a:t>
            </a:r>
            <a:endParaRPr/>
          </a:p>
          <a:p>
            <a:pPr indent="-327660" lvl="0" marL="342900" rtl="0" algn="l">
              <a:spcBef>
                <a:spcPts val="640"/>
              </a:spcBef>
              <a:spcAft>
                <a:spcPts val="0"/>
              </a:spcAft>
              <a:buClr>
                <a:srgbClr val="0070C0"/>
              </a:buClr>
              <a:buSzPct val="100000"/>
              <a:buChar char="•"/>
            </a:pPr>
            <a:r>
              <a:rPr lang="en-US" sz="3200">
                <a:solidFill>
                  <a:srgbClr val="0070C0"/>
                </a:solidFill>
              </a:rPr>
              <a:t>Free and Open-Source Operating Systems</a:t>
            </a:r>
            <a:endParaRPr/>
          </a:p>
          <a:p>
            <a:pPr indent="0" lvl="0" marL="0" rtl="0" algn="l">
              <a:spcBef>
                <a:spcPts val="560"/>
              </a:spcBef>
              <a:spcAft>
                <a:spcPts val="0"/>
              </a:spcAft>
              <a:buClr>
                <a:schemeClr val="dk1"/>
              </a:buClr>
              <a:buSzPct val="100000"/>
              <a:buNone/>
            </a:pPr>
            <a:r>
              <a:rPr lang="en-US" sz="2800"/>
              <a:t>Operating systems made available in source-code format rather than just binary </a:t>
            </a:r>
            <a:r>
              <a:rPr b="1" lang="en-US" sz="2800">
                <a:solidFill>
                  <a:srgbClr val="006699"/>
                </a:solidFill>
                <a:latin typeface="Calibri"/>
                <a:ea typeface="Calibri"/>
                <a:cs typeface="Calibri"/>
                <a:sym typeface="Calibri"/>
              </a:rPr>
              <a:t>closed-source</a:t>
            </a:r>
            <a:r>
              <a:rPr b="1" lang="en-US" sz="2800">
                <a:solidFill>
                  <a:srgbClr val="3366FF"/>
                </a:solidFill>
              </a:rPr>
              <a:t> </a:t>
            </a:r>
            <a:r>
              <a:rPr lang="en-US" sz="2800"/>
              <a:t>and</a:t>
            </a:r>
            <a:r>
              <a:rPr b="1" lang="en-US" sz="2800">
                <a:solidFill>
                  <a:srgbClr val="3366FF"/>
                </a:solidFill>
              </a:rPr>
              <a:t> </a:t>
            </a:r>
            <a:r>
              <a:rPr b="1" lang="en-US" sz="2800">
                <a:solidFill>
                  <a:srgbClr val="006699"/>
                </a:solidFill>
                <a:latin typeface="Calibri"/>
                <a:ea typeface="Calibri"/>
                <a:cs typeface="Calibri"/>
                <a:sym typeface="Calibri"/>
              </a:rPr>
              <a:t>proprietary</a:t>
            </a:r>
            <a:endParaRPr/>
          </a:p>
          <a:p>
            <a:pPr indent="-139700" lvl="0" marL="342900" rtl="0" algn="l">
              <a:spcBef>
                <a:spcPts val="640"/>
              </a:spcBef>
              <a:spcAft>
                <a:spcPts val="0"/>
              </a:spcAft>
              <a:buClr>
                <a:schemeClr val="dk1"/>
              </a:buClr>
              <a:buSzPct val="100000"/>
              <a:buNone/>
            </a:pPr>
            <a:r>
              <a:t/>
            </a:r>
            <a:endParaRPr/>
          </a:p>
          <a:p>
            <a:pPr indent="-139700" lvl="0" marL="342900" rtl="0" algn="l">
              <a:spcBef>
                <a:spcPts val="640"/>
              </a:spcBef>
              <a:spcAft>
                <a:spcPts val="0"/>
              </a:spcAft>
              <a:buClr>
                <a:schemeClr val="dk1"/>
              </a:buClr>
              <a:buSzPct val="100000"/>
              <a:buNone/>
            </a:pPr>
            <a:r>
              <a:t/>
            </a:r>
            <a:endParaRPr/>
          </a:p>
        </p:txBody>
      </p:sp>
      <p:sp>
        <p:nvSpPr>
          <p:cNvPr id="627" name="Google Shape;627;g11251f91fc8_2_0"/>
          <p:cNvSpPr txBox="1"/>
          <p:nvPr>
            <p:ph idx="12" type="sldNum"/>
          </p:nvPr>
        </p:nvSpPr>
        <p:spPr>
          <a:xfrm>
            <a:off x="8737600" y="6356351"/>
            <a:ext cx="28449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28" name="Google Shape;628;g11251f91fc8_2_0"/>
          <p:cNvSpPr txBox="1"/>
          <p:nvPr/>
        </p:nvSpPr>
        <p:spPr>
          <a:xfrm>
            <a:off x="136043" y="6628668"/>
            <a:ext cx="4055100" cy="20010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pic>
        <p:nvPicPr>
          <p:cNvPr id="629" name="Google Shape;629;g11251f91fc8_2_0"/>
          <p:cNvPicPr preferRelativeResize="0"/>
          <p:nvPr/>
        </p:nvPicPr>
        <p:blipFill rotWithShape="1">
          <a:blip r:embed="rId3">
            <a:alphaModFix/>
          </a:blip>
          <a:srcRect b="0" l="0" r="0" t="0"/>
          <a:stretch/>
        </p:blipFill>
        <p:spPr>
          <a:xfrm>
            <a:off x="8839200" y="5822119"/>
            <a:ext cx="2167316" cy="8992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6"/>
          <p:cNvSpPr txBox="1"/>
          <p:nvPr>
            <p:ph type="title"/>
          </p:nvPr>
        </p:nvSpPr>
        <p:spPr>
          <a:xfrm>
            <a:off x="2489074" y="483565"/>
            <a:ext cx="7216140" cy="690574"/>
          </a:xfrm>
          <a:prstGeom prst="rect">
            <a:avLst/>
          </a:prstGeom>
          <a:noFill/>
          <a:ln>
            <a:noFill/>
          </a:ln>
        </p:spPr>
        <p:txBody>
          <a:bodyPr anchorCtr="0" anchor="ctr" bIns="0" lIns="0" spcFirstLastPara="1" rIns="0" wrap="square" tIns="13325">
            <a:spAutoFit/>
          </a:bodyPr>
          <a:lstStyle/>
          <a:p>
            <a:pPr indent="0" lvl="0" marL="12700" rtl="0" algn="ctr">
              <a:lnSpc>
                <a:spcPct val="100000"/>
              </a:lnSpc>
              <a:spcBef>
                <a:spcPts val="0"/>
              </a:spcBef>
              <a:spcAft>
                <a:spcPts val="0"/>
              </a:spcAft>
              <a:buClr>
                <a:schemeClr val="dk1"/>
              </a:buClr>
              <a:buSzPts val="4400"/>
              <a:buFont typeface="Calibri"/>
              <a:buNone/>
            </a:pPr>
            <a:r>
              <a:rPr lang="en-US"/>
              <a:t>Operating System: Overview</a:t>
            </a:r>
            <a:endParaRPr/>
          </a:p>
        </p:txBody>
      </p:sp>
      <p:sp>
        <p:nvSpPr>
          <p:cNvPr id="165" name="Google Shape;165;p6"/>
          <p:cNvSpPr txBox="1"/>
          <p:nvPr/>
        </p:nvSpPr>
        <p:spPr>
          <a:xfrm>
            <a:off x="916941" y="1528428"/>
            <a:ext cx="10690225" cy="4192919"/>
          </a:xfrm>
          <a:prstGeom prst="rect">
            <a:avLst/>
          </a:prstGeom>
          <a:noFill/>
          <a:ln>
            <a:noFill/>
          </a:ln>
        </p:spPr>
        <p:txBody>
          <a:bodyPr anchorCtr="0" anchor="t" bIns="0" lIns="0" spcFirstLastPara="1" rIns="0" wrap="square" tIns="74275">
            <a:spAutoFit/>
          </a:bodyPr>
          <a:lstStyle/>
          <a:p>
            <a:pPr indent="-228600" lvl="0" marL="241300" marR="0" rtl="0" algn="just">
              <a:lnSpc>
                <a:spcPct val="100000"/>
              </a:lnSpc>
              <a:spcBef>
                <a:spcPts val="0"/>
              </a:spcBef>
              <a:spcAft>
                <a:spcPts val="0"/>
              </a:spcAft>
              <a:buClr>
                <a:srgbClr val="FF0000"/>
              </a:buClr>
              <a:buSzPts val="2800"/>
              <a:buFont typeface="Arial"/>
              <a:buChar char="•"/>
            </a:pPr>
            <a:r>
              <a:rPr b="1" i="0" lang="en-US" sz="2800" u="none" cap="none" strike="noStrike">
                <a:solidFill>
                  <a:srgbClr val="FF0000"/>
                </a:solidFill>
                <a:latin typeface="Book Antiqua"/>
                <a:ea typeface="Book Antiqua"/>
                <a:cs typeface="Book Antiqua"/>
                <a:sym typeface="Book Antiqua"/>
              </a:rPr>
              <a:t>Operating system (OS): </a:t>
            </a:r>
            <a:r>
              <a:rPr b="0" i="0" lang="en-US" sz="2800" u="none" cap="none" strike="noStrike">
                <a:solidFill>
                  <a:schemeClr val="dk1"/>
                </a:solidFill>
                <a:latin typeface="Book Antiqua"/>
                <a:ea typeface="Book Antiqua"/>
                <a:cs typeface="Book Antiqua"/>
                <a:sym typeface="Book Antiqua"/>
              </a:rPr>
              <a:t>a </a:t>
            </a:r>
            <a:r>
              <a:rPr b="1" i="0" lang="en-US" sz="2800" u="none" cap="none" strike="noStrike">
                <a:solidFill>
                  <a:srgbClr val="006FC0"/>
                </a:solidFill>
                <a:latin typeface="Book Antiqua"/>
                <a:ea typeface="Book Antiqua"/>
                <a:cs typeface="Book Antiqua"/>
                <a:sym typeface="Book Antiqua"/>
              </a:rPr>
              <a:t>system software </a:t>
            </a:r>
            <a:r>
              <a:rPr b="0" i="0" lang="en-US" sz="2800" u="none" cap="none" strike="noStrike">
                <a:solidFill>
                  <a:schemeClr val="dk1"/>
                </a:solidFill>
                <a:latin typeface="Book Antiqua"/>
                <a:ea typeface="Book Antiqua"/>
                <a:cs typeface="Book Antiqua"/>
                <a:sym typeface="Book Antiqua"/>
              </a:rPr>
              <a:t>that exploits the</a:t>
            </a:r>
            <a:endParaRPr b="0" i="0" sz="2800" u="none" cap="none" strike="noStrike">
              <a:solidFill>
                <a:schemeClr val="dk1"/>
              </a:solidFill>
              <a:latin typeface="Book Antiqua"/>
              <a:ea typeface="Book Antiqua"/>
              <a:cs typeface="Book Antiqua"/>
              <a:sym typeface="Book Antiqua"/>
            </a:endParaRPr>
          </a:p>
          <a:p>
            <a:pPr indent="0" lvl="0" marL="241300" marR="0" rtl="0" algn="just">
              <a:lnSpc>
                <a:spcPct val="100000"/>
              </a:lnSpc>
              <a:spcBef>
                <a:spcPts val="480"/>
              </a:spcBef>
              <a:spcAft>
                <a:spcPts val="0"/>
              </a:spcAft>
              <a:buNone/>
            </a:pPr>
            <a:r>
              <a:rPr b="1" i="0" lang="en-US" sz="2800" u="none" cap="none" strike="noStrike">
                <a:solidFill>
                  <a:srgbClr val="006FC0"/>
                </a:solidFill>
                <a:latin typeface="Book Antiqua"/>
                <a:ea typeface="Book Antiqua"/>
                <a:cs typeface="Book Antiqua"/>
                <a:sym typeface="Book Antiqua"/>
              </a:rPr>
              <a:t>hardware resources </a:t>
            </a:r>
            <a:r>
              <a:rPr b="0" i="0" lang="en-US" sz="2800" u="none" cap="none" strike="noStrike">
                <a:solidFill>
                  <a:schemeClr val="dk1"/>
                </a:solidFill>
                <a:latin typeface="Book Antiqua"/>
                <a:ea typeface="Book Antiqua"/>
                <a:cs typeface="Book Antiqua"/>
                <a:sym typeface="Book Antiqua"/>
              </a:rPr>
              <a:t>to provide a set of services to system users.</a:t>
            </a:r>
            <a:endParaRPr b="0" i="0" sz="2800" u="none" cap="none" strike="noStrike">
              <a:solidFill>
                <a:schemeClr val="dk1"/>
              </a:solidFill>
              <a:latin typeface="Book Antiqua"/>
              <a:ea typeface="Book Antiqua"/>
              <a:cs typeface="Book Antiqua"/>
              <a:sym typeface="Book Antiqua"/>
            </a:endParaRPr>
          </a:p>
          <a:p>
            <a:pPr indent="-228600" lvl="0" marL="241300" marR="6350" rtl="0" algn="just">
              <a:lnSpc>
                <a:spcPct val="113999"/>
              </a:lnSpc>
              <a:spcBef>
                <a:spcPts val="994"/>
              </a:spcBef>
              <a:spcAft>
                <a:spcPts val="0"/>
              </a:spcAft>
              <a:buClr>
                <a:schemeClr val="dk1"/>
              </a:buClr>
              <a:buSzPts val="2800"/>
              <a:buFont typeface="Arial"/>
              <a:buChar char="•"/>
            </a:pPr>
            <a:r>
              <a:rPr b="0" i="0" lang="en-US" sz="2800" u="none" cap="none" strike="noStrike">
                <a:solidFill>
                  <a:schemeClr val="dk1"/>
                </a:solidFill>
                <a:latin typeface="Book Antiqua"/>
                <a:ea typeface="Book Antiqua"/>
                <a:cs typeface="Book Antiqua"/>
                <a:sym typeface="Book Antiqua"/>
              </a:rPr>
              <a:t>The OS manages the processor(s), memory and input/output  (I/O) devices on behalf of its users.</a:t>
            </a:r>
            <a:endParaRPr b="0" i="0" sz="2800" u="none" cap="none" strike="noStrike">
              <a:solidFill>
                <a:schemeClr val="dk1"/>
              </a:solidFill>
              <a:latin typeface="Book Antiqua"/>
              <a:ea typeface="Book Antiqua"/>
              <a:cs typeface="Book Antiqua"/>
              <a:sym typeface="Book Antiqua"/>
            </a:endParaRPr>
          </a:p>
          <a:p>
            <a:pPr indent="-228600" lvl="0" marL="241300" marR="5080" rtl="0" algn="just">
              <a:lnSpc>
                <a:spcPct val="114100"/>
              </a:lnSpc>
              <a:spcBef>
                <a:spcPts val="1000"/>
              </a:spcBef>
              <a:spcAft>
                <a:spcPts val="0"/>
              </a:spcAft>
              <a:buClr>
                <a:srgbClr val="FF0000"/>
              </a:buClr>
              <a:buSzPts val="2800"/>
              <a:buFont typeface="Arial"/>
              <a:buChar char="•"/>
            </a:pPr>
            <a:r>
              <a:rPr b="1" i="1" lang="en-US" sz="2800" u="none" cap="none" strike="noStrike">
                <a:solidFill>
                  <a:srgbClr val="FF0000"/>
                </a:solidFill>
                <a:latin typeface="Book Antiqua"/>
                <a:ea typeface="Book Antiqua"/>
                <a:cs typeface="Book Antiqua"/>
                <a:sym typeface="Book Antiqua"/>
              </a:rPr>
              <a:t>Note: </a:t>
            </a:r>
            <a:r>
              <a:rPr b="0" i="0" lang="en-US" sz="2800" u="none" cap="none" strike="noStrike">
                <a:solidFill>
                  <a:schemeClr val="dk1"/>
                </a:solidFill>
                <a:latin typeface="Book Antiqua"/>
                <a:ea typeface="Book Antiqua"/>
                <a:cs typeface="Book Antiqua"/>
                <a:sym typeface="Book Antiqua"/>
              </a:rPr>
              <a:t>it is important to have some fundamental understanding of  basic data structures, computer organization and a high-level  programming language, such as C or Java, before examining  topics related to operating systems.</a:t>
            </a:r>
            <a:endParaRPr b="0" i="0" sz="2800" u="none" cap="none" strike="noStrike">
              <a:solidFill>
                <a:schemeClr val="dk1"/>
              </a:solidFill>
              <a:latin typeface="Book Antiqua"/>
              <a:ea typeface="Book Antiqua"/>
              <a:cs typeface="Book Antiqua"/>
              <a:sym typeface="Book Antiqua"/>
            </a:endParaRPr>
          </a:p>
        </p:txBody>
      </p:sp>
      <p:sp>
        <p:nvSpPr>
          <p:cNvPr id="166" name="Google Shape;166;p6"/>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i="0" lang="en-US" sz="1300" u="none" cap="none" strike="noStrike">
                <a:solidFill>
                  <a:srgbClr val="C00000"/>
                </a:solidFill>
                <a:latin typeface="Book Antiqua"/>
                <a:ea typeface="Book Antiqua"/>
                <a:cs typeface="Book Antiqua"/>
                <a:sym typeface="Book Antiqua"/>
              </a:rPr>
              <a:t>COURSE SUPERVISOR:   ANAUM HAMID</a:t>
            </a:r>
            <a:endParaRPr b="0" i="0" sz="1300" u="none" cap="none" strike="noStrike">
              <a:solidFill>
                <a:schemeClr val="dk1"/>
              </a:solidFill>
              <a:latin typeface="Book Antiqua"/>
              <a:ea typeface="Book Antiqua"/>
              <a:cs typeface="Book Antiqua"/>
              <a:sym typeface="Book Antiqua"/>
            </a:endParaRPr>
          </a:p>
        </p:txBody>
      </p:sp>
      <p:pic>
        <p:nvPicPr>
          <p:cNvPr descr="os-logos.jpg" id="167" name="Google Shape;167;p6"/>
          <p:cNvPicPr preferRelativeResize="0"/>
          <p:nvPr/>
        </p:nvPicPr>
        <p:blipFill rotWithShape="1">
          <a:blip r:embed="rId3">
            <a:alphaModFix/>
          </a:blip>
          <a:srcRect b="0" l="0" r="0" t="0"/>
          <a:stretch/>
        </p:blipFill>
        <p:spPr>
          <a:xfrm>
            <a:off x="9906000" y="5359400"/>
            <a:ext cx="1954040" cy="1422400"/>
          </a:xfrm>
          <a:prstGeom prst="rect">
            <a:avLst/>
          </a:prstGeom>
          <a:noFill/>
          <a:ln>
            <a:noFill/>
          </a:ln>
        </p:spPr>
      </p:pic>
      <p:sp>
        <p:nvSpPr>
          <p:cNvPr id="168" name="Google Shape;168;p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7"/>
          <p:cNvSpPr txBox="1"/>
          <p:nvPr>
            <p:ph type="title"/>
          </p:nvPr>
        </p:nvSpPr>
        <p:spPr>
          <a:xfrm>
            <a:off x="1557909" y="483565"/>
            <a:ext cx="9074151" cy="690574"/>
          </a:xfrm>
          <a:prstGeom prst="rect">
            <a:avLst/>
          </a:prstGeom>
          <a:noFill/>
          <a:ln>
            <a:noFill/>
          </a:ln>
        </p:spPr>
        <p:txBody>
          <a:bodyPr anchorCtr="0" anchor="ctr" bIns="0" lIns="0" spcFirstLastPara="1" rIns="0" wrap="square" tIns="13325">
            <a:spAutoFit/>
          </a:bodyPr>
          <a:lstStyle/>
          <a:p>
            <a:pPr indent="0" lvl="0" marL="12700" rtl="0" algn="ctr">
              <a:lnSpc>
                <a:spcPct val="100000"/>
              </a:lnSpc>
              <a:spcBef>
                <a:spcPts val="0"/>
              </a:spcBef>
              <a:spcAft>
                <a:spcPts val="0"/>
              </a:spcAft>
              <a:buClr>
                <a:schemeClr val="dk1"/>
              </a:buClr>
              <a:buSzPts val="4400"/>
              <a:buFont typeface="Calibri"/>
              <a:buNone/>
            </a:pPr>
            <a:r>
              <a:rPr lang="en-US"/>
              <a:t>Operating System: Overview (Cont.)</a:t>
            </a:r>
            <a:endParaRPr/>
          </a:p>
        </p:txBody>
      </p:sp>
      <p:sp>
        <p:nvSpPr>
          <p:cNvPr id="174" name="Google Shape;174;p7"/>
          <p:cNvSpPr/>
          <p:nvPr/>
        </p:nvSpPr>
        <p:spPr>
          <a:xfrm>
            <a:off x="546897" y="1875848"/>
            <a:ext cx="7708831" cy="361685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7"/>
          <p:cNvSpPr txBox="1"/>
          <p:nvPr/>
        </p:nvSpPr>
        <p:spPr>
          <a:xfrm>
            <a:off x="1966723" y="6011977"/>
            <a:ext cx="8199755" cy="350737"/>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2200">
                <a:solidFill>
                  <a:schemeClr val="dk1"/>
                </a:solidFill>
                <a:latin typeface="Book Antiqua"/>
                <a:ea typeface="Book Antiqua"/>
                <a:cs typeface="Book Antiqua"/>
                <a:sym typeface="Book Antiqua"/>
              </a:rPr>
              <a:t>Relationship between application software and system software</a:t>
            </a:r>
            <a:endParaRPr sz="2200">
              <a:solidFill>
                <a:schemeClr val="dk1"/>
              </a:solidFill>
              <a:latin typeface="Book Antiqua"/>
              <a:ea typeface="Book Antiqua"/>
              <a:cs typeface="Book Antiqua"/>
              <a:sym typeface="Book Antiqua"/>
            </a:endParaRPr>
          </a:p>
        </p:txBody>
      </p:sp>
      <p:sp>
        <p:nvSpPr>
          <p:cNvPr id="176" name="Google Shape;176;p7"/>
          <p:cNvSpPr/>
          <p:nvPr/>
        </p:nvSpPr>
        <p:spPr>
          <a:xfrm>
            <a:off x="8950501" y="1456968"/>
            <a:ext cx="2953415" cy="446679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7"/>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
        <p:nvSpPr>
          <p:cNvPr id="178" name="Google Shape;178;p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4" name="Google Shape;184;p8"/>
          <p:cNvSpPr txBox="1"/>
          <p:nvPr>
            <p:ph idx="4294967295" type="title"/>
          </p:nvPr>
        </p:nvSpPr>
        <p:spPr>
          <a:xfrm>
            <a:off x="2479675" y="341313"/>
            <a:ext cx="7645400"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Computer System Structure</a:t>
            </a:r>
            <a:endParaRPr/>
          </a:p>
        </p:txBody>
      </p:sp>
      <p:sp>
        <p:nvSpPr>
          <p:cNvPr id="185" name="Google Shape;185;p8"/>
          <p:cNvSpPr txBox="1"/>
          <p:nvPr>
            <p:ph idx="4294967295" type="body"/>
          </p:nvPr>
        </p:nvSpPr>
        <p:spPr>
          <a:xfrm>
            <a:off x="2626518" y="1385888"/>
            <a:ext cx="7351713" cy="44831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Computer system can be divided into four components:</a:t>
            </a:r>
            <a:endParaRPr/>
          </a:p>
          <a:p>
            <a:pPr indent="-121284" lvl="1" marL="742950" rtl="0" algn="l">
              <a:spcBef>
                <a:spcPts val="518"/>
              </a:spcBef>
              <a:spcAft>
                <a:spcPts val="0"/>
              </a:spcAft>
              <a:buClr>
                <a:schemeClr val="dk1"/>
              </a:buClr>
              <a:buSzPct val="100000"/>
              <a:buNone/>
            </a:pPr>
            <a:r>
              <a:t/>
            </a:r>
            <a:endParaRPr/>
          </a:p>
          <a:p>
            <a:pPr indent="-514350" lvl="1" marL="971550" rtl="0" algn="l">
              <a:spcBef>
                <a:spcPts val="518"/>
              </a:spcBef>
              <a:spcAft>
                <a:spcPts val="0"/>
              </a:spcAft>
              <a:buClr>
                <a:schemeClr val="dk1"/>
              </a:buClr>
              <a:buSzPct val="100000"/>
              <a:buFont typeface="Calibri"/>
              <a:buAutoNum type="arabicPeriod"/>
            </a:pPr>
            <a:r>
              <a:rPr lang="en-US"/>
              <a:t>Hardware – provides basic computing resources</a:t>
            </a:r>
            <a:endParaRPr/>
          </a:p>
          <a:p>
            <a:pPr indent="-349885" lvl="1" marL="971550" rtl="0" algn="l">
              <a:spcBef>
                <a:spcPts val="518"/>
              </a:spcBef>
              <a:spcAft>
                <a:spcPts val="0"/>
              </a:spcAft>
              <a:buClr>
                <a:schemeClr val="dk1"/>
              </a:buClr>
              <a:buSzPct val="100000"/>
              <a:buFont typeface="Calibri"/>
              <a:buNone/>
            </a:pPr>
            <a:r>
              <a:t/>
            </a:r>
            <a:endParaRPr/>
          </a:p>
          <a:p>
            <a:pPr indent="-514350" lvl="1" marL="971550" rtl="0" algn="l">
              <a:spcBef>
                <a:spcPts val="518"/>
              </a:spcBef>
              <a:spcAft>
                <a:spcPts val="0"/>
              </a:spcAft>
              <a:buClr>
                <a:schemeClr val="dk1"/>
              </a:buClr>
              <a:buSzPct val="100000"/>
              <a:buFont typeface="Calibri"/>
              <a:buAutoNum type="arabicPeriod"/>
            </a:pPr>
            <a:r>
              <a:rPr lang="en-US"/>
              <a:t>Operating system</a:t>
            </a:r>
            <a:endParaRPr/>
          </a:p>
          <a:p>
            <a:pPr indent="-349885" lvl="1" marL="971550" rtl="0" algn="l">
              <a:spcBef>
                <a:spcPts val="518"/>
              </a:spcBef>
              <a:spcAft>
                <a:spcPts val="0"/>
              </a:spcAft>
              <a:buClr>
                <a:schemeClr val="dk1"/>
              </a:buClr>
              <a:buSzPct val="100000"/>
              <a:buFont typeface="Calibri"/>
              <a:buNone/>
            </a:pPr>
            <a:r>
              <a:t/>
            </a:r>
            <a:endParaRPr/>
          </a:p>
          <a:p>
            <a:pPr indent="-514350" lvl="1" marL="971550" rtl="0" algn="l">
              <a:spcBef>
                <a:spcPts val="518"/>
              </a:spcBef>
              <a:spcAft>
                <a:spcPts val="0"/>
              </a:spcAft>
              <a:buClr>
                <a:schemeClr val="dk1"/>
              </a:buClr>
              <a:buSzPct val="100000"/>
              <a:buFont typeface="Calibri"/>
              <a:buAutoNum type="arabicPeriod"/>
            </a:pPr>
            <a:r>
              <a:rPr lang="en-US"/>
              <a:t>Application programs </a:t>
            </a:r>
            <a:endParaRPr/>
          </a:p>
          <a:p>
            <a:pPr indent="-349885" lvl="1" marL="971550" rtl="0" algn="l">
              <a:spcBef>
                <a:spcPts val="518"/>
              </a:spcBef>
              <a:spcAft>
                <a:spcPts val="0"/>
              </a:spcAft>
              <a:buClr>
                <a:schemeClr val="dk1"/>
              </a:buClr>
              <a:buSzPct val="100000"/>
              <a:buFont typeface="Calibri"/>
              <a:buNone/>
            </a:pPr>
            <a:r>
              <a:t/>
            </a:r>
            <a:endParaRPr/>
          </a:p>
          <a:p>
            <a:pPr indent="-514350" lvl="1" marL="971550" rtl="0" algn="l">
              <a:spcBef>
                <a:spcPts val="518"/>
              </a:spcBef>
              <a:spcAft>
                <a:spcPts val="0"/>
              </a:spcAft>
              <a:buClr>
                <a:schemeClr val="dk1"/>
              </a:buClr>
              <a:buSzPct val="100000"/>
              <a:buFont typeface="Calibri"/>
              <a:buAutoNum type="arabicPeriod"/>
            </a:pPr>
            <a:r>
              <a:rPr lang="en-US"/>
              <a:t>Users</a:t>
            </a:r>
            <a:endParaRPr/>
          </a:p>
        </p:txBody>
      </p:sp>
      <p:sp>
        <p:nvSpPr>
          <p:cNvPr id="186" name="Google Shape;186;p8"/>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sp>
        <p:nvSpPr>
          <p:cNvPr id="191" name="Google Shape;191;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2" name="Google Shape;192;p9"/>
          <p:cNvSpPr/>
          <p:nvPr/>
        </p:nvSpPr>
        <p:spPr>
          <a:xfrm flipH="1" rot="5400000">
            <a:off x="-638515" y="639280"/>
            <a:ext cx="6858000" cy="5579440"/>
          </a:xfrm>
          <a:prstGeom prst="rect">
            <a:avLst/>
          </a:prstGeom>
          <a:gradFill>
            <a:gsLst>
              <a:gs pos="0">
                <a:srgbClr val="000000"/>
              </a:gs>
              <a:gs pos="8000">
                <a:srgbClr val="000000"/>
              </a:gs>
              <a:gs pos="100000">
                <a:srgbClr val="366092"/>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3" name="Google Shape;193;p9"/>
          <p:cNvSpPr/>
          <p:nvPr/>
        </p:nvSpPr>
        <p:spPr>
          <a:xfrm flipH="1" rot="5400000">
            <a:off x="-393206" y="395206"/>
            <a:ext cx="6346209" cy="5576080"/>
          </a:xfrm>
          <a:prstGeom prst="rect">
            <a:avLst/>
          </a:prstGeom>
          <a:gradFill>
            <a:gsLst>
              <a:gs pos="0">
                <a:srgbClr val="000000">
                  <a:alpha val="0"/>
                </a:srgbClr>
              </a:gs>
              <a:gs pos="99000">
                <a:srgbClr val="4F81BD">
                  <a:alpha val="0"/>
                </a:srgbClr>
              </a:gs>
              <a:gs pos="100000">
                <a:srgbClr val="4F81BD">
                  <a:alpha val="0"/>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4" name="Google Shape;194;p9"/>
          <p:cNvSpPr/>
          <p:nvPr/>
        </p:nvSpPr>
        <p:spPr>
          <a:xfrm flipH="1" rot="5400000">
            <a:off x="1528907" y="2818967"/>
            <a:ext cx="2501979" cy="5576080"/>
          </a:xfrm>
          <a:prstGeom prst="rect">
            <a:avLst/>
          </a:prstGeom>
          <a:gradFill>
            <a:gsLst>
              <a:gs pos="0">
                <a:srgbClr val="4F81BD">
                  <a:alpha val="28627"/>
                </a:srgbClr>
              </a:gs>
              <a:gs pos="2000">
                <a:srgbClr val="4F81BD">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5" name="Google Shape;195;p9"/>
          <p:cNvSpPr/>
          <p:nvPr/>
        </p:nvSpPr>
        <p:spPr>
          <a:xfrm flipH="1" rot="5400000">
            <a:off x="-425002" y="852793"/>
            <a:ext cx="6858001" cy="5152412"/>
          </a:xfrm>
          <a:prstGeom prst="rect">
            <a:avLst/>
          </a:prstGeom>
          <a:gradFill>
            <a:gsLst>
              <a:gs pos="0">
                <a:srgbClr val="000000">
                  <a:alpha val="0"/>
                </a:srgbClr>
              </a:gs>
              <a:gs pos="99000">
                <a:srgbClr val="4F81BD">
                  <a:alpha val="10980"/>
                </a:srgbClr>
              </a:gs>
              <a:gs pos="100000">
                <a:srgbClr val="4F81BD">
                  <a:alpha val="10980"/>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6" name="Google Shape;196;p9"/>
          <p:cNvSpPr/>
          <p:nvPr/>
        </p:nvSpPr>
        <p:spPr>
          <a:xfrm rot="6097846">
            <a:off x="818753" y="1128497"/>
            <a:ext cx="4318303" cy="4318303"/>
          </a:xfrm>
          <a:prstGeom prst="ellipse">
            <a:avLst/>
          </a:prstGeom>
          <a:gradFill>
            <a:gsLst>
              <a:gs pos="0">
                <a:srgbClr val="4F81BD">
                  <a:alpha val="0"/>
                </a:srgbClr>
              </a:gs>
              <a:gs pos="39000">
                <a:srgbClr val="4F81BD">
                  <a:alpha val="0"/>
                </a:srgbClr>
              </a:gs>
              <a:gs pos="100000">
                <a:srgbClr val="93B3D7">
                  <a:alpha val="14901"/>
                </a:srgbClr>
              </a:gs>
            </a:gsLst>
            <a:lin ang="17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 name="Google Shape;197;p9"/>
          <p:cNvSpPr txBox="1"/>
          <p:nvPr>
            <p:ph idx="4294967295" type="title"/>
          </p:nvPr>
        </p:nvSpPr>
        <p:spPr>
          <a:xfrm>
            <a:off x="660042" y="891652"/>
            <a:ext cx="4412021" cy="3030724"/>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b="1" lang="en-US" sz="4000">
                <a:solidFill>
                  <a:srgbClr val="FFFFFF"/>
                </a:solidFill>
                <a:latin typeface="Calibri"/>
                <a:ea typeface="Calibri"/>
                <a:cs typeface="Calibri"/>
                <a:sym typeface="Calibri"/>
              </a:rPr>
              <a:t>Four Components of a Computer System</a:t>
            </a:r>
            <a:endParaRPr/>
          </a:p>
        </p:txBody>
      </p:sp>
      <p:pic>
        <p:nvPicPr>
          <p:cNvPr descr="Diagram&#10;&#10;Description automatically generated" id="198" name="Google Shape;198;p9"/>
          <p:cNvPicPr preferRelativeResize="0"/>
          <p:nvPr/>
        </p:nvPicPr>
        <p:blipFill rotWithShape="1">
          <a:blip r:embed="rId3">
            <a:alphaModFix/>
          </a:blip>
          <a:srcRect b="0" l="0" r="0" t="0"/>
          <a:stretch/>
        </p:blipFill>
        <p:spPr>
          <a:xfrm>
            <a:off x="6096000" y="1170458"/>
            <a:ext cx="5608320" cy="4472634"/>
          </a:xfrm>
          <a:prstGeom prst="rect">
            <a:avLst/>
          </a:prstGeom>
          <a:noFill/>
          <a:ln>
            <a:noFill/>
          </a:ln>
        </p:spPr>
      </p:pic>
      <p:sp>
        <p:nvSpPr>
          <p:cNvPr id="199" name="Google Shape;199;p9"/>
          <p:cNvSpPr txBox="1"/>
          <p:nvPr>
            <p:ph idx="12" type="sldNum"/>
          </p:nvPr>
        </p:nvSpPr>
        <p:spPr>
          <a:xfrm>
            <a:off x="11704320" y="6455664"/>
            <a:ext cx="448056"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100">
                <a:solidFill>
                  <a:srgbClr val="7F7F7F"/>
                </a:solidFill>
              </a:rPr>
              <a:t>‹#›</a:t>
            </a:fld>
            <a:endParaRPr sz="1100">
              <a:solidFill>
                <a:srgbClr val="7F7F7F"/>
              </a:solidFill>
            </a:endParaRPr>
          </a:p>
        </p:txBody>
      </p:sp>
      <p:sp>
        <p:nvSpPr>
          <p:cNvPr id="200" name="Google Shape;200;p9"/>
          <p:cNvSpPr txBox="1"/>
          <p:nvPr/>
        </p:nvSpPr>
        <p:spPr>
          <a:xfrm>
            <a:off x="136043" y="6628668"/>
            <a:ext cx="4054957" cy="199520"/>
          </a:xfrm>
          <a:prstGeom prst="rect">
            <a:avLst/>
          </a:prstGeom>
          <a:noFill/>
          <a:ln>
            <a:noFill/>
          </a:ln>
        </p:spPr>
        <p:txBody>
          <a:bodyPr anchorCtr="0" anchor="t" bIns="0" lIns="0" spcFirstLastPara="1" rIns="0" wrap="square" tIns="0">
            <a:spAutoFit/>
          </a:bodyPr>
          <a:lstStyle/>
          <a:p>
            <a:pPr indent="0" lvl="0" marL="12700" marR="0" rtl="0" algn="l">
              <a:lnSpc>
                <a:spcPct val="119615"/>
              </a:lnSpc>
              <a:spcBef>
                <a:spcPts val="0"/>
              </a:spcBef>
              <a:spcAft>
                <a:spcPts val="0"/>
              </a:spcAft>
              <a:buNone/>
            </a:pPr>
            <a:r>
              <a:rPr b="1" lang="en-US" sz="1300">
                <a:solidFill>
                  <a:srgbClr val="C00000"/>
                </a:solidFill>
                <a:latin typeface="Book Antiqua"/>
                <a:ea typeface="Book Antiqua"/>
                <a:cs typeface="Book Antiqua"/>
                <a:sym typeface="Book Antiqua"/>
              </a:rPr>
              <a:t>COURSE SUPERVISOR:   ANAUM HAMID</a:t>
            </a:r>
            <a:endParaRPr sz="1300">
              <a:solidFill>
                <a:schemeClr val="dk1"/>
              </a:solidFill>
              <a:latin typeface="Book Antiqua"/>
              <a:ea typeface="Book Antiqua"/>
              <a:cs typeface="Book Antiqua"/>
              <a:sym typeface="Book Antiqu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2020-08-30T17:54:38Z</dcterms:created>
  <dc:creator>Anaum Hamid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2020-02-11T00:00:00Z</vt:filetime>
  </property>
  <property fmtid="{D5CDD505-2E9C-101B-9397-08002B2CF9AE}" pid="3" name="Creator">
    <vt:lpwstr>Microsoft® PowerPoint® 2016</vt:lpwstr>
  </property>
  <property fmtid="{D5CDD505-2E9C-101B-9397-08002B2CF9AE}" pid="4" name="LastSaved">
    <vt:filetime>2020-08-30T00:00:00Z</vt:filetime>
  </property>
</Properties>
</file>