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47"/>
  </p:notesMasterIdLst>
  <p:sldIdLst>
    <p:sldId id="25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93" r:id="rId32"/>
    <p:sldId id="294" r:id="rId33"/>
    <p:sldId id="299" r:id="rId34"/>
    <p:sldId id="296" r:id="rId35"/>
    <p:sldId id="297" r:id="rId36"/>
    <p:sldId id="300" r:id="rId37"/>
    <p:sldId id="298" r:id="rId38"/>
    <p:sldId id="292" r:id="rId39"/>
    <p:sldId id="285" r:id="rId40"/>
    <p:sldId id="286" r:id="rId41"/>
    <p:sldId id="287" r:id="rId42"/>
    <p:sldId id="288" r:id="rId43"/>
    <p:sldId id="289" r:id="rId44"/>
    <p:sldId id="290" r:id="rId45"/>
    <p:sldId id="29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064" autoAdjust="0"/>
  </p:normalViewPr>
  <p:slideViewPr>
    <p:cSldViewPr snapToGrid="0">
      <p:cViewPr varScale="1">
        <p:scale>
          <a:sx n="85" d="100"/>
          <a:sy n="85" d="100"/>
        </p:scale>
        <p:origin x="14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4DBE8-B451-4B93-A0C9-2B1925909F1E}" type="datetimeFigureOut">
              <a:rPr lang="en-US" smtClean="0"/>
              <a:t>9/21/2021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F5EFC-56E4-45A9-A2FB-70988118F562}" type="slidenum">
              <a:rPr lang="en-US" smtClean="0"/>
              <a:t>‹#›</a:t>
            </a:fld>
            <a:endParaRPr lang="en-US"/>
          </a:p>
        </p:txBody>
      </p:sp>
    </p:spTree>
    <p:extLst>
      <p:ext uri="{BB962C8B-B14F-4D97-AF65-F5344CB8AC3E}">
        <p14:creationId xmlns:p14="http://schemas.microsoft.com/office/powerpoint/2010/main" val="2670158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buClr>
                <a:srgbClr val="000000"/>
              </a:buClr>
              <a:buSzPts val="1400"/>
              <a:buFont typeface="Arial"/>
              <a:buNone/>
              <a:defRPr/>
            </a:pPr>
            <a:fld id="{00000000-1234-1234-1234-123412341234}" type="slidenum">
              <a:rPr lang="en-US" sz="1400" kern="0">
                <a:solidFill>
                  <a:srgbClr val="000000"/>
                </a:solidFill>
                <a:latin typeface="Arial"/>
                <a:cs typeface="Arial"/>
                <a:sym typeface="Arial"/>
              </a:rPr>
              <a:pPr>
                <a:buClr>
                  <a:srgbClr val="000000"/>
                </a:buClr>
                <a:buSzPts val="1400"/>
                <a:buFont typeface="Arial"/>
                <a:buNone/>
                <a:defRPr/>
              </a:pPr>
              <a:t>1</a:t>
            </a:fld>
            <a:endParaRPr sz="1400" kern="0">
              <a:solidFill>
                <a:srgbClr val="000000"/>
              </a:solidFill>
              <a:latin typeface="Arial"/>
              <a:cs typeface="Arial"/>
              <a:sym typeface="Arial"/>
            </a:endParaRPr>
          </a:p>
        </p:txBody>
      </p:sp>
    </p:spTree>
    <p:extLst>
      <p:ext uri="{BB962C8B-B14F-4D97-AF65-F5344CB8AC3E}">
        <p14:creationId xmlns:p14="http://schemas.microsoft.com/office/powerpoint/2010/main" val="3982344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0DD003-566B-403D-8C64-C2EC9190417D}"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051817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9" name="Google Shape;199;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fld id="{00000000-1234-1234-1234-123412341234}" type="slidenum">
              <a:rPr lang="en-US">
                <a:solidFill>
                  <a:prstClr val="black"/>
                </a:solidFill>
              </a:rPr>
              <a:pPr/>
              <a:t>13</a:t>
            </a:fld>
            <a:endParaRPr>
              <a:solidFill>
                <a:prstClr val="black"/>
              </a:solidFill>
            </a:endParaRPr>
          </a:p>
        </p:txBody>
      </p:sp>
    </p:spTree>
    <p:extLst>
      <p:ext uri="{BB962C8B-B14F-4D97-AF65-F5344CB8AC3E}">
        <p14:creationId xmlns:p14="http://schemas.microsoft.com/office/powerpoint/2010/main" val="3297826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0DD003-566B-403D-8C64-C2EC9190417D}"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4226637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0DD003-566B-403D-8C64-C2EC9190417D}"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401851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0DD003-566B-403D-8C64-C2EC9190417D}"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3449797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2F5EFC-56E4-45A9-A2FB-70988118F562}" type="slidenum">
              <a:rPr lang="en-US" smtClean="0"/>
              <a:t>18</a:t>
            </a:fld>
            <a:endParaRPr lang="en-US"/>
          </a:p>
        </p:txBody>
      </p:sp>
    </p:spTree>
    <p:extLst>
      <p:ext uri="{BB962C8B-B14F-4D97-AF65-F5344CB8AC3E}">
        <p14:creationId xmlns:p14="http://schemas.microsoft.com/office/powerpoint/2010/main" val="3763859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0DD003-566B-403D-8C64-C2EC9190417D}"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676279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0DD003-566B-403D-8C64-C2EC9190417D}"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26852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0DD003-566B-403D-8C64-C2EC9190417D}"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2517148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0DD003-566B-403D-8C64-C2EC9190417D}"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91341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0DD003-566B-403D-8C64-C2EC9190417D}"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806831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fld id="{00000000-1234-1234-1234-123412341234}" type="slidenum">
              <a:rPr lang="en-US">
                <a:solidFill>
                  <a:prstClr val="black"/>
                </a:solidFill>
              </a:rPr>
              <a:pPr/>
              <a:t>25</a:t>
            </a:fld>
            <a:endParaRPr>
              <a:solidFill>
                <a:prstClr val="black"/>
              </a:solidFill>
            </a:endParaRPr>
          </a:p>
        </p:txBody>
      </p:sp>
    </p:spTree>
    <p:extLst>
      <p:ext uri="{BB962C8B-B14F-4D97-AF65-F5344CB8AC3E}">
        <p14:creationId xmlns:p14="http://schemas.microsoft.com/office/powerpoint/2010/main" val="2450332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BF22F1A-339D-4C1A-8FB0-313AC2AC1E43}" type="slidenum">
              <a:rPr lang="en-US" smtClean="0"/>
              <a:t>30</a:t>
            </a:fld>
            <a:endParaRPr lang="en-US"/>
          </a:p>
        </p:txBody>
      </p:sp>
    </p:spTree>
    <p:extLst>
      <p:ext uri="{BB962C8B-B14F-4D97-AF65-F5344CB8AC3E}">
        <p14:creationId xmlns:p14="http://schemas.microsoft.com/office/powerpoint/2010/main" val="379435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baseline="0" dirty="0" smtClean="0"/>
              <a:t>User Story Format:</a:t>
            </a:r>
            <a:endParaRPr lang="en-US" baseline="0" dirty="0" smtClean="0"/>
          </a:p>
          <a:p>
            <a:endParaRPr lang="en-US" baseline="0" dirty="0" smtClean="0"/>
          </a:p>
          <a:p>
            <a:r>
              <a:rPr lang="en-US" sz="1200" b="1" i="0" kern="1200" dirty="0" smtClean="0">
                <a:solidFill>
                  <a:schemeClr val="tx1"/>
                </a:solidFill>
                <a:effectLst/>
                <a:latin typeface="+mn-lt"/>
                <a:ea typeface="+mn-ea"/>
                <a:cs typeface="+mn-cs"/>
              </a:rPr>
              <a:t>As a</a:t>
            </a:r>
            <a:r>
              <a:rPr lang="en-US" sz="1200" b="0" i="0" kern="1200" dirty="0" smtClean="0">
                <a:solidFill>
                  <a:schemeClr val="tx1"/>
                </a:solidFill>
                <a:effectLst/>
                <a:latin typeface="+mn-lt"/>
                <a:ea typeface="+mn-ea"/>
                <a:cs typeface="+mn-cs"/>
              </a:rPr>
              <a:t> Customer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I want</a:t>
            </a:r>
            <a:r>
              <a:rPr lang="en-US" sz="1200" b="0" i="0" kern="1200" dirty="0" smtClean="0">
                <a:solidFill>
                  <a:schemeClr val="tx1"/>
                </a:solidFill>
                <a:effectLst/>
                <a:latin typeface="+mn-lt"/>
                <a:ea typeface="+mn-ea"/>
                <a:cs typeface="+mn-cs"/>
              </a:rPr>
              <a:t> to view the food items arranged by categories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so that</a:t>
            </a:r>
            <a:r>
              <a:rPr lang="en-US" sz="1200" b="0" i="0" kern="1200" dirty="0" smtClean="0">
                <a:solidFill>
                  <a:schemeClr val="tx1"/>
                </a:solidFill>
                <a:effectLst/>
                <a:latin typeface="+mn-lt"/>
                <a:ea typeface="+mn-ea"/>
                <a:cs typeface="+mn-cs"/>
              </a:rPr>
              <a:t> I can easily select the food items </a:t>
            </a:r>
          </a:p>
          <a:p>
            <a:r>
              <a:rPr lang="en-US" sz="1200" b="1" i="0" u="sng" kern="1200" dirty="0" smtClean="0">
                <a:solidFill>
                  <a:schemeClr val="tx1"/>
                </a:solidFill>
                <a:effectLst/>
                <a:latin typeface="+mn-lt"/>
                <a:ea typeface="+mn-ea"/>
                <a:cs typeface="+mn-cs"/>
              </a:rPr>
              <a:t>Acceptance Criteria</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GIVEN Customer is logged onto the online application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WHEN Customer is on the home page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THEN Customer should be able to see the food items grouped by categories</a:t>
            </a:r>
          </a:p>
          <a:p>
            <a:r>
              <a:rPr lang="en-US" sz="1200" b="1" i="0" kern="1200" dirty="0" smtClean="0">
                <a:solidFill>
                  <a:schemeClr val="tx1"/>
                </a:solidFill>
                <a:effectLst/>
                <a:latin typeface="+mn-lt"/>
                <a:ea typeface="+mn-ea"/>
                <a:cs typeface="+mn-cs"/>
              </a:rPr>
              <a:t>Supporting Models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1. Refer to the table below for the mapping between categories and food items</a:t>
            </a:r>
          </a:p>
          <a:p>
            <a:endParaRPr lang="en-US" dirty="0" smtClean="0"/>
          </a:p>
          <a:p>
            <a:r>
              <a:rPr lang="en-US" dirty="0" smtClean="0"/>
              <a:t>Table</a:t>
            </a:r>
            <a:r>
              <a:rPr lang="en-US" baseline="0" dirty="0" smtClean="0"/>
              <a:t>: Category Food item</a:t>
            </a:r>
          </a:p>
          <a:p>
            <a:r>
              <a:rPr lang="en-US" baseline="0" dirty="0" smtClean="0"/>
              <a:t>Breakfast item1</a:t>
            </a:r>
          </a:p>
          <a:p>
            <a:r>
              <a:rPr lang="en-US" baseline="0" dirty="0" smtClean="0"/>
              <a:t>Breakfast item2</a:t>
            </a:r>
          </a:p>
          <a:p>
            <a:r>
              <a:rPr lang="en-US" baseline="0" dirty="0" smtClean="0"/>
              <a:t>Lunch item1</a:t>
            </a:r>
          </a:p>
          <a:p>
            <a:r>
              <a:rPr lang="en-US" baseline="0" dirty="0" smtClean="0"/>
              <a:t>Lunch item 2</a:t>
            </a:r>
          </a:p>
          <a:p>
            <a:endParaRPr lang="en-US" baseline="0" dirty="0" smtClean="0"/>
          </a:p>
          <a:p>
            <a:r>
              <a:rPr lang="en-US" baseline="0" dirty="0" smtClean="0"/>
              <a:t>2. Refer to mockup attached for the navigation</a:t>
            </a:r>
            <a:endParaRPr lang="en-US" dirty="0"/>
          </a:p>
        </p:txBody>
      </p:sp>
      <p:sp>
        <p:nvSpPr>
          <p:cNvPr id="4" name="Slide Number Placeholder 3"/>
          <p:cNvSpPr>
            <a:spLocks noGrp="1"/>
          </p:cNvSpPr>
          <p:nvPr>
            <p:ph type="sldNum" sz="quarter" idx="10"/>
          </p:nvPr>
        </p:nvSpPr>
        <p:spPr/>
        <p:txBody>
          <a:bodyPr/>
          <a:lstStyle/>
          <a:p>
            <a:fld id="{7BF22F1A-339D-4C1A-8FB0-313AC2AC1E43}"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38555100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EA1286-825F-4691-9D02-D32978A6141B}" type="slidenum">
              <a:rPr lang="en-US" smtClean="0"/>
              <a:t>32</a:t>
            </a:fld>
            <a:endParaRPr lang="en-US"/>
          </a:p>
        </p:txBody>
      </p:sp>
    </p:spTree>
    <p:extLst>
      <p:ext uri="{BB962C8B-B14F-4D97-AF65-F5344CB8AC3E}">
        <p14:creationId xmlns:p14="http://schemas.microsoft.com/office/powerpoint/2010/main" val="541262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EA1286-825F-4691-9D02-D32978A6141B}" type="slidenum">
              <a:rPr lang="en-US" smtClean="0"/>
              <a:t>33</a:t>
            </a:fld>
            <a:endParaRPr lang="en-US"/>
          </a:p>
        </p:txBody>
      </p:sp>
    </p:spTree>
    <p:extLst>
      <p:ext uri="{BB962C8B-B14F-4D97-AF65-F5344CB8AC3E}">
        <p14:creationId xmlns:p14="http://schemas.microsoft.com/office/powerpoint/2010/main" val="15530341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0702BBE4-096F-42C1-81C4-8AF2125F7CEC}" type="slidenum">
              <a:rPr lang="en-AU" smtClean="0">
                <a:solidFill>
                  <a:prstClr val="black"/>
                </a:solidFill>
              </a:rPr>
              <a:pPr/>
              <a:t>35</a:t>
            </a:fld>
            <a:endParaRPr lang="en-AU">
              <a:solidFill>
                <a:prstClr val="black"/>
              </a:solidFill>
            </a:endParaRPr>
          </a:p>
        </p:txBody>
      </p:sp>
    </p:spTree>
    <p:extLst>
      <p:ext uri="{BB962C8B-B14F-4D97-AF65-F5344CB8AC3E}">
        <p14:creationId xmlns:p14="http://schemas.microsoft.com/office/powerpoint/2010/main" val="20587857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920DD003-566B-403D-8C64-C2EC9190417D}"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31231800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2F5EFC-56E4-45A9-A2FB-70988118F562}" type="slidenum">
              <a:rPr lang="en-US" smtClean="0"/>
              <a:t>43</a:t>
            </a:fld>
            <a:endParaRPr lang="en-US"/>
          </a:p>
        </p:txBody>
      </p:sp>
    </p:spTree>
    <p:extLst>
      <p:ext uri="{BB962C8B-B14F-4D97-AF65-F5344CB8AC3E}">
        <p14:creationId xmlns:p14="http://schemas.microsoft.com/office/powerpoint/2010/main" val="958751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0DD003-566B-403D-8C64-C2EC9190417D}"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049233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920DD003-566B-403D-8C64-C2EC9190417D}"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819058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920DD003-566B-403D-8C64-C2EC9190417D}"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097900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2F5EFC-56E4-45A9-A2FB-70988118F562}" type="slidenum">
              <a:rPr lang="en-US" smtClean="0"/>
              <a:t>7</a:t>
            </a:fld>
            <a:endParaRPr lang="en-US"/>
          </a:p>
        </p:txBody>
      </p:sp>
    </p:spTree>
    <p:extLst>
      <p:ext uri="{BB962C8B-B14F-4D97-AF65-F5344CB8AC3E}">
        <p14:creationId xmlns:p14="http://schemas.microsoft.com/office/powerpoint/2010/main" val="1957204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0DD003-566B-403D-8C64-C2EC9190417D}"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104236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920DD003-566B-403D-8C64-C2EC9190417D}"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4197901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0DD003-566B-403D-8C64-C2EC9190417D}"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3100455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E6CA98-2773-4E8C-9D70-C1F6B4F7B5DD}"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DD7BD-0190-4CCF-BBD7-3FFFE024EEF1}" type="slidenum">
              <a:rPr lang="en-US" smtClean="0"/>
              <a:t>‹#›</a:t>
            </a:fld>
            <a:endParaRPr lang="en-US"/>
          </a:p>
        </p:txBody>
      </p:sp>
    </p:spTree>
    <p:extLst>
      <p:ext uri="{BB962C8B-B14F-4D97-AF65-F5344CB8AC3E}">
        <p14:creationId xmlns:p14="http://schemas.microsoft.com/office/powerpoint/2010/main" val="21813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E6CA98-2773-4E8C-9D70-C1F6B4F7B5DD}"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DD7BD-0190-4CCF-BBD7-3FFFE024EEF1}" type="slidenum">
              <a:rPr lang="en-US" smtClean="0"/>
              <a:t>‹#›</a:t>
            </a:fld>
            <a:endParaRPr lang="en-US"/>
          </a:p>
        </p:txBody>
      </p:sp>
    </p:spTree>
    <p:extLst>
      <p:ext uri="{BB962C8B-B14F-4D97-AF65-F5344CB8AC3E}">
        <p14:creationId xmlns:p14="http://schemas.microsoft.com/office/powerpoint/2010/main" val="2653306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E6CA98-2773-4E8C-9D70-C1F6B4F7B5DD}"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DD7BD-0190-4CCF-BBD7-3FFFE024EEF1}" type="slidenum">
              <a:rPr lang="en-US" smtClean="0"/>
              <a:t>‹#›</a:t>
            </a:fld>
            <a:endParaRPr lang="en-US"/>
          </a:p>
        </p:txBody>
      </p:sp>
    </p:spTree>
    <p:extLst>
      <p:ext uri="{BB962C8B-B14F-4D97-AF65-F5344CB8AC3E}">
        <p14:creationId xmlns:p14="http://schemas.microsoft.com/office/powerpoint/2010/main" val="337696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4215604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3412458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2819253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90847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4047049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22722748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35628396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188067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E6CA98-2773-4E8C-9D70-C1F6B4F7B5DD}"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DD7BD-0190-4CCF-BBD7-3FFFE024EEF1}" type="slidenum">
              <a:rPr lang="en-US" smtClean="0"/>
              <a:t>‹#›</a:t>
            </a:fld>
            <a:endParaRPr lang="en-US"/>
          </a:p>
        </p:txBody>
      </p:sp>
    </p:spTree>
    <p:extLst>
      <p:ext uri="{BB962C8B-B14F-4D97-AF65-F5344CB8AC3E}">
        <p14:creationId xmlns:p14="http://schemas.microsoft.com/office/powerpoint/2010/main" val="1579521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3136838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5837479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24605412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5"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3"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9/21/2021</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889336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solidFill>
                  <a:prstClr val="black">
                    <a:alpha val="80000"/>
                  </a:prstClr>
                </a:solidFill>
              </a:rPr>
              <a:pPr/>
              <a:t>9/21/2021</a:t>
            </a:fld>
            <a:endParaRPr lang="en-US" dirty="0">
              <a:solidFill>
                <a:prstClr val="black">
                  <a:alpha val="80000"/>
                </a:prstClr>
              </a:solidFill>
            </a:endParaRPr>
          </a:p>
        </p:txBody>
      </p:sp>
      <p:sp>
        <p:nvSpPr>
          <p:cNvPr id="5" name="Footer Placeholder 4"/>
          <p:cNvSpPr>
            <a:spLocks noGrp="1"/>
          </p:cNvSpPr>
          <p:nvPr>
            <p:ph type="ftr" sz="quarter" idx="11"/>
          </p:nvPr>
        </p:nvSpPr>
        <p:spPr/>
        <p:txBody>
          <a:bodyPr/>
          <a:lstStyle/>
          <a:p>
            <a:endParaRPr lang="en-US" dirty="0">
              <a:solidFill>
                <a:prstClr val="black">
                  <a:alpha val="80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50B4C8">
                    <a:alpha val="25000"/>
                  </a:srgbClr>
                </a:solidFill>
              </a:rPr>
              <a:pPr/>
              <a:t>‹#›</a:t>
            </a:fld>
            <a:endParaRPr lang="en-US" dirty="0">
              <a:solidFill>
                <a:srgbClr val="50B4C8">
                  <a:alpha val="25000"/>
                </a:srgbClr>
              </a:solidFill>
            </a:endParaRPr>
          </a:p>
        </p:txBody>
      </p:sp>
    </p:spTree>
    <p:extLst>
      <p:ext uri="{BB962C8B-B14F-4D97-AF65-F5344CB8AC3E}">
        <p14:creationId xmlns:p14="http://schemas.microsoft.com/office/powerpoint/2010/main" val="1295620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solidFill>
                  <a:prstClr val="black">
                    <a:alpha val="80000"/>
                  </a:prstClr>
                </a:solidFill>
              </a:rPr>
              <a:pPr/>
              <a:t>9/21/2021</a:t>
            </a:fld>
            <a:endParaRPr lang="en-US" dirty="0">
              <a:solidFill>
                <a:prstClr val="black">
                  <a:alpha val="80000"/>
                </a:prstClr>
              </a:solidFill>
            </a:endParaRPr>
          </a:p>
        </p:txBody>
      </p:sp>
      <p:sp>
        <p:nvSpPr>
          <p:cNvPr id="5" name="Footer Placeholder 4"/>
          <p:cNvSpPr>
            <a:spLocks noGrp="1"/>
          </p:cNvSpPr>
          <p:nvPr>
            <p:ph type="ftr" sz="quarter" idx="11"/>
          </p:nvPr>
        </p:nvSpPr>
        <p:spPr/>
        <p:txBody>
          <a:bodyPr/>
          <a:lstStyle/>
          <a:p>
            <a:endParaRPr lang="en-US" dirty="0">
              <a:solidFill>
                <a:prstClr val="black">
                  <a:alpha val="80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50B4C8">
                    <a:alpha val="25000"/>
                  </a:srgbClr>
                </a:solidFill>
              </a:rPr>
              <a:pPr/>
              <a:t>‹#›</a:t>
            </a:fld>
            <a:endParaRPr lang="en-US" dirty="0">
              <a:solidFill>
                <a:srgbClr val="50B4C8">
                  <a:alpha val="25000"/>
                </a:srgbClr>
              </a:solidFill>
            </a:endParaRPr>
          </a:p>
        </p:txBody>
      </p:sp>
    </p:spTree>
    <p:extLst>
      <p:ext uri="{BB962C8B-B14F-4D97-AF65-F5344CB8AC3E}">
        <p14:creationId xmlns:p14="http://schemas.microsoft.com/office/powerpoint/2010/main" val="4240429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1"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solidFill>
                  <a:prstClr val="black">
                    <a:alpha val="80000"/>
                  </a:prstClr>
                </a:solidFill>
              </a:rPr>
              <a:pPr/>
              <a:t>9/21/2021</a:t>
            </a:fld>
            <a:endParaRPr lang="en-US" dirty="0">
              <a:solidFill>
                <a:prstClr val="black">
                  <a:alpha val="80000"/>
                </a:prstClr>
              </a:solidFill>
            </a:endParaRPr>
          </a:p>
        </p:txBody>
      </p:sp>
      <p:sp>
        <p:nvSpPr>
          <p:cNvPr id="6" name="Footer Placeholder 5"/>
          <p:cNvSpPr>
            <a:spLocks noGrp="1"/>
          </p:cNvSpPr>
          <p:nvPr>
            <p:ph type="ftr" sz="quarter" idx="11"/>
          </p:nvPr>
        </p:nvSpPr>
        <p:spPr/>
        <p:txBody>
          <a:bodyPr/>
          <a:lstStyle/>
          <a:p>
            <a:endParaRPr lang="en-US" dirty="0">
              <a:solidFill>
                <a:prstClr val="black">
                  <a:alpha val="80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srgbClr val="50B4C8">
                    <a:alpha val="25000"/>
                  </a:srgbClr>
                </a:solidFill>
              </a:rPr>
              <a:pPr/>
              <a:t>‹#›</a:t>
            </a:fld>
            <a:endParaRPr lang="en-US" dirty="0">
              <a:solidFill>
                <a:srgbClr val="50B4C8">
                  <a:alpha val="25000"/>
                </a:srgbClr>
              </a:solidFill>
            </a:endParaRPr>
          </a:p>
        </p:txBody>
      </p:sp>
    </p:spTree>
    <p:extLst>
      <p:ext uri="{BB962C8B-B14F-4D97-AF65-F5344CB8AC3E}">
        <p14:creationId xmlns:p14="http://schemas.microsoft.com/office/powerpoint/2010/main" val="22206012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solidFill>
                  <a:prstClr val="black">
                    <a:alpha val="80000"/>
                  </a:prstClr>
                </a:solidFill>
              </a:rPr>
              <a:pPr/>
              <a:t>9/21/2021</a:t>
            </a:fld>
            <a:endParaRPr lang="en-US" dirty="0">
              <a:solidFill>
                <a:prstClr val="black">
                  <a:alpha val="80000"/>
                </a:prstClr>
              </a:solidFill>
            </a:endParaRPr>
          </a:p>
        </p:txBody>
      </p:sp>
      <p:sp>
        <p:nvSpPr>
          <p:cNvPr id="8" name="Footer Placeholder 7"/>
          <p:cNvSpPr>
            <a:spLocks noGrp="1"/>
          </p:cNvSpPr>
          <p:nvPr>
            <p:ph type="ftr" sz="quarter" idx="11"/>
          </p:nvPr>
        </p:nvSpPr>
        <p:spPr/>
        <p:txBody>
          <a:bodyPr/>
          <a:lstStyle/>
          <a:p>
            <a:endParaRPr lang="en-US" dirty="0">
              <a:solidFill>
                <a:prstClr val="black">
                  <a:alpha val="80000"/>
                </a:prst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dirty="0">
                <a:solidFill>
                  <a:srgbClr val="50B4C8">
                    <a:alpha val="25000"/>
                  </a:srgbClr>
                </a:solidFill>
              </a:rPr>
              <a:pPr/>
              <a:t>‹#›</a:t>
            </a:fld>
            <a:endParaRPr lang="en-US" dirty="0">
              <a:solidFill>
                <a:srgbClr val="50B4C8">
                  <a:alpha val="25000"/>
                </a:srgbClr>
              </a:solidFill>
            </a:endParaRPr>
          </a:p>
        </p:txBody>
      </p:sp>
    </p:spTree>
    <p:extLst>
      <p:ext uri="{BB962C8B-B14F-4D97-AF65-F5344CB8AC3E}">
        <p14:creationId xmlns:p14="http://schemas.microsoft.com/office/powerpoint/2010/main" val="26191303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solidFill>
                  <a:prstClr val="black">
                    <a:alpha val="80000"/>
                  </a:prstClr>
                </a:solidFill>
              </a:rPr>
              <a:pPr/>
              <a:t>9/21/2021</a:t>
            </a:fld>
            <a:endParaRPr lang="en-US" dirty="0">
              <a:solidFill>
                <a:prstClr val="black">
                  <a:alpha val="80000"/>
                </a:prstClr>
              </a:solidFill>
            </a:endParaRPr>
          </a:p>
        </p:txBody>
      </p:sp>
      <p:sp>
        <p:nvSpPr>
          <p:cNvPr id="4" name="Footer Placeholder 3"/>
          <p:cNvSpPr>
            <a:spLocks noGrp="1"/>
          </p:cNvSpPr>
          <p:nvPr>
            <p:ph type="ftr" sz="quarter" idx="11"/>
          </p:nvPr>
        </p:nvSpPr>
        <p:spPr/>
        <p:txBody>
          <a:bodyPr/>
          <a:lstStyle/>
          <a:p>
            <a:endParaRPr lang="en-US" dirty="0">
              <a:solidFill>
                <a:prstClr val="black">
                  <a:alpha val="80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dirty="0">
                <a:solidFill>
                  <a:srgbClr val="50B4C8">
                    <a:alpha val="25000"/>
                  </a:srgbClr>
                </a:solidFill>
              </a:rPr>
              <a:pPr/>
              <a:t>‹#›</a:t>
            </a:fld>
            <a:endParaRPr lang="en-US" dirty="0">
              <a:solidFill>
                <a:srgbClr val="50B4C8">
                  <a:alpha val="25000"/>
                </a:srgbClr>
              </a:solidFill>
            </a:endParaRPr>
          </a:p>
        </p:txBody>
      </p:sp>
    </p:spTree>
    <p:extLst>
      <p:ext uri="{BB962C8B-B14F-4D97-AF65-F5344CB8AC3E}">
        <p14:creationId xmlns:p14="http://schemas.microsoft.com/office/powerpoint/2010/main" val="38487259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solidFill>
                  <a:prstClr val="black">
                    <a:alpha val="80000"/>
                  </a:prstClr>
                </a:solidFill>
              </a:rPr>
              <a:pPr/>
              <a:t>9/21/2021</a:t>
            </a:fld>
            <a:endParaRPr lang="en-US" dirty="0">
              <a:solidFill>
                <a:prstClr val="black">
                  <a:alpha val="80000"/>
                </a:prstClr>
              </a:solidFill>
            </a:endParaRPr>
          </a:p>
        </p:txBody>
      </p:sp>
      <p:sp>
        <p:nvSpPr>
          <p:cNvPr id="3" name="Footer Placeholder 2"/>
          <p:cNvSpPr>
            <a:spLocks noGrp="1"/>
          </p:cNvSpPr>
          <p:nvPr>
            <p:ph type="ftr" sz="quarter" idx="11"/>
          </p:nvPr>
        </p:nvSpPr>
        <p:spPr/>
        <p:txBody>
          <a:bodyPr/>
          <a:lstStyle/>
          <a:p>
            <a:endParaRPr lang="en-US" dirty="0">
              <a:solidFill>
                <a:prstClr val="black">
                  <a:alpha val="80000"/>
                </a:prst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dirty="0">
                <a:solidFill>
                  <a:srgbClr val="50B4C8">
                    <a:alpha val="25000"/>
                  </a:srgbClr>
                </a:solidFill>
              </a:rPr>
              <a:pPr/>
              <a:t>‹#›</a:t>
            </a:fld>
            <a:endParaRPr lang="en-US" dirty="0">
              <a:solidFill>
                <a:srgbClr val="50B4C8">
                  <a:alpha val="25000"/>
                </a:srgbClr>
              </a:solidFill>
            </a:endParaRPr>
          </a:p>
        </p:txBody>
      </p:sp>
    </p:spTree>
    <p:extLst>
      <p:ext uri="{BB962C8B-B14F-4D97-AF65-F5344CB8AC3E}">
        <p14:creationId xmlns:p14="http://schemas.microsoft.com/office/powerpoint/2010/main" val="965198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E6CA98-2773-4E8C-9D70-C1F6B4F7B5DD}"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DD7BD-0190-4CCF-BBD7-3FFFE024EEF1}" type="slidenum">
              <a:rPr lang="en-US" smtClean="0"/>
              <a:t>‹#›</a:t>
            </a:fld>
            <a:endParaRPr lang="en-US"/>
          </a:p>
        </p:txBody>
      </p:sp>
    </p:spTree>
    <p:extLst>
      <p:ext uri="{BB962C8B-B14F-4D97-AF65-F5344CB8AC3E}">
        <p14:creationId xmlns:p14="http://schemas.microsoft.com/office/powerpoint/2010/main" val="28656800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3"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solidFill>
                  <a:prstClr val="black">
                    <a:alpha val="80000"/>
                  </a:prstClr>
                </a:solidFill>
              </a:rPr>
              <a:pPr/>
              <a:t>9/21/2021</a:t>
            </a:fld>
            <a:endParaRPr lang="en-US" dirty="0">
              <a:solidFill>
                <a:prstClr val="black">
                  <a:alpha val="80000"/>
                </a:prstClr>
              </a:solidFill>
            </a:endParaRPr>
          </a:p>
        </p:txBody>
      </p:sp>
      <p:sp>
        <p:nvSpPr>
          <p:cNvPr id="6" name="Footer Placeholder 5"/>
          <p:cNvSpPr>
            <a:spLocks noGrp="1"/>
          </p:cNvSpPr>
          <p:nvPr>
            <p:ph type="ftr" sz="quarter" idx="11"/>
          </p:nvPr>
        </p:nvSpPr>
        <p:spPr/>
        <p:txBody>
          <a:bodyPr/>
          <a:lstStyle/>
          <a:p>
            <a:endParaRPr lang="en-US" dirty="0">
              <a:solidFill>
                <a:prstClr val="black">
                  <a:alpha val="80000"/>
                </a:prstClr>
              </a:solidFill>
            </a:endParaRP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7646839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9"/>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9/21/2021</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71809047"/>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solidFill>
                  <a:prstClr val="black">
                    <a:alpha val="80000"/>
                  </a:prstClr>
                </a:solidFill>
              </a:rPr>
              <a:pPr/>
              <a:t>9/21/2021</a:t>
            </a:fld>
            <a:endParaRPr lang="en-US" dirty="0">
              <a:solidFill>
                <a:prstClr val="black">
                  <a:alpha val="80000"/>
                </a:prstClr>
              </a:solidFill>
            </a:endParaRPr>
          </a:p>
        </p:txBody>
      </p:sp>
      <p:sp>
        <p:nvSpPr>
          <p:cNvPr id="5" name="Footer Placeholder 4"/>
          <p:cNvSpPr>
            <a:spLocks noGrp="1"/>
          </p:cNvSpPr>
          <p:nvPr>
            <p:ph type="ftr" sz="quarter" idx="11"/>
          </p:nvPr>
        </p:nvSpPr>
        <p:spPr/>
        <p:txBody>
          <a:bodyPr/>
          <a:lstStyle/>
          <a:p>
            <a:endParaRPr lang="en-US" dirty="0">
              <a:solidFill>
                <a:prstClr val="black">
                  <a:alpha val="80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50B4C8">
                    <a:alpha val="25000"/>
                  </a:srgbClr>
                </a:solidFill>
              </a:rPr>
              <a:pPr/>
              <a:t>‹#›</a:t>
            </a:fld>
            <a:endParaRPr lang="en-US" dirty="0">
              <a:solidFill>
                <a:srgbClr val="50B4C8">
                  <a:alpha val="25000"/>
                </a:srgbClr>
              </a:solidFill>
            </a:endParaRPr>
          </a:p>
        </p:txBody>
      </p:sp>
    </p:spTree>
    <p:extLst>
      <p:ext uri="{BB962C8B-B14F-4D97-AF65-F5344CB8AC3E}">
        <p14:creationId xmlns:p14="http://schemas.microsoft.com/office/powerpoint/2010/main" val="4364122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1"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6" y="714377"/>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solidFill>
                  <a:prstClr val="black">
                    <a:alpha val="80000"/>
                  </a:prstClr>
                </a:solidFill>
              </a:rPr>
              <a:pPr/>
              <a:t>9/21/2021</a:t>
            </a:fld>
            <a:endParaRPr lang="en-US" dirty="0">
              <a:solidFill>
                <a:prstClr val="black">
                  <a:alpha val="80000"/>
                </a:prstClr>
              </a:solidFill>
            </a:endParaRPr>
          </a:p>
        </p:txBody>
      </p:sp>
      <p:sp>
        <p:nvSpPr>
          <p:cNvPr id="5" name="Footer Placeholder 4"/>
          <p:cNvSpPr>
            <a:spLocks noGrp="1"/>
          </p:cNvSpPr>
          <p:nvPr>
            <p:ph type="ftr" sz="quarter" idx="11"/>
          </p:nvPr>
        </p:nvSpPr>
        <p:spPr/>
        <p:txBody>
          <a:bodyPr/>
          <a:lstStyle/>
          <a:p>
            <a:endParaRPr lang="en-US" dirty="0">
              <a:solidFill>
                <a:prstClr val="black">
                  <a:alpha val="80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50B4C8">
                    <a:alpha val="25000"/>
                  </a:srgbClr>
                </a:solidFill>
              </a:rPr>
              <a:pPr/>
              <a:t>‹#›</a:t>
            </a:fld>
            <a:endParaRPr lang="en-US" dirty="0">
              <a:solidFill>
                <a:srgbClr val="50B4C8">
                  <a:alpha val="25000"/>
                </a:srgbClr>
              </a:solidFill>
            </a:endParaRPr>
          </a:p>
        </p:txBody>
      </p:sp>
    </p:spTree>
    <p:extLst>
      <p:ext uri="{BB962C8B-B14F-4D97-AF65-F5344CB8AC3E}">
        <p14:creationId xmlns:p14="http://schemas.microsoft.com/office/powerpoint/2010/main" val="933641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E6CA98-2773-4E8C-9D70-C1F6B4F7B5DD}"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DD7BD-0190-4CCF-BBD7-3FFFE024EEF1}" type="slidenum">
              <a:rPr lang="en-US" smtClean="0"/>
              <a:t>‹#›</a:t>
            </a:fld>
            <a:endParaRPr lang="en-US"/>
          </a:p>
        </p:txBody>
      </p:sp>
    </p:spTree>
    <p:extLst>
      <p:ext uri="{BB962C8B-B14F-4D97-AF65-F5344CB8AC3E}">
        <p14:creationId xmlns:p14="http://schemas.microsoft.com/office/powerpoint/2010/main" val="3371590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E6CA98-2773-4E8C-9D70-C1F6B4F7B5DD}" type="datetimeFigureOut">
              <a:rPr lang="en-US" smtClean="0"/>
              <a:t>9/21/2021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2DD7BD-0190-4CCF-BBD7-3FFFE024EEF1}" type="slidenum">
              <a:rPr lang="en-US" smtClean="0"/>
              <a:t>‹#›</a:t>
            </a:fld>
            <a:endParaRPr lang="en-US"/>
          </a:p>
        </p:txBody>
      </p:sp>
    </p:spTree>
    <p:extLst>
      <p:ext uri="{BB962C8B-B14F-4D97-AF65-F5344CB8AC3E}">
        <p14:creationId xmlns:p14="http://schemas.microsoft.com/office/powerpoint/2010/main" val="4019086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E6CA98-2773-4E8C-9D70-C1F6B4F7B5DD}" type="datetimeFigureOut">
              <a:rPr lang="en-US" smtClean="0"/>
              <a:t>9/21/2021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2DD7BD-0190-4CCF-BBD7-3FFFE024EEF1}" type="slidenum">
              <a:rPr lang="en-US" smtClean="0"/>
              <a:t>‹#›</a:t>
            </a:fld>
            <a:endParaRPr lang="en-US"/>
          </a:p>
        </p:txBody>
      </p:sp>
    </p:spTree>
    <p:extLst>
      <p:ext uri="{BB962C8B-B14F-4D97-AF65-F5344CB8AC3E}">
        <p14:creationId xmlns:p14="http://schemas.microsoft.com/office/powerpoint/2010/main" val="4206876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E6CA98-2773-4E8C-9D70-C1F6B4F7B5DD}" type="datetimeFigureOut">
              <a:rPr lang="en-US" smtClean="0"/>
              <a:t>9/21/2021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2DD7BD-0190-4CCF-BBD7-3FFFE024EEF1}" type="slidenum">
              <a:rPr lang="en-US" smtClean="0"/>
              <a:t>‹#›</a:t>
            </a:fld>
            <a:endParaRPr lang="en-US"/>
          </a:p>
        </p:txBody>
      </p:sp>
    </p:spTree>
    <p:extLst>
      <p:ext uri="{BB962C8B-B14F-4D97-AF65-F5344CB8AC3E}">
        <p14:creationId xmlns:p14="http://schemas.microsoft.com/office/powerpoint/2010/main" val="76542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E6CA98-2773-4E8C-9D70-C1F6B4F7B5DD}"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DD7BD-0190-4CCF-BBD7-3FFFE024EEF1}" type="slidenum">
              <a:rPr lang="en-US" smtClean="0"/>
              <a:t>‹#›</a:t>
            </a:fld>
            <a:endParaRPr lang="en-US"/>
          </a:p>
        </p:txBody>
      </p:sp>
    </p:spTree>
    <p:extLst>
      <p:ext uri="{BB962C8B-B14F-4D97-AF65-F5344CB8AC3E}">
        <p14:creationId xmlns:p14="http://schemas.microsoft.com/office/powerpoint/2010/main" val="286216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E6CA98-2773-4E8C-9D70-C1F6B4F7B5DD}"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DD7BD-0190-4CCF-BBD7-3FFFE024EEF1}" type="slidenum">
              <a:rPr lang="en-US" smtClean="0"/>
              <a:t>‹#›</a:t>
            </a:fld>
            <a:endParaRPr lang="en-US"/>
          </a:p>
        </p:txBody>
      </p:sp>
    </p:spTree>
    <p:extLst>
      <p:ext uri="{BB962C8B-B14F-4D97-AF65-F5344CB8AC3E}">
        <p14:creationId xmlns:p14="http://schemas.microsoft.com/office/powerpoint/2010/main" val="2932975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E6CA98-2773-4E8C-9D70-C1F6B4F7B5DD}" type="datetimeFigureOut">
              <a:rPr lang="en-US" smtClean="0"/>
              <a:t>9/21/2021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DD7BD-0190-4CCF-BBD7-3FFFE024EEF1}" type="slidenum">
              <a:rPr lang="en-US" smtClean="0"/>
              <a:t>‹#›</a:t>
            </a:fld>
            <a:endParaRPr lang="en-US"/>
          </a:p>
        </p:txBody>
      </p:sp>
    </p:spTree>
    <p:extLst>
      <p:ext uri="{BB962C8B-B14F-4D97-AF65-F5344CB8AC3E}">
        <p14:creationId xmlns:p14="http://schemas.microsoft.com/office/powerpoint/2010/main" val="3710701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B3D1EC"/>
            </a:gs>
            <a:gs pos="58000">
              <a:srgbClr val="B3D1EC"/>
            </a:gs>
            <a:gs pos="63000">
              <a:schemeClr val="accent2">
                <a:lumMod val="60000"/>
                <a:lumOff val="40000"/>
              </a:schemeClr>
            </a:gs>
            <a:gs pos="36000">
              <a:srgbClr val="FFCCFF"/>
            </a:gs>
          </a:gsLst>
          <a:lin ang="5400000" scaled="0"/>
          <a:tileRect/>
        </a:gra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138431069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6"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pPr defTabSz="457200"/>
            <a:fld id="{5586B75A-687E-405C-8A0B-8D00578BA2C3}" type="datetimeFigureOut">
              <a:rPr lang="en-US" smtClean="0">
                <a:solidFill>
                  <a:prstClr val="black">
                    <a:alpha val="80000"/>
                  </a:prstClr>
                </a:solidFill>
              </a:rPr>
              <a:pPr defTabSz="457200"/>
              <a:t>9/21/2021</a:t>
            </a:fld>
            <a:endParaRPr lang="en-US" dirty="0">
              <a:solidFill>
                <a:prstClr val="black">
                  <a:alpha val="80000"/>
                </a:prstClr>
              </a:solidFill>
            </a:endParaRPr>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pPr defTabSz="457200"/>
            <a:endParaRPr lang="en-US" dirty="0">
              <a:solidFill>
                <a:prstClr val="black">
                  <a:alpha val="80000"/>
                </a:prstClr>
              </a:solidFill>
            </a:endParaRPr>
          </a:p>
        </p:txBody>
      </p:sp>
      <p:sp>
        <p:nvSpPr>
          <p:cNvPr id="6" name="Slide Number Placeholder 5"/>
          <p:cNvSpPr>
            <a:spLocks noGrp="1"/>
          </p:cNvSpPr>
          <p:nvPr>
            <p:ph type="sldNum" sz="quarter" idx="4"/>
          </p:nvPr>
        </p:nvSpPr>
        <p:spPr>
          <a:xfrm>
            <a:off x="8763927" y="5876414"/>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pPr defTabSz="457200"/>
            <a:fld id="{4FAB73BC-B049-4115-A692-8D63A059BFB8}" type="slidenum">
              <a:rPr lang="en-US" smtClean="0">
                <a:solidFill>
                  <a:srgbClr val="50B4C8">
                    <a:alpha val="25000"/>
                  </a:srgbClr>
                </a:solidFill>
              </a:rPr>
              <a:pPr defTabSz="457200"/>
              <a:t>‹#›</a:t>
            </a:fld>
            <a:endParaRPr lang="en-US" dirty="0">
              <a:solidFill>
                <a:srgbClr val="50B4C8">
                  <a:alpha val="25000"/>
                </a:srgbClr>
              </a:solidFill>
            </a:endParaRPr>
          </a:p>
        </p:txBody>
      </p:sp>
    </p:spTree>
    <p:extLst>
      <p:ext uri="{BB962C8B-B14F-4D97-AF65-F5344CB8AC3E}">
        <p14:creationId xmlns:p14="http://schemas.microsoft.com/office/powerpoint/2010/main" val="31179203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jp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0.png"/><Relationship Id="rId11" Type="http://schemas.openxmlformats.org/officeDocument/2006/relationships/image" Target="../media/image15.jp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jp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9.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20.wmf"/><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21.wmf"/><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22.wmf"/><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23.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30.png"/><Relationship Id="rId7" Type="http://schemas.openxmlformats.org/officeDocument/2006/relationships/image" Target="../media/image34.jpe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vmlDrawing" Target="../drawings/vmlDrawing9.vml"/><Relationship Id="rId5" Type="http://schemas.openxmlformats.org/officeDocument/2006/relationships/image" Target="../media/image38.wmf"/><Relationship Id="rId4" Type="http://schemas.openxmlformats.org/officeDocument/2006/relationships/oleObject" Target="../embeddings/oleObject9.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5.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SE2001 Software Requirement Engineering (SRE)</a:t>
            </a:r>
            <a:br>
              <a:rPr lang="en-US" sz="4400">
                <a:latin typeface="Times New Roman"/>
                <a:ea typeface="Times New Roman"/>
                <a:cs typeface="Times New Roman"/>
                <a:sym typeface="Times New Roman"/>
              </a:rPr>
            </a:br>
            <a:r>
              <a:rPr lang="en-US" sz="4400">
                <a:latin typeface="Times New Roman"/>
                <a:ea typeface="Times New Roman"/>
                <a:cs typeface="Times New Roman"/>
                <a:sym typeface="Times New Roman"/>
              </a:rPr>
              <a:t>Fall 2021</a:t>
            </a:r>
            <a:endParaRPr/>
          </a:p>
        </p:txBody>
      </p:sp>
      <p:sp>
        <p:nvSpPr>
          <p:cNvPr id="90" name="Google Shape;90;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latin typeface="Times New Roman"/>
                <a:ea typeface="Times New Roman"/>
                <a:cs typeface="Times New Roman"/>
                <a:sym typeface="Times New Roman"/>
              </a:rPr>
              <a:t>Sandia Kumari</a:t>
            </a:r>
            <a:endParaRPr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400"/>
              <a:buNone/>
            </a:pPr>
            <a:r>
              <a:rPr lang="en-US" dirty="0">
                <a:latin typeface="Times New Roman"/>
                <a:ea typeface="Times New Roman"/>
                <a:cs typeface="Times New Roman"/>
                <a:sym typeface="Times New Roman"/>
              </a:rPr>
              <a:t>Lecture # 4</a:t>
            </a:r>
            <a:endParaRPr dirty="0"/>
          </a:p>
          <a:p>
            <a:pPr marL="0" lvl="0" indent="0" algn="ctr" rtl="0">
              <a:lnSpc>
                <a:spcPct val="90000"/>
              </a:lnSpc>
              <a:spcBef>
                <a:spcPts val="1000"/>
              </a:spcBef>
              <a:spcAft>
                <a:spcPts val="0"/>
              </a:spcAft>
              <a:buClr>
                <a:schemeClr val="dk1"/>
              </a:buClr>
              <a:buSzPts val="2400"/>
              <a:buNone/>
            </a:pPr>
            <a:r>
              <a:rPr lang="en-US" dirty="0">
                <a:latin typeface="Times New Roman"/>
                <a:ea typeface="Times New Roman"/>
                <a:cs typeface="Times New Roman"/>
                <a:sym typeface="Times New Roman"/>
              </a:rPr>
              <a:t>September 14, 2021</a:t>
            </a:r>
            <a:endParaRPr dirty="0"/>
          </a:p>
        </p:txBody>
      </p:sp>
    </p:spTree>
    <p:extLst>
      <p:ext uri="{BB962C8B-B14F-4D97-AF65-F5344CB8AC3E}">
        <p14:creationId xmlns:p14="http://schemas.microsoft.com/office/powerpoint/2010/main" val="3189424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 xmlns:a16="http://schemas.microsoft.com/office/drawing/2014/main" id="{60F41882-F796-4E8B-89D5-A4F325B5820E}"/>
              </a:ext>
            </a:extLst>
          </p:cNvPr>
          <p:cNvSpPr>
            <a:spLocks noGrp="1" noChangeArrowheads="1"/>
          </p:cNvSpPr>
          <p:nvPr>
            <p:ph type="title"/>
          </p:nvPr>
        </p:nvSpPr>
        <p:spPr/>
        <p:txBody>
          <a:bodyPr/>
          <a:lstStyle/>
          <a:p>
            <a:pPr eaLnBrk="1" hangingPunct="1"/>
            <a:r>
              <a:rPr lang="en-US" altLang="en-US">
                <a:solidFill>
                  <a:schemeClr val="tx1"/>
                </a:solidFill>
              </a:rPr>
              <a:t>Process models</a:t>
            </a:r>
          </a:p>
        </p:txBody>
      </p:sp>
      <p:sp>
        <p:nvSpPr>
          <p:cNvPr id="12293" name="Rectangle 3">
            <a:extLst>
              <a:ext uri="{FF2B5EF4-FFF2-40B4-BE49-F238E27FC236}">
                <a16:creationId xmlns="" xmlns:a16="http://schemas.microsoft.com/office/drawing/2014/main" id="{BF50D2BA-2946-44AC-9C15-A26329778CD1}"/>
              </a:ext>
            </a:extLst>
          </p:cNvPr>
          <p:cNvSpPr>
            <a:spLocks noGrp="1" noChangeArrowheads="1"/>
          </p:cNvSpPr>
          <p:nvPr>
            <p:ph type="body" idx="1"/>
          </p:nvPr>
        </p:nvSpPr>
        <p:spPr/>
        <p:txBody>
          <a:bodyPr/>
          <a:lstStyle/>
          <a:p>
            <a:pPr eaLnBrk="1" hangingPunct="1">
              <a:buClr>
                <a:schemeClr val="tx1"/>
              </a:buClr>
              <a:buSzTx/>
              <a:buFont typeface="Wingdings" panose="05000000000000000000" pitchFamily="2" charset="2"/>
              <a:buChar char="§"/>
            </a:pPr>
            <a:r>
              <a:rPr lang="en-US" altLang="en-US" sz="2000"/>
              <a:t>A process model is a simplified description of a process presented from a particular perspective</a:t>
            </a:r>
          </a:p>
          <a:p>
            <a:pPr eaLnBrk="1" hangingPunct="1">
              <a:buClr>
                <a:schemeClr val="tx1"/>
              </a:buClr>
              <a:buSzTx/>
              <a:buFont typeface="Wingdings" panose="05000000000000000000" pitchFamily="2" charset="2"/>
              <a:buChar char="§"/>
            </a:pPr>
            <a:r>
              <a:rPr lang="en-US" altLang="en-US" sz="2000"/>
              <a:t>Types of process model include:</a:t>
            </a:r>
          </a:p>
          <a:p>
            <a:pPr lvl="1" eaLnBrk="1" hangingPunct="1">
              <a:buClr>
                <a:schemeClr val="tx1"/>
              </a:buClr>
              <a:buSzTx/>
              <a:buFont typeface="Wingdings" panose="05000000000000000000" pitchFamily="2" charset="2"/>
              <a:buChar char="§"/>
            </a:pPr>
            <a:r>
              <a:rPr lang="en-US" altLang="en-US" sz="2000"/>
              <a:t>Coarse-grain activity models</a:t>
            </a:r>
          </a:p>
          <a:p>
            <a:pPr lvl="1" eaLnBrk="1" hangingPunct="1">
              <a:buClr>
                <a:schemeClr val="tx1"/>
              </a:buClr>
              <a:buSzTx/>
              <a:buFont typeface="Wingdings" panose="05000000000000000000" pitchFamily="2" charset="2"/>
              <a:buChar char="§"/>
            </a:pPr>
            <a:r>
              <a:rPr lang="en-US" altLang="en-US" sz="2000"/>
              <a:t>Fine-grain activity models</a:t>
            </a:r>
          </a:p>
          <a:p>
            <a:pPr lvl="1" eaLnBrk="1" hangingPunct="1">
              <a:buClr>
                <a:schemeClr val="tx1"/>
              </a:buClr>
              <a:buSzTx/>
              <a:buFont typeface="Wingdings" panose="05000000000000000000" pitchFamily="2" charset="2"/>
              <a:buChar char="§"/>
            </a:pPr>
            <a:r>
              <a:rPr lang="en-US" altLang="en-US" sz="2000"/>
              <a:t>Role-action models</a:t>
            </a:r>
          </a:p>
          <a:p>
            <a:pPr lvl="1" eaLnBrk="1" hangingPunct="1">
              <a:buClr>
                <a:schemeClr val="tx1"/>
              </a:buClr>
              <a:buSzTx/>
              <a:buFont typeface="Wingdings" panose="05000000000000000000" pitchFamily="2" charset="2"/>
              <a:buChar char="§"/>
            </a:pPr>
            <a:r>
              <a:rPr lang="en-US" altLang="en-US" sz="2000"/>
              <a:t>Entity-relation models</a:t>
            </a:r>
          </a:p>
        </p:txBody>
      </p:sp>
    </p:spTree>
    <p:extLst>
      <p:ext uri="{BB962C8B-B14F-4D97-AF65-F5344CB8AC3E}">
        <p14:creationId xmlns:p14="http://schemas.microsoft.com/office/powerpoint/2010/main" val="2499966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 xmlns:a16="http://schemas.microsoft.com/office/drawing/2014/main" id="{D2B9343E-B908-4BA9-98D4-EEFFE17F985C}"/>
              </a:ext>
            </a:extLst>
          </p:cNvPr>
          <p:cNvSpPr>
            <a:spLocks noGrp="1" noChangeArrowheads="1"/>
          </p:cNvSpPr>
          <p:nvPr>
            <p:ph type="title"/>
          </p:nvPr>
        </p:nvSpPr>
        <p:spPr/>
        <p:txBody>
          <a:bodyPr/>
          <a:lstStyle/>
          <a:p>
            <a:pPr eaLnBrk="1" hangingPunct="1"/>
            <a:r>
              <a:rPr lang="en-US" altLang="en-US" sz="3000">
                <a:solidFill>
                  <a:schemeClr val="tx1"/>
                </a:solidFill>
              </a:rPr>
              <a:t>Coarse-grain activity model of RE</a:t>
            </a:r>
          </a:p>
        </p:txBody>
      </p:sp>
      <p:graphicFrame>
        <p:nvGraphicFramePr>
          <p:cNvPr id="13317" name="Object 5">
            <a:extLst>
              <a:ext uri="{FF2B5EF4-FFF2-40B4-BE49-F238E27FC236}">
                <a16:creationId xmlns="" xmlns:a16="http://schemas.microsoft.com/office/drawing/2014/main" id="{34B9CCDF-3A91-46C8-B06B-619C73C42D9F}"/>
              </a:ext>
            </a:extLst>
          </p:cNvPr>
          <p:cNvGraphicFramePr>
            <a:graphicFrameLocks noGrp="1"/>
          </p:cNvGraphicFramePr>
          <p:nvPr>
            <p:ph idx="1"/>
            <p:extLst/>
          </p:nvPr>
        </p:nvGraphicFramePr>
        <p:xfrm>
          <a:off x="1423556" y="2122489"/>
          <a:ext cx="8590396" cy="3270393"/>
        </p:xfrm>
        <a:graphic>
          <a:graphicData uri="http://schemas.openxmlformats.org/presentationml/2006/ole">
            <mc:AlternateContent xmlns:mc="http://schemas.openxmlformats.org/markup-compatibility/2006">
              <mc:Choice xmlns:v="urn:schemas-microsoft-com:vml" Requires="v">
                <p:oleObj spid="_x0000_s3076" name="Document" r:id="rId4" imgW="3867150" imgH="1466850" progId="Word.Document.6">
                  <p:embed/>
                </p:oleObj>
              </mc:Choice>
              <mc:Fallback>
                <p:oleObj name="Document" r:id="rId4" imgW="3867150" imgH="1466850" progId="Word.Document.6">
                  <p:embed/>
                  <p:pic>
                    <p:nvPicPr>
                      <p:cNvPr id="0" name=""/>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3556" y="2122489"/>
                        <a:ext cx="8590396" cy="327039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12026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 xmlns:a16="http://schemas.microsoft.com/office/drawing/2014/main" id="{6496B74D-6117-4DCC-B544-CD4A2C3A137C}"/>
              </a:ext>
            </a:extLst>
          </p:cNvPr>
          <p:cNvSpPr>
            <a:spLocks noGrp="1" noChangeArrowheads="1"/>
          </p:cNvSpPr>
          <p:nvPr>
            <p:ph type="title"/>
          </p:nvPr>
        </p:nvSpPr>
        <p:spPr/>
        <p:txBody>
          <a:bodyPr/>
          <a:lstStyle/>
          <a:p>
            <a:pPr eaLnBrk="1" hangingPunct="1"/>
            <a:r>
              <a:rPr lang="en-US" altLang="en-US">
                <a:solidFill>
                  <a:schemeClr val="tx1"/>
                </a:solidFill>
              </a:rPr>
              <a:t>RE process activities</a:t>
            </a:r>
          </a:p>
        </p:txBody>
      </p:sp>
      <p:sp>
        <p:nvSpPr>
          <p:cNvPr id="14341" name="Rectangle 3">
            <a:extLst>
              <a:ext uri="{FF2B5EF4-FFF2-40B4-BE49-F238E27FC236}">
                <a16:creationId xmlns="" xmlns:a16="http://schemas.microsoft.com/office/drawing/2014/main" id="{D0C0DCB0-3C5E-41C8-935F-4CCDAF0DB982}"/>
              </a:ext>
            </a:extLst>
          </p:cNvPr>
          <p:cNvSpPr>
            <a:spLocks noGrp="1" noChangeArrowheads="1"/>
          </p:cNvSpPr>
          <p:nvPr>
            <p:ph type="body" idx="1"/>
          </p:nvPr>
        </p:nvSpPr>
        <p:spPr/>
        <p:txBody>
          <a:bodyPr/>
          <a:lstStyle/>
          <a:p>
            <a:pPr eaLnBrk="1" hangingPunct="1">
              <a:buClr>
                <a:schemeClr val="tx1"/>
              </a:buClr>
              <a:buSzTx/>
              <a:buFont typeface="Wingdings" panose="05000000000000000000" pitchFamily="2" charset="2"/>
              <a:buChar char="§"/>
            </a:pPr>
            <a:r>
              <a:rPr lang="en-US" altLang="en-US" sz="2000" dirty="0"/>
              <a:t>Requirements elicitation</a:t>
            </a:r>
          </a:p>
          <a:p>
            <a:pPr lvl="1" eaLnBrk="1" hangingPunct="1">
              <a:buClr>
                <a:schemeClr val="tx1"/>
              </a:buClr>
              <a:buSzTx/>
              <a:buFont typeface="Wingdings" panose="05000000000000000000" pitchFamily="2" charset="2"/>
              <a:buChar char="§"/>
            </a:pPr>
            <a:r>
              <a:rPr lang="en-US" altLang="en-US" sz="2000" dirty="0"/>
              <a:t>Requirements discovered through consultation with stakeholders</a:t>
            </a:r>
          </a:p>
          <a:p>
            <a:pPr eaLnBrk="1" hangingPunct="1">
              <a:buClr>
                <a:schemeClr val="tx1"/>
              </a:buClr>
              <a:buSzTx/>
              <a:buFont typeface="Wingdings" panose="05000000000000000000" pitchFamily="2" charset="2"/>
              <a:buChar char="§"/>
            </a:pPr>
            <a:r>
              <a:rPr lang="en-US" altLang="en-US" sz="2000" dirty="0"/>
              <a:t>Requirements analysis and negotiation</a:t>
            </a:r>
          </a:p>
          <a:p>
            <a:pPr lvl="1" eaLnBrk="1" hangingPunct="1">
              <a:buClr>
                <a:schemeClr val="tx1"/>
              </a:buClr>
              <a:buSzTx/>
              <a:buFont typeface="Wingdings" panose="05000000000000000000" pitchFamily="2" charset="2"/>
              <a:buChar char="§"/>
            </a:pPr>
            <a:r>
              <a:rPr lang="en-US" altLang="en-US" sz="2000" dirty="0"/>
              <a:t>Requirements are analyzed and conflicts resolved through negotiation</a:t>
            </a:r>
          </a:p>
          <a:p>
            <a:pPr eaLnBrk="1" hangingPunct="1">
              <a:buClr>
                <a:schemeClr val="tx1"/>
              </a:buClr>
              <a:buSzTx/>
              <a:buFont typeface="Wingdings" panose="05000000000000000000" pitchFamily="2" charset="2"/>
              <a:buChar char="§"/>
            </a:pPr>
            <a:r>
              <a:rPr lang="en-US" altLang="en-US" sz="2000" dirty="0"/>
              <a:t>Requirements documentation</a:t>
            </a:r>
          </a:p>
          <a:p>
            <a:pPr lvl="1" eaLnBrk="1" hangingPunct="1">
              <a:buClr>
                <a:schemeClr val="tx1"/>
              </a:buClr>
              <a:buSzTx/>
              <a:buFont typeface="Wingdings" panose="05000000000000000000" pitchFamily="2" charset="2"/>
              <a:buChar char="§"/>
            </a:pPr>
            <a:r>
              <a:rPr lang="en-US" altLang="en-US" sz="2000" dirty="0"/>
              <a:t>A requirements document is produced</a:t>
            </a:r>
          </a:p>
          <a:p>
            <a:pPr eaLnBrk="1" hangingPunct="1">
              <a:buClr>
                <a:schemeClr val="tx1"/>
              </a:buClr>
              <a:buSzTx/>
              <a:buFont typeface="Wingdings" panose="05000000000000000000" pitchFamily="2" charset="2"/>
              <a:buChar char="§"/>
            </a:pPr>
            <a:r>
              <a:rPr lang="en-US" altLang="en-US" sz="2000" dirty="0"/>
              <a:t>Requirements validation</a:t>
            </a:r>
          </a:p>
          <a:p>
            <a:pPr lvl="1" eaLnBrk="1" hangingPunct="1">
              <a:buClr>
                <a:schemeClr val="tx1"/>
              </a:buClr>
              <a:buSzTx/>
              <a:buFont typeface="Wingdings" panose="05000000000000000000" pitchFamily="2" charset="2"/>
              <a:buChar char="§"/>
            </a:pPr>
            <a:r>
              <a:rPr lang="en-US" altLang="en-US" sz="2000" dirty="0"/>
              <a:t>The requirements document is checked for consistency and completeness</a:t>
            </a:r>
          </a:p>
        </p:txBody>
      </p:sp>
    </p:spTree>
    <p:extLst>
      <p:ext uri="{BB962C8B-B14F-4D97-AF65-F5344CB8AC3E}">
        <p14:creationId xmlns:p14="http://schemas.microsoft.com/office/powerpoint/2010/main" val="838124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9"/>
          <p:cNvPicPr preferRelativeResize="0"/>
          <p:nvPr/>
        </p:nvPicPr>
        <p:blipFill rotWithShape="1">
          <a:blip r:embed="rId3">
            <a:alphaModFix/>
          </a:blip>
          <a:srcRect/>
          <a:stretch/>
        </p:blipFill>
        <p:spPr>
          <a:xfrm>
            <a:off x="0" y="345409"/>
            <a:ext cx="2704770" cy="1986454"/>
          </a:xfrm>
          <a:prstGeom prst="rect">
            <a:avLst/>
          </a:prstGeom>
          <a:noFill/>
          <a:ln>
            <a:noFill/>
          </a:ln>
        </p:spPr>
      </p:pic>
      <p:pic>
        <p:nvPicPr>
          <p:cNvPr id="202" name="Google Shape;202;p29"/>
          <p:cNvPicPr preferRelativeResize="0"/>
          <p:nvPr/>
        </p:nvPicPr>
        <p:blipFill rotWithShape="1">
          <a:blip r:embed="rId4">
            <a:alphaModFix/>
          </a:blip>
          <a:srcRect/>
          <a:stretch/>
        </p:blipFill>
        <p:spPr>
          <a:xfrm>
            <a:off x="2589844" y="1085644"/>
            <a:ext cx="1749971" cy="1593062"/>
          </a:xfrm>
          <a:prstGeom prst="rect">
            <a:avLst/>
          </a:prstGeom>
          <a:noFill/>
          <a:ln>
            <a:noFill/>
          </a:ln>
        </p:spPr>
      </p:pic>
      <p:pic>
        <p:nvPicPr>
          <p:cNvPr id="203" name="Google Shape;203;p29"/>
          <p:cNvPicPr preferRelativeResize="0"/>
          <p:nvPr/>
        </p:nvPicPr>
        <p:blipFill rotWithShape="1">
          <a:blip r:embed="rId5">
            <a:alphaModFix/>
          </a:blip>
          <a:srcRect/>
          <a:stretch/>
        </p:blipFill>
        <p:spPr>
          <a:xfrm>
            <a:off x="4084701" y="1596618"/>
            <a:ext cx="1813035" cy="1545019"/>
          </a:xfrm>
          <a:prstGeom prst="rect">
            <a:avLst/>
          </a:prstGeom>
          <a:noFill/>
          <a:ln>
            <a:noFill/>
          </a:ln>
        </p:spPr>
      </p:pic>
      <p:pic>
        <p:nvPicPr>
          <p:cNvPr id="204" name="Google Shape;204;p29"/>
          <p:cNvPicPr preferRelativeResize="0"/>
          <p:nvPr/>
        </p:nvPicPr>
        <p:blipFill rotWithShape="1">
          <a:blip r:embed="rId6">
            <a:alphaModFix/>
          </a:blip>
          <a:srcRect/>
          <a:stretch/>
        </p:blipFill>
        <p:spPr>
          <a:xfrm>
            <a:off x="5396935" y="2068572"/>
            <a:ext cx="1737982" cy="1432198"/>
          </a:xfrm>
          <a:prstGeom prst="rect">
            <a:avLst/>
          </a:prstGeom>
          <a:noFill/>
          <a:ln>
            <a:noFill/>
          </a:ln>
        </p:spPr>
      </p:pic>
      <p:pic>
        <p:nvPicPr>
          <p:cNvPr id="205" name="Google Shape;205;p29"/>
          <p:cNvPicPr preferRelativeResize="0"/>
          <p:nvPr/>
        </p:nvPicPr>
        <p:blipFill rotWithShape="1">
          <a:blip r:embed="rId7">
            <a:alphaModFix/>
          </a:blip>
          <a:srcRect/>
          <a:stretch/>
        </p:blipFill>
        <p:spPr>
          <a:xfrm>
            <a:off x="7134917" y="2647172"/>
            <a:ext cx="1735356" cy="1513490"/>
          </a:xfrm>
          <a:prstGeom prst="rect">
            <a:avLst/>
          </a:prstGeom>
          <a:noFill/>
          <a:ln>
            <a:noFill/>
          </a:ln>
        </p:spPr>
      </p:pic>
      <p:pic>
        <p:nvPicPr>
          <p:cNvPr id="206" name="Google Shape;206;p29"/>
          <p:cNvPicPr preferRelativeResize="0"/>
          <p:nvPr/>
        </p:nvPicPr>
        <p:blipFill rotWithShape="1">
          <a:blip r:embed="rId8">
            <a:alphaModFix/>
          </a:blip>
          <a:srcRect/>
          <a:stretch/>
        </p:blipFill>
        <p:spPr>
          <a:xfrm>
            <a:off x="8799179" y="2994586"/>
            <a:ext cx="1842656" cy="1456340"/>
          </a:xfrm>
          <a:prstGeom prst="rect">
            <a:avLst/>
          </a:prstGeom>
          <a:noFill/>
          <a:ln>
            <a:noFill/>
          </a:ln>
        </p:spPr>
      </p:pic>
      <p:pic>
        <p:nvPicPr>
          <p:cNvPr id="207" name="Google Shape;207;p29"/>
          <p:cNvPicPr preferRelativeResize="0"/>
          <p:nvPr/>
        </p:nvPicPr>
        <p:blipFill rotWithShape="1">
          <a:blip r:embed="rId9">
            <a:alphaModFix/>
          </a:blip>
          <a:srcRect/>
          <a:stretch/>
        </p:blipFill>
        <p:spPr>
          <a:xfrm>
            <a:off x="10534535" y="3882982"/>
            <a:ext cx="1551709" cy="1373763"/>
          </a:xfrm>
          <a:prstGeom prst="rect">
            <a:avLst/>
          </a:prstGeom>
          <a:noFill/>
          <a:ln>
            <a:noFill/>
          </a:ln>
        </p:spPr>
      </p:pic>
      <p:pic>
        <p:nvPicPr>
          <p:cNvPr id="208" name="Google Shape;208;p29" descr="prd-example.png"/>
          <p:cNvPicPr preferRelativeResize="0"/>
          <p:nvPr/>
        </p:nvPicPr>
        <p:blipFill rotWithShape="1">
          <a:blip r:embed="rId10">
            <a:alphaModFix/>
          </a:blip>
          <a:srcRect/>
          <a:stretch/>
        </p:blipFill>
        <p:spPr>
          <a:xfrm>
            <a:off x="436664" y="3028097"/>
            <a:ext cx="1488379" cy="1667728"/>
          </a:xfrm>
          <a:prstGeom prst="rect">
            <a:avLst/>
          </a:prstGeom>
          <a:noFill/>
          <a:ln>
            <a:noFill/>
          </a:ln>
        </p:spPr>
      </p:pic>
      <p:pic>
        <p:nvPicPr>
          <p:cNvPr id="209" name="Google Shape;209;p29"/>
          <p:cNvPicPr preferRelativeResize="0"/>
          <p:nvPr/>
        </p:nvPicPr>
        <p:blipFill rotWithShape="1">
          <a:blip r:embed="rId11">
            <a:alphaModFix/>
          </a:blip>
          <a:srcRect/>
          <a:stretch/>
        </p:blipFill>
        <p:spPr>
          <a:xfrm>
            <a:off x="1800921" y="4044572"/>
            <a:ext cx="1932879" cy="1314450"/>
          </a:xfrm>
          <a:prstGeom prst="rect">
            <a:avLst/>
          </a:prstGeom>
          <a:noFill/>
          <a:ln>
            <a:noFill/>
          </a:ln>
        </p:spPr>
      </p:pic>
      <p:pic>
        <p:nvPicPr>
          <p:cNvPr id="210" name="Google Shape;210;p29"/>
          <p:cNvPicPr preferRelativeResize="0"/>
          <p:nvPr/>
        </p:nvPicPr>
        <p:blipFill rotWithShape="1">
          <a:blip r:embed="rId12">
            <a:alphaModFix/>
          </a:blip>
          <a:srcRect/>
          <a:stretch/>
        </p:blipFill>
        <p:spPr>
          <a:xfrm>
            <a:off x="2080091" y="2870517"/>
            <a:ext cx="457200" cy="533400"/>
          </a:xfrm>
          <a:prstGeom prst="rect">
            <a:avLst/>
          </a:prstGeom>
          <a:noFill/>
          <a:ln>
            <a:noFill/>
          </a:ln>
        </p:spPr>
      </p:pic>
      <p:pic>
        <p:nvPicPr>
          <p:cNvPr id="211" name="Google Shape;211;p29"/>
          <p:cNvPicPr preferRelativeResize="0"/>
          <p:nvPr/>
        </p:nvPicPr>
        <p:blipFill rotWithShape="1">
          <a:blip r:embed="rId12">
            <a:alphaModFix/>
          </a:blip>
          <a:srcRect/>
          <a:stretch/>
        </p:blipFill>
        <p:spPr>
          <a:xfrm>
            <a:off x="3604439" y="3595261"/>
            <a:ext cx="457200" cy="533400"/>
          </a:xfrm>
          <a:prstGeom prst="rect">
            <a:avLst/>
          </a:prstGeom>
          <a:noFill/>
          <a:ln>
            <a:noFill/>
          </a:ln>
        </p:spPr>
      </p:pic>
      <p:pic>
        <p:nvPicPr>
          <p:cNvPr id="212" name="Google Shape;212;p29"/>
          <p:cNvPicPr preferRelativeResize="0"/>
          <p:nvPr/>
        </p:nvPicPr>
        <p:blipFill rotWithShape="1">
          <a:blip r:embed="rId12">
            <a:alphaModFix/>
          </a:blip>
          <a:srcRect/>
          <a:stretch/>
        </p:blipFill>
        <p:spPr>
          <a:xfrm>
            <a:off x="6137043" y="4283978"/>
            <a:ext cx="457200" cy="533400"/>
          </a:xfrm>
          <a:prstGeom prst="rect">
            <a:avLst/>
          </a:prstGeom>
          <a:noFill/>
          <a:ln>
            <a:noFill/>
          </a:ln>
        </p:spPr>
      </p:pic>
      <p:pic>
        <p:nvPicPr>
          <p:cNvPr id="213" name="Google Shape;213;p29"/>
          <p:cNvPicPr preferRelativeResize="0"/>
          <p:nvPr/>
        </p:nvPicPr>
        <p:blipFill rotWithShape="1">
          <a:blip r:embed="rId13">
            <a:alphaModFix/>
          </a:blip>
          <a:srcRect l="11750" t="32417" r="11626" b="15568"/>
          <a:stretch/>
        </p:blipFill>
        <p:spPr>
          <a:xfrm>
            <a:off x="6341988" y="5293646"/>
            <a:ext cx="2192411" cy="1028700"/>
          </a:xfrm>
          <a:prstGeom prst="rect">
            <a:avLst/>
          </a:prstGeom>
          <a:noFill/>
          <a:ln>
            <a:noFill/>
          </a:ln>
        </p:spPr>
      </p:pic>
      <p:sp>
        <p:nvSpPr>
          <p:cNvPr id="214" name="Google Shape;214;p29"/>
          <p:cNvSpPr txBox="1"/>
          <p:nvPr/>
        </p:nvSpPr>
        <p:spPr>
          <a:xfrm>
            <a:off x="425012" y="2634219"/>
            <a:ext cx="1479379" cy="369332"/>
          </a:xfrm>
          <a:prstGeom prst="rect">
            <a:avLst/>
          </a:prstGeom>
          <a:solidFill>
            <a:srgbClr val="5C0000"/>
          </a:solidFill>
          <a:ln>
            <a:noFill/>
          </a:ln>
        </p:spPr>
        <p:txBody>
          <a:bodyPr spcFirstLastPara="1" wrap="square" lIns="91425" tIns="45700" rIns="91425" bIns="45700" anchor="t" anchorCtr="0">
            <a:spAutoFit/>
          </a:bodyPr>
          <a:lstStyle/>
          <a:p>
            <a:r>
              <a:rPr lang="en-US" b="1">
                <a:solidFill>
                  <a:srgbClr val="FFFFFF"/>
                </a:solidFill>
                <a:latin typeface="Calibri"/>
                <a:ea typeface="Calibri"/>
                <a:cs typeface="Calibri"/>
                <a:sym typeface="Calibri"/>
              </a:rPr>
              <a:t>Requirements</a:t>
            </a:r>
            <a:endParaRPr>
              <a:solidFill>
                <a:srgbClr val="000000"/>
              </a:solidFill>
            </a:endParaRPr>
          </a:p>
        </p:txBody>
      </p:sp>
      <p:sp>
        <p:nvSpPr>
          <p:cNvPr id="215" name="Google Shape;215;p29"/>
          <p:cNvSpPr txBox="1"/>
          <p:nvPr/>
        </p:nvSpPr>
        <p:spPr>
          <a:xfrm>
            <a:off x="2486025" y="3492628"/>
            <a:ext cx="867296" cy="374521"/>
          </a:xfrm>
          <a:prstGeom prst="rect">
            <a:avLst/>
          </a:prstGeom>
          <a:solidFill>
            <a:srgbClr val="5C0000"/>
          </a:solidFill>
          <a:ln>
            <a:noFill/>
          </a:ln>
        </p:spPr>
        <p:txBody>
          <a:bodyPr spcFirstLastPara="1" wrap="square" lIns="91425" tIns="45700" rIns="91425" bIns="45700" anchor="t" anchorCtr="0">
            <a:spAutoFit/>
          </a:bodyPr>
          <a:lstStyle/>
          <a:p>
            <a:r>
              <a:rPr lang="en-US" b="1">
                <a:solidFill>
                  <a:srgbClr val="FFFFFF"/>
                </a:solidFill>
                <a:latin typeface="Calibri"/>
                <a:ea typeface="Calibri"/>
                <a:cs typeface="Calibri"/>
                <a:sym typeface="Calibri"/>
              </a:rPr>
              <a:t>Design</a:t>
            </a:r>
            <a:endParaRPr b="1">
              <a:solidFill>
                <a:srgbClr val="FFFFFF"/>
              </a:solidFill>
              <a:latin typeface="Calibri"/>
              <a:ea typeface="Calibri"/>
              <a:cs typeface="Calibri"/>
              <a:sym typeface="Calibri"/>
            </a:endParaRPr>
          </a:p>
        </p:txBody>
      </p:sp>
      <p:sp>
        <p:nvSpPr>
          <p:cNvPr id="216" name="Google Shape;216;p29"/>
          <p:cNvSpPr txBox="1"/>
          <p:nvPr/>
        </p:nvSpPr>
        <p:spPr>
          <a:xfrm>
            <a:off x="4126304" y="4108501"/>
            <a:ext cx="1640321" cy="369332"/>
          </a:xfrm>
          <a:prstGeom prst="rect">
            <a:avLst/>
          </a:prstGeom>
          <a:solidFill>
            <a:srgbClr val="5C0000"/>
          </a:solidFill>
          <a:ln>
            <a:noFill/>
          </a:ln>
        </p:spPr>
        <p:txBody>
          <a:bodyPr spcFirstLastPara="1" wrap="square" lIns="91425" tIns="45700" rIns="91425" bIns="45700" anchor="t" anchorCtr="0">
            <a:spAutoFit/>
          </a:bodyPr>
          <a:lstStyle/>
          <a:p>
            <a:r>
              <a:rPr lang="en-US" b="1">
                <a:solidFill>
                  <a:srgbClr val="FFFFFF"/>
                </a:solidFill>
                <a:latin typeface="Calibri"/>
                <a:ea typeface="Calibri"/>
                <a:cs typeface="Calibri"/>
                <a:sym typeface="Calibri"/>
              </a:rPr>
              <a:t>Implementation</a:t>
            </a:r>
            <a:endParaRPr b="1">
              <a:solidFill>
                <a:srgbClr val="FFFFFF"/>
              </a:solidFill>
              <a:latin typeface="Calibri"/>
              <a:ea typeface="Calibri"/>
              <a:cs typeface="Calibri"/>
              <a:sym typeface="Calibri"/>
            </a:endParaRPr>
          </a:p>
        </p:txBody>
      </p:sp>
      <p:sp>
        <p:nvSpPr>
          <p:cNvPr id="217" name="Google Shape;217;p29"/>
          <p:cNvSpPr txBox="1"/>
          <p:nvPr/>
        </p:nvSpPr>
        <p:spPr>
          <a:xfrm>
            <a:off x="6365642" y="4849878"/>
            <a:ext cx="1308449" cy="369332"/>
          </a:xfrm>
          <a:prstGeom prst="rect">
            <a:avLst/>
          </a:prstGeom>
          <a:solidFill>
            <a:srgbClr val="5C0000"/>
          </a:solidFill>
          <a:ln>
            <a:noFill/>
          </a:ln>
        </p:spPr>
        <p:txBody>
          <a:bodyPr spcFirstLastPara="1" wrap="square" lIns="91425" tIns="45700" rIns="91425" bIns="45700" anchor="t" anchorCtr="0">
            <a:spAutoFit/>
          </a:bodyPr>
          <a:lstStyle/>
          <a:p>
            <a:r>
              <a:rPr lang="en-US" b="1">
                <a:solidFill>
                  <a:srgbClr val="FFFFFF"/>
                </a:solidFill>
                <a:latin typeface="Calibri"/>
                <a:ea typeface="Calibri"/>
                <a:cs typeface="Calibri"/>
                <a:sym typeface="Calibri"/>
              </a:rPr>
              <a:t>Verification</a:t>
            </a:r>
            <a:endParaRPr b="1">
              <a:solidFill>
                <a:srgbClr val="FFFFFF"/>
              </a:solidFill>
              <a:latin typeface="Calibri"/>
              <a:ea typeface="Calibri"/>
              <a:cs typeface="Calibri"/>
              <a:sym typeface="Calibri"/>
            </a:endParaRPr>
          </a:p>
        </p:txBody>
      </p:sp>
      <p:pic>
        <p:nvPicPr>
          <p:cNvPr id="218" name="Google Shape;218;p29" descr="images (1).jpg"/>
          <p:cNvPicPr preferRelativeResize="0"/>
          <p:nvPr/>
        </p:nvPicPr>
        <p:blipFill rotWithShape="1">
          <a:blip r:embed="rId14">
            <a:alphaModFix/>
          </a:blip>
          <a:srcRect/>
          <a:stretch/>
        </p:blipFill>
        <p:spPr>
          <a:xfrm>
            <a:off x="4084701" y="4528272"/>
            <a:ext cx="2181225" cy="1254702"/>
          </a:xfrm>
          <a:prstGeom prst="rect">
            <a:avLst/>
          </a:prstGeom>
          <a:noFill/>
          <a:ln>
            <a:noFill/>
          </a:ln>
        </p:spPr>
      </p:pic>
      <p:sp>
        <p:nvSpPr>
          <p:cNvPr id="219" name="Google Shape;219;p29"/>
          <p:cNvSpPr txBox="1"/>
          <p:nvPr/>
        </p:nvSpPr>
        <p:spPr>
          <a:xfrm>
            <a:off x="8571829" y="6322346"/>
            <a:ext cx="3304980" cy="369332"/>
          </a:xfrm>
          <a:prstGeom prst="rect">
            <a:avLst/>
          </a:prstGeom>
          <a:solidFill>
            <a:srgbClr val="5C0000"/>
          </a:solidFill>
          <a:ln>
            <a:noFill/>
          </a:ln>
        </p:spPr>
        <p:txBody>
          <a:bodyPr spcFirstLastPara="1" wrap="square" lIns="91425" tIns="45700" rIns="91425" bIns="45700" anchor="t" anchorCtr="0">
            <a:spAutoFit/>
          </a:bodyPr>
          <a:lstStyle/>
          <a:p>
            <a:r>
              <a:rPr lang="en-US" b="1" dirty="0">
                <a:solidFill>
                  <a:srgbClr val="FFFFFF"/>
                </a:solidFill>
                <a:latin typeface="Calibri"/>
                <a:ea typeface="Calibri"/>
                <a:cs typeface="Calibri"/>
                <a:sym typeface="Calibri"/>
              </a:rPr>
              <a:t>Operation and Maintenance</a:t>
            </a:r>
            <a:endParaRPr b="1" dirty="0">
              <a:solidFill>
                <a:srgbClr val="FFFFFF"/>
              </a:solidFill>
              <a:latin typeface="Calibri"/>
              <a:ea typeface="Calibri"/>
              <a:cs typeface="Calibri"/>
              <a:sym typeface="Calibri"/>
            </a:endParaRPr>
          </a:p>
        </p:txBody>
      </p:sp>
      <p:pic>
        <p:nvPicPr>
          <p:cNvPr id="220" name="Google Shape;220;p29"/>
          <p:cNvPicPr preferRelativeResize="0"/>
          <p:nvPr/>
        </p:nvPicPr>
        <p:blipFill rotWithShape="1">
          <a:blip r:embed="rId12">
            <a:alphaModFix/>
          </a:blip>
          <a:srcRect/>
          <a:stretch/>
        </p:blipFill>
        <p:spPr>
          <a:xfrm>
            <a:off x="8571829" y="5541296"/>
            <a:ext cx="457200" cy="533400"/>
          </a:xfrm>
          <a:prstGeom prst="rect">
            <a:avLst/>
          </a:prstGeom>
          <a:noFill/>
          <a:ln>
            <a:noFill/>
          </a:ln>
        </p:spPr>
      </p:pic>
      <p:sp>
        <p:nvSpPr>
          <p:cNvPr id="221" name="Google Shape;221;p29"/>
          <p:cNvSpPr txBox="1"/>
          <p:nvPr/>
        </p:nvSpPr>
        <p:spPr>
          <a:xfrm>
            <a:off x="400509" y="4745270"/>
            <a:ext cx="1878693" cy="461665"/>
          </a:xfrm>
          <a:prstGeom prst="rect">
            <a:avLst/>
          </a:prstGeom>
          <a:noFill/>
          <a:ln>
            <a:noFill/>
          </a:ln>
        </p:spPr>
        <p:txBody>
          <a:bodyPr spcFirstLastPara="1" wrap="square" lIns="91425" tIns="45700" rIns="91425" bIns="45700" anchor="t" anchorCtr="0">
            <a:spAutoFit/>
          </a:bodyPr>
          <a:lstStyle/>
          <a:p>
            <a:r>
              <a:rPr lang="en-US" sz="1200" b="1">
                <a:solidFill>
                  <a:srgbClr val="000000"/>
                </a:solidFill>
                <a:latin typeface="Calibri"/>
                <a:ea typeface="Calibri"/>
                <a:cs typeface="Calibri"/>
                <a:sym typeface="Calibri"/>
              </a:rPr>
              <a:t>Requirement Analysis Prototyping</a:t>
            </a:r>
            <a:endParaRPr sz="1200" b="1">
              <a:solidFill>
                <a:srgbClr val="000000"/>
              </a:solidFill>
              <a:latin typeface="Calibri"/>
              <a:ea typeface="Calibri"/>
              <a:cs typeface="Calibri"/>
              <a:sym typeface="Calibri"/>
            </a:endParaRPr>
          </a:p>
        </p:txBody>
      </p:sp>
      <p:sp>
        <p:nvSpPr>
          <p:cNvPr id="222" name="Google Shape;222;p29"/>
          <p:cNvSpPr txBox="1"/>
          <p:nvPr/>
        </p:nvSpPr>
        <p:spPr>
          <a:xfrm>
            <a:off x="2002219" y="5408467"/>
            <a:ext cx="1878693" cy="461665"/>
          </a:xfrm>
          <a:prstGeom prst="rect">
            <a:avLst/>
          </a:prstGeom>
          <a:noFill/>
          <a:ln>
            <a:noFill/>
          </a:ln>
        </p:spPr>
        <p:txBody>
          <a:bodyPr spcFirstLastPara="1" wrap="square" lIns="91425" tIns="45700" rIns="91425" bIns="45700" anchor="t" anchorCtr="0">
            <a:spAutoFit/>
          </a:bodyPr>
          <a:lstStyle/>
          <a:p>
            <a:r>
              <a:rPr lang="en-US" sz="1200" b="1">
                <a:solidFill>
                  <a:srgbClr val="000000"/>
                </a:solidFill>
                <a:latin typeface="Calibri"/>
                <a:ea typeface="Calibri"/>
                <a:cs typeface="Calibri"/>
                <a:sym typeface="Calibri"/>
              </a:rPr>
              <a:t>Architecture, High Level Design, Low Level Design </a:t>
            </a:r>
            <a:endParaRPr sz="1200" b="1">
              <a:solidFill>
                <a:srgbClr val="000000"/>
              </a:solidFill>
              <a:latin typeface="Calibri"/>
              <a:ea typeface="Calibri"/>
              <a:cs typeface="Calibri"/>
              <a:sym typeface="Calibri"/>
            </a:endParaRPr>
          </a:p>
        </p:txBody>
      </p:sp>
      <p:sp>
        <p:nvSpPr>
          <p:cNvPr id="223" name="Google Shape;223;p29"/>
          <p:cNvSpPr txBox="1"/>
          <p:nvPr/>
        </p:nvSpPr>
        <p:spPr>
          <a:xfrm>
            <a:off x="4019949" y="5807996"/>
            <a:ext cx="1878693" cy="276999"/>
          </a:xfrm>
          <a:prstGeom prst="rect">
            <a:avLst/>
          </a:prstGeom>
          <a:noFill/>
          <a:ln>
            <a:noFill/>
          </a:ln>
        </p:spPr>
        <p:txBody>
          <a:bodyPr spcFirstLastPara="1" wrap="square" lIns="91425" tIns="45700" rIns="91425" bIns="45700" anchor="t" anchorCtr="0">
            <a:spAutoFit/>
          </a:bodyPr>
          <a:lstStyle/>
          <a:p>
            <a:r>
              <a:rPr lang="en-US" sz="1200" b="1">
                <a:solidFill>
                  <a:srgbClr val="000000"/>
                </a:solidFill>
                <a:latin typeface="Calibri"/>
                <a:ea typeface="Calibri"/>
                <a:cs typeface="Calibri"/>
                <a:sym typeface="Calibri"/>
              </a:rPr>
              <a:t>Coding, Unit Testing </a:t>
            </a:r>
            <a:endParaRPr sz="1200" b="1">
              <a:solidFill>
                <a:srgbClr val="000000"/>
              </a:solidFill>
              <a:latin typeface="Calibri"/>
              <a:ea typeface="Calibri"/>
              <a:cs typeface="Calibri"/>
              <a:sym typeface="Calibri"/>
            </a:endParaRPr>
          </a:p>
        </p:txBody>
      </p:sp>
      <p:sp>
        <p:nvSpPr>
          <p:cNvPr id="224" name="Google Shape;224;p29"/>
          <p:cNvSpPr txBox="1"/>
          <p:nvPr/>
        </p:nvSpPr>
        <p:spPr>
          <a:xfrm>
            <a:off x="6693136" y="6339163"/>
            <a:ext cx="1878693" cy="276999"/>
          </a:xfrm>
          <a:prstGeom prst="rect">
            <a:avLst/>
          </a:prstGeom>
          <a:noFill/>
          <a:ln>
            <a:noFill/>
          </a:ln>
        </p:spPr>
        <p:txBody>
          <a:bodyPr spcFirstLastPara="1" wrap="square" lIns="91425" tIns="45700" rIns="91425" bIns="45700" anchor="t" anchorCtr="0">
            <a:spAutoFit/>
          </a:bodyPr>
          <a:lstStyle/>
          <a:p>
            <a:r>
              <a:rPr lang="en-US" sz="1200" b="1">
                <a:solidFill>
                  <a:srgbClr val="000000"/>
                </a:solidFill>
                <a:latin typeface="Calibri"/>
                <a:ea typeface="Calibri"/>
                <a:cs typeface="Calibri"/>
                <a:sym typeface="Calibri"/>
              </a:rPr>
              <a:t>Integration Testing, UAT</a:t>
            </a:r>
            <a:endParaRPr sz="1200" b="1">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83433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1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1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2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2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 xmlns:a16="http://schemas.microsoft.com/office/drawing/2014/main" id="{711E1C15-8CCA-4960-89B2-461376CA552C}"/>
              </a:ext>
            </a:extLst>
          </p:cNvPr>
          <p:cNvSpPr>
            <a:spLocks noGrp="1" noChangeArrowheads="1"/>
          </p:cNvSpPr>
          <p:nvPr>
            <p:ph type="title"/>
          </p:nvPr>
        </p:nvSpPr>
        <p:spPr/>
        <p:txBody>
          <a:bodyPr/>
          <a:lstStyle/>
          <a:p>
            <a:pPr eaLnBrk="1" hangingPunct="1"/>
            <a:r>
              <a:rPr lang="en-US" altLang="en-US" sz="2900">
                <a:solidFill>
                  <a:schemeClr val="tx1"/>
                </a:solidFill>
              </a:rPr>
              <a:t>Waterfall model of the software process</a:t>
            </a:r>
          </a:p>
        </p:txBody>
      </p:sp>
      <p:graphicFrame>
        <p:nvGraphicFramePr>
          <p:cNvPr id="15365" name="Object 6">
            <a:extLst>
              <a:ext uri="{FF2B5EF4-FFF2-40B4-BE49-F238E27FC236}">
                <a16:creationId xmlns="" xmlns:a16="http://schemas.microsoft.com/office/drawing/2014/main" id="{EF96A220-B33A-44B6-9B8E-870748436BFA}"/>
              </a:ext>
            </a:extLst>
          </p:cNvPr>
          <p:cNvGraphicFramePr>
            <a:graphicFrameLocks noGrp="1"/>
          </p:cNvGraphicFramePr>
          <p:nvPr>
            <p:ph idx="1"/>
          </p:nvPr>
        </p:nvGraphicFramePr>
        <p:xfrm>
          <a:off x="2332038" y="2276476"/>
          <a:ext cx="7758112" cy="3109913"/>
        </p:xfrm>
        <a:graphic>
          <a:graphicData uri="http://schemas.openxmlformats.org/presentationml/2006/ole">
            <mc:AlternateContent xmlns:mc="http://schemas.openxmlformats.org/markup-compatibility/2006">
              <mc:Choice xmlns:v="urn:schemas-microsoft-com:vml" Requires="v">
                <p:oleObj spid="_x0000_s4100" name="Document" r:id="rId3" imgW="4000500" imgH="1590675" progId="Word.Document.6">
                  <p:embed/>
                </p:oleObj>
              </mc:Choice>
              <mc:Fallback>
                <p:oleObj name="Document" r:id="rId3" imgW="4000500" imgH="1590675" progId="Word.Document.6">
                  <p:embed/>
                  <p:pic>
                    <p:nvPicPr>
                      <p:cNvPr id="0" name=""/>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2038" y="2276476"/>
                        <a:ext cx="7758112" cy="310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304761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 xmlns:a16="http://schemas.microsoft.com/office/drawing/2014/main" id="{C2398E0C-680E-45B7-AC04-64FBD21D9AA9}"/>
              </a:ext>
            </a:extLst>
          </p:cNvPr>
          <p:cNvSpPr>
            <a:spLocks noGrp="1" noChangeArrowheads="1"/>
          </p:cNvSpPr>
          <p:nvPr>
            <p:ph type="title"/>
          </p:nvPr>
        </p:nvSpPr>
        <p:spPr/>
        <p:txBody>
          <a:bodyPr/>
          <a:lstStyle/>
          <a:p>
            <a:pPr eaLnBrk="1" hangingPunct="1"/>
            <a:r>
              <a:rPr lang="en-US" altLang="en-US">
                <a:solidFill>
                  <a:schemeClr val="tx1"/>
                </a:solidFill>
              </a:rPr>
              <a:t>Context of the RE process</a:t>
            </a:r>
          </a:p>
        </p:txBody>
      </p:sp>
      <p:graphicFrame>
        <p:nvGraphicFramePr>
          <p:cNvPr id="16389" name="Object 7">
            <a:extLst>
              <a:ext uri="{FF2B5EF4-FFF2-40B4-BE49-F238E27FC236}">
                <a16:creationId xmlns="" xmlns:a16="http://schemas.microsoft.com/office/drawing/2014/main" id="{0D4ED454-955B-4983-8B01-AAF22528E992}"/>
              </a:ext>
            </a:extLst>
          </p:cNvPr>
          <p:cNvGraphicFramePr>
            <a:graphicFrameLocks noGrp="1"/>
          </p:cNvGraphicFramePr>
          <p:nvPr>
            <p:ph idx="1"/>
          </p:nvPr>
        </p:nvGraphicFramePr>
        <p:xfrm>
          <a:off x="2678113" y="2354263"/>
          <a:ext cx="6259512" cy="3225800"/>
        </p:xfrm>
        <a:graphic>
          <a:graphicData uri="http://schemas.openxmlformats.org/presentationml/2006/ole">
            <mc:AlternateContent xmlns:mc="http://schemas.openxmlformats.org/markup-compatibility/2006">
              <mc:Choice xmlns:v="urn:schemas-microsoft-com:vml" Requires="v">
                <p:oleObj spid="_x0000_s5124" name="Document" r:id="rId4" imgW="2695575" imgH="1276350" progId="Word.Document.6">
                  <p:embed/>
                </p:oleObj>
              </mc:Choice>
              <mc:Fallback>
                <p:oleObj name="Document" r:id="rId4" imgW="2695575" imgH="1276350" progId="Word.Document.6">
                  <p:embed/>
                  <p:pic>
                    <p:nvPicPr>
                      <p:cNvPr id="0" name=""/>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8113" y="2354263"/>
                        <a:ext cx="6259512" cy="322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34671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 xmlns:a16="http://schemas.microsoft.com/office/drawing/2014/main" id="{F01E7DFB-4E5E-4E2E-B415-3B2002C9E566}"/>
              </a:ext>
            </a:extLst>
          </p:cNvPr>
          <p:cNvSpPr>
            <a:spLocks noGrp="1" noChangeArrowheads="1"/>
          </p:cNvSpPr>
          <p:nvPr>
            <p:ph type="title"/>
          </p:nvPr>
        </p:nvSpPr>
        <p:spPr/>
        <p:txBody>
          <a:bodyPr/>
          <a:lstStyle/>
          <a:p>
            <a:pPr eaLnBrk="1" hangingPunct="1"/>
            <a:r>
              <a:rPr lang="en-US" altLang="en-US">
                <a:solidFill>
                  <a:schemeClr val="tx1"/>
                </a:solidFill>
              </a:rPr>
              <a:t>Spiral model of the RE process</a:t>
            </a:r>
          </a:p>
        </p:txBody>
      </p:sp>
      <p:graphicFrame>
        <p:nvGraphicFramePr>
          <p:cNvPr id="17413" name="Object 6">
            <a:extLst>
              <a:ext uri="{FF2B5EF4-FFF2-40B4-BE49-F238E27FC236}">
                <a16:creationId xmlns="" xmlns:a16="http://schemas.microsoft.com/office/drawing/2014/main" id="{59FFD5A3-0019-4463-8248-BC625B6EA593}"/>
              </a:ext>
            </a:extLst>
          </p:cNvPr>
          <p:cNvGraphicFramePr>
            <a:graphicFrameLocks noGrp="1"/>
          </p:cNvGraphicFramePr>
          <p:nvPr>
            <p:ph idx="1"/>
            <p:extLst/>
          </p:nvPr>
        </p:nvGraphicFramePr>
        <p:xfrm>
          <a:off x="2324676" y="1690688"/>
          <a:ext cx="8336395" cy="4897438"/>
        </p:xfrm>
        <a:graphic>
          <a:graphicData uri="http://schemas.openxmlformats.org/presentationml/2006/ole">
            <mc:AlternateContent xmlns:mc="http://schemas.openxmlformats.org/markup-compatibility/2006">
              <mc:Choice xmlns:v="urn:schemas-microsoft-com:vml" Requires="v">
                <p:oleObj spid="_x0000_s6148" name="Document" r:id="rId4" imgW="4162425" imgH="2590800" progId="Word.Document.6">
                  <p:embed/>
                </p:oleObj>
              </mc:Choice>
              <mc:Fallback>
                <p:oleObj name="Document" r:id="rId4" imgW="4162425" imgH="2590800" progId="Word.Document.6">
                  <p:embed/>
                  <p:pic>
                    <p:nvPicPr>
                      <p:cNvPr id="0" name=""/>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4676" y="1690688"/>
                        <a:ext cx="8336395" cy="489743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705301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D86A00-8F3F-47DC-9A56-2C1F442DB35E}"/>
              </a:ext>
            </a:extLst>
          </p:cNvPr>
          <p:cNvSpPr>
            <a:spLocks noGrp="1"/>
          </p:cNvSpPr>
          <p:nvPr>
            <p:ph type="title"/>
          </p:nvPr>
        </p:nvSpPr>
        <p:spPr/>
        <p:txBody>
          <a:bodyPr/>
          <a:lstStyle/>
          <a:p>
            <a:r>
              <a:rPr lang="en-US" dirty="0"/>
              <a:t>Domain Requirements</a:t>
            </a:r>
          </a:p>
        </p:txBody>
      </p:sp>
      <p:sp>
        <p:nvSpPr>
          <p:cNvPr id="3" name="Text Placeholder 2">
            <a:extLst>
              <a:ext uri="{FF2B5EF4-FFF2-40B4-BE49-F238E27FC236}">
                <a16:creationId xmlns="" xmlns:a16="http://schemas.microsoft.com/office/drawing/2014/main" id="{51BF087B-3B96-4EF9-8431-D4503E3091E8}"/>
              </a:ext>
            </a:extLst>
          </p:cNvPr>
          <p:cNvSpPr>
            <a:spLocks noGrp="1"/>
          </p:cNvSpPr>
          <p:nvPr>
            <p:ph type="body" idx="1"/>
          </p:nvPr>
        </p:nvSpPr>
        <p:spPr/>
        <p:txBody>
          <a:bodyPr/>
          <a:lstStyle/>
          <a:p>
            <a:r>
              <a:rPr lang="en-US" dirty="0"/>
              <a:t>Requirements imposed by a system’s operational domain </a:t>
            </a:r>
          </a:p>
          <a:p>
            <a:r>
              <a:rPr lang="en-US" dirty="0"/>
              <a:t>‒ For example. a train control system has to take into account the braking characteristics in different weather conditions </a:t>
            </a:r>
          </a:p>
          <a:p>
            <a:r>
              <a:rPr lang="en-US" dirty="0"/>
              <a:t> How they are defined? ‒ Can be either new functional requirements or constraints on existing requirements </a:t>
            </a:r>
          </a:p>
          <a:p>
            <a:r>
              <a:rPr lang="en-US" dirty="0"/>
              <a:t> Why use domain requirements? </a:t>
            </a:r>
          </a:p>
          <a:p>
            <a:r>
              <a:rPr lang="en-US" dirty="0"/>
              <a:t>‒ To make the system workable ‒ If not satisfied, the system may not work</a:t>
            </a:r>
          </a:p>
        </p:txBody>
      </p:sp>
    </p:spTree>
    <p:extLst>
      <p:ext uri="{BB962C8B-B14F-4D97-AF65-F5344CB8AC3E}">
        <p14:creationId xmlns:p14="http://schemas.microsoft.com/office/powerpoint/2010/main" val="3268914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 xmlns:a16="http://schemas.microsoft.com/office/drawing/2014/main" id="{AE2ABF90-70BE-4858-A554-D42F71252FB2}"/>
              </a:ext>
            </a:extLst>
          </p:cNvPr>
          <p:cNvSpPr>
            <a:spLocks noGrp="1" noChangeArrowheads="1"/>
          </p:cNvSpPr>
          <p:nvPr>
            <p:ph type="title"/>
          </p:nvPr>
        </p:nvSpPr>
        <p:spPr/>
        <p:txBody>
          <a:bodyPr/>
          <a:lstStyle/>
          <a:p>
            <a:pPr eaLnBrk="1" hangingPunct="1"/>
            <a:r>
              <a:rPr lang="en-US" altLang="en-US">
                <a:solidFill>
                  <a:schemeClr val="tx1"/>
                </a:solidFill>
              </a:rPr>
              <a:t>Actors in the RE process</a:t>
            </a:r>
          </a:p>
        </p:txBody>
      </p:sp>
      <p:sp>
        <p:nvSpPr>
          <p:cNvPr id="18437" name="Rectangle 6">
            <a:extLst>
              <a:ext uri="{FF2B5EF4-FFF2-40B4-BE49-F238E27FC236}">
                <a16:creationId xmlns="" xmlns:a16="http://schemas.microsoft.com/office/drawing/2014/main" id="{0CE634E8-523C-42F6-9C16-DFB5AF1F783D}"/>
              </a:ext>
            </a:extLst>
          </p:cNvPr>
          <p:cNvSpPr>
            <a:spLocks noGrp="1" noChangeArrowheads="1"/>
          </p:cNvSpPr>
          <p:nvPr>
            <p:ph idx="1"/>
          </p:nvPr>
        </p:nvSpPr>
        <p:spPr/>
        <p:txBody>
          <a:bodyPr/>
          <a:lstStyle/>
          <a:p>
            <a:pPr eaLnBrk="1" hangingPunct="1">
              <a:buClr>
                <a:schemeClr val="tx1"/>
              </a:buClr>
              <a:buSzTx/>
              <a:buFont typeface="Wingdings" panose="05000000000000000000" pitchFamily="2" charset="2"/>
              <a:buChar char="§"/>
            </a:pPr>
            <a:r>
              <a:rPr lang="en-US" altLang="en-US" sz="2000"/>
              <a:t>Actors in a process are the people involved in the execution of that process</a:t>
            </a:r>
          </a:p>
          <a:p>
            <a:pPr eaLnBrk="1" hangingPunct="1">
              <a:buClr>
                <a:schemeClr val="tx1"/>
              </a:buClr>
              <a:buSzTx/>
              <a:buFont typeface="Wingdings" panose="05000000000000000000" pitchFamily="2" charset="2"/>
              <a:buChar char="§"/>
            </a:pPr>
            <a:r>
              <a:rPr lang="en-US" altLang="en-US" sz="2000"/>
              <a:t>Actors are normally identified by their roles rather than individually</a:t>
            </a:r>
          </a:p>
          <a:p>
            <a:pPr eaLnBrk="1" hangingPunct="1">
              <a:buClr>
                <a:schemeClr val="tx1"/>
              </a:buClr>
              <a:buSzTx/>
              <a:buFont typeface="Wingdings" panose="05000000000000000000" pitchFamily="2" charset="2"/>
              <a:buChar char="§"/>
            </a:pPr>
            <a:r>
              <a:rPr lang="en-US" altLang="en-US" sz="2000"/>
              <a:t>Requirements engineering involves actors who are primarily interested in the problem to be solved (end-users, etc) as well actors interested in the solution (system designers, etc.)</a:t>
            </a:r>
          </a:p>
          <a:p>
            <a:pPr eaLnBrk="1" hangingPunct="1">
              <a:buClr>
                <a:schemeClr val="tx1"/>
              </a:buClr>
              <a:buSzTx/>
              <a:buFont typeface="Wingdings" panose="05000000000000000000" pitchFamily="2" charset="2"/>
              <a:buChar char="§"/>
            </a:pPr>
            <a:r>
              <a:rPr lang="en-US" altLang="en-US" sz="2000"/>
              <a:t>Role-action diagrams document which actors are involved in different activities</a:t>
            </a:r>
          </a:p>
        </p:txBody>
      </p:sp>
    </p:spTree>
    <p:extLst>
      <p:ext uri="{BB962C8B-B14F-4D97-AF65-F5344CB8AC3E}">
        <p14:creationId xmlns:p14="http://schemas.microsoft.com/office/powerpoint/2010/main" val="3087837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a:extLst>
              <a:ext uri="{FF2B5EF4-FFF2-40B4-BE49-F238E27FC236}">
                <a16:creationId xmlns="" xmlns:a16="http://schemas.microsoft.com/office/drawing/2014/main" id="{C5B4048C-44CA-4EBB-B41B-945ADE6DA24B}"/>
              </a:ext>
            </a:extLst>
          </p:cNvPr>
          <p:cNvSpPr>
            <a:spLocks noGrp="1" noChangeArrowheads="1"/>
          </p:cNvSpPr>
          <p:nvPr>
            <p:ph type="title"/>
          </p:nvPr>
        </p:nvSpPr>
        <p:spPr/>
        <p:txBody>
          <a:bodyPr/>
          <a:lstStyle/>
          <a:p>
            <a:pPr eaLnBrk="1" hangingPunct="1"/>
            <a:r>
              <a:rPr lang="en-US" altLang="en-US">
                <a:solidFill>
                  <a:schemeClr val="tx1"/>
                </a:solidFill>
              </a:rPr>
              <a:t>RAD for software prototyping</a:t>
            </a:r>
          </a:p>
        </p:txBody>
      </p:sp>
      <p:graphicFrame>
        <p:nvGraphicFramePr>
          <p:cNvPr id="19461" name="Object 10">
            <a:extLst>
              <a:ext uri="{FF2B5EF4-FFF2-40B4-BE49-F238E27FC236}">
                <a16:creationId xmlns="" xmlns:a16="http://schemas.microsoft.com/office/drawing/2014/main" id="{E833DB4B-2537-45E5-A6D9-D3AD15D59A12}"/>
              </a:ext>
            </a:extLst>
          </p:cNvPr>
          <p:cNvGraphicFramePr>
            <a:graphicFrameLocks noGrp="1"/>
          </p:cNvGraphicFramePr>
          <p:nvPr>
            <p:ph idx="1"/>
          </p:nvPr>
        </p:nvGraphicFramePr>
        <p:xfrm>
          <a:off x="2293938" y="2238376"/>
          <a:ext cx="7834312" cy="3109913"/>
        </p:xfrm>
        <a:graphic>
          <a:graphicData uri="http://schemas.openxmlformats.org/presentationml/2006/ole">
            <mc:AlternateContent xmlns:mc="http://schemas.openxmlformats.org/markup-compatibility/2006">
              <mc:Choice xmlns:v="urn:schemas-microsoft-com:vml" Requires="v">
                <p:oleObj spid="_x0000_s7172" name="Document" r:id="rId4" imgW="3867150" imgH="1419225" progId="Word.Document.6">
                  <p:embed/>
                </p:oleObj>
              </mc:Choice>
              <mc:Fallback>
                <p:oleObj name="Document" r:id="rId4" imgW="3867150" imgH="1419225" progId="Word.Document.6">
                  <p:embed/>
                  <p:pic>
                    <p:nvPicPr>
                      <p:cNvPr id="0" name=""/>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3938" y="2238376"/>
                        <a:ext cx="7834312" cy="310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2293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a:extLst>
              <a:ext uri="{FF2B5EF4-FFF2-40B4-BE49-F238E27FC236}">
                <a16:creationId xmlns="" xmlns:a16="http://schemas.microsoft.com/office/drawing/2014/main" id="{714D8BD4-F60B-4592-A569-5721B661BB7C}"/>
              </a:ext>
            </a:extLst>
          </p:cNvPr>
          <p:cNvSpPr>
            <a:spLocks noGrp="1" noChangeArrowheads="1"/>
          </p:cNvSpPr>
          <p:nvPr>
            <p:ph type="title"/>
          </p:nvPr>
        </p:nvSpPr>
        <p:spPr/>
        <p:txBody>
          <a:bodyPr/>
          <a:lstStyle/>
          <a:p>
            <a:pPr eaLnBrk="1" hangingPunct="1"/>
            <a:r>
              <a:rPr lang="en-US" altLang="zh-CN" dirty="0">
                <a:solidFill>
                  <a:schemeClr val="tx1"/>
                </a:solidFill>
                <a:ea typeface="SimSun" panose="02010600030101010101" pitchFamily="2" charset="-122"/>
              </a:rPr>
              <a:t>Objectives of this Week</a:t>
            </a:r>
            <a:endParaRPr lang="en-US" altLang="en-US" dirty="0">
              <a:solidFill>
                <a:schemeClr val="tx1"/>
              </a:solidFill>
            </a:endParaRPr>
          </a:p>
        </p:txBody>
      </p:sp>
      <p:sp>
        <p:nvSpPr>
          <p:cNvPr id="6149" name="Rectangle 3">
            <a:extLst>
              <a:ext uri="{FF2B5EF4-FFF2-40B4-BE49-F238E27FC236}">
                <a16:creationId xmlns="" xmlns:a16="http://schemas.microsoft.com/office/drawing/2014/main" id="{F2C77B05-D502-44E6-BFE5-9F53FBC2C25E}"/>
              </a:ext>
            </a:extLst>
          </p:cNvPr>
          <p:cNvSpPr>
            <a:spLocks noGrp="1" noChangeArrowheads="1"/>
          </p:cNvSpPr>
          <p:nvPr>
            <p:ph type="body" idx="1"/>
          </p:nvPr>
        </p:nvSpPr>
        <p:spPr/>
        <p:txBody>
          <a:bodyPr/>
          <a:lstStyle/>
          <a:p>
            <a:pPr eaLnBrk="1" hangingPunct="1">
              <a:buClr>
                <a:schemeClr val="tx1"/>
              </a:buClr>
              <a:buSzTx/>
              <a:buFont typeface="Wingdings" panose="05000000000000000000" pitchFamily="2" charset="2"/>
              <a:buChar char="§"/>
            </a:pPr>
            <a:r>
              <a:rPr lang="en-US" altLang="en-US" sz="2000"/>
              <a:t>To introduce the notion of processes and process models for requirements engineering</a:t>
            </a:r>
          </a:p>
          <a:p>
            <a:pPr eaLnBrk="1" hangingPunct="1">
              <a:buClr>
                <a:schemeClr val="tx1"/>
              </a:buClr>
              <a:buSzTx/>
              <a:buFont typeface="Wingdings" panose="05000000000000000000" pitchFamily="2" charset="2"/>
              <a:buChar char="§"/>
            </a:pPr>
            <a:r>
              <a:rPr lang="en-US" altLang="en-US" sz="2000"/>
              <a:t>To explain the critical role of people in requirements engineering processes</a:t>
            </a:r>
          </a:p>
          <a:p>
            <a:pPr eaLnBrk="1" hangingPunct="1">
              <a:buClr>
                <a:schemeClr val="tx1"/>
              </a:buClr>
              <a:buSzTx/>
              <a:buFont typeface="Wingdings" panose="05000000000000000000" pitchFamily="2" charset="2"/>
              <a:buChar char="§"/>
            </a:pPr>
            <a:r>
              <a:rPr lang="en-US" altLang="en-US" sz="2000"/>
              <a:t>To explain why process improvements is important and to suggest a process improvement model for requirements engineering</a:t>
            </a:r>
          </a:p>
        </p:txBody>
      </p:sp>
    </p:spTree>
    <p:extLst>
      <p:ext uri="{BB962C8B-B14F-4D97-AF65-F5344CB8AC3E}">
        <p14:creationId xmlns:p14="http://schemas.microsoft.com/office/powerpoint/2010/main" val="11921364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a:extLst>
              <a:ext uri="{FF2B5EF4-FFF2-40B4-BE49-F238E27FC236}">
                <a16:creationId xmlns="" xmlns:a16="http://schemas.microsoft.com/office/drawing/2014/main" id="{6FB5DE31-C8B3-439C-B36F-E5D68BE99874}"/>
              </a:ext>
            </a:extLst>
          </p:cNvPr>
          <p:cNvSpPr>
            <a:spLocks noGrp="1" noChangeArrowheads="1"/>
          </p:cNvSpPr>
          <p:nvPr>
            <p:ph type="title"/>
          </p:nvPr>
        </p:nvSpPr>
        <p:spPr/>
        <p:txBody>
          <a:bodyPr/>
          <a:lstStyle/>
          <a:p>
            <a:pPr eaLnBrk="1" hangingPunct="1"/>
            <a:r>
              <a:rPr lang="en-US" altLang="en-US">
                <a:solidFill>
                  <a:schemeClr val="tx1"/>
                </a:solidFill>
              </a:rPr>
              <a:t>Role descriptions</a:t>
            </a:r>
          </a:p>
        </p:txBody>
      </p:sp>
      <p:graphicFrame>
        <p:nvGraphicFramePr>
          <p:cNvPr id="20485" name="Object 9">
            <a:extLst>
              <a:ext uri="{FF2B5EF4-FFF2-40B4-BE49-F238E27FC236}">
                <a16:creationId xmlns="" xmlns:a16="http://schemas.microsoft.com/office/drawing/2014/main" id="{8A0ECD36-08EE-4F8C-8125-1565C881C8E7}"/>
              </a:ext>
            </a:extLst>
          </p:cNvPr>
          <p:cNvGraphicFramePr>
            <a:graphicFrameLocks noGrp="1"/>
          </p:cNvGraphicFramePr>
          <p:nvPr>
            <p:ph idx="1"/>
          </p:nvPr>
        </p:nvGraphicFramePr>
        <p:xfrm>
          <a:off x="2524126" y="2200276"/>
          <a:ext cx="7681913" cy="2841625"/>
        </p:xfrm>
        <a:graphic>
          <a:graphicData uri="http://schemas.openxmlformats.org/presentationml/2006/ole">
            <mc:AlternateContent xmlns:mc="http://schemas.openxmlformats.org/markup-compatibility/2006">
              <mc:Choice xmlns:v="urn:schemas-microsoft-com:vml" Requires="v">
                <p:oleObj spid="_x0000_s8196" name="Document" r:id="rId3" imgW="3952875" imgH="1438275" progId="Word.Document.6">
                  <p:embed/>
                </p:oleObj>
              </mc:Choice>
              <mc:Fallback>
                <p:oleObj name="Document" r:id="rId3" imgW="3952875" imgH="1438275" progId="Word.Document.6">
                  <p:embed/>
                  <p:pic>
                    <p:nvPicPr>
                      <p:cNvPr id="0" name=""/>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26" y="2200276"/>
                        <a:ext cx="7681913"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39887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a:extLst>
              <a:ext uri="{FF2B5EF4-FFF2-40B4-BE49-F238E27FC236}">
                <a16:creationId xmlns="" xmlns:a16="http://schemas.microsoft.com/office/drawing/2014/main" id="{46DB858A-4673-4083-9479-33D4F015DE2C}"/>
              </a:ext>
            </a:extLst>
          </p:cNvPr>
          <p:cNvSpPr>
            <a:spLocks noGrp="1" noChangeArrowheads="1"/>
          </p:cNvSpPr>
          <p:nvPr>
            <p:ph type="title"/>
          </p:nvPr>
        </p:nvSpPr>
        <p:spPr/>
        <p:txBody>
          <a:bodyPr/>
          <a:lstStyle/>
          <a:p>
            <a:pPr eaLnBrk="1" hangingPunct="1"/>
            <a:r>
              <a:rPr lang="en-US" altLang="en-US">
                <a:solidFill>
                  <a:schemeClr val="tx1"/>
                </a:solidFill>
              </a:rPr>
              <a:t>Human and social factors</a:t>
            </a:r>
          </a:p>
        </p:txBody>
      </p:sp>
      <p:sp>
        <p:nvSpPr>
          <p:cNvPr id="21509" name="Rectangle 3">
            <a:extLst>
              <a:ext uri="{FF2B5EF4-FFF2-40B4-BE49-F238E27FC236}">
                <a16:creationId xmlns="" xmlns:a16="http://schemas.microsoft.com/office/drawing/2014/main" id="{448ED278-B862-4C0E-BAC6-2B5EDABA2687}"/>
              </a:ext>
            </a:extLst>
          </p:cNvPr>
          <p:cNvSpPr>
            <a:spLocks noGrp="1" noChangeArrowheads="1"/>
          </p:cNvSpPr>
          <p:nvPr>
            <p:ph type="body" idx="1"/>
          </p:nvPr>
        </p:nvSpPr>
        <p:spPr/>
        <p:txBody>
          <a:bodyPr/>
          <a:lstStyle/>
          <a:p>
            <a:pPr eaLnBrk="1" hangingPunct="1">
              <a:buClr>
                <a:schemeClr val="tx1"/>
              </a:buClr>
              <a:buSzTx/>
              <a:buFont typeface="Wingdings" panose="05000000000000000000" pitchFamily="2" charset="2"/>
              <a:buChar char="§"/>
            </a:pPr>
            <a:r>
              <a:rPr lang="en-US" altLang="en-US" sz="2000" dirty="0"/>
              <a:t>Requirements engineering processes are dominated by human, social and organizational factors because they always involve a range of stakeholders from different backgrounds and with different individual and organizational goals</a:t>
            </a:r>
            <a:r>
              <a:rPr lang="en-US" altLang="en-US" sz="2000" dirty="0" smtClean="0"/>
              <a:t>.</a:t>
            </a:r>
          </a:p>
          <a:p>
            <a:pPr eaLnBrk="1" hangingPunct="1">
              <a:buClr>
                <a:schemeClr val="tx1"/>
              </a:buClr>
              <a:buSzTx/>
              <a:buFont typeface="Wingdings" panose="05000000000000000000" pitchFamily="2" charset="2"/>
              <a:buChar char="§"/>
            </a:pPr>
            <a:endParaRPr lang="en-US" altLang="en-US" sz="2000" dirty="0"/>
          </a:p>
          <a:p>
            <a:pPr eaLnBrk="1" hangingPunct="1">
              <a:buClr>
                <a:schemeClr val="tx1"/>
              </a:buClr>
              <a:buSzTx/>
              <a:buFont typeface="Wingdings" panose="05000000000000000000" pitchFamily="2" charset="2"/>
              <a:buChar char="§"/>
            </a:pPr>
            <a:endParaRPr lang="en-US" altLang="en-US" sz="2000" dirty="0"/>
          </a:p>
          <a:p>
            <a:pPr eaLnBrk="1" hangingPunct="1">
              <a:buClr>
                <a:schemeClr val="tx1"/>
              </a:buClr>
              <a:buSzTx/>
              <a:buFont typeface="Wingdings" panose="05000000000000000000" pitchFamily="2" charset="2"/>
              <a:buChar char="§"/>
            </a:pPr>
            <a:r>
              <a:rPr lang="en-US" altLang="en-US" sz="2000" dirty="0"/>
              <a:t>System stakeholders may come from a range of technical and non-technical background and from different disciplines</a:t>
            </a:r>
          </a:p>
        </p:txBody>
      </p:sp>
    </p:spTree>
    <p:extLst>
      <p:ext uri="{BB962C8B-B14F-4D97-AF65-F5344CB8AC3E}">
        <p14:creationId xmlns:p14="http://schemas.microsoft.com/office/powerpoint/2010/main" val="1358148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a:extLst>
              <a:ext uri="{FF2B5EF4-FFF2-40B4-BE49-F238E27FC236}">
                <a16:creationId xmlns="" xmlns:a16="http://schemas.microsoft.com/office/drawing/2014/main" id="{C9B1F86F-E90A-49BD-8A0A-F4209CFD0F80}"/>
              </a:ext>
            </a:extLst>
          </p:cNvPr>
          <p:cNvSpPr>
            <a:spLocks noGrp="1" noChangeArrowheads="1"/>
          </p:cNvSpPr>
          <p:nvPr>
            <p:ph type="title"/>
          </p:nvPr>
        </p:nvSpPr>
        <p:spPr/>
        <p:txBody>
          <a:bodyPr/>
          <a:lstStyle/>
          <a:p>
            <a:pPr eaLnBrk="1" hangingPunct="1"/>
            <a:r>
              <a:rPr lang="en-US" altLang="en-US">
                <a:solidFill>
                  <a:schemeClr val="tx1"/>
                </a:solidFill>
              </a:rPr>
              <a:t>Types of stakeholder</a:t>
            </a:r>
          </a:p>
        </p:txBody>
      </p:sp>
      <p:sp>
        <p:nvSpPr>
          <p:cNvPr id="22533" name="Rectangle 3">
            <a:extLst>
              <a:ext uri="{FF2B5EF4-FFF2-40B4-BE49-F238E27FC236}">
                <a16:creationId xmlns="" xmlns:a16="http://schemas.microsoft.com/office/drawing/2014/main" id="{A0962917-F0A4-4001-80F1-00A5B374D552}"/>
              </a:ext>
            </a:extLst>
          </p:cNvPr>
          <p:cNvSpPr>
            <a:spLocks noGrp="1" noChangeArrowheads="1"/>
          </p:cNvSpPr>
          <p:nvPr>
            <p:ph type="body" idx="1"/>
          </p:nvPr>
        </p:nvSpPr>
        <p:spPr/>
        <p:txBody>
          <a:bodyPr/>
          <a:lstStyle/>
          <a:p>
            <a:pPr eaLnBrk="1" hangingPunct="1">
              <a:buClr>
                <a:schemeClr val="tx1"/>
              </a:buClr>
              <a:buSzTx/>
              <a:buFont typeface="Wingdings" panose="05000000000000000000" pitchFamily="2" charset="2"/>
              <a:buChar char="§"/>
            </a:pPr>
            <a:r>
              <a:rPr lang="en-US" altLang="en-US" sz="2000" dirty="0"/>
              <a:t>Software engineers responsible for system development</a:t>
            </a:r>
          </a:p>
          <a:p>
            <a:pPr eaLnBrk="1" hangingPunct="1">
              <a:buClr>
                <a:schemeClr val="tx1"/>
              </a:buClr>
              <a:buSzTx/>
              <a:buFont typeface="Wingdings" panose="05000000000000000000" pitchFamily="2" charset="2"/>
              <a:buChar char="§"/>
            </a:pPr>
            <a:r>
              <a:rPr lang="en-US" altLang="en-US" sz="2000" dirty="0"/>
              <a:t>System end-users who will use the system after it has been delivered</a:t>
            </a:r>
          </a:p>
          <a:p>
            <a:pPr eaLnBrk="1" hangingPunct="1">
              <a:buClr>
                <a:schemeClr val="tx1"/>
              </a:buClr>
              <a:buSzTx/>
              <a:buFont typeface="Wingdings" panose="05000000000000000000" pitchFamily="2" charset="2"/>
              <a:buChar char="§"/>
            </a:pPr>
            <a:r>
              <a:rPr lang="en-US" altLang="en-US" sz="2000" dirty="0"/>
              <a:t>Managers of system end-users who are responsible for their work</a:t>
            </a:r>
          </a:p>
          <a:p>
            <a:pPr eaLnBrk="1" hangingPunct="1">
              <a:buClr>
                <a:schemeClr val="tx1"/>
              </a:buClr>
              <a:buSzTx/>
              <a:buFont typeface="Wingdings" panose="05000000000000000000" pitchFamily="2" charset="2"/>
              <a:buChar char="§"/>
            </a:pPr>
            <a:r>
              <a:rPr lang="en-US" altLang="en-US" sz="2000" dirty="0"/>
              <a:t>External regulators who check that the system meets its legal requirements</a:t>
            </a:r>
          </a:p>
          <a:p>
            <a:pPr eaLnBrk="1" hangingPunct="1">
              <a:buClr>
                <a:schemeClr val="tx1"/>
              </a:buClr>
              <a:buSzTx/>
              <a:buFont typeface="Wingdings" panose="05000000000000000000" pitchFamily="2" charset="2"/>
              <a:buChar char="§"/>
            </a:pPr>
            <a:r>
              <a:rPr lang="en-US" altLang="en-US" sz="2000" dirty="0"/>
              <a:t>Domain experts who give essential background information about the system application domain</a:t>
            </a:r>
          </a:p>
        </p:txBody>
      </p:sp>
    </p:spTree>
    <p:extLst>
      <p:ext uri="{BB962C8B-B14F-4D97-AF65-F5344CB8AC3E}">
        <p14:creationId xmlns:p14="http://schemas.microsoft.com/office/powerpoint/2010/main" val="850564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a:extLst>
              <a:ext uri="{FF2B5EF4-FFF2-40B4-BE49-F238E27FC236}">
                <a16:creationId xmlns="" xmlns:a16="http://schemas.microsoft.com/office/drawing/2014/main" id="{7FF87395-2E14-40C3-8B3B-6995E30F4317}"/>
              </a:ext>
            </a:extLst>
          </p:cNvPr>
          <p:cNvSpPr>
            <a:spLocks noGrp="1" noChangeArrowheads="1"/>
          </p:cNvSpPr>
          <p:nvPr>
            <p:ph type="title"/>
          </p:nvPr>
        </p:nvSpPr>
        <p:spPr/>
        <p:txBody>
          <a:bodyPr/>
          <a:lstStyle/>
          <a:p>
            <a:pPr eaLnBrk="1" hangingPunct="1"/>
            <a:r>
              <a:rPr lang="en-US" altLang="en-US" sz="3000">
                <a:solidFill>
                  <a:schemeClr val="tx1"/>
                </a:solidFill>
              </a:rPr>
              <a:t>Factors influencing requirements</a:t>
            </a:r>
          </a:p>
        </p:txBody>
      </p:sp>
      <p:sp>
        <p:nvSpPr>
          <p:cNvPr id="23557" name="Rectangle 3">
            <a:extLst>
              <a:ext uri="{FF2B5EF4-FFF2-40B4-BE49-F238E27FC236}">
                <a16:creationId xmlns="" xmlns:a16="http://schemas.microsoft.com/office/drawing/2014/main" id="{B0DD83AC-D20D-4E64-A097-62F35FEC07F9}"/>
              </a:ext>
            </a:extLst>
          </p:cNvPr>
          <p:cNvSpPr>
            <a:spLocks noGrp="1" noChangeArrowheads="1"/>
          </p:cNvSpPr>
          <p:nvPr>
            <p:ph type="body" idx="1"/>
          </p:nvPr>
        </p:nvSpPr>
        <p:spPr/>
        <p:txBody>
          <a:bodyPr/>
          <a:lstStyle/>
          <a:p>
            <a:pPr eaLnBrk="1" hangingPunct="1">
              <a:buClr>
                <a:schemeClr val="tx1"/>
              </a:buClr>
              <a:buSzTx/>
              <a:buFont typeface="Wingdings" panose="05000000000000000000" pitchFamily="2" charset="2"/>
              <a:buChar char="§"/>
            </a:pPr>
            <a:r>
              <a:rPr lang="en-US" altLang="en-US" sz="2000"/>
              <a:t>Personality and status of stakeholders</a:t>
            </a:r>
          </a:p>
          <a:p>
            <a:pPr eaLnBrk="1" hangingPunct="1">
              <a:buClr>
                <a:schemeClr val="tx1"/>
              </a:buClr>
              <a:buSzTx/>
              <a:buFont typeface="Wingdings" panose="05000000000000000000" pitchFamily="2" charset="2"/>
              <a:buChar char="§"/>
            </a:pPr>
            <a:r>
              <a:rPr lang="en-US" altLang="en-US" sz="2000"/>
              <a:t>The personal goals of individuals within an organization</a:t>
            </a:r>
          </a:p>
          <a:p>
            <a:pPr eaLnBrk="1" hangingPunct="1">
              <a:buClr>
                <a:schemeClr val="tx1"/>
              </a:buClr>
              <a:buSzTx/>
              <a:buFont typeface="Wingdings" panose="05000000000000000000" pitchFamily="2" charset="2"/>
              <a:buChar char="§"/>
            </a:pPr>
            <a:r>
              <a:rPr lang="en-US" altLang="en-US" sz="2000"/>
              <a:t>The degree of political influence of stakeholders within an organization</a:t>
            </a:r>
          </a:p>
        </p:txBody>
      </p:sp>
    </p:spTree>
    <p:extLst>
      <p:ext uri="{BB962C8B-B14F-4D97-AF65-F5344CB8AC3E}">
        <p14:creationId xmlns:p14="http://schemas.microsoft.com/office/powerpoint/2010/main" val="1584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a:extLst>
              <a:ext uri="{FF2B5EF4-FFF2-40B4-BE49-F238E27FC236}">
                <a16:creationId xmlns="" xmlns:a16="http://schemas.microsoft.com/office/drawing/2014/main" id="{4FC9A0EC-51AF-4D95-9761-6CA87B713B96}"/>
              </a:ext>
            </a:extLst>
          </p:cNvPr>
          <p:cNvSpPr>
            <a:spLocks noGrp="1" noChangeArrowheads="1"/>
          </p:cNvSpPr>
          <p:nvPr>
            <p:ph type="title"/>
          </p:nvPr>
        </p:nvSpPr>
        <p:spPr/>
        <p:txBody>
          <a:bodyPr/>
          <a:lstStyle/>
          <a:p>
            <a:pPr eaLnBrk="1" hangingPunct="1"/>
            <a:r>
              <a:rPr lang="en-US" altLang="en-US">
                <a:solidFill>
                  <a:schemeClr val="tx1"/>
                </a:solidFill>
              </a:rPr>
              <a:t>Process support</a:t>
            </a:r>
          </a:p>
        </p:txBody>
      </p:sp>
      <p:sp>
        <p:nvSpPr>
          <p:cNvPr id="24581" name="Rectangle 3">
            <a:extLst>
              <a:ext uri="{FF2B5EF4-FFF2-40B4-BE49-F238E27FC236}">
                <a16:creationId xmlns="" xmlns:a16="http://schemas.microsoft.com/office/drawing/2014/main" id="{E5DDDF98-2456-49B0-91F8-E8879563C8BC}"/>
              </a:ext>
            </a:extLst>
          </p:cNvPr>
          <p:cNvSpPr>
            <a:spLocks noGrp="1" noChangeArrowheads="1"/>
          </p:cNvSpPr>
          <p:nvPr>
            <p:ph type="body" idx="1"/>
          </p:nvPr>
        </p:nvSpPr>
        <p:spPr/>
        <p:txBody>
          <a:bodyPr/>
          <a:lstStyle/>
          <a:p>
            <a:pPr eaLnBrk="1" hangingPunct="1">
              <a:buClr>
                <a:schemeClr val="tx1"/>
              </a:buClr>
              <a:buSzTx/>
              <a:buFont typeface="Wingdings" panose="05000000000000000000" pitchFamily="2" charset="2"/>
              <a:buChar char="§"/>
            </a:pPr>
            <a:r>
              <a:rPr lang="en-US" altLang="en-US" sz="2000" dirty="0"/>
              <a:t>CASE (Computer-Aided Software Engineering) tools provide automated support for software engineering </a:t>
            </a:r>
            <a:r>
              <a:rPr lang="en-US" altLang="en-US" sz="2000" dirty="0" smtClean="0"/>
              <a:t>processes</a:t>
            </a:r>
          </a:p>
          <a:p>
            <a:pPr eaLnBrk="1" hangingPunct="1">
              <a:buClr>
                <a:schemeClr val="tx1"/>
              </a:buClr>
              <a:buSzTx/>
              <a:buFont typeface="Wingdings" panose="05000000000000000000" pitchFamily="2" charset="2"/>
              <a:buChar char="§"/>
            </a:pPr>
            <a:r>
              <a:rPr lang="en-US" altLang="en-US" sz="2000" dirty="0" smtClean="0"/>
              <a:t>These tools support various activities such as software design, configuration management and testing.</a:t>
            </a:r>
            <a:endParaRPr lang="en-US" altLang="en-US" sz="2000" dirty="0"/>
          </a:p>
          <a:p>
            <a:pPr eaLnBrk="1" hangingPunct="1">
              <a:buClr>
                <a:schemeClr val="tx1"/>
              </a:buClr>
              <a:buSzTx/>
              <a:buFont typeface="Wingdings" panose="05000000000000000000" pitchFamily="2" charset="2"/>
              <a:buChar char="§"/>
            </a:pPr>
            <a:r>
              <a:rPr lang="en-US" altLang="en-US" sz="2000" dirty="0"/>
              <a:t>The most mature CASE tools support well-understood activities such as programming, testing and project management</a:t>
            </a:r>
          </a:p>
          <a:p>
            <a:pPr eaLnBrk="1" hangingPunct="1">
              <a:buClr>
                <a:schemeClr val="tx1"/>
              </a:buClr>
              <a:buSzTx/>
              <a:buFont typeface="Wingdings" panose="05000000000000000000" pitchFamily="2" charset="2"/>
              <a:buChar char="§"/>
            </a:pPr>
            <a:r>
              <a:rPr lang="en-US" altLang="en-US" sz="2000" dirty="0"/>
              <a:t>Support for requirements engineering is still limited because of the informality and the variability of the process</a:t>
            </a:r>
          </a:p>
        </p:txBody>
      </p:sp>
    </p:spTree>
    <p:extLst>
      <p:ext uri="{BB962C8B-B14F-4D97-AF65-F5344CB8AC3E}">
        <p14:creationId xmlns:p14="http://schemas.microsoft.com/office/powerpoint/2010/main" val="1777863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7"/>
          <p:cNvSpPr txBox="1">
            <a:spLocks noGrp="1"/>
          </p:cNvSpPr>
          <p:nvPr>
            <p:ph type="title"/>
          </p:nvPr>
        </p:nvSpPr>
        <p:spPr>
          <a:xfrm>
            <a:off x="566324"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Computer Aided Design Software </a:t>
            </a:r>
            <a:endParaRPr/>
          </a:p>
        </p:txBody>
      </p:sp>
      <p:pic>
        <p:nvPicPr>
          <p:cNvPr id="258" name="Google Shape;258;p37"/>
          <p:cNvPicPr preferRelativeResize="0"/>
          <p:nvPr/>
        </p:nvPicPr>
        <p:blipFill rotWithShape="1">
          <a:blip r:embed="rId3">
            <a:alphaModFix/>
          </a:blip>
          <a:srcRect/>
          <a:stretch/>
        </p:blipFill>
        <p:spPr>
          <a:xfrm>
            <a:off x="5394049" y="3399182"/>
            <a:ext cx="6638925" cy="3562350"/>
          </a:xfrm>
          <a:prstGeom prst="rect">
            <a:avLst/>
          </a:prstGeom>
          <a:noFill/>
          <a:ln>
            <a:noFill/>
          </a:ln>
        </p:spPr>
      </p:pic>
      <p:pic>
        <p:nvPicPr>
          <p:cNvPr id="259" name="Google Shape;259;p37"/>
          <p:cNvPicPr preferRelativeResize="0"/>
          <p:nvPr/>
        </p:nvPicPr>
        <p:blipFill rotWithShape="1">
          <a:blip r:embed="rId4">
            <a:alphaModFix/>
          </a:blip>
          <a:srcRect/>
          <a:stretch/>
        </p:blipFill>
        <p:spPr>
          <a:xfrm>
            <a:off x="6907489" y="982715"/>
            <a:ext cx="5125485" cy="2759316"/>
          </a:xfrm>
          <a:prstGeom prst="rect">
            <a:avLst/>
          </a:prstGeom>
          <a:noFill/>
          <a:ln>
            <a:noFill/>
          </a:ln>
        </p:spPr>
      </p:pic>
      <p:pic>
        <p:nvPicPr>
          <p:cNvPr id="260" name="Google Shape;260;p37"/>
          <p:cNvPicPr preferRelativeResize="0"/>
          <p:nvPr/>
        </p:nvPicPr>
        <p:blipFill rotWithShape="1">
          <a:blip r:embed="rId5">
            <a:alphaModFix/>
          </a:blip>
          <a:srcRect/>
          <a:stretch/>
        </p:blipFill>
        <p:spPr>
          <a:xfrm>
            <a:off x="0" y="2088459"/>
            <a:ext cx="5394049" cy="3307141"/>
          </a:xfrm>
          <a:prstGeom prst="rect">
            <a:avLst/>
          </a:prstGeom>
          <a:noFill/>
          <a:ln>
            <a:noFill/>
          </a:ln>
        </p:spPr>
      </p:pic>
    </p:spTree>
    <p:extLst>
      <p:ext uri="{BB962C8B-B14F-4D97-AF65-F5344CB8AC3E}">
        <p14:creationId xmlns:p14="http://schemas.microsoft.com/office/powerpoint/2010/main" val="3066162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a:extLst>
              <a:ext uri="{FF2B5EF4-FFF2-40B4-BE49-F238E27FC236}">
                <a16:creationId xmlns="" xmlns:a16="http://schemas.microsoft.com/office/drawing/2014/main" id="{9D35B32E-4E7E-4FCA-9D24-6A0CFC4FF879}"/>
              </a:ext>
            </a:extLst>
          </p:cNvPr>
          <p:cNvSpPr>
            <a:spLocks noGrp="1" noChangeArrowheads="1"/>
          </p:cNvSpPr>
          <p:nvPr>
            <p:ph type="title"/>
          </p:nvPr>
        </p:nvSpPr>
        <p:spPr/>
        <p:txBody>
          <a:bodyPr/>
          <a:lstStyle/>
          <a:p>
            <a:pPr eaLnBrk="1" hangingPunct="1"/>
            <a:r>
              <a:rPr lang="en-US" altLang="en-US" sz="2900">
                <a:solidFill>
                  <a:schemeClr val="tx1"/>
                </a:solidFill>
              </a:rPr>
              <a:t>Two types of CASE tools for RE</a:t>
            </a:r>
          </a:p>
        </p:txBody>
      </p:sp>
      <p:sp>
        <p:nvSpPr>
          <p:cNvPr id="25605" name="Rectangle 3">
            <a:extLst>
              <a:ext uri="{FF2B5EF4-FFF2-40B4-BE49-F238E27FC236}">
                <a16:creationId xmlns="" xmlns:a16="http://schemas.microsoft.com/office/drawing/2014/main" id="{CE96D8B9-9F40-429B-AB21-D885EFF1DCD6}"/>
              </a:ext>
            </a:extLst>
          </p:cNvPr>
          <p:cNvSpPr>
            <a:spLocks noGrp="1" noChangeArrowheads="1"/>
          </p:cNvSpPr>
          <p:nvPr>
            <p:ph type="body" idx="1"/>
          </p:nvPr>
        </p:nvSpPr>
        <p:spPr/>
        <p:txBody>
          <a:bodyPr/>
          <a:lstStyle/>
          <a:p>
            <a:pPr eaLnBrk="1" hangingPunct="1">
              <a:buClr>
                <a:schemeClr val="tx1"/>
              </a:buClr>
              <a:buSzTx/>
              <a:buFont typeface="Wingdings" panose="05000000000000000000" pitchFamily="2" charset="2"/>
              <a:buChar char="§"/>
            </a:pPr>
            <a:r>
              <a:rPr lang="en-US" altLang="en-US" sz="2000" dirty="0"/>
              <a:t>Modeling and validation tools support the development of system models which can be used to specify the system and the checking of these models for completeness and consistency. </a:t>
            </a:r>
            <a:endParaRPr lang="en-US" altLang="en-US" sz="2000" dirty="0" smtClean="0"/>
          </a:p>
          <a:p>
            <a:pPr eaLnBrk="1" hangingPunct="1">
              <a:buClr>
                <a:schemeClr val="tx1"/>
              </a:buClr>
              <a:buSzTx/>
              <a:buFont typeface="Wingdings" panose="05000000000000000000" pitchFamily="2" charset="2"/>
              <a:buChar char="§"/>
            </a:pPr>
            <a:endParaRPr lang="en-US" altLang="en-US" sz="2000" dirty="0"/>
          </a:p>
          <a:p>
            <a:pPr eaLnBrk="1" hangingPunct="1">
              <a:buClr>
                <a:schemeClr val="tx1"/>
              </a:buClr>
              <a:buSzTx/>
              <a:buFont typeface="Wingdings" panose="05000000000000000000" pitchFamily="2" charset="2"/>
              <a:buChar char="§"/>
            </a:pPr>
            <a:r>
              <a:rPr lang="en-US" altLang="en-US" sz="2000" dirty="0"/>
              <a:t>Management tools help manage a database of requirements and support the management of changes to these requirements. </a:t>
            </a:r>
          </a:p>
        </p:txBody>
      </p:sp>
    </p:spTree>
    <p:extLst>
      <p:ext uri="{BB962C8B-B14F-4D97-AF65-F5344CB8AC3E}">
        <p14:creationId xmlns:p14="http://schemas.microsoft.com/office/powerpoint/2010/main" val="2602283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smtClean="0"/>
              <a:t>Tools for requirement management have been developed because of the problems of managing the large amount of data which is collected during the RE process &amp; volatility of </a:t>
            </a:r>
            <a:r>
              <a:rPr lang="en-US" dirty="0" err="1" smtClean="0"/>
              <a:t>reqs</a:t>
            </a:r>
            <a:endParaRPr lang="en-US" dirty="0" smtClean="0"/>
          </a:p>
          <a:p>
            <a:endParaRPr lang="en-US" dirty="0"/>
          </a:p>
          <a:p>
            <a:r>
              <a:rPr lang="en-US" dirty="0" smtClean="0"/>
              <a:t>As well as data storage &amp; retrieval facilities, these tools provide a change management system which can record change proposals, link these to the </a:t>
            </a:r>
            <a:r>
              <a:rPr lang="en-US" dirty="0" err="1" smtClean="0"/>
              <a:t>reqs</a:t>
            </a:r>
            <a:r>
              <a:rPr lang="en-US" dirty="0" smtClean="0"/>
              <a:t> affected &amp; keep track of the status of changes.</a:t>
            </a:r>
            <a:endParaRPr lang="en-US" dirty="0"/>
          </a:p>
        </p:txBody>
      </p:sp>
    </p:spTree>
    <p:extLst>
      <p:ext uri="{BB962C8B-B14F-4D97-AF65-F5344CB8AC3E}">
        <p14:creationId xmlns:p14="http://schemas.microsoft.com/office/powerpoint/2010/main" val="2717595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780288"/>
            <a:ext cx="10515600" cy="5396675"/>
          </a:xfrm>
        </p:spPr>
        <p:txBody>
          <a:bodyPr/>
          <a:lstStyle/>
          <a:p>
            <a:r>
              <a:rPr lang="en-US" dirty="0" smtClean="0"/>
              <a:t>At the time of writing, there are several commercial CASE products available for requirement management such as DOORS, RML, RDD-100 and Requisite Pro.</a:t>
            </a:r>
          </a:p>
          <a:p>
            <a:endParaRPr lang="en-US" dirty="0"/>
          </a:p>
          <a:p>
            <a:r>
              <a:rPr lang="en-US" dirty="0" smtClean="0"/>
              <a:t>We will use JIRA. </a:t>
            </a:r>
            <a:endParaRPr lang="en-US" dirty="0"/>
          </a:p>
        </p:txBody>
      </p:sp>
      <p:pic>
        <p:nvPicPr>
          <p:cNvPr id="4" name="Picture 3"/>
          <p:cNvPicPr>
            <a:picLocks noChangeAspect="1"/>
          </p:cNvPicPr>
          <p:nvPr/>
        </p:nvPicPr>
        <p:blipFill>
          <a:blip r:embed="rId2"/>
          <a:stretch>
            <a:fillRect/>
          </a:stretch>
        </p:blipFill>
        <p:spPr>
          <a:xfrm>
            <a:off x="5124450" y="2767584"/>
            <a:ext cx="6872478" cy="3986784"/>
          </a:xfrm>
          <a:prstGeom prst="rect">
            <a:avLst/>
          </a:prstGeom>
        </p:spPr>
      </p:pic>
    </p:spTree>
    <p:extLst>
      <p:ext uri="{BB962C8B-B14F-4D97-AF65-F5344CB8AC3E}">
        <p14:creationId xmlns:p14="http://schemas.microsoft.com/office/powerpoint/2010/main" val="107730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JIRA</a:t>
            </a:r>
            <a:endParaRPr lang="en-US" dirty="0"/>
          </a:p>
        </p:txBody>
      </p:sp>
      <p:sp>
        <p:nvSpPr>
          <p:cNvPr id="3" name="Content Placeholder 2"/>
          <p:cNvSpPr>
            <a:spLocks noGrp="1"/>
          </p:cNvSpPr>
          <p:nvPr>
            <p:ph type="body" idx="1"/>
          </p:nvPr>
        </p:nvSpPr>
        <p:spPr/>
        <p:txBody>
          <a:bodyPr/>
          <a:lstStyle/>
          <a:p>
            <a:r>
              <a:rPr lang="en-US" dirty="0" smtClean="0"/>
              <a:t>Software used to help manage, develop and communication about work</a:t>
            </a:r>
            <a:endParaRPr lang="en-US" dirty="0"/>
          </a:p>
        </p:txBody>
      </p:sp>
      <p:pic>
        <p:nvPicPr>
          <p:cNvPr id="4" name="Picture 3"/>
          <p:cNvPicPr>
            <a:picLocks noChangeAspect="1"/>
          </p:cNvPicPr>
          <p:nvPr/>
        </p:nvPicPr>
        <p:blipFill>
          <a:blip r:embed="rId2"/>
          <a:stretch>
            <a:fillRect/>
          </a:stretch>
        </p:blipFill>
        <p:spPr>
          <a:xfrm>
            <a:off x="5124450" y="2767584"/>
            <a:ext cx="6872478" cy="3986784"/>
          </a:xfrm>
          <a:prstGeom prst="rect">
            <a:avLst/>
          </a:prstGeom>
        </p:spPr>
      </p:pic>
    </p:spTree>
    <p:extLst>
      <p:ext uri="{BB962C8B-B14F-4D97-AF65-F5344CB8AC3E}">
        <p14:creationId xmlns:p14="http://schemas.microsoft.com/office/powerpoint/2010/main" val="1349584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51A9C76D-86DF-464A-AF05-72B25CA41C12}"/>
              </a:ext>
            </a:extLst>
          </p:cNvPr>
          <p:cNvPicPr>
            <a:picLocks noChangeAspect="1"/>
          </p:cNvPicPr>
          <p:nvPr/>
        </p:nvPicPr>
        <p:blipFill>
          <a:blip r:embed="rId3"/>
          <a:stretch>
            <a:fillRect/>
          </a:stretch>
        </p:blipFill>
        <p:spPr>
          <a:xfrm>
            <a:off x="1219200" y="365125"/>
            <a:ext cx="9753600" cy="5610225"/>
          </a:xfrm>
          <a:prstGeom prst="rect">
            <a:avLst/>
          </a:prstGeom>
        </p:spPr>
      </p:pic>
    </p:spTree>
    <p:extLst>
      <p:ext uri="{BB962C8B-B14F-4D97-AF65-F5344CB8AC3E}">
        <p14:creationId xmlns:p14="http://schemas.microsoft.com/office/powerpoint/2010/main" val="13705409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type="body" idx="1"/>
          </p:nvPr>
        </p:nvSpPr>
        <p:spPr/>
        <p:txBody>
          <a:bodyPr/>
          <a:lstStyle/>
          <a:p>
            <a:endParaRPr lang="en-AU"/>
          </a:p>
        </p:txBody>
      </p:sp>
      <p:sp>
        <p:nvSpPr>
          <p:cNvPr id="4" name="Rectangle 3"/>
          <p:cNvSpPr/>
          <p:nvPr/>
        </p:nvSpPr>
        <p:spPr>
          <a:xfrm>
            <a:off x="861646" y="0"/>
            <a:ext cx="10568355" cy="685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Content Placeholder 2"/>
          <p:cNvSpPr txBox="1">
            <a:spLocks/>
          </p:cNvSpPr>
          <p:nvPr/>
        </p:nvSpPr>
        <p:spPr>
          <a:xfrm>
            <a:off x="1775520" y="1196753"/>
            <a:ext cx="8065294" cy="3766185"/>
          </a:xfrm>
          <a:prstGeom prst="rect">
            <a:avLst/>
          </a:prstGeom>
        </p:spPr>
        <p:txBody>
          <a:bodyPr vert="horz" lIns="91440" tIns="45720" rIns="91440" bIns="45720" rtlCol="0">
            <a:normAutofit/>
          </a:bodyPr>
          <a:lstStyle/>
          <a:p>
            <a:pPr marL="347472" lvl="1" indent="-342900">
              <a:lnSpc>
                <a:spcPct val="85000"/>
              </a:lnSpc>
              <a:spcBef>
                <a:spcPts val="600"/>
              </a:spcBef>
              <a:defRPr/>
            </a:pPr>
            <a:endParaRPr lang="en-AU" sz="2400" dirty="0">
              <a:solidFill>
                <a:schemeClr val="tx1">
                  <a:lumMod val="85000"/>
                  <a:lumOff val="15000"/>
                </a:schemeClr>
              </a:solidFill>
            </a:endParaRPr>
          </a:p>
        </p:txBody>
      </p:sp>
      <p:sp>
        <p:nvSpPr>
          <p:cNvPr id="7" name="Content Placeholder 2"/>
          <p:cNvSpPr txBox="1">
            <a:spLocks/>
          </p:cNvSpPr>
          <p:nvPr/>
        </p:nvSpPr>
        <p:spPr>
          <a:xfrm>
            <a:off x="1847528" y="1340769"/>
            <a:ext cx="8460830" cy="3766185"/>
          </a:xfrm>
          <a:prstGeom prst="rect">
            <a:avLst/>
          </a:prstGeom>
        </p:spPr>
        <p:txBody>
          <a:bodyPr vert="horz" lIns="91440" tIns="45720" rIns="91440" bIns="45720" rtlCol="0">
            <a:normAutofit/>
          </a:bodyPr>
          <a:lstStyle/>
          <a:p>
            <a:pPr marL="0" lvl="1">
              <a:lnSpc>
                <a:spcPct val="85000"/>
              </a:lnSpc>
              <a:spcBef>
                <a:spcPts val="600"/>
              </a:spcBef>
            </a:pPr>
            <a:r>
              <a:rPr lang="en-AU" sz="2400" dirty="0">
                <a:solidFill>
                  <a:schemeClr val="bg1"/>
                </a:solidFill>
                <a:latin typeface="Adobe Garamond Pro" pitchFamily="18" charset="0"/>
              </a:rPr>
              <a:t>Restaurant called “Karachi </a:t>
            </a:r>
            <a:r>
              <a:rPr lang="en-AU" sz="2400" dirty="0" smtClean="0">
                <a:solidFill>
                  <a:schemeClr val="bg1"/>
                </a:solidFill>
                <a:latin typeface="Adobe Garamond Pro" pitchFamily="18" charset="0"/>
              </a:rPr>
              <a:t>Foods” </a:t>
            </a:r>
            <a:r>
              <a:rPr lang="en-AU" sz="2400" dirty="0">
                <a:solidFill>
                  <a:schemeClr val="bg1"/>
                </a:solidFill>
                <a:latin typeface="Adobe Garamond Pro" pitchFamily="18" charset="0"/>
              </a:rPr>
              <a:t>is  looking  for  an </a:t>
            </a:r>
            <a:r>
              <a:rPr lang="en-AU" sz="2400" dirty="0">
                <a:latin typeface="Adobe Garamond Pro" pitchFamily="18" charset="0"/>
              </a:rPr>
              <a:t>Online Home Delivery  Service </a:t>
            </a:r>
            <a:r>
              <a:rPr lang="en-AU" sz="2400" dirty="0">
                <a:solidFill>
                  <a:schemeClr val="bg1"/>
                </a:solidFill>
                <a:latin typeface="Adobe Garamond Pro" pitchFamily="18" charset="0"/>
              </a:rPr>
              <a:t>for her Restaurant.</a:t>
            </a:r>
          </a:p>
          <a:p>
            <a:pPr marL="0" lvl="1">
              <a:lnSpc>
                <a:spcPct val="85000"/>
              </a:lnSpc>
              <a:spcBef>
                <a:spcPts val="600"/>
              </a:spcBef>
            </a:pPr>
            <a:endParaRPr lang="en-AU" sz="2400" dirty="0">
              <a:solidFill>
                <a:schemeClr val="bg1"/>
              </a:solidFill>
              <a:latin typeface="Adobe Garamond Pro" pitchFamily="18" charset="0"/>
            </a:endParaRPr>
          </a:p>
          <a:p>
            <a:pPr marL="0" lvl="1">
              <a:lnSpc>
                <a:spcPct val="85000"/>
              </a:lnSpc>
              <a:spcBef>
                <a:spcPts val="600"/>
              </a:spcBef>
            </a:pPr>
            <a:r>
              <a:rPr lang="en-AU" sz="2400" dirty="0">
                <a:solidFill>
                  <a:schemeClr val="bg1"/>
                </a:solidFill>
                <a:latin typeface="Adobe Garamond Pro" pitchFamily="18" charset="0"/>
              </a:rPr>
              <a:t>Ali is the Business Analyst part of the Consulting firm who is hired to set this up. He is going to use the </a:t>
            </a:r>
            <a:r>
              <a:rPr lang="en-AU" sz="2400" dirty="0">
                <a:latin typeface="Adobe Garamond Pro" pitchFamily="18" charset="0"/>
              </a:rPr>
              <a:t>User Story Mapping Technique </a:t>
            </a:r>
            <a:r>
              <a:rPr lang="en-AU" sz="2400" dirty="0">
                <a:solidFill>
                  <a:schemeClr val="bg1"/>
                </a:solidFill>
                <a:latin typeface="Adobe Garamond Pro" pitchFamily="18" charset="0"/>
              </a:rPr>
              <a:t>to gather Business Requirements and for release prioritisation  </a:t>
            </a:r>
          </a:p>
          <a:p>
            <a:pPr marL="347472" lvl="1" indent="-342900">
              <a:lnSpc>
                <a:spcPct val="85000"/>
              </a:lnSpc>
              <a:spcBef>
                <a:spcPts val="600"/>
              </a:spcBef>
            </a:pPr>
            <a:endParaRPr lang="en-AU" sz="2400" dirty="0">
              <a:solidFill>
                <a:schemeClr val="tx1">
                  <a:lumMod val="85000"/>
                  <a:lumOff val="15000"/>
                </a:schemeClr>
              </a:solidFill>
            </a:endParaRPr>
          </a:p>
        </p:txBody>
      </p:sp>
      <p:pic>
        <p:nvPicPr>
          <p:cNvPr id="4098" name="Picture 2"/>
          <p:cNvPicPr>
            <a:picLocks noChangeAspect="1" noChangeArrowheads="1"/>
          </p:cNvPicPr>
          <p:nvPr/>
        </p:nvPicPr>
        <p:blipFill>
          <a:blip r:embed="rId3" cstate="print"/>
          <a:srcRect/>
          <a:stretch>
            <a:fillRect/>
          </a:stretch>
        </p:blipFill>
        <p:spPr bwMode="auto">
          <a:xfrm>
            <a:off x="3791744" y="3933056"/>
            <a:ext cx="4608512" cy="2520280"/>
          </a:xfrm>
          <a:prstGeom prst="rect">
            <a:avLst/>
          </a:prstGeom>
          <a:noFill/>
          <a:ln w="9525">
            <a:noFill/>
            <a:miter lim="800000"/>
            <a:headEnd/>
            <a:tailEnd/>
          </a:ln>
        </p:spPr>
      </p:pic>
      <p:sp>
        <p:nvSpPr>
          <p:cNvPr id="9" name="Rectangle 8"/>
          <p:cNvSpPr/>
          <p:nvPr/>
        </p:nvSpPr>
        <p:spPr>
          <a:xfrm>
            <a:off x="4295800" y="1"/>
            <a:ext cx="3211136" cy="769441"/>
          </a:xfrm>
          <a:prstGeom prst="rect">
            <a:avLst/>
          </a:prstGeom>
          <a:noFill/>
        </p:spPr>
        <p:txBody>
          <a:bodyPr wrap="square" lIns="91440" tIns="45720" rIns="91440" bIns="45720">
            <a:spAutoFit/>
          </a:bodyPr>
          <a:lstStyle/>
          <a:p>
            <a:pPr algn="ctr"/>
            <a:r>
              <a:rPr lang="en-AU" sz="4400" dirty="0">
                <a:ln w="18415" cmpd="sng">
                  <a:solidFill>
                    <a:srgbClr val="FFFFFF"/>
                  </a:solidFill>
                  <a:prstDash val="solid"/>
                </a:ln>
                <a:solidFill>
                  <a:srgbClr val="FFFFFF"/>
                </a:solidFill>
                <a:effectLst>
                  <a:outerShdw blurRad="63500" dir="3600000" algn="tl" rotWithShape="0">
                    <a:srgbClr val="000000">
                      <a:alpha val="70000"/>
                    </a:srgbClr>
                  </a:outerShdw>
                </a:effectLst>
              </a:rPr>
              <a:t>Case Study</a:t>
            </a:r>
          </a:p>
        </p:txBody>
      </p:sp>
    </p:spTree>
    <p:extLst>
      <p:ext uri="{BB962C8B-B14F-4D97-AF65-F5344CB8AC3E}">
        <p14:creationId xmlns:p14="http://schemas.microsoft.com/office/powerpoint/2010/main" val="18986642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sp>
        <p:nvSpPr>
          <p:cNvPr id="4" name="Rectangle 3"/>
          <p:cNvSpPr/>
          <p:nvPr/>
        </p:nvSpPr>
        <p:spPr>
          <a:xfrm>
            <a:off x="-14472" y="0"/>
            <a:ext cx="12192000" cy="68580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prstClr val="white"/>
              </a:solidFill>
            </a:endParaRPr>
          </a:p>
        </p:txBody>
      </p:sp>
      <p:sp>
        <p:nvSpPr>
          <p:cNvPr id="5" name="TextBox 4">
            <a:extLst>
              <a:ext uri="{FF2B5EF4-FFF2-40B4-BE49-F238E27FC236}">
                <a16:creationId xmlns:a16="http://schemas.microsoft.com/office/drawing/2014/main" xmlns="" id="{424CE7A9-34CB-48AE-9704-0517126F8EBF}"/>
              </a:ext>
            </a:extLst>
          </p:cNvPr>
          <p:cNvSpPr txBox="1"/>
          <p:nvPr/>
        </p:nvSpPr>
        <p:spPr>
          <a:xfrm>
            <a:off x="958946" y="593338"/>
            <a:ext cx="1071127" cy="646331"/>
          </a:xfrm>
          <a:prstGeom prst="rect">
            <a:avLst/>
          </a:prstGeom>
          <a:noFill/>
        </p:spPr>
        <p:txBody>
          <a:bodyPr wrap="none" rtlCol="0">
            <a:spAutoFit/>
          </a:bodyPr>
          <a:lstStyle/>
          <a:p>
            <a:r>
              <a:rPr lang="en-GB" b="1" dirty="0">
                <a:solidFill>
                  <a:prstClr val="white"/>
                </a:solidFill>
              </a:rPr>
              <a:t>Activity</a:t>
            </a:r>
          </a:p>
          <a:p>
            <a:r>
              <a:rPr lang="en-GB" b="1" dirty="0">
                <a:solidFill>
                  <a:prstClr val="white"/>
                </a:solidFill>
              </a:rPr>
              <a:t>Sequence</a:t>
            </a:r>
          </a:p>
        </p:txBody>
      </p:sp>
      <p:sp>
        <p:nvSpPr>
          <p:cNvPr id="9" name="Rectangle 8"/>
          <p:cNvSpPr/>
          <p:nvPr/>
        </p:nvSpPr>
        <p:spPr>
          <a:xfrm>
            <a:off x="6982752" y="442693"/>
            <a:ext cx="1584176" cy="936104"/>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prstClr val="white"/>
                </a:solidFill>
              </a:rPr>
              <a:t>Pay</a:t>
            </a:r>
          </a:p>
        </p:txBody>
      </p:sp>
      <p:sp>
        <p:nvSpPr>
          <p:cNvPr id="10" name="Rectangle 9"/>
          <p:cNvSpPr/>
          <p:nvPr/>
        </p:nvSpPr>
        <p:spPr>
          <a:xfrm>
            <a:off x="9015835" y="387191"/>
            <a:ext cx="1584176" cy="950033"/>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prstClr val="white"/>
                </a:solidFill>
              </a:rPr>
              <a:t>Track</a:t>
            </a:r>
          </a:p>
        </p:txBody>
      </p:sp>
      <p:grpSp>
        <p:nvGrpSpPr>
          <p:cNvPr id="25" name="Group 24"/>
          <p:cNvGrpSpPr/>
          <p:nvPr/>
        </p:nvGrpSpPr>
        <p:grpSpPr>
          <a:xfrm>
            <a:off x="2717928" y="350227"/>
            <a:ext cx="1584176" cy="1018992"/>
            <a:chOff x="1331640" y="1041856"/>
            <a:chExt cx="1584176" cy="1018992"/>
          </a:xfrm>
        </p:grpSpPr>
        <p:sp>
          <p:nvSpPr>
            <p:cNvPr id="6" name="Rectangle 5"/>
            <p:cNvSpPr/>
            <p:nvPr/>
          </p:nvSpPr>
          <p:spPr>
            <a:xfrm>
              <a:off x="1331640" y="1124744"/>
              <a:ext cx="1584176" cy="936104"/>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prstClr val="white"/>
                  </a:solidFill>
                </a:rPr>
                <a:t>Browse</a:t>
              </a:r>
            </a:p>
          </p:txBody>
        </p:sp>
        <p:sp>
          <p:nvSpPr>
            <p:cNvPr id="13" name="Rectangle 12"/>
            <p:cNvSpPr/>
            <p:nvPr/>
          </p:nvSpPr>
          <p:spPr>
            <a:xfrm>
              <a:off x="1825266" y="1041856"/>
              <a:ext cx="648072" cy="2880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prstClr val="white"/>
                  </a:solidFill>
                </a:rPr>
                <a:t>EPIC</a:t>
              </a:r>
            </a:p>
          </p:txBody>
        </p:sp>
      </p:grpSp>
      <p:grpSp>
        <p:nvGrpSpPr>
          <p:cNvPr id="26" name="Group 25"/>
          <p:cNvGrpSpPr/>
          <p:nvPr/>
        </p:nvGrpSpPr>
        <p:grpSpPr>
          <a:xfrm>
            <a:off x="4906487" y="314772"/>
            <a:ext cx="1584176" cy="1064025"/>
            <a:chOff x="3203848" y="708791"/>
            <a:chExt cx="1584176" cy="1064025"/>
          </a:xfrm>
        </p:grpSpPr>
        <p:sp>
          <p:nvSpPr>
            <p:cNvPr id="8" name="Rectangle 7"/>
            <p:cNvSpPr/>
            <p:nvPr/>
          </p:nvSpPr>
          <p:spPr>
            <a:xfrm>
              <a:off x="3203848" y="836712"/>
              <a:ext cx="1584176" cy="936104"/>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prstClr val="white"/>
                  </a:solidFill>
                </a:rPr>
                <a:t>Order</a:t>
              </a:r>
            </a:p>
          </p:txBody>
        </p:sp>
        <p:sp>
          <p:nvSpPr>
            <p:cNvPr id="14" name="Rectangle 13"/>
            <p:cNvSpPr/>
            <p:nvPr/>
          </p:nvSpPr>
          <p:spPr>
            <a:xfrm>
              <a:off x="3691045" y="708791"/>
              <a:ext cx="648072" cy="2880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prstClr val="white"/>
                  </a:solidFill>
                </a:rPr>
                <a:t>EPIC</a:t>
              </a:r>
            </a:p>
          </p:txBody>
        </p:sp>
      </p:grpSp>
      <p:sp>
        <p:nvSpPr>
          <p:cNvPr id="15" name="Rectangle 14"/>
          <p:cNvSpPr/>
          <p:nvPr/>
        </p:nvSpPr>
        <p:spPr>
          <a:xfrm>
            <a:off x="7521971" y="328695"/>
            <a:ext cx="648072" cy="2880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prstClr val="white"/>
                </a:solidFill>
              </a:rPr>
              <a:t>EPIC</a:t>
            </a:r>
          </a:p>
        </p:txBody>
      </p:sp>
      <p:sp>
        <p:nvSpPr>
          <p:cNvPr id="16" name="Rectangle 15"/>
          <p:cNvSpPr/>
          <p:nvPr/>
        </p:nvSpPr>
        <p:spPr>
          <a:xfrm>
            <a:off x="9544647" y="279783"/>
            <a:ext cx="648072" cy="2880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prstClr val="white"/>
                </a:solidFill>
              </a:rPr>
              <a:t>EPIC</a:t>
            </a:r>
          </a:p>
        </p:txBody>
      </p:sp>
      <p:sp>
        <p:nvSpPr>
          <p:cNvPr id="17" name="Rectangle 16"/>
          <p:cNvSpPr/>
          <p:nvPr/>
        </p:nvSpPr>
        <p:spPr>
          <a:xfrm>
            <a:off x="2971106" y="1961114"/>
            <a:ext cx="1368152" cy="7200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black"/>
                </a:solidFill>
              </a:rPr>
              <a:t>Grouped by </a:t>
            </a:r>
          </a:p>
          <a:p>
            <a:pPr algn="ctr"/>
            <a:r>
              <a:rPr lang="en-AU" dirty="0">
                <a:solidFill>
                  <a:prstClr val="black"/>
                </a:solidFill>
              </a:rPr>
              <a:t>Categories</a:t>
            </a:r>
          </a:p>
        </p:txBody>
      </p:sp>
      <p:sp>
        <p:nvSpPr>
          <p:cNvPr id="18" name="Rectangle 17"/>
          <p:cNvSpPr/>
          <p:nvPr/>
        </p:nvSpPr>
        <p:spPr>
          <a:xfrm>
            <a:off x="4902331" y="1877143"/>
            <a:ext cx="1296144" cy="7920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black"/>
                </a:solidFill>
              </a:rPr>
              <a:t>Registration</a:t>
            </a:r>
          </a:p>
        </p:txBody>
      </p:sp>
      <p:sp>
        <p:nvSpPr>
          <p:cNvPr id="19" name="Rectangle 18"/>
          <p:cNvSpPr/>
          <p:nvPr/>
        </p:nvSpPr>
        <p:spPr>
          <a:xfrm>
            <a:off x="7013980" y="1894269"/>
            <a:ext cx="1368152" cy="7920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black"/>
                </a:solidFill>
              </a:rPr>
              <a:t>Cash</a:t>
            </a:r>
          </a:p>
        </p:txBody>
      </p:sp>
      <p:sp>
        <p:nvSpPr>
          <p:cNvPr id="20" name="Rectangle 19"/>
          <p:cNvSpPr/>
          <p:nvPr/>
        </p:nvSpPr>
        <p:spPr>
          <a:xfrm>
            <a:off x="9118584" y="1831471"/>
            <a:ext cx="1296144" cy="7200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black"/>
                </a:solidFill>
              </a:rPr>
              <a:t>ETA</a:t>
            </a:r>
          </a:p>
        </p:txBody>
      </p:sp>
      <p:sp>
        <p:nvSpPr>
          <p:cNvPr id="21" name="Rectangle 20"/>
          <p:cNvSpPr/>
          <p:nvPr/>
        </p:nvSpPr>
        <p:spPr>
          <a:xfrm>
            <a:off x="4898245" y="2756535"/>
            <a:ext cx="1368152" cy="7200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black"/>
                </a:solidFill>
              </a:rPr>
              <a:t>Login</a:t>
            </a:r>
          </a:p>
        </p:txBody>
      </p:sp>
      <p:sp>
        <p:nvSpPr>
          <p:cNvPr id="22" name="Rectangle 21"/>
          <p:cNvSpPr/>
          <p:nvPr/>
        </p:nvSpPr>
        <p:spPr>
          <a:xfrm>
            <a:off x="7053919" y="2848480"/>
            <a:ext cx="1584176" cy="93610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black"/>
                </a:solidFill>
              </a:rPr>
              <a:t>Debit/Credit</a:t>
            </a:r>
          </a:p>
          <a:p>
            <a:pPr algn="ctr"/>
            <a:r>
              <a:rPr lang="en-AU" dirty="0">
                <a:solidFill>
                  <a:prstClr val="black"/>
                </a:solidFill>
              </a:rPr>
              <a:t>Card</a:t>
            </a:r>
          </a:p>
        </p:txBody>
      </p:sp>
      <p:sp>
        <p:nvSpPr>
          <p:cNvPr id="23" name="Rectangle 22"/>
          <p:cNvSpPr/>
          <p:nvPr/>
        </p:nvSpPr>
        <p:spPr>
          <a:xfrm>
            <a:off x="9158161" y="2947932"/>
            <a:ext cx="1299524" cy="7200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black"/>
                </a:solidFill>
              </a:rPr>
              <a:t>Support</a:t>
            </a:r>
          </a:p>
        </p:txBody>
      </p:sp>
      <p:sp>
        <p:nvSpPr>
          <p:cNvPr id="24" name="Rectangle 23"/>
          <p:cNvSpPr/>
          <p:nvPr/>
        </p:nvSpPr>
        <p:spPr>
          <a:xfrm>
            <a:off x="4906487" y="3680662"/>
            <a:ext cx="1499840" cy="7920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black"/>
                </a:solidFill>
              </a:rPr>
              <a:t>Add &amp; Remove</a:t>
            </a:r>
          </a:p>
          <a:p>
            <a:pPr algn="ctr"/>
            <a:r>
              <a:rPr lang="en-AU" dirty="0">
                <a:solidFill>
                  <a:prstClr val="black"/>
                </a:solidFill>
              </a:rPr>
              <a:t>From Cart</a:t>
            </a:r>
          </a:p>
        </p:txBody>
      </p:sp>
      <p:sp>
        <p:nvSpPr>
          <p:cNvPr id="29" name="Rectangle 28"/>
          <p:cNvSpPr/>
          <p:nvPr/>
        </p:nvSpPr>
        <p:spPr>
          <a:xfrm>
            <a:off x="4108748" y="1490741"/>
            <a:ext cx="720080" cy="57606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prstClr val="white"/>
                </a:solidFill>
              </a:rPr>
              <a:t>User </a:t>
            </a:r>
          </a:p>
          <a:p>
            <a:pPr algn="ctr"/>
            <a:r>
              <a:rPr lang="en-AU" sz="1600" b="1" dirty="0">
                <a:solidFill>
                  <a:prstClr val="white"/>
                </a:solidFill>
              </a:rPr>
              <a:t>Story</a:t>
            </a:r>
          </a:p>
        </p:txBody>
      </p:sp>
      <p:sp>
        <p:nvSpPr>
          <p:cNvPr id="31" name="Rectangle 30"/>
          <p:cNvSpPr/>
          <p:nvPr/>
        </p:nvSpPr>
        <p:spPr>
          <a:xfrm>
            <a:off x="3039124" y="2814579"/>
            <a:ext cx="1224136" cy="7200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black"/>
                </a:solidFill>
              </a:rPr>
              <a:t>Search by keyword</a:t>
            </a:r>
          </a:p>
        </p:txBody>
      </p:sp>
      <p:sp>
        <p:nvSpPr>
          <p:cNvPr id="30" name="Rectangle 29"/>
          <p:cNvSpPr/>
          <p:nvPr/>
        </p:nvSpPr>
        <p:spPr>
          <a:xfrm>
            <a:off x="4179775" y="2401434"/>
            <a:ext cx="648072" cy="57606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prstClr val="white"/>
                </a:solidFill>
              </a:rPr>
              <a:t>User </a:t>
            </a:r>
          </a:p>
          <a:p>
            <a:pPr algn="ctr"/>
            <a:r>
              <a:rPr lang="en-AU" sz="1400" b="1" dirty="0">
                <a:solidFill>
                  <a:prstClr val="white"/>
                </a:solidFill>
              </a:rPr>
              <a:t>Story</a:t>
            </a:r>
          </a:p>
        </p:txBody>
      </p:sp>
      <p:sp>
        <p:nvSpPr>
          <p:cNvPr id="33" name="Rectangle 32"/>
          <p:cNvSpPr/>
          <p:nvPr/>
        </p:nvSpPr>
        <p:spPr>
          <a:xfrm>
            <a:off x="5964975" y="1577691"/>
            <a:ext cx="720080" cy="57606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prstClr val="white"/>
                </a:solidFill>
              </a:rPr>
              <a:t>User </a:t>
            </a:r>
          </a:p>
          <a:p>
            <a:pPr algn="ctr"/>
            <a:r>
              <a:rPr lang="en-AU" sz="1600" b="1" dirty="0">
                <a:solidFill>
                  <a:prstClr val="white"/>
                </a:solidFill>
              </a:rPr>
              <a:t>Story</a:t>
            </a:r>
          </a:p>
        </p:txBody>
      </p:sp>
      <p:sp>
        <p:nvSpPr>
          <p:cNvPr id="34" name="Rectangle 33"/>
          <p:cNvSpPr/>
          <p:nvPr/>
        </p:nvSpPr>
        <p:spPr>
          <a:xfrm>
            <a:off x="6151149" y="2400916"/>
            <a:ext cx="720080" cy="57606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prstClr val="white"/>
                </a:solidFill>
              </a:rPr>
              <a:t>User </a:t>
            </a:r>
          </a:p>
          <a:p>
            <a:pPr algn="ctr"/>
            <a:r>
              <a:rPr lang="en-AU" sz="1600" b="1" dirty="0">
                <a:solidFill>
                  <a:prstClr val="white"/>
                </a:solidFill>
              </a:rPr>
              <a:t>Story</a:t>
            </a:r>
          </a:p>
        </p:txBody>
      </p:sp>
      <p:sp>
        <p:nvSpPr>
          <p:cNvPr id="35" name="Rectangle 34"/>
          <p:cNvSpPr/>
          <p:nvPr/>
        </p:nvSpPr>
        <p:spPr>
          <a:xfrm>
            <a:off x="6152000" y="3307972"/>
            <a:ext cx="720080" cy="57606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prstClr val="white"/>
                </a:solidFill>
              </a:rPr>
              <a:t>User </a:t>
            </a:r>
          </a:p>
          <a:p>
            <a:pPr algn="ctr"/>
            <a:r>
              <a:rPr lang="en-AU" b="1" dirty="0">
                <a:solidFill>
                  <a:prstClr val="white"/>
                </a:solidFill>
              </a:rPr>
              <a:t>Story</a:t>
            </a:r>
          </a:p>
        </p:txBody>
      </p:sp>
      <p:sp>
        <p:nvSpPr>
          <p:cNvPr id="36" name="Rectangle 35"/>
          <p:cNvSpPr/>
          <p:nvPr/>
        </p:nvSpPr>
        <p:spPr>
          <a:xfrm>
            <a:off x="8100069" y="1642244"/>
            <a:ext cx="720080" cy="57606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prstClr val="white"/>
                </a:solidFill>
              </a:rPr>
              <a:t>User </a:t>
            </a:r>
          </a:p>
          <a:p>
            <a:pPr algn="ctr"/>
            <a:r>
              <a:rPr lang="en-AU" b="1" dirty="0">
                <a:solidFill>
                  <a:prstClr val="white"/>
                </a:solidFill>
              </a:rPr>
              <a:t>Story</a:t>
            </a:r>
          </a:p>
        </p:txBody>
      </p:sp>
      <p:sp>
        <p:nvSpPr>
          <p:cNvPr id="37" name="Rectangle 36"/>
          <p:cNvSpPr/>
          <p:nvPr/>
        </p:nvSpPr>
        <p:spPr>
          <a:xfrm>
            <a:off x="9945411" y="1554105"/>
            <a:ext cx="720080" cy="57606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prstClr val="white"/>
                </a:solidFill>
              </a:rPr>
              <a:t>User </a:t>
            </a:r>
          </a:p>
          <a:p>
            <a:pPr algn="ctr"/>
            <a:r>
              <a:rPr lang="en-AU" b="1" dirty="0">
                <a:solidFill>
                  <a:prstClr val="white"/>
                </a:solidFill>
              </a:rPr>
              <a:t>Story</a:t>
            </a:r>
          </a:p>
        </p:txBody>
      </p:sp>
      <p:sp>
        <p:nvSpPr>
          <p:cNvPr id="38" name="Rectangle 37"/>
          <p:cNvSpPr/>
          <p:nvPr/>
        </p:nvSpPr>
        <p:spPr>
          <a:xfrm>
            <a:off x="9902436" y="2493187"/>
            <a:ext cx="720080" cy="57606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prstClr val="white"/>
                </a:solidFill>
              </a:rPr>
              <a:t>User </a:t>
            </a:r>
          </a:p>
          <a:p>
            <a:pPr algn="ctr"/>
            <a:r>
              <a:rPr lang="en-AU" b="1" dirty="0">
                <a:solidFill>
                  <a:prstClr val="white"/>
                </a:solidFill>
              </a:rPr>
              <a:t>Story</a:t>
            </a:r>
          </a:p>
        </p:txBody>
      </p:sp>
      <p:sp>
        <p:nvSpPr>
          <p:cNvPr id="39" name="Rectangle 38">
            <a:extLst>
              <a:ext uri="{FF2B5EF4-FFF2-40B4-BE49-F238E27FC236}">
                <a16:creationId xmlns:a16="http://schemas.microsoft.com/office/drawing/2014/main" xmlns="" id="{7C68CBC4-068D-446D-A332-B44529D647AE}"/>
              </a:ext>
            </a:extLst>
          </p:cNvPr>
          <p:cNvSpPr/>
          <p:nvPr/>
        </p:nvSpPr>
        <p:spPr>
          <a:xfrm>
            <a:off x="8261441" y="2445763"/>
            <a:ext cx="720080" cy="57606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prstClr val="white"/>
                </a:solidFill>
              </a:rPr>
              <a:t>User </a:t>
            </a:r>
          </a:p>
          <a:p>
            <a:pPr algn="ctr"/>
            <a:r>
              <a:rPr lang="en-AU" b="1" dirty="0">
                <a:solidFill>
                  <a:prstClr val="white"/>
                </a:solidFill>
              </a:rPr>
              <a:t>Story</a:t>
            </a:r>
          </a:p>
        </p:txBody>
      </p:sp>
      <p:sp>
        <p:nvSpPr>
          <p:cNvPr id="7" name="Arrow: Right 6">
            <a:extLst>
              <a:ext uri="{FF2B5EF4-FFF2-40B4-BE49-F238E27FC236}">
                <a16:creationId xmlns:a16="http://schemas.microsoft.com/office/drawing/2014/main" xmlns="" id="{586E6406-1A4B-435A-A2E1-FD3E424ACEAA}"/>
              </a:ext>
            </a:extLst>
          </p:cNvPr>
          <p:cNvSpPr/>
          <p:nvPr/>
        </p:nvSpPr>
        <p:spPr>
          <a:xfrm>
            <a:off x="750040" y="2071032"/>
            <a:ext cx="1300151" cy="659768"/>
          </a:xfrm>
          <a:prstGeom prst="rightArrow">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prstClr val="white"/>
                </a:solidFill>
              </a:rPr>
              <a:t>Release1</a:t>
            </a:r>
          </a:p>
        </p:txBody>
      </p:sp>
      <p:sp>
        <p:nvSpPr>
          <p:cNvPr id="40" name="Arrow: Right 39">
            <a:extLst>
              <a:ext uri="{FF2B5EF4-FFF2-40B4-BE49-F238E27FC236}">
                <a16:creationId xmlns:a16="http://schemas.microsoft.com/office/drawing/2014/main" xmlns="" id="{0DE4FD19-21A2-4A66-8E7D-3BE0650503D4}"/>
              </a:ext>
            </a:extLst>
          </p:cNvPr>
          <p:cNvSpPr/>
          <p:nvPr/>
        </p:nvSpPr>
        <p:spPr>
          <a:xfrm>
            <a:off x="700068" y="4567084"/>
            <a:ext cx="1368151" cy="677438"/>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prstClr val="white"/>
                </a:solidFill>
              </a:rPr>
              <a:t>Release2</a:t>
            </a:r>
          </a:p>
        </p:txBody>
      </p:sp>
      <p:sp>
        <p:nvSpPr>
          <p:cNvPr id="41" name="Arrow: Right 40">
            <a:extLst>
              <a:ext uri="{FF2B5EF4-FFF2-40B4-BE49-F238E27FC236}">
                <a16:creationId xmlns:a16="http://schemas.microsoft.com/office/drawing/2014/main" xmlns="" id="{E27E9FC7-7221-4C3C-8783-8D08D027C70F}"/>
              </a:ext>
            </a:extLst>
          </p:cNvPr>
          <p:cNvSpPr/>
          <p:nvPr/>
        </p:nvSpPr>
        <p:spPr>
          <a:xfrm>
            <a:off x="844084" y="5873536"/>
            <a:ext cx="1224135" cy="60529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prstClr val="white"/>
                </a:solidFill>
              </a:rPr>
              <a:t>Release 3</a:t>
            </a:r>
          </a:p>
        </p:txBody>
      </p:sp>
      <p:cxnSp>
        <p:nvCxnSpPr>
          <p:cNvPr id="52" name="Straight Connector 51">
            <a:extLst>
              <a:ext uri="{FF2B5EF4-FFF2-40B4-BE49-F238E27FC236}">
                <a16:creationId xmlns:a16="http://schemas.microsoft.com/office/drawing/2014/main" xmlns="" id="{17515CC7-F3F0-4657-8BCD-31B8B107B3D8}"/>
              </a:ext>
            </a:extLst>
          </p:cNvPr>
          <p:cNvCxnSpPr>
            <a:cxnSpLocks/>
          </p:cNvCxnSpPr>
          <p:nvPr/>
        </p:nvCxnSpPr>
        <p:spPr>
          <a:xfrm flipV="1">
            <a:off x="2502568" y="4439979"/>
            <a:ext cx="9091241" cy="9570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xmlns="" id="{614476AA-3809-4A36-AC5A-EEE21D7471D1}"/>
              </a:ext>
            </a:extLst>
          </p:cNvPr>
          <p:cNvSpPr/>
          <p:nvPr/>
        </p:nvSpPr>
        <p:spPr>
          <a:xfrm>
            <a:off x="9536204" y="4733583"/>
            <a:ext cx="1387989" cy="7920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black"/>
                </a:solidFill>
              </a:rPr>
              <a:t>Order Progress</a:t>
            </a:r>
          </a:p>
        </p:txBody>
      </p:sp>
      <p:sp>
        <p:nvSpPr>
          <p:cNvPr id="56" name="Rectangle 55">
            <a:extLst>
              <a:ext uri="{FF2B5EF4-FFF2-40B4-BE49-F238E27FC236}">
                <a16:creationId xmlns:a16="http://schemas.microsoft.com/office/drawing/2014/main" xmlns="" id="{0DDCF46C-067A-47ED-8AF4-AC6006E6DAFB}"/>
              </a:ext>
            </a:extLst>
          </p:cNvPr>
          <p:cNvSpPr/>
          <p:nvPr/>
        </p:nvSpPr>
        <p:spPr>
          <a:xfrm>
            <a:off x="7192793" y="4797637"/>
            <a:ext cx="1508082" cy="7920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black"/>
                </a:solidFill>
              </a:rPr>
              <a:t>Internet Banking</a:t>
            </a:r>
          </a:p>
        </p:txBody>
      </p:sp>
      <p:sp>
        <p:nvSpPr>
          <p:cNvPr id="57" name="Rectangle 56">
            <a:extLst>
              <a:ext uri="{FF2B5EF4-FFF2-40B4-BE49-F238E27FC236}">
                <a16:creationId xmlns:a16="http://schemas.microsoft.com/office/drawing/2014/main" xmlns="" id="{6E3871C3-02F9-4F6C-AA2B-1FDBF4C6EC37}"/>
              </a:ext>
            </a:extLst>
          </p:cNvPr>
          <p:cNvSpPr/>
          <p:nvPr/>
        </p:nvSpPr>
        <p:spPr>
          <a:xfrm>
            <a:off x="9640281" y="5878145"/>
            <a:ext cx="1508082" cy="7920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black"/>
                </a:solidFill>
              </a:rPr>
              <a:t>Live Tracking </a:t>
            </a:r>
          </a:p>
        </p:txBody>
      </p:sp>
      <p:sp>
        <p:nvSpPr>
          <p:cNvPr id="58" name="Rectangle 57">
            <a:extLst>
              <a:ext uri="{FF2B5EF4-FFF2-40B4-BE49-F238E27FC236}">
                <a16:creationId xmlns:a16="http://schemas.microsoft.com/office/drawing/2014/main" xmlns="" id="{5C3DC398-0EE0-457A-B974-1D020C0EBBA5}"/>
              </a:ext>
            </a:extLst>
          </p:cNvPr>
          <p:cNvSpPr/>
          <p:nvPr/>
        </p:nvSpPr>
        <p:spPr>
          <a:xfrm>
            <a:off x="7244160" y="5883663"/>
            <a:ext cx="1508082" cy="7920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black"/>
                </a:solidFill>
              </a:rPr>
              <a:t>Payment Wallets</a:t>
            </a:r>
          </a:p>
        </p:txBody>
      </p:sp>
      <p:sp>
        <p:nvSpPr>
          <p:cNvPr id="59" name="Rectangle 58">
            <a:extLst>
              <a:ext uri="{FF2B5EF4-FFF2-40B4-BE49-F238E27FC236}">
                <a16:creationId xmlns:a16="http://schemas.microsoft.com/office/drawing/2014/main" xmlns="" id="{0DF25D5B-5E57-4894-B51F-E06DD0A82157}"/>
              </a:ext>
            </a:extLst>
          </p:cNvPr>
          <p:cNvSpPr/>
          <p:nvPr/>
        </p:nvSpPr>
        <p:spPr>
          <a:xfrm>
            <a:off x="4811808" y="5888444"/>
            <a:ext cx="1508082" cy="7920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black"/>
                </a:solidFill>
              </a:rPr>
              <a:t>Duplicate Previous Orders</a:t>
            </a:r>
          </a:p>
        </p:txBody>
      </p:sp>
      <p:cxnSp>
        <p:nvCxnSpPr>
          <p:cNvPr id="60" name="Straight Connector 59">
            <a:extLst>
              <a:ext uri="{FF2B5EF4-FFF2-40B4-BE49-F238E27FC236}">
                <a16:creationId xmlns:a16="http://schemas.microsoft.com/office/drawing/2014/main" xmlns="" id="{C857793E-7625-4B8E-9F3A-A8BB77F0302C}"/>
              </a:ext>
            </a:extLst>
          </p:cNvPr>
          <p:cNvCxnSpPr>
            <a:cxnSpLocks/>
          </p:cNvCxnSpPr>
          <p:nvPr/>
        </p:nvCxnSpPr>
        <p:spPr>
          <a:xfrm flipV="1">
            <a:off x="2483138" y="5629048"/>
            <a:ext cx="9110671" cy="348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xmlns="" id="{D08FABD2-DD12-452E-858B-EA5EBAE114EC}"/>
              </a:ext>
            </a:extLst>
          </p:cNvPr>
          <p:cNvSpPr/>
          <p:nvPr/>
        </p:nvSpPr>
        <p:spPr>
          <a:xfrm>
            <a:off x="8343629" y="4545691"/>
            <a:ext cx="720080" cy="57606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prstClr val="white"/>
                </a:solidFill>
              </a:rPr>
              <a:t>User </a:t>
            </a:r>
          </a:p>
          <a:p>
            <a:pPr algn="ctr"/>
            <a:r>
              <a:rPr lang="en-AU" b="1" dirty="0">
                <a:solidFill>
                  <a:prstClr val="white"/>
                </a:solidFill>
              </a:rPr>
              <a:t>Story</a:t>
            </a:r>
          </a:p>
        </p:txBody>
      </p:sp>
      <p:sp>
        <p:nvSpPr>
          <p:cNvPr id="65" name="Rectangle 64">
            <a:extLst>
              <a:ext uri="{FF2B5EF4-FFF2-40B4-BE49-F238E27FC236}">
                <a16:creationId xmlns:a16="http://schemas.microsoft.com/office/drawing/2014/main" xmlns="" id="{A5785058-7ACD-4294-8915-83CBA6A2729A}"/>
              </a:ext>
            </a:extLst>
          </p:cNvPr>
          <p:cNvSpPr/>
          <p:nvPr/>
        </p:nvSpPr>
        <p:spPr>
          <a:xfrm>
            <a:off x="10621784" y="4480562"/>
            <a:ext cx="720080" cy="57606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prstClr val="white"/>
                </a:solidFill>
              </a:rPr>
              <a:t>User </a:t>
            </a:r>
          </a:p>
          <a:p>
            <a:pPr algn="ctr"/>
            <a:r>
              <a:rPr lang="en-AU" b="1" dirty="0">
                <a:solidFill>
                  <a:prstClr val="white"/>
                </a:solidFill>
              </a:rPr>
              <a:t>Story</a:t>
            </a:r>
          </a:p>
        </p:txBody>
      </p:sp>
      <p:sp>
        <p:nvSpPr>
          <p:cNvPr id="66" name="Rectangle 65">
            <a:extLst>
              <a:ext uri="{FF2B5EF4-FFF2-40B4-BE49-F238E27FC236}">
                <a16:creationId xmlns:a16="http://schemas.microsoft.com/office/drawing/2014/main" xmlns="" id="{EDAFE6C8-DA59-4865-8087-55D817BD8E22}"/>
              </a:ext>
            </a:extLst>
          </p:cNvPr>
          <p:cNvSpPr/>
          <p:nvPr/>
        </p:nvSpPr>
        <p:spPr>
          <a:xfrm>
            <a:off x="6140434" y="5767805"/>
            <a:ext cx="720080" cy="57606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prstClr val="white"/>
                </a:solidFill>
              </a:rPr>
              <a:t>User </a:t>
            </a:r>
          </a:p>
          <a:p>
            <a:pPr algn="ctr"/>
            <a:r>
              <a:rPr lang="en-AU" b="1" dirty="0">
                <a:solidFill>
                  <a:prstClr val="white"/>
                </a:solidFill>
              </a:rPr>
              <a:t>Story</a:t>
            </a:r>
          </a:p>
        </p:txBody>
      </p:sp>
      <p:sp>
        <p:nvSpPr>
          <p:cNvPr id="75" name="Rectangle 74">
            <a:extLst>
              <a:ext uri="{FF2B5EF4-FFF2-40B4-BE49-F238E27FC236}">
                <a16:creationId xmlns:a16="http://schemas.microsoft.com/office/drawing/2014/main" xmlns="" id="{C2394CCA-0AF5-406F-BD82-C4246FF74E93}"/>
              </a:ext>
            </a:extLst>
          </p:cNvPr>
          <p:cNvSpPr/>
          <p:nvPr/>
        </p:nvSpPr>
        <p:spPr>
          <a:xfrm>
            <a:off x="8550446" y="5521970"/>
            <a:ext cx="720080" cy="57606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prstClr val="white"/>
                </a:solidFill>
              </a:rPr>
              <a:t>User </a:t>
            </a:r>
          </a:p>
          <a:p>
            <a:pPr algn="ctr"/>
            <a:r>
              <a:rPr lang="en-AU" b="1" dirty="0">
                <a:solidFill>
                  <a:prstClr val="white"/>
                </a:solidFill>
              </a:rPr>
              <a:t>Story</a:t>
            </a:r>
          </a:p>
        </p:txBody>
      </p:sp>
      <p:sp>
        <p:nvSpPr>
          <p:cNvPr id="76" name="Rectangle 75">
            <a:extLst>
              <a:ext uri="{FF2B5EF4-FFF2-40B4-BE49-F238E27FC236}">
                <a16:creationId xmlns:a16="http://schemas.microsoft.com/office/drawing/2014/main" xmlns="" id="{64B1DB48-2683-4737-A048-7533BAD95D40}"/>
              </a:ext>
            </a:extLst>
          </p:cNvPr>
          <p:cNvSpPr/>
          <p:nvPr/>
        </p:nvSpPr>
        <p:spPr>
          <a:xfrm>
            <a:off x="10893159" y="5592939"/>
            <a:ext cx="720080" cy="57606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prstClr val="white"/>
                </a:solidFill>
              </a:rPr>
              <a:t>User </a:t>
            </a:r>
          </a:p>
          <a:p>
            <a:pPr algn="ctr"/>
            <a:r>
              <a:rPr lang="en-AU" b="1" dirty="0">
                <a:solidFill>
                  <a:prstClr val="white"/>
                </a:solidFill>
              </a:rPr>
              <a:t>Story</a:t>
            </a:r>
          </a:p>
        </p:txBody>
      </p:sp>
      <p:sp>
        <p:nvSpPr>
          <p:cNvPr id="43" name="Rectangle 42"/>
          <p:cNvSpPr/>
          <p:nvPr/>
        </p:nvSpPr>
        <p:spPr>
          <a:xfrm>
            <a:off x="2502568" y="145331"/>
            <a:ext cx="9071811" cy="66194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6041337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User story?</a:t>
            </a:r>
            <a:endParaRPr lang="en-US" dirty="0"/>
          </a:p>
        </p:txBody>
      </p:sp>
      <p:sp>
        <p:nvSpPr>
          <p:cNvPr id="5" name="Content Placeholder 2"/>
          <p:cNvSpPr>
            <a:spLocks noGrp="1"/>
          </p:cNvSpPr>
          <p:nvPr>
            <p:ph type="body" idx="1"/>
          </p:nvPr>
        </p:nvSpPr>
        <p:spPr>
          <a:xfrm>
            <a:off x="838200" y="1825625"/>
            <a:ext cx="10515600" cy="4351338"/>
          </a:xfrm>
        </p:spPr>
        <p:txBody>
          <a:bodyPr/>
          <a:lstStyle/>
          <a:p>
            <a:r>
              <a:rPr lang="en-US" dirty="0" smtClean="0"/>
              <a:t>User stories are short description of a small piece of business functionality that usually take 1-3 days to complete.</a:t>
            </a:r>
          </a:p>
          <a:p>
            <a:endParaRPr lang="en-US" dirty="0"/>
          </a:p>
          <a:p>
            <a:r>
              <a:rPr lang="en-US" dirty="0" smtClean="0"/>
              <a:t>They help us to break down specific product features into more bit- sized/manageable pieces.</a:t>
            </a:r>
            <a:endParaRPr lang="en-US" dirty="0"/>
          </a:p>
        </p:txBody>
      </p:sp>
    </p:spTree>
    <p:extLst>
      <p:ext uri="{BB962C8B-B14F-4D97-AF65-F5344CB8AC3E}">
        <p14:creationId xmlns:p14="http://schemas.microsoft.com/office/powerpoint/2010/main" val="19204989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write a User story</a:t>
            </a:r>
            <a:endParaRPr lang="en-US" dirty="0"/>
          </a:p>
        </p:txBody>
      </p:sp>
      <p:pic>
        <p:nvPicPr>
          <p:cNvPr id="4" name="Picture 3"/>
          <p:cNvPicPr>
            <a:picLocks noChangeAspect="1"/>
          </p:cNvPicPr>
          <p:nvPr/>
        </p:nvPicPr>
        <p:blipFill>
          <a:blip r:embed="rId3"/>
          <a:stretch>
            <a:fillRect/>
          </a:stretch>
        </p:blipFill>
        <p:spPr>
          <a:xfrm>
            <a:off x="1046374" y="1825626"/>
            <a:ext cx="7418895" cy="3885406"/>
          </a:xfrm>
          <a:prstGeom prst="rect">
            <a:avLst/>
          </a:prstGeom>
        </p:spPr>
      </p:pic>
    </p:spTree>
    <p:extLst>
      <p:ext uri="{BB962C8B-B14F-4D97-AF65-F5344CB8AC3E}">
        <p14:creationId xmlns:p14="http://schemas.microsoft.com/office/powerpoint/2010/main" val="6395720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a:t>As a database administrator </a:t>
            </a:r>
            <a:r>
              <a:rPr lang="en-US" kern="1200" dirty="0">
                <a:solidFill>
                  <a:schemeClr val="tx1"/>
                </a:solidFill>
              </a:rPr>
              <a:t> I want to automatically merge datasets from different sources so that I can more easily create reports for my internal customers</a:t>
            </a:r>
          </a:p>
          <a:p>
            <a:r>
              <a:rPr lang="en-US" kern="1200" dirty="0">
                <a:solidFill>
                  <a:schemeClr val="tx1"/>
                </a:solidFill>
              </a:rPr>
              <a:t>As a school admin I want to print the records of students so that I can save them manually too</a:t>
            </a:r>
          </a:p>
          <a:p>
            <a:r>
              <a:rPr lang="en-US" kern="1200" dirty="0">
                <a:solidFill>
                  <a:schemeClr val="tx1"/>
                </a:solidFill>
              </a:rPr>
              <a:t>As a brand manager, I want to get alerts whenever a reseller advertises our products below agreed-upon prices so that I can quickly take action to protect our brand.</a:t>
            </a:r>
          </a:p>
          <a:p>
            <a:r>
              <a:rPr lang="en-US" kern="1200" dirty="0">
                <a:solidFill>
                  <a:schemeClr val="tx1"/>
                </a:solidFill>
              </a:rPr>
              <a:t>As the leader of a remote team, I want our team-messaging app to include file sharing and annotation so that my team can collaborate in real-time and keep an archive of their work in a single place.</a:t>
            </a:r>
          </a:p>
          <a:p>
            <a:endParaRPr lang="en-US" dirty="0"/>
          </a:p>
          <a:p>
            <a:endParaRPr lang="en-US" dirty="0"/>
          </a:p>
        </p:txBody>
      </p:sp>
    </p:spTree>
    <p:extLst>
      <p:ext uri="{BB962C8B-B14F-4D97-AF65-F5344CB8AC3E}">
        <p14:creationId xmlns:p14="http://schemas.microsoft.com/office/powerpoint/2010/main" val="1496222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ight Brace 67">
            <a:extLst>
              <a:ext uri="{FF2B5EF4-FFF2-40B4-BE49-F238E27FC236}">
                <a16:creationId xmlns:a16="http://schemas.microsoft.com/office/drawing/2014/main" xmlns="" id="{C1CE3B0F-B9B8-471D-8890-C1C9E62A2B71}"/>
              </a:ext>
            </a:extLst>
          </p:cNvPr>
          <p:cNvSpPr/>
          <p:nvPr/>
        </p:nvSpPr>
        <p:spPr>
          <a:xfrm>
            <a:off x="4495604" y="4354072"/>
            <a:ext cx="343674" cy="1127157"/>
          </a:xfrm>
          <a:prstGeom prst="rightBrace">
            <a:avLst/>
          </a:prstGeom>
          <a:solidFill>
            <a:schemeClr val="tx2">
              <a:lumMod val="10000"/>
              <a:lumOff val="9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prstClr val="black"/>
              </a:solidFill>
            </a:endParaRPr>
          </a:p>
        </p:txBody>
      </p:sp>
      <p:sp>
        <p:nvSpPr>
          <p:cNvPr id="6" name="Right Brace 5">
            <a:extLst>
              <a:ext uri="{FF2B5EF4-FFF2-40B4-BE49-F238E27FC236}">
                <a16:creationId xmlns:a16="http://schemas.microsoft.com/office/drawing/2014/main" xmlns="" id="{507C479D-1D5B-4503-8FCE-30FC46952757}"/>
              </a:ext>
            </a:extLst>
          </p:cNvPr>
          <p:cNvSpPr/>
          <p:nvPr/>
        </p:nvSpPr>
        <p:spPr>
          <a:xfrm>
            <a:off x="2875210" y="4258674"/>
            <a:ext cx="343674" cy="1235168"/>
          </a:xfrm>
          <a:prstGeom prst="rightBrace">
            <a:avLst/>
          </a:prstGeom>
          <a:solidFill>
            <a:schemeClr val="tx2">
              <a:lumMod val="10000"/>
              <a:lumOff val="9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prstClr val="black"/>
              </a:solidFill>
            </a:endParaRPr>
          </a:p>
        </p:txBody>
      </p:sp>
      <p:sp>
        <p:nvSpPr>
          <p:cNvPr id="61" name="Arrow: Down 60">
            <a:extLst>
              <a:ext uri="{FF2B5EF4-FFF2-40B4-BE49-F238E27FC236}">
                <a16:creationId xmlns:a16="http://schemas.microsoft.com/office/drawing/2014/main" xmlns="" id="{BD8BB806-3D70-430A-9CEA-F48B49C50B92}"/>
              </a:ext>
            </a:extLst>
          </p:cNvPr>
          <p:cNvSpPr/>
          <p:nvPr/>
        </p:nvSpPr>
        <p:spPr>
          <a:xfrm>
            <a:off x="2140799" y="1901178"/>
            <a:ext cx="468052" cy="700330"/>
          </a:xfrm>
          <a:prstGeom prst="down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tx2">
                  <a:lumMod val="50000"/>
                  <a:lumOff val="50000"/>
                </a:schemeClr>
              </a:gs>
            </a:gsLst>
            <a:lin ang="5400000" scaled="1"/>
          </a:gra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 name="Title 1"/>
          <p:cNvSpPr>
            <a:spLocks noGrp="1"/>
          </p:cNvSpPr>
          <p:nvPr>
            <p:ph type="title"/>
          </p:nvPr>
        </p:nvSpPr>
        <p:spPr>
          <a:xfrm>
            <a:off x="1847528" y="188641"/>
            <a:ext cx="7920880" cy="484307"/>
          </a:xfrm>
        </p:spPr>
        <p:txBody>
          <a:bodyPr>
            <a:normAutofit fontScale="90000"/>
          </a:bodyPr>
          <a:lstStyle/>
          <a:p>
            <a:r>
              <a:rPr lang="en-AU" dirty="0"/>
              <a:t>Scrum Framework</a:t>
            </a:r>
          </a:p>
        </p:txBody>
      </p:sp>
      <p:pic>
        <p:nvPicPr>
          <p:cNvPr id="1026" name="Picture 2"/>
          <p:cNvPicPr>
            <a:picLocks noChangeAspect="1" noChangeArrowheads="1"/>
          </p:cNvPicPr>
          <p:nvPr/>
        </p:nvPicPr>
        <p:blipFill>
          <a:blip r:embed="rId3" cstate="print"/>
          <a:srcRect/>
          <a:stretch>
            <a:fillRect/>
          </a:stretch>
        </p:blipFill>
        <p:spPr bwMode="auto">
          <a:xfrm>
            <a:off x="1782726" y="2631043"/>
            <a:ext cx="802649" cy="792088"/>
          </a:xfrm>
          <a:prstGeom prst="rect">
            <a:avLst/>
          </a:prstGeom>
          <a:noFill/>
          <a:ln w="9525">
            <a:noFill/>
            <a:miter lim="800000"/>
            <a:headEnd/>
            <a:tailEnd/>
          </a:ln>
        </p:spPr>
      </p:pic>
      <p:pic>
        <p:nvPicPr>
          <p:cNvPr id="1027" name="Picture 3"/>
          <p:cNvPicPr>
            <a:picLocks noGrp="1" noChangeAspect="1" noChangeArrowheads="1"/>
          </p:cNvPicPr>
          <p:nvPr>
            <p:ph idx="1"/>
          </p:nvPr>
        </p:nvPicPr>
        <p:blipFill>
          <a:blip r:embed="rId4" cstate="print"/>
          <a:srcRect/>
          <a:stretch>
            <a:fillRect/>
          </a:stretch>
        </p:blipFill>
        <p:spPr bwMode="auto">
          <a:xfrm>
            <a:off x="2999656" y="2276872"/>
            <a:ext cx="1423794" cy="108012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5015881" y="1340768"/>
            <a:ext cx="695325" cy="78105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5375921" y="2492897"/>
            <a:ext cx="3209925" cy="2867025"/>
          </a:xfrm>
          <a:prstGeom prst="rect">
            <a:avLst/>
          </a:prstGeom>
          <a:noFill/>
          <a:ln w="9525">
            <a:noFill/>
            <a:miter lim="800000"/>
            <a:headEnd/>
            <a:tailEnd/>
          </a:ln>
        </p:spPr>
      </p:pic>
      <p:pic>
        <p:nvPicPr>
          <p:cNvPr id="8" name="Picture 7" descr="istockphoto-628995158-1024x1024.jpg"/>
          <p:cNvPicPr>
            <a:picLocks noChangeAspect="1"/>
          </p:cNvPicPr>
          <p:nvPr/>
        </p:nvPicPr>
        <p:blipFill>
          <a:blip r:embed="rId7" cstate="print"/>
          <a:srcRect l="2307" t="10377" r="3102" b="16985"/>
          <a:stretch>
            <a:fillRect/>
          </a:stretch>
        </p:blipFill>
        <p:spPr>
          <a:xfrm>
            <a:off x="7680176" y="1196752"/>
            <a:ext cx="2108806" cy="1080120"/>
          </a:xfrm>
          <a:prstGeom prst="rect">
            <a:avLst/>
          </a:prstGeom>
        </p:spPr>
      </p:pic>
      <p:grpSp>
        <p:nvGrpSpPr>
          <p:cNvPr id="48" name="Group 47"/>
          <p:cNvGrpSpPr/>
          <p:nvPr/>
        </p:nvGrpSpPr>
        <p:grpSpPr>
          <a:xfrm>
            <a:off x="1611617" y="4030326"/>
            <a:ext cx="1296144" cy="1789167"/>
            <a:chOff x="1619672" y="4365104"/>
            <a:chExt cx="1296144" cy="1789167"/>
          </a:xfrm>
        </p:grpSpPr>
        <p:grpSp>
          <p:nvGrpSpPr>
            <p:cNvPr id="47" name="Group 46"/>
            <p:cNvGrpSpPr/>
            <p:nvPr/>
          </p:nvGrpSpPr>
          <p:grpSpPr>
            <a:xfrm>
              <a:off x="1619672" y="4365104"/>
              <a:ext cx="1296144" cy="1789167"/>
              <a:chOff x="899592" y="4221088"/>
              <a:chExt cx="1296144" cy="1789167"/>
            </a:xfrm>
          </p:grpSpPr>
          <p:sp>
            <p:nvSpPr>
              <p:cNvPr id="9" name="Rounded Rectangle 8"/>
              <p:cNvSpPr/>
              <p:nvPr/>
            </p:nvSpPr>
            <p:spPr>
              <a:xfrm>
                <a:off x="899592" y="4221088"/>
                <a:ext cx="1296144" cy="1728192"/>
              </a:xfrm>
              <a:prstGeom prst="roundRect">
                <a:avLst>
                  <a:gd name="adj" fmla="val 1772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prstClr val="black"/>
                  </a:solidFill>
                </a:endParaRPr>
              </a:p>
            </p:txBody>
          </p:sp>
          <p:cxnSp>
            <p:nvCxnSpPr>
              <p:cNvPr id="19" name="Straight Connector 18"/>
              <p:cNvCxnSpPr/>
              <p:nvPr/>
            </p:nvCxnSpPr>
            <p:spPr>
              <a:xfrm>
                <a:off x="899592" y="4869160"/>
                <a:ext cx="1296144"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99592" y="5085184"/>
                <a:ext cx="1296144"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99592" y="5301208"/>
                <a:ext cx="1296144"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99592" y="5517232"/>
                <a:ext cx="1296144"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99592" y="5733256"/>
                <a:ext cx="1296144"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899592" y="4221088"/>
                <a:ext cx="1296144" cy="709047"/>
                <a:chOff x="251520" y="3429000"/>
                <a:chExt cx="1296144" cy="709047"/>
              </a:xfrm>
            </p:grpSpPr>
            <p:sp>
              <p:nvSpPr>
                <p:cNvPr id="36" name="Rounded Rectangle 35"/>
                <p:cNvSpPr/>
                <p:nvPr/>
              </p:nvSpPr>
              <p:spPr>
                <a:xfrm>
                  <a:off x="251520" y="3429000"/>
                  <a:ext cx="1296144" cy="648072"/>
                </a:xfrm>
                <a:prstGeom prst="roundRect">
                  <a:avLst/>
                </a:prstGeom>
                <a:solidFill>
                  <a:srgbClr val="FFC2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prstClr val="white"/>
                    </a:solidFill>
                  </a:endParaRPr>
                </a:p>
              </p:txBody>
            </p:sp>
            <p:cxnSp>
              <p:nvCxnSpPr>
                <p:cNvPr id="11" name="Straight Connector 10"/>
                <p:cNvCxnSpPr/>
                <p:nvPr/>
              </p:nvCxnSpPr>
              <p:spPr>
                <a:xfrm>
                  <a:off x="251520" y="3645024"/>
                  <a:ext cx="1296144"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51520" y="3861048"/>
                  <a:ext cx="1296144"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51520" y="3429000"/>
                  <a:ext cx="360040" cy="276999"/>
                </a:xfrm>
                <a:prstGeom prst="rect">
                  <a:avLst/>
                </a:prstGeom>
                <a:noFill/>
              </p:spPr>
              <p:txBody>
                <a:bodyPr wrap="square" rtlCol="0">
                  <a:spAutoFit/>
                </a:bodyPr>
                <a:lstStyle/>
                <a:p>
                  <a:r>
                    <a:rPr lang="en-AU" sz="1200" b="1" dirty="0">
                      <a:solidFill>
                        <a:prstClr val="black"/>
                      </a:solidFill>
                    </a:rPr>
                    <a:t>1</a:t>
                  </a:r>
                  <a:endParaRPr lang="en-AU" sz="1400" b="1" dirty="0">
                    <a:solidFill>
                      <a:prstClr val="black"/>
                    </a:solidFill>
                  </a:endParaRPr>
                </a:p>
              </p:txBody>
            </p:sp>
            <p:sp>
              <p:nvSpPr>
                <p:cNvPr id="28" name="TextBox 27"/>
                <p:cNvSpPr txBox="1"/>
                <p:nvPr/>
              </p:nvSpPr>
              <p:spPr>
                <a:xfrm>
                  <a:off x="251520" y="3645024"/>
                  <a:ext cx="360040" cy="276999"/>
                </a:xfrm>
                <a:prstGeom prst="rect">
                  <a:avLst/>
                </a:prstGeom>
                <a:noFill/>
              </p:spPr>
              <p:txBody>
                <a:bodyPr wrap="square" rtlCol="0">
                  <a:spAutoFit/>
                </a:bodyPr>
                <a:lstStyle/>
                <a:p>
                  <a:r>
                    <a:rPr lang="en-AU" sz="1200" b="1" dirty="0">
                      <a:solidFill>
                        <a:prstClr val="black"/>
                      </a:solidFill>
                    </a:rPr>
                    <a:t>2</a:t>
                  </a:r>
                  <a:endParaRPr lang="en-AU" sz="1400" b="1" dirty="0">
                    <a:solidFill>
                      <a:prstClr val="black"/>
                    </a:solidFill>
                  </a:endParaRPr>
                </a:p>
              </p:txBody>
            </p:sp>
            <p:sp>
              <p:nvSpPr>
                <p:cNvPr id="29" name="TextBox 28"/>
                <p:cNvSpPr txBox="1"/>
                <p:nvPr/>
              </p:nvSpPr>
              <p:spPr>
                <a:xfrm>
                  <a:off x="251520" y="3861048"/>
                  <a:ext cx="360040" cy="276999"/>
                </a:xfrm>
                <a:prstGeom prst="rect">
                  <a:avLst/>
                </a:prstGeom>
                <a:noFill/>
              </p:spPr>
              <p:txBody>
                <a:bodyPr wrap="square" rtlCol="0">
                  <a:spAutoFit/>
                </a:bodyPr>
                <a:lstStyle/>
                <a:p>
                  <a:r>
                    <a:rPr lang="en-AU" sz="1200" b="1" dirty="0">
                      <a:solidFill>
                        <a:prstClr val="black"/>
                      </a:solidFill>
                    </a:rPr>
                    <a:t>3</a:t>
                  </a:r>
                  <a:endParaRPr lang="en-AU" sz="1400" b="1" dirty="0">
                    <a:solidFill>
                      <a:prstClr val="black"/>
                    </a:solidFill>
                  </a:endParaRPr>
                </a:p>
              </p:txBody>
            </p:sp>
          </p:grpSp>
          <p:sp>
            <p:nvSpPr>
              <p:cNvPr id="30" name="TextBox 29"/>
              <p:cNvSpPr txBox="1"/>
              <p:nvPr/>
            </p:nvSpPr>
            <p:spPr>
              <a:xfrm>
                <a:off x="899592" y="4869160"/>
                <a:ext cx="360040" cy="276999"/>
              </a:xfrm>
              <a:prstGeom prst="rect">
                <a:avLst/>
              </a:prstGeom>
              <a:noFill/>
            </p:spPr>
            <p:txBody>
              <a:bodyPr wrap="square" rtlCol="0">
                <a:spAutoFit/>
              </a:bodyPr>
              <a:lstStyle/>
              <a:p>
                <a:r>
                  <a:rPr lang="en-AU" sz="1200" b="1" dirty="0">
                    <a:solidFill>
                      <a:prstClr val="black"/>
                    </a:solidFill>
                  </a:rPr>
                  <a:t>4</a:t>
                </a:r>
              </a:p>
            </p:txBody>
          </p:sp>
          <p:sp>
            <p:nvSpPr>
              <p:cNvPr id="32" name="TextBox 31"/>
              <p:cNvSpPr txBox="1"/>
              <p:nvPr/>
            </p:nvSpPr>
            <p:spPr>
              <a:xfrm>
                <a:off x="899592" y="5085184"/>
                <a:ext cx="360040" cy="276999"/>
              </a:xfrm>
              <a:prstGeom prst="rect">
                <a:avLst/>
              </a:prstGeom>
              <a:noFill/>
            </p:spPr>
            <p:txBody>
              <a:bodyPr wrap="square" rtlCol="0">
                <a:spAutoFit/>
              </a:bodyPr>
              <a:lstStyle/>
              <a:p>
                <a:r>
                  <a:rPr lang="en-AU" sz="1200" b="1" dirty="0">
                    <a:solidFill>
                      <a:prstClr val="black"/>
                    </a:solidFill>
                  </a:rPr>
                  <a:t>5</a:t>
                </a:r>
                <a:endParaRPr lang="en-AU" sz="1400" b="1" dirty="0">
                  <a:solidFill>
                    <a:prstClr val="black"/>
                  </a:solidFill>
                </a:endParaRPr>
              </a:p>
            </p:txBody>
          </p:sp>
          <p:sp>
            <p:nvSpPr>
              <p:cNvPr id="33" name="TextBox 32"/>
              <p:cNvSpPr txBox="1"/>
              <p:nvPr/>
            </p:nvSpPr>
            <p:spPr>
              <a:xfrm>
                <a:off x="899592" y="5301208"/>
                <a:ext cx="360040" cy="276999"/>
              </a:xfrm>
              <a:prstGeom prst="rect">
                <a:avLst/>
              </a:prstGeom>
              <a:noFill/>
            </p:spPr>
            <p:txBody>
              <a:bodyPr wrap="square" rtlCol="0">
                <a:spAutoFit/>
              </a:bodyPr>
              <a:lstStyle/>
              <a:p>
                <a:r>
                  <a:rPr lang="en-AU" sz="1200" b="1" dirty="0">
                    <a:solidFill>
                      <a:prstClr val="black"/>
                    </a:solidFill>
                  </a:rPr>
                  <a:t>6</a:t>
                </a:r>
                <a:endParaRPr lang="en-AU" sz="1400" b="1" dirty="0">
                  <a:solidFill>
                    <a:prstClr val="black"/>
                  </a:solidFill>
                </a:endParaRPr>
              </a:p>
            </p:txBody>
          </p:sp>
          <p:sp>
            <p:nvSpPr>
              <p:cNvPr id="35" name="TextBox 34"/>
              <p:cNvSpPr txBox="1"/>
              <p:nvPr/>
            </p:nvSpPr>
            <p:spPr>
              <a:xfrm>
                <a:off x="899592" y="5733256"/>
                <a:ext cx="360040" cy="276999"/>
              </a:xfrm>
              <a:prstGeom prst="rect">
                <a:avLst/>
              </a:prstGeom>
              <a:noFill/>
            </p:spPr>
            <p:txBody>
              <a:bodyPr wrap="square" rtlCol="0">
                <a:spAutoFit/>
              </a:bodyPr>
              <a:lstStyle/>
              <a:p>
                <a:r>
                  <a:rPr lang="en-AU" sz="1200" b="1" dirty="0">
                    <a:solidFill>
                      <a:prstClr val="black"/>
                    </a:solidFill>
                  </a:rPr>
                  <a:t>8</a:t>
                </a:r>
                <a:endParaRPr lang="en-AU" sz="1400" b="1" dirty="0">
                  <a:solidFill>
                    <a:prstClr val="black"/>
                  </a:solidFill>
                </a:endParaRPr>
              </a:p>
            </p:txBody>
          </p:sp>
          <p:sp>
            <p:nvSpPr>
              <p:cNvPr id="40" name="Rounded Rectangle 39"/>
              <p:cNvSpPr/>
              <p:nvPr/>
            </p:nvSpPr>
            <p:spPr>
              <a:xfrm>
                <a:off x="1259632" y="4556810"/>
                <a:ext cx="864096" cy="110443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50" dirty="0">
                  <a:solidFill>
                    <a:prstClr val="black"/>
                  </a:solidFill>
                </a:endParaRPr>
              </a:p>
              <a:p>
                <a:pPr algn="ctr"/>
                <a:r>
                  <a:rPr lang="en-AU" sz="1250" dirty="0">
                    <a:solidFill>
                      <a:prstClr val="black"/>
                    </a:solidFill>
                  </a:rPr>
                  <a:t>Ranked list of what is required features, stories</a:t>
                </a:r>
              </a:p>
              <a:p>
                <a:pPr algn="ctr"/>
                <a:endParaRPr lang="en-AU" sz="1250" dirty="0">
                  <a:solidFill>
                    <a:prstClr val="white"/>
                  </a:solidFill>
                </a:endParaRPr>
              </a:p>
            </p:txBody>
          </p:sp>
        </p:grpSp>
        <p:sp>
          <p:nvSpPr>
            <p:cNvPr id="34" name="TextBox 33"/>
            <p:cNvSpPr txBox="1"/>
            <p:nvPr/>
          </p:nvSpPr>
          <p:spPr>
            <a:xfrm>
              <a:off x="1619672" y="5661248"/>
              <a:ext cx="360040" cy="276999"/>
            </a:xfrm>
            <a:prstGeom prst="rect">
              <a:avLst/>
            </a:prstGeom>
            <a:noFill/>
          </p:spPr>
          <p:txBody>
            <a:bodyPr wrap="square" rtlCol="0">
              <a:spAutoFit/>
            </a:bodyPr>
            <a:lstStyle/>
            <a:p>
              <a:r>
                <a:rPr lang="en-AU" sz="1200" b="1" dirty="0">
                  <a:solidFill>
                    <a:prstClr val="black"/>
                  </a:solidFill>
                </a:rPr>
                <a:t>7</a:t>
              </a:r>
              <a:endParaRPr lang="en-AU" sz="1400" b="1" dirty="0">
                <a:solidFill>
                  <a:prstClr val="black"/>
                </a:solidFill>
              </a:endParaRPr>
            </a:p>
          </p:txBody>
        </p:sp>
      </p:grpSp>
      <p:sp>
        <p:nvSpPr>
          <p:cNvPr id="50" name="Rounded Rectangle 49"/>
          <p:cNvSpPr/>
          <p:nvPr/>
        </p:nvSpPr>
        <p:spPr>
          <a:xfrm>
            <a:off x="3357806" y="4240833"/>
            <a:ext cx="1152128" cy="1368152"/>
          </a:xfrm>
          <a:prstGeom prst="roundRect">
            <a:avLst/>
          </a:prstGeom>
          <a:gradFill flip="none" rotWithShape="1">
            <a:gsLst>
              <a:gs pos="0">
                <a:schemeClr val="bg1"/>
              </a:gs>
              <a:gs pos="100000">
                <a:srgbClr val="FFBF9F"/>
              </a:gs>
              <a:gs pos="100000">
                <a:srgbClr val="FFBF9F"/>
              </a:gs>
            </a:gsLst>
            <a:lin ang="13500000" scaled="1"/>
            <a:tileRect/>
          </a:gradFill>
          <a:ln>
            <a:solidFill>
              <a:srgbClr val="FF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prstClr val="black"/>
                </a:solidFill>
              </a:rPr>
              <a:t>Team select starting at top as much as it can commit to deliver by end of Sprint  </a:t>
            </a:r>
          </a:p>
        </p:txBody>
      </p:sp>
      <p:grpSp>
        <p:nvGrpSpPr>
          <p:cNvPr id="62" name="Group 61"/>
          <p:cNvGrpSpPr/>
          <p:nvPr/>
        </p:nvGrpSpPr>
        <p:grpSpPr>
          <a:xfrm>
            <a:off x="4799856" y="4725144"/>
            <a:ext cx="1152128" cy="576064"/>
            <a:chOff x="3059832" y="5229200"/>
            <a:chExt cx="1152128" cy="576064"/>
          </a:xfrm>
        </p:grpSpPr>
        <p:sp>
          <p:nvSpPr>
            <p:cNvPr id="53" name="Rounded Rectangle 52"/>
            <p:cNvSpPr/>
            <p:nvPr/>
          </p:nvSpPr>
          <p:spPr>
            <a:xfrm>
              <a:off x="3059832" y="5373216"/>
              <a:ext cx="1152128" cy="432048"/>
            </a:xfrm>
            <a:prstGeom prst="roundRect">
              <a:avLst>
                <a:gd name="adj" fmla="val 31433"/>
              </a:avLst>
            </a:prstGeom>
            <a:gradFill flip="none" rotWithShape="1">
              <a:gsLst>
                <a:gs pos="0">
                  <a:schemeClr val="bg1"/>
                </a:gs>
                <a:gs pos="100000">
                  <a:schemeClr val="bg2">
                    <a:lumMod val="75000"/>
                  </a:schemeClr>
                </a:gs>
                <a:gs pos="100000">
                  <a:srgbClr val="FFBF9F"/>
                </a:gs>
              </a:gsLst>
              <a:lin ang="13500000" scaled="1"/>
              <a:tileRect/>
            </a:gra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black"/>
                </a:solidFill>
              </a:endParaRPr>
            </a:p>
          </p:txBody>
        </p:sp>
        <p:sp>
          <p:nvSpPr>
            <p:cNvPr id="54" name="Rounded Rectangle 53"/>
            <p:cNvSpPr/>
            <p:nvPr/>
          </p:nvSpPr>
          <p:spPr>
            <a:xfrm>
              <a:off x="3131840" y="5301208"/>
              <a:ext cx="1080120" cy="432048"/>
            </a:xfrm>
            <a:prstGeom prst="roundRect">
              <a:avLst/>
            </a:prstGeom>
            <a:gradFill flip="none" rotWithShape="1">
              <a:gsLst>
                <a:gs pos="0">
                  <a:schemeClr val="bg1"/>
                </a:gs>
                <a:gs pos="100000">
                  <a:schemeClr val="accent1">
                    <a:lumMod val="40000"/>
                    <a:lumOff val="60000"/>
                  </a:schemeClr>
                </a:gs>
                <a:gs pos="100000">
                  <a:srgbClr val="FFBF9F"/>
                </a:gs>
              </a:gsLst>
              <a:lin ang="135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black"/>
                </a:solidFill>
              </a:endParaRPr>
            </a:p>
          </p:txBody>
        </p:sp>
        <p:sp>
          <p:nvSpPr>
            <p:cNvPr id="52" name="Rounded Rectangle 51"/>
            <p:cNvSpPr/>
            <p:nvPr/>
          </p:nvSpPr>
          <p:spPr>
            <a:xfrm>
              <a:off x="3203848" y="5229200"/>
              <a:ext cx="1008112" cy="432048"/>
            </a:xfrm>
            <a:prstGeom prst="roundRect">
              <a:avLst/>
            </a:prstGeom>
            <a:gradFill flip="none" rotWithShape="1">
              <a:gsLst>
                <a:gs pos="0">
                  <a:schemeClr val="bg1"/>
                </a:gs>
                <a:gs pos="100000">
                  <a:srgbClr val="FFBF9F"/>
                </a:gs>
                <a:gs pos="100000">
                  <a:srgbClr val="FFBF9F"/>
                </a:gs>
              </a:gsLst>
              <a:lin ang="13500000" scaled="1"/>
              <a:tileRect/>
            </a:gradFill>
            <a:ln>
              <a:solidFill>
                <a:srgbClr val="FF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prstClr val="black"/>
                  </a:solidFill>
                </a:rPr>
                <a:t>Task Breakout</a:t>
              </a:r>
            </a:p>
          </p:txBody>
        </p:sp>
      </p:grpSp>
      <p:sp>
        <p:nvSpPr>
          <p:cNvPr id="55" name="TextBox 54"/>
          <p:cNvSpPr txBox="1"/>
          <p:nvPr/>
        </p:nvSpPr>
        <p:spPr>
          <a:xfrm>
            <a:off x="1601069" y="3344658"/>
            <a:ext cx="1274260" cy="307777"/>
          </a:xfrm>
          <a:prstGeom prst="rect">
            <a:avLst/>
          </a:prstGeom>
          <a:noFill/>
        </p:spPr>
        <p:txBody>
          <a:bodyPr wrap="none" rtlCol="0">
            <a:spAutoFit/>
          </a:bodyPr>
          <a:lstStyle/>
          <a:p>
            <a:r>
              <a:rPr lang="en-AU" sz="1400" b="1" dirty="0">
                <a:solidFill>
                  <a:prstClr val="black"/>
                </a:solidFill>
              </a:rPr>
              <a:t>Product Owner</a:t>
            </a:r>
          </a:p>
        </p:txBody>
      </p:sp>
      <p:sp>
        <p:nvSpPr>
          <p:cNvPr id="56" name="TextBox 55"/>
          <p:cNvSpPr txBox="1"/>
          <p:nvPr/>
        </p:nvSpPr>
        <p:spPr>
          <a:xfrm>
            <a:off x="3359696" y="3356993"/>
            <a:ext cx="1152128" cy="307777"/>
          </a:xfrm>
          <a:prstGeom prst="rect">
            <a:avLst/>
          </a:prstGeom>
          <a:noFill/>
        </p:spPr>
        <p:txBody>
          <a:bodyPr wrap="square" rtlCol="0">
            <a:spAutoFit/>
          </a:bodyPr>
          <a:lstStyle/>
          <a:p>
            <a:r>
              <a:rPr lang="en-AU" sz="1400" b="1" dirty="0">
                <a:solidFill>
                  <a:prstClr val="black"/>
                </a:solidFill>
              </a:rPr>
              <a:t>The Team</a:t>
            </a:r>
          </a:p>
        </p:txBody>
      </p:sp>
      <p:sp>
        <p:nvSpPr>
          <p:cNvPr id="57" name="TextBox 56"/>
          <p:cNvSpPr txBox="1"/>
          <p:nvPr/>
        </p:nvSpPr>
        <p:spPr>
          <a:xfrm>
            <a:off x="4871864" y="2204865"/>
            <a:ext cx="1440160" cy="307777"/>
          </a:xfrm>
          <a:prstGeom prst="rect">
            <a:avLst/>
          </a:prstGeom>
          <a:noFill/>
        </p:spPr>
        <p:txBody>
          <a:bodyPr wrap="square" rtlCol="0">
            <a:spAutoFit/>
          </a:bodyPr>
          <a:lstStyle/>
          <a:p>
            <a:r>
              <a:rPr lang="en-AU" sz="1400" b="1" dirty="0">
                <a:solidFill>
                  <a:prstClr val="black"/>
                </a:solidFill>
              </a:rPr>
              <a:t>Scrum Master</a:t>
            </a:r>
          </a:p>
        </p:txBody>
      </p:sp>
      <p:sp>
        <p:nvSpPr>
          <p:cNvPr id="58" name="TextBox 57"/>
          <p:cNvSpPr txBox="1"/>
          <p:nvPr/>
        </p:nvSpPr>
        <p:spPr>
          <a:xfrm>
            <a:off x="7968208" y="2276873"/>
            <a:ext cx="2016224" cy="307777"/>
          </a:xfrm>
          <a:prstGeom prst="rect">
            <a:avLst/>
          </a:prstGeom>
          <a:noFill/>
        </p:spPr>
        <p:txBody>
          <a:bodyPr wrap="square" rtlCol="0">
            <a:spAutoFit/>
          </a:bodyPr>
          <a:lstStyle/>
          <a:p>
            <a:r>
              <a:rPr lang="en-AU" sz="1400" b="1" dirty="0">
                <a:solidFill>
                  <a:prstClr val="black"/>
                </a:solidFill>
              </a:rPr>
              <a:t>Daily Scrum Meeting</a:t>
            </a:r>
          </a:p>
        </p:txBody>
      </p:sp>
      <p:cxnSp>
        <p:nvCxnSpPr>
          <p:cNvPr id="60" name="Straight Connector 59"/>
          <p:cNvCxnSpPr/>
          <p:nvPr/>
        </p:nvCxnSpPr>
        <p:spPr>
          <a:xfrm flipV="1">
            <a:off x="6528048" y="2132856"/>
            <a:ext cx="1152128" cy="36004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775520" y="5775435"/>
            <a:ext cx="2016224" cy="523220"/>
          </a:xfrm>
          <a:prstGeom prst="rect">
            <a:avLst/>
          </a:prstGeom>
          <a:noFill/>
        </p:spPr>
        <p:txBody>
          <a:bodyPr wrap="square" rtlCol="0">
            <a:spAutoFit/>
          </a:bodyPr>
          <a:lstStyle/>
          <a:p>
            <a:r>
              <a:rPr lang="en-AU" sz="1400" b="1" dirty="0">
                <a:solidFill>
                  <a:prstClr val="black"/>
                </a:solidFill>
              </a:rPr>
              <a:t>Product </a:t>
            </a:r>
          </a:p>
          <a:p>
            <a:r>
              <a:rPr lang="en-AU" sz="1400" b="1" dirty="0">
                <a:solidFill>
                  <a:prstClr val="black"/>
                </a:solidFill>
              </a:rPr>
              <a:t>Backlog</a:t>
            </a:r>
          </a:p>
        </p:txBody>
      </p:sp>
      <p:sp>
        <p:nvSpPr>
          <p:cNvPr id="64" name="TextBox 63"/>
          <p:cNvSpPr txBox="1"/>
          <p:nvPr/>
        </p:nvSpPr>
        <p:spPr>
          <a:xfrm>
            <a:off x="3411817" y="5641503"/>
            <a:ext cx="2016224" cy="738664"/>
          </a:xfrm>
          <a:prstGeom prst="rect">
            <a:avLst/>
          </a:prstGeom>
          <a:noFill/>
        </p:spPr>
        <p:txBody>
          <a:bodyPr wrap="square" rtlCol="0">
            <a:spAutoFit/>
          </a:bodyPr>
          <a:lstStyle/>
          <a:p>
            <a:r>
              <a:rPr lang="en-AU" sz="1400" b="1" dirty="0">
                <a:solidFill>
                  <a:prstClr val="black"/>
                </a:solidFill>
              </a:rPr>
              <a:t>Sprint </a:t>
            </a:r>
          </a:p>
          <a:p>
            <a:r>
              <a:rPr lang="en-AU" sz="1400" b="1" dirty="0">
                <a:solidFill>
                  <a:prstClr val="black"/>
                </a:solidFill>
              </a:rPr>
              <a:t>Planning </a:t>
            </a:r>
          </a:p>
          <a:p>
            <a:r>
              <a:rPr lang="en-AU" sz="1400" b="1" dirty="0">
                <a:solidFill>
                  <a:prstClr val="black"/>
                </a:solidFill>
              </a:rPr>
              <a:t>Meeting</a:t>
            </a:r>
          </a:p>
        </p:txBody>
      </p:sp>
      <p:sp>
        <p:nvSpPr>
          <p:cNvPr id="65" name="TextBox 64"/>
          <p:cNvSpPr txBox="1"/>
          <p:nvPr/>
        </p:nvSpPr>
        <p:spPr>
          <a:xfrm>
            <a:off x="6240016" y="5301208"/>
            <a:ext cx="2016224" cy="738664"/>
          </a:xfrm>
          <a:prstGeom prst="rect">
            <a:avLst/>
          </a:prstGeom>
          <a:noFill/>
        </p:spPr>
        <p:txBody>
          <a:bodyPr wrap="square" rtlCol="0">
            <a:spAutoFit/>
          </a:bodyPr>
          <a:lstStyle/>
          <a:p>
            <a:r>
              <a:rPr lang="en-AU" sz="1400" b="1" dirty="0">
                <a:solidFill>
                  <a:prstClr val="black"/>
                </a:solidFill>
              </a:rPr>
              <a:t>Sprint end date and</a:t>
            </a:r>
          </a:p>
          <a:p>
            <a:r>
              <a:rPr lang="en-AU" sz="1400" b="1" dirty="0">
                <a:solidFill>
                  <a:prstClr val="black"/>
                </a:solidFill>
              </a:rPr>
              <a:t>tam deliverable </a:t>
            </a:r>
          </a:p>
          <a:p>
            <a:r>
              <a:rPr lang="en-AU" sz="1400" b="1" dirty="0">
                <a:solidFill>
                  <a:prstClr val="black"/>
                </a:solidFill>
              </a:rPr>
              <a:t>do not  change</a:t>
            </a:r>
          </a:p>
        </p:txBody>
      </p:sp>
      <p:sp>
        <p:nvSpPr>
          <p:cNvPr id="66" name="TextBox 65"/>
          <p:cNvSpPr txBox="1"/>
          <p:nvPr/>
        </p:nvSpPr>
        <p:spPr>
          <a:xfrm>
            <a:off x="4943872" y="5373216"/>
            <a:ext cx="1080120" cy="523220"/>
          </a:xfrm>
          <a:prstGeom prst="rect">
            <a:avLst/>
          </a:prstGeom>
          <a:noFill/>
        </p:spPr>
        <p:txBody>
          <a:bodyPr wrap="square" rtlCol="0">
            <a:spAutoFit/>
          </a:bodyPr>
          <a:lstStyle/>
          <a:p>
            <a:r>
              <a:rPr lang="en-AU" sz="1400" b="1" dirty="0">
                <a:solidFill>
                  <a:prstClr val="black"/>
                </a:solidFill>
              </a:rPr>
              <a:t>Sprint </a:t>
            </a:r>
          </a:p>
          <a:p>
            <a:r>
              <a:rPr lang="en-AU" sz="1400" b="1" dirty="0">
                <a:solidFill>
                  <a:prstClr val="black"/>
                </a:solidFill>
              </a:rPr>
              <a:t>Backlog</a:t>
            </a:r>
          </a:p>
        </p:txBody>
      </p:sp>
      <p:pic>
        <p:nvPicPr>
          <p:cNvPr id="67" name="Picture 66" descr="cardboard-box-sealed-with-brwon-tape-vector-29987529.jpg"/>
          <p:cNvPicPr>
            <a:picLocks noChangeAspect="1"/>
          </p:cNvPicPr>
          <p:nvPr/>
        </p:nvPicPr>
        <p:blipFill>
          <a:blip r:embed="rId8" cstate="print"/>
          <a:stretch>
            <a:fillRect/>
          </a:stretch>
        </p:blipFill>
        <p:spPr>
          <a:xfrm>
            <a:off x="8616280" y="4221088"/>
            <a:ext cx="1080120" cy="1134580"/>
          </a:xfrm>
          <a:prstGeom prst="rect">
            <a:avLst/>
          </a:prstGeom>
        </p:spPr>
      </p:pic>
      <p:sp>
        <p:nvSpPr>
          <p:cNvPr id="69" name="TextBox 68"/>
          <p:cNvSpPr txBox="1"/>
          <p:nvPr/>
        </p:nvSpPr>
        <p:spPr>
          <a:xfrm>
            <a:off x="8651776" y="5301209"/>
            <a:ext cx="2016224" cy="307777"/>
          </a:xfrm>
          <a:prstGeom prst="rect">
            <a:avLst/>
          </a:prstGeom>
          <a:noFill/>
        </p:spPr>
        <p:txBody>
          <a:bodyPr wrap="square" rtlCol="0">
            <a:spAutoFit/>
          </a:bodyPr>
          <a:lstStyle/>
          <a:p>
            <a:r>
              <a:rPr lang="en-AU" sz="1400" b="1" dirty="0">
                <a:solidFill>
                  <a:prstClr val="black"/>
                </a:solidFill>
              </a:rPr>
              <a:t>Finished Work</a:t>
            </a:r>
          </a:p>
        </p:txBody>
      </p:sp>
      <p:sp>
        <p:nvSpPr>
          <p:cNvPr id="3" name="TextBox 2">
            <a:extLst>
              <a:ext uri="{FF2B5EF4-FFF2-40B4-BE49-F238E27FC236}">
                <a16:creationId xmlns:a16="http://schemas.microsoft.com/office/drawing/2014/main" xmlns="" id="{424CE7A9-34CB-48AE-9704-0517126F8EBF}"/>
              </a:ext>
            </a:extLst>
          </p:cNvPr>
          <p:cNvSpPr txBox="1"/>
          <p:nvPr/>
        </p:nvSpPr>
        <p:spPr>
          <a:xfrm>
            <a:off x="1727296" y="623720"/>
            <a:ext cx="3864648" cy="369332"/>
          </a:xfrm>
          <a:prstGeom prst="rect">
            <a:avLst/>
          </a:prstGeom>
          <a:noFill/>
        </p:spPr>
        <p:txBody>
          <a:bodyPr wrap="none" rtlCol="0">
            <a:spAutoFit/>
          </a:bodyPr>
          <a:lstStyle/>
          <a:p>
            <a:r>
              <a:rPr lang="en-GB" b="1" dirty="0">
                <a:solidFill>
                  <a:prstClr val="black"/>
                </a:solidFill>
              </a:rPr>
              <a:t>The Agile:  Scrum Framework at a glance</a:t>
            </a:r>
          </a:p>
        </p:txBody>
      </p:sp>
      <p:sp>
        <p:nvSpPr>
          <p:cNvPr id="59" name="Arrow: Down 58">
            <a:extLst>
              <a:ext uri="{FF2B5EF4-FFF2-40B4-BE49-F238E27FC236}">
                <a16:creationId xmlns:a16="http://schemas.microsoft.com/office/drawing/2014/main" xmlns="" id="{F09737A3-0104-4007-A5A4-63A3A2159007}"/>
              </a:ext>
            </a:extLst>
          </p:cNvPr>
          <p:cNvSpPr/>
          <p:nvPr/>
        </p:nvSpPr>
        <p:spPr>
          <a:xfrm>
            <a:off x="1981725" y="1895661"/>
            <a:ext cx="468052" cy="700330"/>
          </a:xfrm>
          <a:prstGeom prst="down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tx2">
                  <a:lumMod val="50000"/>
                  <a:lumOff val="50000"/>
                </a:schemeClr>
              </a:gs>
            </a:gsLst>
            <a:lin ang="5400000" scaled="1"/>
          </a:gra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51" name="Arrow: Down 50">
            <a:extLst>
              <a:ext uri="{FF2B5EF4-FFF2-40B4-BE49-F238E27FC236}">
                <a16:creationId xmlns:a16="http://schemas.microsoft.com/office/drawing/2014/main" xmlns="" id="{B5C4825F-928C-4DB8-8C28-B2C8514DB1D6}"/>
              </a:ext>
            </a:extLst>
          </p:cNvPr>
          <p:cNvSpPr/>
          <p:nvPr/>
        </p:nvSpPr>
        <p:spPr>
          <a:xfrm>
            <a:off x="1847528" y="1901178"/>
            <a:ext cx="468052" cy="700330"/>
          </a:xfrm>
          <a:prstGeom prst="down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tx2">
                  <a:lumMod val="50000"/>
                  <a:lumOff val="50000"/>
                </a:schemeClr>
              </a:gs>
            </a:gsLst>
            <a:lin ang="5400000" scaled="1"/>
          </a:gra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5" name="TextBox 4">
            <a:extLst>
              <a:ext uri="{FF2B5EF4-FFF2-40B4-BE49-F238E27FC236}">
                <a16:creationId xmlns:a16="http://schemas.microsoft.com/office/drawing/2014/main" xmlns="" id="{D54A02FC-E313-4B84-A3CA-14A4AD744EDA}"/>
              </a:ext>
            </a:extLst>
          </p:cNvPr>
          <p:cNvSpPr txBox="1"/>
          <p:nvPr/>
        </p:nvSpPr>
        <p:spPr>
          <a:xfrm>
            <a:off x="1558084" y="1178169"/>
            <a:ext cx="2101537" cy="738664"/>
          </a:xfrm>
          <a:prstGeom prst="rect">
            <a:avLst/>
          </a:prstGeom>
          <a:noFill/>
        </p:spPr>
        <p:txBody>
          <a:bodyPr wrap="square" rtlCol="0">
            <a:spAutoFit/>
          </a:bodyPr>
          <a:lstStyle/>
          <a:p>
            <a:r>
              <a:rPr lang="en-GB" sz="1400" b="1" dirty="0">
                <a:solidFill>
                  <a:prstClr val="black"/>
                </a:solidFill>
              </a:rPr>
              <a:t>Inputs from Executives,</a:t>
            </a:r>
          </a:p>
          <a:p>
            <a:r>
              <a:rPr lang="en-GB" sz="1400" b="1" dirty="0">
                <a:solidFill>
                  <a:prstClr val="black"/>
                </a:solidFill>
              </a:rPr>
              <a:t> Team, Stakeholders,</a:t>
            </a:r>
          </a:p>
          <a:p>
            <a:r>
              <a:rPr lang="en-GB" sz="1400" b="1" dirty="0">
                <a:solidFill>
                  <a:prstClr val="black"/>
                </a:solidFill>
              </a:rPr>
              <a:t>Customers, Users</a:t>
            </a:r>
          </a:p>
        </p:txBody>
      </p:sp>
      <p:pic>
        <p:nvPicPr>
          <p:cNvPr id="72" name="Picture 71" descr="istockphoto-628995158-1024x1024.jpg">
            <a:extLst>
              <a:ext uri="{FF2B5EF4-FFF2-40B4-BE49-F238E27FC236}">
                <a16:creationId xmlns:a16="http://schemas.microsoft.com/office/drawing/2014/main" xmlns="" id="{842CC108-7A24-4335-A76E-895870BD3EA1}"/>
              </a:ext>
            </a:extLst>
          </p:cNvPr>
          <p:cNvPicPr>
            <a:picLocks noChangeAspect="1"/>
          </p:cNvPicPr>
          <p:nvPr/>
        </p:nvPicPr>
        <p:blipFill>
          <a:blip r:embed="rId7" cstate="print"/>
          <a:srcRect l="2307" t="10377" r="3102" b="16985"/>
          <a:stretch>
            <a:fillRect/>
          </a:stretch>
        </p:blipFill>
        <p:spPr>
          <a:xfrm>
            <a:off x="8241910" y="2883071"/>
            <a:ext cx="2108806" cy="1080120"/>
          </a:xfrm>
          <a:prstGeom prst="rect">
            <a:avLst/>
          </a:prstGeom>
        </p:spPr>
      </p:pic>
      <p:sp>
        <p:nvSpPr>
          <p:cNvPr id="73" name="TextBox 72">
            <a:extLst>
              <a:ext uri="{FF2B5EF4-FFF2-40B4-BE49-F238E27FC236}">
                <a16:creationId xmlns:a16="http://schemas.microsoft.com/office/drawing/2014/main" xmlns="" id="{4D5EF19A-9333-4679-9AD3-3C8D6C57D1BA}"/>
              </a:ext>
            </a:extLst>
          </p:cNvPr>
          <p:cNvSpPr txBox="1"/>
          <p:nvPr/>
        </p:nvSpPr>
        <p:spPr>
          <a:xfrm>
            <a:off x="8651776" y="3876437"/>
            <a:ext cx="2016224" cy="307777"/>
          </a:xfrm>
          <a:prstGeom prst="rect">
            <a:avLst/>
          </a:prstGeom>
          <a:noFill/>
        </p:spPr>
        <p:txBody>
          <a:bodyPr wrap="square" rtlCol="0">
            <a:spAutoFit/>
          </a:bodyPr>
          <a:lstStyle/>
          <a:p>
            <a:r>
              <a:rPr lang="en-AU" sz="1400" b="1" dirty="0">
                <a:solidFill>
                  <a:prstClr val="black"/>
                </a:solidFill>
              </a:rPr>
              <a:t>Sprint Review</a:t>
            </a:r>
          </a:p>
        </p:txBody>
      </p:sp>
      <p:pic>
        <p:nvPicPr>
          <p:cNvPr id="74" name="Picture 73" descr="istockphoto-628995158-1024x1024.jpg">
            <a:extLst>
              <a:ext uri="{FF2B5EF4-FFF2-40B4-BE49-F238E27FC236}">
                <a16:creationId xmlns:a16="http://schemas.microsoft.com/office/drawing/2014/main" xmlns="" id="{F1C89706-649C-4F7B-9B8E-2362A7B41849}"/>
              </a:ext>
            </a:extLst>
          </p:cNvPr>
          <p:cNvPicPr>
            <a:picLocks noChangeAspect="1"/>
          </p:cNvPicPr>
          <p:nvPr/>
        </p:nvPicPr>
        <p:blipFill>
          <a:blip r:embed="rId7" cstate="print"/>
          <a:srcRect l="2307" t="10377" r="3102" b="16985"/>
          <a:stretch>
            <a:fillRect/>
          </a:stretch>
        </p:blipFill>
        <p:spPr>
          <a:xfrm>
            <a:off x="8607092" y="5603469"/>
            <a:ext cx="1282522" cy="776699"/>
          </a:xfrm>
          <a:prstGeom prst="rect">
            <a:avLst/>
          </a:prstGeom>
        </p:spPr>
      </p:pic>
      <p:sp>
        <p:nvSpPr>
          <p:cNvPr id="75" name="TextBox 74">
            <a:extLst>
              <a:ext uri="{FF2B5EF4-FFF2-40B4-BE49-F238E27FC236}">
                <a16:creationId xmlns:a16="http://schemas.microsoft.com/office/drawing/2014/main" xmlns="" id="{8F906224-88CB-450F-97CB-F3695A7BEE36}"/>
              </a:ext>
            </a:extLst>
          </p:cNvPr>
          <p:cNvSpPr txBox="1"/>
          <p:nvPr/>
        </p:nvSpPr>
        <p:spPr>
          <a:xfrm>
            <a:off x="8688288" y="6381329"/>
            <a:ext cx="2016224" cy="307777"/>
          </a:xfrm>
          <a:prstGeom prst="rect">
            <a:avLst/>
          </a:prstGeom>
          <a:noFill/>
        </p:spPr>
        <p:txBody>
          <a:bodyPr wrap="square" rtlCol="0">
            <a:spAutoFit/>
          </a:bodyPr>
          <a:lstStyle/>
          <a:p>
            <a:r>
              <a:rPr lang="en-AU" sz="1400" b="1" dirty="0">
                <a:solidFill>
                  <a:prstClr val="black"/>
                </a:solidFill>
              </a:rPr>
              <a:t>Sprint Retrospective</a:t>
            </a:r>
          </a:p>
        </p:txBody>
      </p:sp>
      <p:pic>
        <p:nvPicPr>
          <p:cNvPr id="10" name="Picture 9">
            <a:extLst>
              <a:ext uri="{FF2B5EF4-FFF2-40B4-BE49-F238E27FC236}">
                <a16:creationId xmlns:a16="http://schemas.microsoft.com/office/drawing/2014/main" xmlns="" id="{87F8889D-EC8E-43A4-8723-B9E1B968D0B3}"/>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1180" t="26394" r="35423" b="23847"/>
          <a:stretch/>
        </p:blipFill>
        <p:spPr>
          <a:xfrm>
            <a:off x="6023992" y="754427"/>
            <a:ext cx="1425154" cy="688372"/>
          </a:xfrm>
          <a:prstGeom prst="rect">
            <a:avLst/>
          </a:prstGeom>
        </p:spPr>
      </p:pic>
      <p:sp>
        <p:nvSpPr>
          <p:cNvPr id="76" name="TextBox 75">
            <a:extLst>
              <a:ext uri="{FF2B5EF4-FFF2-40B4-BE49-F238E27FC236}">
                <a16:creationId xmlns:a16="http://schemas.microsoft.com/office/drawing/2014/main" xmlns="" id="{29B02C77-403C-4444-AF56-FBE8EF4BB3D5}"/>
              </a:ext>
            </a:extLst>
          </p:cNvPr>
          <p:cNvSpPr txBox="1"/>
          <p:nvPr/>
        </p:nvSpPr>
        <p:spPr>
          <a:xfrm>
            <a:off x="5964249" y="1423055"/>
            <a:ext cx="1665933" cy="307777"/>
          </a:xfrm>
          <a:prstGeom prst="rect">
            <a:avLst/>
          </a:prstGeom>
          <a:noFill/>
        </p:spPr>
        <p:txBody>
          <a:bodyPr wrap="square" rtlCol="0">
            <a:spAutoFit/>
          </a:bodyPr>
          <a:lstStyle/>
          <a:p>
            <a:r>
              <a:rPr lang="en-AU" sz="1400" b="1" dirty="0">
                <a:solidFill>
                  <a:prstClr val="black"/>
                </a:solidFill>
              </a:rPr>
              <a:t>Burn down/up chart</a:t>
            </a:r>
          </a:p>
        </p:txBody>
      </p:sp>
    </p:spTree>
    <p:extLst>
      <p:ext uri="{BB962C8B-B14F-4D97-AF65-F5344CB8AC3E}">
        <p14:creationId xmlns:p14="http://schemas.microsoft.com/office/powerpoint/2010/main" val="262399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 grpId="0" animBg="1"/>
      <p:bldP spid="61" grpId="0" animBg="1"/>
      <p:bldP spid="50" grpId="0" animBg="1"/>
      <p:bldP spid="55" grpId="0"/>
      <p:bldP spid="56" grpId="0"/>
      <p:bldP spid="57" grpId="0"/>
      <p:bldP spid="58" grpId="0"/>
      <p:bldP spid="63" grpId="0"/>
      <p:bldP spid="64" grpId="0"/>
      <p:bldP spid="65" grpId="0"/>
      <p:bldP spid="66" grpId="0"/>
      <p:bldP spid="69" grpId="0"/>
      <p:bldP spid="59" grpId="0" animBg="1"/>
      <p:bldP spid="51" grpId="0" animBg="1"/>
      <p:bldP spid="5" grpId="0"/>
      <p:bldP spid="73" grpId="0"/>
      <p:bldP spid="75" grpId="0"/>
      <p:bldP spid="7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this project on JIRA</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051304" y="1999361"/>
            <a:ext cx="6753705" cy="3788664"/>
          </a:xfrm>
          <a:prstGeom prst="rect">
            <a:avLst/>
          </a:prstGeom>
        </p:spPr>
      </p:pic>
    </p:spTree>
    <p:extLst>
      <p:ext uri="{BB962C8B-B14F-4D97-AF65-F5344CB8AC3E}">
        <p14:creationId xmlns:p14="http://schemas.microsoft.com/office/powerpoint/2010/main" val="1686943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a:extLst>
              <a:ext uri="{FF2B5EF4-FFF2-40B4-BE49-F238E27FC236}">
                <a16:creationId xmlns="" xmlns:a16="http://schemas.microsoft.com/office/drawing/2014/main" id="{CC7B4BB6-B0AA-4306-AA2C-D0151BBE4BB8}"/>
              </a:ext>
            </a:extLst>
          </p:cNvPr>
          <p:cNvSpPr>
            <a:spLocks noGrp="1" noChangeArrowheads="1"/>
          </p:cNvSpPr>
          <p:nvPr>
            <p:ph type="title"/>
          </p:nvPr>
        </p:nvSpPr>
        <p:spPr/>
        <p:txBody>
          <a:bodyPr/>
          <a:lstStyle/>
          <a:p>
            <a:pPr eaLnBrk="1" hangingPunct="1"/>
            <a:r>
              <a:rPr lang="en-US" altLang="en-US">
                <a:solidFill>
                  <a:schemeClr val="tx1"/>
                </a:solidFill>
              </a:rPr>
              <a:t>A requirements management system</a:t>
            </a:r>
          </a:p>
        </p:txBody>
      </p:sp>
      <p:graphicFrame>
        <p:nvGraphicFramePr>
          <p:cNvPr id="26629" name="Object 5">
            <a:extLst>
              <a:ext uri="{FF2B5EF4-FFF2-40B4-BE49-F238E27FC236}">
                <a16:creationId xmlns="" xmlns:a16="http://schemas.microsoft.com/office/drawing/2014/main" id="{AF0CBE1D-17E9-4B3D-A804-48559A61AE44}"/>
              </a:ext>
            </a:extLst>
          </p:cNvPr>
          <p:cNvGraphicFramePr>
            <a:graphicFrameLocks noGrp="1"/>
          </p:cNvGraphicFramePr>
          <p:nvPr>
            <p:ph idx="1"/>
          </p:nvPr>
        </p:nvGraphicFramePr>
        <p:xfrm>
          <a:off x="2332039" y="1892300"/>
          <a:ext cx="7335837" cy="3917950"/>
        </p:xfrm>
        <a:graphic>
          <a:graphicData uri="http://schemas.openxmlformats.org/presentationml/2006/ole">
            <mc:AlternateContent xmlns:mc="http://schemas.openxmlformats.org/markup-compatibility/2006">
              <mc:Choice xmlns:v="urn:schemas-microsoft-com:vml" Requires="v">
                <p:oleObj spid="_x0000_s9220" name="Document" r:id="rId4" imgW="3648075" imgH="1876425" progId="Word.Document.6">
                  <p:embed/>
                </p:oleObj>
              </mc:Choice>
              <mc:Fallback>
                <p:oleObj name="Document" r:id="rId4" imgW="3648075" imgH="1876425" progId="Word.Document.6">
                  <p:embed/>
                  <p:pic>
                    <p:nvPicPr>
                      <p:cNvPr id="0" name=""/>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2039" y="1892300"/>
                        <a:ext cx="7335837" cy="391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98184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a:extLst>
              <a:ext uri="{FF2B5EF4-FFF2-40B4-BE49-F238E27FC236}">
                <a16:creationId xmlns="" xmlns:a16="http://schemas.microsoft.com/office/drawing/2014/main" id="{32E4FAD9-D1AC-4A07-8F71-0C9D5457AB9D}"/>
              </a:ext>
            </a:extLst>
          </p:cNvPr>
          <p:cNvSpPr>
            <a:spLocks noGrp="1" noChangeArrowheads="1"/>
          </p:cNvSpPr>
          <p:nvPr>
            <p:ph type="title"/>
          </p:nvPr>
        </p:nvSpPr>
        <p:spPr/>
        <p:txBody>
          <a:bodyPr/>
          <a:lstStyle/>
          <a:p>
            <a:pPr eaLnBrk="1" hangingPunct="1"/>
            <a:r>
              <a:rPr lang="en-US" altLang="en-US">
                <a:solidFill>
                  <a:schemeClr val="tx1"/>
                </a:solidFill>
              </a:rPr>
              <a:t>Requirements management tools</a:t>
            </a:r>
          </a:p>
        </p:txBody>
      </p:sp>
      <p:sp>
        <p:nvSpPr>
          <p:cNvPr id="27653" name="Rectangle 3">
            <a:extLst>
              <a:ext uri="{FF2B5EF4-FFF2-40B4-BE49-F238E27FC236}">
                <a16:creationId xmlns="" xmlns:a16="http://schemas.microsoft.com/office/drawing/2014/main" id="{533FA064-C8A2-4F40-995F-2468DA803020}"/>
              </a:ext>
            </a:extLst>
          </p:cNvPr>
          <p:cNvSpPr>
            <a:spLocks noGrp="1" noChangeArrowheads="1"/>
          </p:cNvSpPr>
          <p:nvPr>
            <p:ph type="body" idx="1"/>
          </p:nvPr>
        </p:nvSpPr>
        <p:spPr/>
        <p:txBody>
          <a:bodyPr/>
          <a:lstStyle/>
          <a:p>
            <a:pPr eaLnBrk="1" hangingPunct="1">
              <a:buClr>
                <a:schemeClr val="tx1"/>
              </a:buClr>
              <a:buSzTx/>
              <a:buFont typeface="Wingdings" panose="05000000000000000000" pitchFamily="2" charset="2"/>
              <a:buChar char="§"/>
            </a:pPr>
            <a:r>
              <a:rPr lang="en-US" altLang="en-US" sz="2000"/>
              <a:t>Requirements browser</a:t>
            </a:r>
          </a:p>
          <a:p>
            <a:pPr eaLnBrk="1" hangingPunct="1">
              <a:buClr>
                <a:schemeClr val="tx1"/>
              </a:buClr>
              <a:buSzTx/>
              <a:buFont typeface="Wingdings" panose="05000000000000000000" pitchFamily="2" charset="2"/>
              <a:buChar char="§"/>
            </a:pPr>
            <a:r>
              <a:rPr lang="en-US" altLang="en-US" sz="2000"/>
              <a:t>Requirements query system</a:t>
            </a:r>
          </a:p>
          <a:p>
            <a:pPr eaLnBrk="1" hangingPunct="1">
              <a:buClr>
                <a:schemeClr val="tx1"/>
              </a:buClr>
              <a:buSzTx/>
              <a:buFont typeface="Wingdings" panose="05000000000000000000" pitchFamily="2" charset="2"/>
              <a:buChar char="§"/>
            </a:pPr>
            <a:r>
              <a:rPr lang="en-US" altLang="en-US" sz="2000"/>
              <a:t>Traceability support system</a:t>
            </a:r>
          </a:p>
          <a:p>
            <a:pPr eaLnBrk="1" hangingPunct="1">
              <a:buClr>
                <a:schemeClr val="tx1"/>
              </a:buClr>
              <a:buSzTx/>
              <a:buFont typeface="Wingdings" panose="05000000000000000000" pitchFamily="2" charset="2"/>
              <a:buChar char="§"/>
            </a:pPr>
            <a:r>
              <a:rPr lang="en-US" altLang="en-US" sz="2000"/>
              <a:t>Report generator</a:t>
            </a:r>
          </a:p>
          <a:p>
            <a:pPr eaLnBrk="1" hangingPunct="1">
              <a:buClr>
                <a:schemeClr val="tx1"/>
              </a:buClr>
              <a:buSzTx/>
              <a:buFont typeface="Wingdings" panose="05000000000000000000" pitchFamily="2" charset="2"/>
              <a:buChar char="§"/>
            </a:pPr>
            <a:r>
              <a:rPr lang="en-US" altLang="en-US" sz="2000"/>
              <a:t>Requirements converter and word processor linker</a:t>
            </a:r>
          </a:p>
          <a:p>
            <a:pPr eaLnBrk="1" hangingPunct="1">
              <a:buClr>
                <a:schemeClr val="tx1"/>
              </a:buClr>
              <a:buSzTx/>
              <a:buFont typeface="Wingdings" panose="05000000000000000000" pitchFamily="2" charset="2"/>
              <a:buChar char="§"/>
            </a:pPr>
            <a:r>
              <a:rPr lang="en-US" altLang="en-US" sz="2000"/>
              <a:t>Change control system</a:t>
            </a:r>
          </a:p>
        </p:txBody>
      </p:sp>
    </p:spTree>
    <p:extLst>
      <p:ext uri="{BB962C8B-B14F-4D97-AF65-F5344CB8AC3E}">
        <p14:creationId xmlns:p14="http://schemas.microsoft.com/office/powerpoint/2010/main" val="41789038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smtClean="0"/>
              <a:t>RMS have been designed as general tools which maybe used in diff requirement engineering process. They do no, generally impose their own model of the requirements engineering process.</a:t>
            </a:r>
          </a:p>
          <a:p>
            <a:endParaRPr lang="en-US" dirty="0"/>
          </a:p>
          <a:p>
            <a:r>
              <a:rPr lang="en-US" dirty="0" smtClean="0"/>
              <a:t>One area of requirement engineering where support is currently very limited is the area of elicitation. This area is difficult to support because wide range of different stakeholders who maybe involved in the process with diff notations &amp; vocabularies.</a:t>
            </a:r>
          </a:p>
          <a:p>
            <a:endParaRPr lang="en-US" dirty="0"/>
          </a:p>
          <a:p>
            <a:endParaRPr lang="en-US" dirty="0"/>
          </a:p>
        </p:txBody>
      </p:sp>
    </p:spTree>
    <p:extLst>
      <p:ext uri="{BB962C8B-B14F-4D97-AF65-F5344CB8AC3E}">
        <p14:creationId xmlns:p14="http://schemas.microsoft.com/office/powerpoint/2010/main" val="383823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4DBD2E8E-E35F-45A1-9191-2BC0C9097AD7}"/>
              </a:ext>
            </a:extLst>
          </p:cNvPr>
          <p:cNvPicPr>
            <a:picLocks noChangeAspect="1"/>
          </p:cNvPicPr>
          <p:nvPr/>
        </p:nvPicPr>
        <p:blipFill>
          <a:blip r:embed="rId3"/>
          <a:stretch>
            <a:fillRect/>
          </a:stretch>
        </p:blipFill>
        <p:spPr>
          <a:xfrm>
            <a:off x="1219200" y="695325"/>
            <a:ext cx="9753600" cy="5467350"/>
          </a:xfrm>
          <a:prstGeom prst="rect">
            <a:avLst/>
          </a:prstGeom>
        </p:spPr>
      </p:pic>
    </p:spTree>
    <p:extLst>
      <p:ext uri="{BB962C8B-B14F-4D97-AF65-F5344CB8AC3E}">
        <p14:creationId xmlns:p14="http://schemas.microsoft.com/office/powerpoint/2010/main" val="23167375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The process to gather the software requirements from client, analyze and document them is known as ___________________.</a:t>
            </a:r>
            <a:br>
              <a:rPr lang="en-US" dirty="0"/>
            </a:br>
            <a:endParaRPr lang="en-US" dirty="0"/>
          </a:p>
          <a:p>
            <a:r>
              <a:rPr lang="en-US" dirty="0"/>
              <a:t>A. Feasibility Study</a:t>
            </a:r>
            <a:br>
              <a:rPr lang="en-US" dirty="0"/>
            </a:br>
            <a:r>
              <a:rPr lang="en-US" dirty="0"/>
              <a:t>B. Requirement Gathering</a:t>
            </a:r>
            <a:br>
              <a:rPr lang="en-US" dirty="0"/>
            </a:br>
            <a:r>
              <a:rPr lang="en-US" dirty="0"/>
              <a:t>C. Requirement Engineering</a:t>
            </a:r>
            <a:br>
              <a:rPr lang="en-US" dirty="0"/>
            </a:br>
            <a:r>
              <a:rPr lang="en-US" dirty="0"/>
              <a:t>D. System Requirements Specification</a:t>
            </a:r>
          </a:p>
          <a:p>
            <a:endParaRPr lang="en-US" dirty="0"/>
          </a:p>
        </p:txBody>
      </p:sp>
      <p:pic>
        <p:nvPicPr>
          <p:cNvPr id="4" name="Google Shape;270;p26" descr="dmeu_y4526296_01_std.lang.all (2).png"/>
          <p:cNvPicPr preferRelativeResize="0"/>
          <p:nvPr/>
        </p:nvPicPr>
        <p:blipFill rotWithShape="1">
          <a:blip r:embed="rId2">
            <a:alphaModFix/>
          </a:blip>
          <a:srcRect/>
          <a:stretch/>
        </p:blipFill>
        <p:spPr>
          <a:xfrm>
            <a:off x="1231776" y="4091233"/>
            <a:ext cx="432048" cy="308606"/>
          </a:xfrm>
          <a:prstGeom prst="rect">
            <a:avLst/>
          </a:prstGeom>
          <a:noFill/>
          <a:ln>
            <a:noFill/>
          </a:ln>
        </p:spPr>
      </p:pic>
    </p:spTree>
    <p:extLst>
      <p:ext uri="{BB962C8B-B14F-4D97-AF65-F5344CB8AC3E}">
        <p14:creationId xmlns:p14="http://schemas.microsoft.com/office/powerpoint/2010/main" val="55481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822"/>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The goal of requirement engineering is to develop and maintain sophisticated and descriptive _________________ document.</a:t>
            </a:r>
            <a:br>
              <a:rPr lang="en-US" dirty="0"/>
            </a:br>
            <a:endParaRPr lang="en-US" dirty="0"/>
          </a:p>
          <a:p>
            <a:r>
              <a:rPr lang="en-US" dirty="0"/>
              <a:t>A. Feasibility Study</a:t>
            </a:r>
            <a:br>
              <a:rPr lang="en-US" dirty="0"/>
            </a:br>
            <a:r>
              <a:rPr lang="en-US" dirty="0"/>
              <a:t>B. Requirement Gathering</a:t>
            </a:r>
            <a:br>
              <a:rPr lang="en-US" dirty="0"/>
            </a:br>
            <a:r>
              <a:rPr lang="en-US" dirty="0"/>
              <a:t>C. Software Requirement Validation</a:t>
            </a:r>
            <a:br>
              <a:rPr lang="en-US" dirty="0"/>
            </a:br>
            <a:r>
              <a:rPr lang="en-US" dirty="0"/>
              <a:t>D. System Requirements Specification</a:t>
            </a:r>
          </a:p>
          <a:p>
            <a:endParaRPr lang="en-US" dirty="0"/>
          </a:p>
        </p:txBody>
      </p:sp>
      <p:pic>
        <p:nvPicPr>
          <p:cNvPr id="4" name="Google Shape;270;p26" descr="dmeu_y4526296_01_std.lang.all (2).png"/>
          <p:cNvPicPr preferRelativeResize="0"/>
          <p:nvPr/>
        </p:nvPicPr>
        <p:blipFill rotWithShape="1">
          <a:blip r:embed="rId2">
            <a:alphaModFix/>
          </a:blip>
          <a:srcRect/>
          <a:stretch/>
        </p:blipFill>
        <p:spPr>
          <a:xfrm>
            <a:off x="1280544" y="4469185"/>
            <a:ext cx="432048" cy="308606"/>
          </a:xfrm>
          <a:prstGeom prst="rect">
            <a:avLst/>
          </a:prstGeom>
          <a:noFill/>
          <a:ln>
            <a:noFill/>
          </a:ln>
        </p:spPr>
      </p:pic>
    </p:spTree>
    <p:extLst>
      <p:ext uri="{BB962C8B-B14F-4D97-AF65-F5344CB8AC3E}">
        <p14:creationId xmlns:p14="http://schemas.microsoft.com/office/powerpoint/2010/main" val="368544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822"/>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 It is the process in which developers discuss with the client and end users and know their expectations from the software.</a:t>
            </a:r>
            <a:br>
              <a:rPr lang="en-US" dirty="0"/>
            </a:br>
            <a:endParaRPr lang="en-US" dirty="0"/>
          </a:p>
          <a:p>
            <a:r>
              <a:rPr lang="en-US" dirty="0"/>
              <a:t>A. Requirements gathering</a:t>
            </a:r>
            <a:br>
              <a:rPr lang="en-US" dirty="0"/>
            </a:br>
            <a:r>
              <a:rPr lang="en-US" dirty="0"/>
              <a:t>B. Organizing Requirements</a:t>
            </a:r>
            <a:br>
              <a:rPr lang="en-US" dirty="0"/>
            </a:br>
            <a:r>
              <a:rPr lang="en-US" dirty="0"/>
              <a:t>C. Negotiation &amp; discussion</a:t>
            </a:r>
            <a:br>
              <a:rPr lang="en-US" dirty="0"/>
            </a:br>
            <a:r>
              <a:rPr lang="en-US" dirty="0"/>
              <a:t>D. Documentation</a:t>
            </a:r>
          </a:p>
          <a:p>
            <a:endParaRPr lang="en-US" dirty="0"/>
          </a:p>
        </p:txBody>
      </p:sp>
      <p:pic>
        <p:nvPicPr>
          <p:cNvPr id="4" name="Google Shape;270;p26" descr="dmeu_y4526296_01_std.lang.all (2).png"/>
          <p:cNvPicPr preferRelativeResize="0"/>
          <p:nvPr/>
        </p:nvPicPr>
        <p:blipFill rotWithShape="1">
          <a:blip r:embed="rId2">
            <a:alphaModFix/>
          </a:blip>
          <a:srcRect/>
          <a:stretch/>
        </p:blipFill>
        <p:spPr>
          <a:xfrm>
            <a:off x="920496" y="3347521"/>
            <a:ext cx="432048" cy="308606"/>
          </a:xfrm>
          <a:prstGeom prst="rect">
            <a:avLst/>
          </a:prstGeom>
          <a:noFill/>
          <a:ln>
            <a:noFill/>
          </a:ln>
        </p:spPr>
      </p:pic>
    </p:spTree>
    <p:extLst>
      <p:ext uri="{BB962C8B-B14F-4D97-AF65-F5344CB8AC3E}">
        <p14:creationId xmlns:p14="http://schemas.microsoft.com/office/powerpoint/2010/main" val="3105096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822"/>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r>
              <a:rPr lang="en-US" dirty="0"/>
              <a:t>Which of the following is correct software metrics?</a:t>
            </a:r>
            <a:br>
              <a:rPr lang="en-US" dirty="0"/>
            </a:br>
            <a:endParaRPr lang="en-US" dirty="0"/>
          </a:p>
          <a:p>
            <a:r>
              <a:rPr lang="en-US" dirty="0"/>
              <a:t>A. Complexity Metrics</a:t>
            </a:r>
            <a:br>
              <a:rPr lang="en-US" dirty="0"/>
            </a:br>
            <a:r>
              <a:rPr lang="en-US" dirty="0"/>
              <a:t>B. Quality Metrics</a:t>
            </a:r>
            <a:br>
              <a:rPr lang="en-US" dirty="0"/>
            </a:br>
            <a:r>
              <a:rPr lang="en-US" dirty="0"/>
              <a:t>C. Process Metrics</a:t>
            </a:r>
            <a:br>
              <a:rPr lang="en-US" dirty="0"/>
            </a:br>
            <a:r>
              <a:rPr lang="en-US" dirty="0"/>
              <a:t>D. All of the above</a:t>
            </a:r>
          </a:p>
        </p:txBody>
      </p:sp>
      <p:pic>
        <p:nvPicPr>
          <p:cNvPr id="4" name="Google Shape;270;p26" descr="dmeu_y4526296_01_std.lang.all (2).png"/>
          <p:cNvPicPr preferRelativeResize="0"/>
          <p:nvPr/>
        </p:nvPicPr>
        <p:blipFill rotWithShape="1">
          <a:blip r:embed="rId3">
            <a:alphaModFix/>
          </a:blip>
          <a:srcRect/>
          <a:stretch/>
        </p:blipFill>
        <p:spPr>
          <a:xfrm>
            <a:off x="1249680" y="4103425"/>
            <a:ext cx="432048" cy="308606"/>
          </a:xfrm>
          <a:prstGeom prst="rect">
            <a:avLst/>
          </a:prstGeom>
          <a:noFill/>
          <a:ln>
            <a:noFill/>
          </a:ln>
        </p:spPr>
      </p:pic>
    </p:spTree>
    <p:extLst>
      <p:ext uri="{BB962C8B-B14F-4D97-AF65-F5344CB8AC3E}">
        <p14:creationId xmlns:p14="http://schemas.microsoft.com/office/powerpoint/2010/main" val="235350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822"/>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 xmlns:a16="http://schemas.microsoft.com/office/drawing/2014/main" id="{1F2489DC-11EA-4C10-8A20-E2CF2D46276D}"/>
              </a:ext>
            </a:extLst>
          </p:cNvPr>
          <p:cNvSpPr>
            <a:spLocks noGrp="1" noChangeArrowheads="1"/>
          </p:cNvSpPr>
          <p:nvPr>
            <p:ph type="title"/>
          </p:nvPr>
        </p:nvSpPr>
        <p:spPr/>
        <p:txBody>
          <a:bodyPr/>
          <a:lstStyle/>
          <a:p>
            <a:pPr eaLnBrk="1" hangingPunct="1"/>
            <a:r>
              <a:rPr lang="en-US" altLang="en-US" dirty="0">
                <a:solidFill>
                  <a:schemeClr val="tx1"/>
                </a:solidFill>
              </a:rPr>
              <a:t>Processes</a:t>
            </a:r>
          </a:p>
        </p:txBody>
      </p:sp>
      <p:sp>
        <p:nvSpPr>
          <p:cNvPr id="7173" name="Rectangle 3">
            <a:extLst>
              <a:ext uri="{FF2B5EF4-FFF2-40B4-BE49-F238E27FC236}">
                <a16:creationId xmlns="" xmlns:a16="http://schemas.microsoft.com/office/drawing/2014/main" id="{799ED3EB-D076-4C06-A24E-7E42018E22DB}"/>
              </a:ext>
            </a:extLst>
          </p:cNvPr>
          <p:cNvSpPr>
            <a:spLocks noGrp="1" noChangeArrowheads="1"/>
          </p:cNvSpPr>
          <p:nvPr>
            <p:ph type="body" idx="1"/>
          </p:nvPr>
        </p:nvSpPr>
        <p:spPr/>
        <p:txBody>
          <a:bodyPr/>
          <a:lstStyle/>
          <a:p>
            <a:pPr eaLnBrk="1" hangingPunct="1">
              <a:buClr>
                <a:schemeClr val="tx1"/>
              </a:buClr>
              <a:buSzTx/>
              <a:buFont typeface="Wingdings" panose="05000000000000000000" pitchFamily="2" charset="2"/>
              <a:buChar char="§"/>
            </a:pPr>
            <a:r>
              <a:rPr lang="en-US" altLang="en-US" sz="2000" dirty="0"/>
              <a:t>A process is an organized set of activities which transforms inputs to outputs</a:t>
            </a:r>
          </a:p>
          <a:p>
            <a:pPr eaLnBrk="1" hangingPunct="1">
              <a:buClr>
                <a:schemeClr val="tx1"/>
              </a:buClr>
              <a:buSzTx/>
              <a:buFont typeface="Wingdings" panose="05000000000000000000" pitchFamily="2" charset="2"/>
              <a:buChar char="§"/>
            </a:pPr>
            <a:r>
              <a:rPr lang="en-US" altLang="en-US" sz="2000" dirty="0"/>
              <a:t>Process descriptions encapsulate knowledge and allow it to be reused</a:t>
            </a:r>
          </a:p>
          <a:p>
            <a:pPr eaLnBrk="1" hangingPunct="1">
              <a:buClr>
                <a:schemeClr val="tx1"/>
              </a:buClr>
              <a:buSzTx/>
              <a:buFont typeface="Wingdings" panose="05000000000000000000" pitchFamily="2" charset="2"/>
              <a:buChar char="§"/>
            </a:pPr>
            <a:r>
              <a:rPr lang="en-US" altLang="en-US" sz="2000" dirty="0"/>
              <a:t>Examples of process descriptions</a:t>
            </a:r>
          </a:p>
          <a:p>
            <a:pPr lvl="1" eaLnBrk="1" hangingPunct="1">
              <a:buClr>
                <a:schemeClr val="tx1"/>
              </a:buClr>
              <a:buSzTx/>
              <a:buFont typeface="Wingdings" panose="05000000000000000000" pitchFamily="2" charset="2"/>
              <a:buChar char="§"/>
            </a:pPr>
            <a:r>
              <a:rPr lang="en-US" altLang="en-US" sz="2000" dirty="0"/>
              <a:t>Instruction manual for a dishwasher</a:t>
            </a:r>
          </a:p>
          <a:p>
            <a:pPr lvl="1" eaLnBrk="1" hangingPunct="1">
              <a:buClr>
                <a:schemeClr val="tx1"/>
              </a:buClr>
              <a:buSzTx/>
              <a:buFont typeface="Wingdings" panose="05000000000000000000" pitchFamily="2" charset="2"/>
              <a:buChar char="§"/>
            </a:pPr>
            <a:r>
              <a:rPr lang="en-US" altLang="en-US" sz="2000" dirty="0"/>
              <a:t>Cookery book</a:t>
            </a:r>
          </a:p>
          <a:p>
            <a:pPr lvl="1" eaLnBrk="1" hangingPunct="1">
              <a:buClr>
                <a:schemeClr val="tx1"/>
              </a:buClr>
              <a:buSzTx/>
              <a:buFont typeface="Wingdings" panose="05000000000000000000" pitchFamily="2" charset="2"/>
              <a:buChar char="§"/>
            </a:pPr>
            <a:r>
              <a:rPr lang="en-US" altLang="en-US" sz="2000" dirty="0"/>
              <a:t>Procedures manual for a bank</a:t>
            </a:r>
          </a:p>
          <a:p>
            <a:pPr lvl="1" eaLnBrk="1" hangingPunct="1">
              <a:buClr>
                <a:schemeClr val="tx1"/>
              </a:buClr>
              <a:buSzTx/>
              <a:buFont typeface="Wingdings" panose="05000000000000000000" pitchFamily="2" charset="2"/>
              <a:buChar char="§"/>
            </a:pPr>
            <a:r>
              <a:rPr lang="en-US" altLang="en-US" sz="2000" dirty="0"/>
              <a:t>Quality manual for software development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863" y="2975608"/>
            <a:ext cx="6117052" cy="3756568"/>
          </a:xfrm>
          <a:prstGeom prst="rect">
            <a:avLst/>
          </a:prstGeom>
        </p:spPr>
      </p:pic>
    </p:spTree>
    <p:extLst>
      <p:ext uri="{BB962C8B-B14F-4D97-AF65-F5344CB8AC3E}">
        <p14:creationId xmlns:p14="http://schemas.microsoft.com/office/powerpoint/2010/main" val="346660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7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7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7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7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a:extLst>
              <a:ext uri="{FF2B5EF4-FFF2-40B4-BE49-F238E27FC236}">
                <a16:creationId xmlns="" xmlns:a16="http://schemas.microsoft.com/office/drawing/2014/main" id="{215D502A-B81C-4702-9590-1D4F6441249A}"/>
              </a:ext>
            </a:extLst>
          </p:cNvPr>
          <p:cNvSpPr>
            <a:spLocks noGrp="1" noChangeArrowheads="1"/>
          </p:cNvSpPr>
          <p:nvPr>
            <p:ph type="title"/>
          </p:nvPr>
        </p:nvSpPr>
        <p:spPr/>
        <p:txBody>
          <a:bodyPr/>
          <a:lstStyle/>
          <a:p>
            <a:pPr eaLnBrk="1" hangingPunct="1"/>
            <a:r>
              <a:rPr lang="en-US" altLang="en-US">
                <a:solidFill>
                  <a:schemeClr val="tx1"/>
                </a:solidFill>
              </a:rPr>
              <a:t>Design processes </a:t>
            </a:r>
          </a:p>
        </p:txBody>
      </p:sp>
      <p:sp>
        <p:nvSpPr>
          <p:cNvPr id="8197" name="Rectangle 5">
            <a:extLst>
              <a:ext uri="{FF2B5EF4-FFF2-40B4-BE49-F238E27FC236}">
                <a16:creationId xmlns="" xmlns:a16="http://schemas.microsoft.com/office/drawing/2014/main" id="{018F86BD-707C-4F1C-B808-CC41D5503B36}"/>
              </a:ext>
            </a:extLst>
          </p:cNvPr>
          <p:cNvSpPr>
            <a:spLocks noGrp="1" noChangeArrowheads="1"/>
          </p:cNvSpPr>
          <p:nvPr>
            <p:ph type="body" idx="1"/>
          </p:nvPr>
        </p:nvSpPr>
        <p:spPr/>
        <p:txBody>
          <a:bodyPr/>
          <a:lstStyle/>
          <a:p>
            <a:pPr eaLnBrk="1" hangingPunct="1">
              <a:buClr>
                <a:schemeClr val="tx1"/>
              </a:buClr>
              <a:buSzTx/>
              <a:buFont typeface="Wingdings" panose="05000000000000000000" pitchFamily="2" charset="2"/>
              <a:buChar char="§"/>
            </a:pPr>
            <a:r>
              <a:rPr lang="en-US" altLang="en-US" sz="2200"/>
              <a:t>Processes which involve creativity, interactions between a wide range of different people, engineering judgment and background knowledge and experience</a:t>
            </a:r>
          </a:p>
          <a:p>
            <a:pPr eaLnBrk="1" hangingPunct="1">
              <a:buClr>
                <a:schemeClr val="tx1"/>
              </a:buClr>
              <a:buSzTx/>
              <a:buFont typeface="Wingdings" panose="05000000000000000000" pitchFamily="2" charset="2"/>
              <a:buChar char="§"/>
            </a:pPr>
            <a:r>
              <a:rPr lang="en-US" altLang="en-US" sz="2200"/>
              <a:t>Examples of design processes</a:t>
            </a:r>
          </a:p>
          <a:p>
            <a:pPr lvl="1" eaLnBrk="1" hangingPunct="1">
              <a:buClr>
                <a:schemeClr val="tx1"/>
              </a:buClr>
              <a:buSzTx/>
              <a:buFont typeface="Wingdings" panose="05000000000000000000" pitchFamily="2" charset="2"/>
              <a:buChar char="§"/>
            </a:pPr>
            <a:r>
              <a:rPr lang="en-US" altLang="en-US" sz="2000"/>
              <a:t>Writing a book</a:t>
            </a:r>
          </a:p>
          <a:p>
            <a:pPr lvl="1" eaLnBrk="1" hangingPunct="1">
              <a:buClr>
                <a:schemeClr val="tx1"/>
              </a:buClr>
              <a:buSzTx/>
              <a:buFont typeface="Wingdings" panose="05000000000000000000" pitchFamily="2" charset="2"/>
              <a:buChar char="§"/>
            </a:pPr>
            <a:r>
              <a:rPr lang="en-US" altLang="en-US" sz="2000"/>
              <a:t>Organizing a conference</a:t>
            </a:r>
          </a:p>
          <a:p>
            <a:pPr lvl="1" eaLnBrk="1" hangingPunct="1">
              <a:buClr>
                <a:schemeClr val="tx1"/>
              </a:buClr>
              <a:buSzTx/>
              <a:buFont typeface="Wingdings" panose="05000000000000000000" pitchFamily="2" charset="2"/>
              <a:buChar char="§"/>
            </a:pPr>
            <a:r>
              <a:rPr lang="en-US" altLang="en-US" sz="2000"/>
              <a:t>Designing a processor chip</a:t>
            </a:r>
          </a:p>
          <a:p>
            <a:pPr lvl="1" eaLnBrk="1" hangingPunct="1">
              <a:buClr>
                <a:schemeClr val="tx1"/>
              </a:buClr>
              <a:buSzTx/>
              <a:buFont typeface="Wingdings" panose="05000000000000000000" pitchFamily="2" charset="2"/>
              <a:buChar char="§"/>
            </a:pPr>
            <a:r>
              <a:rPr lang="en-US" altLang="en-US" sz="2000"/>
              <a:t>Requirements engineering</a:t>
            </a:r>
            <a:endParaRPr lang="en-US" altLang="en-US" sz="1800"/>
          </a:p>
        </p:txBody>
      </p:sp>
    </p:spTree>
    <p:extLst>
      <p:ext uri="{BB962C8B-B14F-4D97-AF65-F5344CB8AC3E}">
        <p14:creationId xmlns:p14="http://schemas.microsoft.com/office/powerpoint/2010/main" val="1522939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 xmlns:a16="http://schemas.microsoft.com/office/drawing/2014/main" id="{DCCB6F83-33A4-41E8-8102-5CC78FB1ADA8}"/>
              </a:ext>
            </a:extLst>
          </p:cNvPr>
          <p:cNvSpPr>
            <a:spLocks noGrp="1" noChangeArrowheads="1"/>
          </p:cNvSpPr>
          <p:nvPr>
            <p:ph type="title"/>
          </p:nvPr>
        </p:nvSpPr>
        <p:spPr/>
        <p:txBody>
          <a:bodyPr/>
          <a:lstStyle/>
          <a:p>
            <a:pPr eaLnBrk="1" hangingPunct="1"/>
            <a:r>
              <a:rPr lang="en-US" altLang="en-US">
                <a:solidFill>
                  <a:schemeClr val="tx1"/>
                </a:solidFill>
              </a:rPr>
              <a:t>RE process - inputs and outputs</a:t>
            </a:r>
          </a:p>
        </p:txBody>
      </p:sp>
      <p:graphicFrame>
        <p:nvGraphicFramePr>
          <p:cNvPr id="9221" name="Object 5">
            <a:extLst>
              <a:ext uri="{FF2B5EF4-FFF2-40B4-BE49-F238E27FC236}">
                <a16:creationId xmlns="" xmlns:a16="http://schemas.microsoft.com/office/drawing/2014/main" id="{5C2745E0-342E-48B4-B04D-4B03B10BADFA}"/>
              </a:ext>
            </a:extLst>
          </p:cNvPr>
          <p:cNvGraphicFramePr>
            <a:graphicFrameLocks noGrp="1"/>
          </p:cNvGraphicFramePr>
          <p:nvPr>
            <p:ph idx="1"/>
          </p:nvPr>
        </p:nvGraphicFramePr>
        <p:xfrm>
          <a:off x="2792413" y="1930401"/>
          <a:ext cx="6489700" cy="3916363"/>
        </p:xfrm>
        <a:graphic>
          <a:graphicData uri="http://schemas.openxmlformats.org/presentationml/2006/ole">
            <mc:AlternateContent xmlns:mc="http://schemas.openxmlformats.org/markup-compatibility/2006">
              <mc:Choice xmlns:v="urn:schemas-microsoft-com:vml" Requires="v">
                <p:oleObj spid="_x0000_s1028" name="Document" r:id="rId4" imgW="3048000" imgH="1647825" progId="Word.Document.6">
                  <p:embed/>
                </p:oleObj>
              </mc:Choice>
              <mc:Fallback>
                <p:oleObj name="Document" r:id="rId4" imgW="3048000" imgH="1647825" progId="Word.Document.6">
                  <p:embed/>
                  <p:pic>
                    <p:nvPicPr>
                      <p:cNvPr id="0" name=""/>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2413" y="1930401"/>
                        <a:ext cx="6489700" cy="391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72285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Rectangle 2">
            <a:extLst>
              <a:ext uri="{FF2B5EF4-FFF2-40B4-BE49-F238E27FC236}">
                <a16:creationId xmlns="" xmlns:a16="http://schemas.microsoft.com/office/drawing/2014/main" id="{B9AAE467-4D91-4749-9B86-7D5B792F1681}"/>
              </a:ext>
            </a:extLst>
          </p:cNvPr>
          <p:cNvSpPr>
            <a:spLocks noGrp="1" noChangeArrowheads="1"/>
          </p:cNvSpPr>
          <p:nvPr>
            <p:ph type="title"/>
          </p:nvPr>
        </p:nvSpPr>
        <p:spPr/>
        <p:txBody>
          <a:bodyPr/>
          <a:lstStyle/>
          <a:p>
            <a:pPr eaLnBrk="1" hangingPunct="1"/>
            <a:r>
              <a:rPr lang="en-US" altLang="en-US">
                <a:solidFill>
                  <a:schemeClr val="tx1"/>
                </a:solidFill>
              </a:rPr>
              <a:t>Input/output description</a:t>
            </a:r>
          </a:p>
        </p:txBody>
      </p:sp>
      <p:graphicFrame>
        <p:nvGraphicFramePr>
          <p:cNvPr id="10245" name="Object 8">
            <a:extLst>
              <a:ext uri="{FF2B5EF4-FFF2-40B4-BE49-F238E27FC236}">
                <a16:creationId xmlns="" xmlns:a16="http://schemas.microsoft.com/office/drawing/2014/main" id="{9A17DB91-E140-4D10-83E9-36D6EBD394FC}"/>
              </a:ext>
            </a:extLst>
          </p:cNvPr>
          <p:cNvGraphicFramePr>
            <a:graphicFrameLocks noGrp="1"/>
          </p:cNvGraphicFramePr>
          <p:nvPr>
            <p:ph sz="half" idx="1"/>
            <p:extLst/>
          </p:nvPr>
        </p:nvGraphicFramePr>
        <p:xfrm>
          <a:off x="838200" y="1690688"/>
          <a:ext cx="9911937" cy="4636452"/>
        </p:xfrm>
        <a:graphic>
          <a:graphicData uri="http://schemas.openxmlformats.org/presentationml/2006/ole">
            <mc:AlternateContent xmlns:mc="http://schemas.openxmlformats.org/markup-compatibility/2006">
              <mc:Choice xmlns:v="urn:schemas-microsoft-com:vml" Requires="v">
                <p:oleObj spid="_x0000_s2052" name="Document" r:id="rId4" imgW="3952875" imgH="2152650" progId="Word.Document.6">
                  <p:embed/>
                </p:oleObj>
              </mc:Choice>
              <mc:Fallback>
                <p:oleObj name="Document" r:id="rId4" imgW="3952875" imgH="2152650" progId="Word.Document.6">
                  <p:embed/>
                  <p:pic>
                    <p:nvPicPr>
                      <p:cNvPr id="0" name=""/>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690688"/>
                        <a:ext cx="9911937" cy="463645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877419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 xmlns:a16="http://schemas.microsoft.com/office/drawing/2014/main" id="{9B6580BA-1CD3-4DEB-BCD9-AB237182B7B3}"/>
              </a:ext>
            </a:extLst>
          </p:cNvPr>
          <p:cNvSpPr>
            <a:spLocks noGrp="1" noChangeArrowheads="1"/>
          </p:cNvSpPr>
          <p:nvPr>
            <p:ph type="title"/>
          </p:nvPr>
        </p:nvSpPr>
        <p:spPr/>
        <p:txBody>
          <a:bodyPr/>
          <a:lstStyle/>
          <a:p>
            <a:pPr eaLnBrk="1" hangingPunct="1"/>
            <a:r>
              <a:rPr lang="en-US" altLang="en-US">
                <a:solidFill>
                  <a:schemeClr val="tx1"/>
                </a:solidFill>
              </a:rPr>
              <a:t>RE process variability</a:t>
            </a:r>
          </a:p>
        </p:txBody>
      </p:sp>
      <p:sp>
        <p:nvSpPr>
          <p:cNvPr id="11269" name="Rectangle 3">
            <a:extLst>
              <a:ext uri="{FF2B5EF4-FFF2-40B4-BE49-F238E27FC236}">
                <a16:creationId xmlns="" xmlns:a16="http://schemas.microsoft.com/office/drawing/2014/main" id="{FE18A556-AD64-41FC-85A5-8EA84C7EAE22}"/>
              </a:ext>
            </a:extLst>
          </p:cNvPr>
          <p:cNvSpPr>
            <a:spLocks noGrp="1" noChangeArrowheads="1"/>
          </p:cNvSpPr>
          <p:nvPr>
            <p:ph type="body" idx="1"/>
          </p:nvPr>
        </p:nvSpPr>
        <p:spPr/>
        <p:txBody>
          <a:bodyPr/>
          <a:lstStyle/>
          <a:p>
            <a:pPr eaLnBrk="1" hangingPunct="1">
              <a:buClr>
                <a:schemeClr val="tx1"/>
              </a:buClr>
              <a:buSzTx/>
              <a:buFont typeface="Wingdings" panose="05000000000000000000" pitchFamily="2" charset="2"/>
              <a:buChar char="§"/>
            </a:pPr>
            <a:r>
              <a:rPr lang="en-US" altLang="en-US" sz="2000" dirty="0"/>
              <a:t>RE processes vary radically from one organization to another</a:t>
            </a:r>
          </a:p>
          <a:p>
            <a:pPr eaLnBrk="1" hangingPunct="1">
              <a:buClr>
                <a:schemeClr val="tx1"/>
              </a:buClr>
              <a:buSzTx/>
              <a:buFont typeface="Wingdings" panose="05000000000000000000" pitchFamily="2" charset="2"/>
              <a:buChar char="§"/>
            </a:pPr>
            <a:r>
              <a:rPr lang="en-US" altLang="en-US" sz="2000" dirty="0"/>
              <a:t>Factors contributing to this variability include</a:t>
            </a:r>
          </a:p>
          <a:p>
            <a:pPr lvl="1" eaLnBrk="1" hangingPunct="1">
              <a:buClr>
                <a:schemeClr val="tx1"/>
              </a:buClr>
              <a:buSzTx/>
              <a:buFont typeface="Wingdings" panose="05000000000000000000" pitchFamily="2" charset="2"/>
              <a:buChar char="§"/>
            </a:pPr>
            <a:r>
              <a:rPr lang="en-US" altLang="en-US" sz="2000" dirty="0"/>
              <a:t>Technical maturity</a:t>
            </a:r>
          </a:p>
          <a:p>
            <a:pPr lvl="1" eaLnBrk="1" hangingPunct="1">
              <a:buClr>
                <a:schemeClr val="tx1"/>
              </a:buClr>
              <a:buSzTx/>
              <a:buFont typeface="Wingdings" panose="05000000000000000000" pitchFamily="2" charset="2"/>
              <a:buChar char="§"/>
            </a:pPr>
            <a:r>
              <a:rPr lang="en-US" altLang="en-US" sz="2000" dirty="0"/>
              <a:t>Disciplinary involvement</a:t>
            </a:r>
          </a:p>
          <a:p>
            <a:pPr lvl="1" eaLnBrk="1" hangingPunct="1">
              <a:buClr>
                <a:schemeClr val="tx1"/>
              </a:buClr>
              <a:buSzTx/>
              <a:buFont typeface="Wingdings" panose="05000000000000000000" pitchFamily="2" charset="2"/>
              <a:buChar char="§"/>
            </a:pPr>
            <a:r>
              <a:rPr lang="en-US" altLang="en-US" sz="2000" dirty="0"/>
              <a:t>Organizational culture</a:t>
            </a:r>
          </a:p>
          <a:p>
            <a:pPr lvl="1" eaLnBrk="1" hangingPunct="1">
              <a:buClr>
                <a:schemeClr val="tx1"/>
              </a:buClr>
              <a:buSzTx/>
              <a:buFont typeface="Wingdings" panose="05000000000000000000" pitchFamily="2" charset="2"/>
              <a:buChar char="§"/>
            </a:pPr>
            <a:r>
              <a:rPr lang="en-US" altLang="en-US" sz="2000" dirty="0"/>
              <a:t>Application domain</a:t>
            </a:r>
          </a:p>
          <a:p>
            <a:pPr eaLnBrk="1" hangingPunct="1">
              <a:buClr>
                <a:schemeClr val="tx1"/>
              </a:buClr>
              <a:buSzTx/>
              <a:buFont typeface="Wingdings" panose="05000000000000000000" pitchFamily="2" charset="2"/>
              <a:buChar char="§"/>
            </a:pPr>
            <a:r>
              <a:rPr lang="en-US" altLang="en-US" sz="2000" dirty="0"/>
              <a:t>There is therefore no ‘ideal’ requirements engineering process</a:t>
            </a:r>
          </a:p>
        </p:txBody>
      </p:sp>
    </p:spTree>
    <p:extLst>
      <p:ext uri="{BB962C8B-B14F-4D97-AF65-F5344CB8AC3E}">
        <p14:creationId xmlns:p14="http://schemas.microsoft.com/office/powerpoint/2010/main" val="597170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TotalTime>
  <Words>1271</Words>
  <Application>Microsoft Office PowerPoint</Application>
  <PresentationFormat>Widescreen</PresentationFormat>
  <Paragraphs>276</Paragraphs>
  <Slides>43</Slides>
  <Notes>27</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43</vt:i4>
      </vt:variant>
    </vt:vector>
  </HeadingPairs>
  <TitlesOfParts>
    <vt:vector size="54" baseType="lpstr">
      <vt:lpstr>SimSun</vt:lpstr>
      <vt:lpstr>Adobe Garamond Pro</vt:lpstr>
      <vt:lpstr>Arial</vt:lpstr>
      <vt:lpstr>Calibri</vt:lpstr>
      <vt:lpstr>Calibri Light</vt:lpstr>
      <vt:lpstr>Times New Roman</vt:lpstr>
      <vt:lpstr>Wingdings</vt:lpstr>
      <vt:lpstr>Office Theme</vt:lpstr>
      <vt:lpstr>1_Office Theme</vt:lpstr>
      <vt:lpstr>Metropolitan</vt:lpstr>
      <vt:lpstr>Document</vt:lpstr>
      <vt:lpstr>SE2001 Software Requirement Engineering (SRE) Fall 2021</vt:lpstr>
      <vt:lpstr>Objectives of this Week</vt:lpstr>
      <vt:lpstr>PowerPoint Presentation</vt:lpstr>
      <vt:lpstr>PowerPoint Presentation</vt:lpstr>
      <vt:lpstr>Processes</vt:lpstr>
      <vt:lpstr>Design processes </vt:lpstr>
      <vt:lpstr>RE process - inputs and outputs</vt:lpstr>
      <vt:lpstr>Input/output description</vt:lpstr>
      <vt:lpstr>RE process variability</vt:lpstr>
      <vt:lpstr>Process models</vt:lpstr>
      <vt:lpstr>Coarse-grain activity model of RE</vt:lpstr>
      <vt:lpstr>RE process activities</vt:lpstr>
      <vt:lpstr>PowerPoint Presentation</vt:lpstr>
      <vt:lpstr>Waterfall model of the software process</vt:lpstr>
      <vt:lpstr>Context of the RE process</vt:lpstr>
      <vt:lpstr>Spiral model of the RE process</vt:lpstr>
      <vt:lpstr>Domain Requirements</vt:lpstr>
      <vt:lpstr>Actors in the RE process</vt:lpstr>
      <vt:lpstr>RAD for software prototyping</vt:lpstr>
      <vt:lpstr>Role descriptions</vt:lpstr>
      <vt:lpstr>Human and social factors</vt:lpstr>
      <vt:lpstr>Types of stakeholder</vt:lpstr>
      <vt:lpstr>Factors influencing requirements</vt:lpstr>
      <vt:lpstr>Process support</vt:lpstr>
      <vt:lpstr>Computer Aided Design Software </vt:lpstr>
      <vt:lpstr>Two types of CASE tools for RE</vt:lpstr>
      <vt:lpstr>PowerPoint Presentation</vt:lpstr>
      <vt:lpstr>PowerPoint Presentation</vt:lpstr>
      <vt:lpstr>JIRA</vt:lpstr>
      <vt:lpstr>PowerPoint Presentation</vt:lpstr>
      <vt:lpstr>PowerPoint Presentation</vt:lpstr>
      <vt:lpstr>What is a User story?</vt:lpstr>
      <vt:lpstr>How to write a User story</vt:lpstr>
      <vt:lpstr>Examples</vt:lpstr>
      <vt:lpstr>Scrum Framework</vt:lpstr>
      <vt:lpstr>Map this project on JIRA</vt:lpstr>
      <vt:lpstr>A requirements management system</vt:lpstr>
      <vt:lpstr>Requirements management tools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SE2001 Software Requirement Engineering (SRE) Fall 2021</dc:title>
  <dc:creator>lab4</dc:creator>
  <cp:lastModifiedBy>lab4</cp:lastModifiedBy>
  <cp:revision>3</cp:revision>
  <dcterms:created xsi:type="dcterms:W3CDTF">2021-09-21T07:21:10Z</dcterms:created>
  <dcterms:modified xsi:type="dcterms:W3CDTF">2021-09-21T07:31:04Z</dcterms:modified>
</cp:coreProperties>
</file>