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9" r:id="rId12"/>
    <p:sldId id="350" r:id="rId13"/>
    <p:sldId id="35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40" autoAdjust="0"/>
  </p:normalViewPr>
  <p:slideViewPr>
    <p:cSldViewPr snapToGrid="0">
      <p:cViewPr varScale="1">
        <p:scale>
          <a:sx n="63" d="100"/>
          <a:sy n="63" d="100"/>
        </p:scale>
        <p:origin x="14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AB805-A061-49AF-AF8F-DC924716765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DD003-566B-403D-8C64-C2EC9190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060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D003-566B-403D-8C64-C2EC919041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1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777FF76D-4DCD-4FD7-99F9-FBDEECEE41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B08B4A7-F7CA-44C0-913A-37668412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A46F6802-CF81-41D4-BDE2-C44244691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024A3F-EED2-4854-BAEC-6D7B78043A0D}" type="slidenum">
              <a:rPr lang="en-US" altLang="en-US" u="none">
                <a:latin typeface="Tahoma" panose="020B0604030504040204" pitchFamily="34" charset="0"/>
              </a:rPr>
              <a:pPr/>
              <a:t>13</a:t>
            </a:fld>
            <a:endParaRPr lang="en-US" altLang="en-US" u="none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1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D003-566B-403D-8C64-C2EC91904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D003-566B-403D-8C64-C2EC91904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D003-566B-403D-8C64-C2EC919041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D003-566B-403D-8C64-C2EC919041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1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D003-566B-403D-8C64-C2EC91904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D003-566B-403D-8C64-C2EC91904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1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D003-566B-403D-8C64-C2EC919041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D003-566B-403D-8C64-C2EC919041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099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17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84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985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40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8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45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2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602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793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3D1EC"/>
            </a:gs>
            <a:gs pos="58000">
              <a:srgbClr val="B3D1EC"/>
            </a:gs>
            <a:gs pos="63000">
              <a:schemeClr val="accent2">
                <a:lumMod val="60000"/>
                <a:lumOff val="40000"/>
              </a:schemeClr>
            </a:gs>
            <a:gs pos="36000">
              <a:srgbClr val="FFCCFF"/>
            </a:gs>
          </a:gsLst>
          <a:lin ang="5400000" scaled="0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7712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SE2001 Software Requirement Engineering (SRE)</a:t>
            </a:r>
            <a:b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Fall 2021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Sandia Kumari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Lecture # 7,8,9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8C5AFA6A-51F1-4E7A-83E4-ECE2B118C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RE process maturity levels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FA7FE4C0-7242-4744-91BC-045858D69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 dirty="0"/>
              <a:t>Initial level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No defined RE process. Suffer from requirements problems such as requirements volatility, unsatisfied stakeholders and high rework costs. Dependent on individual skills and experience for requirements elicitation, analysis and validation.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 dirty="0"/>
              <a:t>Repeatable level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Defined standards for requirements documents and policies and procedures for requirements management.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 dirty="0"/>
              <a:t>Defined level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Defined RE process based on good practices and techniques. Active process improvement process in place.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A976FBC9-4040-4E70-A109-746F4395C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>
                <a:solidFill>
                  <a:schemeClr val="tx1"/>
                </a:solidFill>
              </a:rPr>
              <a:t>Good practice for RE process improvement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582E8EB5-6B9D-4867-B6D9-5C6A8565B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/>
              <a:t>RE processes can be improved by the systematic introduction of good requirements engineering practice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/>
              <a:t>Each improvement cycle identifies good practice guidelines and works to introduce them in an organization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CA0A1AC9-A428-40E5-8350-1269BA06A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Examples of good practice guidelines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E06A2712-5888-43C4-8045-1CB962812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Define a standard document structure (Initial)</a:t>
            </a:r>
          </a:p>
          <a:p>
            <a:pPr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Uniquely identify each requirement (Initial)</a:t>
            </a:r>
          </a:p>
          <a:p>
            <a:pPr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Define policies for requirements management (Initial)</a:t>
            </a:r>
          </a:p>
          <a:p>
            <a:pPr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Use checklists for requirements analysis (Initial)</a:t>
            </a:r>
          </a:p>
          <a:p>
            <a:pPr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Use scenarios to elicit requirements (Repeatable)</a:t>
            </a:r>
          </a:p>
          <a:p>
            <a:pPr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Specify requirements quantitatively (Repeatable)</a:t>
            </a:r>
          </a:p>
          <a:p>
            <a:pPr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Use prototyping to animate requirements (Repeatable)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Reuse requirements (Defined)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Specify systems using formal specification (Defined)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04339351-EC97-4F43-AD24-B31AED0A4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Assignment 2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E1826E2-3FB6-4471-9E1E-BE27EAEED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Explain why there is a great deal of variability in the requirements engineering processes used in different organizations?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Explain why both coarse-grain and fine-grain activity models of a process should be produced in an organization.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Explain why waterfall model of the software process is not an accurate reflection of the detailed software process in most organizations. Why is spiral model more realistic?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Why is it important to understand the roles of people involved in requirements engineering processes?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What factors are likely to be particularly significant when considering requirements engineering process improvement?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1B8EFE81-E78A-45D2-B364-6E83D3551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Process improvement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4A3382F3-BC36-498D-84F6-CC63BE35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Process improvement is concerned with modifying processes in order to meet some improvement objectives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Improvement objectives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Quality improvement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Schedule reduction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Resource reduction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8E465C48-5F95-496B-9880-B42DAE623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Planning process improvement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0983C21-34D6-456D-85B5-E47468C6C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What are the problems with current processes?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What are the improvement goals?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How can process improvement be introduced to achieve these goals?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How should process improvements be controlled and managed?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6D115DF4-D933-43CA-A9A3-2B2D7E82C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RE process problems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3B62B6FA-9644-4209-908F-F3963BA95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Lack of stakeholder involvement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Business needs not considered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Lack of requirements management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Lack of defined responsibilities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Stakeholder communication problems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Over-long schedules and poor quality requirements documents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F23CFD41-9EE9-4FBF-971D-AE3ACBAB1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Process maturity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A24045A0-CE7C-44F6-B158-0E6CE537A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Process maturity can be thought of as the extent that an organization has defined its processes, actively controls these processes and provides systematic human and computer-based support for them.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Therefore, an organization which has defined a set of standards for processes and provides tool support for these standards is more ‘mature’ than an organization with only informal process definitions.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/>
              <a:t>The SEI’s Capability Maturity Model is a framework for assessing software process maturity in development organizations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F693094C-41F5-4B78-B882-2B1A4E702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Capability maturity model</a:t>
            </a:r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2D5B2EDB-ABA8-4324-B1B4-C12190F2AD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70201" y="2122488"/>
          <a:ext cx="5991225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990850" imgH="1933575" progId="Word.Document.6">
                  <p:embed/>
                </p:oleObj>
              </mc:Choice>
              <mc:Fallback>
                <p:oleObj name="Document" r:id="rId3" imgW="2990850" imgH="1933575" progId="Word.Document.6">
                  <p:embed/>
                  <p:pic>
                    <p:nvPicPr>
                      <p:cNvPr id="32773" name="Object 5">
                        <a:extLst>
                          <a:ext uri="{FF2B5EF4-FFF2-40B4-BE49-F238E27FC236}">
                            <a16:creationId xmlns:a16="http://schemas.microsoft.com/office/drawing/2014/main" id="{2D5B2EDB-ABA8-4324-B1B4-C12190F2ADB9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1" y="2122488"/>
                        <a:ext cx="5991225" cy="380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82000A83-FB0E-47E6-A208-DAFA925B4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Maturity levels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25F82BA1-BDAD-458B-8AFA-B431582F2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1800"/>
              <a:t>Initial level 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1800"/>
              <a:t>Organizations have an undisciplined process and it is left to individuals how to manage the process and which development techniques to use.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1800"/>
              <a:t>Repeatable level 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1800"/>
              <a:t>Organizations have basic cost and schedule management procedures in place. They are likely to be able to make consistent budget and schedule predictions for projects in the same application area.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1800"/>
              <a:t>Defined level 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1800"/>
              <a:t>The software process for both management and engineering activities is documented, standardized and integrated into a standard software process for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4A7A3723-3C0F-4F87-B330-7FDF94A2D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Maturity levels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BF1C6257-5387-4BD9-A740-127F27042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Managed level 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Detailed measurements of both process and product quality are collected and used to control the process.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Optimizing level 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/>
              <a:t>The organization has a continuous process improvement strategy, based on objective measurements, in place.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93A28B64-C529-4F7A-A319-6984BF3D3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RE process maturity model</a:t>
            </a:r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9EBDBD4F-A740-4CB2-8814-1ACD2A5610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24125" y="2354263"/>
          <a:ext cx="7181850" cy="303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524250" imgH="1400175" progId="Word.Document.6">
                  <p:embed/>
                </p:oleObj>
              </mc:Choice>
              <mc:Fallback>
                <p:oleObj name="Document" r:id="rId3" imgW="3524250" imgH="1400175" progId="Word.Document.6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9EBDBD4F-A740-4CB2-8814-1ACD2A561075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354263"/>
                        <a:ext cx="7181850" cy="303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613</Words>
  <Application>Microsoft Office PowerPoint</Application>
  <PresentationFormat>Widescreen</PresentationFormat>
  <Paragraphs>76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Wingdings</vt:lpstr>
      <vt:lpstr>1_Office Theme</vt:lpstr>
      <vt:lpstr>Document</vt:lpstr>
      <vt:lpstr>SE2001 Software Requirement Engineering (SRE) Fall 2021</vt:lpstr>
      <vt:lpstr>Process improvement</vt:lpstr>
      <vt:lpstr>Planning process improvement</vt:lpstr>
      <vt:lpstr>RE process problems</vt:lpstr>
      <vt:lpstr>Process maturity</vt:lpstr>
      <vt:lpstr>Capability maturity model</vt:lpstr>
      <vt:lpstr>Maturity levels</vt:lpstr>
      <vt:lpstr>Maturity levels</vt:lpstr>
      <vt:lpstr>RE process maturity model</vt:lpstr>
      <vt:lpstr>RE process maturity levels</vt:lpstr>
      <vt:lpstr>Good practice for RE process improvement</vt:lpstr>
      <vt:lpstr>Examples of good practice guidelines</vt:lpstr>
      <vt:lpstr>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SE2001 Software Requirement Engineering (SRE) Fall 2021</dc:title>
  <dc:creator>SANDIA KUMARI</dc:creator>
  <cp:lastModifiedBy>SANDIA KUMARI</cp:lastModifiedBy>
  <cp:revision>113</cp:revision>
  <dcterms:created xsi:type="dcterms:W3CDTF">2021-09-12T09:46:30Z</dcterms:created>
  <dcterms:modified xsi:type="dcterms:W3CDTF">2021-09-26T20:15:47Z</dcterms:modified>
</cp:coreProperties>
</file>