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258" r:id="rId3"/>
    <p:sldId id="259" r:id="rId4"/>
    <p:sldId id="267" r:id="rId5"/>
    <p:sldId id="260" r:id="rId6"/>
    <p:sldId id="268" r:id="rId7"/>
    <p:sldId id="269" r:id="rId8"/>
    <p:sldId id="261" r:id="rId9"/>
    <p:sldId id="270" r:id="rId10"/>
    <p:sldId id="271" r:id="rId11"/>
    <p:sldId id="272" r:id="rId12"/>
    <p:sldId id="273" r:id="rId13"/>
    <p:sldId id="274" r:id="rId14"/>
    <p:sldId id="262" r:id="rId15"/>
    <p:sldId id="263" r:id="rId16"/>
    <p:sldId id="326" r:id="rId17"/>
    <p:sldId id="327" r:id="rId18"/>
    <p:sldId id="317" r:id="rId19"/>
    <p:sldId id="318" r:id="rId20"/>
    <p:sldId id="319" r:id="rId21"/>
    <p:sldId id="320" r:id="rId22"/>
    <p:sldId id="321" r:id="rId23"/>
    <p:sldId id="322" r:id="rId24"/>
    <p:sldId id="323" r:id="rId25"/>
    <p:sldId id="324" r:id="rId26"/>
    <p:sldId id="325" r:id="rId27"/>
    <p:sldId id="264" r:id="rId28"/>
    <p:sldId id="311" r:id="rId29"/>
    <p:sldId id="265" r:id="rId30"/>
    <p:sldId id="275" r:id="rId31"/>
    <p:sldId id="276" r:id="rId32"/>
    <p:sldId id="310" r:id="rId33"/>
    <p:sldId id="277" r:id="rId34"/>
    <p:sldId id="313" r:id="rId35"/>
    <p:sldId id="314" r:id="rId36"/>
    <p:sldId id="279" r:id="rId37"/>
    <p:sldId id="280" r:id="rId38"/>
    <p:sldId id="281" r:id="rId39"/>
    <p:sldId id="282" r:id="rId40"/>
    <p:sldId id="283" r:id="rId41"/>
    <p:sldId id="315" r:id="rId42"/>
    <p:sldId id="284" r:id="rId43"/>
    <p:sldId id="285" r:id="rId44"/>
    <p:sldId id="286" r:id="rId45"/>
    <p:sldId id="329" r:id="rId46"/>
    <p:sldId id="287" r:id="rId47"/>
    <p:sldId id="288" r:id="rId48"/>
    <p:sldId id="289" r:id="rId49"/>
    <p:sldId id="328" r:id="rId50"/>
    <p:sldId id="290" r:id="rId51"/>
    <p:sldId id="316" r:id="rId52"/>
    <p:sldId id="331" r:id="rId53"/>
    <p:sldId id="291" r:id="rId54"/>
    <p:sldId id="292" r:id="rId55"/>
    <p:sldId id="330" r:id="rId56"/>
    <p:sldId id="293" r:id="rId57"/>
    <p:sldId id="294" r:id="rId58"/>
    <p:sldId id="299" r:id="rId59"/>
    <p:sldId id="339" r:id="rId60"/>
    <p:sldId id="332" r:id="rId61"/>
    <p:sldId id="340" r:id="rId62"/>
    <p:sldId id="333" r:id="rId63"/>
    <p:sldId id="298" r:id="rId64"/>
    <p:sldId id="334" r:id="rId65"/>
    <p:sldId id="335" r:id="rId66"/>
    <p:sldId id="336" r:id="rId67"/>
    <p:sldId id="295" r:id="rId68"/>
    <p:sldId id="296" r:id="rId69"/>
    <p:sldId id="300" r:id="rId70"/>
    <p:sldId id="302" r:id="rId71"/>
    <p:sldId id="337" r:id="rId72"/>
    <p:sldId id="297" r:id="rId73"/>
    <p:sldId id="301" r:id="rId74"/>
    <p:sldId id="303" r:id="rId75"/>
    <p:sldId id="304" r:id="rId76"/>
    <p:sldId id="305" r:id="rId77"/>
    <p:sldId id="306" r:id="rId78"/>
    <p:sldId id="307" r:id="rId79"/>
    <p:sldId id="308"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18" autoAdjust="0"/>
  </p:normalViewPr>
  <p:slideViewPr>
    <p:cSldViewPr snapToGrid="0">
      <p:cViewPr varScale="1">
        <p:scale>
          <a:sx n="67" d="100"/>
          <a:sy n="67" d="100"/>
        </p:scale>
        <p:origin x="12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4EE53-4098-4DD0-A922-A36D9CB231DB}"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3CA39-D63A-4806-8B4E-1CDC8EB289F5}" type="slidenum">
              <a:rPr lang="en-US" smtClean="0"/>
              <a:t>‹#›</a:t>
            </a:fld>
            <a:endParaRPr lang="en-US"/>
          </a:p>
        </p:txBody>
      </p:sp>
    </p:spTree>
    <p:extLst>
      <p:ext uri="{BB962C8B-B14F-4D97-AF65-F5344CB8AC3E}">
        <p14:creationId xmlns:p14="http://schemas.microsoft.com/office/powerpoint/2010/main" val="140651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buClr>
                <a:srgbClr val="000000"/>
              </a:buClr>
              <a:buSzPts val="1400"/>
              <a:buFont typeface="Arial"/>
              <a:buNone/>
              <a:defRPr/>
            </a:pPr>
            <a:fld id="{00000000-1234-1234-1234-123412341234}" type="slidenum">
              <a:rPr lang="en-US" sz="1400" kern="0">
                <a:solidFill>
                  <a:srgbClr val="000000"/>
                </a:solidFill>
                <a:latin typeface="Arial"/>
                <a:cs typeface="Arial"/>
                <a:sym typeface="Arial"/>
              </a:rPr>
              <a:pPr>
                <a:buClr>
                  <a:srgbClr val="000000"/>
                </a:buClr>
                <a:buSzPts val="1400"/>
                <a:buFont typeface="Arial"/>
                <a:buNone/>
                <a:defRPr/>
              </a:pPr>
              <a:t>1</a:t>
            </a:fld>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316245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03CA39-D63A-4806-8B4E-1CDC8EB289F5}" type="slidenum">
              <a:rPr lang="en-US" smtClean="0"/>
              <a:t>26</a:t>
            </a:fld>
            <a:endParaRPr lang="en-US"/>
          </a:p>
        </p:txBody>
      </p:sp>
    </p:spTree>
    <p:extLst>
      <p:ext uri="{BB962C8B-B14F-4D97-AF65-F5344CB8AC3E}">
        <p14:creationId xmlns:p14="http://schemas.microsoft.com/office/powerpoint/2010/main" val="76375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30</a:t>
            </a:fld>
            <a:endParaRPr lang="en-US"/>
          </a:p>
        </p:txBody>
      </p:sp>
    </p:spTree>
    <p:extLst>
      <p:ext uri="{BB962C8B-B14F-4D97-AF65-F5344CB8AC3E}">
        <p14:creationId xmlns:p14="http://schemas.microsoft.com/office/powerpoint/2010/main" val="1486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32</a:t>
            </a:fld>
            <a:endParaRPr lang="en-US"/>
          </a:p>
        </p:txBody>
      </p:sp>
    </p:spTree>
    <p:extLst>
      <p:ext uri="{BB962C8B-B14F-4D97-AF65-F5344CB8AC3E}">
        <p14:creationId xmlns:p14="http://schemas.microsoft.com/office/powerpoint/2010/main" val="277964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33</a:t>
            </a:fld>
            <a:endParaRPr lang="en-US"/>
          </a:p>
        </p:txBody>
      </p:sp>
    </p:spTree>
    <p:extLst>
      <p:ext uri="{BB962C8B-B14F-4D97-AF65-F5344CB8AC3E}">
        <p14:creationId xmlns:p14="http://schemas.microsoft.com/office/powerpoint/2010/main" val="55390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37</a:t>
            </a:fld>
            <a:endParaRPr lang="en-US"/>
          </a:p>
        </p:txBody>
      </p:sp>
    </p:spTree>
    <p:extLst>
      <p:ext uri="{BB962C8B-B14F-4D97-AF65-F5344CB8AC3E}">
        <p14:creationId xmlns:p14="http://schemas.microsoft.com/office/powerpoint/2010/main" val="88059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42</a:t>
            </a:fld>
            <a:endParaRPr lang="en-US"/>
          </a:p>
        </p:txBody>
      </p:sp>
    </p:spTree>
    <p:extLst>
      <p:ext uri="{BB962C8B-B14F-4D97-AF65-F5344CB8AC3E}">
        <p14:creationId xmlns:p14="http://schemas.microsoft.com/office/powerpoint/2010/main" val="180085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43</a:t>
            </a:fld>
            <a:endParaRPr lang="en-US"/>
          </a:p>
        </p:txBody>
      </p:sp>
    </p:spTree>
    <p:extLst>
      <p:ext uri="{BB962C8B-B14F-4D97-AF65-F5344CB8AC3E}">
        <p14:creationId xmlns:p14="http://schemas.microsoft.com/office/powerpoint/2010/main" val="4286431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47</a:t>
            </a:fld>
            <a:endParaRPr lang="en-US"/>
          </a:p>
        </p:txBody>
      </p:sp>
    </p:spTree>
    <p:extLst>
      <p:ext uri="{BB962C8B-B14F-4D97-AF65-F5344CB8AC3E}">
        <p14:creationId xmlns:p14="http://schemas.microsoft.com/office/powerpoint/2010/main" val="1690617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51</a:t>
            </a:fld>
            <a:endParaRPr lang="en-US"/>
          </a:p>
        </p:txBody>
      </p:sp>
    </p:spTree>
    <p:extLst>
      <p:ext uri="{BB962C8B-B14F-4D97-AF65-F5344CB8AC3E}">
        <p14:creationId xmlns:p14="http://schemas.microsoft.com/office/powerpoint/2010/main" val="33243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52</a:t>
            </a:fld>
            <a:endParaRPr lang="en-US"/>
          </a:p>
        </p:txBody>
      </p:sp>
    </p:spTree>
    <p:extLst>
      <p:ext uri="{BB962C8B-B14F-4D97-AF65-F5344CB8AC3E}">
        <p14:creationId xmlns:p14="http://schemas.microsoft.com/office/powerpoint/2010/main" val="45282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4</a:t>
            </a:fld>
            <a:endParaRPr lang="en-US"/>
          </a:p>
        </p:txBody>
      </p:sp>
    </p:spTree>
    <p:extLst>
      <p:ext uri="{BB962C8B-B14F-4D97-AF65-F5344CB8AC3E}">
        <p14:creationId xmlns:p14="http://schemas.microsoft.com/office/powerpoint/2010/main" val="2307473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55</a:t>
            </a:fld>
            <a:endParaRPr lang="en-US"/>
          </a:p>
        </p:txBody>
      </p:sp>
    </p:spTree>
    <p:extLst>
      <p:ext uri="{BB962C8B-B14F-4D97-AF65-F5344CB8AC3E}">
        <p14:creationId xmlns:p14="http://schemas.microsoft.com/office/powerpoint/2010/main" val="3708096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57</a:t>
            </a:fld>
            <a:endParaRPr lang="en-US"/>
          </a:p>
        </p:txBody>
      </p:sp>
    </p:spTree>
    <p:extLst>
      <p:ext uri="{BB962C8B-B14F-4D97-AF65-F5344CB8AC3E}">
        <p14:creationId xmlns:p14="http://schemas.microsoft.com/office/powerpoint/2010/main" val="107537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59</a:t>
            </a:fld>
            <a:endParaRPr lang="en-US"/>
          </a:p>
        </p:txBody>
      </p:sp>
    </p:spTree>
    <p:extLst>
      <p:ext uri="{BB962C8B-B14F-4D97-AF65-F5344CB8AC3E}">
        <p14:creationId xmlns:p14="http://schemas.microsoft.com/office/powerpoint/2010/main" val="135922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60</a:t>
            </a:fld>
            <a:endParaRPr lang="en-US"/>
          </a:p>
        </p:txBody>
      </p:sp>
    </p:spTree>
    <p:extLst>
      <p:ext uri="{BB962C8B-B14F-4D97-AF65-F5344CB8AC3E}">
        <p14:creationId xmlns:p14="http://schemas.microsoft.com/office/powerpoint/2010/main" val="2688425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62</a:t>
            </a:fld>
            <a:endParaRPr lang="en-US"/>
          </a:p>
        </p:txBody>
      </p:sp>
    </p:spTree>
    <p:extLst>
      <p:ext uri="{BB962C8B-B14F-4D97-AF65-F5344CB8AC3E}">
        <p14:creationId xmlns:p14="http://schemas.microsoft.com/office/powerpoint/2010/main" val="4188100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63</a:t>
            </a:fld>
            <a:endParaRPr lang="en-US"/>
          </a:p>
        </p:txBody>
      </p:sp>
    </p:spTree>
    <p:extLst>
      <p:ext uri="{BB962C8B-B14F-4D97-AF65-F5344CB8AC3E}">
        <p14:creationId xmlns:p14="http://schemas.microsoft.com/office/powerpoint/2010/main" val="48799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10</a:t>
            </a:fld>
            <a:endParaRPr lang="en-US"/>
          </a:p>
        </p:txBody>
      </p:sp>
    </p:spTree>
    <p:extLst>
      <p:ext uri="{BB962C8B-B14F-4D97-AF65-F5344CB8AC3E}">
        <p14:creationId xmlns:p14="http://schemas.microsoft.com/office/powerpoint/2010/main" val="230802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11</a:t>
            </a:fld>
            <a:endParaRPr lang="en-US"/>
          </a:p>
        </p:txBody>
      </p:sp>
    </p:spTree>
    <p:extLst>
      <p:ext uri="{BB962C8B-B14F-4D97-AF65-F5344CB8AC3E}">
        <p14:creationId xmlns:p14="http://schemas.microsoft.com/office/powerpoint/2010/main" val="189585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12</a:t>
            </a:fld>
            <a:endParaRPr lang="en-US"/>
          </a:p>
        </p:txBody>
      </p:sp>
    </p:spTree>
    <p:extLst>
      <p:ext uri="{BB962C8B-B14F-4D97-AF65-F5344CB8AC3E}">
        <p14:creationId xmlns:p14="http://schemas.microsoft.com/office/powerpoint/2010/main" val="1091068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13</a:t>
            </a:fld>
            <a:endParaRPr lang="en-US"/>
          </a:p>
        </p:txBody>
      </p:sp>
    </p:spTree>
    <p:extLst>
      <p:ext uri="{BB962C8B-B14F-4D97-AF65-F5344CB8AC3E}">
        <p14:creationId xmlns:p14="http://schemas.microsoft.com/office/powerpoint/2010/main" val="67874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CEF34-FD77-4F66-B1B4-D701BEBA1E3E}" type="slidenum">
              <a:rPr lang="en-US" altLang="en-US"/>
              <a:pPr/>
              <a:t>14</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25781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18</a:t>
            </a:fld>
            <a:endParaRPr lang="en-US"/>
          </a:p>
        </p:txBody>
      </p:sp>
    </p:spTree>
    <p:extLst>
      <p:ext uri="{BB962C8B-B14F-4D97-AF65-F5344CB8AC3E}">
        <p14:creationId xmlns:p14="http://schemas.microsoft.com/office/powerpoint/2010/main" val="360857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3CA39-D63A-4806-8B4E-1CDC8EB289F5}" type="slidenum">
              <a:rPr lang="en-US" smtClean="0"/>
              <a:t>22</a:t>
            </a:fld>
            <a:endParaRPr lang="en-US"/>
          </a:p>
        </p:txBody>
      </p:sp>
    </p:spTree>
    <p:extLst>
      <p:ext uri="{BB962C8B-B14F-4D97-AF65-F5344CB8AC3E}">
        <p14:creationId xmlns:p14="http://schemas.microsoft.com/office/powerpoint/2010/main" val="269394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AAF347-28AB-4713-A8C0-64413C128893}" type="datetime1">
              <a:rPr lang="en-US" smtClean="0"/>
              <a:t>11/2/2021</a:t>
            </a:fld>
            <a:endParaRPr lang="en-US"/>
          </a:p>
        </p:txBody>
      </p:sp>
      <p:sp>
        <p:nvSpPr>
          <p:cNvPr id="5" name="Footer Placeholder 4"/>
          <p:cNvSpPr>
            <a:spLocks noGrp="1"/>
          </p:cNvSpPr>
          <p:nvPr>
            <p:ph type="ftr" sz="quarter" idx="11"/>
          </p:nvPr>
        </p:nvSpPr>
        <p:spPr/>
        <p:txBody>
          <a:bodyPr/>
          <a:lstStyle/>
          <a:p>
            <a:r>
              <a:rPr lang="en-US"/>
              <a:t>Jiacun Wang</a:t>
            </a:r>
          </a:p>
        </p:txBody>
      </p:sp>
      <p:sp>
        <p:nvSpPr>
          <p:cNvPr id="6" name="Slide Number Placeholder 5"/>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194352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2CAE0-3DF3-4125-9D61-EA84CD5FB166}" type="datetime1">
              <a:rPr lang="en-US" smtClean="0"/>
              <a:t>11/2/2021</a:t>
            </a:fld>
            <a:endParaRPr lang="en-US"/>
          </a:p>
        </p:txBody>
      </p:sp>
      <p:sp>
        <p:nvSpPr>
          <p:cNvPr id="5" name="Footer Placeholder 4"/>
          <p:cNvSpPr>
            <a:spLocks noGrp="1"/>
          </p:cNvSpPr>
          <p:nvPr>
            <p:ph type="ftr" sz="quarter" idx="11"/>
          </p:nvPr>
        </p:nvSpPr>
        <p:spPr/>
        <p:txBody>
          <a:bodyPr/>
          <a:lstStyle/>
          <a:p>
            <a:r>
              <a:rPr lang="en-US"/>
              <a:t>Jiacun Wang</a:t>
            </a:r>
          </a:p>
        </p:txBody>
      </p:sp>
      <p:sp>
        <p:nvSpPr>
          <p:cNvPr id="6" name="Slide Number Placeholder 5"/>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6075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C422-F70A-425E-9588-63EF0C10E08B}" type="datetime1">
              <a:rPr lang="en-US" smtClean="0"/>
              <a:t>11/2/2021</a:t>
            </a:fld>
            <a:endParaRPr lang="en-US"/>
          </a:p>
        </p:txBody>
      </p:sp>
      <p:sp>
        <p:nvSpPr>
          <p:cNvPr id="5" name="Footer Placeholder 4"/>
          <p:cNvSpPr>
            <a:spLocks noGrp="1"/>
          </p:cNvSpPr>
          <p:nvPr>
            <p:ph type="ftr" sz="quarter" idx="11"/>
          </p:nvPr>
        </p:nvSpPr>
        <p:spPr/>
        <p:txBody>
          <a:bodyPr/>
          <a:lstStyle/>
          <a:p>
            <a:r>
              <a:rPr lang="en-US"/>
              <a:t>Jiacun Wang</a:t>
            </a:r>
          </a:p>
        </p:txBody>
      </p:sp>
      <p:sp>
        <p:nvSpPr>
          <p:cNvPr id="6" name="Slide Number Placeholder 5"/>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390480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6DA25-FC88-4185-AD37-190358D1EA64}" type="datetime1">
              <a:rPr lang="en-US" smtClean="0"/>
              <a:t>11/2/2021</a:t>
            </a:fld>
            <a:endParaRPr lang="en-US"/>
          </a:p>
        </p:txBody>
      </p:sp>
      <p:sp>
        <p:nvSpPr>
          <p:cNvPr id="5" name="Footer Placeholder 4"/>
          <p:cNvSpPr>
            <a:spLocks noGrp="1"/>
          </p:cNvSpPr>
          <p:nvPr>
            <p:ph type="ftr" sz="quarter" idx="11"/>
          </p:nvPr>
        </p:nvSpPr>
        <p:spPr/>
        <p:txBody>
          <a:bodyPr/>
          <a:lstStyle/>
          <a:p>
            <a:r>
              <a:rPr lang="en-US"/>
              <a:t>Jiacun Wang</a:t>
            </a:r>
          </a:p>
        </p:txBody>
      </p:sp>
      <p:sp>
        <p:nvSpPr>
          <p:cNvPr id="6" name="Slide Number Placeholder 5"/>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33171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7050C-5B08-46B8-8089-E7A532C26666}" type="datetime1">
              <a:rPr lang="en-US" smtClean="0"/>
              <a:t>11/2/2021</a:t>
            </a:fld>
            <a:endParaRPr lang="en-US"/>
          </a:p>
        </p:txBody>
      </p:sp>
      <p:sp>
        <p:nvSpPr>
          <p:cNvPr id="5" name="Footer Placeholder 4"/>
          <p:cNvSpPr>
            <a:spLocks noGrp="1"/>
          </p:cNvSpPr>
          <p:nvPr>
            <p:ph type="ftr" sz="quarter" idx="11"/>
          </p:nvPr>
        </p:nvSpPr>
        <p:spPr/>
        <p:txBody>
          <a:bodyPr/>
          <a:lstStyle/>
          <a:p>
            <a:r>
              <a:rPr lang="en-US"/>
              <a:t>Jiacun Wang</a:t>
            </a:r>
          </a:p>
        </p:txBody>
      </p:sp>
      <p:sp>
        <p:nvSpPr>
          <p:cNvPr id="6" name="Slide Number Placeholder 5"/>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52009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3D15F-10D8-43E1-9607-769D9147474D}" type="datetime1">
              <a:rPr lang="en-US" smtClean="0"/>
              <a:t>11/2/2021</a:t>
            </a:fld>
            <a:endParaRPr lang="en-US"/>
          </a:p>
        </p:txBody>
      </p:sp>
      <p:sp>
        <p:nvSpPr>
          <p:cNvPr id="6" name="Footer Placeholder 5"/>
          <p:cNvSpPr>
            <a:spLocks noGrp="1"/>
          </p:cNvSpPr>
          <p:nvPr>
            <p:ph type="ftr" sz="quarter" idx="11"/>
          </p:nvPr>
        </p:nvSpPr>
        <p:spPr/>
        <p:txBody>
          <a:bodyPr/>
          <a:lstStyle/>
          <a:p>
            <a:r>
              <a:rPr lang="en-US"/>
              <a:t>Jiacun Wang</a:t>
            </a:r>
          </a:p>
        </p:txBody>
      </p:sp>
      <p:sp>
        <p:nvSpPr>
          <p:cNvPr id="7" name="Slide Number Placeholder 6"/>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54755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FAC16-A47E-4AE1-BE97-DD0E99AA1A38}" type="datetime1">
              <a:rPr lang="en-US" smtClean="0"/>
              <a:t>11/2/2021</a:t>
            </a:fld>
            <a:endParaRPr lang="en-US"/>
          </a:p>
        </p:txBody>
      </p:sp>
      <p:sp>
        <p:nvSpPr>
          <p:cNvPr id="8" name="Footer Placeholder 7"/>
          <p:cNvSpPr>
            <a:spLocks noGrp="1"/>
          </p:cNvSpPr>
          <p:nvPr>
            <p:ph type="ftr" sz="quarter" idx="11"/>
          </p:nvPr>
        </p:nvSpPr>
        <p:spPr/>
        <p:txBody>
          <a:bodyPr/>
          <a:lstStyle/>
          <a:p>
            <a:r>
              <a:rPr lang="en-US"/>
              <a:t>Jiacun Wang</a:t>
            </a:r>
          </a:p>
        </p:txBody>
      </p:sp>
      <p:sp>
        <p:nvSpPr>
          <p:cNvPr id="9" name="Slide Number Placeholder 8"/>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93302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9020AB-4003-4CAA-9007-C77CA14C2D37}" type="datetime1">
              <a:rPr lang="en-US" smtClean="0"/>
              <a:t>11/2/2021</a:t>
            </a:fld>
            <a:endParaRPr lang="en-US"/>
          </a:p>
        </p:txBody>
      </p:sp>
      <p:sp>
        <p:nvSpPr>
          <p:cNvPr id="4" name="Footer Placeholder 3"/>
          <p:cNvSpPr>
            <a:spLocks noGrp="1"/>
          </p:cNvSpPr>
          <p:nvPr>
            <p:ph type="ftr" sz="quarter" idx="11"/>
          </p:nvPr>
        </p:nvSpPr>
        <p:spPr/>
        <p:txBody>
          <a:bodyPr/>
          <a:lstStyle/>
          <a:p>
            <a:r>
              <a:rPr lang="en-US"/>
              <a:t>Jiacun Wang</a:t>
            </a:r>
          </a:p>
        </p:txBody>
      </p:sp>
      <p:sp>
        <p:nvSpPr>
          <p:cNvPr id="5" name="Slide Number Placeholder 4"/>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69205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F779B-8C29-4464-88E5-E48899BF7200}" type="datetime1">
              <a:rPr lang="en-US" smtClean="0"/>
              <a:t>11/2/2021</a:t>
            </a:fld>
            <a:endParaRPr lang="en-US"/>
          </a:p>
        </p:txBody>
      </p:sp>
      <p:sp>
        <p:nvSpPr>
          <p:cNvPr id="3" name="Footer Placeholder 2"/>
          <p:cNvSpPr>
            <a:spLocks noGrp="1"/>
          </p:cNvSpPr>
          <p:nvPr>
            <p:ph type="ftr" sz="quarter" idx="11"/>
          </p:nvPr>
        </p:nvSpPr>
        <p:spPr/>
        <p:txBody>
          <a:bodyPr/>
          <a:lstStyle/>
          <a:p>
            <a:r>
              <a:rPr lang="en-US"/>
              <a:t>Jiacun Wang</a:t>
            </a:r>
          </a:p>
        </p:txBody>
      </p:sp>
      <p:sp>
        <p:nvSpPr>
          <p:cNvPr id="4" name="Slide Number Placeholder 3"/>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37446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27C83-6B65-4DB3-A4B4-D8D362D20899}" type="datetime1">
              <a:rPr lang="en-US" smtClean="0"/>
              <a:t>11/2/2021</a:t>
            </a:fld>
            <a:endParaRPr lang="en-US"/>
          </a:p>
        </p:txBody>
      </p:sp>
      <p:sp>
        <p:nvSpPr>
          <p:cNvPr id="6" name="Footer Placeholder 5"/>
          <p:cNvSpPr>
            <a:spLocks noGrp="1"/>
          </p:cNvSpPr>
          <p:nvPr>
            <p:ph type="ftr" sz="quarter" idx="11"/>
          </p:nvPr>
        </p:nvSpPr>
        <p:spPr/>
        <p:txBody>
          <a:bodyPr/>
          <a:lstStyle/>
          <a:p>
            <a:r>
              <a:rPr lang="en-US"/>
              <a:t>Jiacun Wang</a:t>
            </a:r>
          </a:p>
        </p:txBody>
      </p:sp>
      <p:sp>
        <p:nvSpPr>
          <p:cNvPr id="7" name="Slide Number Placeholder 6"/>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273152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D19D9-04A1-4CB1-8B17-E57B5028188F}" type="datetime1">
              <a:rPr lang="en-US" smtClean="0"/>
              <a:t>11/2/2021</a:t>
            </a:fld>
            <a:endParaRPr lang="en-US"/>
          </a:p>
        </p:txBody>
      </p:sp>
      <p:sp>
        <p:nvSpPr>
          <p:cNvPr id="6" name="Footer Placeholder 5"/>
          <p:cNvSpPr>
            <a:spLocks noGrp="1"/>
          </p:cNvSpPr>
          <p:nvPr>
            <p:ph type="ftr" sz="quarter" idx="11"/>
          </p:nvPr>
        </p:nvSpPr>
        <p:spPr/>
        <p:txBody>
          <a:bodyPr/>
          <a:lstStyle/>
          <a:p>
            <a:r>
              <a:rPr lang="en-US"/>
              <a:t>Jiacun Wang</a:t>
            </a:r>
          </a:p>
        </p:txBody>
      </p:sp>
      <p:sp>
        <p:nvSpPr>
          <p:cNvPr id="7" name="Slide Number Placeholder 6"/>
          <p:cNvSpPr>
            <a:spLocks noGrp="1"/>
          </p:cNvSpPr>
          <p:nvPr>
            <p:ph type="sldNum" sz="quarter" idx="12"/>
          </p:nvPr>
        </p:nvSpPr>
        <p:spPr/>
        <p:txBody>
          <a:bodyPr/>
          <a:lstStyle/>
          <a:p>
            <a:fld id="{42FB81A1-0CFD-4DE3-98DB-2D8708316159}" type="slidenum">
              <a:rPr lang="en-US" smtClean="0"/>
              <a:t>‹#›</a:t>
            </a:fld>
            <a:endParaRPr lang="en-US"/>
          </a:p>
        </p:txBody>
      </p:sp>
    </p:spTree>
    <p:extLst>
      <p:ext uri="{BB962C8B-B14F-4D97-AF65-F5344CB8AC3E}">
        <p14:creationId xmlns:p14="http://schemas.microsoft.com/office/powerpoint/2010/main" val="367750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48736-5F3F-4D06-B7DA-DA790A3A70EE}" type="datetime1">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Jiacun Wang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B81A1-0CFD-4DE3-98DB-2D8708316159}" type="slidenum">
              <a:rPr lang="en-US" smtClean="0"/>
              <a:t>‹#›</a:t>
            </a:fld>
            <a:endParaRPr lang="en-US"/>
          </a:p>
        </p:txBody>
      </p:sp>
    </p:spTree>
    <p:extLst>
      <p:ext uri="{BB962C8B-B14F-4D97-AF65-F5344CB8AC3E}">
        <p14:creationId xmlns:p14="http://schemas.microsoft.com/office/powerpoint/2010/main" val="141190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400" dirty="0">
                <a:latin typeface="Times New Roman"/>
                <a:ea typeface="Times New Roman"/>
                <a:cs typeface="Times New Roman"/>
                <a:sym typeface="Times New Roman"/>
              </a:rPr>
              <a:t>SE2001 Software Requirement Engineering (SRE)</a:t>
            </a:r>
            <a:br>
              <a:rPr lang="en-US" sz="4400" dirty="0">
                <a:latin typeface="Times New Roman"/>
                <a:ea typeface="Times New Roman"/>
                <a:cs typeface="Times New Roman"/>
                <a:sym typeface="Times New Roman"/>
              </a:rPr>
            </a:br>
            <a:r>
              <a:rPr lang="en-US" sz="4400" dirty="0">
                <a:latin typeface="Times New Roman"/>
                <a:ea typeface="Times New Roman"/>
                <a:cs typeface="Times New Roman"/>
                <a:sym typeface="Times New Roman"/>
              </a:rPr>
              <a:t>Fall 2021</a:t>
            </a:r>
            <a:endParaRPr dirty="0"/>
          </a:p>
        </p:txBody>
      </p:sp>
      <p:sp>
        <p:nvSpPr>
          <p:cNvPr id="90" name="Google Shape;90;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Sandia Kumari</a:t>
            </a: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Lecture # 13</a:t>
            </a:r>
            <a:endParaRPr dirty="0"/>
          </a:p>
          <a:p>
            <a:pPr marL="0" lvl="0" indent="0" algn="ctr"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October 18, 2021</a:t>
            </a:r>
            <a:endParaRPr dirty="0"/>
          </a:p>
        </p:txBody>
      </p:sp>
    </p:spTree>
    <p:extLst>
      <p:ext uri="{BB962C8B-B14F-4D97-AF65-F5344CB8AC3E}">
        <p14:creationId xmlns:p14="http://schemas.microsoft.com/office/powerpoint/2010/main" val="308236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193294" y="1825625"/>
            <a:ext cx="7805411" cy="4351338"/>
          </a:xfrm>
          <a:prstGeom prst="rect">
            <a:avLst/>
          </a:prstGeom>
        </p:spPr>
      </p:pic>
    </p:spTree>
    <p:extLst>
      <p:ext uri="{BB962C8B-B14F-4D97-AF65-F5344CB8AC3E}">
        <p14:creationId xmlns:p14="http://schemas.microsoft.com/office/powerpoint/2010/main" val="85965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Once we understand the actor and the goal for a use case, and have identified key use case scenarios, we can begin some high-level interaction design. Actors interact with the system by pressing buttons, typing into text boxes, clicking on icons and so forth. To achieve the goal of the use case.</a:t>
            </a:r>
          </a:p>
        </p:txBody>
      </p:sp>
    </p:spTree>
    <p:extLst>
      <p:ext uri="{BB962C8B-B14F-4D97-AF65-F5344CB8AC3E}">
        <p14:creationId xmlns:p14="http://schemas.microsoft.com/office/powerpoint/2010/main" val="122216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Essential use cases </a:t>
            </a:r>
            <a:r>
              <a:rPr lang="en-US" dirty="0"/>
              <a:t>are a great technique for describing interactions in a way that is independent of the technical implementation of the system. Instead of saying the user presses the enter button., we say the user confirms their choice., for example.</a:t>
            </a:r>
          </a:p>
          <a:p>
            <a:endParaRPr lang="en-US" dirty="0"/>
          </a:p>
          <a:p>
            <a:r>
              <a:rPr lang="en-US" dirty="0"/>
              <a:t>A good way to write essential use cases is to split the actions into columns, one for each actor and one for the system. Then we can see at a glance not only the order of events in a use case scenario, but also exactly who is doing what.</a:t>
            </a:r>
          </a:p>
        </p:txBody>
      </p:sp>
    </p:spTree>
    <p:extLst>
      <p:ext uri="{BB962C8B-B14F-4D97-AF65-F5344CB8AC3E}">
        <p14:creationId xmlns:p14="http://schemas.microsoft.com/office/powerpoint/2010/main" val="292051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368500" y="365125"/>
            <a:ext cx="6397813" cy="6085923"/>
          </a:xfrm>
          <a:prstGeom prst="rect">
            <a:avLst/>
          </a:prstGeom>
        </p:spPr>
      </p:pic>
    </p:spTree>
    <p:extLst>
      <p:ext uri="{BB962C8B-B14F-4D97-AF65-F5344CB8AC3E}">
        <p14:creationId xmlns:p14="http://schemas.microsoft.com/office/powerpoint/2010/main" val="229275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solidFill>
                  <a:schemeClr val="tx1"/>
                </a:solidFill>
              </a:rPr>
              <a:t>Identifying Actors</a:t>
            </a:r>
          </a:p>
        </p:txBody>
      </p:sp>
      <p:sp>
        <p:nvSpPr>
          <p:cNvPr id="174083" name="Rectangle 3"/>
          <p:cNvSpPr>
            <a:spLocks noGrp="1" noChangeArrowheads="1"/>
          </p:cNvSpPr>
          <p:nvPr>
            <p:ph type="body" idx="1"/>
          </p:nvPr>
        </p:nvSpPr>
        <p:spPr>
          <a:xfrm>
            <a:off x="2178050" y="1854200"/>
            <a:ext cx="8153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Actors are anything that interfaces with the system.</a:t>
            </a:r>
            <a:br>
              <a:rPr lang="en-US" altLang="en-US" sz="2000" dirty="0"/>
            </a:br>
            <a:r>
              <a:rPr lang="en-US" altLang="en-US" sz="2000" dirty="0"/>
              <a:t>Examples: people, software, hardware, other systems.</a:t>
            </a:r>
          </a:p>
          <a:p>
            <a:pPr>
              <a:lnSpc>
                <a:spcPct val="90000"/>
              </a:lnSpc>
              <a:buClr>
                <a:schemeClr val="tx1"/>
              </a:buClr>
              <a:buSzTx/>
              <a:buFont typeface="Wingdings" panose="05000000000000000000" pitchFamily="2" charset="2"/>
              <a:buChar char="§"/>
            </a:pPr>
            <a:r>
              <a:rPr lang="en-US" altLang="en-US" sz="2000" dirty="0"/>
              <a:t>Each actor defines a particular role</a:t>
            </a:r>
          </a:p>
          <a:p>
            <a:pPr>
              <a:buClr>
                <a:schemeClr val="tx1"/>
              </a:buClr>
              <a:buFont typeface="Wingdings" panose="05000000000000000000" pitchFamily="2" charset="2"/>
              <a:buChar char="§"/>
            </a:pPr>
            <a:r>
              <a:rPr lang="en-US" altLang="en-US" sz="2000" dirty="0"/>
              <a:t>Actors are always external to your system. </a:t>
            </a:r>
            <a:r>
              <a:rPr lang="en-US" sz="2000" dirty="0"/>
              <a:t>They are never a part of your system. To help find actors in your system, look for things in the categories of people, other software, hardware devices, data stores, or networks. You also might find it useful to ask questions such as:</a:t>
            </a:r>
            <a:endParaRPr lang="en-US" altLang="en-US" sz="2000" dirty="0"/>
          </a:p>
          <a:p>
            <a:pPr>
              <a:lnSpc>
                <a:spcPct val="90000"/>
              </a:lnSpc>
              <a:buClr>
                <a:schemeClr val="tx1"/>
              </a:buClr>
              <a:buSzTx/>
              <a:buFont typeface="Wingdings" panose="05000000000000000000" pitchFamily="2" charset="2"/>
              <a:buChar char="§"/>
            </a:pPr>
            <a:endParaRPr lang="en-US" altLang="en-US" sz="2000" dirty="0"/>
          </a:p>
          <a:p>
            <a:pPr>
              <a:lnSpc>
                <a:spcPct val="90000"/>
              </a:lnSpc>
              <a:buClr>
                <a:schemeClr val="tx1"/>
              </a:buClr>
              <a:buSzTx/>
              <a:buFont typeface="Wingdings" panose="05000000000000000000" pitchFamily="2" charset="2"/>
              <a:buChar char="§"/>
            </a:pPr>
            <a:endParaRPr lang="en-US" altLang="en-US" sz="2000" dirty="0"/>
          </a:p>
          <a:p>
            <a:pPr>
              <a:lnSpc>
                <a:spcPct val="90000"/>
              </a:lnSpc>
              <a:buClr>
                <a:schemeClr val="tx1"/>
              </a:buClr>
              <a:buSzTx/>
              <a:buFont typeface="Wingdings" panose="05000000000000000000" pitchFamily="2" charset="2"/>
              <a:buChar char="§"/>
            </a:pPr>
            <a:endParaRPr lang="en-US" altLang="en-US" sz="2000" dirty="0"/>
          </a:p>
          <a:p>
            <a:pPr>
              <a:lnSpc>
                <a:spcPct val="90000"/>
              </a:lnSpc>
              <a:buClr>
                <a:schemeClr val="tx1"/>
              </a:buClr>
              <a:buSzTx/>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241886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293938" y="471488"/>
            <a:ext cx="7772400" cy="1143000"/>
          </a:xfrm>
        </p:spPr>
        <p:txBody>
          <a:bodyPr/>
          <a:lstStyle/>
          <a:p>
            <a:r>
              <a:rPr lang="en-US" altLang="en-US">
                <a:solidFill>
                  <a:schemeClr val="tx1"/>
                </a:solidFill>
              </a:rPr>
              <a:t>Identifying Actors</a:t>
            </a:r>
          </a:p>
        </p:txBody>
      </p:sp>
      <p:sp>
        <p:nvSpPr>
          <p:cNvPr id="176131" name="Rectangle 3"/>
          <p:cNvSpPr>
            <a:spLocks noGrp="1" noChangeArrowheads="1"/>
          </p:cNvSpPr>
          <p:nvPr>
            <p:ph type="body" idx="1"/>
          </p:nvPr>
        </p:nvSpPr>
        <p:spPr>
          <a:xfrm>
            <a:off x="2332039" y="1930400"/>
            <a:ext cx="7642225" cy="38417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a:t>Each entity outside the system may be represented by 1 or more actors</a:t>
            </a:r>
          </a:p>
          <a:p>
            <a:pPr>
              <a:lnSpc>
                <a:spcPct val="90000"/>
              </a:lnSpc>
              <a:buClr>
                <a:schemeClr val="tx1"/>
              </a:buClr>
              <a:buSzTx/>
              <a:buFont typeface="Wingdings" panose="05000000000000000000" pitchFamily="2" charset="2"/>
              <a:buNone/>
            </a:pPr>
            <a:endParaRPr lang="en-US" altLang="en-US" sz="2000"/>
          </a:p>
          <a:p>
            <a:pPr>
              <a:lnSpc>
                <a:spcPct val="90000"/>
              </a:lnSpc>
              <a:buClr>
                <a:schemeClr val="tx1"/>
              </a:buClr>
              <a:buSzTx/>
              <a:buFont typeface="Wingdings" panose="05000000000000000000" pitchFamily="2" charset="2"/>
              <a:buChar char="§"/>
            </a:pPr>
            <a:r>
              <a:rPr lang="en-US" altLang="en-US" sz="2000"/>
              <a:t>1 physical person - several actors  (several roles)</a:t>
            </a:r>
            <a:br>
              <a:rPr lang="en-US" altLang="en-US" sz="2000"/>
            </a:br>
            <a:r>
              <a:rPr lang="en-US" altLang="en-US" sz="2000"/>
              <a:t>                              or</a:t>
            </a:r>
          </a:p>
          <a:p>
            <a:pPr>
              <a:lnSpc>
                <a:spcPct val="90000"/>
              </a:lnSpc>
              <a:buClr>
                <a:schemeClr val="tx1"/>
              </a:buClr>
              <a:buSzTx/>
              <a:buFont typeface="Wingdings" panose="05000000000000000000" pitchFamily="2" charset="2"/>
              <a:buChar char="§"/>
            </a:pPr>
            <a:r>
              <a:rPr lang="en-US" altLang="en-US" sz="2000"/>
              <a:t>several persons - one actor (one role)</a:t>
            </a:r>
          </a:p>
          <a:p>
            <a:pPr>
              <a:lnSpc>
                <a:spcPct val="90000"/>
              </a:lnSpc>
              <a:buClr>
                <a:schemeClr val="tx1"/>
              </a:buClr>
              <a:buSzTx/>
              <a:buFont typeface="Wingdings" panose="05000000000000000000" pitchFamily="2" charset="2"/>
              <a:buChar char="§"/>
            </a:pPr>
            <a:r>
              <a:rPr lang="en-US" altLang="en-US" sz="2000"/>
              <a:t>Example: </a:t>
            </a:r>
          </a:p>
          <a:p>
            <a:pPr>
              <a:lnSpc>
                <a:spcPct val="90000"/>
              </a:lnSpc>
              <a:buClr>
                <a:schemeClr val="tx1"/>
              </a:buClr>
              <a:buSzTx/>
              <a:buFont typeface="Wingdings" panose="05000000000000000000" pitchFamily="2" charset="2"/>
              <a:buNone/>
            </a:pPr>
            <a:r>
              <a:rPr lang="en-US" altLang="en-US" sz="2000"/>
              <a:t>		Mary : 		customer + employee</a:t>
            </a:r>
            <a:br>
              <a:rPr lang="en-US" altLang="en-US" sz="2000"/>
            </a:br>
            <a:r>
              <a:rPr lang="en-US" altLang="en-US" sz="2000"/>
              <a:t>	Mary + Bill : 	customer</a:t>
            </a:r>
          </a:p>
        </p:txBody>
      </p:sp>
    </p:spTree>
    <p:extLst>
      <p:ext uri="{BB962C8B-B14F-4D97-AF65-F5344CB8AC3E}">
        <p14:creationId xmlns:p14="http://schemas.microsoft.com/office/powerpoint/2010/main" val="158042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Use cases can be used in many processes. Our favorite is a process that is iterative and risk driven. It works well with use cases and object-oriented methodologies.</a:t>
            </a:r>
          </a:p>
          <a:p>
            <a:r>
              <a:rPr lang="en-US" dirty="0"/>
              <a:t>It helps identify and address risks early in the process, leading to more robust and better quality systems. One commonly used iterative and risk driven process is the Rational Unified Process (RUP).</a:t>
            </a:r>
          </a:p>
        </p:txBody>
      </p:sp>
    </p:spTree>
    <p:extLst>
      <p:ext uri="{BB962C8B-B14F-4D97-AF65-F5344CB8AC3E}">
        <p14:creationId xmlns:p14="http://schemas.microsoft.com/office/powerpoint/2010/main" val="385345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715"/>
            <a:ext cx="10515600" cy="5742248"/>
          </a:xfrm>
        </p:spPr>
        <p:txBody>
          <a:bodyPr>
            <a:normAutofit fontScale="70000" lnSpcReduction="20000"/>
          </a:bodyPr>
          <a:lstStyle/>
          <a:p>
            <a:pPr marL="0" indent="0">
              <a:buNone/>
            </a:pPr>
            <a:r>
              <a:rPr lang="en-US" dirty="0"/>
              <a:t>RUP is divided into four primary phases: inception, elaboration, construction,</a:t>
            </a:r>
          </a:p>
          <a:p>
            <a:pPr marL="0" indent="0">
              <a:buNone/>
            </a:pPr>
            <a:r>
              <a:rPr lang="en-US" dirty="0"/>
              <a:t>and transition.</a:t>
            </a:r>
          </a:p>
          <a:p>
            <a:pPr marL="0" indent="0">
              <a:buNone/>
            </a:pPr>
            <a:r>
              <a:rPr lang="en-US" dirty="0"/>
              <a:t>During the inception phase you will determine the scope of the project</a:t>
            </a:r>
          </a:p>
          <a:p>
            <a:pPr marL="0" indent="0">
              <a:buNone/>
            </a:pPr>
            <a:r>
              <a:rPr lang="en-US" dirty="0"/>
              <a:t>and create a business case for it. At the end of the inception phase you should</a:t>
            </a:r>
          </a:p>
          <a:p>
            <a:pPr marL="0" indent="0">
              <a:buNone/>
            </a:pPr>
            <a:r>
              <a:rPr lang="en-US" dirty="0"/>
              <a:t>be able to answer the question, Does it make good business sense for us to</a:t>
            </a:r>
          </a:p>
          <a:p>
            <a:pPr marL="0" indent="0">
              <a:buNone/>
            </a:pPr>
            <a:r>
              <a:rPr lang="en-US" dirty="0"/>
              <a:t>continue with this project?</a:t>
            </a:r>
          </a:p>
          <a:p>
            <a:pPr marL="0" indent="0">
              <a:buNone/>
            </a:pPr>
            <a:r>
              <a:rPr lang="en-US" dirty="0"/>
              <a:t>During the elaboration phase you will do requirements analysis and risk</a:t>
            </a:r>
          </a:p>
          <a:p>
            <a:pPr marL="0" indent="0">
              <a:buNone/>
            </a:pPr>
            <a:r>
              <a:rPr lang="en-US" dirty="0"/>
              <a:t>analysis, develop a baseline architecture, and create a plan for the construction</a:t>
            </a:r>
          </a:p>
          <a:p>
            <a:pPr marL="0" indent="0">
              <a:buNone/>
            </a:pPr>
            <a:r>
              <a:rPr lang="en-US" dirty="0"/>
              <a:t>phase.</a:t>
            </a:r>
          </a:p>
          <a:p>
            <a:pPr marL="0" indent="0">
              <a:buNone/>
            </a:pPr>
            <a:r>
              <a:rPr lang="en-US" dirty="0"/>
              <a:t>During the construction phase you will progress through a series of</a:t>
            </a:r>
          </a:p>
          <a:p>
            <a:pPr marL="0" indent="0">
              <a:buNone/>
            </a:pPr>
            <a:r>
              <a:rPr lang="en-US" dirty="0"/>
              <a:t>iterations. Each iteration will include analysis, design, implementation, and</a:t>
            </a:r>
          </a:p>
          <a:p>
            <a:pPr marL="0" indent="0">
              <a:buNone/>
            </a:pPr>
            <a:r>
              <a:rPr lang="en-US" dirty="0"/>
              <a:t>testing.</a:t>
            </a:r>
          </a:p>
          <a:p>
            <a:pPr marL="0" indent="0">
              <a:buNone/>
            </a:pPr>
            <a:r>
              <a:rPr lang="en-US" dirty="0"/>
              <a:t>During the transition phase you will complete the things that make what</a:t>
            </a:r>
          </a:p>
          <a:p>
            <a:pPr marL="0" indent="0">
              <a:buNone/>
            </a:pPr>
            <a:r>
              <a:rPr lang="en-US" dirty="0"/>
              <a:t>you developed into a product. These can include beta testing, performance</a:t>
            </a:r>
          </a:p>
          <a:p>
            <a:pPr marL="0" indent="0">
              <a:buNone/>
            </a:pPr>
            <a:r>
              <a:rPr lang="en-US" dirty="0"/>
              <a:t>tuning, and creating additional documentation such as training, user guides,</a:t>
            </a:r>
          </a:p>
          <a:p>
            <a:pPr marL="0" indent="0">
              <a:buNone/>
            </a:pPr>
            <a:r>
              <a:rPr lang="en-US" dirty="0"/>
              <a:t>and sales kits.</a:t>
            </a:r>
          </a:p>
        </p:txBody>
      </p:sp>
    </p:spTree>
    <p:extLst>
      <p:ext uri="{BB962C8B-B14F-4D97-AF65-F5344CB8AC3E}">
        <p14:creationId xmlns:p14="http://schemas.microsoft.com/office/powerpoint/2010/main" val="230379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459271" y="120306"/>
            <a:ext cx="8883512" cy="2529336"/>
          </a:xfrm>
          <a:prstGeom prst="rect">
            <a:avLst/>
          </a:prstGeom>
        </p:spPr>
      </p:pic>
      <p:pic>
        <p:nvPicPr>
          <p:cNvPr id="5" name="Picture 4"/>
          <p:cNvPicPr>
            <a:picLocks noChangeAspect="1"/>
          </p:cNvPicPr>
          <p:nvPr/>
        </p:nvPicPr>
        <p:blipFill>
          <a:blip r:embed="rId4"/>
          <a:stretch>
            <a:fillRect/>
          </a:stretch>
        </p:blipFill>
        <p:spPr>
          <a:xfrm>
            <a:off x="748748" y="2649642"/>
            <a:ext cx="8504583" cy="3886200"/>
          </a:xfrm>
          <a:prstGeom prst="rect">
            <a:avLst/>
          </a:prstGeom>
        </p:spPr>
      </p:pic>
    </p:spTree>
    <p:extLst>
      <p:ext uri="{BB962C8B-B14F-4D97-AF65-F5344CB8AC3E}">
        <p14:creationId xmlns:p14="http://schemas.microsoft.com/office/powerpoint/2010/main" val="21253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709532" y="533538"/>
            <a:ext cx="8259418" cy="5747992"/>
          </a:xfrm>
          <a:prstGeom prst="rect">
            <a:avLst/>
          </a:prstGeom>
        </p:spPr>
      </p:pic>
    </p:spTree>
    <p:extLst>
      <p:ext uri="{BB962C8B-B14F-4D97-AF65-F5344CB8AC3E}">
        <p14:creationId xmlns:p14="http://schemas.microsoft.com/office/powerpoint/2010/main" val="148610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139950" y="779463"/>
            <a:ext cx="7772400" cy="685800"/>
          </a:xfrm>
        </p:spPr>
        <p:txBody>
          <a:bodyPr>
            <a:normAutofit fontScale="90000"/>
          </a:bodyPr>
          <a:lstStyle/>
          <a:p>
            <a:r>
              <a:rPr lang="en-US" altLang="en-US" dirty="0">
                <a:solidFill>
                  <a:schemeClr val="tx1"/>
                </a:solidFill>
              </a:rPr>
              <a:t>Objectives</a:t>
            </a:r>
          </a:p>
        </p:txBody>
      </p:sp>
      <p:sp>
        <p:nvSpPr>
          <p:cNvPr id="168963" name="Rectangle 3"/>
          <p:cNvSpPr>
            <a:spLocks noGrp="1" noChangeArrowheads="1"/>
          </p:cNvSpPr>
          <p:nvPr>
            <p:ph type="body" idx="1"/>
          </p:nvPr>
        </p:nvSpPr>
        <p:spPr>
          <a:xfrm>
            <a:off x="2101850" y="1816100"/>
            <a:ext cx="8180388" cy="4114800"/>
          </a:xfrm>
        </p:spPr>
        <p:txBody>
          <a:bodyPr/>
          <a:lstStyle/>
          <a:p>
            <a:pPr>
              <a:lnSpc>
                <a:spcPct val="90000"/>
              </a:lnSpc>
              <a:buClr>
                <a:schemeClr val="tx1"/>
              </a:buClr>
              <a:buSzTx/>
              <a:buFont typeface="Wingdings" panose="05000000000000000000" pitchFamily="2" charset="2"/>
              <a:buChar char="§"/>
            </a:pPr>
            <a:r>
              <a:rPr lang="en-US" altLang="en-US" sz="2000" dirty="0"/>
              <a:t>To introduce you to a </a:t>
            </a:r>
            <a:r>
              <a:rPr lang="en-US" altLang="en-US" sz="2000" u="sng" dirty="0"/>
              <a:t>user-centered</a:t>
            </a:r>
            <a:r>
              <a:rPr lang="en-US" altLang="en-US" sz="2000" dirty="0">
                <a:solidFill>
                  <a:srgbClr val="CC3300"/>
                </a:solidFill>
              </a:rPr>
              <a:t> </a:t>
            </a:r>
            <a:r>
              <a:rPr lang="en-US" altLang="en-US" sz="2000" dirty="0"/>
              <a:t>requirements elicitation method - use cases</a:t>
            </a:r>
          </a:p>
          <a:p>
            <a:pPr>
              <a:lnSpc>
                <a:spcPct val="90000"/>
              </a:lnSpc>
              <a:buClr>
                <a:schemeClr val="tx1"/>
              </a:buClr>
              <a:buSzTx/>
              <a:buFont typeface="Wingdings" panose="05000000000000000000" pitchFamily="2" charset="2"/>
              <a:buChar char="§"/>
            </a:pPr>
            <a:r>
              <a:rPr lang="en-US" altLang="en-US" sz="2000" dirty="0"/>
              <a:t>To show you the components of the use case model and how you can identify them</a:t>
            </a:r>
          </a:p>
          <a:p>
            <a:pPr>
              <a:lnSpc>
                <a:spcPct val="90000"/>
              </a:lnSpc>
              <a:buClr>
                <a:schemeClr val="tx1"/>
              </a:buClr>
              <a:buSzTx/>
              <a:buFont typeface="Wingdings" panose="05000000000000000000" pitchFamily="2" charset="2"/>
              <a:buChar char="§"/>
            </a:pPr>
            <a:r>
              <a:rPr lang="en-US" altLang="en-US" sz="2000" dirty="0"/>
              <a:t>To explain the relationship between use cases and scenarios</a:t>
            </a:r>
          </a:p>
          <a:p>
            <a:pPr>
              <a:lnSpc>
                <a:spcPct val="90000"/>
              </a:lnSpc>
              <a:buClr>
                <a:schemeClr val="tx1"/>
              </a:buClr>
              <a:buSzTx/>
              <a:buFont typeface="Wingdings" panose="05000000000000000000" pitchFamily="2" charset="2"/>
              <a:buChar char="§"/>
            </a:pPr>
            <a:r>
              <a:rPr lang="en-US" altLang="en-US" sz="2000" dirty="0"/>
              <a:t>To explain the need for generalization mechanisms in structuring use cases diagrams</a:t>
            </a:r>
          </a:p>
        </p:txBody>
      </p:sp>
    </p:spTree>
    <p:extLst>
      <p:ext uri="{BB962C8B-B14F-4D97-AF65-F5344CB8AC3E}">
        <p14:creationId xmlns:p14="http://schemas.microsoft.com/office/powerpoint/2010/main" val="409388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258329"/>
            <a:ext cx="8584096" cy="3149669"/>
          </a:xfrm>
          <a:prstGeom prst="rect">
            <a:avLst/>
          </a:prstGeom>
        </p:spPr>
      </p:pic>
      <p:pic>
        <p:nvPicPr>
          <p:cNvPr id="5" name="Picture 4"/>
          <p:cNvPicPr>
            <a:picLocks noChangeAspect="1"/>
          </p:cNvPicPr>
          <p:nvPr/>
        </p:nvPicPr>
        <p:blipFill>
          <a:blip r:embed="rId3"/>
          <a:stretch>
            <a:fillRect/>
          </a:stretch>
        </p:blipFill>
        <p:spPr>
          <a:xfrm>
            <a:off x="1109249" y="3644140"/>
            <a:ext cx="8909395" cy="2289141"/>
          </a:xfrm>
          <a:prstGeom prst="rect">
            <a:avLst/>
          </a:prstGeom>
        </p:spPr>
      </p:pic>
    </p:spTree>
    <p:extLst>
      <p:ext uri="{BB962C8B-B14F-4D97-AF65-F5344CB8AC3E}">
        <p14:creationId xmlns:p14="http://schemas.microsoft.com/office/powerpoint/2010/main" val="33239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4339"/>
            <a:ext cx="10515600" cy="5252624"/>
          </a:xfrm>
        </p:spPr>
        <p:txBody>
          <a:bodyPr>
            <a:normAutofit/>
          </a:bodyPr>
          <a:lstStyle/>
          <a:p>
            <a:r>
              <a:rPr lang="en-US" sz="1800" dirty="0"/>
              <a:t>You also need to consider risk factors in your project. You need to include</a:t>
            </a:r>
          </a:p>
          <a:p>
            <a:pPr marL="0" indent="0">
              <a:buNone/>
            </a:pPr>
            <a:r>
              <a:rPr lang="en-US" sz="1800" dirty="0"/>
              <a:t>things that can go wrong. Writing down only the things that you'd </a:t>
            </a:r>
            <a:r>
              <a:rPr lang="en-US" sz="1800" i="1" dirty="0"/>
              <a:t>like </a:t>
            </a:r>
            <a:r>
              <a:rPr lang="en-US" sz="1800" dirty="0"/>
              <a:t>to happen</a:t>
            </a:r>
          </a:p>
          <a:p>
            <a:pPr marL="0" indent="0">
              <a:buNone/>
            </a:pPr>
            <a:r>
              <a:rPr lang="en-US" sz="1800" dirty="0"/>
              <a:t>is a sure recipe for disaster. It is far better to think of how things can go</a:t>
            </a:r>
          </a:p>
          <a:p>
            <a:pPr marL="0" indent="0">
              <a:buNone/>
            </a:pPr>
            <a:r>
              <a:rPr lang="en-US" sz="1800" dirty="0"/>
              <a:t>wrong so you can plan for them than to wander along and be surprised.</a:t>
            </a:r>
          </a:p>
          <a:p>
            <a:pPr marL="0" indent="0">
              <a:buNone/>
            </a:pPr>
            <a:r>
              <a:rPr lang="en-US" sz="1800" dirty="0"/>
              <a:t>You also need to include the possibility of being wildly successful. Sometimes</a:t>
            </a:r>
          </a:p>
          <a:p>
            <a:pPr marL="0" indent="0">
              <a:buNone/>
            </a:pPr>
            <a:r>
              <a:rPr lang="en-US" sz="1800" dirty="0"/>
              <a:t>you'll find that things actually can go wrong if you are too successful.</a:t>
            </a:r>
          </a:p>
          <a:p>
            <a:pPr marL="0" indent="0">
              <a:buNone/>
            </a:pPr>
            <a:endParaRPr lang="en-US" sz="1800" dirty="0"/>
          </a:p>
          <a:p>
            <a:r>
              <a:rPr lang="en-US" sz="1800" dirty="0"/>
              <a:t>For example, what would happen to National Widgets if, in the first month,</a:t>
            </a:r>
          </a:p>
          <a:p>
            <a:pPr marL="0" indent="0">
              <a:buNone/>
            </a:pPr>
            <a:r>
              <a:rPr lang="en-US" sz="1800" dirty="0"/>
              <a:t>they get 4,000 calls? They will now have to handle multiple order takers and</a:t>
            </a:r>
          </a:p>
          <a:p>
            <a:pPr marL="0" indent="0">
              <a:buNone/>
            </a:pPr>
            <a:r>
              <a:rPr lang="en-US" sz="1800" dirty="0"/>
              <a:t>large amounts of data. Presuming the company can handle this surge, can the</a:t>
            </a:r>
          </a:p>
          <a:p>
            <a:pPr marL="0" indent="0">
              <a:buNone/>
            </a:pPr>
            <a:r>
              <a:rPr lang="en-US" sz="1800" dirty="0"/>
              <a:t>software handle it? The company could lose business if the software is not up</a:t>
            </a:r>
          </a:p>
          <a:p>
            <a:pPr marL="0" indent="0">
              <a:buNone/>
            </a:pPr>
            <a:r>
              <a:rPr lang="en-US" sz="1800" dirty="0"/>
              <a:t>to the demands placed on it, possibly getting a bad reputation because of it.</a:t>
            </a:r>
          </a:p>
          <a:p>
            <a:pPr marL="0" indent="0">
              <a:buNone/>
            </a:pPr>
            <a:r>
              <a:rPr lang="en-US" sz="1800" dirty="0"/>
              <a:t>Our friends will write this down as one of their risks.</a:t>
            </a:r>
          </a:p>
        </p:txBody>
      </p:sp>
    </p:spTree>
    <p:extLst>
      <p:ext uri="{BB962C8B-B14F-4D97-AF65-F5344CB8AC3E}">
        <p14:creationId xmlns:p14="http://schemas.microsoft.com/office/powerpoint/2010/main" val="1379051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661" y="198782"/>
            <a:ext cx="10515600" cy="6569766"/>
          </a:xfrm>
        </p:spPr>
        <p:txBody>
          <a:bodyPr>
            <a:normAutofit fontScale="55000" lnSpcReduction="20000"/>
          </a:bodyPr>
          <a:lstStyle/>
          <a:p>
            <a:pPr marL="0" indent="0">
              <a:buNone/>
            </a:pPr>
            <a:r>
              <a:rPr lang="en-US" dirty="0"/>
              <a:t>Here are some things to consider as possible risk factors:</a:t>
            </a:r>
          </a:p>
          <a:p>
            <a:pPr marL="0" indent="0">
              <a:buNone/>
            </a:pPr>
            <a:r>
              <a:rPr lang="en-US" dirty="0"/>
              <a:t>People</a:t>
            </a:r>
          </a:p>
          <a:p>
            <a:pPr marL="0" indent="0">
              <a:buNone/>
            </a:pPr>
            <a:r>
              <a:rPr lang="en-US" dirty="0"/>
              <a:t>- Team not experienced</a:t>
            </a:r>
          </a:p>
          <a:p>
            <a:pPr marL="0" indent="0">
              <a:buNone/>
            </a:pPr>
            <a:r>
              <a:rPr lang="en-US" dirty="0"/>
              <a:t>- Team not familiar with the technologies to be used</a:t>
            </a:r>
          </a:p>
          <a:p>
            <a:pPr marL="0" indent="0">
              <a:buNone/>
            </a:pPr>
            <a:r>
              <a:rPr lang="en-US" dirty="0"/>
              <a:t>- Unable to hire people with the right background</a:t>
            </a:r>
          </a:p>
          <a:p>
            <a:pPr marL="0" indent="0">
              <a:buNone/>
            </a:pPr>
            <a:r>
              <a:rPr lang="en-US" dirty="0"/>
              <a:t>System</a:t>
            </a:r>
          </a:p>
          <a:p>
            <a:pPr marL="0" indent="0">
              <a:buNone/>
            </a:pPr>
            <a:r>
              <a:rPr lang="en-US" dirty="0"/>
              <a:t>- Number of transactions per time frame</a:t>
            </a:r>
          </a:p>
          <a:p>
            <a:pPr marL="0" indent="0">
              <a:buNone/>
            </a:pPr>
            <a:r>
              <a:rPr lang="en-US" dirty="0"/>
              <a:t>- Number of expected users</a:t>
            </a:r>
          </a:p>
          <a:p>
            <a:pPr marL="0" indent="0">
              <a:buNone/>
            </a:pPr>
            <a:r>
              <a:rPr lang="en-US" dirty="0"/>
              <a:t>- Expected duration of some functionality</a:t>
            </a:r>
          </a:p>
          <a:p>
            <a:pPr marL="0" indent="0">
              <a:buNone/>
            </a:pPr>
            <a:r>
              <a:rPr lang="en-US" dirty="0"/>
              <a:t>- Legacy systems you have to interface with, such as:</a:t>
            </a:r>
          </a:p>
          <a:p>
            <a:pPr marL="0" indent="0">
              <a:buNone/>
            </a:pPr>
            <a:r>
              <a:rPr lang="en-US" dirty="0"/>
              <a:t>- Software</a:t>
            </a:r>
          </a:p>
          <a:p>
            <a:pPr marL="0" indent="0">
              <a:buNone/>
            </a:pPr>
            <a:r>
              <a:rPr lang="en-US" dirty="0"/>
              <a:t>- Business processes</a:t>
            </a:r>
          </a:p>
          <a:p>
            <a:pPr marL="0" indent="0">
              <a:buNone/>
            </a:pPr>
            <a:r>
              <a:rPr lang="en-US" dirty="0"/>
              <a:t>- Data stores, databases</a:t>
            </a:r>
          </a:p>
          <a:p>
            <a:pPr marL="0" indent="0">
              <a:buNone/>
            </a:pPr>
            <a:r>
              <a:rPr lang="en-US" dirty="0"/>
              <a:t>Resource</a:t>
            </a:r>
          </a:p>
          <a:p>
            <a:pPr marL="0" indent="0">
              <a:buNone/>
            </a:pPr>
            <a:r>
              <a:rPr lang="en-US" dirty="0"/>
              <a:t>- Too short a schedule</a:t>
            </a:r>
          </a:p>
          <a:p>
            <a:pPr marL="0" indent="0">
              <a:buNone/>
            </a:pPr>
            <a:r>
              <a:rPr lang="en-US" dirty="0"/>
              <a:t>- Too many users</a:t>
            </a:r>
          </a:p>
          <a:p>
            <a:pPr marL="0" indent="0">
              <a:buNone/>
            </a:pPr>
            <a:r>
              <a:rPr lang="en-US" dirty="0"/>
              <a:t>- Supplier can't or won't deliver product we depend on</a:t>
            </a:r>
          </a:p>
          <a:p>
            <a:pPr marL="0" indent="0">
              <a:buNone/>
            </a:pPr>
            <a:r>
              <a:rPr lang="en-US" dirty="0"/>
              <a:t>Technology</a:t>
            </a:r>
          </a:p>
          <a:p>
            <a:pPr marL="0" indent="0">
              <a:buNone/>
            </a:pPr>
            <a:r>
              <a:rPr lang="en-US" dirty="0"/>
              <a:t>- Dependence on a technology that changes</a:t>
            </a:r>
          </a:p>
          <a:p>
            <a:pPr marL="0" indent="0">
              <a:buNone/>
            </a:pPr>
            <a:r>
              <a:rPr lang="en-US" dirty="0"/>
              <a:t>Corporate</a:t>
            </a:r>
          </a:p>
          <a:p>
            <a:pPr marL="0" indent="0">
              <a:buNone/>
            </a:pPr>
            <a:r>
              <a:rPr lang="en-US" dirty="0"/>
              <a:t>- Lack of user acceptance</a:t>
            </a:r>
          </a:p>
          <a:p>
            <a:pPr marL="0" indent="0">
              <a:buNone/>
            </a:pPr>
            <a:r>
              <a:rPr lang="en-US" dirty="0"/>
              <a:t>- Too fast company growth</a:t>
            </a:r>
          </a:p>
        </p:txBody>
      </p:sp>
    </p:spTree>
    <p:extLst>
      <p:ext uri="{BB962C8B-B14F-4D97-AF65-F5344CB8AC3E}">
        <p14:creationId xmlns:p14="http://schemas.microsoft.com/office/powerpoint/2010/main" val="155138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8225" y="1027906"/>
            <a:ext cx="9119566" cy="2850874"/>
          </a:xfrm>
          <a:prstGeom prst="rect">
            <a:avLst/>
          </a:prstGeom>
        </p:spPr>
      </p:pic>
    </p:spTree>
    <p:extLst>
      <p:ext uri="{BB962C8B-B14F-4D97-AF65-F5344CB8AC3E}">
        <p14:creationId xmlns:p14="http://schemas.microsoft.com/office/powerpoint/2010/main" val="3831671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3302" y="116784"/>
            <a:ext cx="7764531" cy="6582189"/>
          </a:xfrm>
          <a:prstGeom prst="rect">
            <a:avLst/>
          </a:prstGeom>
        </p:spPr>
      </p:pic>
    </p:spTree>
    <p:extLst>
      <p:ext uri="{BB962C8B-B14F-4D97-AF65-F5344CB8AC3E}">
        <p14:creationId xmlns:p14="http://schemas.microsoft.com/office/powerpoint/2010/main" val="114917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Table shows deliverables you should have completed at this point. </a:t>
            </a:r>
          </a:p>
          <a:p>
            <a:r>
              <a:rPr lang="en-US" sz="2400" dirty="0"/>
              <a:t>Your risk analysis should include known risks, other known market factors, and assumptions you have made about the project.</a:t>
            </a:r>
          </a:p>
        </p:txBody>
      </p:sp>
      <p:pic>
        <p:nvPicPr>
          <p:cNvPr id="4" name="Picture 3"/>
          <p:cNvPicPr>
            <a:picLocks noChangeAspect="1"/>
          </p:cNvPicPr>
          <p:nvPr/>
        </p:nvPicPr>
        <p:blipFill>
          <a:blip r:embed="rId2"/>
          <a:stretch>
            <a:fillRect/>
          </a:stretch>
        </p:blipFill>
        <p:spPr>
          <a:xfrm>
            <a:off x="2227192" y="3601658"/>
            <a:ext cx="6743700" cy="2466975"/>
          </a:xfrm>
          <a:prstGeom prst="rect">
            <a:avLst/>
          </a:prstGeom>
        </p:spPr>
      </p:pic>
    </p:spTree>
    <p:extLst>
      <p:ext uri="{BB962C8B-B14F-4D97-AF65-F5344CB8AC3E}">
        <p14:creationId xmlns:p14="http://schemas.microsoft.com/office/powerpoint/2010/main" val="3561811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System boundaries </a:t>
            </a:r>
          </a:p>
        </p:txBody>
      </p:sp>
      <p:sp>
        <p:nvSpPr>
          <p:cNvPr id="3" name="Content Placeholder 2"/>
          <p:cNvSpPr>
            <a:spLocks noGrp="1"/>
          </p:cNvSpPr>
          <p:nvPr>
            <p:ph idx="1"/>
          </p:nvPr>
        </p:nvSpPr>
        <p:spPr/>
        <p:txBody>
          <a:bodyPr>
            <a:normAutofit/>
          </a:bodyPr>
          <a:lstStyle/>
          <a:p>
            <a:r>
              <a:rPr lang="en-US" dirty="0"/>
              <a:t>System Boundary Example</a:t>
            </a:r>
          </a:p>
          <a:p>
            <a:endParaRPr lang="en-US" dirty="0"/>
          </a:p>
          <a:p>
            <a:r>
              <a:rPr lang="en-US" dirty="0"/>
              <a:t>What is the boundary of this system?</a:t>
            </a:r>
          </a:p>
          <a:p>
            <a:r>
              <a:rPr lang="en-US" dirty="0"/>
              <a:t>National Widgets needs to ship orders to customers. Shipping needs to include packaging and labeling orders, weighing them, and determining postage based on shipping method, speed of delivery, insurance, weight, destination, and so on.</a:t>
            </a:r>
          </a:p>
          <a:p>
            <a:r>
              <a:rPr lang="en-US" dirty="0"/>
              <a:t>Should our order-processing system include calculating postage?</a:t>
            </a:r>
          </a:p>
          <a:p>
            <a:pPr marL="0" indent="0">
              <a:buNone/>
            </a:pPr>
            <a:endParaRPr lang="en-US" dirty="0"/>
          </a:p>
        </p:txBody>
      </p:sp>
    </p:spTree>
    <p:extLst>
      <p:ext uri="{BB962C8B-B14F-4D97-AF65-F5344CB8AC3E}">
        <p14:creationId xmlns:p14="http://schemas.microsoft.com/office/powerpoint/2010/main" val="4275141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255838" y="433388"/>
            <a:ext cx="7772400" cy="1143000"/>
          </a:xfrm>
        </p:spPr>
        <p:txBody>
          <a:bodyPr/>
          <a:lstStyle/>
          <a:p>
            <a:r>
              <a:rPr lang="en-US" altLang="en-US">
                <a:solidFill>
                  <a:schemeClr val="tx1"/>
                </a:solidFill>
              </a:rPr>
              <a:t>Identifying Actors</a:t>
            </a:r>
          </a:p>
        </p:txBody>
      </p:sp>
      <p:sp>
        <p:nvSpPr>
          <p:cNvPr id="177155" name="Rectangle 3"/>
          <p:cNvSpPr>
            <a:spLocks noGrp="1" noChangeArrowheads="1"/>
          </p:cNvSpPr>
          <p:nvPr>
            <p:ph type="body" idx="1"/>
          </p:nvPr>
        </p:nvSpPr>
        <p:spPr>
          <a:xfrm>
            <a:off x="1579977" y="2874548"/>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Questions for Identifying actors : </a:t>
            </a:r>
          </a:p>
          <a:p>
            <a:pPr lvl="1">
              <a:lnSpc>
                <a:spcPct val="90000"/>
              </a:lnSpc>
              <a:buClr>
                <a:schemeClr val="tx1"/>
              </a:buClr>
              <a:buSzTx/>
              <a:buFont typeface="Wingdings" panose="05000000000000000000" pitchFamily="2" charset="2"/>
              <a:buChar char="§"/>
            </a:pPr>
            <a:r>
              <a:rPr lang="en-US" altLang="en-US" sz="2000" dirty="0"/>
              <a:t>Who uses the system?</a:t>
            </a:r>
          </a:p>
          <a:p>
            <a:pPr lvl="1">
              <a:lnSpc>
                <a:spcPct val="90000"/>
              </a:lnSpc>
              <a:buClr>
                <a:schemeClr val="tx1"/>
              </a:buClr>
              <a:buSzTx/>
              <a:buFont typeface="Wingdings" panose="05000000000000000000" pitchFamily="2" charset="2"/>
              <a:buChar char="§"/>
            </a:pPr>
            <a:r>
              <a:rPr lang="en-US" altLang="en-US" sz="2000" dirty="0"/>
              <a:t>Who installs the system?</a:t>
            </a:r>
          </a:p>
          <a:p>
            <a:pPr lvl="1">
              <a:lnSpc>
                <a:spcPct val="90000"/>
              </a:lnSpc>
              <a:buClr>
                <a:schemeClr val="tx1"/>
              </a:buClr>
              <a:buSzTx/>
              <a:buFont typeface="Wingdings" panose="05000000000000000000" pitchFamily="2" charset="2"/>
              <a:buChar char="§"/>
            </a:pPr>
            <a:r>
              <a:rPr lang="en-US" altLang="en-US" sz="2000" dirty="0"/>
              <a:t>Who starts up the system?</a:t>
            </a:r>
          </a:p>
          <a:p>
            <a:pPr lvl="1">
              <a:lnSpc>
                <a:spcPct val="90000"/>
              </a:lnSpc>
              <a:buClr>
                <a:schemeClr val="tx1"/>
              </a:buClr>
              <a:buSzTx/>
              <a:buFont typeface="Wingdings" panose="05000000000000000000" pitchFamily="2" charset="2"/>
              <a:buChar char="§"/>
            </a:pPr>
            <a:r>
              <a:rPr lang="en-US" altLang="en-US" sz="2000" dirty="0"/>
              <a:t>Who maintains the system?</a:t>
            </a:r>
          </a:p>
          <a:p>
            <a:pPr lvl="1">
              <a:lnSpc>
                <a:spcPct val="90000"/>
              </a:lnSpc>
              <a:buClr>
                <a:schemeClr val="tx1"/>
              </a:buClr>
              <a:buSzTx/>
              <a:buFont typeface="Wingdings" panose="05000000000000000000" pitchFamily="2" charset="2"/>
              <a:buChar char="§"/>
            </a:pPr>
            <a:r>
              <a:rPr lang="en-US" altLang="en-US" sz="2000" dirty="0"/>
              <a:t>Who shuts down the system?</a:t>
            </a:r>
          </a:p>
          <a:p>
            <a:pPr lvl="1">
              <a:lnSpc>
                <a:spcPct val="90000"/>
              </a:lnSpc>
              <a:buClr>
                <a:schemeClr val="tx1"/>
              </a:buClr>
              <a:buSzTx/>
              <a:buFont typeface="Wingdings" panose="05000000000000000000" pitchFamily="2" charset="2"/>
              <a:buChar char="§"/>
            </a:pPr>
            <a:r>
              <a:rPr lang="en-US" altLang="en-US" sz="2000" dirty="0"/>
              <a:t>What other systems use this system?</a:t>
            </a:r>
          </a:p>
          <a:p>
            <a:pPr lvl="1">
              <a:lnSpc>
                <a:spcPct val="90000"/>
              </a:lnSpc>
              <a:buClr>
                <a:schemeClr val="tx1"/>
              </a:buClr>
              <a:buSzTx/>
              <a:buFont typeface="Wingdings" panose="05000000000000000000" pitchFamily="2" charset="2"/>
              <a:buChar char="§"/>
            </a:pPr>
            <a:r>
              <a:rPr lang="en-US" altLang="en-US" sz="2000" dirty="0"/>
              <a:t>Who gets the information from this system?</a:t>
            </a:r>
          </a:p>
          <a:p>
            <a:pPr lvl="1">
              <a:lnSpc>
                <a:spcPct val="90000"/>
              </a:lnSpc>
              <a:buClr>
                <a:schemeClr val="tx1"/>
              </a:buClr>
              <a:buSzTx/>
              <a:buFont typeface="Wingdings" panose="05000000000000000000" pitchFamily="2" charset="2"/>
              <a:buChar char="§"/>
            </a:pPr>
            <a:r>
              <a:rPr lang="en-US" altLang="en-US" sz="2000" dirty="0"/>
              <a:t>Who provides information to the system?</a:t>
            </a:r>
          </a:p>
          <a:p>
            <a:pPr lvl="1">
              <a:lnSpc>
                <a:spcPct val="90000"/>
              </a:lnSpc>
              <a:buClr>
                <a:schemeClr val="tx1"/>
              </a:buClr>
              <a:buSzTx/>
              <a:buFont typeface="Wingdings" panose="05000000000000000000" pitchFamily="2" charset="2"/>
              <a:buChar char="§"/>
            </a:pPr>
            <a:r>
              <a:rPr lang="en-US" altLang="en-US" sz="2000" dirty="0"/>
              <a:t>Does  anything happen automatically at a present time?</a:t>
            </a:r>
          </a:p>
        </p:txBody>
      </p:sp>
      <p:sp>
        <p:nvSpPr>
          <p:cNvPr id="2" name="Rectangle 1"/>
          <p:cNvSpPr/>
          <p:nvPr/>
        </p:nvSpPr>
        <p:spPr>
          <a:xfrm>
            <a:off x="1388164" y="1671327"/>
            <a:ext cx="9932505" cy="923330"/>
          </a:xfrm>
          <a:prstGeom prst="rect">
            <a:avLst/>
          </a:prstGeom>
        </p:spPr>
        <p:txBody>
          <a:bodyPr wrap="square">
            <a:spAutoFit/>
          </a:bodyPr>
          <a:lstStyle/>
          <a:p>
            <a:r>
              <a:rPr lang="en-US" dirty="0">
                <a:latin typeface="Times New Roman" panose="02020603050405020304" pitchFamily="18" charset="0"/>
              </a:rPr>
              <a:t>Actors are always external to your system. They are never a part of your</a:t>
            </a:r>
          </a:p>
          <a:p>
            <a:r>
              <a:rPr lang="en-US" dirty="0">
                <a:latin typeface="Times New Roman" panose="02020603050405020304" pitchFamily="18" charset="0"/>
              </a:rPr>
              <a:t>system. To help find actors in your system, look for things in the categories of</a:t>
            </a:r>
          </a:p>
          <a:p>
            <a:r>
              <a:rPr lang="en-US" dirty="0">
                <a:latin typeface="Times New Roman" panose="02020603050405020304" pitchFamily="18" charset="0"/>
              </a:rPr>
              <a:t>people, other software, hardware devices, data stores, or networks.</a:t>
            </a:r>
            <a:endParaRPr lang="en-US" dirty="0"/>
          </a:p>
        </p:txBody>
      </p:sp>
    </p:spTree>
    <p:extLst>
      <p:ext uri="{BB962C8B-B14F-4D97-AF65-F5344CB8AC3E}">
        <p14:creationId xmlns:p14="http://schemas.microsoft.com/office/powerpoint/2010/main" val="401022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2864540"/>
            <a:ext cx="9601200" cy="2838450"/>
          </a:xfrm>
          <a:prstGeom prst="rect">
            <a:avLst/>
          </a:prstGeom>
        </p:spPr>
      </p:pic>
    </p:spTree>
    <p:extLst>
      <p:ext uri="{BB962C8B-B14F-4D97-AF65-F5344CB8AC3E}">
        <p14:creationId xmlns:p14="http://schemas.microsoft.com/office/powerpoint/2010/main" val="223664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solidFill>
                  <a:schemeClr val="tx1"/>
                </a:solidFill>
              </a:rPr>
              <a:t>Class exercise </a:t>
            </a:r>
          </a:p>
        </p:txBody>
      </p:sp>
      <p:sp>
        <p:nvSpPr>
          <p:cNvPr id="178179"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Identify the actors for a food order system.</a:t>
            </a:r>
          </a:p>
        </p:txBody>
      </p:sp>
    </p:spTree>
    <p:extLst>
      <p:ext uri="{BB962C8B-B14F-4D97-AF65-F5344CB8AC3E}">
        <p14:creationId xmlns:p14="http://schemas.microsoft.com/office/powerpoint/2010/main" val="279180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dirty="0">
                <a:solidFill>
                  <a:schemeClr val="tx1"/>
                </a:solidFill>
              </a:rPr>
              <a:t>Topics</a:t>
            </a:r>
          </a:p>
        </p:txBody>
      </p:sp>
      <p:sp>
        <p:nvSpPr>
          <p:cNvPr id="169987"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Identifying actors</a:t>
            </a:r>
          </a:p>
          <a:p>
            <a:pPr>
              <a:lnSpc>
                <a:spcPct val="90000"/>
              </a:lnSpc>
              <a:buClr>
                <a:schemeClr val="tx1"/>
              </a:buClr>
              <a:buSzTx/>
              <a:buFont typeface="Wingdings" panose="05000000000000000000" pitchFamily="2" charset="2"/>
              <a:buChar char="§"/>
            </a:pPr>
            <a:r>
              <a:rPr lang="en-US" altLang="en-US" sz="2000" dirty="0"/>
              <a:t>Identifying use cases</a:t>
            </a:r>
          </a:p>
          <a:p>
            <a:pPr>
              <a:lnSpc>
                <a:spcPct val="90000"/>
              </a:lnSpc>
              <a:buClr>
                <a:schemeClr val="tx1"/>
              </a:buClr>
              <a:buSzTx/>
              <a:buFont typeface="Wingdings" panose="05000000000000000000" pitchFamily="2" charset="2"/>
              <a:buChar char="§"/>
            </a:pPr>
            <a:r>
              <a:rPr lang="en-US" altLang="en-US" sz="2000" dirty="0"/>
              <a:t>Internal structure of a use case</a:t>
            </a:r>
          </a:p>
          <a:p>
            <a:pPr>
              <a:lnSpc>
                <a:spcPct val="90000"/>
              </a:lnSpc>
              <a:buClr>
                <a:schemeClr val="tx1"/>
              </a:buClr>
              <a:buSzTx/>
              <a:buFont typeface="Wingdings" panose="05000000000000000000" pitchFamily="2" charset="2"/>
              <a:buChar char="§"/>
            </a:pPr>
            <a:r>
              <a:rPr lang="en-US" altLang="en-US" sz="2000" dirty="0"/>
              <a:t>Generalization mechanisms</a:t>
            </a:r>
          </a:p>
          <a:p>
            <a:pPr>
              <a:lnSpc>
                <a:spcPct val="90000"/>
              </a:lnSpc>
              <a:buClr>
                <a:schemeClr val="tx1"/>
              </a:buClr>
              <a:buSzTx/>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183767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178050" y="549275"/>
            <a:ext cx="7772400" cy="1143000"/>
          </a:xfrm>
        </p:spPr>
        <p:txBody>
          <a:bodyPr/>
          <a:lstStyle/>
          <a:p>
            <a:r>
              <a:rPr lang="en-US" altLang="en-US">
                <a:solidFill>
                  <a:schemeClr val="tx1"/>
                </a:solidFill>
              </a:rPr>
              <a:t>Identifying use cases</a:t>
            </a:r>
          </a:p>
        </p:txBody>
      </p:sp>
      <p:sp>
        <p:nvSpPr>
          <p:cNvPr id="179203" name="Rectangle 3"/>
          <p:cNvSpPr>
            <a:spLocks noGrp="1" noChangeArrowheads="1"/>
          </p:cNvSpPr>
          <p:nvPr>
            <p:ph type="body" idx="1"/>
          </p:nvPr>
        </p:nvSpPr>
        <p:spPr>
          <a:xfrm>
            <a:off x="2178050" y="1930400"/>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a:t>Use cases describe the system functionalities</a:t>
            </a:r>
          </a:p>
          <a:p>
            <a:pPr>
              <a:lnSpc>
                <a:spcPct val="90000"/>
              </a:lnSpc>
              <a:buClr>
                <a:schemeClr val="tx1"/>
              </a:buClr>
              <a:buSzTx/>
              <a:buFont typeface="Wingdings" panose="05000000000000000000" pitchFamily="2" charset="2"/>
              <a:buChar char="§"/>
            </a:pPr>
            <a:r>
              <a:rPr lang="en-US" altLang="en-US" sz="2000"/>
              <a:t>The name of the use case states the user task in the form “</a:t>
            </a:r>
            <a:r>
              <a:rPr lang="en-US" altLang="en-US" sz="2000">
                <a:solidFill>
                  <a:srgbClr val="FF0000"/>
                </a:solidFill>
              </a:rPr>
              <a:t>verb + object</a:t>
            </a:r>
            <a:r>
              <a:rPr lang="en-US" altLang="en-US" sz="2000"/>
              <a:t>”</a:t>
            </a:r>
          </a:p>
          <a:p>
            <a:pPr>
              <a:lnSpc>
                <a:spcPct val="90000"/>
              </a:lnSpc>
              <a:buClr>
                <a:schemeClr val="tx1"/>
              </a:buClr>
              <a:buSzTx/>
              <a:buFont typeface="Wingdings" panose="05000000000000000000" pitchFamily="2" charset="2"/>
              <a:buChar char="§"/>
            </a:pPr>
            <a:r>
              <a:rPr lang="en-US" altLang="en-US" sz="2000"/>
              <a:t>A use case is always started by an actor, unless it is triggered by a change in the system’s state</a:t>
            </a:r>
          </a:p>
          <a:p>
            <a:pPr>
              <a:lnSpc>
                <a:spcPct val="90000"/>
              </a:lnSpc>
              <a:buClr>
                <a:schemeClr val="tx1"/>
              </a:buClr>
              <a:buSzTx/>
              <a:buFont typeface="Wingdings" panose="05000000000000000000" pitchFamily="2" charset="2"/>
              <a:buChar char="§"/>
            </a:pPr>
            <a:r>
              <a:rPr lang="en-US" altLang="en-US" sz="2000"/>
              <a:t>A use case is not a single scenario</a:t>
            </a:r>
          </a:p>
          <a:p>
            <a:pPr>
              <a:lnSpc>
                <a:spcPct val="90000"/>
              </a:lnSpc>
              <a:buClr>
                <a:schemeClr val="tx1"/>
              </a:buClr>
              <a:buSzTx/>
              <a:buFont typeface="Wingdings" panose="05000000000000000000" pitchFamily="2" charset="2"/>
              <a:buChar char="§"/>
            </a:pPr>
            <a:r>
              <a:rPr lang="en-US" altLang="en-US" sz="2000"/>
              <a:t>Go through all of the actors and identify use cases for each one</a:t>
            </a:r>
          </a:p>
        </p:txBody>
      </p:sp>
    </p:spTree>
    <p:extLst>
      <p:ext uri="{BB962C8B-B14F-4D97-AF65-F5344CB8AC3E}">
        <p14:creationId xmlns:p14="http://schemas.microsoft.com/office/powerpoint/2010/main" val="3988195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a:solidFill>
                  <a:schemeClr val="tx1"/>
                </a:solidFill>
              </a:rPr>
              <a:t> Identifying use cases (cont.)</a:t>
            </a:r>
          </a:p>
        </p:txBody>
      </p:sp>
      <p:sp>
        <p:nvSpPr>
          <p:cNvPr id="180227" name="Rectangle 3"/>
          <p:cNvSpPr>
            <a:spLocks noGrp="1" noChangeArrowheads="1"/>
          </p:cNvSpPr>
          <p:nvPr>
            <p:ph type="body" idx="1"/>
          </p:nvPr>
        </p:nvSpPr>
        <p:spPr>
          <a:xfrm>
            <a:off x="2332039" y="1930400"/>
            <a:ext cx="7426325"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Examples:</a:t>
            </a:r>
          </a:p>
          <a:p>
            <a:pPr>
              <a:buClr>
                <a:schemeClr val="tx1"/>
              </a:buClr>
              <a:buFont typeface="Wingdings" panose="05000000000000000000" pitchFamily="2" charset="2"/>
              <a:buChar char="§"/>
            </a:pPr>
            <a:r>
              <a:rPr lang="en-US" sz="2000" dirty="0"/>
              <a:t>What functions will the actor want from the system? </a:t>
            </a:r>
          </a:p>
          <a:p>
            <a:pPr>
              <a:buClr>
                <a:schemeClr val="tx1"/>
              </a:buClr>
              <a:buFont typeface="Wingdings" panose="05000000000000000000" pitchFamily="2" charset="2"/>
              <a:buChar char="§"/>
            </a:pPr>
            <a:r>
              <a:rPr lang="en-US" sz="2000" dirty="0"/>
              <a:t>•Does the system store information? What actors will create, read, update, or delete that information? </a:t>
            </a:r>
          </a:p>
          <a:p>
            <a:pPr>
              <a:buClr>
                <a:schemeClr val="tx1"/>
              </a:buClr>
              <a:buFont typeface="Wingdings" panose="05000000000000000000" pitchFamily="2" charset="2"/>
              <a:buChar char="§"/>
            </a:pPr>
            <a:r>
              <a:rPr lang="en-US" sz="2000" dirty="0"/>
              <a:t> Does the system need to notify an actor about changes in its internal state? </a:t>
            </a:r>
          </a:p>
          <a:p>
            <a:pPr>
              <a:buClr>
                <a:schemeClr val="tx1"/>
              </a:buClr>
              <a:buFont typeface="Wingdings" panose="05000000000000000000" pitchFamily="2" charset="2"/>
              <a:buChar char="§"/>
            </a:pPr>
            <a:r>
              <a:rPr lang="en-US" sz="2000" dirty="0"/>
              <a:t>Are there any external events that the system must know about? What actor informs the system about those events? </a:t>
            </a:r>
            <a:endParaRPr lang="en-US" altLang="en-US" sz="2000" dirty="0"/>
          </a:p>
        </p:txBody>
      </p:sp>
    </p:spTree>
    <p:extLst>
      <p:ext uri="{BB962C8B-B14F-4D97-AF65-F5344CB8AC3E}">
        <p14:creationId xmlns:p14="http://schemas.microsoft.com/office/powerpoint/2010/main" val="3253723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kinds of use cases to consider are startup, shutdown, diagnostics, installation, training, and changing a business process. A common one that many people forget is maintenance. How are you going to repair the system?</a:t>
            </a:r>
          </a:p>
        </p:txBody>
      </p:sp>
    </p:spTree>
    <p:extLst>
      <p:ext uri="{BB962C8B-B14F-4D97-AF65-F5344CB8AC3E}">
        <p14:creationId xmlns:p14="http://schemas.microsoft.com/office/powerpoint/2010/main" val="146518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solidFill>
                  <a:schemeClr val="tx1"/>
                </a:solidFill>
              </a:rPr>
              <a:t>Use case diagram</a:t>
            </a:r>
          </a:p>
        </p:txBody>
      </p:sp>
      <p:pic>
        <p:nvPicPr>
          <p:cNvPr id="2" name="Picture 1"/>
          <p:cNvPicPr>
            <a:picLocks noChangeAspect="1"/>
          </p:cNvPicPr>
          <p:nvPr/>
        </p:nvPicPr>
        <p:blipFill>
          <a:blip r:embed="rId3"/>
          <a:stretch>
            <a:fillRect/>
          </a:stretch>
        </p:blipFill>
        <p:spPr>
          <a:xfrm>
            <a:off x="2729119" y="1421295"/>
            <a:ext cx="5384990" cy="4721087"/>
          </a:xfrm>
          <a:prstGeom prst="rect">
            <a:avLst/>
          </a:prstGeom>
        </p:spPr>
      </p:pic>
    </p:spTree>
    <p:extLst>
      <p:ext uri="{BB962C8B-B14F-4D97-AF65-F5344CB8AC3E}">
        <p14:creationId xmlns:p14="http://schemas.microsoft.com/office/powerpoint/2010/main" val="3054549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8435" y="496956"/>
            <a:ext cx="8975130" cy="5471285"/>
          </a:xfrm>
          <a:prstGeom prst="rect">
            <a:avLst/>
          </a:prstGeom>
        </p:spPr>
      </p:pic>
    </p:spTree>
    <p:extLst>
      <p:ext uri="{BB962C8B-B14F-4D97-AF65-F5344CB8AC3E}">
        <p14:creationId xmlns:p14="http://schemas.microsoft.com/office/powerpoint/2010/main" val="1012738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81539" y="185669"/>
            <a:ext cx="8984974" cy="6493427"/>
          </a:xfrm>
          <a:prstGeom prst="rect">
            <a:avLst/>
          </a:prstGeom>
        </p:spPr>
      </p:pic>
    </p:spTree>
    <p:extLst>
      <p:ext uri="{BB962C8B-B14F-4D97-AF65-F5344CB8AC3E}">
        <p14:creationId xmlns:p14="http://schemas.microsoft.com/office/powerpoint/2010/main" val="313361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a:solidFill>
                  <a:schemeClr val="tx1"/>
                </a:solidFill>
              </a:rPr>
              <a:t>Class exercise</a:t>
            </a:r>
          </a:p>
        </p:txBody>
      </p:sp>
      <p:sp>
        <p:nvSpPr>
          <p:cNvPr id="181251"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Identify the use cases for the food order system.</a:t>
            </a:r>
          </a:p>
          <a:p>
            <a:pPr>
              <a:lnSpc>
                <a:spcPct val="90000"/>
              </a:lnSpc>
              <a:buClr>
                <a:schemeClr val="tx1"/>
              </a:buClr>
              <a:buSzTx/>
              <a:buFont typeface="Wingdings" panose="05000000000000000000" pitchFamily="2" charset="2"/>
              <a:buChar char="§"/>
            </a:pPr>
            <a:r>
              <a:rPr lang="en-US" altLang="en-US" sz="2000" dirty="0"/>
              <a:t>Draw the use case diagram</a:t>
            </a:r>
          </a:p>
          <a:p>
            <a:pPr>
              <a:lnSpc>
                <a:spcPct val="90000"/>
              </a:lnSpc>
              <a:buClr>
                <a:schemeClr val="tx1"/>
              </a:buClr>
              <a:buSzTx/>
              <a:buFont typeface="Wingdings" panose="05000000000000000000" pitchFamily="2" charset="2"/>
              <a:buChar char="§"/>
            </a:pPr>
            <a:r>
              <a:rPr lang="en-US" altLang="en-US" sz="2000" dirty="0"/>
              <a:t>Find the boundaries of the system:</a:t>
            </a:r>
          </a:p>
          <a:p>
            <a:pPr lvl="1">
              <a:lnSpc>
                <a:spcPct val="90000"/>
              </a:lnSpc>
              <a:buClr>
                <a:schemeClr val="tx1"/>
              </a:buClr>
              <a:buSzTx/>
              <a:buFont typeface="Wingdings" panose="05000000000000000000" pitchFamily="2" charset="2"/>
              <a:buChar char="§"/>
            </a:pPr>
            <a:r>
              <a:rPr lang="en-US" altLang="en-US" sz="2000" dirty="0"/>
              <a:t>what things are inside your system (you need to create them) and</a:t>
            </a:r>
          </a:p>
          <a:p>
            <a:pPr lvl="1">
              <a:lnSpc>
                <a:spcPct val="90000"/>
              </a:lnSpc>
              <a:buClr>
                <a:schemeClr val="tx1"/>
              </a:buClr>
              <a:buSzTx/>
              <a:buFont typeface="Wingdings" panose="05000000000000000000" pitchFamily="2" charset="2"/>
              <a:buChar char="§"/>
            </a:pPr>
            <a:r>
              <a:rPr lang="en-US" altLang="en-US" sz="2000" dirty="0"/>
              <a:t>what things are outside your system (you don’t need to create them, but you need to interface with them)</a:t>
            </a:r>
          </a:p>
        </p:txBody>
      </p:sp>
    </p:spTree>
    <p:extLst>
      <p:ext uri="{BB962C8B-B14F-4D97-AF65-F5344CB8AC3E}">
        <p14:creationId xmlns:p14="http://schemas.microsoft.com/office/powerpoint/2010/main" val="2261534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solidFill>
                  <a:schemeClr val="tx1"/>
                </a:solidFill>
              </a:rPr>
              <a:t>Use cases - Internal structure</a:t>
            </a:r>
          </a:p>
        </p:txBody>
      </p:sp>
      <p:sp>
        <p:nvSpPr>
          <p:cNvPr id="183299"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dirty="0"/>
              <a:t>Precondition</a:t>
            </a:r>
          </a:p>
          <a:p>
            <a:pPr>
              <a:lnSpc>
                <a:spcPct val="90000"/>
              </a:lnSpc>
              <a:buClr>
                <a:schemeClr val="tx1"/>
              </a:buClr>
              <a:buSzTx/>
              <a:buFont typeface="Wingdings" panose="05000000000000000000" pitchFamily="2" charset="2"/>
              <a:buChar char="§"/>
            </a:pPr>
            <a:r>
              <a:rPr lang="en-US" altLang="en-US" sz="2000" dirty="0"/>
              <a:t>Flow of events</a:t>
            </a:r>
          </a:p>
          <a:p>
            <a:pPr lvl="1">
              <a:lnSpc>
                <a:spcPct val="90000"/>
              </a:lnSpc>
              <a:buClr>
                <a:schemeClr val="tx1"/>
              </a:buClr>
              <a:buSzTx/>
              <a:buFont typeface="Wingdings" panose="05000000000000000000" pitchFamily="2" charset="2"/>
              <a:buChar char="§"/>
            </a:pPr>
            <a:r>
              <a:rPr lang="en-US" altLang="en-US" sz="2000" dirty="0"/>
              <a:t>basic path</a:t>
            </a:r>
          </a:p>
          <a:p>
            <a:pPr lvl="1">
              <a:lnSpc>
                <a:spcPct val="90000"/>
              </a:lnSpc>
              <a:buClr>
                <a:schemeClr val="tx1"/>
              </a:buClr>
              <a:buSzTx/>
              <a:buFont typeface="Wingdings" panose="05000000000000000000" pitchFamily="2" charset="2"/>
              <a:buChar char="§"/>
            </a:pPr>
            <a:r>
              <a:rPr lang="en-US" altLang="en-US" sz="2000" dirty="0"/>
              <a:t>alternative paths</a:t>
            </a:r>
          </a:p>
          <a:p>
            <a:pPr>
              <a:lnSpc>
                <a:spcPct val="90000"/>
              </a:lnSpc>
              <a:buClr>
                <a:schemeClr val="tx1"/>
              </a:buClr>
              <a:buSzTx/>
              <a:buFont typeface="Wingdings" panose="05000000000000000000" pitchFamily="2" charset="2"/>
              <a:buChar char="§"/>
            </a:pPr>
            <a:r>
              <a:rPr lang="en-US" altLang="en-US" sz="2000" dirty="0"/>
              <a:t>Post condition</a:t>
            </a:r>
          </a:p>
          <a:p>
            <a:pPr lvl="1">
              <a:lnSpc>
                <a:spcPct val="90000"/>
              </a:lnSpc>
              <a:buClr>
                <a:schemeClr val="tx1"/>
              </a:buClr>
              <a:buSzTx/>
              <a:buFont typeface="Wingdings" panose="05000000000000000000" pitchFamily="2" charset="2"/>
              <a:buChar char="§"/>
            </a:pPr>
            <a:r>
              <a:rPr lang="en-US" altLang="en-US" sz="2000" dirty="0"/>
              <a:t>   must be true no matter which branch or alternative is followed for the use case</a:t>
            </a:r>
          </a:p>
          <a:p>
            <a:pPr>
              <a:lnSpc>
                <a:spcPct val="90000"/>
              </a:lnSpc>
              <a:buClr>
                <a:schemeClr val="tx1"/>
              </a:buClr>
              <a:buSzTx/>
              <a:buFont typeface="Wingdings" panose="05000000000000000000" pitchFamily="2" charset="2"/>
              <a:buChar char="§"/>
            </a:pPr>
            <a:r>
              <a:rPr lang="en-US" altLang="en-US" sz="2000" dirty="0"/>
              <a:t>Special requirements</a:t>
            </a:r>
          </a:p>
          <a:p>
            <a:pPr lvl="1">
              <a:lnSpc>
                <a:spcPct val="90000"/>
              </a:lnSpc>
              <a:buClr>
                <a:schemeClr val="tx1"/>
              </a:buClr>
              <a:buSzTx/>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1042576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2255838" y="779463"/>
            <a:ext cx="7772400" cy="806450"/>
          </a:xfrm>
        </p:spPr>
        <p:txBody>
          <a:bodyPr/>
          <a:lstStyle/>
          <a:p>
            <a:r>
              <a:rPr lang="en-US" altLang="en-US" sz="2900" b="1"/>
              <a:t>Use Case Example</a:t>
            </a:r>
          </a:p>
        </p:txBody>
      </p:sp>
      <p:sp>
        <p:nvSpPr>
          <p:cNvPr id="184323" name="Rectangle 3"/>
          <p:cNvSpPr>
            <a:spLocks noGrp="1" noChangeArrowheads="1"/>
          </p:cNvSpPr>
          <p:nvPr>
            <p:ph type="body" idx="1"/>
          </p:nvPr>
        </p:nvSpPr>
        <p:spPr>
          <a:xfrm>
            <a:off x="2063750" y="1854200"/>
            <a:ext cx="8294688" cy="41862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Withdraw Money Use Case</a:t>
            </a:r>
          </a:p>
          <a:p>
            <a:pPr>
              <a:lnSpc>
                <a:spcPct val="80000"/>
              </a:lnSpc>
              <a:buClr>
                <a:schemeClr val="tx1"/>
              </a:buClr>
              <a:buSzTx/>
              <a:buFont typeface="Wingdings" panose="05000000000000000000" pitchFamily="2" charset="2"/>
              <a:buChar char="§"/>
            </a:pPr>
            <a:r>
              <a:rPr lang="en-US" altLang="en-US" sz="2000"/>
              <a:t>Introduction </a:t>
            </a:r>
          </a:p>
          <a:p>
            <a:pPr>
              <a:lnSpc>
                <a:spcPct val="80000"/>
              </a:lnSpc>
              <a:buClr>
                <a:schemeClr val="tx1"/>
              </a:buClr>
              <a:buSzTx/>
              <a:buFont typeface="Wingdings" panose="05000000000000000000" pitchFamily="2" charset="2"/>
              <a:buNone/>
            </a:pPr>
            <a:r>
              <a:rPr lang="en-US" altLang="en-US" sz="2000"/>
              <a:t>	Withdraw Money lets a bank Customer withdraw money from an ATM.</a:t>
            </a:r>
          </a:p>
          <a:p>
            <a:pPr>
              <a:lnSpc>
                <a:spcPct val="80000"/>
              </a:lnSpc>
              <a:buClr>
                <a:schemeClr val="tx1"/>
              </a:buClr>
              <a:buSzTx/>
              <a:buFont typeface="Wingdings" panose="05000000000000000000" pitchFamily="2" charset="2"/>
              <a:buChar char="§"/>
            </a:pPr>
            <a:r>
              <a:rPr lang="en-US" altLang="en-US" sz="2000"/>
              <a:t>Precondition: A valid Customer is identified.</a:t>
            </a:r>
          </a:p>
          <a:p>
            <a:pPr>
              <a:lnSpc>
                <a:spcPct val="80000"/>
              </a:lnSpc>
              <a:buClr>
                <a:schemeClr val="tx1"/>
              </a:buClr>
              <a:buSzTx/>
              <a:buFont typeface="Wingdings" panose="05000000000000000000" pitchFamily="2" charset="2"/>
              <a:buChar char="§"/>
            </a:pPr>
            <a:r>
              <a:rPr lang="en-US" altLang="en-US" sz="2000"/>
              <a:t>Flow of Events:</a:t>
            </a:r>
          </a:p>
          <a:p>
            <a:pPr lvl="1">
              <a:lnSpc>
                <a:spcPct val="80000"/>
              </a:lnSpc>
              <a:buClr>
                <a:schemeClr val="tx1"/>
              </a:buClr>
              <a:buSzTx/>
              <a:buFont typeface="Wingdings" panose="05000000000000000000" pitchFamily="2" charset="2"/>
              <a:buNone/>
            </a:pPr>
            <a:r>
              <a:rPr lang="en-US" altLang="en-US" sz="2000"/>
              <a:t>1. The use case starts when the Customer selects Withdraw Money.</a:t>
            </a:r>
          </a:p>
          <a:p>
            <a:pPr lvl="1">
              <a:lnSpc>
                <a:spcPct val="80000"/>
              </a:lnSpc>
              <a:buClr>
                <a:schemeClr val="tx1"/>
              </a:buClr>
              <a:buSzTx/>
              <a:buFont typeface="Wingdings" panose="05000000000000000000" pitchFamily="2" charset="2"/>
              <a:buNone/>
            </a:pPr>
            <a:r>
              <a:rPr lang="en-US" altLang="en-US" sz="2000"/>
              <a:t>2. The Customer chooses how much to withdraw and from which account.</a:t>
            </a:r>
          </a:p>
          <a:p>
            <a:pPr lvl="1">
              <a:lnSpc>
                <a:spcPct val="80000"/>
              </a:lnSpc>
              <a:buClr>
                <a:schemeClr val="tx1"/>
              </a:buClr>
              <a:buSzTx/>
              <a:buFont typeface="Wingdings" panose="05000000000000000000" pitchFamily="2" charset="2"/>
              <a:buNone/>
            </a:pPr>
            <a:r>
              <a:rPr lang="en-US" altLang="en-US" sz="2000"/>
              <a:t>3. The system responds with how much can be withdrawn from that account.</a:t>
            </a:r>
          </a:p>
          <a:p>
            <a:pPr lvl="1">
              <a:lnSpc>
                <a:spcPct val="80000"/>
              </a:lnSpc>
              <a:buClr>
                <a:schemeClr val="tx1"/>
              </a:buClr>
              <a:buSzTx/>
              <a:buFont typeface="Wingdings" panose="05000000000000000000" pitchFamily="2" charset="2"/>
              <a:buNone/>
            </a:pPr>
            <a:r>
              <a:rPr lang="en-US" altLang="en-US" sz="2000"/>
              <a:t>4. The system dispenses the amount. </a:t>
            </a:r>
          </a:p>
          <a:p>
            <a:pPr lvl="1">
              <a:lnSpc>
                <a:spcPct val="80000"/>
              </a:lnSpc>
              <a:buClr>
                <a:schemeClr val="tx1"/>
              </a:buClr>
              <a:buSzTx/>
              <a:buFont typeface="Wingdings" panose="05000000000000000000" pitchFamily="2" charset="2"/>
              <a:buNone/>
            </a:pPr>
            <a:r>
              <a:rPr lang="en-US" altLang="en-US" sz="2000"/>
              <a:t>5. The system deducts the amount from the account and the use case ends.</a:t>
            </a:r>
          </a:p>
          <a:p>
            <a:pPr>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455491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1985963" y="1930401"/>
            <a:ext cx="8412162" cy="42275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Alternative Paths:</a:t>
            </a:r>
          </a:p>
          <a:p>
            <a:pPr>
              <a:lnSpc>
                <a:spcPct val="80000"/>
              </a:lnSpc>
              <a:buClr>
                <a:schemeClr val="tx1"/>
              </a:buClr>
              <a:buSzTx/>
              <a:buFont typeface="Wingdings" panose="05000000000000000000" pitchFamily="2" charset="2"/>
              <a:buNone/>
            </a:pPr>
            <a:r>
              <a:rPr lang="en-US" altLang="en-US" sz="2000"/>
              <a:t>	In step 5, if the deduction results in an overdraft, it is handled accordingly  to {Account Overdrawn}.</a:t>
            </a:r>
          </a:p>
          <a:p>
            <a:pPr>
              <a:lnSpc>
                <a:spcPct val="80000"/>
              </a:lnSpc>
              <a:buClr>
                <a:schemeClr val="tx1"/>
              </a:buClr>
              <a:buSzTx/>
              <a:buFont typeface="Wingdings" panose="05000000000000000000" pitchFamily="2" charset="2"/>
              <a:buChar char="§"/>
            </a:pPr>
            <a:r>
              <a:rPr lang="en-US" altLang="en-US" sz="2000"/>
              <a:t>Postcondition:  The transaction has been recorded in the system. </a:t>
            </a:r>
          </a:p>
          <a:p>
            <a:pPr>
              <a:lnSpc>
                <a:spcPct val="80000"/>
              </a:lnSpc>
              <a:buClr>
                <a:schemeClr val="tx1"/>
              </a:buClr>
              <a:buSzTx/>
              <a:buFont typeface="Wingdings" panose="05000000000000000000" pitchFamily="2" charset="2"/>
              <a:buChar char="§"/>
            </a:pPr>
            <a:r>
              <a:rPr lang="en-US" altLang="en-US" sz="2000"/>
              <a:t>Special requirements:</a:t>
            </a:r>
          </a:p>
          <a:p>
            <a:pPr>
              <a:lnSpc>
                <a:spcPct val="80000"/>
              </a:lnSpc>
              <a:buClr>
                <a:schemeClr val="tx1"/>
              </a:buClr>
              <a:buSzTx/>
              <a:buFont typeface="Wingdings" panose="05000000000000000000" pitchFamily="2" charset="2"/>
              <a:buNone/>
            </a:pPr>
            <a:r>
              <a:rPr lang="en-US" altLang="en-US" sz="2000"/>
              <a:t>	The following are maximum response times as the system:</a:t>
            </a:r>
          </a:p>
          <a:p>
            <a:pPr lvl="1">
              <a:lnSpc>
                <a:spcPct val="80000"/>
              </a:lnSpc>
              <a:buClr>
                <a:schemeClr val="tx1"/>
              </a:buClr>
              <a:buSzTx/>
              <a:buFont typeface="Wingdings" panose="05000000000000000000" pitchFamily="2" charset="2"/>
              <a:buChar char="§"/>
            </a:pPr>
            <a:r>
              <a:rPr lang="en-US" altLang="en-US" sz="2000"/>
              <a:t>verifies the identity of the Bank Customer</a:t>
            </a:r>
          </a:p>
          <a:p>
            <a:pPr lvl="1">
              <a:lnSpc>
                <a:spcPct val="80000"/>
              </a:lnSpc>
              <a:buClr>
                <a:schemeClr val="tx1"/>
              </a:buClr>
              <a:buSzTx/>
              <a:buFont typeface="Wingdings" panose="05000000000000000000" pitchFamily="2" charset="2"/>
              <a:buChar char="§"/>
            </a:pPr>
            <a:r>
              <a:rPr lang="en-US" altLang="en-US" sz="2000"/>
              <a:t>presents the balance of Account that the Bank Customer has chosen</a:t>
            </a:r>
          </a:p>
          <a:p>
            <a:pPr lvl="1">
              <a:lnSpc>
                <a:spcPct val="80000"/>
              </a:lnSpc>
              <a:buClr>
                <a:schemeClr val="tx1"/>
              </a:buClr>
              <a:buSzTx/>
              <a:buFont typeface="Wingdings" panose="05000000000000000000" pitchFamily="2" charset="2"/>
              <a:buChar char="§"/>
            </a:pPr>
            <a:r>
              <a:rPr lang="en-US" altLang="en-US" sz="2000"/>
              <a:t>dispenses the amount and deducts the amount from the Account.</a:t>
            </a:r>
          </a:p>
          <a:p>
            <a:pPr>
              <a:lnSpc>
                <a:spcPct val="80000"/>
              </a:lnSpc>
              <a:buClr>
                <a:schemeClr val="tx1"/>
              </a:buClr>
              <a:buSzTx/>
              <a:buFont typeface="Wingdings" panose="05000000000000000000" pitchFamily="2" charset="2"/>
              <a:buNone/>
            </a:pPr>
            <a:r>
              <a:rPr lang="en-US" altLang="en-US" sz="2000"/>
              <a:t>	Whenever the server does not respond within 5 seconds, the client considers the server to be down and cancels the use case.</a:t>
            </a:r>
          </a:p>
          <a:p>
            <a:pPr>
              <a:lnSpc>
                <a:spcPct val="80000"/>
              </a:lnSpc>
              <a:buClr>
                <a:schemeClr val="tx1"/>
              </a:buClr>
              <a:buSzTx/>
              <a:buFont typeface="Wingdings" panose="05000000000000000000" pitchFamily="2" charset="2"/>
              <a:buNone/>
            </a:pPr>
            <a:r>
              <a:rPr lang="en-US" altLang="en-US" sz="2000"/>
              <a:t>	There may be no more than 100 instances of the use case Withdraw Money executing in parallel on this server.</a:t>
            </a:r>
          </a:p>
        </p:txBody>
      </p:sp>
      <p:sp>
        <p:nvSpPr>
          <p:cNvPr id="185347" name="Rectangle 3"/>
          <p:cNvSpPr>
            <a:spLocks noChangeArrowheads="1"/>
          </p:cNvSpPr>
          <p:nvPr/>
        </p:nvSpPr>
        <p:spPr bwMode="auto">
          <a:xfrm>
            <a:off x="2255838" y="931864"/>
            <a:ext cx="714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2900" b="1">
                <a:latin typeface="Arial Black" panose="020B0A04020102020204" pitchFamily="34" charset="0"/>
              </a:rPr>
              <a:t>Use Case Example</a:t>
            </a:r>
          </a:p>
        </p:txBody>
      </p:sp>
    </p:spTree>
    <p:extLst>
      <p:ext uri="{BB962C8B-B14F-4D97-AF65-F5344CB8AC3E}">
        <p14:creationId xmlns:p14="http://schemas.microsoft.com/office/powerpoint/2010/main" val="244035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734" y="826558"/>
            <a:ext cx="10515600" cy="4351338"/>
          </a:xfrm>
        </p:spPr>
        <p:txBody>
          <a:bodyPr>
            <a:normAutofit/>
          </a:bodyPr>
          <a:lstStyle/>
          <a:p>
            <a:r>
              <a:rPr lang="en-US" sz="2000" dirty="0"/>
              <a:t>Search on Amazon for books on use cases, and </a:t>
            </a:r>
            <a:r>
              <a:rPr lang="en-US" sz="2000" dirty="0" err="1"/>
              <a:t>you.ll</a:t>
            </a:r>
            <a:r>
              <a:rPr lang="en-US" sz="2000" dirty="0"/>
              <a:t> find hundreds upon hundreds of them. Search on Google for web sites that mention use cases, and you’ll find millions. I don.t think there’s any aspect of software development that’s received wider coverage in the last ten years.</a:t>
            </a:r>
          </a:p>
          <a:p>
            <a:r>
              <a:rPr lang="en-US" sz="2000" dirty="0"/>
              <a:t>But for all that’s been written about them, most people still don.t really understand them.</a:t>
            </a:r>
          </a:p>
          <a:p>
            <a:r>
              <a:rPr lang="en-US" sz="2000" dirty="0"/>
              <a:t>This is partly because a lot that’s been written about use cases overcomplicates them and confuses the reader.</a:t>
            </a:r>
          </a:p>
        </p:txBody>
      </p:sp>
      <p:pic>
        <p:nvPicPr>
          <p:cNvPr id="4" name="Picture 3"/>
          <p:cNvPicPr>
            <a:picLocks noChangeAspect="1"/>
          </p:cNvPicPr>
          <p:nvPr/>
        </p:nvPicPr>
        <p:blipFill>
          <a:blip r:embed="rId3"/>
          <a:stretch>
            <a:fillRect/>
          </a:stretch>
        </p:blipFill>
        <p:spPr>
          <a:xfrm>
            <a:off x="4842635" y="3477821"/>
            <a:ext cx="7143958" cy="3055706"/>
          </a:xfrm>
          <a:prstGeom prst="rect">
            <a:avLst/>
          </a:prstGeom>
        </p:spPr>
      </p:pic>
      <p:sp>
        <p:nvSpPr>
          <p:cNvPr id="5" name="Rectangle 4"/>
          <p:cNvSpPr/>
          <p:nvPr/>
        </p:nvSpPr>
        <p:spPr>
          <a:xfrm>
            <a:off x="-589721" y="3805345"/>
            <a:ext cx="6096000" cy="1200329"/>
          </a:xfrm>
          <a:prstGeom prst="rect">
            <a:avLst/>
          </a:prstGeom>
        </p:spPr>
        <p:txBody>
          <a:bodyPr>
            <a:spAutoFit/>
          </a:bodyPr>
          <a:lstStyle/>
          <a:p>
            <a:pPr algn="ctr"/>
            <a:r>
              <a:rPr lang="en-US" dirty="0"/>
              <a:t>a usage case is simply </a:t>
            </a:r>
            <a:r>
              <a:rPr lang="en-US" b="1" dirty="0"/>
              <a:t>a reason to use a </a:t>
            </a:r>
          </a:p>
          <a:p>
            <a:pPr algn="ctr"/>
            <a:r>
              <a:rPr lang="en-US" b="1" dirty="0"/>
              <a:t>system</a:t>
            </a:r>
            <a:r>
              <a:rPr lang="en-US" dirty="0"/>
              <a:t>. For example, a bank cardholder</a:t>
            </a:r>
          </a:p>
          <a:p>
            <a:pPr algn="ctr"/>
            <a:r>
              <a:rPr lang="en-US" dirty="0"/>
              <a:t> might need to use an ATM to get cash out of</a:t>
            </a:r>
          </a:p>
          <a:p>
            <a:pPr algn="ctr"/>
            <a:r>
              <a:rPr lang="en-US" dirty="0"/>
              <a:t>their account. It’s as simple as that.</a:t>
            </a:r>
          </a:p>
        </p:txBody>
      </p:sp>
    </p:spTree>
    <p:extLst>
      <p:ext uri="{BB962C8B-B14F-4D97-AF65-F5344CB8AC3E}">
        <p14:creationId xmlns:p14="http://schemas.microsoft.com/office/powerpoint/2010/main" val="2028146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293938" y="625476"/>
            <a:ext cx="7696200" cy="974725"/>
          </a:xfrm>
        </p:spPr>
        <p:txBody>
          <a:bodyPr/>
          <a:lstStyle/>
          <a:p>
            <a:r>
              <a:rPr lang="en-US" altLang="en-US">
                <a:solidFill>
                  <a:schemeClr val="tx1"/>
                </a:solidFill>
              </a:rPr>
              <a:t>Flow of events</a:t>
            </a:r>
          </a:p>
        </p:txBody>
      </p:sp>
      <p:sp>
        <p:nvSpPr>
          <p:cNvPr id="186371"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Alternative paths stated either</a:t>
            </a:r>
          </a:p>
          <a:p>
            <a:pPr lvl="1">
              <a:lnSpc>
                <a:spcPct val="80000"/>
              </a:lnSpc>
              <a:buClr>
                <a:schemeClr val="tx1"/>
              </a:buClr>
              <a:buSzTx/>
              <a:buFont typeface="Wingdings" panose="05000000000000000000" pitchFamily="2" charset="2"/>
              <a:buChar char="§"/>
            </a:pPr>
            <a:r>
              <a:rPr lang="en-US" altLang="en-US" sz="2000"/>
              <a:t>as if statement in the basic path or</a:t>
            </a:r>
          </a:p>
          <a:p>
            <a:pPr lvl="1">
              <a:lnSpc>
                <a:spcPct val="80000"/>
              </a:lnSpc>
              <a:buClr>
                <a:schemeClr val="tx1"/>
              </a:buClr>
              <a:buSzTx/>
              <a:buFont typeface="Wingdings" panose="05000000000000000000" pitchFamily="2" charset="2"/>
              <a:buChar char="§"/>
            </a:pPr>
            <a:r>
              <a:rPr lang="en-US" altLang="en-US" sz="2000"/>
              <a:t>in the alternative paths section</a:t>
            </a:r>
          </a:p>
          <a:p>
            <a:pPr>
              <a:lnSpc>
                <a:spcPct val="80000"/>
              </a:lnSpc>
              <a:buClr>
                <a:schemeClr val="tx1"/>
              </a:buClr>
              <a:buSzTx/>
              <a:buFont typeface="Wingdings" panose="05000000000000000000" pitchFamily="2" charset="2"/>
              <a:buChar char="§"/>
            </a:pPr>
            <a:r>
              <a:rPr lang="en-US" altLang="en-US" sz="2000"/>
              <a:t>Use explicit repetition constructs for and while to repeat a step or multiple steps</a:t>
            </a:r>
          </a:p>
        </p:txBody>
      </p:sp>
    </p:spTree>
    <p:extLst>
      <p:ext uri="{BB962C8B-B14F-4D97-AF65-F5344CB8AC3E}">
        <p14:creationId xmlns:p14="http://schemas.microsoft.com/office/powerpoint/2010/main" val="225191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2829" y="1507848"/>
            <a:ext cx="10326342" cy="3451777"/>
          </a:xfrm>
          <a:prstGeom prst="rect">
            <a:avLst/>
          </a:prstGeom>
        </p:spPr>
      </p:pic>
    </p:spTree>
    <p:extLst>
      <p:ext uri="{BB962C8B-B14F-4D97-AF65-F5344CB8AC3E}">
        <p14:creationId xmlns:p14="http://schemas.microsoft.com/office/powerpoint/2010/main" val="3190170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217738" y="701675"/>
            <a:ext cx="7772400" cy="939800"/>
          </a:xfrm>
        </p:spPr>
        <p:txBody>
          <a:bodyPr/>
          <a:lstStyle/>
          <a:p>
            <a:r>
              <a:rPr lang="en-US" altLang="en-US">
                <a:solidFill>
                  <a:schemeClr val="tx1"/>
                </a:solidFill>
              </a:rPr>
              <a:t>Scenarios</a:t>
            </a:r>
          </a:p>
        </p:txBody>
      </p:sp>
      <p:sp>
        <p:nvSpPr>
          <p:cNvPr id="187395" name="Rectangle 3"/>
          <p:cNvSpPr>
            <a:spLocks noGrp="1" noChangeArrowheads="1"/>
          </p:cNvSpPr>
          <p:nvPr>
            <p:ph type="body" idx="1"/>
          </p:nvPr>
        </p:nvSpPr>
        <p:spPr>
          <a:xfrm>
            <a:off x="1752600" y="1752600"/>
            <a:ext cx="86106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lvl="1">
              <a:lnSpc>
                <a:spcPct val="80000"/>
              </a:lnSpc>
              <a:buClr>
                <a:schemeClr val="tx1"/>
              </a:buClr>
              <a:buSzTx/>
              <a:buFont typeface="Wingdings" panose="05000000000000000000" pitchFamily="2" charset="2"/>
              <a:buChar char="§"/>
            </a:pPr>
            <a:r>
              <a:rPr lang="en-US" altLang="en-US" sz="2000" dirty="0"/>
              <a:t>Describe one path through the use case (an instance)</a:t>
            </a:r>
            <a:br>
              <a:rPr lang="en-US" altLang="en-US" sz="2000" dirty="0"/>
            </a:br>
            <a:r>
              <a:rPr lang="en-US" altLang="en-US" sz="2000" dirty="0"/>
              <a:t>Example: </a:t>
            </a:r>
          </a:p>
          <a:p>
            <a:pPr lvl="2">
              <a:lnSpc>
                <a:spcPct val="80000"/>
              </a:lnSpc>
              <a:buSzTx/>
              <a:buFont typeface="Wingdings" panose="05000000000000000000" pitchFamily="2" charset="2"/>
              <a:buChar char="§"/>
            </a:pPr>
            <a:r>
              <a:rPr lang="en-US" altLang="en-US" dirty="0"/>
              <a:t>an order that is complete, with the correct payment arrives</a:t>
            </a:r>
          </a:p>
          <a:p>
            <a:pPr lvl="2">
              <a:lnSpc>
                <a:spcPct val="80000"/>
              </a:lnSpc>
              <a:buSzTx/>
              <a:buFont typeface="Wingdings" panose="05000000000000000000" pitchFamily="2" charset="2"/>
              <a:buChar char="§"/>
            </a:pPr>
            <a:r>
              <a:rPr lang="en-US" altLang="en-US" dirty="0"/>
              <a:t>an order that is missing a payment arrives</a:t>
            </a:r>
          </a:p>
          <a:p>
            <a:pPr lvl="1">
              <a:lnSpc>
                <a:spcPct val="80000"/>
              </a:lnSpc>
              <a:buClr>
                <a:schemeClr val="tx1"/>
              </a:buClr>
              <a:buSzTx/>
              <a:buFont typeface="Wingdings" panose="05000000000000000000" pitchFamily="2" charset="2"/>
              <a:buChar char="§"/>
            </a:pPr>
            <a:r>
              <a:rPr lang="en-US" altLang="en-US" sz="2000" dirty="0"/>
              <a:t>Primary scenarios - the basic use case functionality</a:t>
            </a:r>
          </a:p>
          <a:p>
            <a:pPr lvl="1">
              <a:lnSpc>
                <a:spcPct val="80000"/>
              </a:lnSpc>
              <a:buClr>
                <a:schemeClr val="tx1"/>
              </a:buClr>
              <a:buSzTx/>
              <a:buFont typeface="Wingdings" panose="05000000000000000000" pitchFamily="2" charset="2"/>
              <a:buChar char="§"/>
            </a:pPr>
            <a:r>
              <a:rPr lang="en-US" altLang="en-US" sz="2000" dirty="0"/>
              <a:t>Secondary  scenarios - alternatives + error conditions</a:t>
            </a:r>
          </a:p>
        </p:txBody>
      </p:sp>
    </p:spTree>
    <p:extLst>
      <p:ext uri="{BB962C8B-B14F-4D97-AF65-F5344CB8AC3E}">
        <p14:creationId xmlns:p14="http://schemas.microsoft.com/office/powerpoint/2010/main" val="3372676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solidFill>
                  <a:schemeClr val="tx1"/>
                </a:solidFill>
              </a:rPr>
              <a:t>Primary scenarios</a:t>
            </a:r>
          </a:p>
        </p:txBody>
      </p:sp>
      <p:sp>
        <p:nvSpPr>
          <p:cNvPr id="188419"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Written as if everything goes right: no errors, no branching or alternatives</a:t>
            </a:r>
          </a:p>
          <a:p>
            <a:pPr>
              <a:lnSpc>
                <a:spcPct val="80000"/>
              </a:lnSpc>
              <a:buClr>
                <a:schemeClr val="tx1"/>
              </a:buClr>
              <a:buSzTx/>
              <a:buFont typeface="Wingdings" panose="05000000000000000000" pitchFamily="2" charset="2"/>
              <a:buChar char="§"/>
            </a:pPr>
            <a:r>
              <a:rPr lang="en-US" altLang="en-US" sz="2000"/>
              <a:t>Written from the actor’s point of view </a:t>
            </a:r>
          </a:p>
          <a:p>
            <a:pPr>
              <a:lnSpc>
                <a:spcPct val="80000"/>
              </a:lnSpc>
              <a:buClr>
                <a:schemeClr val="tx1"/>
              </a:buClr>
              <a:buSzTx/>
              <a:buFont typeface="Wingdings" panose="05000000000000000000" pitchFamily="2" charset="2"/>
              <a:buChar char="§"/>
            </a:pPr>
            <a:r>
              <a:rPr lang="en-US" altLang="en-US" sz="2000"/>
              <a:t>Start by indicating who begins the scenario and how</a:t>
            </a:r>
          </a:p>
          <a:p>
            <a:pPr>
              <a:lnSpc>
                <a:spcPct val="80000"/>
              </a:lnSpc>
              <a:buClr>
                <a:schemeClr val="tx1"/>
              </a:buClr>
              <a:buSzTx/>
              <a:buFont typeface="Wingdings" panose="05000000000000000000" pitchFamily="2" charset="2"/>
              <a:buChar char="§"/>
            </a:pPr>
            <a:r>
              <a:rPr lang="en-US" altLang="en-US" sz="2000"/>
              <a:t>Continue listing steps</a:t>
            </a:r>
          </a:p>
          <a:p>
            <a:pPr>
              <a:lnSpc>
                <a:spcPct val="80000"/>
              </a:lnSpc>
              <a:buClr>
                <a:schemeClr val="tx1"/>
              </a:buClr>
              <a:buSzTx/>
              <a:buFont typeface="Wingdings" panose="05000000000000000000" pitchFamily="2" charset="2"/>
              <a:buChar char="§"/>
            </a:pPr>
            <a:r>
              <a:rPr lang="en-US" altLang="en-US" sz="2000"/>
              <a:t>Finish by indicating how the scenario ends</a:t>
            </a:r>
          </a:p>
          <a:p>
            <a:pPr>
              <a:lnSpc>
                <a:spcPct val="80000"/>
              </a:lnSpc>
              <a:buClr>
                <a:schemeClr val="tx1"/>
              </a:buClr>
              <a:buSzTx/>
              <a:buFont typeface="Wingdings" panose="05000000000000000000" pitchFamily="2" charset="2"/>
              <a:buChar char="§"/>
            </a:pPr>
            <a:r>
              <a:rPr lang="en-US" altLang="en-US" sz="2000"/>
              <a:t>Update the list of actors and use cases</a:t>
            </a:r>
          </a:p>
        </p:txBody>
      </p:sp>
    </p:spTree>
    <p:extLst>
      <p:ext uri="{BB962C8B-B14F-4D97-AF65-F5344CB8AC3E}">
        <p14:creationId xmlns:p14="http://schemas.microsoft.com/office/powerpoint/2010/main" val="1837432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solidFill>
                  <a:schemeClr val="tx1"/>
                </a:solidFill>
              </a:rPr>
              <a:t>Primary scenarios (cont.)</a:t>
            </a:r>
          </a:p>
        </p:txBody>
      </p:sp>
      <p:sp>
        <p:nvSpPr>
          <p:cNvPr id="189443"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The steps will be ordered by time</a:t>
            </a:r>
          </a:p>
          <a:p>
            <a:pPr>
              <a:lnSpc>
                <a:spcPct val="80000"/>
              </a:lnSpc>
              <a:buClr>
                <a:schemeClr val="tx1"/>
              </a:buClr>
              <a:buSzTx/>
              <a:buFont typeface="Wingdings" panose="05000000000000000000" pitchFamily="2" charset="2"/>
              <a:buChar char="§"/>
            </a:pPr>
            <a:r>
              <a:rPr lang="en-US" altLang="en-US" sz="2000"/>
              <a:t>If the steps can run concurrently, make it clear in the beginning of the scenario</a:t>
            </a:r>
          </a:p>
          <a:p>
            <a:pPr>
              <a:lnSpc>
                <a:spcPct val="80000"/>
              </a:lnSpc>
              <a:buClr>
                <a:schemeClr val="tx1"/>
              </a:buClr>
              <a:buSzTx/>
              <a:buFont typeface="Wingdings" panose="05000000000000000000" pitchFamily="2" charset="2"/>
              <a:buChar char="§"/>
            </a:pPr>
            <a:r>
              <a:rPr lang="en-US" altLang="en-US" sz="2000"/>
              <a:t>NFRs </a:t>
            </a:r>
          </a:p>
          <a:p>
            <a:pPr lvl="1">
              <a:lnSpc>
                <a:spcPct val="80000"/>
              </a:lnSpc>
              <a:buClr>
                <a:schemeClr val="tx1"/>
              </a:buClr>
              <a:buSzTx/>
              <a:buFont typeface="Wingdings" panose="05000000000000000000" pitchFamily="2" charset="2"/>
              <a:buChar char="§"/>
            </a:pPr>
            <a:r>
              <a:rPr lang="en-US" altLang="en-US" sz="2000"/>
              <a:t> can be included either in a “Special Requirements”  section of the use case </a:t>
            </a:r>
            <a:br>
              <a:rPr lang="en-US" altLang="en-US" sz="2000"/>
            </a:br>
            <a:r>
              <a:rPr lang="en-US" altLang="en-US" sz="2000"/>
              <a:t>                                OR</a:t>
            </a:r>
          </a:p>
          <a:p>
            <a:pPr lvl="1">
              <a:lnSpc>
                <a:spcPct val="80000"/>
              </a:lnSpc>
              <a:buClr>
                <a:schemeClr val="tx1"/>
              </a:buClr>
              <a:buSzTx/>
              <a:buFont typeface="Wingdings" panose="05000000000000000000" pitchFamily="2" charset="2"/>
              <a:buChar char="§"/>
            </a:pPr>
            <a:r>
              <a:rPr lang="en-US" altLang="en-US" sz="2000"/>
              <a:t>in an “Other requirements” document</a:t>
            </a:r>
          </a:p>
        </p:txBody>
      </p:sp>
    </p:spTree>
    <p:extLst>
      <p:ext uri="{BB962C8B-B14F-4D97-AF65-F5344CB8AC3E}">
        <p14:creationId xmlns:p14="http://schemas.microsoft.com/office/powerpoint/2010/main" val="4025775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Use cases can be written very formally or in a less formal style. Keep in mind</a:t>
            </a:r>
          </a:p>
          <a:p>
            <a:r>
              <a:rPr lang="en-US" dirty="0"/>
              <a:t>who will be reading the use cases and choose a style that is comfortable for</a:t>
            </a:r>
          </a:p>
          <a:p>
            <a:r>
              <a:rPr lang="en-US" dirty="0"/>
              <a:t>the readers. Potential readers of use cases include end users, customers, marketing</a:t>
            </a:r>
          </a:p>
          <a:p>
            <a:r>
              <a:rPr lang="en-US" dirty="0"/>
              <a:t>specialists, customer advisory boards, users groups, testers, technical</a:t>
            </a:r>
          </a:p>
          <a:p>
            <a:r>
              <a:rPr lang="en-US" dirty="0"/>
              <a:t>writers, system architects, system engineers, several levels of management,</a:t>
            </a:r>
          </a:p>
          <a:p>
            <a:r>
              <a:rPr lang="en-US" dirty="0"/>
              <a:t>and developers.</a:t>
            </a:r>
          </a:p>
        </p:txBody>
      </p:sp>
    </p:spTree>
    <p:extLst>
      <p:ext uri="{BB962C8B-B14F-4D97-AF65-F5344CB8AC3E}">
        <p14:creationId xmlns:p14="http://schemas.microsoft.com/office/powerpoint/2010/main" val="11227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solidFill>
                  <a:schemeClr val="tx1"/>
                </a:solidFill>
              </a:rPr>
              <a:t>Primary scenarios (cont.)</a:t>
            </a:r>
          </a:p>
        </p:txBody>
      </p:sp>
      <p:sp>
        <p:nvSpPr>
          <p:cNvPr id="190467"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Presentation styles:</a:t>
            </a:r>
          </a:p>
          <a:p>
            <a:pPr lvl="1">
              <a:lnSpc>
                <a:spcPct val="80000"/>
              </a:lnSpc>
              <a:buClr>
                <a:schemeClr val="tx1"/>
              </a:buClr>
              <a:buSzTx/>
              <a:buFont typeface="Wingdings" panose="05000000000000000000" pitchFamily="2" charset="2"/>
              <a:buChar char="§"/>
            </a:pPr>
            <a:r>
              <a:rPr lang="en-US" altLang="en-US" sz="2000"/>
              <a:t>informal</a:t>
            </a:r>
          </a:p>
          <a:p>
            <a:pPr lvl="1">
              <a:lnSpc>
                <a:spcPct val="80000"/>
              </a:lnSpc>
              <a:buClr>
                <a:schemeClr val="tx1"/>
              </a:buClr>
              <a:buSzTx/>
              <a:buFont typeface="Wingdings" panose="05000000000000000000" pitchFamily="2" charset="2"/>
              <a:buChar char="§"/>
            </a:pPr>
            <a:r>
              <a:rPr lang="en-US" altLang="en-US" sz="2000"/>
              <a:t>numbered sequence of steps</a:t>
            </a:r>
          </a:p>
          <a:p>
            <a:pPr lvl="1">
              <a:lnSpc>
                <a:spcPct val="80000"/>
              </a:lnSpc>
              <a:buClr>
                <a:schemeClr val="tx1"/>
              </a:buClr>
              <a:buSzTx/>
              <a:buFont typeface="Wingdings" panose="05000000000000000000" pitchFamily="2" charset="2"/>
              <a:buChar char="§"/>
            </a:pPr>
            <a:r>
              <a:rPr lang="en-US" altLang="en-US" sz="2000"/>
              <a:t>Pseudocode</a:t>
            </a:r>
          </a:p>
          <a:p>
            <a:pPr lvl="1">
              <a:lnSpc>
                <a:spcPct val="80000"/>
              </a:lnSpc>
              <a:buClr>
                <a:schemeClr val="tx1"/>
              </a:buClr>
              <a:buSzTx/>
              <a:buFont typeface="Wingdings" panose="05000000000000000000" pitchFamily="2" charset="2"/>
              <a:buChar char="§"/>
            </a:pPr>
            <a:r>
              <a:rPr lang="en-US" altLang="en-US" sz="2000"/>
              <a:t>- UML activity diagrams</a:t>
            </a:r>
          </a:p>
          <a:p>
            <a:pPr lvl="1">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3096798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solidFill>
                  <a:schemeClr val="tx1"/>
                </a:solidFill>
              </a:rPr>
              <a:t>Informal Text Form of Use Case</a:t>
            </a:r>
          </a:p>
        </p:txBody>
      </p:sp>
      <p:sp>
        <p:nvSpPr>
          <p:cNvPr id="191491" name="Rectangle 3"/>
          <p:cNvSpPr>
            <a:spLocks noGrp="1" noChangeArrowheads="1"/>
          </p:cNvSpPr>
          <p:nvPr>
            <p:ph type="body" idx="1"/>
          </p:nvPr>
        </p:nvSpPr>
        <p:spPr>
          <a:xfrm>
            <a:off x="2133600" y="1905000"/>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0" indent="0">
              <a:lnSpc>
                <a:spcPct val="80000"/>
              </a:lnSpc>
              <a:buClr>
                <a:schemeClr val="tx1"/>
              </a:buClr>
              <a:buSzTx/>
              <a:buNone/>
            </a:pPr>
            <a:r>
              <a:rPr lang="en-US" altLang="en-US" sz="2000" dirty="0"/>
              <a:t>Cancel Order use case s</a:t>
            </a:r>
          </a:p>
          <a:p>
            <a:pPr>
              <a:lnSpc>
                <a:spcPct val="80000"/>
              </a:lnSpc>
              <a:buClr>
                <a:schemeClr val="tx1"/>
              </a:buClr>
              <a:buSzTx/>
              <a:buFont typeface="Wingdings" panose="05000000000000000000" pitchFamily="2" charset="2"/>
              <a:buChar char="§"/>
            </a:pPr>
            <a:r>
              <a:rPr lang="en-US" altLang="en-US" sz="2000" dirty="0"/>
              <a:t>When the customer rep receives a request to cancel an order, the customer rep finds the order in the system and marks it canceled. Then a request is sent to the accounting system to credit the customer’s account.</a:t>
            </a:r>
          </a:p>
        </p:txBody>
      </p:sp>
    </p:spTree>
    <p:extLst>
      <p:ext uri="{BB962C8B-B14F-4D97-AF65-F5344CB8AC3E}">
        <p14:creationId xmlns:p14="http://schemas.microsoft.com/office/powerpoint/2010/main" val="3818807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solidFill>
                  <a:schemeClr val="tx1"/>
                </a:solidFill>
              </a:rPr>
              <a:t>Numbered Sequence of Steps</a:t>
            </a:r>
            <a:br>
              <a:rPr lang="en-US" altLang="en-US">
                <a:solidFill>
                  <a:schemeClr val="tx1"/>
                </a:solidFill>
              </a:rPr>
            </a:br>
            <a:r>
              <a:rPr lang="en-US" altLang="en-US">
                <a:solidFill>
                  <a:schemeClr val="tx1"/>
                </a:solidFill>
              </a:rPr>
              <a:t> Cancel Order use case</a:t>
            </a:r>
            <a:endParaRPr lang="en-US" altLang="en-US" sz="1900" b="1"/>
          </a:p>
        </p:txBody>
      </p:sp>
      <p:sp>
        <p:nvSpPr>
          <p:cNvPr id="192515"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Clr>
                <a:schemeClr val="tx1"/>
              </a:buClr>
              <a:buSzTx/>
              <a:buFont typeface="Wingdings" panose="05000000000000000000" pitchFamily="2" charset="2"/>
              <a:buNone/>
            </a:pPr>
            <a:r>
              <a:rPr lang="en-US" altLang="en-US" sz="2000"/>
              <a:t>1. The use case begins when the customer rep receives a request to cancel an order.</a:t>
            </a:r>
          </a:p>
          <a:p>
            <a:pPr>
              <a:buClr>
                <a:schemeClr val="tx1"/>
              </a:buClr>
              <a:buSzTx/>
              <a:buFont typeface="Wingdings" panose="05000000000000000000" pitchFamily="2" charset="2"/>
              <a:buNone/>
            </a:pPr>
            <a:r>
              <a:rPr lang="en-US" altLang="en-US" sz="2000"/>
              <a:t>2. The customer rep enters an order ID.</a:t>
            </a:r>
          </a:p>
          <a:p>
            <a:pPr>
              <a:buClr>
                <a:schemeClr val="tx1"/>
              </a:buClr>
              <a:buSzTx/>
              <a:buFont typeface="Wingdings" panose="05000000000000000000" pitchFamily="2" charset="2"/>
              <a:buNone/>
            </a:pPr>
            <a:r>
              <a:rPr lang="en-US" altLang="en-US" sz="2000"/>
              <a:t>3. The customer rep presses “Find” to find the order in the system.</a:t>
            </a:r>
          </a:p>
          <a:p>
            <a:pPr>
              <a:buClr>
                <a:schemeClr val="tx1"/>
              </a:buClr>
              <a:buSzTx/>
              <a:buFont typeface="Wingdings" panose="05000000000000000000" pitchFamily="2" charset="2"/>
              <a:buNone/>
            </a:pPr>
            <a:r>
              <a:rPr lang="en-US" altLang="en-US" sz="2000"/>
              <a:t>4. The system will display that order.</a:t>
            </a:r>
          </a:p>
          <a:p>
            <a:pPr>
              <a:buClr>
                <a:schemeClr val="tx1"/>
              </a:buClr>
              <a:buSzTx/>
              <a:buFont typeface="Wingdings" panose="05000000000000000000" pitchFamily="2" charset="2"/>
              <a:buNone/>
            </a:pPr>
            <a:r>
              <a:rPr lang="en-US" altLang="en-US" sz="2000"/>
              <a:t>5. The system marks the order canceled.</a:t>
            </a:r>
          </a:p>
          <a:p>
            <a:pPr>
              <a:buClr>
                <a:schemeClr val="tx1"/>
              </a:buClr>
              <a:buSzTx/>
              <a:buFont typeface="Wingdings" panose="05000000000000000000" pitchFamily="2" charset="2"/>
              <a:buNone/>
            </a:pPr>
            <a:r>
              <a:rPr lang="en-US" altLang="en-US" sz="2000"/>
              <a:t>6. The accounting system is notified to credit the customer’s account and the use case ends.</a:t>
            </a:r>
          </a:p>
          <a:p>
            <a:pPr lvl="1">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1662322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1782" y="1027906"/>
            <a:ext cx="8107432" cy="4486067"/>
          </a:xfrm>
          <a:prstGeom prst="rect">
            <a:avLst/>
          </a:prstGeom>
        </p:spPr>
      </p:pic>
    </p:spTree>
    <p:extLst>
      <p:ext uri="{BB962C8B-B14F-4D97-AF65-F5344CB8AC3E}">
        <p14:creationId xmlns:p14="http://schemas.microsoft.com/office/powerpoint/2010/main" val="36799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solidFill>
                  <a:schemeClr val="tx1"/>
                </a:solidFill>
              </a:rPr>
              <a:t>Use Cases</a:t>
            </a:r>
          </a:p>
        </p:txBody>
      </p:sp>
      <p:sp>
        <p:nvSpPr>
          <p:cNvPr id="171011"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a:t>Are an example of user-centered analysis, a methodology for capturing user’s needs (the focus is on what users need to accomplish, in contrast to the traditional elicitation approach of asking users what they want the system to do).</a:t>
            </a:r>
          </a:p>
          <a:p>
            <a:pPr>
              <a:lnSpc>
                <a:spcPct val="90000"/>
              </a:lnSpc>
              <a:buClr>
                <a:schemeClr val="tx1"/>
              </a:buClr>
              <a:buSzTx/>
              <a:buFont typeface="Wingdings" panose="05000000000000000000" pitchFamily="2" charset="2"/>
              <a:buChar char="§"/>
            </a:pPr>
            <a:r>
              <a:rPr lang="en-US" altLang="en-US" sz="2000"/>
              <a:t>Are a sequence of interactions between the system and one or more actors, in response to some initial stimulus by one of the actors.</a:t>
            </a:r>
          </a:p>
          <a:p>
            <a:pPr>
              <a:lnSpc>
                <a:spcPct val="90000"/>
              </a:lnSpc>
              <a:buClr>
                <a:schemeClr val="tx1"/>
              </a:buClr>
              <a:buSzTx/>
              <a:buFont typeface="Wingdings" panose="05000000000000000000" pitchFamily="2" charset="2"/>
              <a:buChar char="§"/>
            </a:pPr>
            <a:r>
              <a:rPr lang="en-US" altLang="en-US" sz="2000"/>
              <a:t>Examples of use cases:</a:t>
            </a:r>
          </a:p>
          <a:p>
            <a:pPr lvl="1">
              <a:lnSpc>
                <a:spcPct val="90000"/>
              </a:lnSpc>
              <a:buClr>
                <a:schemeClr val="tx1"/>
              </a:buClr>
              <a:buSzTx/>
              <a:buFont typeface="Wingdings" panose="05000000000000000000" pitchFamily="2" charset="2"/>
              <a:buChar char="§"/>
            </a:pPr>
            <a:r>
              <a:rPr lang="en-US" altLang="en-US" sz="2000"/>
              <a:t>installing a database</a:t>
            </a:r>
          </a:p>
          <a:p>
            <a:pPr lvl="1">
              <a:lnSpc>
                <a:spcPct val="90000"/>
              </a:lnSpc>
              <a:buClr>
                <a:schemeClr val="tx1"/>
              </a:buClr>
              <a:buSzTx/>
              <a:buFont typeface="Wingdings" panose="05000000000000000000" pitchFamily="2" charset="2"/>
              <a:buChar char="§"/>
            </a:pPr>
            <a:r>
              <a:rPr lang="en-US" altLang="en-US" sz="2000"/>
              <a:t>printing a report</a:t>
            </a:r>
          </a:p>
          <a:p>
            <a:pPr lvl="1">
              <a:lnSpc>
                <a:spcPct val="90000"/>
              </a:lnSpc>
              <a:buClr>
                <a:schemeClr val="tx1"/>
              </a:buClr>
              <a:buSzTx/>
              <a:buFont typeface="Wingdings" panose="05000000000000000000" pitchFamily="2" charset="2"/>
              <a:buChar char="§"/>
            </a:pPr>
            <a:r>
              <a:rPr lang="en-US" altLang="en-US" sz="2000"/>
              <a:t>adding a user to the database</a:t>
            </a:r>
          </a:p>
        </p:txBody>
      </p:sp>
    </p:spTree>
    <p:extLst>
      <p:ext uri="{BB962C8B-B14F-4D97-AF65-F5344CB8AC3E}">
        <p14:creationId xmlns:p14="http://schemas.microsoft.com/office/powerpoint/2010/main" val="4201684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solidFill>
                  <a:schemeClr val="tx1"/>
                </a:solidFill>
              </a:rPr>
              <a:t>Pseudocode Form of Use Case</a:t>
            </a:r>
            <a:br>
              <a:rPr lang="en-US" altLang="en-US">
                <a:solidFill>
                  <a:schemeClr val="tx1"/>
                </a:solidFill>
              </a:rPr>
            </a:br>
            <a:r>
              <a:rPr lang="en-US" altLang="en-US">
                <a:solidFill>
                  <a:schemeClr val="tx1"/>
                </a:solidFill>
              </a:rPr>
              <a:t> Cancel Order use case </a:t>
            </a:r>
          </a:p>
        </p:txBody>
      </p:sp>
      <p:sp>
        <p:nvSpPr>
          <p:cNvPr id="193539" name="Text Box 3"/>
          <p:cNvSpPr txBox="1">
            <a:spLocks noChangeArrowheads="1"/>
          </p:cNvSpPr>
          <p:nvPr/>
        </p:nvSpPr>
        <p:spPr bwMode="auto">
          <a:xfrm>
            <a:off x="2680252" y="2718629"/>
            <a:ext cx="66659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dirty="0">
                <a:latin typeface="Times New Roman" panose="02020603050405020304" pitchFamily="18" charset="0"/>
              </a:rPr>
              <a:t>Order = </a:t>
            </a:r>
            <a:r>
              <a:rPr lang="en-US" altLang="en-US" sz="2400" dirty="0" err="1">
                <a:latin typeface="Times New Roman" panose="02020603050405020304" pitchFamily="18" charset="0"/>
              </a:rPr>
              <a:t>Customer.CancelOrder</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OrderNumber</a:t>
            </a:r>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Order. Status  = canceled</a:t>
            </a:r>
          </a:p>
          <a:p>
            <a:pPr eaLnBrk="0" hangingPunct="0"/>
            <a:r>
              <a:rPr lang="en-US" altLang="en-US" sz="2400" dirty="0" err="1">
                <a:latin typeface="Times New Roman" panose="02020603050405020304" pitchFamily="18" charset="0"/>
              </a:rPr>
              <a:t>Accounting.SendRefund</a:t>
            </a:r>
            <a:r>
              <a:rPr lang="en-US" altLang="en-US" sz="2400" dirty="0">
                <a:latin typeface="Times New Roman" panose="02020603050405020304" pitchFamily="18" charset="0"/>
              </a:rPr>
              <a:t> (Customer, Order. Amount)</a:t>
            </a:r>
          </a:p>
        </p:txBody>
      </p:sp>
    </p:spTree>
    <p:extLst>
      <p:ext uri="{BB962C8B-B14F-4D97-AF65-F5344CB8AC3E}">
        <p14:creationId xmlns:p14="http://schemas.microsoft.com/office/powerpoint/2010/main" val="2875299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295939" y="205371"/>
            <a:ext cx="7394713" cy="6493603"/>
          </a:xfrm>
          <a:prstGeom prst="rect">
            <a:avLst/>
          </a:prstGeom>
        </p:spPr>
      </p:pic>
    </p:spTree>
    <p:extLst>
      <p:ext uri="{BB962C8B-B14F-4D97-AF65-F5344CB8AC3E}">
        <p14:creationId xmlns:p14="http://schemas.microsoft.com/office/powerpoint/2010/main" val="1812313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564296" y="0"/>
            <a:ext cx="6727017" cy="6509130"/>
          </a:xfrm>
          <a:prstGeom prst="rect">
            <a:avLst/>
          </a:prstGeom>
        </p:spPr>
      </p:pic>
    </p:spTree>
    <p:extLst>
      <p:ext uri="{BB962C8B-B14F-4D97-AF65-F5344CB8AC3E}">
        <p14:creationId xmlns:p14="http://schemas.microsoft.com/office/powerpoint/2010/main" val="2441507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21" name="Group 61"/>
          <p:cNvGrpSpPr>
            <a:grpSpLocks/>
          </p:cNvGrpSpPr>
          <p:nvPr/>
        </p:nvGrpSpPr>
        <p:grpSpPr bwMode="auto">
          <a:xfrm>
            <a:off x="2524125" y="663575"/>
            <a:ext cx="6821488" cy="5600700"/>
            <a:chOff x="624" y="192"/>
            <a:chExt cx="4523" cy="3948"/>
          </a:xfrm>
        </p:grpSpPr>
        <p:grpSp>
          <p:nvGrpSpPr>
            <p:cNvPr id="194562" name="Group 2"/>
            <p:cNvGrpSpPr>
              <a:grpSpLocks/>
            </p:cNvGrpSpPr>
            <p:nvPr/>
          </p:nvGrpSpPr>
          <p:grpSpPr bwMode="auto">
            <a:xfrm>
              <a:off x="624" y="480"/>
              <a:ext cx="1152" cy="384"/>
              <a:chOff x="1008" y="1872"/>
              <a:chExt cx="1152" cy="432"/>
            </a:xfrm>
          </p:grpSpPr>
          <p:sp>
            <p:nvSpPr>
              <p:cNvPr id="194563" name="AutoShape 3"/>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64" name="Text Box 4"/>
              <p:cNvSpPr txBox="1">
                <a:spLocks noChangeArrowheads="1"/>
              </p:cNvSpPr>
              <p:nvPr/>
            </p:nvSpPr>
            <p:spPr bwMode="auto">
              <a:xfrm>
                <a:off x="1361" y="1911"/>
                <a:ext cx="485"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Log In</a:t>
                </a:r>
                <a:endParaRPr lang="en-US" altLang="en-US" sz="2400">
                  <a:latin typeface="Times New Roman" panose="02020603050405020304" pitchFamily="18" charset="0"/>
                </a:endParaRPr>
              </a:p>
            </p:txBody>
          </p:sp>
        </p:grpSp>
        <p:sp>
          <p:nvSpPr>
            <p:cNvPr id="194565" name="Line 5"/>
            <p:cNvSpPr>
              <a:spLocks noChangeShapeType="1"/>
            </p:cNvSpPr>
            <p:nvPr/>
          </p:nvSpPr>
          <p:spPr bwMode="auto">
            <a:xfrm>
              <a:off x="1200" y="192"/>
              <a:ext cx="0" cy="288"/>
            </a:xfrm>
            <a:prstGeom prst="line">
              <a:avLst/>
            </a:prstGeom>
            <a:noFill/>
            <a:ln w="19050">
              <a:solidFill>
                <a:schemeClr val="tx1"/>
              </a:solidFill>
              <a:round/>
              <a:headEnd type="oval"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566" name="Group 6"/>
            <p:cNvGrpSpPr>
              <a:grpSpLocks/>
            </p:cNvGrpSpPr>
            <p:nvPr/>
          </p:nvGrpSpPr>
          <p:grpSpPr bwMode="auto">
            <a:xfrm>
              <a:off x="624" y="1104"/>
              <a:ext cx="1152" cy="444"/>
              <a:chOff x="1008" y="1872"/>
              <a:chExt cx="1152" cy="500"/>
            </a:xfrm>
          </p:grpSpPr>
          <p:sp>
            <p:nvSpPr>
              <p:cNvPr id="194567" name="AutoShape 7"/>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68" name="Text Box 8"/>
              <p:cNvSpPr txBox="1">
                <a:spLocks noChangeArrowheads="1"/>
              </p:cNvSpPr>
              <p:nvPr/>
            </p:nvSpPr>
            <p:spPr bwMode="auto">
              <a:xfrm>
                <a:off x="1225" y="1911"/>
                <a:ext cx="763"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Order Form</a:t>
                </a:r>
              </a:p>
              <a:p>
                <a:pPr algn="ctr" eaLnBrk="0" hangingPunct="0"/>
                <a:r>
                  <a:rPr lang="en-US" altLang="en-US" sz="1600">
                    <a:latin typeface="Times New Roman" panose="02020603050405020304" pitchFamily="18" charset="0"/>
                  </a:rPr>
                  <a:t>Displayed</a:t>
                </a:r>
                <a:endParaRPr lang="en-US" altLang="en-US" sz="2400">
                  <a:latin typeface="Times New Roman" panose="02020603050405020304" pitchFamily="18" charset="0"/>
                </a:endParaRPr>
              </a:p>
            </p:txBody>
          </p:sp>
        </p:grpSp>
        <p:grpSp>
          <p:nvGrpSpPr>
            <p:cNvPr id="194569" name="Group 9"/>
            <p:cNvGrpSpPr>
              <a:grpSpLocks/>
            </p:cNvGrpSpPr>
            <p:nvPr/>
          </p:nvGrpSpPr>
          <p:grpSpPr bwMode="auto">
            <a:xfrm>
              <a:off x="624" y="1632"/>
              <a:ext cx="1152" cy="444"/>
              <a:chOff x="1008" y="1872"/>
              <a:chExt cx="1152" cy="500"/>
            </a:xfrm>
          </p:grpSpPr>
          <p:sp>
            <p:nvSpPr>
              <p:cNvPr id="194570" name="AutoShape 10"/>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71" name="Text Box 11"/>
              <p:cNvSpPr txBox="1">
                <a:spLocks noChangeArrowheads="1"/>
              </p:cNvSpPr>
              <p:nvPr/>
            </p:nvSpPr>
            <p:spPr bwMode="auto">
              <a:xfrm>
                <a:off x="1210" y="1911"/>
                <a:ext cx="793"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Enter Name</a:t>
                </a:r>
              </a:p>
              <a:p>
                <a:pPr algn="ctr" eaLnBrk="0" hangingPunct="0"/>
                <a:r>
                  <a:rPr lang="en-US" altLang="en-US" sz="1600">
                    <a:latin typeface="Times New Roman" panose="02020603050405020304" pitchFamily="18" charset="0"/>
                  </a:rPr>
                  <a:t>and Address</a:t>
                </a:r>
                <a:endParaRPr lang="en-US" altLang="en-US" sz="2400">
                  <a:latin typeface="Times New Roman" panose="02020603050405020304" pitchFamily="18" charset="0"/>
                </a:endParaRPr>
              </a:p>
            </p:txBody>
          </p:sp>
        </p:grpSp>
        <p:grpSp>
          <p:nvGrpSpPr>
            <p:cNvPr id="194572" name="Group 12"/>
            <p:cNvGrpSpPr>
              <a:grpSpLocks/>
            </p:cNvGrpSpPr>
            <p:nvPr/>
          </p:nvGrpSpPr>
          <p:grpSpPr bwMode="auto">
            <a:xfrm>
              <a:off x="624" y="2254"/>
              <a:ext cx="1152" cy="419"/>
              <a:chOff x="1008" y="1872"/>
              <a:chExt cx="1152" cy="471"/>
            </a:xfrm>
          </p:grpSpPr>
          <p:sp>
            <p:nvSpPr>
              <p:cNvPr id="194573" name="AutoShape 13"/>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74" name="Text Box 14"/>
              <p:cNvSpPr txBox="1">
                <a:spLocks noChangeArrowheads="1"/>
              </p:cNvSpPr>
              <p:nvPr/>
            </p:nvSpPr>
            <p:spPr bwMode="auto">
              <a:xfrm>
                <a:off x="1065" y="1929"/>
                <a:ext cx="1082"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Times New Roman" panose="02020603050405020304" pitchFamily="18" charset="0"/>
                  </a:rPr>
                  <a:t>Product Description</a:t>
                </a:r>
              </a:p>
              <a:p>
                <a:pPr algn="ctr" eaLnBrk="0" hangingPunct="0"/>
                <a:r>
                  <a:rPr lang="en-US" altLang="en-US" sz="1400">
                    <a:latin typeface="Times New Roman" panose="02020603050405020304" pitchFamily="18" charset="0"/>
                  </a:rPr>
                  <a:t>and Price Displayed</a:t>
                </a:r>
                <a:endParaRPr lang="en-US" altLang="en-US" sz="2400">
                  <a:latin typeface="Times New Roman" panose="02020603050405020304" pitchFamily="18" charset="0"/>
                </a:endParaRPr>
              </a:p>
            </p:txBody>
          </p:sp>
        </p:grpSp>
        <p:grpSp>
          <p:nvGrpSpPr>
            <p:cNvPr id="194575" name="Group 15"/>
            <p:cNvGrpSpPr>
              <a:grpSpLocks/>
            </p:cNvGrpSpPr>
            <p:nvPr/>
          </p:nvGrpSpPr>
          <p:grpSpPr bwMode="auto">
            <a:xfrm>
              <a:off x="624" y="2976"/>
              <a:ext cx="1152" cy="444"/>
              <a:chOff x="1008" y="1872"/>
              <a:chExt cx="1152" cy="500"/>
            </a:xfrm>
          </p:grpSpPr>
          <p:sp>
            <p:nvSpPr>
              <p:cNvPr id="194576" name="AutoShape 16"/>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77" name="Text Box 17"/>
              <p:cNvSpPr txBox="1">
                <a:spLocks noChangeArrowheads="1"/>
              </p:cNvSpPr>
              <p:nvPr/>
            </p:nvSpPr>
            <p:spPr bwMode="auto">
              <a:xfrm>
                <a:off x="1255" y="1911"/>
                <a:ext cx="7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New Total</a:t>
                </a:r>
              </a:p>
              <a:p>
                <a:pPr algn="ctr" eaLnBrk="0" hangingPunct="0"/>
                <a:r>
                  <a:rPr lang="en-US" altLang="en-US" sz="1600">
                    <a:latin typeface="Times New Roman" panose="02020603050405020304" pitchFamily="18" charset="0"/>
                  </a:rPr>
                  <a:t>Calculated</a:t>
                </a:r>
                <a:endParaRPr lang="en-US" altLang="en-US" sz="2400">
                  <a:latin typeface="Times New Roman" panose="02020603050405020304" pitchFamily="18" charset="0"/>
                </a:endParaRPr>
              </a:p>
            </p:txBody>
          </p:sp>
        </p:grpSp>
        <p:grpSp>
          <p:nvGrpSpPr>
            <p:cNvPr id="194578" name="Group 18"/>
            <p:cNvGrpSpPr>
              <a:grpSpLocks/>
            </p:cNvGrpSpPr>
            <p:nvPr/>
          </p:nvGrpSpPr>
          <p:grpSpPr bwMode="auto">
            <a:xfrm>
              <a:off x="624" y="3696"/>
              <a:ext cx="1152" cy="444"/>
              <a:chOff x="1008" y="1872"/>
              <a:chExt cx="1152" cy="500"/>
            </a:xfrm>
          </p:grpSpPr>
          <p:sp>
            <p:nvSpPr>
              <p:cNvPr id="194579" name="AutoShape 19"/>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0" name="Text Box 20"/>
              <p:cNvSpPr txBox="1">
                <a:spLocks noChangeArrowheads="1"/>
              </p:cNvSpPr>
              <p:nvPr/>
            </p:nvSpPr>
            <p:spPr bwMode="auto">
              <a:xfrm>
                <a:off x="1075" y="1911"/>
                <a:ext cx="1065"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Enter Credit</a:t>
                </a:r>
              </a:p>
              <a:p>
                <a:pPr algn="ctr" eaLnBrk="0" hangingPunct="0"/>
                <a:r>
                  <a:rPr lang="en-US" altLang="en-US" sz="1600">
                    <a:latin typeface="Times New Roman" panose="02020603050405020304" pitchFamily="18" charset="0"/>
                  </a:rPr>
                  <a:t>Card Information</a:t>
                </a:r>
                <a:endParaRPr lang="en-US" altLang="en-US" sz="2400">
                  <a:latin typeface="Times New Roman" panose="02020603050405020304" pitchFamily="18" charset="0"/>
                </a:endParaRPr>
              </a:p>
            </p:txBody>
          </p:sp>
        </p:grpSp>
        <p:sp>
          <p:nvSpPr>
            <p:cNvPr id="194581" name="Line 21"/>
            <p:cNvSpPr>
              <a:spLocks noChangeShapeType="1"/>
            </p:cNvSpPr>
            <p:nvPr/>
          </p:nvSpPr>
          <p:spPr bwMode="auto">
            <a:xfrm>
              <a:off x="1200" y="864"/>
              <a:ext cx="0" cy="24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2" name="Line 22"/>
            <p:cNvSpPr>
              <a:spLocks noChangeShapeType="1"/>
            </p:cNvSpPr>
            <p:nvPr/>
          </p:nvSpPr>
          <p:spPr bwMode="auto">
            <a:xfrm>
              <a:off x="1200" y="1488"/>
              <a:ext cx="0" cy="144"/>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3" name="Line 23"/>
            <p:cNvSpPr>
              <a:spLocks noChangeShapeType="1"/>
            </p:cNvSpPr>
            <p:nvPr/>
          </p:nvSpPr>
          <p:spPr bwMode="auto">
            <a:xfrm>
              <a:off x="1200" y="2016"/>
              <a:ext cx="0" cy="24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4" name="Line 24"/>
            <p:cNvSpPr>
              <a:spLocks noChangeShapeType="1"/>
            </p:cNvSpPr>
            <p:nvPr/>
          </p:nvSpPr>
          <p:spPr bwMode="auto">
            <a:xfrm>
              <a:off x="1200" y="2640"/>
              <a:ext cx="0" cy="336"/>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5" name="Line 25"/>
            <p:cNvSpPr>
              <a:spLocks noChangeShapeType="1"/>
            </p:cNvSpPr>
            <p:nvPr/>
          </p:nvSpPr>
          <p:spPr bwMode="auto">
            <a:xfrm>
              <a:off x="1200" y="3360"/>
              <a:ext cx="0" cy="336"/>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86" name="Text Box 26"/>
            <p:cNvSpPr txBox="1">
              <a:spLocks noChangeArrowheads="1"/>
            </p:cNvSpPr>
            <p:nvPr/>
          </p:nvSpPr>
          <p:spPr bwMode="auto">
            <a:xfrm>
              <a:off x="1335" y="919"/>
              <a:ext cx="11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[Place order selected]</a:t>
              </a:r>
            </a:p>
          </p:txBody>
        </p:sp>
        <p:sp>
          <p:nvSpPr>
            <p:cNvPr id="194587" name="Text Box 27"/>
            <p:cNvSpPr txBox="1">
              <a:spLocks noChangeArrowheads="1"/>
            </p:cNvSpPr>
            <p:nvPr/>
          </p:nvSpPr>
          <p:spPr bwMode="auto">
            <a:xfrm>
              <a:off x="1296" y="2016"/>
              <a:ext cx="119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[Product code entered]</a:t>
              </a:r>
            </a:p>
          </p:txBody>
        </p:sp>
        <p:sp>
          <p:nvSpPr>
            <p:cNvPr id="194588" name="Text Box 28"/>
            <p:cNvSpPr txBox="1">
              <a:spLocks noChangeArrowheads="1"/>
            </p:cNvSpPr>
            <p:nvPr/>
          </p:nvSpPr>
          <p:spPr bwMode="auto">
            <a:xfrm>
              <a:off x="1248" y="3408"/>
              <a:ext cx="130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[No more product codes]</a:t>
              </a:r>
            </a:p>
          </p:txBody>
        </p:sp>
        <p:sp>
          <p:nvSpPr>
            <p:cNvPr id="194589" name="Line 29"/>
            <p:cNvSpPr>
              <a:spLocks noChangeShapeType="1"/>
            </p:cNvSpPr>
            <p:nvPr/>
          </p:nvSpPr>
          <p:spPr bwMode="auto">
            <a:xfrm>
              <a:off x="1776" y="31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0" name="Line 30"/>
            <p:cNvSpPr>
              <a:spLocks noChangeShapeType="1"/>
            </p:cNvSpPr>
            <p:nvPr/>
          </p:nvSpPr>
          <p:spPr bwMode="auto">
            <a:xfrm flipV="1">
              <a:off x="1968" y="240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1" name="Line 31"/>
            <p:cNvSpPr>
              <a:spLocks noChangeShapeType="1"/>
            </p:cNvSpPr>
            <p:nvPr/>
          </p:nvSpPr>
          <p:spPr bwMode="auto">
            <a:xfrm flipH="1">
              <a:off x="1776" y="2400"/>
              <a:ext cx="192"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2" name="Text Box 32"/>
            <p:cNvSpPr txBox="1">
              <a:spLocks noChangeArrowheads="1"/>
            </p:cNvSpPr>
            <p:nvPr/>
          </p:nvSpPr>
          <p:spPr bwMode="auto">
            <a:xfrm>
              <a:off x="2016" y="2544"/>
              <a:ext cx="780"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[product code</a:t>
              </a:r>
            </a:p>
            <a:p>
              <a:pPr eaLnBrk="0" hangingPunct="0"/>
              <a:r>
                <a:rPr lang="en-US" altLang="en-US" sz="1400">
                  <a:latin typeface="Times New Roman" panose="02020603050405020304" pitchFamily="18" charset="0"/>
                </a:rPr>
                <a:t>entered]</a:t>
              </a:r>
            </a:p>
          </p:txBody>
        </p:sp>
        <p:sp>
          <p:nvSpPr>
            <p:cNvPr id="194593" name="Line 33"/>
            <p:cNvSpPr>
              <a:spLocks noChangeShapeType="1"/>
            </p:cNvSpPr>
            <p:nvPr/>
          </p:nvSpPr>
          <p:spPr bwMode="auto">
            <a:xfrm>
              <a:off x="1776" y="3888"/>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4" name="Line 34"/>
            <p:cNvSpPr>
              <a:spLocks noChangeShapeType="1"/>
            </p:cNvSpPr>
            <p:nvPr/>
          </p:nvSpPr>
          <p:spPr bwMode="auto">
            <a:xfrm flipV="1">
              <a:off x="2880" y="672"/>
              <a:ext cx="0" cy="3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5" name="Line 35"/>
            <p:cNvSpPr>
              <a:spLocks noChangeShapeType="1"/>
            </p:cNvSpPr>
            <p:nvPr/>
          </p:nvSpPr>
          <p:spPr bwMode="auto">
            <a:xfrm>
              <a:off x="2880" y="672"/>
              <a:ext cx="672"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596" name="Group 36"/>
            <p:cNvGrpSpPr>
              <a:grpSpLocks/>
            </p:cNvGrpSpPr>
            <p:nvPr/>
          </p:nvGrpSpPr>
          <p:grpSpPr bwMode="auto">
            <a:xfrm>
              <a:off x="3585" y="480"/>
              <a:ext cx="1152" cy="384"/>
              <a:chOff x="1008" y="1872"/>
              <a:chExt cx="1152" cy="432"/>
            </a:xfrm>
          </p:grpSpPr>
          <p:sp>
            <p:nvSpPr>
              <p:cNvPr id="194597" name="AutoShape 37"/>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8" name="Text Box 38"/>
              <p:cNvSpPr txBox="1">
                <a:spLocks noChangeArrowheads="1"/>
              </p:cNvSpPr>
              <p:nvPr/>
            </p:nvSpPr>
            <p:spPr bwMode="auto">
              <a:xfrm>
                <a:off x="1348" y="1911"/>
                <a:ext cx="51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Submit</a:t>
                </a:r>
                <a:endParaRPr lang="en-US" altLang="en-US" sz="2400">
                  <a:latin typeface="Times New Roman" panose="02020603050405020304" pitchFamily="18" charset="0"/>
                </a:endParaRPr>
              </a:p>
            </p:txBody>
          </p:sp>
        </p:grpSp>
        <p:grpSp>
          <p:nvGrpSpPr>
            <p:cNvPr id="194599" name="Group 39"/>
            <p:cNvGrpSpPr>
              <a:grpSpLocks/>
            </p:cNvGrpSpPr>
            <p:nvPr/>
          </p:nvGrpSpPr>
          <p:grpSpPr bwMode="auto">
            <a:xfrm>
              <a:off x="3585" y="1104"/>
              <a:ext cx="1152" cy="444"/>
              <a:chOff x="1008" y="1872"/>
              <a:chExt cx="1152" cy="500"/>
            </a:xfrm>
          </p:grpSpPr>
          <p:sp>
            <p:nvSpPr>
              <p:cNvPr id="194600" name="AutoShape 40"/>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1" name="Text Box 41"/>
              <p:cNvSpPr txBox="1">
                <a:spLocks noChangeArrowheads="1"/>
              </p:cNvSpPr>
              <p:nvPr/>
            </p:nvSpPr>
            <p:spPr bwMode="auto">
              <a:xfrm>
                <a:off x="1161" y="1911"/>
                <a:ext cx="89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Order Marked</a:t>
                </a:r>
              </a:p>
              <a:p>
                <a:pPr algn="ctr" eaLnBrk="0" hangingPunct="0"/>
                <a:r>
                  <a:rPr lang="en-US" altLang="en-US" sz="1600">
                    <a:latin typeface="Times New Roman" panose="02020603050405020304" pitchFamily="18" charset="0"/>
                  </a:rPr>
                  <a:t>Pending</a:t>
                </a:r>
                <a:endParaRPr lang="en-US" altLang="en-US" sz="2400">
                  <a:latin typeface="Times New Roman" panose="02020603050405020304" pitchFamily="18" charset="0"/>
                </a:endParaRPr>
              </a:p>
            </p:txBody>
          </p:sp>
        </p:grpSp>
        <p:grpSp>
          <p:nvGrpSpPr>
            <p:cNvPr id="194602" name="Group 42"/>
            <p:cNvGrpSpPr>
              <a:grpSpLocks/>
            </p:cNvGrpSpPr>
            <p:nvPr/>
          </p:nvGrpSpPr>
          <p:grpSpPr bwMode="auto">
            <a:xfrm>
              <a:off x="3585" y="1630"/>
              <a:ext cx="1167" cy="419"/>
              <a:chOff x="1008" y="1872"/>
              <a:chExt cx="1167" cy="471"/>
            </a:xfrm>
          </p:grpSpPr>
          <p:sp>
            <p:nvSpPr>
              <p:cNvPr id="194603" name="AutoShape 43"/>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4" name="Text Box 44"/>
              <p:cNvSpPr txBox="1">
                <a:spLocks noChangeArrowheads="1"/>
              </p:cNvSpPr>
              <p:nvPr/>
            </p:nvSpPr>
            <p:spPr bwMode="auto">
              <a:xfrm>
                <a:off x="1039" y="1929"/>
                <a:ext cx="113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Times New Roman" panose="02020603050405020304" pitchFamily="18" charset="0"/>
                  </a:rPr>
                  <a:t>Payment Information</a:t>
                </a:r>
              </a:p>
              <a:p>
                <a:pPr algn="ctr" eaLnBrk="0" hangingPunct="0"/>
                <a:r>
                  <a:rPr lang="en-US" altLang="en-US" sz="1400">
                    <a:latin typeface="Times New Roman" panose="02020603050405020304" pitchFamily="18" charset="0"/>
                  </a:rPr>
                  <a:t>Sent to Accounting</a:t>
                </a:r>
                <a:endParaRPr lang="en-US" altLang="en-US" sz="2400">
                  <a:latin typeface="Times New Roman" panose="02020603050405020304" pitchFamily="18" charset="0"/>
                </a:endParaRPr>
              </a:p>
            </p:txBody>
          </p:sp>
        </p:grpSp>
        <p:grpSp>
          <p:nvGrpSpPr>
            <p:cNvPr id="194605" name="Group 45"/>
            <p:cNvGrpSpPr>
              <a:grpSpLocks/>
            </p:cNvGrpSpPr>
            <p:nvPr/>
          </p:nvGrpSpPr>
          <p:grpSpPr bwMode="auto">
            <a:xfrm>
              <a:off x="3585" y="2256"/>
              <a:ext cx="1152" cy="444"/>
              <a:chOff x="1008" y="1872"/>
              <a:chExt cx="1152" cy="500"/>
            </a:xfrm>
          </p:grpSpPr>
          <p:sp>
            <p:nvSpPr>
              <p:cNvPr id="194606" name="AutoShape 46"/>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7" name="Text Box 47"/>
              <p:cNvSpPr txBox="1">
                <a:spLocks noChangeArrowheads="1"/>
              </p:cNvSpPr>
              <p:nvPr/>
            </p:nvSpPr>
            <p:spPr bwMode="auto">
              <a:xfrm>
                <a:off x="1161" y="1911"/>
                <a:ext cx="89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Order Marked</a:t>
                </a:r>
              </a:p>
              <a:p>
                <a:pPr algn="ctr" eaLnBrk="0" hangingPunct="0"/>
                <a:r>
                  <a:rPr lang="en-US" altLang="en-US" sz="1600">
                    <a:latin typeface="Times New Roman" panose="02020603050405020304" pitchFamily="18" charset="0"/>
                  </a:rPr>
                  <a:t>Confirmed</a:t>
                </a:r>
                <a:endParaRPr lang="en-US" altLang="en-US" sz="2400">
                  <a:latin typeface="Times New Roman" panose="02020603050405020304" pitchFamily="18" charset="0"/>
                </a:endParaRPr>
              </a:p>
            </p:txBody>
          </p:sp>
        </p:grpSp>
        <p:grpSp>
          <p:nvGrpSpPr>
            <p:cNvPr id="194608" name="Group 48"/>
            <p:cNvGrpSpPr>
              <a:grpSpLocks/>
            </p:cNvGrpSpPr>
            <p:nvPr/>
          </p:nvGrpSpPr>
          <p:grpSpPr bwMode="auto">
            <a:xfrm>
              <a:off x="3585" y="2976"/>
              <a:ext cx="1152" cy="444"/>
              <a:chOff x="1008" y="1872"/>
              <a:chExt cx="1152" cy="500"/>
            </a:xfrm>
          </p:grpSpPr>
          <p:sp>
            <p:nvSpPr>
              <p:cNvPr id="194609" name="AutoShape 49"/>
              <p:cNvSpPr>
                <a:spLocks noChangeArrowheads="1"/>
              </p:cNvSpPr>
              <p:nvPr/>
            </p:nvSpPr>
            <p:spPr bwMode="auto">
              <a:xfrm>
                <a:off x="1008" y="1872"/>
                <a:ext cx="1152" cy="43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0" name="Text Box 50"/>
              <p:cNvSpPr txBox="1">
                <a:spLocks noChangeArrowheads="1"/>
              </p:cNvSpPr>
              <p:nvPr/>
            </p:nvSpPr>
            <p:spPr bwMode="auto">
              <a:xfrm>
                <a:off x="1270" y="1911"/>
                <a:ext cx="670"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latin typeface="Times New Roman" panose="02020603050405020304" pitchFamily="18" charset="0"/>
                  </a:rPr>
                  <a:t>Order ID</a:t>
                </a:r>
              </a:p>
              <a:p>
                <a:pPr algn="ctr" eaLnBrk="0" hangingPunct="0"/>
                <a:r>
                  <a:rPr lang="en-US" altLang="en-US" sz="1600">
                    <a:latin typeface="Times New Roman" panose="02020603050405020304" pitchFamily="18" charset="0"/>
                  </a:rPr>
                  <a:t>Displayed</a:t>
                </a:r>
                <a:endParaRPr lang="en-US" altLang="en-US" sz="2400">
                  <a:latin typeface="Times New Roman" panose="02020603050405020304" pitchFamily="18" charset="0"/>
                </a:endParaRPr>
              </a:p>
            </p:txBody>
          </p:sp>
        </p:grpSp>
        <p:sp>
          <p:nvSpPr>
            <p:cNvPr id="194611" name="Line 51"/>
            <p:cNvSpPr>
              <a:spLocks noChangeShapeType="1"/>
            </p:cNvSpPr>
            <p:nvPr/>
          </p:nvSpPr>
          <p:spPr bwMode="auto">
            <a:xfrm>
              <a:off x="4161" y="864"/>
              <a:ext cx="0" cy="24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2" name="Line 52"/>
            <p:cNvSpPr>
              <a:spLocks noChangeShapeType="1"/>
            </p:cNvSpPr>
            <p:nvPr/>
          </p:nvSpPr>
          <p:spPr bwMode="auto">
            <a:xfrm>
              <a:off x="4161" y="1488"/>
              <a:ext cx="0" cy="144"/>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3" name="Line 53"/>
            <p:cNvSpPr>
              <a:spLocks noChangeShapeType="1"/>
            </p:cNvSpPr>
            <p:nvPr/>
          </p:nvSpPr>
          <p:spPr bwMode="auto">
            <a:xfrm>
              <a:off x="4161" y="2016"/>
              <a:ext cx="0" cy="24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4" name="Line 54"/>
            <p:cNvSpPr>
              <a:spLocks noChangeShapeType="1"/>
            </p:cNvSpPr>
            <p:nvPr/>
          </p:nvSpPr>
          <p:spPr bwMode="auto">
            <a:xfrm>
              <a:off x="4161" y="2640"/>
              <a:ext cx="0" cy="336"/>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5" name="Text Box 55"/>
            <p:cNvSpPr txBox="1">
              <a:spLocks noChangeArrowheads="1"/>
            </p:cNvSpPr>
            <p:nvPr/>
          </p:nvSpPr>
          <p:spPr bwMode="auto">
            <a:xfrm>
              <a:off x="4295" y="919"/>
              <a:ext cx="85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[info complete]</a:t>
              </a:r>
            </a:p>
          </p:txBody>
        </p:sp>
        <p:sp>
          <p:nvSpPr>
            <p:cNvPr id="194616" name="Text Box 56"/>
            <p:cNvSpPr txBox="1">
              <a:spLocks noChangeArrowheads="1"/>
            </p:cNvSpPr>
            <p:nvPr/>
          </p:nvSpPr>
          <p:spPr bwMode="auto">
            <a:xfrm>
              <a:off x="4257" y="2016"/>
              <a:ext cx="8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[payment good]</a:t>
              </a:r>
            </a:p>
          </p:txBody>
        </p:sp>
        <p:sp>
          <p:nvSpPr>
            <p:cNvPr id="194617" name="Line 57"/>
            <p:cNvSpPr>
              <a:spLocks noChangeShapeType="1"/>
            </p:cNvSpPr>
            <p:nvPr/>
          </p:nvSpPr>
          <p:spPr bwMode="auto">
            <a:xfrm>
              <a:off x="4176" y="3360"/>
              <a:ext cx="0" cy="336"/>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8" name="AutoShape 58"/>
            <p:cNvSpPr>
              <a:spLocks noChangeArrowheads="1"/>
            </p:cNvSpPr>
            <p:nvPr/>
          </p:nvSpPr>
          <p:spPr bwMode="auto">
            <a:xfrm>
              <a:off x="4080" y="369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9" name="AutoShape 59"/>
            <p:cNvSpPr>
              <a:spLocks noChangeArrowheads="1"/>
            </p:cNvSpPr>
            <p:nvPr/>
          </p:nvSpPr>
          <p:spPr bwMode="auto">
            <a:xfrm>
              <a:off x="4128" y="3744"/>
              <a:ext cx="96" cy="96"/>
            </a:xfrm>
            <a:prstGeom prst="octagon">
              <a:avLst>
                <a:gd name="adj" fmla="val 2928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20" name="Text Box 60"/>
          <p:cNvSpPr txBox="1">
            <a:spLocks noChangeArrowheads="1"/>
          </p:cNvSpPr>
          <p:nvPr/>
        </p:nvSpPr>
        <p:spPr bwMode="auto">
          <a:xfrm>
            <a:off x="3714751" y="509588"/>
            <a:ext cx="672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latin typeface="Times New Roman" panose="02020603050405020304" pitchFamily="18" charset="0"/>
              </a:rPr>
              <a:t>Activity Diagram Example – Place Order Use case</a:t>
            </a:r>
          </a:p>
        </p:txBody>
      </p:sp>
    </p:spTree>
    <p:extLst>
      <p:ext uri="{BB962C8B-B14F-4D97-AF65-F5344CB8AC3E}">
        <p14:creationId xmlns:p14="http://schemas.microsoft.com/office/powerpoint/2010/main" val="144692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solidFill>
                  <a:schemeClr val="tx1"/>
                </a:solidFill>
              </a:rPr>
              <a:t>Secondary Scenarios</a:t>
            </a:r>
          </a:p>
        </p:txBody>
      </p:sp>
      <p:sp>
        <p:nvSpPr>
          <p:cNvPr id="195587" name="Rectangle 3"/>
          <p:cNvSpPr>
            <a:spLocks noGrp="1" noChangeArrowheads="1"/>
          </p:cNvSpPr>
          <p:nvPr>
            <p:ph type="body" idx="1"/>
          </p:nvPr>
        </p:nvSpPr>
        <p:spPr>
          <a:xfrm>
            <a:off x="2332038" y="1930400"/>
            <a:ext cx="7993062"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Clr>
                <a:schemeClr val="tx1"/>
              </a:buClr>
              <a:buSzTx/>
              <a:buFont typeface="Wingdings" panose="05000000000000000000" pitchFamily="2" charset="2"/>
              <a:buChar char="§"/>
            </a:pPr>
            <a:r>
              <a:rPr lang="en-US" altLang="en-US" sz="2000"/>
              <a:t>Alternative scenarios</a:t>
            </a:r>
          </a:p>
          <a:p>
            <a:pPr>
              <a:buClr>
                <a:schemeClr val="tx1"/>
              </a:buClr>
              <a:buSzTx/>
              <a:buFont typeface="Wingdings" panose="05000000000000000000" pitchFamily="2" charset="2"/>
              <a:buChar char="§"/>
            </a:pPr>
            <a:r>
              <a:rPr lang="en-US" altLang="en-US" sz="2000"/>
              <a:t>Exception scenarios</a:t>
            </a:r>
          </a:p>
          <a:p>
            <a:pPr>
              <a:buClr>
                <a:schemeClr val="tx1"/>
              </a:buClr>
              <a:buSzTx/>
              <a:buFont typeface="Wingdings" panose="05000000000000000000" pitchFamily="2" charset="2"/>
              <a:buChar char="§"/>
            </a:pPr>
            <a:r>
              <a:rPr lang="en-US" altLang="en-US" sz="2000"/>
              <a:t>Documentation styles:</a:t>
            </a:r>
          </a:p>
          <a:p>
            <a:pPr lvl="1">
              <a:buClr>
                <a:schemeClr val="tx1"/>
              </a:buClr>
              <a:buSzTx/>
              <a:buFont typeface="Wingdings" panose="05000000000000000000" pitchFamily="2" charset="2"/>
              <a:buChar char="§"/>
            </a:pPr>
            <a:r>
              <a:rPr lang="en-US" altLang="en-US" sz="2000"/>
              <a:t>   include the alternative/exceptions in either of these choices:</a:t>
            </a:r>
          </a:p>
          <a:p>
            <a:pPr lvl="2">
              <a:buSzTx/>
              <a:buFont typeface="Wingdings" panose="05000000000000000000" pitchFamily="2" charset="2"/>
              <a:buChar char="§"/>
            </a:pPr>
            <a:r>
              <a:rPr lang="en-US" altLang="en-US"/>
              <a:t>the basic path of a primary scenario</a:t>
            </a:r>
          </a:p>
          <a:p>
            <a:pPr lvl="2">
              <a:buSzTx/>
              <a:buFont typeface="Wingdings" panose="05000000000000000000" pitchFamily="2" charset="2"/>
              <a:buChar char="§"/>
            </a:pPr>
            <a:r>
              <a:rPr lang="en-US" altLang="en-US"/>
              <a:t>the alternative path section</a:t>
            </a:r>
          </a:p>
          <a:p>
            <a:pPr lvl="2">
              <a:buSzTx/>
              <a:buFont typeface="Wingdings" panose="05000000000000000000" pitchFamily="2" charset="2"/>
              <a:buChar char="§"/>
            </a:pPr>
            <a:r>
              <a:rPr lang="en-US" altLang="en-US"/>
              <a:t>separate secondary scenarios</a:t>
            </a:r>
          </a:p>
        </p:txBody>
      </p:sp>
    </p:spTree>
    <p:extLst>
      <p:ext uri="{BB962C8B-B14F-4D97-AF65-F5344CB8AC3E}">
        <p14:creationId xmlns:p14="http://schemas.microsoft.com/office/powerpoint/2010/main" val="3753367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930642" y="735495"/>
            <a:ext cx="7760009" cy="5322198"/>
          </a:xfrm>
          <a:prstGeom prst="rect">
            <a:avLst/>
          </a:prstGeom>
        </p:spPr>
      </p:pic>
    </p:spTree>
    <p:extLst>
      <p:ext uri="{BB962C8B-B14F-4D97-AF65-F5344CB8AC3E}">
        <p14:creationId xmlns:p14="http://schemas.microsoft.com/office/powerpoint/2010/main" val="3810543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a:solidFill>
                  <a:schemeClr val="tx1"/>
                </a:solidFill>
              </a:rPr>
              <a:t>Exercises</a:t>
            </a:r>
          </a:p>
        </p:txBody>
      </p:sp>
      <p:sp>
        <p:nvSpPr>
          <p:cNvPr id="197635"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Class exercise: Write a primary and a secondary scenario for the mail order system</a:t>
            </a:r>
          </a:p>
          <a:p>
            <a:pPr>
              <a:lnSpc>
                <a:spcPct val="80000"/>
              </a:lnSpc>
              <a:buClr>
                <a:schemeClr val="tx1"/>
              </a:buClr>
              <a:buSzTx/>
              <a:buFont typeface="Wingdings" panose="05000000000000000000" pitchFamily="2" charset="2"/>
              <a:buChar char="§"/>
            </a:pPr>
            <a:r>
              <a:rPr lang="en-US" altLang="en-US" sz="2000"/>
              <a:t>Group exercise: write a primary and a secondary scenario for the automated library system.</a:t>
            </a:r>
          </a:p>
          <a:p>
            <a:pPr>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2056476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dirty="0">
                <a:solidFill>
                  <a:schemeClr val="tx1"/>
                </a:solidFill>
              </a:rPr>
              <a:t>Generalization mechanisms</a:t>
            </a:r>
          </a:p>
        </p:txBody>
      </p:sp>
      <p:sp>
        <p:nvSpPr>
          <p:cNvPr id="198659"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2500" lnSpcReduction="10000"/>
          </a:bodyPr>
          <a:lstStyle/>
          <a:p>
            <a:pPr>
              <a:lnSpc>
                <a:spcPct val="80000"/>
              </a:lnSpc>
              <a:buClr>
                <a:schemeClr val="tx1"/>
              </a:buClr>
              <a:buSzTx/>
              <a:buFont typeface="Wingdings" panose="05000000000000000000" pitchFamily="2" charset="2"/>
              <a:buChar char="§"/>
            </a:pPr>
            <a:r>
              <a:rPr lang="en-US" altLang="en-US" sz="2000" dirty="0"/>
              <a:t>Extends </a:t>
            </a:r>
          </a:p>
          <a:p>
            <a:pPr>
              <a:lnSpc>
                <a:spcPct val="80000"/>
              </a:lnSpc>
              <a:buClr>
                <a:schemeClr val="tx1"/>
              </a:buClr>
              <a:buSzTx/>
              <a:buFont typeface="Wingdings" panose="05000000000000000000" pitchFamily="2" charset="2"/>
              <a:buChar char="§"/>
            </a:pPr>
            <a:r>
              <a:rPr lang="en-US" altLang="en-US" sz="2000" dirty="0"/>
              <a:t>Includes</a:t>
            </a:r>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endParaRPr lang="en-US" altLang="en-US" sz="2000" dirty="0"/>
          </a:p>
          <a:p>
            <a:pPr>
              <a:lnSpc>
                <a:spcPct val="80000"/>
              </a:lnSpc>
              <a:buClr>
                <a:schemeClr val="tx1"/>
              </a:buClr>
              <a:buSzTx/>
              <a:buFont typeface="Wingdings" panose="05000000000000000000" pitchFamily="2" charset="2"/>
              <a:buChar char="§"/>
            </a:pPr>
            <a:r>
              <a:rPr lang="en-US" altLang="en-US" sz="2000" dirty="0"/>
              <a:t>Inheritance between actors, use cases</a:t>
            </a:r>
          </a:p>
          <a:p>
            <a:pPr>
              <a:lnSpc>
                <a:spcPct val="80000"/>
              </a:lnSpc>
              <a:buClr>
                <a:schemeClr val="tx1"/>
              </a:buClr>
              <a:buSzTx/>
              <a:buFont typeface="Wingdings" panose="05000000000000000000" pitchFamily="2" charset="2"/>
              <a:buChar char="§"/>
            </a:pPr>
            <a:r>
              <a:rPr lang="en-US" altLang="en-US" sz="2000" dirty="0"/>
              <a:t>Interfaces for actors, use cases</a:t>
            </a:r>
          </a:p>
        </p:txBody>
      </p:sp>
      <p:grpSp>
        <p:nvGrpSpPr>
          <p:cNvPr id="198672" name="Group 16"/>
          <p:cNvGrpSpPr>
            <a:grpSpLocks/>
          </p:cNvGrpSpPr>
          <p:nvPr/>
        </p:nvGrpSpPr>
        <p:grpSpPr bwMode="auto">
          <a:xfrm>
            <a:off x="3062289" y="1662114"/>
            <a:ext cx="6694487" cy="3633787"/>
            <a:chOff x="768" y="960"/>
            <a:chExt cx="4752" cy="2496"/>
          </a:xfrm>
        </p:grpSpPr>
        <p:sp>
          <p:nvSpPr>
            <p:cNvPr id="198660" name="Oval 4"/>
            <p:cNvSpPr>
              <a:spLocks noChangeArrowheads="1"/>
            </p:cNvSpPr>
            <p:nvPr/>
          </p:nvSpPr>
          <p:spPr bwMode="auto">
            <a:xfrm>
              <a:off x="2251" y="1289"/>
              <a:ext cx="1296"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t>Withdraw</a:t>
              </a:r>
            </a:p>
            <a:p>
              <a:pPr algn="ctr" eaLnBrk="0" hangingPunct="0"/>
              <a:r>
                <a:rPr lang="en-US" altLang="en-US" sz="1600"/>
                <a:t>Money</a:t>
              </a:r>
              <a:endParaRPr lang="en-US" altLang="en-US" sz="2400">
                <a:latin typeface="Times New Roman" panose="02020603050405020304" pitchFamily="18" charset="0"/>
              </a:endParaRPr>
            </a:p>
          </p:txBody>
        </p:sp>
        <p:sp>
          <p:nvSpPr>
            <p:cNvPr id="198661" name="Oval 5"/>
            <p:cNvSpPr>
              <a:spLocks noChangeArrowheads="1"/>
            </p:cNvSpPr>
            <p:nvPr/>
          </p:nvSpPr>
          <p:spPr bwMode="auto">
            <a:xfrm>
              <a:off x="4224" y="1296"/>
              <a:ext cx="1296"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t>Overdraft </a:t>
              </a:r>
            </a:p>
            <a:p>
              <a:pPr algn="ctr" eaLnBrk="0" hangingPunct="0"/>
              <a:r>
                <a:rPr lang="en-US" altLang="en-US" sz="1600"/>
                <a:t>Management</a:t>
              </a:r>
              <a:endParaRPr lang="en-US" altLang="en-US" sz="2400">
                <a:latin typeface="Times New Roman" panose="02020603050405020304" pitchFamily="18" charset="0"/>
              </a:endParaRPr>
            </a:p>
          </p:txBody>
        </p:sp>
        <p:sp>
          <p:nvSpPr>
            <p:cNvPr id="198662" name="Line 6"/>
            <p:cNvSpPr>
              <a:spLocks noChangeShapeType="1"/>
            </p:cNvSpPr>
            <p:nvPr/>
          </p:nvSpPr>
          <p:spPr bwMode="auto">
            <a:xfrm flipH="1">
              <a:off x="3552" y="1536"/>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3" name="Text Box 7"/>
            <p:cNvSpPr txBox="1">
              <a:spLocks noChangeArrowheads="1"/>
            </p:cNvSpPr>
            <p:nvPr/>
          </p:nvSpPr>
          <p:spPr bwMode="auto">
            <a:xfrm>
              <a:off x="2976" y="960"/>
              <a:ext cx="2231"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               &lt;&lt;Extends&gt;&gt;</a:t>
              </a:r>
            </a:p>
            <a:p>
              <a:pPr eaLnBrk="0" hangingPunct="0"/>
              <a:r>
                <a:rPr lang="en-US" altLang="en-US" sz="1600">
                  <a:latin typeface="Times New Roman" panose="02020603050405020304" pitchFamily="18" charset="0"/>
                </a:rPr>
                <a:t>[amount to be withdrawn &gt; balance]</a:t>
              </a:r>
              <a:endParaRPr lang="en-US" altLang="en-US" sz="2400">
                <a:latin typeface="Times New Roman" panose="02020603050405020304" pitchFamily="18" charset="0"/>
              </a:endParaRPr>
            </a:p>
          </p:txBody>
        </p:sp>
        <p:sp>
          <p:nvSpPr>
            <p:cNvPr id="198664" name="Oval 8"/>
            <p:cNvSpPr>
              <a:spLocks noChangeArrowheads="1"/>
            </p:cNvSpPr>
            <p:nvPr/>
          </p:nvSpPr>
          <p:spPr bwMode="auto">
            <a:xfrm>
              <a:off x="2256" y="2160"/>
              <a:ext cx="1296"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t>Deposit</a:t>
              </a:r>
            </a:p>
            <a:p>
              <a:pPr algn="ctr" eaLnBrk="0" hangingPunct="0"/>
              <a:r>
                <a:rPr lang="en-US" altLang="en-US" sz="1600"/>
                <a:t>Money</a:t>
              </a:r>
              <a:endParaRPr lang="en-US" altLang="en-US" sz="2400">
                <a:latin typeface="Times New Roman" panose="02020603050405020304" pitchFamily="18" charset="0"/>
              </a:endParaRPr>
            </a:p>
          </p:txBody>
        </p:sp>
        <p:sp>
          <p:nvSpPr>
            <p:cNvPr id="198665" name="Oval 9"/>
            <p:cNvSpPr>
              <a:spLocks noChangeArrowheads="1"/>
            </p:cNvSpPr>
            <p:nvPr/>
          </p:nvSpPr>
          <p:spPr bwMode="auto">
            <a:xfrm>
              <a:off x="3840" y="2160"/>
              <a:ext cx="1392"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t>Transfer Between</a:t>
              </a:r>
            </a:p>
            <a:p>
              <a:pPr algn="ctr" eaLnBrk="0" hangingPunct="0"/>
              <a:r>
                <a:rPr lang="en-US" altLang="en-US" sz="1600"/>
                <a:t>Accounts</a:t>
              </a:r>
              <a:endParaRPr lang="en-US" altLang="en-US" sz="2400">
                <a:latin typeface="Times New Roman" panose="02020603050405020304" pitchFamily="18" charset="0"/>
              </a:endParaRPr>
            </a:p>
          </p:txBody>
        </p:sp>
        <p:sp>
          <p:nvSpPr>
            <p:cNvPr id="198666" name="Oval 10"/>
            <p:cNvSpPr>
              <a:spLocks noChangeArrowheads="1"/>
            </p:cNvSpPr>
            <p:nvPr/>
          </p:nvSpPr>
          <p:spPr bwMode="auto">
            <a:xfrm>
              <a:off x="768" y="2160"/>
              <a:ext cx="1296"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t>Withdraw</a:t>
              </a:r>
            </a:p>
            <a:p>
              <a:pPr algn="ctr" eaLnBrk="0" hangingPunct="0"/>
              <a:r>
                <a:rPr lang="en-US" altLang="en-US" sz="1600"/>
                <a:t>Money</a:t>
              </a:r>
              <a:endParaRPr lang="en-US" altLang="en-US" sz="2400">
                <a:latin typeface="Times New Roman" panose="02020603050405020304" pitchFamily="18" charset="0"/>
              </a:endParaRPr>
            </a:p>
          </p:txBody>
        </p:sp>
        <p:sp>
          <p:nvSpPr>
            <p:cNvPr id="198667" name="Oval 11"/>
            <p:cNvSpPr>
              <a:spLocks noChangeArrowheads="1"/>
            </p:cNvSpPr>
            <p:nvPr/>
          </p:nvSpPr>
          <p:spPr bwMode="auto">
            <a:xfrm>
              <a:off x="2256" y="3024"/>
              <a:ext cx="1296"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Validate User</a:t>
              </a:r>
            </a:p>
          </p:txBody>
        </p:sp>
        <p:sp>
          <p:nvSpPr>
            <p:cNvPr id="198668" name="Line 12"/>
            <p:cNvSpPr>
              <a:spLocks noChangeShapeType="1"/>
            </p:cNvSpPr>
            <p:nvPr/>
          </p:nvSpPr>
          <p:spPr bwMode="auto">
            <a:xfrm>
              <a:off x="1584" y="2592"/>
              <a:ext cx="768" cy="52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9" name="Line 13"/>
            <p:cNvSpPr>
              <a:spLocks noChangeShapeType="1"/>
            </p:cNvSpPr>
            <p:nvPr/>
          </p:nvSpPr>
          <p:spPr bwMode="auto">
            <a:xfrm>
              <a:off x="2880" y="2592"/>
              <a:ext cx="0" cy="432"/>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0" name="Line 14"/>
            <p:cNvSpPr>
              <a:spLocks noChangeShapeType="1"/>
            </p:cNvSpPr>
            <p:nvPr/>
          </p:nvSpPr>
          <p:spPr bwMode="auto">
            <a:xfrm flipH="1">
              <a:off x="3408" y="2592"/>
              <a:ext cx="1104" cy="52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1" name="Text Box 15"/>
            <p:cNvSpPr txBox="1">
              <a:spLocks noChangeArrowheads="1"/>
            </p:cNvSpPr>
            <p:nvPr/>
          </p:nvSpPr>
          <p:spPr bwMode="auto">
            <a:xfrm>
              <a:off x="1824" y="2640"/>
              <a:ext cx="9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600"/>
                <a:t>&lt;&lt;includes&gt;&gt;</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739478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solidFill>
                  <a:schemeClr val="tx1"/>
                </a:solidFill>
              </a:rPr>
              <a:t>Inheritance Relationships</a:t>
            </a:r>
          </a:p>
        </p:txBody>
      </p:sp>
      <p:sp>
        <p:nvSpPr>
          <p:cNvPr id="203779"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Between actors or between use cases</a:t>
            </a:r>
          </a:p>
          <a:p>
            <a:pPr>
              <a:lnSpc>
                <a:spcPct val="80000"/>
              </a:lnSpc>
              <a:buClr>
                <a:schemeClr val="tx1"/>
              </a:buClr>
              <a:buSzTx/>
              <a:buFont typeface="Wingdings" panose="05000000000000000000" pitchFamily="2" charset="2"/>
              <a:buChar char="§"/>
            </a:pPr>
            <a:r>
              <a:rPr lang="en-US" altLang="en-US" sz="2000"/>
              <a:t>Inheritance between Actors:</a:t>
            </a:r>
          </a:p>
          <a:p>
            <a:pPr lvl="1">
              <a:lnSpc>
                <a:spcPct val="80000"/>
              </a:lnSpc>
              <a:buClr>
                <a:schemeClr val="tx1"/>
              </a:buClr>
              <a:buSzTx/>
              <a:buFont typeface="Wingdings" panose="05000000000000000000" pitchFamily="2" charset="2"/>
              <a:buChar char="§"/>
            </a:pPr>
            <a:r>
              <a:rPr lang="en-US" altLang="en-US" sz="2000"/>
              <a:t>An actor fills the same roles as another actor, and some other additional roles</a:t>
            </a:r>
          </a:p>
          <a:p>
            <a:pPr lvl="1">
              <a:lnSpc>
                <a:spcPct val="80000"/>
              </a:lnSpc>
              <a:buClr>
                <a:schemeClr val="tx1"/>
              </a:buClr>
              <a:buSzTx/>
              <a:buFont typeface="Wingdings" panose="05000000000000000000" pitchFamily="2" charset="2"/>
              <a:buChar char="§"/>
            </a:pPr>
            <a:r>
              <a:rPr lang="en-US" altLang="en-US" sz="2000"/>
              <a:t>It interacts with the same use cases in the same way, therefore we can simplify the use case diagram by using this inheritance relationship</a:t>
            </a:r>
          </a:p>
        </p:txBody>
      </p:sp>
    </p:spTree>
    <p:extLst>
      <p:ext uri="{BB962C8B-B14F-4D97-AF65-F5344CB8AC3E}">
        <p14:creationId xmlns:p14="http://schemas.microsoft.com/office/powerpoint/2010/main" val="3184361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809" y="960921"/>
            <a:ext cx="10515600" cy="4351338"/>
          </a:xfrm>
        </p:spPr>
        <p:txBody>
          <a:bodyPr>
            <a:normAutofit fontScale="92500"/>
          </a:bodyPr>
          <a:lstStyle/>
          <a:p>
            <a:r>
              <a:rPr lang="en-US" dirty="0"/>
              <a:t>In the use case diagram, inheritance can be used between actors or use cases.</a:t>
            </a:r>
          </a:p>
          <a:p>
            <a:r>
              <a:rPr lang="en-US" dirty="0"/>
              <a:t>Inheritance is a "kind-of" relationship, where one element is a kind of the</a:t>
            </a:r>
          </a:p>
          <a:p>
            <a:r>
              <a:rPr lang="en-US" dirty="0"/>
              <a:t>other element. Inheritance between actors means that one actor fills the same roles as another actor. It also may fill additional roles. It interacts with the same uses cases in the same way. Inheritance between use cases means one use case is a specialized version of another use case. </a:t>
            </a:r>
          </a:p>
          <a:p>
            <a:r>
              <a:rPr lang="en-US" dirty="0"/>
              <a:t>The specialized use case inherits behavior from the general use case and may add to it. In the UML, inheritance is indicated by a generalization relationship.</a:t>
            </a:r>
          </a:p>
        </p:txBody>
      </p:sp>
    </p:spTree>
    <p:extLst>
      <p:ext uri="{BB962C8B-B14F-4D97-AF65-F5344CB8AC3E}">
        <p14:creationId xmlns:p14="http://schemas.microsoft.com/office/powerpoint/2010/main" val="290057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There are three key things we need to know to describe a use case:</a:t>
            </a:r>
          </a:p>
          <a:p>
            <a:pPr marL="514350" indent="-514350">
              <a:buFont typeface="+mj-lt"/>
              <a:buAutoNum type="arabicPeriod"/>
            </a:pPr>
            <a:r>
              <a:rPr lang="en-US" dirty="0"/>
              <a:t> The </a:t>
            </a:r>
            <a:r>
              <a:rPr lang="en-US" b="1" dirty="0"/>
              <a:t>actor </a:t>
            </a:r>
            <a:r>
              <a:rPr lang="en-US" dirty="0"/>
              <a:t>or actors involved. An actor is a type of user (for example, cardholder) that interacts with the system.</a:t>
            </a:r>
          </a:p>
          <a:p>
            <a:pPr marL="514350" indent="-514350">
              <a:buFont typeface="+mj-lt"/>
              <a:buAutoNum type="arabicPeriod"/>
            </a:pPr>
            <a:r>
              <a:rPr lang="en-US" dirty="0"/>
              <a:t>The </a:t>
            </a:r>
            <a:r>
              <a:rPr lang="en-US" b="1" dirty="0"/>
              <a:t>system </a:t>
            </a:r>
            <a:r>
              <a:rPr lang="en-US" dirty="0"/>
              <a:t>being used.</a:t>
            </a:r>
          </a:p>
          <a:p>
            <a:pPr marL="514350" indent="-514350">
              <a:buFont typeface="+mj-lt"/>
              <a:buAutoNum type="arabicPeriod"/>
            </a:pPr>
            <a:r>
              <a:rPr lang="en-US" dirty="0"/>
              <a:t>The functional </a:t>
            </a:r>
            <a:r>
              <a:rPr lang="en-US" b="1" dirty="0"/>
              <a:t>goal </a:t>
            </a:r>
            <a:r>
              <a:rPr lang="en-US" dirty="0"/>
              <a:t>that the actor achieves using the system . the reason for using the system.</a:t>
            </a:r>
          </a:p>
        </p:txBody>
      </p:sp>
    </p:spTree>
    <p:extLst>
      <p:ext uri="{BB962C8B-B14F-4D97-AF65-F5344CB8AC3E}">
        <p14:creationId xmlns:p14="http://schemas.microsoft.com/office/powerpoint/2010/main" val="3979581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t="1603" b="-1"/>
          <a:stretch/>
        </p:blipFill>
        <p:spPr>
          <a:xfrm>
            <a:off x="1209675" y="2037521"/>
            <a:ext cx="7943850" cy="3992597"/>
          </a:xfrm>
          <a:prstGeom prst="rect">
            <a:avLst/>
          </a:prstGeom>
        </p:spPr>
      </p:pic>
    </p:spTree>
    <p:extLst>
      <p:ext uri="{BB962C8B-B14F-4D97-AF65-F5344CB8AC3E}">
        <p14:creationId xmlns:p14="http://schemas.microsoft.com/office/powerpoint/2010/main" val="4060448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77888" y="504273"/>
            <a:ext cx="6855016" cy="5811838"/>
          </a:xfrm>
          <a:prstGeom prst="rect">
            <a:avLst/>
          </a:prstGeom>
        </p:spPr>
      </p:pic>
    </p:spTree>
    <p:extLst>
      <p:ext uri="{BB962C8B-B14F-4D97-AF65-F5344CB8AC3E}">
        <p14:creationId xmlns:p14="http://schemas.microsoft.com/office/powerpoint/2010/main" val="3033469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find yourself cutting and pasting the same block of text over and over, it indicates you have something generic you can reuse. </a:t>
            </a:r>
          </a:p>
          <a:p>
            <a:r>
              <a:rPr lang="en-US" dirty="0"/>
              <a:t>You can abstract the common behavior with an include relationship. Start out by identifying the steps that you want to use in many places. Put the steps in a use case and give them a name.</a:t>
            </a:r>
          </a:p>
        </p:txBody>
      </p:sp>
    </p:spTree>
    <p:extLst>
      <p:ext uri="{BB962C8B-B14F-4D97-AF65-F5344CB8AC3E}">
        <p14:creationId xmlns:p14="http://schemas.microsoft.com/office/powerpoint/2010/main" val="2779385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a:solidFill>
                  <a:schemeClr val="tx1"/>
                </a:solidFill>
              </a:rPr>
              <a:t>Includes Relationships</a:t>
            </a:r>
          </a:p>
        </p:txBody>
      </p:sp>
      <p:sp>
        <p:nvSpPr>
          <p:cNvPr id="202755" name="Rectangle 3"/>
          <p:cNvSpPr>
            <a:spLocks noGrp="1" noChangeArrowheads="1"/>
          </p:cNvSpPr>
          <p:nvPr>
            <p:ph type="body" idx="1"/>
          </p:nvPr>
        </p:nvSpPr>
        <p:spPr>
          <a:xfrm>
            <a:off x="2209800" y="1981200"/>
            <a:ext cx="8153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dirty="0"/>
              <a:t>Abstracts the common behavior from several use cases</a:t>
            </a:r>
          </a:p>
          <a:p>
            <a:pPr>
              <a:lnSpc>
                <a:spcPct val="80000"/>
              </a:lnSpc>
              <a:buClr>
                <a:schemeClr val="tx1"/>
              </a:buClr>
              <a:buSzTx/>
              <a:buFont typeface="Wingdings" panose="05000000000000000000" pitchFamily="2" charset="2"/>
              <a:buChar char="§"/>
            </a:pPr>
            <a:r>
              <a:rPr lang="en-US" altLang="en-US" sz="2000" dirty="0"/>
              <a:t>The common behavior is introduced by the Include keyword</a:t>
            </a:r>
          </a:p>
          <a:p>
            <a:pPr>
              <a:lnSpc>
                <a:spcPct val="80000"/>
              </a:lnSpc>
              <a:buClr>
                <a:schemeClr val="tx1"/>
              </a:buClr>
              <a:buSzTx/>
              <a:buFont typeface="Wingdings" panose="05000000000000000000" pitchFamily="2" charset="2"/>
              <a:buChar char="§"/>
            </a:pPr>
            <a:r>
              <a:rPr lang="en-US" altLang="en-US" sz="2000" dirty="0"/>
              <a:t>Can have as many levels of include as you need</a:t>
            </a:r>
          </a:p>
          <a:p>
            <a:pPr>
              <a:lnSpc>
                <a:spcPct val="80000"/>
              </a:lnSpc>
              <a:buClr>
                <a:schemeClr val="tx1"/>
              </a:buClr>
              <a:buSzTx/>
              <a:buFont typeface="Wingdings" panose="05000000000000000000" pitchFamily="2" charset="2"/>
              <a:buChar char="§"/>
            </a:pPr>
            <a:r>
              <a:rPr lang="en-US" altLang="en-US" sz="2000" dirty="0"/>
              <a:t>No limit on the number of use cases that can be “included”</a:t>
            </a:r>
          </a:p>
          <a:p>
            <a:pPr>
              <a:lnSpc>
                <a:spcPct val="80000"/>
              </a:lnSpc>
              <a:buClr>
                <a:schemeClr val="tx1"/>
              </a:buClr>
              <a:buSzTx/>
              <a:buFont typeface="Wingdings" panose="05000000000000000000" pitchFamily="2" charset="2"/>
              <a:buChar char="§"/>
            </a:pPr>
            <a:r>
              <a:rPr lang="en-US" altLang="en-US" sz="2000" dirty="0"/>
              <a:t> Cancel Order includes Search Order</a:t>
            </a:r>
          </a:p>
        </p:txBody>
      </p:sp>
    </p:spTree>
    <p:extLst>
      <p:ext uri="{BB962C8B-B14F-4D97-AF65-F5344CB8AC3E}">
        <p14:creationId xmlns:p14="http://schemas.microsoft.com/office/powerpoint/2010/main" val="1845749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4672" y="566530"/>
            <a:ext cx="6343931" cy="6291470"/>
          </a:xfrm>
          <a:prstGeom prst="rect">
            <a:avLst/>
          </a:prstGeom>
        </p:spPr>
      </p:pic>
    </p:spTree>
    <p:extLst>
      <p:ext uri="{BB962C8B-B14F-4D97-AF65-F5344CB8AC3E}">
        <p14:creationId xmlns:p14="http://schemas.microsoft.com/office/powerpoint/2010/main" val="3892274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5975" y="2214562"/>
            <a:ext cx="8020050" cy="2428875"/>
          </a:xfrm>
          <a:prstGeom prst="rect">
            <a:avLst/>
          </a:prstGeom>
        </p:spPr>
      </p:pic>
    </p:spTree>
    <p:extLst>
      <p:ext uri="{BB962C8B-B14F-4D97-AF65-F5344CB8AC3E}">
        <p14:creationId xmlns:p14="http://schemas.microsoft.com/office/powerpoint/2010/main" val="570602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Extend is used to conditionally extend the behavior of an existing use case.</a:t>
            </a:r>
          </a:p>
          <a:p>
            <a:r>
              <a:rPr lang="en-US" dirty="0"/>
              <a:t>It's a way of adding behavior to a use case without changing the original use case. We typically use extend when working on a later version of an existing product or to indicate places where a product can be customized.</a:t>
            </a:r>
          </a:p>
        </p:txBody>
      </p:sp>
    </p:spTree>
    <p:extLst>
      <p:ext uri="{BB962C8B-B14F-4D97-AF65-F5344CB8AC3E}">
        <p14:creationId xmlns:p14="http://schemas.microsoft.com/office/powerpoint/2010/main" val="2434961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178050" y="817563"/>
            <a:ext cx="7772400" cy="838200"/>
          </a:xfrm>
        </p:spPr>
        <p:txBody>
          <a:bodyPr/>
          <a:lstStyle/>
          <a:p>
            <a:r>
              <a:rPr lang="en-US" altLang="en-US">
                <a:solidFill>
                  <a:schemeClr val="tx1"/>
                </a:solidFill>
              </a:rPr>
              <a:t>Extends Relationships</a:t>
            </a:r>
          </a:p>
        </p:txBody>
      </p:sp>
      <p:sp>
        <p:nvSpPr>
          <p:cNvPr id="199683" name="Rectangle 3"/>
          <p:cNvSpPr>
            <a:spLocks noGrp="1" noChangeArrowheads="1"/>
          </p:cNvSpPr>
          <p:nvPr>
            <p:ph type="body" idx="1"/>
          </p:nvPr>
        </p:nvSpPr>
        <p:spPr>
          <a:xfrm>
            <a:off x="2255838" y="1816100"/>
            <a:ext cx="8026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Clr>
                <a:schemeClr val="tx1"/>
              </a:buClr>
              <a:buSzTx/>
              <a:buFont typeface="Wingdings" panose="05000000000000000000" pitchFamily="2" charset="2"/>
              <a:buChar char="§"/>
            </a:pPr>
            <a:r>
              <a:rPr lang="en-US" altLang="en-US" sz="2000"/>
              <a:t>Useful for changes and additions to an existing  use case </a:t>
            </a:r>
          </a:p>
          <a:p>
            <a:pPr>
              <a:buClr>
                <a:schemeClr val="tx1"/>
              </a:buClr>
              <a:buSzTx/>
              <a:buFont typeface="Wingdings" panose="05000000000000000000" pitchFamily="2" charset="2"/>
              <a:buChar char="§"/>
            </a:pPr>
            <a:r>
              <a:rPr lang="en-US" altLang="en-US" sz="2000"/>
              <a:t>When you have an optional sequence of events you want to add to a use case – for customizing a product, or when working on a later version of an existing product </a:t>
            </a:r>
          </a:p>
          <a:p>
            <a:pPr>
              <a:buClr>
                <a:schemeClr val="tx1"/>
              </a:buClr>
              <a:buSzTx/>
              <a:buFont typeface="Wingdings" panose="05000000000000000000" pitchFamily="2" charset="2"/>
              <a:buChar char="§"/>
            </a:pPr>
            <a:r>
              <a:rPr lang="en-US" altLang="en-US" sz="2000"/>
              <a:t>Start by determining what you want to add and where in the use case that needs to be modified</a:t>
            </a:r>
          </a:p>
          <a:p>
            <a:pPr>
              <a:buClr>
                <a:schemeClr val="tx1"/>
              </a:buClr>
              <a:buSzTx/>
              <a:buFont typeface="Wingdings" panose="05000000000000000000" pitchFamily="2" charset="2"/>
              <a:buChar char="§"/>
            </a:pPr>
            <a:r>
              <a:rPr lang="en-US" altLang="en-US" sz="2000"/>
              <a:t>The use case being extended does not change</a:t>
            </a:r>
          </a:p>
          <a:p>
            <a:pPr>
              <a:buClr>
                <a:schemeClr val="tx1"/>
              </a:buClr>
              <a:buSzTx/>
              <a:buFont typeface="Wingdings" panose="05000000000000000000" pitchFamily="2" charset="2"/>
              <a:buChar char="§"/>
            </a:pPr>
            <a:r>
              <a:rPr lang="en-US" altLang="en-US" sz="2000"/>
              <a:t>Update the use case diagram to include extension points, and the conditional expression that would trigger the extending use case</a:t>
            </a:r>
          </a:p>
          <a:p>
            <a:pPr>
              <a:buClr>
                <a:schemeClr val="tx1"/>
              </a:buClr>
              <a:buSzTx/>
              <a:buFont typeface="Wingdings" panose="05000000000000000000" pitchFamily="2" charset="2"/>
              <a:buChar char="§"/>
            </a:pPr>
            <a:r>
              <a:rPr lang="en-US" altLang="en-US" sz="2000"/>
              <a:t>Write a use case describing what will happen at the extension point (the extending use case)</a:t>
            </a:r>
          </a:p>
          <a:p>
            <a:pPr>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4174400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solidFill>
                  <a:schemeClr val="tx1"/>
                </a:solidFill>
              </a:rPr>
              <a:t>Extends Relationships</a:t>
            </a:r>
          </a:p>
        </p:txBody>
      </p:sp>
      <p:sp>
        <p:nvSpPr>
          <p:cNvPr id="200707"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Clr>
                <a:schemeClr val="tx1"/>
              </a:buClr>
              <a:buSzTx/>
              <a:buFont typeface="Wingdings" panose="05000000000000000000" pitchFamily="2" charset="2"/>
              <a:buChar char="§"/>
            </a:pPr>
            <a:r>
              <a:rPr lang="en-US" altLang="en-US" sz="2000"/>
              <a:t>Can have more extensions from one point. The order of execution is undefined.</a:t>
            </a:r>
          </a:p>
          <a:p>
            <a:pPr>
              <a:buClr>
                <a:schemeClr val="tx1"/>
              </a:buClr>
              <a:buSzTx/>
              <a:buFont typeface="Wingdings" panose="05000000000000000000" pitchFamily="2" charset="2"/>
              <a:buChar char="§"/>
            </a:pPr>
            <a:r>
              <a:rPr lang="en-US" altLang="en-US" sz="2000"/>
              <a:t>Exercise: Write an extending use case for the  Place Order Use Case. The extending use case should calculate the product price when a product is on sale.</a:t>
            </a:r>
          </a:p>
        </p:txBody>
      </p:sp>
    </p:spTree>
    <p:extLst>
      <p:ext uri="{BB962C8B-B14F-4D97-AF65-F5344CB8AC3E}">
        <p14:creationId xmlns:p14="http://schemas.microsoft.com/office/powerpoint/2010/main" val="1303960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a:solidFill>
                  <a:schemeClr val="tx1"/>
                </a:solidFill>
              </a:rPr>
              <a:t>Inheritance between Actors-Example</a:t>
            </a:r>
          </a:p>
        </p:txBody>
      </p:sp>
      <p:grpSp>
        <p:nvGrpSpPr>
          <p:cNvPr id="204803" name="Group 3"/>
          <p:cNvGrpSpPr>
            <a:grpSpLocks/>
          </p:cNvGrpSpPr>
          <p:nvPr/>
        </p:nvGrpSpPr>
        <p:grpSpPr bwMode="auto">
          <a:xfrm>
            <a:off x="3581400" y="1905001"/>
            <a:ext cx="4572000" cy="3478213"/>
            <a:chOff x="1296" y="960"/>
            <a:chExt cx="2880" cy="2191"/>
          </a:xfrm>
        </p:grpSpPr>
        <p:graphicFrame>
          <p:nvGraphicFramePr>
            <p:cNvPr id="204804" name="Object 4"/>
            <p:cNvGraphicFramePr>
              <a:graphicFrameLocks noChangeAspect="1"/>
            </p:cNvGraphicFramePr>
            <p:nvPr/>
          </p:nvGraphicFramePr>
          <p:xfrm>
            <a:off x="2304" y="960"/>
            <a:ext cx="912" cy="816"/>
          </p:xfrm>
          <a:graphic>
            <a:graphicData uri="http://schemas.openxmlformats.org/presentationml/2006/ole">
              <mc:AlternateContent xmlns:mc="http://schemas.openxmlformats.org/markup-compatibility/2006">
                <mc:Choice xmlns:v="urn:schemas-microsoft-com:vml" Requires="v">
                  <p:oleObj spid="_x0000_s1269" name="Slide" r:id="rId3" imgW="4548526" imgH="3407297" progId="PowerPoint.Slide.8">
                    <p:embed/>
                  </p:oleObj>
                </mc:Choice>
                <mc:Fallback>
                  <p:oleObj name="Slide" r:id="rId3" imgW="4548526" imgH="3407297"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960"/>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5" name="Object 5"/>
            <p:cNvGraphicFramePr>
              <a:graphicFrameLocks noChangeAspect="1"/>
            </p:cNvGraphicFramePr>
            <p:nvPr/>
          </p:nvGraphicFramePr>
          <p:xfrm>
            <a:off x="3168" y="2016"/>
            <a:ext cx="912" cy="816"/>
          </p:xfrm>
          <a:graphic>
            <a:graphicData uri="http://schemas.openxmlformats.org/presentationml/2006/ole">
              <mc:AlternateContent xmlns:mc="http://schemas.openxmlformats.org/markup-compatibility/2006">
                <mc:Choice xmlns:v="urn:schemas-microsoft-com:vml" Requires="v">
                  <p:oleObj spid="_x0000_s1270" name="Slide" r:id="rId5" imgW="4548526" imgH="3407297" progId="PowerPoint.Slide.8">
                    <p:embed/>
                  </p:oleObj>
                </mc:Choice>
                <mc:Fallback>
                  <p:oleObj name="Slide" r:id="rId5" imgW="4548526" imgH="3407297"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016"/>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6" name="Object 6"/>
            <p:cNvGraphicFramePr>
              <a:graphicFrameLocks noChangeAspect="1"/>
            </p:cNvGraphicFramePr>
            <p:nvPr/>
          </p:nvGraphicFramePr>
          <p:xfrm>
            <a:off x="1344" y="2016"/>
            <a:ext cx="912" cy="816"/>
          </p:xfrm>
          <a:graphic>
            <a:graphicData uri="http://schemas.openxmlformats.org/presentationml/2006/ole">
              <mc:AlternateContent xmlns:mc="http://schemas.openxmlformats.org/markup-compatibility/2006">
                <mc:Choice xmlns:v="urn:schemas-microsoft-com:vml" Requires="v">
                  <p:oleObj spid="_x0000_s1271" name="Slide" r:id="rId6" imgW="4548526" imgH="3407297" progId="PowerPoint.Slide.8">
                    <p:embed/>
                  </p:oleObj>
                </mc:Choice>
                <mc:Fallback>
                  <p:oleObj name="Slide" r:id="rId6" imgW="4548526" imgH="3407297"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016"/>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7" name="Text Box 7"/>
            <p:cNvSpPr txBox="1">
              <a:spLocks noChangeArrowheads="1"/>
            </p:cNvSpPr>
            <p:nvPr/>
          </p:nvSpPr>
          <p:spPr bwMode="auto">
            <a:xfrm>
              <a:off x="1296" y="2832"/>
              <a:ext cx="105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60000"/>
                </a:lnSpc>
                <a:spcBef>
                  <a:spcPct val="50000"/>
                </a:spcBef>
              </a:pPr>
              <a:r>
                <a:rPr lang="en-US" altLang="en-US" sz="1600" b="1"/>
                <a:t>Private</a:t>
              </a:r>
            </a:p>
            <a:p>
              <a:pPr algn="ctr" eaLnBrk="0" hangingPunct="0">
                <a:lnSpc>
                  <a:spcPct val="60000"/>
                </a:lnSpc>
                <a:spcBef>
                  <a:spcPct val="50000"/>
                </a:spcBef>
              </a:pPr>
              <a:r>
                <a:rPr lang="en-US" altLang="en-US" sz="1600" b="1"/>
                <a:t>Customer</a:t>
              </a:r>
              <a:endParaRPr lang="en-US" altLang="en-US" b="1"/>
            </a:p>
          </p:txBody>
        </p:sp>
        <p:sp>
          <p:nvSpPr>
            <p:cNvPr id="204808" name="Text Box 8"/>
            <p:cNvSpPr txBox="1">
              <a:spLocks noChangeArrowheads="1"/>
            </p:cNvSpPr>
            <p:nvPr/>
          </p:nvSpPr>
          <p:spPr bwMode="auto">
            <a:xfrm>
              <a:off x="2208" y="1872"/>
              <a:ext cx="105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40000"/>
                </a:lnSpc>
                <a:spcBef>
                  <a:spcPct val="50000"/>
                </a:spcBef>
              </a:pPr>
              <a:r>
                <a:rPr lang="en-US" altLang="en-US" sz="1600" b="1"/>
                <a:t>Bank</a:t>
              </a:r>
            </a:p>
            <a:p>
              <a:pPr algn="ctr" eaLnBrk="0" hangingPunct="0">
                <a:lnSpc>
                  <a:spcPct val="40000"/>
                </a:lnSpc>
                <a:spcBef>
                  <a:spcPct val="50000"/>
                </a:spcBef>
              </a:pPr>
              <a:r>
                <a:rPr lang="en-US" altLang="en-US" sz="1600" b="1"/>
                <a:t>Customer</a:t>
              </a:r>
              <a:endParaRPr lang="en-US" altLang="en-US" b="1"/>
            </a:p>
          </p:txBody>
        </p:sp>
        <p:sp>
          <p:nvSpPr>
            <p:cNvPr id="204809" name="Text Box 9"/>
            <p:cNvSpPr txBox="1">
              <a:spLocks noChangeArrowheads="1"/>
            </p:cNvSpPr>
            <p:nvPr/>
          </p:nvSpPr>
          <p:spPr bwMode="auto">
            <a:xfrm>
              <a:off x="3120" y="2832"/>
              <a:ext cx="105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60000"/>
                </a:lnSpc>
                <a:spcBef>
                  <a:spcPct val="50000"/>
                </a:spcBef>
              </a:pPr>
              <a:r>
                <a:rPr lang="en-US" altLang="en-US" sz="1600" b="1"/>
                <a:t>Corporate</a:t>
              </a:r>
            </a:p>
            <a:p>
              <a:pPr algn="ctr" eaLnBrk="0" hangingPunct="0">
                <a:lnSpc>
                  <a:spcPct val="60000"/>
                </a:lnSpc>
                <a:spcBef>
                  <a:spcPct val="50000"/>
                </a:spcBef>
              </a:pPr>
              <a:r>
                <a:rPr lang="en-US" altLang="en-US" sz="1600" b="1"/>
                <a:t>Customer</a:t>
              </a:r>
              <a:endParaRPr lang="en-US" altLang="en-US" b="1"/>
            </a:p>
          </p:txBody>
        </p:sp>
        <p:sp>
          <p:nvSpPr>
            <p:cNvPr id="204810" name="Line 10"/>
            <p:cNvSpPr>
              <a:spLocks noChangeShapeType="1"/>
            </p:cNvSpPr>
            <p:nvPr/>
          </p:nvSpPr>
          <p:spPr bwMode="auto">
            <a:xfrm flipH="1" flipV="1">
              <a:off x="3120" y="2112"/>
              <a:ext cx="288" cy="24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1" name="Line 11"/>
            <p:cNvSpPr>
              <a:spLocks noChangeShapeType="1"/>
            </p:cNvSpPr>
            <p:nvPr/>
          </p:nvSpPr>
          <p:spPr bwMode="auto">
            <a:xfrm flipV="1">
              <a:off x="2064" y="2112"/>
              <a:ext cx="336" cy="24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812" name="Oval 12"/>
          <p:cNvSpPr>
            <a:spLocks noChangeArrowheads="1"/>
          </p:cNvSpPr>
          <p:nvPr/>
        </p:nvSpPr>
        <p:spPr bwMode="auto">
          <a:xfrm>
            <a:off x="2057400" y="19050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3" name="Oval 13"/>
          <p:cNvSpPr>
            <a:spLocks noChangeArrowheads="1"/>
          </p:cNvSpPr>
          <p:nvPr/>
        </p:nvSpPr>
        <p:spPr bwMode="auto">
          <a:xfrm>
            <a:off x="2133600" y="3048000"/>
            <a:ext cx="16002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4" name="Oval 14"/>
          <p:cNvSpPr>
            <a:spLocks noChangeArrowheads="1"/>
          </p:cNvSpPr>
          <p:nvPr/>
        </p:nvSpPr>
        <p:spPr bwMode="auto">
          <a:xfrm>
            <a:off x="8229600" y="3886200"/>
            <a:ext cx="1828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5" name="Text Box 15"/>
          <p:cNvSpPr txBox="1">
            <a:spLocks noChangeArrowheads="1"/>
          </p:cNvSpPr>
          <p:nvPr/>
        </p:nvSpPr>
        <p:spPr bwMode="auto">
          <a:xfrm>
            <a:off x="2133600" y="2057400"/>
            <a:ext cx="142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Withdraw money</a:t>
            </a:r>
          </a:p>
        </p:txBody>
      </p:sp>
      <p:sp>
        <p:nvSpPr>
          <p:cNvPr id="204816" name="Text Box 16"/>
          <p:cNvSpPr txBox="1">
            <a:spLocks noChangeArrowheads="1"/>
          </p:cNvSpPr>
          <p:nvPr/>
        </p:nvSpPr>
        <p:spPr bwMode="auto">
          <a:xfrm>
            <a:off x="2286001" y="3276600"/>
            <a:ext cx="1266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Deposit money</a:t>
            </a:r>
          </a:p>
        </p:txBody>
      </p:sp>
      <p:sp>
        <p:nvSpPr>
          <p:cNvPr id="204817" name="Text Box 17"/>
          <p:cNvSpPr txBox="1">
            <a:spLocks noChangeArrowheads="1"/>
          </p:cNvSpPr>
          <p:nvPr/>
        </p:nvSpPr>
        <p:spPr bwMode="auto">
          <a:xfrm>
            <a:off x="8382001" y="4114800"/>
            <a:ext cx="1685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Loan for purchasing </a:t>
            </a:r>
          </a:p>
          <a:p>
            <a:pPr eaLnBrk="0" hangingPunct="0"/>
            <a:r>
              <a:rPr lang="en-US" altLang="en-US" sz="1400">
                <a:latin typeface="Times New Roman" panose="02020603050405020304" pitchFamily="18" charset="0"/>
              </a:rPr>
              <a:t>other companies</a:t>
            </a:r>
          </a:p>
        </p:txBody>
      </p:sp>
      <p:sp>
        <p:nvSpPr>
          <p:cNvPr id="204818" name="Line 18"/>
          <p:cNvSpPr>
            <a:spLocks noChangeShapeType="1"/>
          </p:cNvSpPr>
          <p:nvPr/>
        </p:nvSpPr>
        <p:spPr bwMode="auto">
          <a:xfrm>
            <a:off x="3657600" y="2209800"/>
            <a:ext cx="2057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9" name="Line 19"/>
          <p:cNvSpPr>
            <a:spLocks noChangeShapeType="1"/>
          </p:cNvSpPr>
          <p:nvPr/>
        </p:nvSpPr>
        <p:spPr bwMode="auto">
          <a:xfrm flipV="1">
            <a:off x="3714750" y="2660650"/>
            <a:ext cx="1981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0" name="Line 20"/>
          <p:cNvSpPr>
            <a:spLocks noChangeShapeType="1"/>
          </p:cNvSpPr>
          <p:nvPr/>
        </p:nvSpPr>
        <p:spPr bwMode="auto">
          <a:xfrm>
            <a:off x="7467600" y="4343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9137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 more </a:t>
            </a:r>
          </a:p>
        </p:txBody>
      </p:sp>
      <p:sp>
        <p:nvSpPr>
          <p:cNvPr id="3" name="Content Placeholder 2"/>
          <p:cNvSpPr>
            <a:spLocks noGrp="1"/>
          </p:cNvSpPr>
          <p:nvPr>
            <p:ph idx="1"/>
          </p:nvPr>
        </p:nvSpPr>
        <p:spPr/>
        <p:txBody>
          <a:bodyPr>
            <a:normAutofit fontScale="85000" lnSpcReduction="20000"/>
          </a:bodyPr>
          <a:lstStyle/>
          <a:p>
            <a:r>
              <a:rPr lang="en-US" dirty="0"/>
              <a:t>The actor describes a role that users play in relation to the system. Maybe the cardholder is an advertising executive, but that doesn.t interest us. We only care what his relationship to the system is. </a:t>
            </a:r>
          </a:p>
          <a:p>
            <a:endParaRPr lang="en-US" dirty="0"/>
          </a:p>
          <a:p>
            <a:r>
              <a:rPr lang="en-US" dirty="0"/>
              <a:t>The actor is external to the system itself.</a:t>
            </a:r>
          </a:p>
          <a:p>
            <a:endParaRPr lang="en-US" dirty="0"/>
          </a:p>
          <a:p>
            <a:r>
              <a:rPr lang="en-US" dirty="0"/>
              <a:t> Actors don’t have to be people. They can be other systems. For example, the ATM may need to connect to the cardholder’s bank. External systems that interact in a use case are also actors.</a:t>
            </a:r>
          </a:p>
          <a:p>
            <a:endParaRPr lang="en-US" dirty="0"/>
          </a:p>
          <a:p>
            <a:r>
              <a:rPr lang="en-US" dirty="0"/>
              <a:t>The goal must be of value to the actor. We wouldn.t have a use case called Cardholder enters PIN. because that, by itself, has no value to the cardholder. We don.t build ATM.s just so people can enter their PINs!</a:t>
            </a:r>
          </a:p>
        </p:txBody>
      </p:sp>
    </p:spTree>
    <p:extLst>
      <p:ext uri="{BB962C8B-B14F-4D97-AF65-F5344CB8AC3E}">
        <p14:creationId xmlns:p14="http://schemas.microsoft.com/office/powerpoint/2010/main" val="1472506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Oval 2"/>
          <p:cNvSpPr>
            <a:spLocks noChangeArrowheads="1"/>
          </p:cNvSpPr>
          <p:nvPr/>
        </p:nvSpPr>
        <p:spPr bwMode="auto">
          <a:xfrm>
            <a:off x="4789488" y="2976564"/>
            <a:ext cx="1714500" cy="566737"/>
          </a:xfrm>
          <a:prstGeom prst="ellipse">
            <a:avLst/>
          </a:prstGeom>
          <a:solidFill>
            <a:srgbClr val="FFFFFF"/>
          </a:solidFill>
          <a:ln w="9525">
            <a:solidFill>
              <a:srgbClr val="000000"/>
            </a:solidFill>
            <a:round/>
            <a:headEnd/>
            <a:tailEnd/>
          </a:ln>
        </p:spPr>
        <p:txBody>
          <a:bodyPr/>
          <a:lstStyle/>
          <a:p>
            <a:pPr algn="ctr" eaLnBrk="0" hangingPunct="0"/>
            <a:r>
              <a:rPr lang="en-US" altLang="en-US" sz="1200">
                <a:latin typeface="Times New Roman" panose="02020603050405020304" pitchFamily="18" charset="0"/>
              </a:rPr>
              <a:t>Place Order</a:t>
            </a:r>
          </a:p>
        </p:txBody>
      </p:sp>
      <p:sp>
        <p:nvSpPr>
          <p:cNvPr id="206851" name="Oval 3"/>
          <p:cNvSpPr>
            <a:spLocks noChangeArrowheads="1"/>
          </p:cNvSpPr>
          <p:nvPr/>
        </p:nvSpPr>
        <p:spPr bwMode="auto">
          <a:xfrm>
            <a:off x="4789488" y="4005264"/>
            <a:ext cx="1714500" cy="566737"/>
          </a:xfrm>
          <a:prstGeom prst="ellipse">
            <a:avLst/>
          </a:prstGeom>
          <a:solidFill>
            <a:srgbClr val="FFFFFF"/>
          </a:solidFill>
          <a:ln w="9525">
            <a:solidFill>
              <a:srgbClr val="000000"/>
            </a:solidFill>
            <a:round/>
            <a:headEnd/>
            <a:tailEnd/>
          </a:ln>
        </p:spPr>
        <p:txBody>
          <a:bodyPr/>
          <a:lstStyle/>
          <a:p>
            <a:pPr algn="ctr" eaLnBrk="0" hangingPunct="0"/>
            <a:r>
              <a:rPr lang="en-US" altLang="en-US" sz="1200">
                <a:latin typeface="Times New Roman" panose="02020603050405020304" pitchFamily="18" charset="0"/>
              </a:rPr>
              <a:t>Get Status on Order</a:t>
            </a:r>
          </a:p>
        </p:txBody>
      </p:sp>
      <p:sp>
        <p:nvSpPr>
          <p:cNvPr id="206852" name="Oval 4"/>
          <p:cNvSpPr>
            <a:spLocks noChangeArrowheads="1"/>
          </p:cNvSpPr>
          <p:nvPr/>
        </p:nvSpPr>
        <p:spPr bwMode="auto">
          <a:xfrm>
            <a:off x="4789488" y="5033964"/>
            <a:ext cx="1714500" cy="566737"/>
          </a:xfrm>
          <a:prstGeom prst="ellipse">
            <a:avLst/>
          </a:prstGeom>
          <a:solidFill>
            <a:srgbClr val="FFFFFF"/>
          </a:solidFill>
          <a:ln w="9525">
            <a:solidFill>
              <a:srgbClr val="000000"/>
            </a:solidFill>
            <a:round/>
            <a:headEnd/>
            <a:tailEnd/>
          </a:ln>
        </p:spPr>
        <p:txBody>
          <a:bodyPr/>
          <a:lstStyle/>
          <a:p>
            <a:pPr algn="ctr" eaLnBrk="0" hangingPunct="0"/>
            <a:r>
              <a:rPr lang="en-US" altLang="en-US" sz="1200">
                <a:latin typeface="Times New Roman" panose="02020603050405020304" pitchFamily="18" charset="0"/>
              </a:rPr>
              <a:t>Run Sales on Order</a:t>
            </a:r>
          </a:p>
        </p:txBody>
      </p:sp>
      <p:sp>
        <p:nvSpPr>
          <p:cNvPr id="206853" name="Oval 5"/>
          <p:cNvSpPr>
            <a:spLocks noChangeArrowheads="1"/>
          </p:cNvSpPr>
          <p:nvPr/>
        </p:nvSpPr>
        <p:spPr bwMode="auto">
          <a:xfrm>
            <a:off x="7304088" y="3979864"/>
            <a:ext cx="1714500" cy="566737"/>
          </a:xfrm>
          <a:prstGeom prst="ellipse">
            <a:avLst/>
          </a:prstGeom>
          <a:solidFill>
            <a:srgbClr val="FFFFFF"/>
          </a:solidFill>
          <a:ln w="9525">
            <a:solidFill>
              <a:srgbClr val="000000"/>
            </a:solidFill>
            <a:round/>
            <a:headEnd/>
            <a:tailEnd/>
          </a:ln>
        </p:spPr>
        <p:txBody>
          <a:bodyPr/>
          <a:lstStyle/>
          <a:p>
            <a:pPr algn="ctr" eaLnBrk="0" hangingPunct="0"/>
            <a:r>
              <a:rPr lang="en-US" altLang="en-US" sz="1200">
                <a:latin typeface="Times New Roman" panose="02020603050405020304" pitchFamily="18" charset="0"/>
              </a:rPr>
              <a:t>Place Telephone Order</a:t>
            </a:r>
          </a:p>
        </p:txBody>
      </p:sp>
      <p:sp>
        <p:nvSpPr>
          <p:cNvPr id="206854" name="Oval 6"/>
          <p:cNvSpPr>
            <a:spLocks noChangeArrowheads="1"/>
          </p:cNvSpPr>
          <p:nvPr/>
        </p:nvSpPr>
        <p:spPr bwMode="auto">
          <a:xfrm>
            <a:off x="7304088" y="3078164"/>
            <a:ext cx="1714500" cy="566737"/>
          </a:xfrm>
          <a:prstGeom prst="ellipse">
            <a:avLst/>
          </a:prstGeom>
          <a:solidFill>
            <a:srgbClr val="FFFFFF"/>
          </a:solidFill>
          <a:ln w="9525">
            <a:solidFill>
              <a:srgbClr val="000000"/>
            </a:solidFill>
            <a:round/>
            <a:headEnd/>
            <a:tailEnd/>
          </a:ln>
        </p:spPr>
        <p:txBody>
          <a:bodyPr/>
          <a:lstStyle/>
          <a:p>
            <a:pPr algn="ctr" eaLnBrk="0" hangingPunct="0"/>
            <a:r>
              <a:rPr lang="en-US" altLang="en-US" sz="1200">
                <a:latin typeface="Times New Roman" panose="02020603050405020304" pitchFamily="18" charset="0"/>
              </a:rPr>
              <a:t>Place Web Order</a:t>
            </a:r>
          </a:p>
        </p:txBody>
      </p:sp>
      <p:sp>
        <p:nvSpPr>
          <p:cNvPr id="206855" name="Rectangle 7"/>
          <p:cNvSpPr>
            <a:spLocks noChangeArrowheads="1"/>
          </p:cNvSpPr>
          <p:nvPr/>
        </p:nvSpPr>
        <p:spPr bwMode="auto">
          <a:xfrm>
            <a:off x="4217988" y="2633663"/>
            <a:ext cx="5143500" cy="32877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06856" name="Group 8"/>
          <p:cNvGrpSpPr>
            <a:grpSpLocks/>
          </p:cNvGrpSpPr>
          <p:nvPr/>
        </p:nvGrpSpPr>
        <p:grpSpPr bwMode="auto">
          <a:xfrm>
            <a:off x="2732088" y="2747964"/>
            <a:ext cx="914400" cy="1246187"/>
            <a:chOff x="2520" y="3600"/>
            <a:chExt cx="1440" cy="1980"/>
          </a:xfrm>
        </p:grpSpPr>
        <p:sp>
          <p:nvSpPr>
            <p:cNvPr id="206857" name="Oval 9"/>
            <p:cNvSpPr>
              <a:spLocks noChangeArrowheads="1"/>
            </p:cNvSpPr>
            <p:nvPr/>
          </p:nvSpPr>
          <p:spPr bwMode="auto">
            <a:xfrm>
              <a:off x="2955" y="3600"/>
              <a:ext cx="360" cy="360"/>
            </a:xfrm>
            <a:prstGeom prst="ellipse">
              <a:avLst/>
            </a:prstGeom>
            <a:solidFill>
              <a:srgbClr val="FFFFFF"/>
            </a:solidFill>
            <a:ln w="19050">
              <a:solidFill>
                <a:srgbClr val="000000"/>
              </a:solidFill>
              <a:round/>
              <a:headEnd/>
              <a:tailEnd/>
            </a:ln>
          </p:spPr>
          <p:txBody>
            <a:bodyPr/>
            <a:lstStyle/>
            <a:p>
              <a:endParaRPr lang="en-US"/>
            </a:p>
          </p:txBody>
        </p:sp>
        <p:sp>
          <p:nvSpPr>
            <p:cNvPr id="206858" name="Line 10"/>
            <p:cNvSpPr>
              <a:spLocks noChangeShapeType="1"/>
            </p:cNvSpPr>
            <p:nvPr/>
          </p:nvSpPr>
          <p:spPr bwMode="auto">
            <a:xfrm>
              <a:off x="2880" y="4215"/>
              <a:ext cx="5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59" name="Line 11"/>
            <p:cNvSpPr>
              <a:spLocks noChangeShapeType="1"/>
            </p:cNvSpPr>
            <p:nvPr/>
          </p:nvSpPr>
          <p:spPr bwMode="auto">
            <a:xfrm>
              <a:off x="3135" y="3960"/>
              <a:ext cx="0" cy="5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0" name="Line 12"/>
            <p:cNvSpPr>
              <a:spLocks noChangeShapeType="1"/>
            </p:cNvSpPr>
            <p:nvPr/>
          </p:nvSpPr>
          <p:spPr bwMode="auto">
            <a:xfrm flipH="1">
              <a:off x="2960" y="4485"/>
              <a:ext cx="180" cy="36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1" name="Line 13"/>
            <p:cNvSpPr>
              <a:spLocks noChangeShapeType="1"/>
            </p:cNvSpPr>
            <p:nvPr/>
          </p:nvSpPr>
          <p:spPr bwMode="auto">
            <a:xfrm>
              <a:off x="3140" y="4485"/>
              <a:ext cx="180" cy="36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2" name="Text Box 14"/>
            <p:cNvSpPr txBox="1">
              <a:spLocks noChangeArrowheads="1"/>
            </p:cNvSpPr>
            <p:nvPr/>
          </p:nvSpPr>
          <p:spPr bwMode="auto">
            <a:xfrm>
              <a:off x="2520" y="5040"/>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Customer</a:t>
              </a:r>
            </a:p>
          </p:txBody>
        </p:sp>
      </p:grpSp>
      <p:grpSp>
        <p:nvGrpSpPr>
          <p:cNvPr id="206863" name="Group 15"/>
          <p:cNvGrpSpPr>
            <a:grpSpLocks/>
          </p:cNvGrpSpPr>
          <p:nvPr/>
        </p:nvGrpSpPr>
        <p:grpSpPr bwMode="auto">
          <a:xfrm>
            <a:off x="2617788" y="4805364"/>
            <a:ext cx="1143000" cy="1133475"/>
            <a:chOff x="2520" y="6840"/>
            <a:chExt cx="1800" cy="1800"/>
          </a:xfrm>
        </p:grpSpPr>
        <p:sp>
          <p:nvSpPr>
            <p:cNvPr id="206864" name="Oval 16"/>
            <p:cNvSpPr>
              <a:spLocks noChangeArrowheads="1"/>
            </p:cNvSpPr>
            <p:nvPr/>
          </p:nvSpPr>
          <p:spPr bwMode="auto">
            <a:xfrm>
              <a:off x="3135" y="6840"/>
              <a:ext cx="360" cy="360"/>
            </a:xfrm>
            <a:prstGeom prst="ellipse">
              <a:avLst/>
            </a:prstGeom>
            <a:solidFill>
              <a:srgbClr val="FFFFFF"/>
            </a:solidFill>
            <a:ln w="19050">
              <a:solidFill>
                <a:srgbClr val="000000"/>
              </a:solidFill>
              <a:round/>
              <a:headEnd/>
              <a:tailEnd/>
            </a:ln>
          </p:spPr>
          <p:txBody>
            <a:bodyPr/>
            <a:lstStyle/>
            <a:p>
              <a:endParaRPr lang="en-US"/>
            </a:p>
          </p:txBody>
        </p:sp>
        <p:sp>
          <p:nvSpPr>
            <p:cNvPr id="206865" name="Line 17"/>
            <p:cNvSpPr>
              <a:spLocks noChangeShapeType="1"/>
            </p:cNvSpPr>
            <p:nvPr/>
          </p:nvSpPr>
          <p:spPr bwMode="auto">
            <a:xfrm>
              <a:off x="3060" y="7455"/>
              <a:ext cx="5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6" name="Line 18"/>
            <p:cNvSpPr>
              <a:spLocks noChangeShapeType="1"/>
            </p:cNvSpPr>
            <p:nvPr/>
          </p:nvSpPr>
          <p:spPr bwMode="auto">
            <a:xfrm>
              <a:off x="3315" y="7200"/>
              <a:ext cx="0" cy="5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7" name="Line 19"/>
            <p:cNvSpPr>
              <a:spLocks noChangeShapeType="1"/>
            </p:cNvSpPr>
            <p:nvPr/>
          </p:nvSpPr>
          <p:spPr bwMode="auto">
            <a:xfrm flipH="1">
              <a:off x="3140" y="7725"/>
              <a:ext cx="180" cy="36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8" name="Line 20"/>
            <p:cNvSpPr>
              <a:spLocks noChangeShapeType="1"/>
            </p:cNvSpPr>
            <p:nvPr/>
          </p:nvSpPr>
          <p:spPr bwMode="auto">
            <a:xfrm>
              <a:off x="3320" y="7725"/>
              <a:ext cx="180" cy="36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9" name="Text Box 21"/>
            <p:cNvSpPr txBox="1">
              <a:spLocks noChangeArrowheads="1"/>
            </p:cNvSpPr>
            <p:nvPr/>
          </p:nvSpPr>
          <p:spPr bwMode="auto">
            <a:xfrm>
              <a:off x="2520" y="8100"/>
              <a:ext cx="18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Customer Rep</a:t>
              </a:r>
            </a:p>
          </p:txBody>
        </p:sp>
      </p:grpSp>
      <p:sp>
        <p:nvSpPr>
          <p:cNvPr id="206870" name="Rectangle 22"/>
          <p:cNvSpPr>
            <a:spLocks noChangeArrowheads="1"/>
          </p:cNvSpPr>
          <p:nvPr/>
        </p:nvSpPr>
        <p:spPr bwMode="auto">
          <a:xfrm>
            <a:off x="2293938" y="2084389"/>
            <a:ext cx="7658100" cy="41116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6871" name="Line 23"/>
          <p:cNvSpPr>
            <a:spLocks noChangeShapeType="1"/>
          </p:cNvSpPr>
          <p:nvPr/>
        </p:nvSpPr>
        <p:spPr bwMode="auto">
          <a:xfrm>
            <a:off x="3417888" y="3179763"/>
            <a:ext cx="1371600" cy="1127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72" name="Line 24"/>
          <p:cNvSpPr>
            <a:spLocks noChangeShapeType="1"/>
          </p:cNvSpPr>
          <p:nvPr/>
        </p:nvSpPr>
        <p:spPr bwMode="auto">
          <a:xfrm>
            <a:off x="3417888" y="3294063"/>
            <a:ext cx="1371600" cy="1020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73" name="Line 25"/>
          <p:cNvSpPr>
            <a:spLocks noChangeShapeType="1"/>
          </p:cNvSpPr>
          <p:nvPr/>
        </p:nvSpPr>
        <p:spPr bwMode="auto">
          <a:xfrm>
            <a:off x="3417888" y="5148263"/>
            <a:ext cx="1371600" cy="150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74" name="Line 26"/>
          <p:cNvSpPr>
            <a:spLocks noChangeShapeType="1"/>
          </p:cNvSpPr>
          <p:nvPr/>
        </p:nvSpPr>
        <p:spPr bwMode="auto">
          <a:xfrm flipH="1" flipV="1">
            <a:off x="6503988" y="3306763"/>
            <a:ext cx="800100" cy="1127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875" name="Line 27"/>
          <p:cNvSpPr>
            <a:spLocks noChangeShapeType="1"/>
          </p:cNvSpPr>
          <p:nvPr/>
        </p:nvSpPr>
        <p:spPr bwMode="auto">
          <a:xfrm flipH="1" flipV="1">
            <a:off x="6389688" y="3395663"/>
            <a:ext cx="914400" cy="7937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876" name="Text Box 28"/>
          <p:cNvSpPr txBox="1">
            <a:spLocks noChangeArrowheads="1"/>
          </p:cNvSpPr>
          <p:nvPr/>
        </p:nvSpPr>
        <p:spPr bwMode="auto">
          <a:xfrm>
            <a:off x="2286000" y="1333501"/>
            <a:ext cx="3200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altLang="en-US" sz="1200" i="1">
              <a:solidFill>
                <a:srgbClr val="808080"/>
              </a:solidFill>
              <a:latin typeface="Times New Roman" panose="02020603050405020304" pitchFamily="18" charset="0"/>
            </a:endParaRPr>
          </a:p>
        </p:txBody>
      </p:sp>
      <p:sp>
        <p:nvSpPr>
          <p:cNvPr id="206877" name="Line 29"/>
          <p:cNvSpPr>
            <a:spLocks noChangeShapeType="1"/>
          </p:cNvSpPr>
          <p:nvPr/>
        </p:nvSpPr>
        <p:spPr bwMode="auto">
          <a:xfrm flipV="1">
            <a:off x="3125789" y="3903663"/>
            <a:ext cx="1587" cy="831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8" name="Text Box 30"/>
          <p:cNvSpPr txBox="1">
            <a:spLocks noChangeArrowheads="1"/>
          </p:cNvSpPr>
          <p:nvPr/>
        </p:nvSpPr>
        <p:spPr bwMode="auto">
          <a:xfrm>
            <a:off x="2486025" y="741363"/>
            <a:ext cx="7488238"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2800">
                <a:latin typeface="Arial Black" panose="020B0A04020102020204" pitchFamily="34" charset="0"/>
              </a:rPr>
              <a:t>Examples of Inheritance in a Use Case Diagram</a:t>
            </a:r>
          </a:p>
        </p:txBody>
      </p:sp>
    </p:spTree>
    <p:extLst>
      <p:ext uri="{BB962C8B-B14F-4D97-AF65-F5344CB8AC3E}">
        <p14:creationId xmlns:p14="http://schemas.microsoft.com/office/powerpoint/2010/main" val="2739384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05025" y="2182019"/>
            <a:ext cx="7981950" cy="3638550"/>
          </a:xfrm>
          <a:prstGeom prst="rect">
            <a:avLst/>
          </a:prstGeom>
        </p:spPr>
      </p:pic>
    </p:spTree>
    <p:extLst>
      <p:ext uri="{BB962C8B-B14F-4D97-AF65-F5344CB8AC3E}">
        <p14:creationId xmlns:p14="http://schemas.microsoft.com/office/powerpoint/2010/main" val="8742810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139950" y="971550"/>
            <a:ext cx="7772400" cy="533400"/>
          </a:xfrm>
        </p:spPr>
        <p:txBody>
          <a:bodyPr/>
          <a:lstStyle/>
          <a:p>
            <a:r>
              <a:rPr lang="en-US" altLang="en-US" sz="2900"/>
              <a:t>Place Order Use Case</a:t>
            </a:r>
          </a:p>
        </p:txBody>
      </p:sp>
      <p:sp>
        <p:nvSpPr>
          <p:cNvPr id="201731" name="Rectangle 3"/>
          <p:cNvSpPr>
            <a:spLocks noGrp="1" noChangeArrowheads="1"/>
          </p:cNvSpPr>
          <p:nvPr>
            <p:ph type="body" idx="1"/>
          </p:nvPr>
        </p:nvSpPr>
        <p:spPr>
          <a:xfrm>
            <a:off x="1905000" y="1905000"/>
            <a:ext cx="8453438" cy="42116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lnSpc>
                <a:spcPct val="80000"/>
              </a:lnSpc>
              <a:buClr>
                <a:schemeClr val="tx1"/>
              </a:buClr>
              <a:buSzTx/>
              <a:buFont typeface="Wingdings" panose="05000000000000000000" pitchFamily="2" charset="2"/>
              <a:buChar char="§"/>
            </a:pPr>
            <a:r>
              <a:rPr lang="en-US" altLang="en-US" sz="1600"/>
              <a:t>The use case begins when the customer selects Place Order</a:t>
            </a:r>
          </a:p>
          <a:p>
            <a:pPr>
              <a:lnSpc>
                <a:spcPct val="80000"/>
              </a:lnSpc>
              <a:buClr>
                <a:schemeClr val="tx1"/>
              </a:buClr>
              <a:buSzTx/>
              <a:buFont typeface="Wingdings" panose="05000000000000000000" pitchFamily="2" charset="2"/>
              <a:buChar char="§"/>
            </a:pPr>
            <a:r>
              <a:rPr lang="en-US" altLang="en-US" sz="1600"/>
              <a:t>The customer enters his or her name and address</a:t>
            </a:r>
          </a:p>
          <a:p>
            <a:pPr>
              <a:lnSpc>
                <a:spcPct val="80000"/>
              </a:lnSpc>
              <a:buClr>
                <a:schemeClr val="tx1"/>
              </a:buClr>
              <a:buSzTx/>
              <a:buFont typeface="Wingdings" panose="05000000000000000000" pitchFamily="2" charset="2"/>
              <a:buChar char="§"/>
            </a:pPr>
            <a:r>
              <a:rPr lang="en-US" altLang="en-US" sz="1600"/>
              <a:t>If the customer enters only the zip code, the system supplies the city and state.</a:t>
            </a:r>
          </a:p>
          <a:p>
            <a:pPr>
              <a:lnSpc>
                <a:spcPct val="80000"/>
              </a:lnSpc>
              <a:buClr>
                <a:schemeClr val="tx1"/>
              </a:buClr>
              <a:buSzTx/>
              <a:buFont typeface="Wingdings" panose="05000000000000000000" pitchFamily="2" charset="2"/>
              <a:buChar char="§"/>
            </a:pPr>
            <a:r>
              <a:rPr lang="en-US" altLang="en-US" sz="1600"/>
              <a:t>The customer enters product codes for products to be ordered.</a:t>
            </a:r>
          </a:p>
          <a:p>
            <a:pPr>
              <a:lnSpc>
                <a:spcPct val="80000"/>
              </a:lnSpc>
              <a:buClr>
                <a:schemeClr val="tx1"/>
              </a:buClr>
              <a:buSzTx/>
              <a:buFont typeface="Wingdings" panose="05000000000000000000" pitchFamily="2" charset="2"/>
              <a:buChar char="§"/>
            </a:pPr>
            <a:r>
              <a:rPr lang="en-US" altLang="en-US" sz="1600"/>
              <a:t>For each product code entered</a:t>
            </a:r>
          </a:p>
          <a:p>
            <a:pPr lvl="1">
              <a:lnSpc>
                <a:spcPct val="80000"/>
              </a:lnSpc>
              <a:buClr>
                <a:schemeClr val="tx1"/>
              </a:buClr>
              <a:buSzTx/>
              <a:buFont typeface="Wingdings" panose="05000000000000000000" pitchFamily="2" charset="2"/>
              <a:buChar char="§"/>
            </a:pPr>
            <a:r>
              <a:rPr lang="en-US" altLang="en-US" sz="1600"/>
              <a:t>The system supplies a product description </a:t>
            </a:r>
          </a:p>
          <a:p>
            <a:pPr lvl="1">
              <a:lnSpc>
                <a:spcPct val="80000"/>
              </a:lnSpc>
              <a:buClr>
                <a:schemeClr val="tx1"/>
              </a:buClr>
              <a:buSzTx/>
              <a:buFont typeface="Wingdings" panose="05000000000000000000" pitchFamily="2" charset="2"/>
              <a:buChar char="§"/>
            </a:pPr>
            <a:r>
              <a:rPr lang="en-US" altLang="en-US" sz="1600"/>
              <a:t>The system supplies a product price</a:t>
            </a:r>
          </a:p>
          <a:p>
            <a:pPr lvl="1">
              <a:lnSpc>
                <a:spcPct val="80000"/>
              </a:lnSpc>
              <a:buClr>
                <a:schemeClr val="tx1"/>
              </a:buClr>
              <a:buSzTx/>
              <a:buFont typeface="Wingdings" panose="05000000000000000000" pitchFamily="2" charset="2"/>
              <a:buChar char="§"/>
            </a:pPr>
            <a:r>
              <a:rPr lang="en-US" altLang="en-US" sz="1600"/>
              <a:t>The system adds the price of the item to the total</a:t>
            </a:r>
          </a:p>
          <a:p>
            <a:pPr>
              <a:lnSpc>
                <a:spcPct val="80000"/>
              </a:lnSpc>
              <a:buClr>
                <a:schemeClr val="tx1"/>
              </a:buClr>
              <a:buSzTx/>
              <a:buFont typeface="Wingdings" panose="05000000000000000000" pitchFamily="2" charset="2"/>
              <a:buChar char="§"/>
            </a:pPr>
            <a:r>
              <a:rPr lang="en-US" altLang="en-US" sz="1600"/>
              <a:t>end loop</a:t>
            </a:r>
          </a:p>
          <a:p>
            <a:pPr>
              <a:lnSpc>
                <a:spcPct val="80000"/>
              </a:lnSpc>
              <a:buClr>
                <a:schemeClr val="tx1"/>
              </a:buClr>
              <a:buSzTx/>
              <a:buFont typeface="Wingdings" panose="05000000000000000000" pitchFamily="2" charset="2"/>
              <a:buChar char="§"/>
            </a:pPr>
            <a:r>
              <a:rPr lang="en-US" altLang="en-US" sz="1600"/>
              <a:t>The customer enters credit card payment information</a:t>
            </a:r>
          </a:p>
          <a:p>
            <a:pPr>
              <a:lnSpc>
                <a:spcPct val="80000"/>
              </a:lnSpc>
              <a:buClr>
                <a:schemeClr val="tx1"/>
              </a:buClr>
              <a:buSzTx/>
              <a:buFont typeface="Wingdings" panose="05000000000000000000" pitchFamily="2" charset="2"/>
              <a:buChar char="§"/>
            </a:pPr>
            <a:r>
              <a:rPr lang="en-US" altLang="en-US" sz="1600"/>
              <a:t>The customer selects Submit</a:t>
            </a:r>
          </a:p>
          <a:p>
            <a:pPr>
              <a:lnSpc>
                <a:spcPct val="80000"/>
              </a:lnSpc>
              <a:buClr>
                <a:schemeClr val="tx1"/>
              </a:buClr>
              <a:buSzTx/>
              <a:buFont typeface="Wingdings" panose="05000000000000000000" pitchFamily="2" charset="2"/>
              <a:buChar char="§"/>
            </a:pPr>
            <a:r>
              <a:rPr lang="en-US" altLang="en-US" sz="1600"/>
              <a:t>The system verifies the information, saves the order as pending, and forwards payment information to the accounting system.</a:t>
            </a:r>
          </a:p>
          <a:p>
            <a:pPr>
              <a:lnSpc>
                <a:spcPct val="80000"/>
              </a:lnSpc>
              <a:buClr>
                <a:schemeClr val="tx1"/>
              </a:buClr>
              <a:buSzTx/>
              <a:buFont typeface="Wingdings" panose="05000000000000000000" pitchFamily="2" charset="2"/>
              <a:buChar char="§"/>
            </a:pPr>
            <a:r>
              <a:rPr lang="en-US" altLang="en-US" sz="1600"/>
              <a:t>When payment is confirmed, the order is marked confirmed, an order ID is returned to the customer, and the use case ends.</a:t>
            </a:r>
          </a:p>
        </p:txBody>
      </p:sp>
    </p:spTree>
    <p:extLst>
      <p:ext uri="{BB962C8B-B14F-4D97-AF65-F5344CB8AC3E}">
        <p14:creationId xmlns:p14="http://schemas.microsoft.com/office/powerpoint/2010/main" val="3599979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a:solidFill>
                  <a:schemeClr val="tx1"/>
                </a:solidFill>
              </a:rPr>
              <a:t>Inheritance Relationship (cont.)</a:t>
            </a:r>
          </a:p>
        </p:txBody>
      </p:sp>
      <p:sp>
        <p:nvSpPr>
          <p:cNvPr id="205827"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Inheritance between Use cases</a:t>
            </a:r>
          </a:p>
          <a:p>
            <a:pPr lvl="1">
              <a:lnSpc>
                <a:spcPct val="80000"/>
              </a:lnSpc>
              <a:buClr>
                <a:schemeClr val="tx1"/>
              </a:buClr>
              <a:buSzTx/>
              <a:buFont typeface="Wingdings" panose="05000000000000000000" pitchFamily="2" charset="2"/>
              <a:buChar char="§"/>
            </a:pPr>
            <a:r>
              <a:rPr lang="en-US" altLang="en-US" sz="2000"/>
              <a:t>One use case is a specialized version of another use case</a:t>
            </a:r>
          </a:p>
          <a:p>
            <a:pPr lvl="1">
              <a:lnSpc>
                <a:spcPct val="80000"/>
              </a:lnSpc>
              <a:buClr>
                <a:schemeClr val="tx1"/>
              </a:buClr>
              <a:buSzTx/>
              <a:buFont typeface="Wingdings" panose="05000000000000000000" pitchFamily="2" charset="2"/>
              <a:buChar char="§"/>
            </a:pPr>
            <a:r>
              <a:rPr lang="en-US" altLang="en-US" sz="2000"/>
              <a:t>Can be documented in two ways:</a:t>
            </a:r>
          </a:p>
          <a:p>
            <a:pPr lvl="2">
              <a:lnSpc>
                <a:spcPct val="80000"/>
              </a:lnSpc>
              <a:buSzTx/>
              <a:buFont typeface="Wingdings" panose="05000000000000000000" pitchFamily="2" charset="2"/>
              <a:buChar char="§"/>
            </a:pPr>
            <a:r>
              <a:rPr lang="en-US" altLang="en-US"/>
              <a:t> The parent use case is just a description, while the specialized use cases contain the detailed flow of events.</a:t>
            </a:r>
          </a:p>
          <a:p>
            <a:pPr lvl="2">
              <a:lnSpc>
                <a:spcPct val="80000"/>
              </a:lnSpc>
              <a:buSzTx/>
              <a:buFont typeface="Wingdings" panose="05000000000000000000" pitchFamily="2" charset="2"/>
              <a:buChar char="§"/>
            </a:pPr>
            <a:r>
              <a:rPr lang="en-US" altLang="en-US"/>
              <a:t>The parent use case is  written as a complete flow of events. The specialized use cases just describe how they are different from the parent use case.</a:t>
            </a:r>
          </a:p>
        </p:txBody>
      </p:sp>
    </p:spTree>
    <p:extLst>
      <p:ext uri="{BB962C8B-B14F-4D97-AF65-F5344CB8AC3E}">
        <p14:creationId xmlns:p14="http://schemas.microsoft.com/office/powerpoint/2010/main" val="2627545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solidFill>
                  <a:schemeClr val="tx1"/>
                </a:solidFill>
              </a:rPr>
              <a:t>Use Cases Level of Detail</a:t>
            </a:r>
          </a:p>
        </p:txBody>
      </p:sp>
      <p:sp>
        <p:nvSpPr>
          <p:cNvPr id="211971"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Determine who needs the use case and how it will be used. </a:t>
            </a:r>
          </a:p>
          <a:p>
            <a:pPr>
              <a:lnSpc>
                <a:spcPct val="80000"/>
              </a:lnSpc>
              <a:buClr>
                <a:schemeClr val="tx1"/>
              </a:buClr>
              <a:buSzTx/>
              <a:buFont typeface="Wingdings" panose="05000000000000000000" pitchFamily="2" charset="2"/>
              <a:buChar char="§"/>
            </a:pPr>
            <a:r>
              <a:rPr lang="en-US" altLang="en-US" sz="2000"/>
              <a:t>It may be used by managers, end users, or developers (see next slides for examples of each category of users and the difference in the level of detail of  use cases).</a:t>
            </a:r>
          </a:p>
        </p:txBody>
      </p:sp>
    </p:spTree>
    <p:extLst>
      <p:ext uri="{BB962C8B-B14F-4D97-AF65-F5344CB8AC3E}">
        <p14:creationId xmlns:p14="http://schemas.microsoft.com/office/powerpoint/2010/main" val="1978067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2293938" y="931863"/>
            <a:ext cx="7696200" cy="685800"/>
          </a:xfrm>
        </p:spPr>
        <p:txBody>
          <a:bodyPr/>
          <a:lstStyle/>
          <a:p>
            <a:r>
              <a:rPr lang="en-US" altLang="en-US" sz="3200"/>
              <a:t>Business Process Use case</a:t>
            </a:r>
          </a:p>
        </p:txBody>
      </p:sp>
      <p:sp>
        <p:nvSpPr>
          <p:cNvPr id="212995" name="Rectangle 3"/>
          <p:cNvSpPr>
            <a:spLocks noGrp="1" noChangeArrowheads="1"/>
          </p:cNvSpPr>
          <p:nvPr>
            <p:ph type="body" idx="1"/>
          </p:nvPr>
        </p:nvSpPr>
        <p:spPr>
          <a:xfrm>
            <a:off x="2101850" y="1854201"/>
            <a:ext cx="8077200" cy="3997325"/>
          </a:xfrm>
        </p:spPr>
        <p:txBody>
          <a:bodyPr/>
          <a:lstStyle/>
          <a:p>
            <a:pPr marL="396875" indent="-396875">
              <a:buClr>
                <a:schemeClr val="tx1"/>
              </a:buClr>
              <a:buFontTx/>
              <a:buAutoNum type="arabicPeriod"/>
            </a:pPr>
            <a:r>
              <a:rPr lang="en-US" altLang="en-US" sz="1800"/>
              <a:t>The use case begins when the customer places an order for products with the customer service department.</a:t>
            </a:r>
          </a:p>
          <a:p>
            <a:pPr marL="396875" indent="-396875">
              <a:buClr>
                <a:schemeClr val="tx1"/>
              </a:buClr>
              <a:buFontTx/>
              <a:buAutoNum type="arabicPeriod"/>
            </a:pPr>
            <a:r>
              <a:rPr lang="en-US" altLang="en-US" sz="1800"/>
              <a:t>The customer service department sends the payment information for the order to the accounting department</a:t>
            </a:r>
          </a:p>
          <a:p>
            <a:pPr marL="396875" indent="-396875">
              <a:buClr>
                <a:schemeClr val="tx1"/>
              </a:buClr>
              <a:buFontTx/>
              <a:buAutoNum type="arabicPeriod"/>
            </a:pPr>
            <a:r>
              <a:rPr lang="en-US" altLang="en-US" sz="1800"/>
              <a:t>The accounting department updates National Widgets’ accounts and deposits the payments in the bank.</a:t>
            </a:r>
          </a:p>
          <a:p>
            <a:pPr marL="396875" indent="-396875">
              <a:buClr>
                <a:schemeClr val="tx1"/>
              </a:buClr>
              <a:buFontTx/>
              <a:buAutoNum type="arabicPeriod"/>
            </a:pPr>
            <a:r>
              <a:rPr lang="en-US" altLang="en-US" sz="1800"/>
              <a:t>The customer service department sends the order to the warehouse department</a:t>
            </a:r>
          </a:p>
          <a:p>
            <a:pPr marL="396875" indent="-396875">
              <a:buClr>
                <a:schemeClr val="tx1"/>
              </a:buClr>
              <a:buFontTx/>
              <a:buAutoNum type="arabicPeriod"/>
            </a:pPr>
            <a:r>
              <a:rPr lang="en-US" altLang="en-US" sz="1800"/>
              <a:t>The warehouse department collects the items for the order and sends them with the shipping address to the shipping department</a:t>
            </a:r>
          </a:p>
          <a:p>
            <a:pPr marL="396875" indent="-396875">
              <a:buClr>
                <a:schemeClr val="tx1"/>
              </a:buClr>
              <a:buFontTx/>
              <a:buAutoNum type="arabicPeriod"/>
            </a:pPr>
            <a:r>
              <a:rPr lang="en-US" altLang="en-US" sz="1800"/>
              <a:t>The shipping department packages up the items  with the shipping address and gives the package to a shipping company for delivery to the customer, and use case ends.</a:t>
            </a:r>
          </a:p>
        </p:txBody>
      </p:sp>
    </p:spTree>
    <p:extLst>
      <p:ext uri="{BB962C8B-B14F-4D97-AF65-F5344CB8AC3E}">
        <p14:creationId xmlns:p14="http://schemas.microsoft.com/office/powerpoint/2010/main" val="2910254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139950" y="931863"/>
            <a:ext cx="7772400" cy="647700"/>
          </a:xfrm>
        </p:spPr>
        <p:txBody>
          <a:bodyPr/>
          <a:lstStyle/>
          <a:p>
            <a:r>
              <a:rPr lang="en-US" altLang="en-US" sz="2900"/>
              <a:t>Place Order Use case – Actor View</a:t>
            </a:r>
          </a:p>
        </p:txBody>
      </p:sp>
      <p:sp>
        <p:nvSpPr>
          <p:cNvPr id="214019" name="Rectangle 3"/>
          <p:cNvSpPr>
            <a:spLocks noGrp="1" noChangeArrowheads="1"/>
          </p:cNvSpPr>
          <p:nvPr>
            <p:ph type="body" idx="1"/>
          </p:nvPr>
        </p:nvSpPr>
        <p:spPr>
          <a:xfrm>
            <a:off x="2139950" y="1854201"/>
            <a:ext cx="8147050" cy="4327525"/>
          </a:xfrm>
        </p:spPr>
        <p:txBody>
          <a:bodyPr>
            <a:normAutofit lnSpcReduction="10000"/>
          </a:bodyPr>
          <a:lstStyle/>
          <a:p>
            <a:pPr marL="396875" indent="-396875">
              <a:buClr>
                <a:schemeClr val="tx1"/>
              </a:buClr>
              <a:buFontTx/>
              <a:buAutoNum type="arabicParenR"/>
            </a:pPr>
            <a:r>
              <a:rPr lang="en-US" altLang="en-US" sz="1800"/>
              <a:t>The use case begins when the customer selects Place Order</a:t>
            </a:r>
          </a:p>
          <a:p>
            <a:pPr marL="396875" indent="-396875">
              <a:buClr>
                <a:schemeClr val="tx1"/>
              </a:buClr>
              <a:buFontTx/>
              <a:buAutoNum type="arabicParenR"/>
            </a:pPr>
            <a:r>
              <a:rPr lang="en-US" altLang="en-US" sz="1800"/>
              <a:t>The customer enters his or her name and address</a:t>
            </a:r>
          </a:p>
          <a:p>
            <a:pPr marL="396875" indent="-396875">
              <a:buClr>
                <a:schemeClr val="tx1"/>
              </a:buClr>
              <a:buFontTx/>
              <a:buAutoNum type="arabicParenR"/>
            </a:pPr>
            <a:r>
              <a:rPr lang="en-US" altLang="en-US" sz="1800"/>
              <a:t>If the customer enters only the zip code, the system supplies the city and state.</a:t>
            </a:r>
          </a:p>
          <a:p>
            <a:pPr marL="396875" indent="-396875">
              <a:buClr>
                <a:schemeClr val="tx1"/>
              </a:buClr>
              <a:buFontTx/>
              <a:buAutoNum type="arabicParenR"/>
            </a:pPr>
            <a:r>
              <a:rPr lang="en-US" altLang="en-US" sz="1800"/>
              <a:t>The customer enters product codes for products to be ordered.</a:t>
            </a:r>
          </a:p>
          <a:p>
            <a:pPr marL="396875" indent="-396875">
              <a:buClr>
                <a:schemeClr val="tx1"/>
              </a:buClr>
              <a:buFontTx/>
              <a:buAutoNum type="arabicParenR"/>
            </a:pPr>
            <a:r>
              <a:rPr lang="en-US" altLang="en-US" sz="1800"/>
              <a:t>For each product code entered</a:t>
            </a:r>
          </a:p>
          <a:p>
            <a:pPr marL="974725" lvl="1" indent="-342900">
              <a:buClr>
                <a:schemeClr val="tx1"/>
              </a:buClr>
              <a:buFontTx/>
              <a:buChar char="–"/>
            </a:pPr>
            <a:r>
              <a:rPr lang="en-US" altLang="en-US" sz="1800"/>
              <a:t>The system supplies a product description and price</a:t>
            </a:r>
          </a:p>
          <a:p>
            <a:pPr marL="974725" lvl="1" indent="-342900">
              <a:buClr>
                <a:schemeClr val="tx1"/>
              </a:buClr>
              <a:buFontTx/>
              <a:buChar char="–"/>
            </a:pPr>
            <a:r>
              <a:rPr lang="en-US" altLang="en-US" sz="1800"/>
              <a:t>The system adds the price of the item to the total</a:t>
            </a:r>
            <a:r>
              <a:rPr lang="en-US" altLang="en-US" sz="1600"/>
              <a:t>end loop</a:t>
            </a:r>
          </a:p>
          <a:p>
            <a:pPr marL="396875" indent="-396875">
              <a:buClr>
                <a:schemeClr val="tx1"/>
              </a:buClr>
              <a:buFontTx/>
              <a:buAutoNum type="arabicParenR"/>
            </a:pPr>
            <a:r>
              <a:rPr lang="en-US" altLang="en-US" sz="1800"/>
              <a:t>The customer enters credit card payment information</a:t>
            </a:r>
          </a:p>
          <a:p>
            <a:pPr marL="396875" indent="-396875">
              <a:buClr>
                <a:schemeClr val="tx1"/>
              </a:buClr>
              <a:buFontTx/>
              <a:buAutoNum type="arabicParenR"/>
            </a:pPr>
            <a:r>
              <a:rPr lang="en-US" altLang="en-US" sz="1800"/>
              <a:t>The customer selects Submit</a:t>
            </a:r>
          </a:p>
          <a:p>
            <a:pPr marL="396875" indent="-396875">
              <a:buClr>
                <a:schemeClr val="tx1"/>
              </a:buClr>
              <a:buFontTx/>
              <a:buAutoNum type="arabicParenR"/>
            </a:pPr>
            <a:r>
              <a:rPr lang="en-US" altLang="en-US" sz="1800"/>
              <a:t>The system verifies the information, saves the order as pending, and forwards payment information to the accounting system.</a:t>
            </a:r>
          </a:p>
          <a:p>
            <a:pPr marL="396875" indent="-396875">
              <a:buClr>
                <a:schemeClr val="tx1"/>
              </a:buClr>
              <a:buFontTx/>
              <a:buAutoNum type="arabicParenR"/>
            </a:pPr>
            <a:r>
              <a:rPr lang="en-US" altLang="en-US" sz="1800"/>
              <a:t>When payment is confirmed, the order is marked confirmed, an order ID is returned to the customer, and the use case ends.</a:t>
            </a:r>
          </a:p>
        </p:txBody>
      </p:sp>
    </p:spTree>
    <p:extLst>
      <p:ext uri="{BB962C8B-B14F-4D97-AF65-F5344CB8AC3E}">
        <p14:creationId xmlns:p14="http://schemas.microsoft.com/office/powerpoint/2010/main" val="3444791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139950" y="817563"/>
            <a:ext cx="8066088" cy="768350"/>
          </a:xfrm>
        </p:spPr>
        <p:txBody>
          <a:bodyPr/>
          <a:lstStyle/>
          <a:p>
            <a:r>
              <a:rPr lang="en-US" altLang="en-US" sz="2800"/>
              <a:t>Place Order Use case – Developer View</a:t>
            </a:r>
          </a:p>
        </p:txBody>
      </p:sp>
      <p:sp>
        <p:nvSpPr>
          <p:cNvPr id="215043" name="Rectangle 3"/>
          <p:cNvSpPr>
            <a:spLocks noGrp="1" noChangeArrowheads="1"/>
          </p:cNvSpPr>
          <p:nvPr>
            <p:ph type="body" idx="1"/>
          </p:nvPr>
        </p:nvSpPr>
        <p:spPr>
          <a:xfrm>
            <a:off x="2063750" y="1892300"/>
            <a:ext cx="8224838" cy="38798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396875" indent="-396875">
              <a:buClr>
                <a:schemeClr val="tx1"/>
              </a:buClr>
              <a:buFontTx/>
              <a:buAutoNum type="arabicParenR"/>
            </a:pPr>
            <a:r>
              <a:rPr lang="en-US" altLang="en-US" sz="1800"/>
              <a:t>The use case begins when the customer selects Place Order</a:t>
            </a:r>
          </a:p>
          <a:p>
            <a:pPr marL="396875" indent="-396875">
              <a:buClr>
                <a:schemeClr val="tx1"/>
              </a:buClr>
              <a:buFontTx/>
              <a:buAutoNum type="arabicParenR"/>
            </a:pPr>
            <a:r>
              <a:rPr lang="en-US" altLang="en-US" sz="1800"/>
              <a:t>The customer enters his or her name and address</a:t>
            </a:r>
          </a:p>
          <a:p>
            <a:pPr marL="396875" indent="-396875">
              <a:buClr>
                <a:schemeClr val="tx1"/>
              </a:buClr>
              <a:buFontTx/>
              <a:buAutoNum type="arabicParenR"/>
            </a:pPr>
            <a:r>
              <a:rPr lang="en-US" altLang="en-US" sz="1800"/>
              <a:t>If the customer enters only the zip code, the system uses the zip code to query the U.S. Post Office online repository to get the city and state, the system adds the city and state to the order</a:t>
            </a:r>
          </a:p>
          <a:p>
            <a:pPr marL="396875" indent="-396875">
              <a:buClr>
                <a:schemeClr val="tx1"/>
              </a:buClr>
              <a:buFontTx/>
              <a:buAutoNum type="arabicParenR"/>
            </a:pPr>
            <a:r>
              <a:rPr lang="en-US" altLang="en-US" sz="1800"/>
              <a:t>The customer enters product codes for products to be ordered</a:t>
            </a:r>
          </a:p>
          <a:p>
            <a:pPr marL="396875" indent="-396875">
              <a:buClr>
                <a:schemeClr val="tx1"/>
              </a:buClr>
              <a:buFontTx/>
              <a:buAutoNum type="arabicParenR"/>
            </a:pPr>
            <a:r>
              <a:rPr lang="en-US" altLang="en-US" sz="1800"/>
              <a:t>For each product code entered</a:t>
            </a:r>
          </a:p>
          <a:p>
            <a:pPr marL="1027113" lvl="1" indent="-342900">
              <a:buClr>
                <a:schemeClr val="tx1"/>
              </a:buClr>
              <a:buFontTx/>
              <a:buChar char="–"/>
            </a:pPr>
            <a:r>
              <a:rPr lang="en-US" altLang="en-US" sz="1800"/>
              <a:t>The system uses the product code to query the inventory system software for a product description and price. The system adds the description and price to the order. The system queries the customer for product quantity. The customer enters a quantity for the product.</a:t>
            </a:r>
          </a:p>
          <a:p>
            <a:pPr marL="1027113" lvl="1" indent="-342900">
              <a:buClr>
                <a:schemeClr val="tx1"/>
              </a:buClr>
              <a:buFontTx/>
              <a:buChar char="–"/>
            </a:pPr>
            <a:r>
              <a:rPr lang="en-US" altLang="en-US" sz="1800"/>
              <a:t>The system adds the price of the item to the subtotal of the order</a:t>
            </a:r>
          </a:p>
        </p:txBody>
      </p:sp>
    </p:spTree>
    <p:extLst>
      <p:ext uri="{BB962C8B-B14F-4D97-AF65-F5344CB8AC3E}">
        <p14:creationId xmlns:p14="http://schemas.microsoft.com/office/powerpoint/2010/main" val="3905111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293938" y="701675"/>
            <a:ext cx="7696200" cy="877888"/>
          </a:xfrm>
        </p:spPr>
        <p:txBody>
          <a:bodyPr/>
          <a:lstStyle/>
          <a:p>
            <a:r>
              <a:rPr lang="en-US" altLang="en-US" sz="2500"/>
              <a:t>Place Order Use case – Developer View (cont.)</a:t>
            </a:r>
          </a:p>
        </p:txBody>
      </p:sp>
      <p:sp>
        <p:nvSpPr>
          <p:cNvPr id="216067" name="Rectangle 3"/>
          <p:cNvSpPr>
            <a:spLocks noGrp="1" noChangeArrowheads="1"/>
          </p:cNvSpPr>
          <p:nvPr>
            <p:ph type="body" idx="1"/>
          </p:nvPr>
        </p:nvSpPr>
        <p:spPr>
          <a:xfrm>
            <a:off x="2255838" y="1970088"/>
            <a:ext cx="7772400" cy="38020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396875" indent="-396875">
              <a:buClr>
                <a:schemeClr val="tx1"/>
              </a:buClr>
              <a:buFontTx/>
              <a:buAutoNum type="arabicParenR" startAt="6"/>
            </a:pPr>
            <a:r>
              <a:rPr lang="en-US" altLang="en-US" sz="1800"/>
              <a:t>The customer enters credit card payment information</a:t>
            </a:r>
          </a:p>
          <a:p>
            <a:pPr marL="396875" indent="-396875">
              <a:buClr>
                <a:schemeClr val="tx1"/>
              </a:buClr>
              <a:buFontTx/>
              <a:buAutoNum type="arabicParenR" startAt="6"/>
            </a:pPr>
            <a:r>
              <a:rPr lang="en-US" altLang="en-US" sz="1800"/>
              <a:t>The customer selects Submit</a:t>
            </a:r>
          </a:p>
          <a:p>
            <a:pPr marL="396875" indent="-396875">
              <a:buClr>
                <a:schemeClr val="tx1"/>
              </a:buClr>
              <a:buFontTx/>
              <a:buAutoNum type="arabicParenR" startAt="6"/>
            </a:pPr>
            <a:r>
              <a:rPr lang="en-US" altLang="en-US" sz="1800"/>
              <a:t>The system makes sure that all necessary data is entered, which must include a complete shipping address, credit card payment information, and at least one product. The system saves the order as pending and forwards payment information and the subtotal to the accounting system.</a:t>
            </a:r>
          </a:p>
          <a:p>
            <a:pPr marL="396875" indent="-396875">
              <a:buClr>
                <a:schemeClr val="tx1"/>
              </a:buClr>
              <a:buFontTx/>
              <a:buAutoNum type="arabicParenR" startAt="6"/>
            </a:pPr>
            <a:r>
              <a:rPr lang="en-US" altLang="en-US" sz="1800"/>
              <a:t>The accounting system calculates the tax and shipping amounts and returns a total for the order along with an indication of success in accepting the payment. The system marks the order confirmed, returns the total and an order ID to the customer, and the use case ends.</a:t>
            </a:r>
          </a:p>
        </p:txBody>
      </p:sp>
    </p:spTree>
    <p:extLst>
      <p:ext uri="{BB962C8B-B14F-4D97-AF65-F5344CB8AC3E}">
        <p14:creationId xmlns:p14="http://schemas.microsoft.com/office/powerpoint/2010/main" val="24516728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17738" y="549275"/>
            <a:ext cx="7772400" cy="1143000"/>
          </a:xfrm>
        </p:spPr>
        <p:txBody>
          <a:bodyPr/>
          <a:lstStyle/>
          <a:p>
            <a:r>
              <a:rPr lang="en-US" altLang="en-US">
                <a:solidFill>
                  <a:schemeClr val="tx1"/>
                </a:solidFill>
              </a:rPr>
              <a:t>Use cases traps to avoid</a:t>
            </a:r>
          </a:p>
        </p:txBody>
      </p:sp>
      <p:sp>
        <p:nvSpPr>
          <p:cNvPr id="217091" name="Rectangle 3"/>
          <p:cNvSpPr>
            <a:spLocks noGrp="1" noChangeArrowheads="1"/>
          </p:cNvSpPr>
          <p:nvPr>
            <p:ph type="body" idx="1"/>
          </p:nvPr>
        </p:nvSpPr>
        <p:spPr>
          <a:xfrm>
            <a:off x="2178050" y="2046288"/>
            <a:ext cx="7924800" cy="38989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Too many uses cases – you might not be writing them at the appropriate level of abstraction</a:t>
            </a:r>
          </a:p>
          <a:p>
            <a:pPr>
              <a:lnSpc>
                <a:spcPct val="80000"/>
              </a:lnSpc>
              <a:buClr>
                <a:schemeClr val="tx1"/>
              </a:buClr>
              <a:buSzTx/>
              <a:buFont typeface="Wingdings" panose="05000000000000000000" pitchFamily="2" charset="2"/>
              <a:buChar char="§"/>
            </a:pPr>
            <a:r>
              <a:rPr lang="en-US" altLang="en-US" sz="2000"/>
              <a:t>Highly complex use cases – they might become incomprehensible</a:t>
            </a:r>
          </a:p>
          <a:p>
            <a:pPr>
              <a:lnSpc>
                <a:spcPct val="80000"/>
              </a:lnSpc>
              <a:buClr>
                <a:schemeClr val="tx1"/>
              </a:buClr>
              <a:buSzTx/>
              <a:buFont typeface="Wingdings" panose="05000000000000000000" pitchFamily="2" charset="2"/>
              <a:buChar char="§"/>
            </a:pPr>
            <a:r>
              <a:rPr lang="en-US" altLang="en-US" sz="2000"/>
              <a:t>Including user interface design in the use cases – Defer user interface specifics to the design stage. Say “system presents choices” instead of “system displays drop-down list”</a:t>
            </a:r>
          </a:p>
          <a:p>
            <a:pPr>
              <a:lnSpc>
                <a:spcPct val="80000"/>
              </a:lnSpc>
              <a:buClr>
                <a:schemeClr val="tx1"/>
              </a:buClr>
              <a:buSzTx/>
              <a:buFont typeface="Wingdings" panose="05000000000000000000" pitchFamily="2" charset="2"/>
              <a:buChar char="§"/>
            </a:pPr>
            <a:r>
              <a:rPr lang="en-US" altLang="en-US" sz="2000"/>
              <a:t>Including data definitions in the use cases – include them instead in the project’s data dictionary.</a:t>
            </a:r>
          </a:p>
          <a:p>
            <a:pPr>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224113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solidFill>
                  <a:schemeClr val="tx1"/>
                </a:solidFill>
              </a:rPr>
              <a:t>Use Cases</a:t>
            </a:r>
          </a:p>
        </p:txBody>
      </p:sp>
      <p:sp>
        <p:nvSpPr>
          <p:cNvPr id="172035"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buClr>
                <a:schemeClr val="tx1"/>
              </a:buClr>
              <a:buSzTx/>
              <a:buFont typeface="Wingdings" panose="05000000000000000000" pitchFamily="2" charset="2"/>
              <a:buChar char="§"/>
            </a:pPr>
            <a:r>
              <a:rPr lang="en-US" altLang="en-US" sz="2000"/>
              <a:t>Used in:</a:t>
            </a:r>
          </a:p>
          <a:p>
            <a:pPr lvl="1">
              <a:lnSpc>
                <a:spcPct val="90000"/>
              </a:lnSpc>
              <a:buClr>
                <a:schemeClr val="tx1"/>
              </a:buClr>
              <a:buSzTx/>
              <a:buFont typeface="Wingdings" panose="05000000000000000000" pitchFamily="2" charset="2"/>
              <a:buChar char="§"/>
            </a:pPr>
            <a:r>
              <a:rPr lang="en-US" altLang="en-US" sz="2000"/>
              <a:t>requirements</a:t>
            </a:r>
          </a:p>
          <a:p>
            <a:pPr lvl="1">
              <a:lnSpc>
                <a:spcPct val="90000"/>
              </a:lnSpc>
              <a:buClr>
                <a:schemeClr val="tx1"/>
              </a:buClr>
              <a:buSzTx/>
              <a:buFont typeface="Wingdings" panose="05000000000000000000" pitchFamily="2" charset="2"/>
              <a:buChar char="§"/>
            </a:pPr>
            <a:r>
              <a:rPr lang="en-US" altLang="en-US" sz="2000"/>
              <a:t>design</a:t>
            </a:r>
          </a:p>
          <a:p>
            <a:pPr lvl="1">
              <a:lnSpc>
                <a:spcPct val="90000"/>
              </a:lnSpc>
              <a:buClr>
                <a:schemeClr val="tx1"/>
              </a:buClr>
              <a:buSzTx/>
              <a:buFont typeface="Wingdings" panose="05000000000000000000" pitchFamily="2" charset="2"/>
              <a:buChar char="§"/>
            </a:pPr>
            <a:r>
              <a:rPr lang="en-US" altLang="en-US" sz="2000"/>
              <a:t>testing</a:t>
            </a:r>
          </a:p>
          <a:p>
            <a:pPr lvl="1">
              <a:lnSpc>
                <a:spcPct val="90000"/>
              </a:lnSpc>
              <a:buClr>
                <a:schemeClr val="tx1"/>
              </a:buClr>
              <a:buSzTx/>
              <a:buFont typeface="Wingdings" panose="05000000000000000000" pitchFamily="2" charset="2"/>
              <a:buChar char="§"/>
            </a:pPr>
            <a:r>
              <a:rPr lang="en-US" altLang="en-US" sz="2000"/>
              <a:t>user guides</a:t>
            </a:r>
          </a:p>
          <a:p>
            <a:pPr lvl="1">
              <a:lnSpc>
                <a:spcPct val="90000"/>
              </a:lnSpc>
              <a:buClr>
                <a:schemeClr val="tx1"/>
              </a:buClr>
              <a:buSzTx/>
              <a:buFont typeface="Wingdings" panose="05000000000000000000" pitchFamily="2" charset="2"/>
              <a:buChar char="§"/>
            </a:pPr>
            <a:r>
              <a:rPr lang="en-US" altLang="en-US" sz="2000"/>
              <a:t>project scheduling</a:t>
            </a:r>
          </a:p>
        </p:txBody>
      </p:sp>
    </p:spTree>
    <p:extLst>
      <p:ext uri="{BB962C8B-B14F-4D97-AF65-F5344CB8AC3E}">
        <p14:creationId xmlns:p14="http://schemas.microsoft.com/office/powerpoint/2010/main" val="36191441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2217738" y="701676"/>
            <a:ext cx="7772400" cy="950913"/>
          </a:xfrm>
        </p:spPr>
        <p:txBody>
          <a:bodyPr/>
          <a:lstStyle/>
          <a:p>
            <a:r>
              <a:rPr lang="en-US" altLang="en-US">
                <a:solidFill>
                  <a:schemeClr val="tx1"/>
                </a:solidFill>
              </a:rPr>
              <a:t>Summary</a:t>
            </a:r>
          </a:p>
        </p:txBody>
      </p:sp>
      <p:sp>
        <p:nvSpPr>
          <p:cNvPr id="218115" name="Rectangle 3"/>
          <p:cNvSpPr>
            <a:spLocks noGrp="1" noChangeArrowheads="1"/>
          </p:cNvSpPr>
          <p:nvPr>
            <p:ph type="body" idx="1"/>
          </p:nvPr>
        </p:nvSpPr>
        <p:spPr>
          <a:xfrm>
            <a:off x="2178050" y="2046288"/>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80000"/>
              </a:lnSpc>
              <a:buClr>
                <a:schemeClr val="tx1"/>
              </a:buClr>
              <a:buSzTx/>
              <a:buFont typeface="Wingdings" panose="05000000000000000000" pitchFamily="2" charset="2"/>
              <a:buChar char="§"/>
            </a:pPr>
            <a:r>
              <a:rPr lang="en-US" altLang="en-US" sz="2000"/>
              <a:t>Use cases are a method of capturing users needs in a user-centered approach</a:t>
            </a:r>
          </a:p>
          <a:p>
            <a:pPr>
              <a:lnSpc>
                <a:spcPct val="80000"/>
              </a:lnSpc>
              <a:buClr>
                <a:schemeClr val="tx1"/>
              </a:buClr>
              <a:buSzTx/>
              <a:buFont typeface="Wingdings" panose="05000000000000000000" pitchFamily="2" charset="2"/>
              <a:buChar char="§"/>
            </a:pPr>
            <a:r>
              <a:rPr lang="en-US" altLang="en-US" sz="2000"/>
              <a:t>Actors are anything that interfaces with the system</a:t>
            </a:r>
          </a:p>
          <a:p>
            <a:pPr>
              <a:lnSpc>
                <a:spcPct val="80000"/>
              </a:lnSpc>
              <a:buClr>
                <a:schemeClr val="tx1"/>
              </a:buClr>
              <a:buSzTx/>
              <a:buFont typeface="Wingdings" panose="05000000000000000000" pitchFamily="2" charset="2"/>
              <a:buChar char="§"/>
            </a:pPr>
            <a:r>
              <a:rPr lang="en-US" altLang="en-US" sz="2000"/>
              <a:t>Use cases are a sequence of interactions between the system and one or more actors, in response to some initial stimulus by one of the actors</a:t>
            </a:r>
          </a:p>
          <a:p>
            <a:pPr>
              <a:lnSpc>
                <a:spcPct val="80000"/>
              </a:lnSpc>
              <a:buClr>
                <a:schemeClr val="tx1"/>
              </a:buClr>
              <a:buSzTx/>
              <a:buFont typeface="Wingdings" panose="05000000000000000000" pitchFamily="2" charset="2"/>
              <a:buChar char="§"/>
            </a:pPr>
            <a:r>
              <a:rPr lang="en-US" altLang="en-US" sz="2000"/>
              <a:t>A use case is not a single scenario</a:t>
            </a:r>
          </a:p>
          <a:p>
            <a:pPr>
              <a:lnSpc>
                <a:spcPct val="80000"/>
              </a:lnSpc>
              <a:buClr>
                <a:schemeClr val="tx1"/>
              </a:buClr>
              <a:buSzTx/>
              <a:buFont typeface="Wingdings" panose="05000000000000000000" pitchFamily="2" charset="2"/>
              <a:buChar char="§"/>
            </a:pPr>
            <a:r>
              <a:rPr lang="en-US" altLang="en-US" sz="2000"/>
              <a:t>A use case is organized as preconditions, flow of events and postconditions</a:t>
            </a:r>
          </a:p>
          <a:p>
            <a:pPr>
              <a:lnSpc>
                <a:spcPct val="80000"/>
              </a:lnSpc>
              <a:buClr>
                <a:schemeClr val="tx1"/>
              </a:buClr>
              <a:buSzTx/>
              <a:buFont typeface="Wingdings" panose="05000000000000000000" pitchFamily="2" charset="2"/>
              <a:buChar char="§"/>
            </a:pPr>
            <a:r>
              <a:rPr lang="en-US" altLang="en-US" sz="2000"/>
              <a:t>A use case contains one primary scenario and optionally, secondary scenarios</a:t>
            </a:r>
          </a:p>
          <a:p>
            <a:pPr>
              <a:lnSpc>
                <a:spcPct val="80000"/>
              </a:lnSpc>
              <a:buClr>
                <a:schemeClr val="tx1"/>
              </a:buClr>
              <a:buSzTx/>
              <a:buFont typeface="Wingdings" panose="05000000000000000000" pitchFamily="2" charset="2"/>
              <a:buChar char="§"/>
            </a:pPr>
            <a:r>
              <a:rPr lang="en-US" altLang="en-US" sz="2000"/>
              <a:t>Use cases can be structured using generalization mechanisms such as includes, extends, inheritance</a:t>
            </a:r>
          </a:p>
          <a:p>
            <a:pPr>
              <a:lnSpc>
                <a:spcPct val="80000"/>
              </a:lnSpc>
              <a:buClr>
                <a:schemeClr val="tx1"/>
              </a:buClr>
              <a:buSzTx/>
              <a:buFont typeface="Wingdings" panose="05000000000000000000" pitchFamily="2" charset="2"/>
              <a:buChar char="§"/>
            </a:pPr>
            <a:endParaRPr lang="en-US" altLang="en-US" sz="2000"/>
          </a:p>
        </p:txBody>
      </p:sp>
    </p:spTree>
    <p:extLst>
      <p:ext uri="{BB962C8B-B14F-4D97-AF65-F5344CB8AC3E}">
        <p14:creationId xmlns:p14="http://schemas.microsoft.com/office/powerpoint/2010/main" val="326456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Use Case Scenario? </a:t>
            </a:r>
            <a:br>
              <a:rPr lang="en-US" b="1" dirty="0"/>
            </a:br>
            <a:endParaRPr lang="en-US" dirty="0"/>
          </a:p>
        </p:txBody>
      </p:sp>
      <p:sp>
        <p:nvSpPr>
          <p:cNvPr id="3" name="Content Placeholder 2"/>
          <p:cNvSpPr>
            <a:spLocks noGrp="1"/>
          </p:cNvSpPr>
          <p:nvPr>
            <p:ph idx="1"/>
          </p:nvPr>
        </p:nvSpPr>
        <p:spPr/>
        <p:txBody>
          <a:bodyPr>
            <a:normAutofit/>
          </a:bodyPr>
          <a:lstStyle/>
          <a:p>
            <a:r>
              <a:rPr lang="en-US" dirty="0"/>
              <a:t>When a cardholder tries to withdraw cash from an ATM, it doesn.t always necessarily turn out the same way. Sometimes he gets his money. Other times he might have insufficient funds. Or the ATM may be out of cash. These are all examples of </a:t>
            </a:r>
            <a:r>
              <a:rPr lang="en-US" b="1" dirty="0"/>
              <a:t>use case scenarios</a:t>
            </a:r>
            <a:r>
              <a:rPr lang="en-US" dirty="0"/>
              <a:t>. The outcome is different, depending on circumstances, but they all relate to the same functional goal . that is, they.re all triggered by the same need - and all have the same starting point.</a:t>
            </a:r>
          </a:p>
        </p:txBody>
      </p:sp>
    </p:spTree>
    <p:extLst>
      <p:ext uri="{BB962C8B-B14F-4D97-AF65-F5344CB8AC3E}">
        <p14:creationId xmlns:p14="http://schemas.microsoft.com/office/powerpoint/2010/main" val="3796660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4356</Words>
  <Application>Microsoft Office PowerPoint</Application>
  <PresentationFormat>Widescreen</PresentationFormat>
  <Paragraphs>451</Paragraphs>
  <Slides>80</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Arial</vt:lpstr>
      <vt:lpstr>Arial Black</vt:lpstr>
      <vt:lpstr>Calibri</vt:lpstr>
      <vt:lpstr>Calibri Light</vt:lpstr>
      <vt:lpstr>Times New Roman</vt:lpstr>
      <vt:lpstr>Wingdings</vt:lpstr>
      <vt:lpstr>Office Theme</vt:lpstr>
      <vt:lpstr>Slide</vt:lpstr>
      <vt:lpstr>SE2001 Software Requirement Engineering (SRE) Fall 2021</vt:lpstr>
      <vt:lpstr>Objectives</vt:lpstr>
      <vt:lpstr>Topics</vt:lpstr>
      <vt:lpstr>PowerPoint Presentation</vt:lpstr>
      <vt:lpstr>Use Cases</vt:lpstr>
      <vt:lpstr>PowerPoint Presentation</vt:lpstr>
      <vt:lpstr>Little more </vt:lpstr>
      <vt:lpstr>Use Cases</vt:lpstr>
      <vt:lpstr>What Is A Use Case Scenario?  </vt:lpstr>
      <vt:lpstr>PowerPoint Presentation</vt:lpstr>
      <vt:lpstr>PowerPoint Presentation</vt:lpstr>
      <vt:lpstr>PowerPoint Presentation</vt:lpstr>
      <vt:lpstr>PowerPoint Presentation</vt:lpstr>
      <vt:lpstr>Identifying Actors</vt:lpstr>
      <vt:lpstr>Identifying 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System boundaries </vt:lpstr>
      <vt:lpstr>Identifying Actors</vt:lpstr>
      <vt:lpstr>PowerPoint Presentation</vt:lpstr>
      <vt:lpstr>Class exercise </vt:lpstr>
      <vt:lpstr>Identifying use cases</vt:lpstr>
      <vt:lpstr> Identifying use cases (cont.)</vt:lpstr>
      <vt:lpstr>PowerPoint Presentation</vt:lpstr>
      <vt:lpstr>Use case diagram</vt:lpstr>
      <vt:lpstr>PowerPoint Presentation</vt:lpstr>
      <vt:lpstr>PowerPoint Presentation</vt:lpstr>
      <vt:lpstr>Class exercise</vt:lpstr>
      <vt:lpstr>Use cases - Internal structure</vt:lpstr>
      <vt:lpstr>Use Case Example</vt:lpstr>
      <vt:lpstr>PowerPoint Presentation</vt:lpstr>
      <vt:lpstr>Flow of events</vt:lpstr>
      <vt:lpstr>PowerPoint Presentation</vt:lpstr>
      <vt:lpstr>Scenarios</vt:lpstr>
      <vt:lpstr>Primary scenarios</vt:lpstr>
      <vt:lpstr>Primary scenarios (cont.)</vt:lpstr>
      <vt:lpstr>PowerPoint Presentation</vt:lpstr>
      <vt:lpstr>Primary scenarios (cont.)</vt:lpstr>
      <vt:lpstr>Informal Text Form of Use Case</vt:lpstr>
      <vt:lpstr>Numbered Sequence of Steps  Cancel Order use case</vt:lpstr>
      <vt:lpstr>PowerPoint Presentation</vt:lpstr>
      <vt:lpstr>Pseudocode Form of Use Case  Cancel Order use case </vt:lpstr>
      <vt:lpstr>PowerPoint Presentation</vt:lpstr>
      <vt:lpstr>PowerPoint Presentation</vt:lpstr>
      <vt:lpstr>PowerPoint Presentation</vt:lpstr>
      <vt:lpstr>Secondary Scenarios</vt:lpstr>
      <vt:lpstr>PowerPoint Presentation</vt:lpstr>
      <vt:lpstr>Exercises</vt:lpstr>
      <vt:lpstr>Generalization mechanisms</vt:lpstr>
      <vt:lpstr>Inheritance Relationships</vt:lpstr>
      <vt:lpstr>PowerPoint Presentation</vt:lpstr>
      <vt:lpstr>PowerPoint Presentation</vt:lpstr>
      <vt:lpstr>PowerPoint Presentation</vt:lpstr>
      <vt:lpstr>PowerPoint Presentation</vt:lpstr>
      <vt:lpstr>Includes Relationships</vt:lpstr>
      <vt:lpstr>PowerPoint Presentation</vt:lpstr>
      <vt:lpstr>PowerPoint Presentation</vt:lpstr>
      <vt:lpstr>PowerPoint Presentation</vt:lpstr>
      <vt:lpstr>Extends Relationships</vt:lpstr>
      <vt:lpstr>Extends Relationships</vt:lpstr>
      <vt:lpstr>Inheritance between Actors-Example</vt:lpstr>
      <vt:lpstr>PowerPoint Presentation</vt:lpstr>
      <vt:lpstr>PowerPoint Presentation</vt:lpstr>
      <vt:lpstr>Place Order Use Case</vt:lpstr>
      <vt:lpstr>Inheritance Relationship (cont.)</vt:lpstr>
      <vt:lpstr>Use Cases Level of Detail</vt:lpstr>
      <vt:lpstr>Business Process Use case</vt:lpstr>
      <vt:lpstr>Place Order Use case – Actor View</vt:lpstr>
      <vt:lpstr>Place Order Use case – Developer View</vt:lpstr>
      <vt:lpstr>Place Order Use case – Developer View (cont.)</vt:lpstr>
      <vt:lpstr>Use cases traps to avoid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lab4</dc:creator>
  <cp:lastModifiedBy>SANDIA KUMARI</cp:lastModifiedBy>
  <cp:revision>79</cp:revision>
  <dcterms:created xsi:type="dcterms:W3CDTF">2021-10-18T03:08:45Z</dcterms:created>
  <dcterms:modified xsi:type="dcterms:W3CDTF">2021-11-02T15:17:39Z</dcterms:modified>
</cp:coreProperties>
</file>