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59846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13072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74927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8025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BFD53A-F9C6-4359-96E0-FEA2874DA1A5}"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7520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BFD53A-F9C6-4359-96E0-FEA2874DA1A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275717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BFD53A-F9C6-4359-96E0-FEA2874DA1A5}"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02178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BFD53A-F9C6-4359-96E0-FEA2874DA1A5}"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0089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FD53A-F9C6-4359-96E0-FEA2874DA1A5}"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03933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BFD53A-F9C6-4359-96E0-FEA2874DA1A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19736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BFD53A-F9C6-4359-96E0-FEA2874DA1A5}"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12185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FD53A-F9C6-4359-96E0-FEA2874DA1A5}" type="datetimeFigureOut">
              <a:rPr lang="en-US" smtClean="0"/>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69C34-5B6A-4C7F-A79D-A4ED67ADB657}" type="slidenum">
              <a:rPr lang="en-US" smtClean="0"/>
              <a:t>‹#›</a:t>
            </a:fld>
            <a:endParaRPr lang="en-US"/>
          </a:p>
        </p:txBody>
      </p:sp>
    </p:spTree>
    <p:extLst>
      <p:ext uri="{BB962C8B-B14F-4D97-AF65-F5344CB8AC3E}">
        <p14:creationId xmlns:p14="http://schemas.microsoft.com/office/powerpoint/2010/main" val="2066753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793" y="1749670"/>
            <a:ext cx="9144000" cy="3237401"/>
          </a:xfrm>
        </p:spPr>
        <p:txBody>
          <a:bodyPr>
            <a:normAutofit fontScale="90000"/>
          </a:bodyPr>
          <a:lstStyle/>
          <a:p>
            <a:r>
              <a:rPr lang="en-US" b="1" dirty="0" smtClean="0"/>
              <a:t/>
            </a:r>
            <a:br>
              <a:rPr lang="en-US" b="1" dirty="0" smtClean="0"/>
            </a:br>
            <a:r>
              <a:rPr lang="en-US" b="1" dirty="0" smtClean="0"/>
              <a:t>Software Design And Architecture (SE:2002)</a:t>
            </a:r>
            <a:br>
              <a:rPr lang="en-US" b="1" dirty="0" smtClean="0"/>
            </a:br>
            <a:r>
              <a:rPr lang="en-US" b="1" dirty="0"/>
              <a:t/>
            </a:r>
            <a:br>
              <a:rPr lang="en-US" b="1" dirty="0"/>
            </a:br>
            <a:r>
              <a:rPr lang="en-US" sz="3600" b="1" dirty="0" smtClean="0"/>
              <a:t>Design and </a:t>
            </a:r>
            <a:br>
              <a:rPr lang="en-US" sz="3600" b="1" dirty="0" smtClean="0"/>
            </a:br>
            <a:r>
              <a:rPr lang="en-US" sz="3600" b="1" dirty="0" smtClean="0"/>
              <a:t>Architecture</a:t>
            </a:r>
            <a:endParaRPr lang="en-US" sz="3600" b="1" dirty="0"/>
          </a:p>
        </p:txBody>
      </p:sp>
    </p:spTree>
    <p:extLst>
      <p:ext uri="{BB962C8B-B14F-4D97-AF65-F5344CB8AC3E}">
        <p14:creationId xmlns:p14="http://schemas.microsoft.com/office/powerpoint/2010/main" val="367498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Layered architecture pattern </a:t>
            </a:r>
            <a:endParaRPr lang="en-US" b="1" dirty="0"/>
          </a:p>
        </p:txBody>
      </p:sp>
      <p:sp>
        <p:nvSpPr>
          <p:cNvPr id="3" name="Content Placeholder 2"/>
          <p:cNvSpPr>
            <a:spLocks noGrp="1"/>
          </p:cNvSpPr>
          <p:nvPr>
            <p:ph idx="1"/>
          </p:nvPr>
        </p:nvSpPr>
        <p:spPr>
          <a:xfrm>
            <a:off x="838200" y="1825625"/>
            <a:ext cx="10515600" cy="4777398"/>
          </a:xfrm>
        </p:spPr>
        <p:txBody>
          <a:bodyPr>
            <a:normAutofit fontScale="85000" lnSpcReduction="20000"/>
          </a:bodyPr>
          <a:lstStyle/>
          <a:p>
            <a:pPr marL="0" lvl="0" indent="0">
              <a:lnSpc>
                <a:spcPct val="80000"/>
              </a:lnSpc>
              <a:spcBef>
                <a:spcPts val="0"/>
              </a:spcBef>
              <a:buNone/>
            </a:pPr>
            <a:r>
              <a:rPr lang="en-US" dirty="0">
                <a:solidFill>
                  <a:srgbClr val="46424D"/>
                </a:solidFill>
                <a:latin typeface="Arial"/>
                <a:ea typeface="Arial"/>
                <a:cs typeface="Arial"/>
                <a:sym typeface="Arial"/>
              </a:rPr>
              <a:t>As you can see in the diagram above, a standard layered architecture has  five parts:</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User interaction layer:</a:t>
            </a:r>
            <a:r>
              <a:rPr lang="en-US" dirty="0">
                <a:solidFill>
                  <a:srgbClr val="46424D"/>
                </a:solidFill>
                <a:latin typeface="Arial"/>
                <a:ea typeface="Arial"/>
                <a:cs typeface="Arial"/>
                <a:sym typeface="Arial"/>
              </a:rPr>
              <a:t> This is the layer that interacts with users through screens, forms, menus, reports, etc. It is the most visible layer of the application. It defines how the application looks.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Functionality layer:</a:t>
            </a:r>
            <a:r>
              <a:rPr lang="en-US" dirty="0">
                <a:solidFill>
                  <a:srgbClr val="46424D"/>
                </a:solidFill>
                <a:latin typeface="Arial"/>
                <a:ea typeface="Arial"/>
                <a:cs typeface="Arial"/>
                <a:sym typeface="Arial"/>
              </a:rPr>
              <a:t> This is the layer that presents the functions, methods, and procedures of the system based on the business rules layer. It determines how the pull-down menus work, how the buttons work, and how the system navigates through screens.</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Business rules layer:</a:t>
            </a:r>
            <a:r>
              <a:rPr lang="en-US" dirty="0">
                <a:solidFill>
                  <a:srgbClr val="46424D"/>
                </a:solidFill>
                <a:latin typeface="Arial"/>
                <a:ea typeface="Arial"/>
                <a:cs typeface="Arial"/>
                <a:sym typeface="Arial"/>
              </a:rPr>
              <a:t> This layer contains rules that determine the behavior of the whole application, such as, “If an invoice is printed, then send an email to the customer, select all items sold, and decrease their stock in the stock management module.”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Application core layer:</a:t>
            </a:r>
            <a:r>
              <a:rPr lang="en-US" dirty="0">
                <a:solidFill>
                  <a:srgbClr val="46424D"/>
                </a:solidFill>
                <a:latin typeface="Arial"/>
                <a:ea typeface="Arial"/>
                <a:cs typeface="Arial"/>
                <a:sym typeface="Arial"/>
              </a:rPr>
              <a:t> This server contains the main programs, code definitions, and basic functions of the application. Programmers work in this layer most of the time.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Database layer:</a:t>
            </a:r>
            <a:r>
              <a:rPr lang="en-US" dirty="0">
                <a:solidFill>
                  <a:srgbClr val="46424D"/>
                </a:solidFill>
                <a:latin typeface="Arial"/>
                <a:ea typeface="Arial"/>
                <a:cs typeface="Arial"/>
                <a:sym typeface="Arial"/>
              </a:rPr>
              <a:t> This layer contains the tables, indexes, and data managed by the application. Searches and insert/delete/update operations are executed here. </a:t>
            </a:r>
          </a:p>
          <a:p>
            <a:endParaRPr lang="en-US" dirty="0"/>
          </a:p>
        </p:txBody>
      </p:sp>
    </p:spTree>
    <p:extLst>
      <p:ext uri="{BB962C8B-B14F-4D97-AF65-F5344CB8AC3E}">
        <p14:creationId xmlns:p14="http://schemas.microsoft.com/office/powerpoint/2010/main" val="284401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Client-server architecture:</a:t>
            </a:r>
            <a:endParaRPr lang="en-US" b="1" dirty="0"/>
          </a:p>
        </p:txBody>
      </p:sp>
      <p:sp>
        <p:nvSpPr>
          <p:cNvPr id="3" name="Content Placeholder 2"/>
          <p:cNvSpPr>
            <a:spLocks noGrp="1"/>
          </p:cNvSpPr>
          <p:nvPr>
            <p:ph idx="1"/>
          </p:nvPr>
        </p:nvSpPr>
        <p:spPr/>
        <p:txBody>
          <a:bodyPr>
            <a:normAutofit fontScale="92500" lnSpcReduction="20000"/>
          </a:bodyPr>
          <a:lstStyle/>
          <a:p>
            <a:pPr marL="0" lvl="0" indent="-127000">
              <a:spcBef>
                <a:spcPts val="0"/>
              </a:spcBef>
              <a:buClr>
                <a:srgbClr val="000000"/>
              </a:buClr>
              <a:buSzPts val="2000"/>
              <a:buFont typeface="Arial"/>
              <a:buChar char="•"/>
            </a:pPr>
            <a:r>
              <a:rPr lang="en-US" b="1">
                <a:solidFill>
                  <a:srgbClr val="000000"/>
                </a:solidFill>
                <a:latin typeface="Montserrat"/>
                <a:ea typeface="Montserrat"/>
                <a:cs typeface="Montserrat"/>
                <a:sym typeface="Montserrat"/>
              </a:rPr>
              <a:t>Front-End:</a:t>
            </a:r>
            <a:r>
              <a:rPr lang="en-US">
                <a:solidFill>
                  <a:srgbClr val="000000"/>
                </a:solidFill>
                <a:latin typeface="Montserrat"/>
                <a:ea typeface="Montserrat"/>
                <a:cs typeface="Montserrat"/>
                <a:sym typeface="Montserrat"/>
              </a:rPr>
              <a:t> This is the piece of software that interacts with users, even if they are on different platforms with different technologies. Any front-end module in a client-server architecture is designed to interact with all existing devices on the market. This level contains the login screens, menus, data screens.</a:t>
            </a:r>
            <a:endParaRPr lang="en-US" smtClean="0"/>
          </a:p>
          <a:p>
            <a:pPr marL="0" lvl="0" indent="0">
              <a:spcBef>
                <a:spcPts val="0"/>
              </a:spcBef>
              <a:buNone/>
            </a:pPr>
            <a:endParaRPr lang="en-US">
              <a:solidFill>
                <a:srgbClr val="000000"/>
              </a:solidFill>
              <a:latin typeface="Montserrat"/>
              <a:ea typeface="Montserrat"/>
              <a:cs typeface="Montserrat"/>
              <a:sym typeface="Montserrat"/>
            </a:endParaRPr>
          </a:p>
          <a:p>
            <a:pPr marL="0" lvl="0" indent="-127000">
              <a:spcBef>
                <a:spcPts val="0"/>
              </a:spcBef>
              <a:buClr>
                <a:srgbClr val="000000"/>
              </a:buClr>
              <a:buSzPts val="2000"/>
              <a:buFont typeface="Arial"/>
              <a:buChar char="•"/>
            </a:pPr>
            <a:r>
              <a:rPr lang="en-US" b="1">
                <a:solidFill>
                  <a:srgbClr val="000000"/>
                </a:solidFill>
                <a:latin typeface="Montserrat"/>
                <a:ea typeface="Montserrat"/>
                <a:cs typeface="Montserrat"/>
                <a:sym typeface="Montserrat"/>
              </a:rPr>
              <a:t>Application server:</a:t>
            </a:r>
            <a:r>
              <a:rPr lang="en-US">
                <a:solidFill>
                  <a:srgbClr val="000000"/>
                </a:solidFill>
                <a:latin typeface="Montserrat"/>
                <a:ea typeface="Montserrat"/>
                <a:cs typeface="Montserrat"/>
                <a:sym typeface="Montserrat"/>
              </a:rPr>
              <a:t> This is the server where the software modules of the application are installed. It connects to the database (called back-end) and interacts with users (called front-end). The application server is like the waiter on our restaurant example.</a:t>
            </a:r>
            <a:endParaRPr lang="en-US" smtClean="0"/>
          </a:p>
          <a:p>
            <a:pPr marL="0" lvl="0" indent="0">
              <a:spcBef>
                <a:spcPts val="0"/>
              </a:spcBef>
              <a:buNone/>
            </a:pPr>
            <a:endParaRPr lang="en-US">
              <a:solidFill>
                <a:srgbClr val="000000"/>
              </a:solidFill>
              <a:latin typeface="Montserrat"/>
              <a:ea typeface="Montserrat"/>
              <a:cs typeface="Montserrat"/>
              <a:sym typeface="Montserrat"/>
            </a:endParaRPr>
          </a:p>
          <a:p>
            <a:pPr marL="0" lvl="0" indent="-127000">
              <a:spcBef>
                <a:spcPts val="0"/>
              </a:spcBef>
              <a:buClr>
                <a:srgbClr val="000000"/>
              </a:buClr>
              <a:buSzPts val="2000"/>
              <a:buFont typeface="Arial"/>
              <a:buChar char="•"/>
            </a:pPr>
            <a:r>
              <a:rPr lang="en-US" b="1">
                <a:solidFill>
                  <a:srgbClr val="000000"/>
                </a:solidFill>
                <a:latin typeface="Montserrat"/>
                <a:ea typeface="Montserrat"/>
                <a:cs typeface="Montserrat"/>
                <a:sym typeface="Montserrat"/>
              </a:rPr>
              <a:t>Database server:</a:t>
            </a:r>
            <a:r>
              <a:rPr lang="en-US">
                <a:solidFill>
                  <a:srgbClr val="000000"/>
                </a:solidFill>
                <a:latin typeface="Montserrat"/>
                <a:ea typeface="Montserrat"/>
                <a:cs typeface="Montserrat"/>
                <a:sym typeface="Montserrat"/>
              </a:rPr>
              <a:t> This server contains the tables, indexes, and data managed by the application. Searches and insert/delete/update operations are executed here. </a:t>
            </a:r>
            <a:endParaRPr lang="en-US" dirty="0">
              <a:solidFill>
                <a:srgbClr val="000000"/>
              </a:solidFill>
              <a:latin typeface="Montserrat"/>
              <a:ea typeface="Montserrat"/>
              <a:cs typeface="Montserrat"/>
              <a:sym typeface="Montserrat"/>
            </a:endParaRPr>
          </a:p>
        </p:txBody>
      </p:sp>
    </p:spTree>
    <p:extLst>
      <p:ext uri="{BB962C8B-B14F-4D97-AF65-F5344CB8AC3E}">
        <p14:creationId xmlns:p14="http://schemas.microsoft.com/office/powerpoint/2010/main" val="122118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32;p40" descr="An application server is in the middle.  An arrow to the left of it points to a database server.  An arrow below it points to a box labeled"/>
          <p:cNvPicPr preferRelativeResize="0">
            <a:picLocks noGrp="1"/>
          </p:cNvPicPr>
          <p:nvPr>
            <p:ph idx="1"/>
          </p:nvPr>
        </p:nvPicPr>
        <p:blipFill rotWithShape="1">
          <a:blip r:embed="rId2">
            <a:alphaModFix/>
          </a:blip>
          <a:srcRect/>
          <a:stretch/>
        </p:blipFill>
        <p:spPr>
          <a:xfrm>
            <a:off x="2646484" y="577118"/>
            <a:ext cx="6682154" cy="4671890"/>
          </a:xfrm>
          <a:prstGeom prst="rect">
            <a:avLst/>
          </a:prstGeom>
          <a:solidFill>
            <a:srgbClr val="FFFFFF"/>
          </a:solidFill>
          <a:ln>
            <a:noFill/>
          </a:ln>
        </p:spPr>
      </p:pic>
    </p:spTree>
    <p:extLst>
      <p:ext uri="{BB962C8B-B14F-4D97-AF65-F5344CB8AC3E}">
        <p14:creationId xmlns:p14="http://schemas.microsoft.com/office/powerpoint/2010/main" val="49738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Pipe and filter architecture</a:t>
            </a:r>
            <a:endParaRPr lang="en-US" b="1" dirty="0"/>
          </a:p>
        </p:txBody>
      </p:sp>
      <p:sp>
        <p:nvSpPr>
          <p:cNvPr id="3" name="Content Placeholder 2"/>
          <p:cNvSpPr>
            <a:spLocks noGrp="1"/>
          </p:cNvSpPr>
          <p:nvPr>
            <p:ph idx="1"/>
          </p:nvPr>
        </p:nvSpPr>
        <p:spPr>
          <a:xfrm>
            <a:off x="1717431" y="2080601"/>
            <a:ext cx="9818077" cy="2746375"/>
          </a:xfrm>
        </p:spPr>
        <p:txBody>
          <a:bodyPr/>
          <a:lstStyle/>
          <a:p>
            <a:pPr>
              <a:spcBef>
                <a:spcPts val="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Functional transformations process their inputs to produce outputs.</a:t>
            </a:r>
          </a:p>
          <a:p>
            <a:pPr>
              <a:spcBef>
                <a:spcPts val="120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Variants of this approach are very common. When transformations are sequential, this is a batch sequential model which is extensively used in data processing systems.</a:t>
            </a:r>
          </a:p>
          <a:p>
            <a:pPr>
              <a:spcBef>
                <a:spcPts val="120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Not really suitable for interactive systems.</a:t>
            </a:r>
          </a:p>
          <a:p>
            <a:endParaRPr lang="en-US" dirty="0"/>
          </a:p>
        </p:txBody>
      </p:sp>
    </p:spTree>
    <p:extLst>
      <p:ext uri="{BB962C8B-B14F-4D97-AF65-F5344CB8AC3E}">
        <p14:creationId xmlns:p14="http://schemas.microsoft.com/office/powerpoint/2010/main" val="13805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365125"/>
            <a:ext cx="11869615" cy="1325563"/>
          </a:xfrm>
        </p:spPr>
        <p:txBody>
          <a:bodyPr>
            <a:normAutofit/>
          </a:bodyPr>
          <a:lstStyle/>
          <a:p>
            <a:r>
              <a:rPr kumimoji="0" lang="en-US" sz="2800" b="1" i="0" u="none" strike="noStrike" kern="0" cap="none" spc="0" normalizeH="0" baseline="0" noProof="0" dirty="0" smtClean="0">
                <a:ln>
                  <a:noFill/>
                </a:ln>
                <a:solidFill>
                  <a:srgbClr val="46424D"/>
                </a:solidFill>
                <a:effectLst/>
                <a:uLnTx/>
                <a:uFillTx/>
                <a:latin typeface="Arial"/>
                <a:cs typeface="Arial"/>
                <a:sym typeface="Arial"/>
              </a:rPr>
              <a:t>An example of the pipe and filter architecture used in a payments system :</a:t>
            </a:r>
            <a:endParaRPr lang="en-US" sz="4800" dirty="0"/>
          </a:p>
        </p:txBody>
      </p:sp>
      <p:pic>
        <p:nvPicPr>
          <p:cNvPr id="4" name="Content Placeholder 3"/>
          <p:cNvPicPr>
            <a:picLocks noGrp="1" noChangeAspect="1"/>
          </p:cNvPicPr>
          <p:nvPr>
            <p:ph idx="1"/>
          </p:nvPr>
        </p:nvPicPr>
        <p:blipFill>
          <a:blip r:embed="rId2"/>
          <a:stretch>
            <a:fillRect/>
          </a:stretch>
        </p:blipFill>
        <p:spPr>
          <a:xfrm>
            <a:off x="1980843" y="2824664"/>
            <a:ext cx="8230313" cy="2353260"/>
          </a:xfrm>
          <a:prstGeom prst="rect">
            <a:avLst/>
          </a:prstGeom>
        </p:spPr>
      </p:pic>
    </p:spTree>
    <p:extLst>
      <p:ext uri="{BB962C8B-B14F-4D97-AF65-F5344CB8AC3E}">
        <p14:creationId xmlns:p14="http://schemas.microsoft.com/office/powerpoint/2010/main" val="384248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t>Design Principles:</a:t>
            </a:r>
            <a:endParaRPr lang="en-US" b="1" dirty="0"/>
          </a:p>
        </p:txBody>
      </p:sp>
      <p:sp>
        <p:nvSpPr>
          <p:cNvPr id="3" name="Content Placeholder 2"/>
          <p:cNvSpPr>
            <a:spLocks noGrp="1"/>
          </p:cNvSpPr>
          <p:nvPr>
            <p:ph idx="1"/>
          </p:nvPr>
        </p:nvSpPr>
        <p:spPr/>
        <p:txBody>
          <a:bodyPr>
            <a:normAutofit fontScale="85000" lnSpcReduction="20000"/>
          </a:bodyPr>
          <a:lstStyle/>
          <a:p>
            <a:r>
              <a:rPr lang="en-US" altLang="en-US" dirty="0"/>
              <a:t>The design process should not suffer from ‘tunnel vision.’   </a:t>
            </a:r>
          </a:p>
          <a:p>
            <a:r>
              <a:rPr lang="en-US" altLang="en-US" dirty="0"/>
              <a:t>The design should be traceable to the analysis model. </a:t>
            </a:r>
          </a:p>
          <a:p>
            <a:r>
              <a:rPr lang="en-US" altLang="en-US" dirty="0"/>
              <a:t>The design should not reinvent the wheel. </a:t>
            </a:r>
          </a:p>
          <a:p>
            <a:r>
              <a:rPr lang="en-US" altLang="en-US" dirty="0"/>
              <a:t>The design should “minimize the intellectual distance” [DAV95] between the software and the problem as it exists in the real world. </a:t>
            </a:r>
          </a:p>
          <a:p>
            <a:r>
              <a:rPr lang="en-US" altLang="en-US" dirty="0"/>
              <a:t>The design should exhibit uniformity and integration. </a:t>
            </a:r>
          </a:p>
          <a:p>
            <a:r>
              <a:rPr lang="en-US" altLang="en-US" dirty="0"/>
              <a:t>The design should be structured to accommodate change. </a:t>
            </a:r>
          </a:p>
          <a:p>
            <a:r>
              <a:rPr lang="en-US" altLang="en-US" dirty="0"/>
              <a:t>The design should be structured to degrade gently, even when aberrant data, events, or operating conditions are encountered. </a:t>
            </a:r>
          </a:p>
          <a:p>
            <a:r>
              <a:rPr lang="en-US" altLang="en-US" dirty="0"/>
              <a:t>Design is not coding, coding is not design. </a:t>
            </a:r>
          </a:p>
          <a:p>
            <a:r>
              <a:rPr lang="en-US" altLang="en-US" dirty="0"/>
              <a:t>The design should be assessed for quality as it is being created, not after the fact. </a:t>
            </a:r>
          </a:p>
          <a:p>
            <a:r>
              <a:rPr lang="en-US" altLang="en-US" dirty="0"/>
              <a:t>The design should be reviewed to minimize conceptual (semantic) errors.</a:t>
            </a:r>
          </a:p>
          <a:p>
            <a:endParaRPr lang="en-US" dirty="0"/>
          </a:p>
        </p:txBody>
      </p:sp>
    </p:spTree>
    <p:extLst>
      <p:ext uri="{BB962C8B-B14F-4D97-AF65-F5344CB8AC3E}">
        <p14:creationId xmlns:p14="http://schemas.microsoft.com/office/powerpoint/2010/main" val="9432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46679"/>
            <a:ext cx="6195647" cy="1325563"/>
          </a:xfrm>
        </p:spPr>
        <p:txBody>
          <a:bodyPr/>
          <a:lstStyle/>
          <a:p>
            <a:r>
              <a:rPr lang="en-US" dirty="0" smtClean="0"/>
              <a:t>Architectural patterns</a:t>
            </a:r>
            <a:endParaRPr lang="en-US" dirty="0"/>
          </a:p>
        </p:txBody>
      </p:sp>
    </p:spTree>
    <p:extLst>
      <p:ext uri="{BB962C8B-B14F-4D97-AF65-F5344CB8AC3E}">
        <p14:creationId xmlns:p14="http://schemas.microsoft.com/office/powerpoint/2010/main" val="208782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Architectural patterns</a:t>
            </a:r>
            <a:endParaRPr lang="en-US" b="1" dirty="0"/>
          </a:p>
        </p:txBody>
      </p:sp>
      <p:sp>
        <p:nvSpPr>
          <p:cNvPr id="3" name="Content Placeholder 2"/>
          <p:cNvSpPr>
            <a:spLocks noGrp="1"/>
          </p:cNvSpPr>
          <p:nvPr>
            <p:ph idx="1"/>
          </p:nvPr>
        </p:nvSpPr>
        <p:spPr/>
        <p:txBody>
          <a:bodyPr/>
          <a:lstStyle/>
          <a:p>
            <a:pPr>
              <a:spcBef>
                <a:spcPts val="0"/>
              </a:spcBef>
              <a:buClr>
                <a:srgbClr val="46424D"/>
              </a:buClr>
              <a:buSzPts val="2400"/>
            </a:pPr>
            <a:r>
              <a:rPr lang="en-US" dirty="0" smtClean="0"/>
              <a:t>Patterns are a means of representing, sharing and reusing knowledge.</a:t>
            </a:r>
          </a:p>
          <a:p>
            <a:pPr>
              <a:spcBef>
                <a:spcPts val="1200"/>
              </a:spcBef>
              <a:buClr>
                <a:srgbClr val="46424D"/>
              </a:buClr>
              <a:buSzPts val="2400"/>
            </a:pPr>
            <a:r>
              <a:rPr lang="en-US" dirty="0" smtClean="0"/>
              <a:t>An architectural pattern is a stylized description of good design practice, which has been tried and tested in different environments.</a:t>
            </a:r>
          </a:p>
          <a:p>
            <a:pPr>
              <a:spcBef>
                <a:spcPts val="1200"/>
              </a:spcBef>
              <a:buClr>
                <a:srgbClr val="46424D"/>
              </a:buClr>
              <a:buSzPts val="2400"/>
            </a:pPr>
            <a:r>
              <a:rPr lang="en-US" dirty="0" smtClean="0"/>
              <a:t>Patterns should include information about when they are and when they are not useful.</a:t>
            </a:r>
          </a:p>
          <a:p>
            <a:endParaRPr lang="en-US" dirty="0"/>
          </a:p>
        </p:txBody>
      </p:sp>
    </p:spTree>
    <p:extLst>
      <p:ext uri="{BB962C8B-B14F-4D97-AF65-F5344CB8AC3E}">
        <p14:creationId xmlns:p14="http://schemas.microsoft.com/office/powerpoint/2010/main" val="391106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Model-View-Controller (MVC) pattern </a:t>
            </a:r>
            <a:endParaRPr lang="en-US" b="1" dirty="0"/>
          </a:p>
        </p:txBody>
      </p:sp>
      <p:pic>
        <p:nvPicPr>
          <p:cNvPr id="4" name="Google Shape;243;p30"/>
          <p:cNvPicPr preferRelativeResize="0">
            <a:picLocks noGrp="1"/>
          </p:cNvPicPr>
          <p:nvPr>
            <p:ph idx="1"/>
          </p:nvPr>
        </p:nvPicPr>
        <p:blipFill rotWithShape="1">
          <a:blip r:embed="rId2">
            <a:alphaModFix/>
          </a:blip>
          <a:srcRect/>
          <a:stretch/>
        </p:blipFill>
        <p:spPr>
          <a:xfrm>
            <a:off x="1957963" y="1825625"/>
            <a:ext cx="8276074" cy="4351338"/>
          </a:xfrm>
          <a:prstGeom prst="roundRect">
            <a:avLst>
              <a:gd name="adj" fmla="val 16667"/>
            </a:avLst>
          </a:prstGeom>
          <a:noFill/>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42467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Model-View-Controller (MVC) pattern </a:t>
            </a:r>
            <a:endParaRPr lang="en-US" b="1" dirty="0"/>
          </a:p>
        </p:txBody>
      </p:sp>
      <p:sp>
        <p:nvSpPr>
          <p:cNvPr id="3" name="Content Placeholder 2"/>
          <p:cNvSpPr>
            <a:spLocks noGrp="1"/>
          </p:cNvSpPr>
          <p:nvPr>
            <p:ph idx="1"/>
          </p:nvPr>
        </p:nvSpPr>
        <p:spPr/>
        <p:txBody>
          <a:bodyPr/>
          <a:lstStyle/>
          <a:p>
            <a:pPr lvl="0"/>
            <a:r>
              <a:rPr lang="en-US" dirty="0">
                <a:solidFill>
                  <a:schemeClr val="dk1"/>
                </a:solidFill>
                <a:ea typeface="Calibri"/>
                <a:cs typeface="Calibri"/>
                <a:sym typeface="Calibri"/>
              </a:rPr>
              <a:t>The goal of this pattern is to split a large application into specific section that has its own purpose.</a:t>
            </a:r>
            <a:endParaRPr lang="en-US" dirty="0" smtClean="0"/>
          </a:p>
          <a:p>
            <a:endParaRPr lang="en-US" dirty="0"/>
          </a:p>
        </p:txBody>
      </p:sp>
      <p:pic>
        <p:nvPicPr>
          <p:cNvPr id="4" name="Google Shape;254;p31"/>
          <p:cNvPicPr preferRelativeResize="0"/>
          <p:nvPr/>
        </p:nvPicPr>
        <p:blipFill rotWithShape="1">
          <a:blip r:embed="rId2">
            <a:alphaModFix/>
          </a:blip>
          <a:srcRect/>
          <a:stretch/>
        </p:blipFill>
        <p:spPr>
          <a:xfrm>
            <a:off x="1575404" y="2806181"/>
            <a:ext cx="7331203" cy="3687305"/>
          </a:xfrm>
          <a:prstGeom prst="roundRect">
            <a:avLst>
              <a:gd name="adj" fmla="val 16667"/>
            </a:avLst>
          </a:prstGeom>
          <a:noFill/>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233682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Repository architecture</a:t>
            </a:r>
            <a:endParaRPr lang="en-US" b="1" dirty="0"/>
          </a:p>
        </p:txBody>
      </p:sp>
      <p:sp>
        <p:nvSpPr>
          <p:cNvPr id="3" name="Content Placeholder 2"/>
          <p:cNvSpPr>
            <a:spLocks noGrp="1"/>
          </p:cNvSpPr>
          <p:nvPr>
            <p:ph idx="1"/>
          </p:nvPr>
        </p:nvSpPr>
        <p:spPr/>
        <p:txBody>
          <a:bodyPr>
            <a:normAutofit fontScale="92500" lnSpcReduction="10000"/>
          </a:bodyPr>
          <a:lstStyle/>
          <a:p>
            <a:pPr marL="342900" indent="-342900">
              <a:spcBef>
                <a:spcPts val="0"/>
              </a:spcBef>
            </a:pPr>
            <a:r>
              <a:rPr lang="en-US" dirty="0" smtClean="0"/>
              <a:t>Data is stored in a central shared repository. </a:t>
            </a:r>
          </a:p>
          <a:p>
            <a:pPr marL="342900" indent="-342900">
              <a:spcBef>
                <a:spcPts val="1200"/>
              </a:spcBef>
            </a:pPr>
            <a:r>
              <a:rPr lang="en-US" dirty="0" smtClean="0"/>
              <a:t>Components interact through the repository only.  </a:t>
            </a:r>
          </a:p>
          <a:p>
            <a:pPr marL="342900" indent="-342900">
              <a:spcBef>
                <a:spcPts val="1200"/>
              </a:spcBef>
            </a:pPr>
            <a:r>
              <a:rPr lang="en-US" dirty="0" smtClean="0"/>
              <a:t>Suited to applications whose data is generated by one         component and used by another.</a:t>
            </a:r>
          </a:p>
          <a:p>
            <a:r>
              <a:rPr lang="en-US" dirty="0" smtClean="0"/>
              <a:t>Data integrity, a database will ensure the data is accurate and consistent over its lifespan. </a:t>
            </a:r>
          </a:p>
          <a:p>
            <a:pPr marL="0" lvl="0" indent="0">
              <a:spcBef>
                <a:spcPts val="1200"/>
              </a:spcBef>
              <a:buClr>
                <a:srgbClr val="46424D"/>
              </a:buClr>
              <a:buSzPts val="2400"/>
              <a:buNone/>
            </a:pPr>
            <a:r>
              <a:rPr lang="en-US" b="1" dirty="0" smtClean="0"/>
              <a:t>Advantages: -</a:t>
            </a:r>
          </a:p>
          <a:p>
            <a:pPr marL="342900" lvl="0" indent="-342900">
              <a:spcBef>
                <a:spcPts val="1200"/>
              </a:spcBef>
              <a:buClr>
                <a:srgbClr val="46424D"/>
              </a:buClr>
              <a:buSzPts val="2400"/>
            </a:pPr>
            <a:r>
              <a:rPr lang="en-US" dirty="0" smtClean="0"/>
              <a:t>Components are independent/separate.</a:t>
            </a:r>
          </a:p>
          <a:p>
            <a:pPr marL="342900" indent="-342900">
              <a:spcBef>
                <a:spcPts val="1200"/>
              </a:spcBef>
            </a:pPr>
            <a:r>
              <a:rPr lang="en-US" dirty="0" smtClean="0"/>
              <a:t>Changes to data are automatically available to other components. </a:t>
            </a:r>
          </a:p>
          <a:p>
            <a:pPr marL="0" lvl="0" indent="0">
              <a:spcBef>
                <a:spcPts val="1200"/>
              </a:spcBef>
              <a:buClr>
                <a:srgbClr val="46424D"/>
              </a:buClr>
              <a:buSzPts val="2400"/>
              <a:buNone/>
            </a:pPr>
            <a:r>
              <a:rPr lang="en-US" dirty="0" smtClean="0"/>
              <a:t>•   Communication between components may be inefficient</a:t>
            </a:r>
          </a:p>
          <a:p>
            <a:endParaRPr lang="en-US" dirty="0"/>
          </a:p>
        </p:txBody>
      </p:sp>
    </p:spTree>
    <p:extLst>
      <p:ext uri="{BB962C8B-B14F-4D97-AF65-F5344CB8AC3E}">
        <p14:creationId xmlns:p14="http://schemas.microsoft.com/office/powerpoint/2010/main" val="39907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51223" cy="1325563"/>
          </a:xfrm>
        </p:spPr>
        <p:txBody>
          <a:bodyPr>
            <a:normAutofit/>
          </a:bodyPr>
          <a:lstStyle/>
          <a:p>
            <a:r>
              <a:rPr lang="en-US" sz="3600" b="1" dirty="0" smtClean="0"/>
              <a:t>A repository architecture for a language processing system:</a:t>
            </a:r>
            <a:endParaRPr lang="en-US" sz="3600" b="1" dirty="0"/>
          </a:p>
        </p:txBody>
      </p:sp>
      <p:pic>
        <p:nvPicPr>
          <p:cNvPr id="4" name="Content Placeholder 3"/>
          <p:cNvPicPr>
            <a:picLocks noGrp="1" noChangeAspect="1"/>
          </p:cNvPicPr>
          <p:nvPr>
            <p:ph idx="1"/>
          </p:nvPr>
        </p:nvPicPr>
        <p:blipFill>
          <a:blip r:embed="rId2"/>
          <a:stretch>
            <a:fillRect/>
          </a:stretch>
        </p:blipFill>
        <p:spPr>
          <a:xfrm>
            <a:off x="2755102" y="2166239"/>
            <a:ext cx="6681795" cy="3670110"/>
          </a:xfrm>
          <a:prstGeom prst="rect">
            <a:avLst/>
          </a:prstGeom>
        </p:spPr>
      </p:pic>
    </p:spTree>
    <p:extLst>
      <p:ext uri="{BB962C8B-B14F-4D97-AF65-F5344CB8AC3E}">
        <p14:creationId xmlns:p14="http://schemas.microsoft.com/office/powerpoint/2010/main" val="57582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Layered architecture:</a:t>
            </a:r>
            <a:endParaRPr lang="en-US" b="1" dirty="0"/>
          </a:p>
        </p:txBody>
      </p:sp>
      <p:pic>
        <p:nvPicPr>
          <p:cNvPr id="4" name="Google Shape;278;p34" descr="User interaction layer, functionality layer, business rules layer, application core layer, database layer"/>
          <p:cNvPicPr preferRelativeResize="0">
            <a:picLocks noGrp="1"/>
          </p:cNvPicPr>
          <p:nvPr>
            <p:ph idx="1"/>
          </p:nvPr>
        </p:nvPicPr>
        <p:blipFill rotWithShape="1">
          <a:blip r:embed="rId2">
            <a:alphaModFix/>
          </a:blip>
          <a:srcRect/>
          <a:stretch/>
        </p:blipFill>
        <p:spPr>
          <a:xfrm>
            <a:off x="2738308" y="1825625"/>
            <a:ext cx="6258184" cy="4351338"/>
          </a:xfrm>
          <a:prstGeom prst="rect">
            <a:avLst/>
          </a:prstGeom>
          <a:solidFill>
            <a:srgbClr val="FFFFFF"/>
          </a:solidFill>
          <a:ln>
            <a:noFill/>
          </a:ln>
        </p:spPr>
      </p:pic>
    </p:spTree>
    <p:extLst>
      <p:ext uri="{BB962C8B-B14F-4D97-AF65-F5344CB8AC3E}">
        <p14:creationId xmlns:p14="http://schemas.microsoft.com/office/powerpoint/2010/main" val="4085253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356</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Montserrat</vt:lpstr>
      <vt:lpstr>Office Theme</vt:lpstr>
      <vt:lpstr> Software Design And Architecture (SE:2002)  Design and  Architecture</vt:lpstr>
      <vt:lpstr>Design Principles:</vt:lpstr>
      <vt:lpstr>Architectural patterns</vt:lpstr>
      <vt:lpstr>Architectural patterns</vt:lpstr>
      <vt:lpstr>The Model-View-Controller (MVC) pattern </vt:lpstr>
      <vt:lpstr>The Model-View-Controller (MVC) pattern </vt:lpstr>
      <vt:lpstr>Repository architecture</vt:lpstr>
      <vt:lpstr>A repository architecture for a language processing system:</vt:lpstr>
      <vt:lpstr>Layered architecture:</vt:lpstr>
      <vt:lpstr>The Layered architecture pattern </vt:lpstr>
      <vt:lpstr>Client-server architecture:</vt:lpstr>
      <vt:lpstr>PowerPoint Presentation</vt:lpstr>
      <vt:lpstr>Pipe and filter architecture</vt:lpstr>
      <vt:lpstr>An example of the pipe and filter architecture used in a payments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Romasha Khurshid</dc:creator>
  <cp:lastModifiedBy>Romasha Khurshid</cp:lastModifiedBy>
  <cp:revision>15</cp:revision>
  <dcterms:created xsi:type="dcterms:W3CDTF">2022-03-31T07:56:08Z</dcterms:created>
  <dcterms:modified xsi:type="dcterms:W3CDTF">2022-03-31T08:15:13Z</dcterms:modified>
</cp:coreProperties>
</file>