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91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00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0078-376C-4EC9-9B35-3283D4F330F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bia.Iftikhar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Sobia.Iftikhar@nu.edu.pk</a:t>
            </a:r>
            <a:r>
              <a:rPr lang="en-US" dirty="0" smtClean="0"/>
              <a:t>                         Week </a:t>
            </a:r>
            <a:r>
              <a:rPr lang="en-US" dirty="0" smtClean="0"/>
              <a:t>05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Cash-drawer reconciliation</a:t>
            </a:r>
            <a:r>
              <a:rPr lang="en-US" dirty="0"/>
              <a:t> can only occur when the store has been closed and the credit card summary has been printed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i="1" dirty="0" err="1"/>
              <a:t>despatch</a:t>
            </a:r>
            <a:r>
              <a:rPr lang="en-US" i="1" dirty="0"/>
              <a:t>-goods</a:t>
            </a:r>
            <a:r>
              <a:rPr lang="en-US" dirty="0"/>
              <a:t> task runs immediately after both the </a:t>
            </a:r>
            <a:r>
              <a:rPr lang="en-US" i="1" dirty="0"/>
              <a:t>check-invoice </a:t>
            </a:r>
            <a:r>
              <a:rPr lang="en-US" dirty="0"/>
              <a:t>and </a:t>
            </a:r>
            <a:r>
              <a:rPr lang="en-US" i="1" dirty="0"/>
              <a:t>produce-invoice</a:t>
            </a:r>
            <a:r>
              <a:rPr lang="en-US" dirty="0"/>
              <a:t> tasks are completed.</a:t>
            </a:r>
          </a:p>
        </p:txBody>
      </p:sp>
    </p:spTree>
    <p:extLst>
      <p:ext uri="{BB962C8B-B14F-4D97-AF65-F5344CB8AC3E}">
        <p14:creationId xmlns:p14="http://schemas.microsoft.com/office/powerpoint/2010/main" val="259078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 descr="https://training-course-material.com/images/signavio/d235a661b41944199ce03361045128e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14" y="2664794"/>
            <a:ext cx="342857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0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Orchestration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Split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6519" y="3136900"/>
            <a:ext cx="4181475" cy="2438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And Join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6531" y="3103562"/>
            <a:ext cx="4429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Split/exclusive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4975" y="3272075"/>
            <a:ext cx="4754563" cy="2066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Join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36" y="1264555"/>
            <a:ext cx="6276975" cy="2657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65867" y="4163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or gateway enables multiple activities of type</a:t>
            </a:r>
          </a:p>
          <a:p>
            <a:r>
              <a:rPr lang="en-US" dirty="0"/>
              <a:t>receive. If the first of these activities receives a message, the other activities</a:t>
            </a:r>
          </a:p>
          <a:p>
            <a:r>
              <a:rPr lang="en-US" dirty="0"/>
              <a:t>are neglected. As a result, a deferred choice pattern is realized.</a:t>
            </a:r>
          </a:p>
        </p:txBody>
      </p:sp>
    </p:spTree>
    <p:extLst>
      <p:ext uri="{BB962C8B-B14F-4D97-AF65-F5344CB8AC3E}">
        <p14:creationId xmlns:p14="http://schemas.microsoft.com/office/powerpoint/2010/main" val="314877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patterns provide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 mark/scale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expressing process orchestrations.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patterns are independent of concrete process languages, so that each pattern can be expressed in different process languages.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patterns can also be used to compare the expressiveness of process languages. </a:t>
            </a:r>
          </a:p>
        </p:txBody>
      </p:sp>
    </p:spTree>
    <p:extLst>
      <p:ext uri="{BB962C8B-B14F-4D97-AF65-F5344CB8AC3E}">
        <p14:creationId xmlns:p14="http://schemas.microsoft.com/office/powerpoint/2010/main" val="33560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control flow patterns include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split,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join,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split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join</a:t>
            </a:r>
          </a:p>
        </p:txBody>
      </p:sp>
    </p:spTree>
    <p:extLst>
      <p:ext uri="{BB962C8B-B14F-4D97-AF65-F5344CB8AC3E}">
        <p14:creationId xmlns:p14="http://schemas.microsoft.com/office/powerpoint/2010/main" val="20741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Control Flow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in a process in enabled after the completion of a preceding task in the same </a:t>
            </a:r>
            <a:r>
              <a:rPr lang="en-US" dirty="0" smtClean="0"/>
              <a:t>process.</a:t>
            </a:r>
          </a:p>
          <a:p>
            <a:r>
              <a:rPr lang="en-US" dirty="0"/>
              <a:t>The </a:t>
            </a:r>
            <a:r>
              <a:rPr lang="en-US" i="1" dirty="0"/>
              <a:t>Sequence</a:t>
            </a:r>
            <a:r>
              <a:rPr lang="en-US" dirty="0"/>
              <a:t> pattern serves as the fundamental building block for processes. It is used to construct a series of consecutive tasks which execute in turn one after the other</a:t>
            </a:r>
            <a:endParaRPr lang="en-US" dirty="0" smtClean="0"/>
          </a:p>
          <a:p>
            <a:r>
              <a:rPr lang="en-US" dirty="0" smtClean="0"/>
              <a:t>Example: Sequential </a:t>
            </a:r>
            <a:r>
              <a:rPr lang="en-US" dirty="0"/>
              <a:t>routing, serial routing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84" y="3931121"/>
            <a:ext cx="4907661" cy="15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verify-account</a:t>
            </a:r>
            <a:r>
              <a:rPr lang="en-US" dirty="0"/>
              <a:t> task executes after the credit card details have been captured.</a:t>
            </a:r>
          </a:p>
          <a:p>
            <a:pPr lvl="1"/>
            <a:r>
              <a:rPr lang="en-US" dirty="0"/>
              <a:t>A receipt is printed after the train ticket is issued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There is one context condition associated with this pattern: an instance of the </a:t>
            </a:r>
            <a:r>
              <a:rPr lang="en-US" i="1" dirty="0"/>
              <a:t>Sequence</a:t>
            </a:r>
            <a:r>
              <a:rPr lang="en-US" dirty="0"/>
              <a:t> pattern cannot be started again until it has completed execution of the preceding thread of control</a:t>
            </a:r>
          </a:p>
          <a:p>
            <a:endParaRPr lang="en-US" dirty="0"/>
          </a:p>
        </p:txBody>
      </p:sp>
      <p:pic>
        <p:nvPicPr>
          <p:cNvPr id="3074" name="Picture 2" descr="https://training-course-material.com/images/signavio/3f1b76ee0ddd4d06b4b91c3ac22901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4414880"/>
            <a:ext cx="48101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9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split/ and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In a parallel split we are referring to a point in a workflow process where a single thread of control split into multiple threads of control.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And </a:t>
            </a:r>
            <a:r>
              <a:rPr lang="en-US" dirty="0"/>
              <a:t>split or parallel split is a point in a process model where a single thread of control splits into multiple threads of control which are </a:t>
            </a:r>
            <a:r>
              <a:rPr lang="en-US" dirty="0" smtClean="0"/>
              <a:t>executed concurrently.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AND-split</a:t>
            </a:r>
            <a:r>
              <a:rPr lang="en-US" dirty="0"/>
              <a:t>, parallel routing, parallel split, fork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4" descr="http://www.workflowpatterns.com/patterns/control/images/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3838832"/>
            <a:ext cx="34956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9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completion of the </a:t>
            </a:r>
            <a:r>
              <a:rPr lang="en-US" i="1" dirty="0"/>
              <a:t>capture enrolment</a:t>
            </a:r>
            <a:r>
              <a:rPr lang="en-US" dirty="0"/>
              <a:t> task, run the </a:t>
            </a:r>
            <a:r>
              <a:rPr lang="en-US" i="1" dirty="0"/>
              <a:t>create student profile</a:t>
            </a:r>
            <a:r>
              <a:rPr lang="en-US" dirty="0"/>
              <a:t> and </a:t>
            </a:r>
            <a:r>
              <a:rPr lang="en-US" i="1" dirty="0"/>
              <a:t>issue enrolment confirmation</a:t>
            </a:r>
            <a:r>
              <a:rPr lang="en-US" dirty="0"/>
              <a:t> tasks simultaneously.</a:t>
            </a:r>
          </a:p>
          <a:p>
            <a:pPr lvl="1"/>
            <a:r>
              <a:rPr lang="en-US" dirty="0"/>
              <a:t>Once the customer has paid for the goods, pack them and issue a receipt.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11" y="3493496"/>
            <a:ext cx="3247089" cy="1271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514" y="5024628"/>
            <a:ext cx="2737280" cy="126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213506"/>
            <a:ext cx="2646663" cy="120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211" y="4765470"/>
            <a:ext cx="2363668" cy="14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https://training-course-material.com/images/signavio/826caed3ca4c48b19716aad785122f7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2" y="1970607"/>
            <a:ext cx="3732455" cy="34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6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Synchronization/ And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http://www.workflowpatterns.com/patterns/control/images/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56" y="2590191"/>
            <a:ext cx="33813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479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17637</TotalTime>
  <Words>244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Business Process Engineering </vt:lpstr>
      <vt:lpstr>Control Flow Patterns</vt:lpstr>
      <vt:lpstr>control flow patterns</vt:lpstr>
      <vt:lpstr>Sequence Control Flow Pattern</vt:lpstr>
      <vt:lpstr>Real Time Example: </vt:lpstr>
      <vt:lpstr>Parallel split/ and split</vt:lpstr>
      <vt:lpstr>Example</vt:lpstr>
      <vt:lpstr>Example</vt:lpstr>
      <vt:lpstr>Synchronization/ And Join</vt:lpstr>
      <vt:lpstr>Example</vt:lpstr>
      <vt:lpstr>Example</vt:lpstr>
      <vt:lpstr>Process Orchestration </vt:lpstr>
      <vt:lpstr>PowerPoint Presentation</vt:lpstr>
      <vt:lpstr>Or Gate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Administrator</dc:creator>
  <cp:lastModifiedBy>Administrator</cp:lastModifiedBy>
  <cp:revision>61</cp:revision>
  <dcterms:created xsi:type="dcterms:W3CDTF">2023-01-16T07:23:56Z</dcterms:created>
  <dcterms:modified xsi:type="dcterms:W3CDTF">2023-02-28T07:06:30Z</dcterms:modified>
</cp:coreProperties>
</file>