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60" r:id="rId5"/>
    <p:sldId id="261" r:id="rId6"/>
    <p:sldId id="259" r:id="rId7"/>
    <p:sldId id="262" r:id="rId8"/>
    <p:sldId id="264" r:id="rId9"/>
    <p:sldId id="263" r:id="rId10"/>
    <p:sldId id="265" r:id="rId11"/>
    <p:sldId id="266" r:id="rId12"/>
    <p:sldId id="267" r:id="rId13"/>
    <p:sldId id="269" r:id="rId14"/>
    <p:sldId id="270"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3/1/2022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3/1/2022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3/1/2022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3/1/2022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3/1/2022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binsights.com/research-reports/The-20-Reasons-Startups-Fai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4 aspects that make Lean Canvas different than Business Model Canvas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Problem</a:t>
            </a:r>
          </a:p>
          <a:p>
            <a:r>
              <a:rPr lang="en-US" dirty="0" smtClean="0"/>
              <a:t>Solution</a:t>
            </a:r>
          </a:p>
          <a:p>
            <a:r>
              <a:rPr lang="en-US" dirty="0" smtClean="0"/>
              <a:t>Measurements</a:t>
            </a:r>
          </a:p>
          <a:p>
            <a:r>
              <a:rPr lang="en-US" dirty="0" smtClean="0"/>
              <a:t>Unfair Competition</a:t>
            </a:r>
          </a:p>
          <a:p>
            <a:endParaRPr lang="en-US" dirty="0"/>
          </a:p>
        </p:txBody>
      </p:sp>
    </p:spTree>
    <p:extLst>
      <p:ext uri="{BB962C8B-B14F-4D97-AF65-F5344CB8AC3E}">
        <p14:creationId xmlns:p14="http://schemas.microsoft.com/office/powerpoint/2010/main" val="2569713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a:t>
            </a:r>
            <a:endParaRPr lang="en-US" dirty="0"/>
          </a:p>
        </p:txBody>
      </p:sp>
      <p:pic>
        <p:nvPicPr>
          <p:cNvPr id="5" name="Content Placeholder 4"/>
          <p:cNvPicPr>
            <a:picLocks noGrp="1" noChangeAspect="1"/>
          </p:cNvPicPr>
          <p:nvPr>
            <p:ph idx="1"/>
          </p:nvPr>
        </p:nvPicPr>
        <p:blipFill>
          <a:blip r:embed="rId2"/>
          <a:stretch>
            <a:fillRect/>
          </a:stretch>
        </p:blipFill>
        <p:spPr>
          <a:xfrm>
            <a:off x="4235271" y="2194054"/>
            <a:ext cx="7082495" cy="3932237"/>
          </a:xfrm>
          <a:prstGeom prst="rect">
            <a:avLst/>
          </a:prstGeom>
        </p:spPr>
      </p:pic>
      <p:sp>
        <p:nvSpPr>
          <p:cNvPr id="6" name="Rectangle 5"/>
          <p:cNvSpPr/>
          <p:nvPr/>
        </p:nvSpPr>
        <p:spPr>
          <a:xfrm>
            <a:off x="988541" y="2194054"/>
            <a:ext cx="3138616" cy="1477328"/>
          </a:xfrm>
          <a:prstGeom prst="rect">
            <a:avLst/>
          </a:prstGeom>
        </p:spPr>
        <p:txBody>
          <a:bodyPr wrap="square">
            <a:spAutoFit/>
          </a:bodyPr>
          <a:lstStyle/>
          <a:p>
            <a:r>
              <a:rPr lang="en-US" dirty="0">
                <a:solidFill>
                  <a:srgbClr val="111111"/>
                </a:solidFill>
                <a:latin typeface="Times New Roman" panose="02020603050405020304" pitchFamily="18" charset="0"/>
                <a:cs typeface="Times New Roman" panose="02020603050405020304" pitchFamily="18" charset="0"/>
              </a:rPr>
              <a:t>This canvas enables entrepreneurs and startups to quickly validate their business idea following the principles of lean startup.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405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9-Factors</a:t>
            </a:r>
            <a:endParaRPr lang="en-US" dirty="0"/>
          </a:p>
        </p:txBody>
      </p:sp>
      <p:sp>
        <p:nvSpPr>
          <p:cNvPr id="3" name="Content Placeholder 2"/>
          <p:cNvSpPr>
            <a:spLocks noGrp="1"/>
          </p:cNvSpPr>
          <p:nvPr>
            <p:ph idx="1"/>
          </p:nvPr>
        </p:nvSpPr>
        <p:spPr/>
        <p:txBody>
          <a:bodyPr>
            <a:normAutofit fontScale="70000" lnSpcReduction="20000"/>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segments</a:t>
            </a:r>
            <a:r>
              <a:rPr lang="en-US" dirty="0">
                <a:latin typeface="Times New Roman" panose="02020603050405020304" pitchFamily="18" charset="0"/>
                <a:cs typeface="Times New Roman" panose="02020603050405020304" pitchFamily="18" charset="0"/>
              </a:rPr>
              <a:t>: This canvas is mainly focused on completely new propositions and startups. If you come up with a new proposition, it is useful to know where you can find the so-called early adopters. This group is part of the final, larger customer segment. We find this element in all canvases, but here it is a bit more specific.</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The focus in Lean Startup and this canvas is on solving problems that are really worthwhile. Here you describe the top 3 problems that the customer has to deal with and that you want to solve.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This is how you want to deliver value. The solution is often what we all get excited about and work hard for. It is deliberately a small box that should only be filled in after the customer segments and their problems are known. With the other canvases, the solution falls under value proposition.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 The convincing plan or offer that solves the customer's problems. This element is part of all canvases.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The revenue model and pricing is part of the business model. This element is reflected in all canvases.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Channels</a:t>
            </a:r>
            <a:r>
              <a:rPr lang="en-US" dirty="0">
                <a:latin typeface="Times New Roman" panose="02020603050405020304" pitchFamily="18" charset="0"/>
                <a:cs typeface="Times New Roman" panose="02020603050405020304" pitchFamily="18" charset="0"/>
              </a:rPr>
              <a:t>: Which channels do you use to get to the customer and reach them? To be compared with customer relations and channels from the Business Model Canvas.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Measuring success</a:t>
            </a:r>
            <a:r>
              <a:rPr lang="en-US" dirty="0">
                <a:latin typeface="Times New Roman" panose="02020603050405020304" pitchFamily="18" charset="0"/>
                <a:cs typeface="Times New Roman" panose="02020603050405020304" pitchFamily="18" charset="0"/>
              </a:rPr>
              <a:t>: How are you going to measure whether you are successful? Which customer actions have value for you? This does not always have to be a financial metric. Determining the right metrics is important to make sure you don't make decisions based on irrelevant data.</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What are your fixed and variable costs and how do they compare to the standards you have set? Part of all canvases.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Unfair advantage:</a:t>
            </a:r>
            <a:r>
              <a:rPr lang="en-US" dirty="0">
                <a:latin typeface="Times New Roman" panose="02020603050405020304" pitchFamily="18" charset="0"/>
                <a:cs typeface="Times New Roman" panose="02020603050405020304" pitchFamily="18" charset="0"/>
              </a:rPr>
              <a:t> What does your organization have to offer that cannot easily be copied by others? How do you arm yourself against competition? This part is also included in the Strategy outline among competitors.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405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Google</a:t>
            </a:r>
          </a:p>
          <a:p>
            <a:r>
              <a:rPr lang="en-US" dirty="0"/>
              <a:t>Year of foundation: 1998</a:t>
            </a:r>
          </a:p>
          <a:p>
            <a:r>
              <a:rPr lang="en-US" dirty="0"/>
              <a:t>Venue: Menlo Park, CA</a:t>
            </a:r>
          </a:p>
          <a:p>
            <a:r>
              <a:rPr lang="en-US" dirty="0"/>
              <a:t>Original name: Googol</a:t>
            </a:r>
          </a:p>
          <a:p>
            <a:r>
              <a:rPr lang="en-US" dirty="0"/>
              <a:t>Founded by: Larry Page and Sergey </a:t>
            </a:r>
            <a:r>
              <a:rPr lang="en-US" dirty="0" err="1"/>
              <a:t>Brin</a:t>
            </a:r>
            <a:endParaRPr lang="en-US" dirty="0"/>
          </a:p>
          <a:p>
            <a:r>
              <a:rPr lang="en-US" dirty="0"/>
              <a:t>Total funding amount: $36.1 million (last funding in 2000)</a:t>
            </a:r>
          </a:p>
          <a:p>
            <a:r>
              <a:rPr lang="en-US" dirty="0"/>
              <a:t>IPO: raised $1.7 billion in 2004</a:t>
            </a:r>
          </a:p>
          <a:p>
            <a:endParaRPr lang="en-US" dirty="0"/>
          </a:p>
        </p:txBody>
      </p:sp>
    </p:spTree>
    <p:extLst>
      <p:ext uri="{BB962C8B-B14F-4D97-AF65-F5344CB8AC3E}">
        <p14:creationId xmlns:p14="http://schemas.microsoft.com/office/powerpoint/2010/main" val="1220379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terms of popularity and global adoption, Google is an undisputed number one company. What originated as an advanced web search engine has grown into a multinational giant that specializes in online advertising, cloud computing, hard and soft products, and many others. It’s hard to believe, but Google’s bootstrapping began in a garage, where two Montessori minds implemented their knowledge obtained in the Stanford University more than 20 years ago.</a:t>
            </a:r>
          </a:p>
          <a:p>
            <a:r>
              <a:rPr lang="en-US" dirty="0"/>
              <a:t>Sergey </a:t>
            </a:r>
            <a:r>
              <a:rPr lang="en-US" dirty="0" err="1"/>
              <a:t>Brin</a:t>
            </a:r>
            <a:r>
              <a:rPr lang="en-US" dirty="0"/>
              <a:t> and Larry Page saw gaps in Excite or Yahoo – search tools of those days and strived to improve upon their idea – to create a reliable, comprehensive and speedy search engine. The synergy of their collaboration resulted in the PageRank algorithm, which was based on the Page’s project nicknamed </a:t>
            </a:r>
            <a:r>
              <a:rPr lang="en-US" dirty="0" err="1"/>
              <a:t>BackRub</a:t>
            </a:r>
            <a:r>
              <a:rPr lang="en-US" dirty="0"/>
              <a:t>. According to modern </a:t>
            </a:r>
            <a:r>
              <a:rPr lang="en-US" dirty="0" err="1"/>
              <a:t>realia</a:t>
            </a:r>
            <a:r>
              <a:rPr lang="en-US" dirty="0"/>
              <a:t>, PageRank was the startup’s unfair advantage. Google’s founders made attempts to sell the technology to their potential competitors but failed. So, they changed the direction towards developing their research project into the lean startup. Fortunately, the co-founder of Sun Microsystems, Andy </a:t>
            </a:r>
            <a:r>
              <a:rPr lang="en-US" dirty="0" err="1"/>
              <a:t>Bechtolsheim</a:t>
            </a:r>
            <a:r>
              <a:rPr lang="en-US" dirty="0"/>
              <a:t>, saw some potential in their work and invested $100K. In 2018, the market value of Google exceeded $700 billion.</a:t>
            </a:r>
          </a:p>
          <a:p>
            <a:endParaRPr lang="en-US" dirty="0"/>
          </a:p>
        </p:txBody>
      </p:sp>
    </p:spTree>
    <p:extLst>
      <p:ext uri="{BB962C8B-B14F-4D97-AF65-F5344CB8AC3E}">
        <p14:creationId xmlns:p14="http://schemas.microsoft.com/office/powerpoint/2010/main" val="4027017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a:t>
            </a:r>
            <a:endParaRPr lang="en-US" dirty="0"/>
          </a:p>
        </p:txBody>
      </p:sp>
      <p:pic>
        <p:nvPicPr>
          <p:cNvPr id="5122" name="Picture 2" descr="Google-lean-canva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00607" y="2103438"/>
            <a:ext cx="3390786"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71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pic>
        <p:nvPicPr>
          <p:cNvPr id="4098" name="Picture 2" descr="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5167"/>
            <a:ext cx="5095961" cy="36762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ancanvas vs bm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599" y="1935320"/>
            <a:ext cx="5296371" cy="376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77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6800" y="2103120"/>
            <a:ext cx="10301416" cy="3931920"/>
          </a:xfrm>
        </p:spPr>
        <p:txBody>
          <a:bodyPr/>
          <a:lstStyle/>
          <a:p>
            <a:pPr lvl="0"/>
            <a:r>
              <a:rPr lang="en-US" dirty="0" smtClean="0">
                <a:latin typeface="Times New Roman" panose="02020603050405020304" pitchFamily="18" charset="0"/>
                <a:cs typeface="Times New Roman" panose="02020603050405020304" pitchFamily="18" charset="0"/>
              </a:rPr>
              <a:t>Business Canvas Model</a:t>
            </a:r>
          </a:p>
          <a:p>
            <a:pPr lvl="1"/>
            <a:r>
              <a:rPr lang="en-US" dirty="0" smtClean="0">
                <a:latin typeface="Times New Roman" panose="02020603050405020304" pitchFamily="18" charset="0"/>
                <a:cs typeface="Times New Roman" panose="02020603050405020304" pitchFamily="18" charset="0"/>
              </a:rPr>
              <a:t>Lean Canvas Model</a:t>
            </a:r>
          </a:p>
          <a:p>
            <a:pPr lvl="0"/>
            <a:r>
              <a:rPr lang="en-US" dirty="0">
                <a:latin typeface="Times New Roman" panose="02020603050405020304" pitchFamily="18" charset="0"/>
                <a:cs typeface="Times New Roman" panose="02020603050405020304" pitchFamily="18" charset="0"/>
              </a:rPr>
              <a:t>Business Process </a:t>
            </a:r>
            <a:r>
              <a:rPr lang="en-US" dirty="0" smtClean="0">
                <a:latin typeface="Times New Roman" panose="02020603050405020304" pitchFamily="18" charset="0"/>
                <a:cs typeface="Times New Roman" panose="02020603050405020304" pitchFamily="18" charset="0"/>
              </a:rPr>
              <a:t>Architecture</a:t>
            </a:r>
          </a:p>
          <a:p>
            <a:pPr lvl="0"/>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Process Architecture Design Approaches.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Based, Action Based</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Object </a:t>
            </a:r>
            <a:r>
              <a:rPr lang="en-US" dirty="0">
                <a:latin typeface="Times New Roman" panose="02020603050405020304" pitchFamily="18" charset="0"/>
                <a:cs typeface="Times New Roman" panose="02020603050405020304" pitchFamily="18" charset="0"/>
              </a:rPr>
              <a:t>Based, Function </a:t>
            </a:r>
            <a:r>
              <a:rPr lang="en-US" dirty="0" smtClean="0">
                <a:latin typeface="Times New Roman" panose="02020603050405020304" pitchFamily="18" charset="0"/>
                <a:cs typeface="Times New Roman" panose="02020603050405020304" pitchFamily="18" charset="0"/>
              </a:rPr>
              <a:t>Based</a:t>
            </a:r>
          </a:p>
          <a:p>
            <a:pPr lvl="1"/>
            <a:r>
              <a:rPr lang="en-US" dirty="0" smtClean="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rPr>
              <a:t>Model Based)</a:t>
            </a:r>
          </a:p>
          <a:p>
            <a:pPr lvl="0"/>
            <a:r>
              <a:rPr lang="en-US" dirty="0">
                <a:latin typeface="Times New Roman" panose="02020603050405020304" pitchFamily="18" charset="0"/>
                <a:cs typeface="Times New Roman" panose="02020603050405020304" pitchFamily="18" charset="0"/>
              </a:rPr>
              <a:t>Benefits of Process Based Business Architecture</a:t>
            </a:r>
          </a:p>
          <a:p>
            <a:pPr lvl="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6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Canvas Model</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Business </a:t>
            </a:r>
            <a:r>
              <a:rPr lang="en-US" b="1" dirty="0">
                <a:latin typeface="Times New Roman" panose="02020603050405020304" pitchFamily="18" charset="0"/>
                <a:cs typeface="Times New Roman" panose="02020603050405020304" pitchFamily="18" charset="0"/>
              </a:rPr>
              <a:t>Model Canvas</a:t>
            </a:r>
            <a:r>
              <a:rPr lang="en-US" dirty="0">
                <a:latin typeface="Times New Roman" panose="02020603050405020304" pitchFamily="18" charset="0"/>
                <a:cs typeface="Times New Roman" panose="02020603050405020304" pitchFamily="18" charset="0"/>
              </a:rPr>
              <a:t> is a basic tool for defining the way of the functioning of a business.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simplified model of a business plan, which is used to verify the quality delivered to clients based on the market conditions.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enables you to logically examine the relationships within your activity, take a close look at your own proposition and judge it rationally.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Model Canvas is also a kind of a test – is your business matched with the clients’ needs, and is your proposition </a:t>
            </a:r>
            <a:r>
              <a:rPr lang="en-US" dirty="0" smtClean="0">
                <a:latin typeface="Times New Roman" panose="02020603050405020304" pitchFamily="18" charset="0"/>
                <a:cs typeface="Times New Roman" panose="02020603050405020304" pitchFamily="18" charset="0"/>
              </a:rPr>
              <a:t>profitable.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68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6821"/>
            <a:ext cx="10058400" cy="831979"/>
          </a:xfrm>
        </p:spPr>
        <p:txBody>
          <a:bodyPr>
            <a:noAutofit/>
          </a:bodyPr>
          <a:lstStyle/>
          <a:p>
            <a:r>
              <a:rPr lang="en-US" sz="2800" dirty="0" smtClean="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11357"/>
            <a:ext cx="10058400" cy="3931920"/>
          </a:xfrm>
        </p:spPr>
        <p:txBody>
          <a:bodyPr/>
          <a:lstStyle/>
          <a:p>
            <a:r>
              <a:rPr lang="en-US" b="1" dirty="0">
                <a:latin typeface="Times New Roman" panose="02020603050405020304" pitchFamily="18" charset="0"/>
                <a:cs typeface="Times New Roman" panose="02020603050405020304" pitchFamily="18" charset="0"/>
              </a:rPr>
              <a:t>Value </a:t>
            </a:r>
            <a:r>
              <a:rPr lang="en-US" b="1" dirty="0" smtClean="0">
                <a:latin typeface="Times New Roman" panose="02020603050405020304" pitchFamily="18" charset="0"/>
                <a:cs typeface="Times New Roman" panose="02020603050405020304" pitchFamily="18" charset="0"/>
              </a:rPr>
              <a:t>proposition:</a:t>
            </a:r>
          </a:p>
          <a:p>
            <a:pPr lvl="1"/>
            <a:r>
              <a:rPr lang="en-US" dirty="0">
                <a:latin typeface="Times New Roman" panose="02020603050405020304" pitchFamily="18" charset="0"/>
                <a:cs typeface="Times New Roman" panose="02020603050405020304" pitchFamily="18" charset="0"/>
              </a:rPr>
              <a:t>it’s good to know why a client chooses your company over </a:t>
            </a:r>
            <a:r>
              <a:rPr lang="en-US" dirty="0" smtClean="0">
                <a:latin typeface="Times New Roman" panose="02020603050405020304" pitchFamily="18" charset="0"/>
                <a:cs typeface="Times New Roman" panose="02020603050405020304" pitchFamily="18" charset="0"/>
              </a:rPr>
              <a:t>another?</a:t>
            </a: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becomes their key </a:t>
            </a:r>
            <a:r>
              <a:rPr lang="en-US" dirty="0" smtClean="0">
                <a:latin typeface="Times New Roman" panose="02020603050405020304" pitchFamily="18" charset="0"/>
                <a:cs typeface="Times New Roman" panose="02020603050405020304" pitchFamily="18" charset="0"/>
              </a:rPr>
              <a:t>motivation? </a:t>
            </a:r>
          </a:p>
          <a:p>
            <a:pPr lvl="1"/>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need you </a:t>
            </a:r>
            <a:r>
              <a:rPr lang="en-US" dirty="0" smtClean="0">
                <a:latin typeface="Times New Roman" panose="02020603050405020304" pitchFamily="18" charset="0"/>
                <a:cs typeface="Times New Roman" panose="02020603050405020304" pitchFamily="18" charset="0"/>
              </a:rPr>
              <a:t>fulfill? </a:t>
            </a: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elements of your business are vital to </a:t>
            </a:r>
            <a:r>
              <a:rPr lang="en-US" dirty="0" smtClean="0">
                <a:latin typeface="Times New Roman" panose="02020603050405020304" pitchFamily="18" charset="0"/>
                <a:cs typeface="Times New Roman" panose="02020603050405020304" pitchFamily="18" charset="0"/>
              </a:rPr>
              <a:t>them?</a:t>
            </a: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it is that you stand out and what value you generate for them.</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Segmentation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clients:</a:t>
            </a: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basic question that you need to ask yourself is: </a:t>
            </a:r>
            <a:r>
              <a:rPr lang="en-US" b="1" dirty="0">
                <a:latin typeface="Times New Roman" panose="02020603050405020304" pitchFamily="18" charset="0"/>
                <a:cs typeface="Times New Roman" panose="02020603050405020304" pitchFamily="18" charset="0"/>
              </a:rPr>
              <a:t>who are my clients?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Segmental </a:t>
            </a:r>
            <a:r>
              <a:rPr lang="en-US" dirty="0">
                <a:latin typeface="Times New Roman" panose="02020603050405020304" pitchFamily="18" charset="0"/>
                <a:cs typeface="Times New Roman" panose="02020603050405020304" pitchFamily="18" charset="0"/>
              </a:rPr>
              <a:t>questions of demographic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behavioral (shopping behaviors of the user) character may come in handy</a:t>
            </a:r>
            <a:r>
              <a:rPr lang="en-US"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At this stage, you normally characterize your client in a general way, focusing on their one most dominant characteristics, e.g. their profession.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922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Relations with </a:t>
            </a:r>
            <a:r>
              <a:rPr lang="en-US" b="1" dirty="0" smtClean="0">
                <a:latin typeface="Times New Roman" panose="02020603050405020304" pitchFamily="18" charset="0"/>
                <a:cs typeface="Times New Roman" panose="02020603050405020304" pitchFamily="18" charset="0"/>
              </a:rPr>
              <a:t>clients: </a:t>
            </a:r>
            <a:r>
              <a:rPr lang="en-US" dirty="0" smtClean="0">
                <a:latin typeface="Times New Roman" panose="02020603050405020304" pitchFamily="18" charset="0"/>
                <a:cs typeface="Times New Roman" panose="02020603050405020304" pitchFamily="18" charset="0"/>
              </a:rPr>
              <a:t>you’ll </a:t>
            </a:r>
            <a:r>
              <a:rPr lang="en-US" dirty="0">
                <a:latin typeface="Times New Roman" panose="02020603050405020304" pitchFamily="18" charset="0"/>
                <a:cs typeface="Times New Roman" panose="02020603050405020304" pitchFamily="18" charset="0"/>
              </a:rPr>
              <a:t>communicate differently with a business client (B2B), and differently with the end-user (B2C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What are customers willing to pay and how? This is part of all canvases.</a:t>
            </a:r>
          </a:p>
          <a:p>
            <a:r>
              <a:rPr lang="en-US" b="1" dirty="0">
                <a:latin typeface="Times New Roman" panose="02020603050405020304" pitchFamily="18" charset="0"/>
                <a:cs typeface="Times New Roman" panose="02020603050405020304" pitchFamily="18" charset="0"/>
              </a:rPr>
              <a:t>Key resources</a:t>
            </a:r>
            <a:r>
              <a:rPr lang="en-US" dirty="0">
                <a:latin typeface="Times New Roman" panose="02020603050405020304" pitchFamily="18" charset="0"/>
                <a:cs typeface="Times New Roman" panose="02020603050405020304" pitchFamily="18" charset="0"/>
              </a:rPr>
              <a:t>: What resources (time, money, resources) am I using to create this value?</a:t>
            </a:r>
          </a:p>
          <a:p>
            <a:r>
              <a:rPr lang="en-US" b="1" dirty="0">
                <a:latin typeface="Times New Roman" panose="02020603050405020304" pitchFamily="18" charset="0"/>
                <a:cs typeface="Times New Roman" panose="02020603050405020304" pitchFamily="18" charset="0"/>
              </a:rPr>
              <a:t>Key activities</a:t>
            </a:r>
            <a:r>
              <a:rPr lang="en-US" dirty="0">
                <a:latin typeface="Times New Roman" panose="02020603050405020304" pitchFamily="18" charset="0"/>
                <a:cs typeface="Times New Roman" panose="02020603050405020304" pitchFamily="18" charset="0"/>
              </a:rPr>
              <a:t>: What should we do to deliver, what crucial activities should be done to create value?</a:t>
            </a:r>
          </a:p>
          <a:p>
            <a:r>
              <a:rPr lang="en-US" b="1" dirty="0">
                <a:latin typeface="Times New Roman" panose="02020603050405020304" pitchFamily="18" charset="0"/>
                <a:cs typeface="Times New Roman" panose="02020603050405020304" pitchFamily="18" charset="0"/>
              </a:rPr>
              <a:t>Key partners</a:t>
            </a:r>
            <a:r>
              <a:rPr lang="en-US" dirty="0">
                <a:latin typeface="Times New Roman" panose="02020603050405020304" pitchFamily="18" charset="0"/>
                <a:cs typeface="Times New Roman" panose="02020603050405020304" pitchFamily="18" charset="0"/>
              </a:rPr>
              <a:t>: Which partnerships are necessary / can be developed in order to create value? Also part of the Strategy Sketch.</a:t>
            </a:r>
          </a:p>
          <a:p>
            <a:r>
              <a:rPr lang="en-US" b="1" dirty="0">
                <a:latin typeface="Times New Roman" panose="02020603050405020304" pitchFamily="18" charset="0"/>
                <a:cs typeface="Times New Roman" panose="02020603050405020304" pitchFamily="18" charset="0"/>
              </a:rPr>
              <a:t>Cost structure</a:t>
            </a:r>
            <a:r>
              <a:rPr lang="en-US" dirty="0">
                <a:latin typeface="Times New Roman" panose="02020603050405020304" pitchFamily="18" charset="0"/>
                <a:cs typeface="Times New Roman" panose="02020603050405020304" pitchFamily="18" charset="0"/>
              </a:rPr>
              <a:t>: What are the costs resulting from this addition? Are these fixed, recurring costs? What are the variable costs? And what are the one-off costs?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87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a:t>
            </a:r>
            <a:r>
              <a:rPr lang="en-US" dirty="0"/>
              <a:t>Model Canvas consist of</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2121871" y="1775296"/>
            <a:ext cx="8406086" cy="4672015"/>
          </a:xfrm>
          <a:prstGeom prst="rect">
            <a:avLst/>
          </a:prstGeom>
        </p:spPr>
      </p:pic>
    </p:spTree>
    <p:extLst>
      <p:ext uri="{BB962C8B-B14F-4D97-AF65-F5344CB8AC3E}">
        <p14:creationId xmlns:p14="http://schemas.microsoft.com/office/powerpoint/2010/main" val="2635760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1674752"/>
            <a:ext cx="10058400" cy="3931920"/>
          </a:xfrm>
        </p:spPr>
        <p:txBody>
          <a:bodyPr/>
          <a:lstStyle/>
          <a:p>
            <a:r>
              <a:rPr lang="en-US" b="1" dirty="0"/>
              <a:t>Example of Business Model Canvas (BMC) for mobile and web software development</a:t>
            </a:r>
          </a:p>
          <a:p>
            <a:endParaRPr lang="en-US" dirty="0"/>
          </a:p>
        </p:txBody>
      </p:sp>
      <p:pic>
        <p:nvPicPr>
          <p:cNvPr id="5" name="Picture 4"/>
          <p:cNvPicPr>
            <a:picLocks noChangeAspect="1"/>
          </p:cNvPicPr>
          <p:nvPr/>
        </p:nvPicPr>
        <p:blipFill>
          <a:blip r:embed="rId2"/>
          <a:stretch>
            <a:fillRect/>
          </a:stretch>
        </p:blipFill>
        <p:spPr>
          <a:xfrm>
            <a:off x="1459771" y="2014194"/>
            <a:ext cx="9058275" cy="5029200"/>
          </a:xfrm>
          <a:prstGeom prst="rect">
            <a:avLst/>
          </a:prstGeom>
        </p:spPr>
      </p:pic>
    </p:spTree>
    <p:extLst>
      <p:ext uri="{BB962C8B-B14F-4D97-AF65-F5344CB8AC3E}">
        <p14:creationId xmlns:p14="http://schemas.microsoft.com/office/powerpoint/2010/main" val="246193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4114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Model</a:t>
            </a: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It is estimated that 90% startups in Silicon Valley fail. </a:t>
            </a:r>
            <a:r>
              <a:rPr lang="en-US" sz="1600" b="1" dirty="0">
                <a:latin typeface="Times New Roman" panose="02020603050405020304" pitchFamily="18" charset="0"/>
                <a:cs typeface="Times New Roman" panose="02020603050405020304" pitchFamily="18" charset="0"/>
                <a:hlinkClick r:id="rId2"/>
              </a:rPr>
              <a:t>CB Insights</a:t>
            </a:r>
            <a:r>
              <a:rPr lang="en-US" sz="1600" dirty="0">
                <a:latin typeface="Times New Roman" panose="02020603050405020304" pitchFamily="18" charset="0"/>
                <a:cs typeface="Times New Roman" panose="02020603050405020304" pitchFamily="18" charset="0"/>
              </a:rPr>
              <a:t> did a study on 101 startups, analyzing 20 main reasons for their failure. The biggest mistake was the mismatch between the solution to the </a:t>
            </a:r>
            <a:r>
              <a:rPr lang="en-US" sz="1600" b="1" dirty="0">
                <a:latin typeface="Times New Roman" panose="02020603050405020304" pitchFamily="18" charset="0"/>
                <a:cs typeface="Times New Roman" panose="02020603050405020304" pitchFamily="18" charset="0"/>
              </a:rPr>
              <a:t>market need</a:t>
            </a:r>
            <a:r>
              <a:rPr lang="en-US" sz="1600" dirty="0">
                <a:latin typeface="Times New Roman" panose="02020603050405020304" pitchFamily="18" charset="0"/>
                <a:cs typeface="Times New Roman" panose="02020603050405020304" pitchFamily="18" charset="0"/>
              </a:rPr>
              <a:t>. Moreover, in the first ten, apart from the issues with financing, the following things also appeared: </a:t>
            </a:r>
            <a:r>
              <a:rPr lang="en-US" sz="1600" b="1" dirty="0">
                <a:latin typeface="Times New Roman" panose="02020603050405020304" pitchFamily="18" charset="0"/>
                <a:cs typeface="Times New Roman" panose="02020603050405020304" pitchFamily="18" charset="0"/>
              </a:rPr>
              <a:t>wrong team member selection, competitors, weak product, business model and marketing</a:t>
            </a:r>
            <a:r>
              <a:rPr lang="en-US" sz="1600" dirty="0">
                <a:latin typeface="Times New Roman" panose="02020603050405020304" pitchFamily="18" charset="0"/>
                <a:cs typeface="Times New Roman" panose="02020603050405020304" pitchFamily="18" charset="0"/>
              </a:rPr>
              <a:t>. All these elements are part of a bit complex question, which is strategic management of a company. That’s why after the initial sketching of the business activity and checking the logic behind the relations, you need to enhance this basic sketch with a more in-depth analysis. Lean Canvas is a starting point for startups which helps you validate your idea.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3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3694</TotalTime>
  <Words>896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Garamond</vt:lpstr>
      <vt:lpstr>Times New Roman</vt:lpstr>
      <vt:lpstr>Savon</vt:lpstr>
      <vt:lpstr>Business Process Engineering </vt:lpstr>
      <vt:lpstr>Content</vt:lpstr>
      <vt:lpstr>Business Canvas Model</vt:lpstr>
      <vt:lpstr>9 Business Canvases Important From The Perspective Of Running A Business:</vt:lpstr>
      <vt:lpstr>9 Business Canvases Important From The Perspective Of Running A Business:</vt:lpstr>
      <vt:lpstr>Business Model Canvas consist of?</vt:lpstr>
      <vt:lpstr>Example</vt:lpstr>
      <vt:lpstr>Example</vt:lpstr>
      <vt:lpstr>Lean Canvas Model</vt:lpstr>
      <vt:lpstr>4 aspects that make Lean Canvas different than Business Model Canvas </vt:lpstr>
      <vt:lpstr>Lean Canvas</vt:lpstr>
      <vt:lpstr>9-Factors</vt:lpstr>
      <vt:lpstr>Example</vt:lpstr>
      <vt:lpstr>PowerPoint Presentation</vt:lpstr>
      <vt:lpstr>Lean Canvas </vt:lpstr>
      <vt:lpstr>Difference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87</cp:revision>
  <dcterms:created xsi:type="dcterms:W3CDTF">2022-02-09T04:55:57Z</dcterms:created>
  <dcterms:modified xsi:type="dcterms:W3CDTF">2022-03-02T08:53:01Z</dcterms:modified>
</cp:coreProperties>
</file>