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997964" y="2516136"/>
            <a:ext cx="6347333" cy="673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27406"/>
            <a:ext cx="166497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6299"/>
            <a:ext cx="7413625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hyperlink" Target="mailto:armahmood786@yahoo.com" TargetMode="External"/><Relationship Id="rId8" Type="http://schemas.openxmlformats.org/officeDocument/2006/relationships/hyperlink" Target="http://www.twitter.com/alphapeeler" TargetMode="External"/><Relationship Id="rId9" Type="http://schemas.openxmlformats.org/officeDocument/2006/relationships/hyperlink" Target="http://www.facebook.com/alphapeeler" TargetMode="External"/><Relationship Id="rId10" Type="http://schemas.openxmlformats.org/officeDocument/2006/relationships/hyperlink" Target="mailto:alphasecure@gmail.com" TargetMode="External"/><Relationship Id="rId11" Type="http://schemas.openxmlformats.org/officeDocument/2006/relationships/hyperlink" Target="http://alphapeeler.sourceforge.net/" TargetMode="External"/><Relationship Id="rId12" Type="http://schemas.openxmlformats.org/officeDocument/2006/relationships/hyperlink" Target="http://alphapeeler.tumblr.com/" TargetMode="External"/><Relationship Id="rId13" Type="http://schemas.openxmlformats.org/officeDocument/2006/relationships/hyperlink" Target="mailto:armahmood786@jabber.org" TargetMode="External"/><Relationship Id="rId14" Type="http://schemas.openxmlformats.org/officeDocument/2006/relationships/hyperlink" Target="mailto:alphapeeler@aim.com" TargetMode="External"/><Relationship Id="rId15" Type="http://schemas.openxmlformats.org/officeDocument/2006/relationships/hyperlink" Target="mailto:armahmood786@hotmail.com" TargetMode="External"/><Relationship Id="rId16" Type="http://schemas.openxmlformats.org/officeDocument/2006/relationships/hyperlink" Target="http://alphapeeler.sf.net/me" TargetMode="External"/><Relationship Id="rId17" Type="http://schemas.openxmlformats.org/officeDocument/2006/relationships/hyperlink" Target="mailto:alphapeeler@icloud.com" TargetMode="External"/><Relationship Id="rId18" Type="http://schemas.openxmlformats.org/officeDocument/2006/relationships/hyperlink" Target="http://alphapeeler.sf.net/acms/" TargetMode="External"/><Relationship Id="rId19" Type="http://schemas.openxmlformats.org/officeDocument/2006/relationships/image" Target="../media/image17.png"/><Relationship Id="rId20" Type="http://schemas.openxmlformats.org/officeDocument/2006/relationships/image" Target="../media/image18.jpg"/><Relationship Id="rId21" Type="http://schemas.openxmlformats.org/officeDocument/2006/relationships/image" Target="../media/image19.jpg"/><Relationship Id="rId22" Type="http://schemas.openxmlformats.org/officeDocument/2006/relationships/image" Target="../media/image20.jpg"/><Relationship Id="rId23" Type="http://schemas.openxmlformats.org/officeDocument/2006/relationships/image" Target="../media/image21.jp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39085" y="1762709"/>
            <a:ext cx="4549775" cy="73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latin typeface="Arial"/>
                <a:cs typeface="Arial"/>
              </a:rPr>
              <a:t>Engr. </a:t>
            </a:r>
            <a:r>
              <a:rPr dirty="0" sz="2800" spc="-150">
                <a:latin typeface="Arial"/>
                <a:cs typeface="Arial"/>
              </a:rPr>
              <a:t>Abdul-Rahman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Mahmood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125">
                <a:latin typeface="Arial"/>
                <a:cs typeface="Arial"/>
              </a:rPr>
              <a:t>DPM, </a:t>
            </a:r>
            <a:r>
              <a:rPr dirty="0" sz="1800" spc="-220">
                <a:latin typeface="Arial"/>
                <a:cs typeface="Arial"/>
              </a:rPr>
              <a:t>MCP,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QMR(ISO9001:2000)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878" y="2895396"/>
            <a:ext cx="3376295" cy="1524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25"/>
              </a:spcBef>
            </a:pPr>
            <a:r>
              <a:rPr dirty="0" sz="1750" spc="-80">
                <a:latin typeface="Arial"/>
                <a:cs typeface="Arial"/>
                <a:hlinkClick r:id="rId7"/>
              </a:rPr>
              <a:t>armahmood786@yahoo.com </a:t>
            </a:r>
            <a:r>
              <a:rPr dirty="0" sz="1750" spc="-80">
                <a:latin typeface="Arial"/>
                <a:cs typeface="Arial"/>
              </a:rPr>
              <a:t> </a:t>
            </a:r>
            <a:r>
              <a:rPr dirty="0" sz="1750" spc="-65">
                <a:latin typeface="Arial"/>
                <a:cs typeface="Arial"/>
              </a:rPr>
              <a:t>alphapeeler.sf.net/pubkeys/pkey.htm  </a:t>
            </a:r>
            <a:r>
              <a:rPr dirty="0" sz="1750" spc="-45">
                <a:latin typeface="Arial"/>
                <a:cs typeface="Arial"/>
              </a:rPr>
              <a:t>pk.linkedin.com/in/armahmood  </a:t>
            </a:r>
            <a:r>
              <a:rPr dirty="0" sz="1750" spc="-40">
                <a:latin typeface="Arial"/>
                <a:cs typeface="Arial"/>
                <a:hlinkClick r:id="rId8"/>
              </a:rPr>
              <a:t>www.twitter.com/alphapeeler </a:t>
            </a:r>
            <a:r>
              <a:rPr dirty="0" sz="1750" spc="-40">
                <a:latin typeface="Arial"/>
                <a:cs typeface="Arial"/>
              </a:rPr>
              <a:t> </a:t>
            </a:r>
            <a:r>
              <a:rPr dirty="0" sz="1750" spc="-60">
                <a:latin typeface="Arial"/>
                <a:cs typeface="Arial"/>
                <a:hlinkClick r:id="rId9"/>
              </a:rPr>
              <a:t>www.facebook.com/alphapeeler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7134" y="2905811"/>
            <a:ext cx="3178175" cy="15138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45"/>
              </a:spcBef>
            </a:pPr>
            <a:r>
              <a:rPr dirty="0" sz="1750" spc="-85">
                <a:latin typeface="Arial"/>
                <a:cs typeface="Arial"/>
                <a:hlinkClick r:id="rId10"/>
              </a:rPr>
              <a:t>alphasecure@gmail.com </a:t>
            </a:r>
            <a:r>
              <a:rPr dirty="0" sz="1750" spc="-85">
                <a:latin typeface="Arial"/>
                <a:cs typeface="Arial"/>
              </a:rPr>
              <a:t> </a:t>
            </a:r>
            <a:r>
              <a:rPr dirty="0" sz="1750" spc="-45">
                <a:latin typeface="Arial"/>
                <a:cs typeface="Arial"/>
                <a:hlinkClick r:id="rId11"/>
              </a:rPr>
              <a:t>http://alphapeeler.sourceforge.net </a:t>
            </a:r>
            <a:r>
              <a:rPr dirty="0" sz="1750" spc="-45">
                <a:latin typeface="Arial"/>
                <a:cs typeface="Arial"/>
              </a:rPr>
              <a:t> </a:t>
            </a:r>
            <a:r>
              <a:rPr dirty="0" sz="1750" spc="-35">
                <a:latin typeface="Arial"/>
                <a:cs typeface="Arial"/>
                <a:hlinkClick r:id="rId12"/>
              </a:rPr>
              <a:t>http://alphapeeler.tumblr.com </a:t>
            </a:r>
            <a:r>
              <a:rPr dirty="0" sz="1750" spc="-35">
                <a:latin typeface="Arial"/>
                <a:cs typeface="Arial"/>
              </a:rPr>
              <a:t> </a:t>
            </a:r>
            <a:r>
              <a:rPr dirty="0" sz="1750" spc="-75">
                <a:latin typeface="Arial"/>
                <a:cs typeface="Arial"/>
                <a:hlinkClick r:id="rId13"/>
              </a:rPr>
              <a:t>armahmood786@jabber.org </a:t>
            </a:r>
            <a:r>
              <a:rPr dirty="0" sz="1750" spc="-75">
                <a:latin typeface="Arial"/>
                <a:cs typeface="Arial"/>
              </a:rPr>
              <a:t> </a:t>
            </a:r>
            <a:r>
              <a:rPr dirty="0" sz="1750" spc="-75">
                <a:latin typeface="Arial"/>
                <a:cs typeface="Arial"/>
                <a:hlinkClick r:id="rId14"/>
              </a:rPr>
              <a:t>alphapeeler@aim.com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878" y="4394250"/>
            <a:ext cx="335915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  <a:tabLst>
                <a:tab pos="2249170" algn="l"/>
              </a:tabLst>
            </a:pPr>
            <a:r>
              <a:rPr dirty="0" sz="1750" spc="-80">
                <a:latin typeface="Arial"/>
                <a:cs typeface="Arial"/>
              </a:rPr>
              <a:t>ab</a:t>
            </a:r>
            <a:r>
              <a:rPr dirty="0" sz="1750" spc="-75">
                <a:latin typeface="Arial"/>
                <a:cs typeface="Arial"/>
              </a:rPr>
              <a:t>d</a:t>
            </a:r>
            <a:r>
              <a:rPr dirty="0" sz="1750" spc="-35">
                <a:latin typeface="Arial"/>
                <a:cs typeface="Arial"/>
              </a:rPr>
              <a:t>u</a:t>
            </a:r>
            <a:r>
              <a:rPr dirty="0" sz="1750" spc="-10">
                <a:latin typeface="Arial"/>
                <a:cs typeface="Arial"/>
              </a:rPr>
              <a:t>l</a:t>
            </a:r>
            <a:r>
              <a:rPr dirty="0" sz="1750" spc="-90">
                <a:latin typeface="Arial"/>
                <a:cs typeface="Arial"/>
              </a:rPr>
              <a:t>ma</a:t>
            </a:r>
            <a:r>
              <a:rPr dirty="0" sz="1750" spc="-70">
                <a:latin typeface="Arial"/>
                <a:cs typeface="Arial"/>
              </a:rPr>
              <a:t>h</a:t>
            </a:r>
            <a:r>
              <a:rPr dirty="0" sz="1750" spc="-55">
                <a:latin typeface="Arial"/>
                <a:cs typeface="Arial"/>
              </a:rPr>
              <a:t>moo</a:t>
            </a:r>
            <a:r>
              <a:rPr dirty="0" sz="1750" spc="-45">
                <a:latin typeface="Arial"/>
                <a:cs typeface="Arial"/>
              </a:rPr>
              <a:t>d</a:t>
            </a:r>
            <a:r>
              <a:rPr dirty="0" sz="1750" spc="-50">
                <a:latin typeface="Arial"/>
                <a:cs typeface="Arial"/>
              </a:rPr>
              <a:t>-</a:t>
            </a:r>
            <a:r>
              <a:rPr dirty="0" sz="1750" spc="-195">
                <a:latin typeface="Arial"/>
                <a:cs typeface="Arial"/>
              </a:rPr>
              <a:t>ss</a:t>
            </a:r>
            <a:r>
              <a:rPr dirty="0" sz="1750" spc="-190">
                <a:latin typeface="Arial"/>
                <a:cs typeface="Arial"/>
              </a:rPr>
              <a:t>s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90">
                <a:latin typeface="Arial"/>
                <a:cs typeface="Arial"/>
              </a:rPr>
              <a:t>a</a:t>
            </a:r>
            <a:r>
              <a:rPr dirty="0" sz="1750" spc="-30">
                <a:latin typeface="Arial"/>
                <a:cs typeface="Arial"/>
              </a:rPr>
              <a:t>l</a:t>
            </a:r>
            <a:r>
              <a:rPr dirty="0" sz="1750" spc="-55">
                <a:latin typeface="Arial"/>
                <a:cs typeface="Arial"/>
              </a:rPr>
              <a:t>ph</a:t>
            </a:r>
            <a:r>
              <a:rPr dirty="0" sz="1750" spc="-140">
                <a:latin typeface="Arial"/>
                <a:cs typeface="Arial"/>
              </a:rPr>
              <a:t>as</a:t>
            </a:r>
            <a:r>
              <a:rPr dirty="0" sz="1750" spc="-145">
                <a:latin typeface="Arial"/>
                <a:cs typeface="Arial"/>
              </a:rPr>
              <a:t>e</a:t>
            </a:r>
            <a:r>
              <a:rPr dirty="0" sz="1750" spc="-135">
                <a:latin typeface="Arial"/>
                <a:cs typeface="Arial"/>
              </a:rPr>
              <a:t>c</a:t>
            </a:r>
            <a:r>
              <a:rPr dirty="0" sz="1750" spc="-55">
                <a:latin typeface="Arial"/>
                <a:cs typeface="Arial"/>
              </a:rPr>
              <a:t>u</a:t>
            </a:r>
            <a:r>
              <a:rPr dirty="0" sz="1750">
                <a:latin typeface="Arial"/>
                <a:cs typeface="Arial"/>
              </a:rPr>
              <a:t>r</a:t>
            </a:r>
            <a:r>
              <a:rPr dirty="0" sz="1750" spc="-70">
                <a:latin typeface="Arial"/>
                <a:cs typeface="Arial"/>
              </a:rPr>
              <a:t>e  </a:t>
            </a:r>
            <a:r>
              <a:rPr dirty="0" sz="1750" spc="-65">
                <a:latin typeface="Arial"/>
                <a:cs typeface="Arial"/>
                <a:hlinkClick r:id="rId15"/>
              </a:rPr>
              <a:t>armahmood786@hotmail.com</a:t>
            </a:r>
            <a:endParaRPr sz="17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60"/>
              </a:spcBef>
            </a:pPr>
            <a:r>
              <a:rPr dirty="0" sz="1750" spc="-35">
                <a:latin typeface="Arial"/>
                <a:cs typeface="Arial"/>
                <a:hlinkClick r:id="rId16"/>
              </a:rPr>
              <a:t>http://alphapeeler.sf.net/me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7134" y="4394250"/>
            <a:ext cx="291211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  <a:tabLst>
                <a:tab pos="1993900" algn="l"/>
              </a:tabLst>
            </a:pPr>
            <a:r>
              <a:rPr dirty="0" sz="1750" spc="-55">
                <a:latin typeface="Arial"/>
                <a:cs typeface="Arial"/>
              </a:rPr>
              <a:t>m</a:t>
            </a:r>
            <a:r>
              <a:rPr dirty="0" sz="1750" spc="-95">
                <a:latin typeface="Arial"/>
                <a:cs typeface="Arial"/>
              </a:rPr>
              <a:t>a</a:t>
            </a:r>
            <a:r>
              <a:rPr dirty="0" sz="1750" spc="-90">
                <a:latin typeface="Arial"/>
                <a:cs typeface="Arial"/>
              </a:rPr>
              <a:t>h</a:t>
            </a:r>
            <a:r>
              <a:rPr dirty="0" sz="1750" spc="-55">
                <a:latin typeface="Arial"/>
                <a:cs typeface="Arial"/>
              </a:rPr>
              <a:t>m</a:t>
            </a:r>
            <a:r>
              <a:rPr dirty="0" sz="1750" spc="-55">
                <a:latin typeface="Arial"/>
                <a:cs typeface="Arial"/>
              </a:rPr>
              <a:t>o</a:t>
            </a:r>
            <a:r>
              <a:rPr dirty="0" sz="1750" spc="-50">
                <a:latin typeface="Arial"/>
                <a:cs typeface="Arial"/>
              </a:rPr>
              <a:t>o</a:t>
            </a:r>
            <a:r>
              <a:rPr dirty="0" sz="1750" spc="-55">
                <a:latin typeface="Arial"/>
                <a:cs typeface="Arial"/>
              </a:rPr>
              <a:t>d</a:t>
            </a:r>
            <a:r>
              <a:rPr dirty="0" sz="1750" spc="-105">
                <a:latin typeface="Arial"/>
                <a:cs typeface="Arial"/>
              </a:rPr>
              <a:t>_</a:t>
            </a:r>
            <a:r>
              <a:rPr dirty="0" sz="1750" spc="-135">
                <a:latin typeface="Arial"/>
                <a:cs typeface="Arial"/>
              </a:rPr>
              <a:t>c</a:t>
            </a:r>
            <a:r>
              <a:rPr dirty="0" sz="1750" spc="-55">
                <a:latin typeface="Arial"/>
                <a:cs typeface="Arial"/>
              </a:rPr>
              <a:t>ub</a:t>
            </a:r>
            <a:r>
              <a:rPr dirty="0" sz="1750" spc="-55">
                <a:latin typeface="Arial"/>
                <a:cs typeface="Arial"/>
              </a:rPr>
              <a:t>ix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80">
                <a:latin typeface="Arial"/>
                <a:cs typeface="Arial"/>
              </a:rPr>
              <a:t>48660186  </a:t>
            </a:r>
            <a:r>
              <a:rPr dirty="0" sz="1750" spc="-70">
                <a:latin typeface="Arial"/>
                <a:cs typeface="Arial"/>
                <a:hlinkClick r:id="rId17"/>
              </a:rPr>
              <a:t>alphapeeler@icloud.com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750" spc="-35">
                <a:latin typeface="Arial"/>
                <a:cs typeface="Arial"/>
                <a:hlinkClick r:id="rId18"/>
              </a:rPr>
              <a:t>http://alphapeeler.sf.net/acms/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908" y="2971800"/>
            <a:ext cx="284988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816" y="3276600"/>
            <a:ext cx="278891" cy="2773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4296" y="3581400"/>
            <a:ext cx="248412" cy="2484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675" y="3886200"/>
            <a:ext cx="251459" cy="2514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4296" y="4191000"/>
            <a:ext cx="243840" cy="2423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98491" y="3581400"/>
            <a:ext cx="242315" cy="2407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0391" y="2971800"/>
            <a:ext cx="286512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82740" y="4495800"/>
            <a:ext cx="257555" cy="2636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0391" y="3276600"/>
            <a:ext cx="286512" cy="2194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3336" y="4419600"/>
            <a:ext cx="304800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3616" y="4419600"/>
            <a:ext cx="304800" cy="304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8011" y="4474464"/>
            <a:ext cx="304800" cy="304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4108" y="4191000"/>
            <a:ext cx="291084" cy="2926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2480" y="4724400"/>
            <a:ext cx="291083" cy="2926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01540" y="4800600"/>
            <a:ext cx="245363" cy="24383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0496" y="3886200"/>
            <a:ext cx="304800" cy="3048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4296" y="5105400"/>
            <a:ext cx="286512" cy="2194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98491" y="5105400"/>
            <a:ext cx="286512" cy="2194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97076" y="175006"/>
            <a:ext cx="6951980" cy="1550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07945" marR="5080" indent="-2595880">
              <a:lnSpc>
                <a:spcPct val="100000"/>
              </a:lnSpc>
              <a:spcBef>
                <a:spcPts val="100"/>
              </a:spcBef>
            </a:pPr>
            <a:r>
              <a:rPr dirty="0" spc="-180" b="0">
                <a:latin typeface="Arial"/>
                <a:cs typeface="Arial"/>
              </a:rPr>
              <a:t>Object </a:t>
            </a:r>
            <a:r>
              <a:rPr dirty="0" spc="-150" b="0">
                <a:latin typeface="Arial"/>
                <a:cs typeface="Arial"/>
              </a:rPr>
              <a:t>Oriented </a:t>
            </a:r>
            <a:r>
              <a:rPr dirty="0" spc="-285" b="0">
                <a:latin typeface="Arial"/>
                <a:cs typeface="Arial"/>
              </a:rPr>
              <a:t>Analysis</a:t>
            </a:r>
            <a:r>
              <a:rPr dirty="0" spc="-565" b="0">
                <a:latin typeface="Arial"/>
                <a:cs typeface="Arial"/>
              </a:rPr>
              <a:t> </a:t>
            </a:r>
            <a:r>
              <a:rPr dirty="0" spc="75" b="0">
                <a:latin typeface="Arial"/>
                <a:cs typeface="Arial"/>
              </a:rPr>
              <a:t>&amp;  </a:t>
            </a:r>
            <a:r>
              <a:rPr dirty="0" spc="-325" b="0">
                <a:latin typeface="Arial"/>
                <a:cs typeface="Arial"/>
              </a:rPr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154938"/>
            <a:ext cx="7966709" cy="37515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5">
                <a:latin typeface="Georgia"/>
                <a:cs typeface="Georgia"/>
              </a:rPr>
              <a:t>Facade </a:t>
            </a:r>
            <a:r>
              <a:rPr dirty="0" sz="2600" spc="-35">
                <a:latin typeface="Georgia"/>
                <a:cs typeface="Georgia"/>
              </a:rPr>
              <a:t>pattern </a:t>
            </a:r>
            <a:r>
              <a:rPr dirty="0" sz="2600" spc="-25">
                <a:latin typeface="Georgia"/>
                <a:cs typeface="Georgia"/>
              </a:rPr>
              <a:t>hides </a:t>
            </a:r>
            <a:r>
              <a:rPr dirty="0" sz="2600" spc="-5">
                <a:latin typeface="Georgia"/>
                <a:cs typeface="Georgia"/>
              </a:rPr>
              <a:t>the </a:t>
            </a:r>
            <a:r>
              <a:rPr dirty="0" sz="2600" spc="-30">
                <a:latin typeface="Georgia"/>
                <a:cs typeface="Georgia"/>
              </a:rPr>
              <a:t>complexities </a:t>
            </a:r>
            <a:r>
              <a:rPr dirty="0" sz="2600" spc="-20">
                <a:latin typeface="Georgia"/>
                <a:cs typeface="Georgia"/>
              </a:rPr>
              <a:t>of </a:t>
            </a:r>
            <a:r>
              <a:rPr dirty="0" sz="2600" spc="-5">
                <a:latin typeface="Georgia"/>
                <a:cs typeface="Georgia"/>
              </a:rPr>
              <a:t>the </a:t>
            </a:r>
            <a:r>
              <a:rPr dirty="0" sz="2600" spc="-45">
                <a:latin typeface="Georgia"/>
                <a:cs typeface="Georgia"/>
              </a:rPr>
              <a:t>system  </a:t>
            </a:r>
            <a:r>
              <a:rPr dirty="0" sz="2600" spc="-35">
                <a:latin typeface="Georgia"/>
                <a:cs typeface="Georgia"/>
              </a:rPr>
              <a:t>and </a:t>
            </a:r>
            <a:r>
              <a:rPr dirty="0" sz="2600" spc="-45">
                <a:latin typeface="Georgia"/>
                <a:cs typeface="Georgia"/>
              </a:rPr>
              <a:t>provides an </a:t>
            </a:r>
            <a:r>
              <a:rPr dirty="0" sz="2600" spc="-35">
                <a:latin typeface="Georgia"/>
                <a:cs typeface="Georgia"/>
              </a:rPr>
              <a:t>interface </a:t>
            </a:r>
            <a:r>
              <a:rPr dirty="0" sz="2600" spc="-5">
                <a:latin typeface="Georgia"/>
                <a:cs typeface="Georgia"/>
              </a:rPr>
              <a:t>to the </a:t>
            </a:r>
            <a:r>
              <a:rPr dirty="0" sz="2600" spc="-10">
                <a:latin typeface="Georgia"/>
                <a:cs typeface="Georgia"/>
              </a:rPr>
              <a:t>client </a:t>
            </a:r>
            <a:r>
              <a:rPr dirty="0" sz="2600" spc="-30">
                <a:latin typeface="Georgia"/>
                <a:cs typeface="Georgia"/>
              </a:rPr>
              <a:t>using </a:t>
            </a:r>
            <a:r>
              <a:rPr dirty="0" sz="2600" spc="-10">
                <a:latin typeface="Georgia"/>
                <a:cs typeface="Georgia"/>
              </a:rPr>
              <a:t>which</a:t>
            </a:r>
            <a:r>
              <a:rPr dirty="0" sz="2600" spc="-415">
                <a:latin typeface="Georgia"/>
                <a:cs typeface="Georgia"/>
              </a:rPr>
              <a:t> </a:t>
            </a:r>
            <a:r>
              <a:rPr dirty="0" sz="2600" spc="-5">
                <a:latin typeface="Georgia"/>
                <a:cs typeface="Georgia"/>
              </a:rPr>
              <a:t>the  </a:t>
            </a:r>
            <a:r>
              <a:rPr dirty="0" sz="2600" spc="-10">
                <a:latin typeface="Georgia"/>
                <a:cs typeface="Georgia"/>
              </a:rPr>
              <a:t>client </a:t>
            </a:r>
            <a:r>
              <a:rPr dirty="0" sz="2600" spc="-25">
                <a:latin typeface="Georgia"/>
                <a:cs typeface="Georgia"/>
              </a:rPr>
              <a:t>can </a:t>
            </a:r>
            <a:r>
              <a:rPr dirty="0" sz="2600" spc="-50">
                <a:latin typeface="Georgia"/>
                <a:cs typeface="Georgia"/>
              </a:rPr>
              <a:t>access </a:t>
            </a:r>
            <a:r>
              <a:rPr dirty="0" sz="2600" spc="-5">
                <a:latin typeface="Georgia"/>
                <a:cs typeface="Georgia"/>
              </a:rPr>
              <a:t>the</a:t>
            </a:r>
            <a:r>
              <a:rPr dirty="0" sz="2600" spc="-285">
                <a:latin typeface="Georgia"/>
                <a:cs typeface="Georgia"/>
              </a:rPr>
              <a:t> </a:t>
            </a:r>
            <a:r>
              <a:rPr dirty="0" sz="2600" spc="-45">
                <a:latin typeface="Georgia"/>
                <a:cs typeface="Georgia"/>
              </a:rPr>
              <a:t>system.</a:t>
            </a:r>
            <a:endParaRPr sz="2600">
              <a:latin typeface="Georgia"/>
              <a:cs typeface="Georgia"/>
            </a:endParaRPr>
          </a:p>
          <a:p>
            <a:pPr algn="just" marL="285115" marR="52451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35">
                <a:latin typeface="Georgia"/>
                <a:cs typeface="Georgia"/>
              </a:rPr>
              <a:t>This </a:t>
            </a:r>
            <a:r>
              <a:rPr dirty="0" sz="2600" spc="-15">
                <a:latin typeface="Georgia"/>
                <a:cs typeface="Georgia"/>
              </a:rPr>
              <a:t>type </a:t>
            </a:r>
            <a:r>
              <a:rPr dirty="0" sz="2600" spc="-20">
                <a:latin typeface="Georgia"/>
                <a:cs typeface="Georgia"/>
              </a:rPr>
              <a:t>of </a:t>
            </a:r>
            <a:r>
              <a:rPr dirty="0" sz="2600" spc="-30">
                <a:latin typeface="Georgia"/>
                <a:cs typeface="Georgia"/>
              </a:rPr>
              <a:t>design </a:t>
            </a:r>
            <a:r>
              <a:rPr dirty="0" sz="2600" spc="-35">
                <a:latin typeface="Georgia"/>
                <a:cs typeface="Georgia"/>
              </a:rPr>
              <a:t>pattern </a:t>
            </a:r>
            <a:r>
              <a:rPr dirty="0" sz="2600" spc="-30">
                <a:latin typeface="Georgia"/>
                <a:cs typeface="Georgia"/>
              </a:rPr>
              <a:t>comes under </a:t>
            </a:r>
            <a:r>
              <a:rPr dirty="0" sz="2600" spc="-65">
                <a:latin typeface="Georgia"/>
                <a:cs typeface="Georgia"/>
              </a:rPr>
              <a:t>structural  </a:t>
            </a:r>
            <a:r>
              <a:rPr dirty="0" sz="2600" spc="-35">
                <a:latin typeface="Georgia"/>
                <a:cs typeface="Georgia"/>
              </a:rPr>
              <a:t>pattern </a:t>
            </a:r>
            <a:r>
              <a:rPr dirty="0" sz="2600" spc="-65">
                <a:latin typeface="Georgia"/>
                <a:cs typeface="Georgia"/>
              </a:rPr>
              <a:t>as </a:t>
            </a:r>
            <a:r>
              <a:rPr dirty="0" sz="2600" spc="-25">
                <a:latin typeface="Georgia"/>
                <a:cs typeface="Georgia"/>
              </a:rPr>
              <a:t>this </a:t>
            </a:r>
            <a:r>
              <a:rPr dirty="0" sz="2600" spc="-35">
                <a:latin typeface="Georgia"/>
                <a:cs typeface="Georgia"/>
              </a:rPr>
              <a:t>pattern </a:t>
            </a:r>
            <a:r>
              <a:rPr dirty="0" sz="2600" spc="-45">
                <a:latin typeface="Georgia"/>
                <a:cs typeface="Georgia"/>
              </a:rPr>
              <a:t>adds an </a:t>
            </a:r>
            <a:r>
              <a:rPr dirty="0" sz="2600" spc="-35">
                <a:latin typeface="Georgia"/>
                <a:cs typeface="Georgia"/>
              </a:rPr>
              <a:t>interface </a:t>
            </a:r>
            <a:r>
              <a:rPr dirty="0" sz="2600" spc="-5">
                <a:latin typeface="Georgia"/>
                <a:cs typeface="Georgia"/>
              </a:rPr>
              <a:t>to</a:t>
            </a:r>
            <a:r>
              <a:rPr dirty="0" sz="2600" spc="-390">
                <a:latin typeface="Georgia"/>
                <a:cs typeface="Georgia"/>
              </a:rPr>
              <a:t> </a:t>
            </a:r>
            <a:r>
              <a:rPr dirty="0" sz="2600" spc="-25">
                <a:latin typeface="Georgia"/>
                <a:cs typeface="Georgia"/>
              </a:rPr>
              <a:t>existing  </a:t>
            </a:r>
            <a:r>
              <a:rPr dirty="0" sz="2600" spc="-45">
                <a:latin typeface="Georgia"/>
                <a:cs typeface="Georgia"/>
              </a:rPr>
              <a:t>system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15">
                <a:latin typeface="Georgia"/>
                <a:cs typeface="Georgia"/>
              </a:rPr>
              <a:t>hide </a:t>
            </a:r>
            <a:r>
              <a:rPr dirty="0" sz="2600" spc="-30">
                <a:latin typeface="Georgia"/>
                <a:cs typeface="Georgia"/>
              </a:rPr>
              <a:t>its</a:t>
            </a:r>
            <a:r>
              <a:rPr dirty="0" sz="2600" spc="-210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complexities.</a:t>
            </a:r>
            <a:endParaRPr sz="2600">
              <a:latin typeface="Georgia"/>
              <a:cs typeface="Georgia"/>
            </a:endParaRPr>
          </a:p>
          <a:p>
            <a:pPr marL="285115" marR="32194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35">
                <a:latin typeface="Georgia"/>
                <a:cs typeface="Georgia"/>
              </a:rPr>
              <a:t>This pattern </a:t>
            </a:r>
            <a:r>
              <a:rPr dirty="0" sz="2600" spc="-55">
                <a:latin typeface="Georgia"/>
                <a:cs typeface="Georgia"/>
              </a:rPr>
              <a:t>involves </a:t>
            </a:r>
            <a:r>
              <a:rPr dirty="0" sz="2600" spc="-65">
                <a:latin typeface="Georgia"/>
                <a:cs typeface="Georgia"/>
              </a:rPr>
              <a:t>a </a:t>
            </a:r>
            <a:r>
              <a:rPr dirty="0" sz="2600" spc="-30">
                <a:latin typeface="Georgia"/>
                <a:cs typeface="Georgia"/>
              </a:rPr>
              <a:t>single </a:t>
            </a:r>
            <a:r>
              <a:rPr dirty="0" sz="2600" spc="-45">
                <a:latin typeface="Georgia"/>
                <a:cs typeface="Georgia"/>
              </a:rPr>
              <a:t>class </a:t>
            </a:r>
            <a:r>
              <a:rPr dirty="0" sz="2600" spc="-10">
                <a:latin typeface="Georgia"/>
                <a:cs typeface="Georgia"/>
              </a:rPr>
              <a:t>which </a:t>
            </a:r>
            <a:r>
              <a:rPr dirty="0" sz="2600" spc="-45">
                <a:latin typeface="Georgia"/>
                <a:cs typeface="Georgia"/>
              </a:rPr>
              <a:t>provides  </a:t>
            </a:r>
            <a:r>
              <a:rPr dirty="0" sz="2600" spc="-25">
                <a:latin typeface="Georgia"/>
                <a:cs typeface="Georgia"/>
              </a:rPr>
              <a:t>simplified </a:t>
            </a:r>
            <a:r>
              <a:rPr dirty="0" sz="2600" spc="-20">
                <a:latin typeface="Georgia"/>
                <a:cs typeface="Georgia"/>
              </a:rPr>
              <a:t>methods </a:t>
            </a:r>
            <a:r>
              <a:rPr dirty="0" sz="2600" spc="-40">
                <a:latin typeface="Georgia"/>
                <a:cs typeface="Georgia"/>
              </a:rPr>
              <a:t>required </a:t>
            </a:r>
            <a:r>
              <a:rPr dirty="0" sz="2600" spc="-35">
                <a:latin typeface="Georgia"/>
                <a:cs typeface="Georgia"/>
              </a:rPr>
              <a:t>by </a:t>
            </a:r>
            <a:r>
              <a:rPr dirty="0" sz="2600" spc="-10">
                <a:latin typeface="Georgia"/>
                <a:cs typeface="Georgia"/>
              </a:rPr>
              <a:t>client </a:t>
            </a:r>
            <a:r>
              <a:rPr dirty="0" sz="2600" spc="-35">
                <a:latin typeface="Georgia"/>
                <a:cs typeface="Georgia"/>
              </a:rPr>
              <a:t>and</a:t>
            </a:r>
            <a:r>
              <a:rPr dirty="0" sz="2600" spc="-190">
                <a:latin typeface="Georgia"/>
                <a:cs typeface="Georgia"/>
              </a:rPr>
              <a:t> </a:t>
            </a:r>
            <a:r>
              <a:rPr dirty="0" sz="2600" spc="-30">
                <a:latin typeface="Georgia"/>
                <a:cs typeface="Georgia"/>
              </a:rPr>
              <a:t>delegates  </a:t>
            </a:r>
            <a:r>
              <a:rPr dirty="0" sz="2600" spc="-35">
                <a:latin typeface="Georgia"/>
                <a:cs typeface="Georgia"/>
              </a:rPr>
              <a:t>calls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20">
                <a:latin typeface="Georgia"/>
                <a:cs typeface="Georgia"/>
              </a:rPr>
              <a:t>methods of </a:t>
            </a:r>
            <a:r>
              <a:rPr dirty="0" sz="2600" spc="-25">
                <a:latin typeface="Georgia"/>
                <a:cs typeface="Georgia"/>
              </a:rPr>
              <a:t>existing </a:t>
            </a:r>
            <a:r>
              <a:rPr dirty="0" sz="2600" spc="-45">
                <a:latin typeface="Georgia"/>
                <a:cs typeface="Georgia"/>
              </a:rPr>
              <a:t>system</a:t>
            </a:r>
            <a:r>
              <a:rPr dirty="0" sz="2600" spc="-290">
                <a:latin typeface="Georgia"/>
                <a:cs typeface="Georgia"/>
              </a:rPr>
              <a:t> </a:t>
            </a:r>
            <a:r>
              <a:rPr dirty="0" sz="2600" spc="-50">
                <a:latin typeface="Georgia"/>
                <a:cs typeface="Georgia"/>
              </a:rPr>
              <a:t>classes.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755" y="327406"/>
            <a:ext cx="573595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 b="0">
                <a:latin typeface="Arial"/>
                <a:cs typeface="Arial"/>
              </a:rPr>
              <a:t>Façade </a:t>
            </a:r>
            <a:r>
              <a:rPr dirty="0" spc="-325" b="0">
                <a:latin typeface="Arial"/>
                <a:cs typeface="Arial"/>
              </a:rPr>
              <a:t>Design</a:t>
            </a:r>
            <a:r>
              <a:rPr dirty="0" spc="-175" b="0">
                <a:latin typeface="Arial"/>
                <a:cs typeface="Arial"/>
              </a:rPr>
              <a:t>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545338"/>
            <a:ext cx="7936230" cy="2879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3906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40">
                <a:latin typeface="Georgia"/>
                <a:cs typeface="Georgia"/>
              </a:rPr>
              <a:t>We </a:t>
            </a:r>
            <a:r>
              <a:rPr dirty="0" sz="2600" spc="-60">
                <a:latin typeface="Georgia"/>
                <a:cs typeface="Georgia"/>
              </a:rPr>
              <a:t>are </a:t>
            </a:r>
            <a:r>
              <a:rPr dirty="0" sz="2600" spc="-25">
                <a:latin typeface="Georgia"/>
                <a:cs typeface="Georgia"/>
              </a:rPr>
              <a:t>going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35">
                <a:latin typeface="Georgia"/>
                <a:cs typeface="Georgia"/>
              </a:rPr>
              <a:t>create </a:t>
            </a:r>
            <a:r>
              <a:rPr dirty="0" sz="2600" spc="-65">
                <a:latin typeface="Georgia"/>
                <a:cs typeface="Georgia"/>
              </a:rPr>
              <a:t>a </a:t>
            </a:r>
            <a:r>
              <a:rPr dirty="0" sz="2600" spc="-110" i="1">
                <a:latin typeface="Georgia"/>
                <a:cs typeface="Georgia"/>
              </a:rPr>
              <a:t>Shape </a:t>
            </a:r>
            <a:r>
              <a:rPr dirty="0" sz="2600" spc="-35">
                <a:latin typeface="Georgia"/>
                <a:cs typeface="Georgia"/>
              </a:rPr>
              <a:t>interface and </a:t>
            </a:r>
            <a:r>
              <a:rPr dirty="0" sz="2600" spc="-75">
                <a:latin typeface="Georgia"/>
                <a:cs typeface="Georgia"/>
              </a:rPr>
              <a:t>concrete  </a:t>
            </a:r>
            <a:r>
              <a:rPr dirty="0" sz="2600" spc="-45">
                <a:latin typeface="Georgia"/>
                <a:cs typeface="Georgia"/>
              </a:rPr>
              <a:t>classes </a:t>
            </a:r>
            <a:r>
              <a:rPr dirty="0" sz="2600" spc="-20">
                <a:latin typeface="Georgia"/>
                <a:cs typeface="Georgia"/>
              </a:rPr>
              <a:t>implementing </a:t>
            </a:r>
            <a:r>
              <a:rPr dirty="0" sz="2600" spc="-5">
                <a:latin typeface="Georgia"/>
                <a:cs typeface="Georgia"/>
              </a:rPr>
              <a:t>the </a:t>
            </a:r>
            <a:r>
              <a:rPr dirty="0" sz="2600" spc="-110" i="1">
                <a:latin typeface="Georgia"/>
                <a:cs typeface="Georgia"/>
              </a:rPr>
              <a:t>Shape </a:t>
            </a:r>
            <a:r>
              <a:rPr dirty="0" sz="2600" spc="-35">
                <a:latin typeface="Georgia"/>
                <a:cs typeface="Georgia"/>
              </a:rPr>
              <a:t>interface. </a:t>
            </a:r>
            <a:r>
              <a:rPr dirty="0" sz="2600" spc="10">
                <a:latin typeface="Georgia"/>
                <a:cs typeface="Georgia"/>
              </a:rPr>
              <a:t>A </a:t>
            </a:r>
            <a:r>
              <a:rPr dirty="0" sz="2600" spc="-30">
                <a:latin typeface="Georgia"/>
                <a:cs typeface="Georgia"/>
              </a:rPr>
              <a:t>facade  </a:t>
            </a:r>
            <a:r>
              <a:rPr dirty="0" sz="2600" spc="-45">
                <a:latin typeface="Georgia"/>
                <a:cs typeface="Georgia"/>
              </a:rPr>
              <a:t>class </a:t>
            </a:r>
            <a:r>
              <a:rPr dirty="0" sz="2600" spc="-125" i="1">
                <a:latin typeface="Georgia"/>
                <a:cs typeface="Georgia"/>
              </a:rPr>
              <a:t>ShapeMaker </a:t>
            </a:r>
            <a:r>
              <a:rPr dirty="0" sz="2600" spc="-50">
                <a:latin typeface="Georgia"/>
                <a:cs typeface="Georgia"/>
              </a:rPr>
              <a:t>is </a:t>
            </a:r>
            <a:r>
              <a:rPr dirty="0" sz="2600" spc="-20">
                <a:latin typeface="Georgia"/>
                <a:cs typeface="Georgia"/>
              </a:rPr>
              <a:t>defined </a:t>
            </a:r>
            <a:r>
              <a:rPr dirty="0" sz="2600" spc="-65">
                <a:latin typeface="Georgia"/>
                <a:cs typeface="Georgia"/>
              </a:rPr>
              <a:t>as a </a:t>
            </a:r>
            <a:r>
              <a:rPr dirty="0" sz="2600" spc="-25">
                <a:latin typeface="Georgia"/>
                <a:cs typeface="Georgia"/>
              </a:rPr>
              <a:t>next</a:t>
            </a:r>
            <a:r>
              <a:rPr dirty="0" sz="2600" spc="-30">
                <a:latin typeface="Georgia"/>
                <a:cs typeface="Georgia"/>
              </a:rPr>
              <a:t> </a:t>
            </a:r>
            <a:r>
              <a:rPr dirty="0" sz="2600" spc="-50">
                <a:latin typeface="Georgia"/>
                <a:cs typeface="Georgia"/>
              </a:rPr>
              <a:t>step.</a:t>
            </a:r>
            <a:endParaRPr sz="26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20" i="1">
                <a:latin typeface="Georgia"/>
                <a:cs typeface="Georgia"/>
              </a:rPr>
              <a:t>ShapeMaker </a:t>
            </a:r>
            <a:r>
              <a:rPr dirty="0" sz="2600" spc="-45">
                <a:latin typeface="Georgia"/>
                <a:cs typeface="Georgia"/>
              </a:rPr>
              <a:t>class uses </a:t>
            </a:r>
            <a:r>
              <a:rPr dirty="0" sz="2600">
                <a:latin typeface="Georgia"/>
                <a:cs typeface="Georgia"/>
              </a:rPr>
              <a:t>the </a:t>
            </a:r>
            <a:r>
              <a:rPr dirty="0" sz="2600" spc="-25">
                <a:latin typeface="Georgia"/>
                <a:cs typeface="Georgia"/>
              </a:rPr>
              <a:t>concrete </a:t>
            </a:r>
            <a:r>
              <a:rPr dirty="0" sz="2600" spc="-45">
                <a:latin typeface="Georgia"/>
                <a:cs typeface="Georgia"/>
              </a:rPr>
              <a:t>classes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70">
                <a:latin typeface="Georgia"/>
                <a:cs typeface="Georgia"/>
              </a:rPr>
              <a:t>delegate  </a:t>
            </a:r>
            <a:r>
              <a:rPr dirty="0" sz="2600" spc="-45">
                <a:latin typeface="Georgia"/>
                <a:cs typeface="Georgia"/>
              </a:rPr>
              <a:t>user </a:t>
            </a:r>
            <a:r>
              <a:rPr dirty="0" sz="2600" spc="-35">
                <a:latin typeface="Georgia"/>
                <a:cs typeface="Georgia"/>
              </a:rPr>
              <a:t>calls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20">
                <a:latin typeface="Georgia"/>
                <a:cs typeface="Georgia"/>
              </a:rPr>
              <a:t>these </a:t>
            </a:r>
            <a:r>
              <a:rPr dirty="0" sz="2600" spc="-50">
                <a:latin typeface="Georgia"/>
                <a:cs typeface="Georgia"/>
              </a:rPr>
              <a:t>classes. </a:t>
            </a:r>
            <a:r>
              <a:rPr dirty="0" sz="2600" spc="-100" i="1">
                <a:latin typeface="Georgia"/>
                <a:cs typeface="Georgia"/>
              </a:rPr>
              <a:t>FacadePatternDemo</a:t>
            </a:r>
            <a:r>
              <a:rPr dirty="0" sz="2600" spc="-100">
                <a:latin typeface="Georgia"/>
                <a:cs typeface="Georgia"/>
              </a:rPr>
              <a:t>, </a:t>
            </a:r>
            <a:r>
              <a:rPr dirty="0" sz="2600" spc="-25">
                <a:latin typeface="Georgia"/>
                <a:cs typeface="Georgia"/>
              </a:rPr>
              <a:t>our  </a:t>
            </a:r>
            <a:r>
              <a:rPr dirty="0" sz="2600" spc="-20">
                <a:latin typeface="Georgia"/>
                <a:cs typeface="Georgia"/>
              </a:rPr>
              <a:t>demo </a:t>
            </a:r>
            <a:r>
              <a:rPr dirty="0" sz="2600" spc="-50">
                <a:latin typeface="Georgia"/>
                <a:cs typeface="Georgia"/>
              </a:rPr>
              <a:t>class, </a:t>
            </a:r>
            <a:r>
              <a:rPr dirty="0" sz="2600" spc="-20">
                <a:latin typeface="Georgia"/>
                <a:cs typeface="Georgia"/>
              </a:rPr>
              <a:t>will </a:t>
            </a:r>
            <a:r>
              <a:rPr dirty="0" sz="2600" spc="-35">
                <a:latin typeface="Georgia"/>
                <a:cs typeface="Georgia"/>
              </a:rPr>
              <a:t>use </a:t>
            </a:r>
            <a:r>
              <a:rPr dirty="0" sz="2600" spc="-125" i="1">
                <a:latin typeface="Georgia"/>
                <a:cs typeface="Georgia"/>
              </a:rPr>
              <a:t>ShapeMaker </a:t>
            </a:r>
            <a:r>
              <a:rPr dirty="0" sz="2600" spc="-45">
                <a:latin typeface="Georgia"/>
                <a:cs typeface="Georgia"/>
              </a:rPr>
              <a:t>class </a:t>
            </a:r>
            <a:r>
              <a:rPr dirty="0" sz="2600" spc="-5">
                <a:latin typeface="Georgia"/>
                <a:cs typeface="Georgia"/>
              </a:rPr>
              <a:t>to </a:t>
            </a:r>
            <a:r>
              <a:rPr dirty="0" sz="2600" spc="-35">
                <a:latin typeface="Georgia"/>
                <a:cs typeface="Georgia"/>
              </a:rPr>
              <a:t>show </a:t>
            </a:r>
            <a:r>
              <a:rPr dirty="0" sz="2600" spc="-5">
                <a:latin typeface="Georgia"/>
                <a:cs typeface="Georgia"/>
              </a:rPr>
              <a:t>the  </a:t>
            </a:r>
            <a:r>
              <a:rPr dirty="0" sz="2600" spc="-40">
                <a:latin typeface="Georgia"/>
                <a:cs typeface="Georgia"/>
              </a:rPr>
              <a:t>results.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42862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0"/>
              <a:t>Implementation</a:t>
            </a:r>
          </a:p>
        </p:txBody>
      </p:sp>
      <p:sp>
        <p:nvSpPr>
          <p:cNvPr id="9" name="object 9"/>
          <p:cNvSpPr/>
          <p:nvPr/>
        </p:nvSpPr>
        <p:spPr>
          <a:xfrm>
            <a:off x="1905000" y="3066286"/>
            <a:ext cx="6972300" cy="37917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Step</a:t>
            </a:r>
            <a:r>
              <a:rPr dirty="0" spc="-459"/>
              <a:t> </a:t>
            </a:r>
            <a:r>
              <a:rPr dirty="0" spc="-395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76299"/>
            <a:ext cx="4152265" cy="29210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30">
                <a:latin typeface="Georgia"/>
                <a:cs typeface="Georgia"/>
              </a:rPr>
              <a:t>Create </a:t>
            </a:r>
            <a:r>
              <a:rPr dirty="0" sz="2600" spc="-45">
                <a:latin typeface="Georgia"/>
                <a:cs typeface="Georgia"/>
              </a:rPr>
              <a:t>an</a:t>
            </a:r>
            <a:r>
              <a:rPr dirty="0" sz="2600" spc="-114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interface.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25" i="1">
                <a:latin typeface="Georgia"/>
                <a:cs typeface="Georgia"/>
              </a:rPr>
              <a:t>Shape.java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89610" marR="5080" indent="-296545">
              <a:lnSpc>
                <a:spcPct val="100000"/>
              </a:lnSpc>
              <a:spcBef>
                <a:spcPts val="2125"/>
              </a:spcBef>
            </a:pPr>
            <a:r>
              <a:rPr dirty="0" sz="2800">
                <a:latin typeface="Arial"/>
                <a:cs typeface="Arial"/>
              </a:rPr>
              <a:t>public interface </a:t>
            </a:r>
            <a:r>
              <a:rPr dirty="0" sz="2800" spc="-5">
                <a:latin typeface="Arial"/>
                <a:cs typeface="Arial"/>
              </a:rPr>
              <a:t>Shape {  </a:t>
            </a:r>
            <a:r>
              <a:rPr dirty="0" sz="2800">
                <a:latin typeface="Arial"/>
                <a:cs typeface="Arial"/>
              </a:rPr>
              <a:t>void</a:t>
            </a:r>
            <a:r>
              <a:rPr dirty="0" sz="2800" spc="-5">
                <a:latin typeface="Arial"/>
                <a:cs typeface="Arial"/>
              </a:rPr>
              <a:t> draw();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16649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5"/>
              <a:t>Step</a:t>
            </a:r>
            <a:r>
              <a:rPr dirty="0" spc="-459"/>
              <a:t> </a:t>
            </a:r>
            <a:r>
              <a:rPr dirty="0" spc="-395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364" y="1298194"/>
            <a:ext cx="281305" cy="153352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Rectangle.java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8249" y="3243833"/>
            <a:ext cx="281305" cy="12426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q</a:t>
            </a:r>
            <a:r>
              <a:rPr dirty="0" sz="1800">
                <a:latin typeface="Arial"/>
                <a:cs typeface="Arial"/>
              </a:rPr>
              <a:t>u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re.j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02482"/>
            <a:ext cx="7854950" cy="5838825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-30">
                <a:latin typeface="Georgia"/>
                <a:cs typeface="Georgia"/>
              </a:rPr>
              <a:t>Create </a:t>
            </a:r>
            <a:r>
              <a:rPr dirty="0" sz="2600" spc="-25">
                <a:latin typeface="Georgia"/>
                <a:cs typeface="Georgia"/>
              </a:rPr>
              <a:t>concrete </a:t>
            </a:r>
            <a:r>
              <a:rPr dirty="0" sz="2600" spc="-45">
                <a:latin typeface="Georgia"/>
                <a:cs typeface="Georgia"/>
              </a:rPr>
              <a:t>classes </a:t>
            </a:r>
            <a:r>
              <a:rPr dirty="0" sz="2600" spc="-20">
                <a:latin typeface="Georgia"/>
                <a:cs typeface="Georgia"/>
              </a:rPr>
              <a:t>implementing </a:t>
            </a:r>
            <a:r>
              <a:rPr dirty="0" sz="2600" spc="-45">
                <a:latin typeface="Georgia"/>
                <a:cs typeface="Georgia"/>
              </a:rPr>
              <a:t>same</a:t>
            </a:r>
            <a:r>
              <a:rPr dirty="0" sz="2600" spc="-285">
                <a:latin typeface="Georgia"/>
                <a:cs typeface="Georgia"/>
              </a:rPr>
              <a:t> </a:t>
            </a:r>
            <a:r>
              <a:rPr dirty="0" sz="2600" spc="-65">
                <a:latin typeface="Georgia"/>
                <a:cs typeface="Georgia"/>
              </a:rPr>
              <a:t>interface.</a:t>
            </a:r>
            <a:endParaRPr sz="2600">
              <a:latin typeface="Georgia"/>
              <a:cs typeface="Georgia"/>
            </a:endParaRPr>
          </a:p>
          <a:p>
            <a:pPr marL="557530" marR="2640330" indent="-208915">
              <a:lnSpc>
                <a:spcPct val="100000"/>
              </a:lnSpc>
              <a:spcBef>
                <a:spcPts val="1190"/>
              </a:spcBef>
            </a:pPr>
            <a:r>
              <a:rPr dirty="0" sz="2000">
                <a:latin typeface="Arial"/>
                <a:cs typeface="Arial"/>
              </a:rPr>
              <a:t>public class Rectangle implements Shape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  @Override</a:t>
            </a:r>
            <a:endParaRPr sz="2000">
              <a:latin typeface="Arial"/>
              <a:cs typeface="Arial"/>
            </a:endParaRPr>
          </a:p>
          <a:p>
            <a:pPr marL="55753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public void draw()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6771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System.out.println("Rectangle::draw()");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public class Square implements Shape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736600" marR="2761615" indent="-2108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public </a:t>
            </a:r>
            <a:r>
              <a:rPr dirty="0" sz="2000" spc="-5">
                <a:latin typeface="Arial"/>
                <a:cs typeface="Arial"/>
              </a:rPr>
              <a:t>void </a:t>
            </a:r>
            <a:r>
              <a:rPr dirty="0" sz="2000">
                <a:latin typeface="Arial"/>
                <a:cs typeface="Arial"/>
              </a:rPr>
              <a:t>draw() {  System.out.println(“Square ::draw()");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93090" marR="3098800" indent="-208915">
              <a:lnSpc>
                <a:spcPct val="100000"/>
              </a:lnSpc>
              <a:spcBef>
                <a:spcPts val="1760"/>
              </a:spcBef>
            </a:pPr>
            <a:r>
              <a:rPr dirty="0" sz="2000">
                <a:latin typeface="Arial"/>
                <a:cs typeface="Arial"/>
              </a:rPr>
              <a:t>public class Circle implements Shape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  @Override</a:t>
            </a:r>
            <a:endParaRPr sz="2000">
              <a:latin typeface="Arial"/>
              <a:cs typeface="Arial"/>
            </a:endParaRPr>
          </a:p>
          <a:p>
            <a:pPr marL="803275" marR="2934335" indent="-2108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public </a:t>
            </a:r>
            <a:r>
              <a:rPr dirty="0" sz="2000" spc="-5">
                <a:latin typeface="Arial"/>
                <a:cs typeface="Arial"/>
              </a:rPr>
              <a:t>void </a:t>
            </a:r>
            <a:r>
              <a:rPr dirty="0" sz="2000">
                <a:latin typeface="Arial"/>
                <a:cs typeface="Arial"/>
              </a:rPr>
              <a:t>draw() {  System.out.println(“Circle::draw()");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5051" y="5068315"/>
            <a:ext cx="281305" cy="10909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Circle.java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6299"/>
            <a:ext cx="3255645" cy="97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30">
                <a:latin typeface="Georgia"/>
                <a:cs typeface="Georgia"/>
              </a:rPr>
              <a:t>Create </a:t>
            </a:r>
            <a:r>
              <a:rPr dirty="0" sz="2600" spc="-65">
                <a:latin typeface="Georgia"/>
                <a:cs typeface="Georgia"/>
              </a:rPr>
              <a:t>a </a:t>
            </a:r>
            <a:r>
              <a:rPr dirty="0" sz="2600" spc="-30">
                <a:latin typeface="Georgia"/>
                <a:cs typeface="Georgia"/>
              </a:rPr>
              <a:t>facade</a:t>
            </a:r>
            <a:r>
              <a:rPr dirty="0" sz="2600" spc="-225">
                <a:latin typeface="Georgia"/>
                <a:cs typeface="Georgia"/>
              </a:rPr>
              <a:t> </a:t>
            </a:r>
            <a:r>
              <a:rPr dirty="0" sz="2600" spc="-114">
                <a:latin typeface="Georgia"/>
                <a:cs typeface="Georgia"/>
              </a:rPr>
              <a:t>class.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40" i="1">
                <a:latin typeface="Georgia"/>
                <a:cs typeface="Georgia"/>
              </a:rPr>
              <a:t>ShapeMaker.java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Step</a:t>
            </a:r>
            <a:r>
              <a:rPr dirty="0" spc="-459"/>
              <a:t> </a:t>
            </a:r>
            <a:r>
              <a:rPr dirty="0" spc="-395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4175" y="636778"/>
            <a:ext cx="2705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public class ShapeMaker </a:t>
            </a:r>
            <a:r>
              <a:rPr dirty="0" sz="1800">
                <a:latin typeface="Arial"/>
                <a:cs typeface="Arial"/>
              </a:rPr>
              <a:t>{  </a:t>
            </a:r>
            <a:r>
              <a:rPr dirty="0" sz="1800" spc="-5">
                <a:latin typeface="Arial"/>
                <a:cs typeface="Arial"/>
              </a:rPr>
              <a:t>private Shape circle;  private Shape rectangle;  private Shape square;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675" y="2008073"/>
            <a:ext cx="314007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public </a:t>
            </a:r>
            <a:r>
              <a:rPr dirty="0" sz="1800" spc="-5">
                <a:latin typeface="Arial"/>
                <a:cs typeface="Arial"/>
              </a:rPr>
              <a:t>ShapeMaker()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circle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new Circle();  rectangle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new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Rectangle();  square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new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Square();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4675" y="3654932"/>
            <a:ext cx="291528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450850" indent="-1905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public void </a:t>
            </a:r>
            <a:r>
              <a:rPr dirty="0" sz="1800" spc="-10">
                <a:latin typeface="Arial"/>
                <a:cs typeface="Arial"/>
              </a:rPr>
              <a:t>drawCircle(){  </a:t>
            </a:r>
            <a:r>
              <a:rPr dirty="0" sz="1800" spc="-5">
                <a:latin typeface="Arial"/>
                <a:cs typeface="Arial"/>
              </a:rPr>
              <a:t>circle.draw();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03200" marR="5080" indent="-190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public void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drawRectangle(){  rectangle.draw();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03200" marR="298450" indent="-190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public void </a:t>
            </a:r>
            <a:r>
              <a:rPr dirty="0" sz="1800" spc="-10">
                <a:latin typeface="Arial"/>
                <a:cs typeface="Arial"/>
              </a:rPr>
              <a:t>drawSquare(){  square.draw();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6124143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Step</a:t>
            </a:r>
            <a:r>
              <a:rPr dirty="0" spc="-459"/>
              <a:t> </a:t>
            </a:r>
            <a:r>
              <a:rPr dirty="0" spc="-395"/>
              <a:t>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-55"/>
              <a:t>Use </a:t>
            </a:r>
            <a:r>
              <a:rPr dirty="0" spc="-5"/>
              <a:t>the </a:t>
            </a:r>
            <a:r>
              <a:rPr dirty="0" spc="-30"/>
              <a:t>facade </a:t>
            </a:r>
            <a:r>
              <a:rPr dirty="0" spc="-5"/>
              <a:t>to </a:t>
            </a:r>
            <a:r>
              <a:rPr dirty="0" spc="-70"/>
              <a:t>draw </a:t>
            </a:r>
            <a:r>
              <a:rPr dirty="0" spc="-45"/>
              <a:t>various </a:t>
            </a:r>
            <a:r>
              <a:rPr dirty="0" spc="-30"/>
              <a:t>types </a:t>
            </a:r>
            <a:r>
              <a:rPr dirty="0" spc="-20"/>
              <a:t>of</a:t>
            </a:r>
            <a:r>
              <a:rPr dirty="0" spc="-350"/>
              <a:t> </a:t>
            </a:r>
            <a:r>
              <a:rPr dirty="0" spc="-50"/>
              <a:t>shapes.</a:t>
            </a: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-110" i="1">
                <a:latin typeface="Georgia"/>
                <a:cs typeface="Georgia"/>
              </a:rPr>
              <a:t>FacadePatternDemo.java</a:t>
            </a:r>
          </a:p>
          <a:p>
            <a:pPr marL="646430" marR="1741170" indent="-253365">
              <a:lnSpc>
                <a:spcPct val="100000"/>
              </a:lnSpc>
              <a:spcBef>
                <a:spcPts val="2245"/>
              </a:spcBef>
            </a:pPr>
            <a:r>
              <a:rPr dirty="0" sz="2400" spc="-5">
                <a:latin typeface="Arial"/>
                <a:cs typeface="Arial"/>
              </a:rPr>
              <a:t>public class FacadePatternDemo </a:t>
            </a:r>
            <a:r>
              <a:rPr dirty="0" sz="2400">
                <a:latin typeface="Arial"/>
                <a:cs typeface="Arial"/>
              </a:rPr>
              <a:t>{  </a:t>
            </a:r>
            <a:r>
              <a:rPr dirty="0" sz="2400" spc="-5">
                <a:latin typeface="Arial"/>
                <a:cs typeface="Arial"/>
              </a:rPr>
              <a:t>public </a:t>
            </a:r>
            <a:r>
              <a:rPr dirty="0" sz="2400">
                <a:latin typeface="Arial"/>
                <a:cs typeface="Arial"/>
              </a:rPr>
              <a:t>static </a:t>
            </a:r>
            <a:r>
              <a:rPr dirty="0" sz="2400" spc="-5">
                <a:latin typeface="Arial"/>
                <a:cs typeface="Arial"/>
              </a:rPr>
              <a:t>void </a:t>
            </a:r>
            <a:r>
              <a:rPr dirty="0" sz="2400">
                <a:latin typeface="Arial"/>
                <a:cs typeface="Arial"/>
              </a:rPr>
              <a:t>main(String[] </a:t>
            </a:r>
            <a:r>
              <a:rPr dirty="0" sz="2400" spc="-5">
                <a:latin typeface="Arial"/>
                <a:cs typeface="Arial"/>
              </a:rPr>
              <a:t>args)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ShapeMaker shapeMaker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new</a:t>
            </a:r>
            <a:r>
              <a:rPr dirty="0" sz="2400" spc="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ShapeMaker();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99794" marR="2440305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shapeMaker.drawCircle();  shapeMaker.drawRectangle();  shapeMaker.drawSquare();</a:t>
            </a:r>
            <a:endParaRPr sz="24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1664970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Step</a:t>
            </a:r>
            <a:r>
              <a:rPr dirty="0" spc="-459"/>
              <a:t> </a:t>
            </a:r>
            <a:r>
              <a:rPr dirty="0" spc="-395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154938"/>
            <a:ext cx="3142615" cy="1955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-45">
                <a:latin typeface="Georgia"/>
                <a:cs typeface="Georgia"/>
              </a:rPr>
              <a:t>Verify </a:t>
            </a:r>
            <a:r>
              <a:rPr dirty="0" sz="2600" spc="-5">
                <a:latin typeface="Georgia"/>
                <a:cs typeface="Georgia"/>
              </a:rPr>
              <a:t>the</a:t>
            </a:r>
            <a:r>
              <a:rPr dirty="0" sz="2600" spc="-155">
                <a:latin typeface="Georgia"/>
                <a:cs typeface="Georgia"/>
              </a:rPr>
              <a:t> </a:t>
            </a:r>
            <a:r>
              <a:rPr dirty="0" sz="2600" spc="-10">
                <a:latin typeface="Georgia"/>
                <a:cs typeface="Georgia"/>
              </a:rPr>
              <a:t>output.</a:t>
            </a:r>
            <a:endParaRPr sz="2600">
              <a:latin typeface="Georgia"/>
              <a:cs typeface="Georgia"/>
            </a:endParaRPr>
          </a:p>
          <a:p>
            <a:pPr marL="317500" marR="5080">
              <a:lnSpc>
                <a:spcPct val="100000"/>
              </a:lnSpc>
              <a:spcBef>
                <a:spcPts val="1995"/>
              </a:spcBef>
            </a:pPr>
            <a:r>
              <a:rPr dirty="0" sz="2800">
                <a:latin typeface="Arial"/>
                <a:cs typeface="Arial"/>
              </a:rPr>
              <a:t>Circle::draw()  </a:t>
            </a:r>
            <a:r>
              <a:rPr dirty="0" sz="2800" spc="-5">
                <a:latin typeface="Arial"/>
                <a:cs typeface="Arial"/>
              </a:rPr>
              <a:t>Re</a:t>
            </a:r>
            <a:r>
              <a:rPr dirty="0" sz="2800" spc="5">
                <a:latin typeface="Arial"/>
                <a:cs typeface="Arial"/>
              </a:rPr>
              <a:t>c</a:t>
            </a:r>
            <a:r>
              <a:rPr dirty="0" sz="2800" spc="-5">
                <a:latin typeface="Arial"/>
                <a:cs typeface="Arial"/>
              </a:rPr>
              <a:t>t</a:t>
            </a:r>
            <a:r>
              <a:rPr dirty="0" sz="2800" spc="5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 spc="5">
                <a:latin typeface="Arial"/>
                <a:cs typeface="Arial"/>
              </a:rPr>
              <a:t>g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5">
                <a:latin typeface="Arial"/>
                <a:cs typeface="Arial"/>
              </a:rPr>
              <a:t>e</a:t>
            </a:r>
            <a:r>
              <a:rPr dirty="0" sz="2800" spc="-5">
                <a:latin typeface="Arial"/>
                <a:cs typeface="Arial"/>
              </a:rPr>
              <a:t>:</a:t>
            </a:r>
            <a:r>
              <a:rPr dirty="0" sz="2800">
                <a:latin typeface="Arial"/>
                <a:cs typeface="Arial"/>
              </a:rPr>
              <a:t>:</a:t>
            </a:r>
            <a:r>
              <a:rPr dirty="0" sz="2800" spc="-5">
                <a:latin typeface="Arial"/>
                <a:cs typeface="Arial"/>
              </a:rPr>
              <a:t>d</a:t>
            </a:r>
            <a:r>
              <a:rPr dirty="0" sz="2800" spc="5">
                <a:latin typeface="Arial"/>
                <a:cs typeface="Arial"/>
              </a:rPr>
              <a:t>r</a:t>
            </a:r>
            <a:r>
              <a:rPr dirty="0" sz="2800" spc="-5">
                <a:latin typeface="Arial"/>
                <a:cs typeface="Arial"/>
              </a:rPr>
              <a:t>aw</a:t>
            </a:r>
            <a:r>
              <a:rPr dirty="0" sz="2800" spc="5">
                <a:latin typeface="Arial"/>
                <a:cs typeface="Arial"/>
              </a:rPr>
              <a:t>(</a:t>
            </a:r>
            <a:r>
              <a:rPr dirty="0" sz="2800" spc="-5">
                <a:latin typeface="Arial"/>
                <a:cs typeface="Arial"/>
              </a:rPr>
              <a:t>)  </a:t>
            </a:r>
            <a:r>
              <a:rPr dirty="0" sz="2800">
                <a:latin typeface="Arial"/>
                <a:cs typeface="Arial"/>
              </a:rPr>
              <a:t>Square::draw()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Cottrell</dc:creator>
  <dc:title>PowerPoint Presentation</dc:title>
  <dcterms:created xsi:type="dcterms:W3CDTF">2018-08-13T07:14:53Z</dcterms:created>
  <dcterms:modified xsi:type="dcterms:W3CDTF">2018-08-13T07:14:53Z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2018-08-13T00:00:00Z</vt:filetime>
  </property>
</Properties>
</file>