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764"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44500" y="202647"/>
            <a:ext cx="8255000" cy="13747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4500" y="327406"/>
            <a:ext cx="1638935" cy="788035"/>
          </a:xfrm>
          <a:prstGeom prst="rect">
            <a:avLst/>
          </a:prstGeom>
        </p:spPr>
        <p:txBody>
          <a:bodyPr wrap="square" lIns="0" tIns="0" rIns="0" bIns="0">
            <a:spAutoFit/>
          </a:bodyPr>
          <a:lstStyle>
            <a:lvl1pPr>
              <a:defRPr sz="5000" b="0" i="0">
                <a:solidFill>
                  <a:srgbClr val="04607A"/>
                </a:solidFill>
                <a:latin typeface="Arial"/>
                <a:cs typeface="Arial"/>
              </a:defRPr>
            </a:lvl1pPr>
          </a:lstStyle>
          <a:p>
            <a:endParaRPr/>
          </a:p>
        </p:txBody>
      </p:sp>
      <p:sp>
        <p:nvSpPr>
          <p:cNvPr id="3" name="Holder 3"/>
          <p:cNvSpPr>
            <a:spLocks noGrp="1"/>
          </p:cNvSpPr>
          <p:nvPr>
            <p:ph type="body" idx="1"/>
          </p:nvPr>
        </p:nvSpPr>
        <p:spPr>
          <a:xfrm>
            <a:off x="535940" y="1154938"/>
            <a:ext cx="8072119" cy="2007870"/>
          </a:xfrm>
          <a:prstGeom prst="rect">
            <a:avLst/>
          </a:prstGeom>
        </p:spPr>
        <p:txBody>
          <a:bodyPr wrap="square" lIns="0" tIns="0" rIns="0" bIns="0">
            <a:spAutoFit/>
          </a:bodyPr>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5/20/2022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twitter.com/alphapeeler" TargetMode="External"/><Relationship Id="rId13" Type="http://schemas.openxmlformats.org/officeDocument/2006/relationships/hyperlink" Target="mailto:armahmood786@jabber.org" TargetMode="External"/><Relationship Id="rId18" Type="http://schemas.openxmlformats.org/officeDocument/2006/relationships/hyperlink" Target="http://alphapeeler.sf.net/acms/" TargetMode="External"/><Relationship Id="rId26" Type="http://schemas.openxmlformats.org/officeDocument/2006/relationships/image" Target="../media/image15.png"/><Relationship Id="rId3" Type="http://schemas.openxmlformats.org/officeDocument/2006/relationships/image" Target="../media/image2.png"/><Relationship Id="rId21" Type="http://schemas.openxmlformats.org/officeDocument/2006/relationships/image" Target="../media/image10.jpg"/><Relationship Id="rId7" Type="http://schemas.openxmlformats.org/officeDocument/2006/relationships/hyperlink" Target="mailto:armahmood786@yahoo.com" TargetMode="External"/><Relationship Id="rId12" Type="http://schemas.openxmlformats.org/officeDocument/2006/relationships/hyperlink" Target="http://alphapeeler.tumblr.com/" TargetMode="External"/><Relationship Id="rId17" Type="http://schemas.openxmlformats.org/officeDocument/2006/relationships/hyperlink" Target="mailto:alphapeeler@icloud.com" TargetMode="External"/><Relationship Id="rId25" Type="http://schemas.openxmlformats.org/officeDocument/2006/relationships/image" Target="../media/image14.png"/><Relationship Id="rId2" Type="http://schemas.openxmlformats.org/officeDocument/2006/relationships/image" Target="../media/image6.png"/><Relationship Id="rId16" Type="http://schemas.openxmlformats.org/officeDocument/2006/relationships/hyperlink" Target="http://alphapeeler.sf.net/me" TargetMode="External"/><Relationship Id="rId20" Type="http://schemas.openxmlformats.org/officeDocument/2006/relationships/image" Target="../media/image9.jpg"/><Relationship Id="rId29"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hyperlink" Target="http://alphapeeler.sourceforge.net/" TargetMode="External"/><Relationship Id="rId24"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hyperlink" Target="mailto:armahmood786@hotmail.com" TargetMode="External"/><Relationship Id="rId23" Type="http://schemas.openxmlformats.org/officeDocument/2006/relationships/image" Target="../media/image12.jpg"/><Relationship Id="rId28" Type="http://schemas.openxmlformats.org/officeDocument/2006/relationships/image" Target="../media/image17.png"/><Relationship Id="rId10" Type="http://schemas.openxmlformats.org/officeDocument/2006/relationships/hyperlink" Target="mailto:alphasecure@gmail.com" TargetMode="External"/><Relationship Id="rId19" Type="http://schemas.openxmlformats.org/officeDocument/2006/relationships/image" Target="../media/image8.png"/><Relationship Id="rId31"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hyperlink" Target="http://www.facebook.com/alphapeeler" TargetMode="External"/><Relationship Id="rId14" Type="http://schemas.openxmlformats.org/officeDocument/2006/relationships/hyperlink" Target="mailto:alphapeeler@aim.com" TargetMode="External"/><Relationship Id="rId22" Type="http://schemas.openxmlformats.org/officeDocument/2006/relationships/image" Target="../media/image11.jpg"/><Relationship Id="rId27" Type="http://schemas.openxmlformats.org/officeDocument/2006/relationships/image" Target="../media/image16.png"/><Relationship Id="rId30"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3.jpg"/><Relationship Id="rId2" Type="http://schemas.openxmlformats.org/officeDocument/2006/relationships/image" Target="../media/image42.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1.jp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2339085" y="1762709"/>
            <a:ext cx="4549775" cy="735330"/>
          </a:xfrm>
          <a:prstGeom prst="rect">
            <a:avLst/>
          </a:prstGeom>
        </p:spPr>
        <p:txBody>
          <a:bodyPr vert="horz" wrap="square" lIns="0" tIns="12065" rIns="0" bIns="0" rtlCol="0">
            <a:spAutoFit/>
          </a:bodyPr>
          <a:lstStyle/>
          <a:p>
            <a:pPr algn="ctr">
              <a:lnSpc>
                <a:spcPct val="100000"/>
              </a:lnSpc>
              <a:spcBef>
                <a:spcPts val="95"/>
              </a:spcBef>
            </a:pPr>
            <a:r>
              <a:rPr sz="2800" spc="-235" dirty="0">
                <a:latin typeface="Arial"/>
                <a:cs typeface="Arial"/>
              </a:rPr>
              <a:t>Engr. </a:t>
            </a:r>
            <a:r>
              <a:rPr sz="2800" spc="-150" dirty="0">
                <a:latin typeface="Arial"/>
                <a:cs typeface="Arial"/>
              </a:rPr>
              <a:t>Abdul-Rahman</a:t>
            </a:r>
            <a:r>
              <a:rPr sz="2800" spc="-55" dirty="0">
                <a:latin typeface="Arial"/>
                <a:cs typeface="Arial"/>
              </a:rPr>
              <a:t> </a:t>
            </a:r>
            <a:r>
              <a:rPr sz="2800" spc="-90" dirty="0">
                <a:latin typeface="Arial"/>
                <a:cs typeface="Arial"/>
              </a:rPr>
              <a:t>Mahmood</a:t>
            </a:r>
            <a:endParaRPr sz="2800">
              <a:latin typeface="Arial"/>
              <a:cs typeface="Arial"/>
            </a:endParaRPr>
          </a:p>
          <a:p>
            <a:pPr algn="ctr">
              <a:lnSpc>
                <a:spcPct val="100000"/>
              </a:lnSpc>
              <a:spcBef>
                <a:spcPts val="70"/>
              </a:spcBef>
            </a:pPr>
            <a:r>
              <a:rPr sz="1800" spc="-125" dirty="0">
                <a:latin typeface="Arial"/>
                <a:cs typeface="Arial"/>
              </a:rPr>
              <a:t>DPM, </a:t>
            </a:r>
            <a:r>
              <a:rPr sz="1800" spc="-220" dirty="0">
                <a:latin typeface="Arial"/>
                <a:cs typeface="Arial"/>
              </a:rPr>
              <a:t>MCP,</a:t>
            </a:r>
            <a:r>
              <a:rPr sz="1800" spc="-50" dirty="0">
                <a:latin typeface="Arial"/>
                <a:cs typeface="Arial"/>
              </a:rPr>
              <a:t> </a:t>
            </a:r>
            <a:r>
              <a:rPr sz="1800" spc="-120" dirty="0">
                <a:latin typeface="Arial"/>
                <a:cs typeface="Arial"/>
              </a:rPr>
              <a:t>QMR(ISO9001:2000)</a:t>
            </a:r>
            <a:endParaRPr sz="1800">
              <a:latin typeface="Arial"/>
              <a:cs typeface="Arial"/>
            </a:endParaRPr>
          </a:p>
        </p:txBody>
      </p:sp>
      <p:sp>
        <p:nvSpPr>
          <p:cNvPr id="8" name="object 8"/>
          <p:cNvSpPr txBox="1"/>
          <p:nvPr/>
        </p:nvSpPr>
        <p:spPr>
          <a:xfrm>
            <a:off x="1109878" y="2895396"/>
            <a:ext cx="3376295" cy="1524635"/>
          </a:xfrm>
          <a:prstGeom prst="rect">
            <a:avLst/>
          </a:prstGeom>
        </p:spPr>
        <p:txBody>
          <a:bodyPr vert="horz" wrap="square" lIns="0" tIns="15875" rIns="0" bIns="0" rtlCol="0">
            <a:spAutoFit/>
          </a:bodyPr>
          <a:lstStyle/>
          <a:p>
            <a:pPr marL="12700" marR="5080">
              <a:lnSpc>
                <a:spcPct val="112100"/>
              </a:lnSpc>
              <a:spcBef>
                <a:spcPts val="125"/>
              </a:spcBef>
            </a:pPr>
            <a:r>
              <a:rPr sz="1750" spc="-80" dirty="0">
                <a:latin typeface="Arial"/>
                <a:cs typeface="Arial"/>
                <a:hlinkClick r:id="rId7"/>
              </a:rPr>
              <a:t>armahmood786@yahoo.com </a:t>
            </a:r>
            <a:r>
              <a:rPr sz="1750" spc="-80" dirty="0">
                <a:latin typeface="Arial"/>
                <a:cs typeface="Arial"/>
              </a:rPr>
              <a:t> </a:t>
            </a:r>
            <a:r>
              <a:rPr sz="1750" spc="-65" dirty="0">
                <a:latin typeface="Arial"/>
                <a:cs typeface="Arial"/>
              </a:rPr>
              <a:t>alphapeeler.sf.net/pubkeys/pkey.htm  </a:t>
            </a:r>
            <a:r>
              <a:rPr sz="1750" spc="-45" dirty="0">
                <a:latin typeface="Arial"/>
                <a:cs typeface="Arial"/>
              </a:rPr>
              <a:t>pk.linkedin.com/in/armahmood  </a:t>
            </a:r>
            <a:r>
              <a:rPr sz="1750" spc="-40" dirty="0">
                <a:latin typeface="Arial"/>
                <a:cs typeface="Arial"/>
                <a:hlinkClick r:id="rId8"/>
              </a:rPr>
              <a:t>www.twitter.com/alphapeeler </a:t>
            </a:r>
            <a:r>
              <a:rPr sz="1750" spc="-40" dirty="0">
                <a:latin typeface="Arial"/>
                <a:cs typeface="Arial"/>
              </a:rPr>
              <a:t> </a:t>
            </a:r>
            <a:r>
              <a:rPr sz="1750" spc="-60" dirty="0">
                <a:latin typeface="Arial"/>
                <a:cs typeface="Arial"/>
                <a:hlinkClick r:id="rId9"/>
              </a:rPr>
              <a:t>www.facebook.com/alphapeeler</a:t>
            </a:r>
            <a:endParaRPr sz="1750">
              <a:latin typeface="Arial"/>
              <a:cs typeface="Arial"/>
            </a:endParaRPr>
          </a:p>
        </p:txBody>
      </p:sp>
      <p:sp>
        <p:nvSpPr>
          <p:cNvPr id="9" name="object 9"/>
          <p:cNvSpPr txBox="1"/>
          <p:nvPr/>
        </p:nvSpPr>
        <p:spPr>
          <a:xfrm>
            <a:off x="5017134" y="2905811"/>
            <a:ext cx="3178175" cy="1513840"/>
          </a:xfrm>
          <a:prstGeom prst="rect">
            <a:avLst/>
          </a:prstGeom>
        </p:spPr>
        <p:txBody>
          <a:bodyPr vert="horz" wrap="square" lIns="0" tIns="5715" rIns="0" bIns="0" rtlCol="0">
            <a:spAutoFit/>
          </a:bodyPr>
          <a:lstStyle/>
          <a:p>
            <a:pPr marL="12700" marR="5080">
              <a:lnSpc>
                <a:spcPct val="112100"/>
              </a:lnSpc>
              <a:spcBef>
                <a:spcPts val="45"/>
              </a:spcBef>
            </a:pPr>
            <a:r>
              <a:rPr sz="1750" spc="-85" dirty="0">
                <a:latin typeface="Arial"/>
                <a:cs typeface="Arial"/>
                <a:hlinkClick r:id="rId10"/>
              </a:rPr>
              <a:t>alphasecure@gmail.com </a:t>
            </a:r>
            <a:r>
              <a:rPr sz="1750" spc="-85" dirty="0">
                <a:latin typeface="Arial"/>
                <a:cs typeface="Arial"/>
              </a:rPr>
              <a:t> </a:t>
            </a:r>
            <a:r>
              <a:rPr sz="1750" spc="-45" dirty="0">
                <a:latin typeface="Arial"/>
                <a:cs typeface="Arial"/>
                <a:hlinkClick r:id="rId11"/>
              </a:rPr>
              <a:t>http://alphapeeler.sourceforge.net </a:t>
            </a:r>
            <a:r>
              <a:rPr sz="1750" spc="-45" dirty="0">
                <a:latin typeface="Arial"/>
                <a:cs typeface="Arial"/>
              </a:rPr>
              <a:t> </a:t>
            </a:r>
            <a:r>
              <a:rPr sz="1750" spc="-35" dirty="0">
                <a:latin typeface="Arial"/>
                <a:cs typeface="Arial"/>
                <a:hlinkClick r:id="rId12"/>
              </a:rPr>
              <a:t>http://alphapeeler.tumblr.com </a:t>
            </a:r>
            <a:r>
              <a:rPr sz="1750" spc="-35" dirty="0">
                <a:latin typeface="Arial"/>
                <a:cs typeface="Arial"/>
              </a:rPr>
              <a:t> </a:t>
            </a:r>
            <a:r>
              <a:rPr sz="1750" spc="-75" dirty="0">
                <a:latin typeface="Arial"/>
                <a:cs typeface="Arial"/>
                <a:hlinkClick r:id="rId13"/>
              </a:rPr>
              <a:t>armahmood786@jabber.org </a:t>
            </a:r>
            <a:r>
              <a:rPr sz="1750" spc="-75" dirty="0">
                <a:latin typeface="Arial"/>
                <a:cs typeface="Arial"/>
              </a:rPr>
              <a:t> </a:t>
            </a:r>
            <a:r>
              <a:rPr sz="1750" spc="-75" dirty="0">
                <a:latin typeface="Arial"/>
                <a:cs typeface="Arial"/>
                <a:hlinkClick r:id="rId14"/>
              </a:rPr>
              <a:t>alphapeeler@aim.com</a:t>
            </a:r>
            <a:endParaRPr sz="1750">
              <a:latin typeface="Arial"/>
              <a:cs typeface="Arial"/>
            </a:endParaRPr>
          </a:p>
        </p:txBody>
      </p:sp>
      <p:sp>
        <p:nvSpPr>
          <p:cNvPr id="10" name="object 10"/>
          <p:cNvSpPr txBox="1"/>
          <p:nvPr/>
        </p:nvSpPr>
        <p:spPr>
          <a:xfrm>
            <a:off x="1109878" y="4394250"/>
            <a:ext cx="3359150" cy="968375"/>
          </a:xfrm>
          <a:prstGeom prst="rect">
            <a:avLst/>
          </a:prstGeom>
        </p:spPr>
        <p:txBody>
          <a:bodyPr vert="horz" wrap="square" lIns="0" tIns="12700" rIns="0" bIns="0" rtlCol="0">
            <a:spAutoFit/>
          </a:bodyPr>
          <a:lstStyle/>
          <a:p>
            <a:pPr marL="12700" marR="5080">
              <a:lnSpc>
                <a:spcPct val="113300"/>
              </a:lnSpc>
              <a:spcBef>
                <a:spcPts val="100"/>
              </a:spcBef>
              <a:tabLst>
                <a:tab pos="2249170" algn="l"/>
              </a:tabLst>
            </a:pPr>
            <a:r>
              <a:rPr sz="1750" spc="-80" dirty="0">
                <a:latin typeface="Arial"/>
                <a:cs typeface="Arial"/>
              </a:rPr>
              <a:t>ab</a:t>
            </a:r>
            <a:r>
              <a:rPr sz="1750" spc="-75" dirty="0">
                <a:latin typeface="Arial"/>
                <a:cs typeface="Arial"/>
              </a:rPr>
              <a:t>d</a:t>
            </a:r>
            <a:r>
              <a:rPr sz="1750" spc="-35" dirty="0">
                <a:latin typeface="Arial"/>
                <a:cs typeface="Arial"/>
              </a:rPr>
              <a:t>u</a:t>
            </a:r>
            <a:r>
              <a:rPr sz="1750" spc="-10" dirty="0">
                <a:latin typeface="Arial"/>
                <a:cs typeface="Arial"/>
              </a:rPr>
              <a:t>l</a:t>
            </a:r>
            <a:r>
              <a:rPr sz="1750" spc="-90" dirty="0">
                <a:latin typeface="Arial"/>
                <a:cs typeface="Arial"/>
              </a:rPr>
              <a:t>ma</a:t>
            </a:r>
            <a:r>
              <a:rPr sz="1750" spc="-70" dirty="0">
                <a:latin typeface="Arial"/>
                <a:cs typeface="Arial"/>
              </a:rPr>
              <a:t>h</a:t>
            </a:r>
            <a:r>
              <a:rPr sz="1750" spc="-55" dirty="0">
                <a:latin typeface="Arial"/>
                <a:cs typeface="Arial"/>
              </a:rPr>
              <a:t>moo</a:t>
            </a:r>
            <a:r>
              <a:rPr sz="1750" spc="-45" dirty="0">
                <a:latin typeface="Arial"/>
                <a:cs typeface="Arial"/>
              </a:rPr>
              <a:t>d</a:t>
            </a:r>
            <a:r>
              <a:rPr sz="1750" spc="-50" dirty="0">
                <a:latin typeface="Arial"/>
                <a:cs typeface="Arial"/>
              </a:rPr>
              <a:t>-</a:t>
            </a:r>
            <a:r>
              <a:rPr sz="1750" spc="-195" dirty="0">
                <a:latin typeface="Arial"/>
                <a:cs typeface="Arial"/>
              </a:rPr>
              <a:t>ss</a:t>
            </a:r>
            <a:r>
              <a:rPr sz="1750" spc="-190" dirty="0">
                <a:latin typeface="Arial"/>
                <a:cs typeface="Arial"/>
              </a:rPr>
              <a:t>s</a:t>
            </a:r>
            <a:r>
              <a:rPr sz="1750" dirty="0">
                <a:latin typeface="Arial"/>
                <a:cs typeface="Arial"/>
              </a:rPr>
              <a:t>	</a:t>
            </a:r>
            <a:r>
              <a:rPr sz="1750" spc="-90" dirty="0">
                <a:latin typeface="Arial"/>
                <a:cs typeface="Arial"/>
              </a:rPr>
              <a:t>a</a:t>
            </a:r>
            <a:r>
              <a:rPr sz="1750" spc="-30" dirty="0">
                <a:latin typeface="Arial"/>
                <a:cs typeface="Arial"/>
              </a:rPr>
              <a:t>l</a:t>
            </a:r>
            <a:r>
              <a:rPr sz="1750" spc="-55" dirty="0">
                <a:latin typeface="Arial"/>
                <a:cs typeface="Arial"/>
              </a:rPr>
              <a:t>ph</a:t>
            </a:r>
            <a:r>
              <a:rPr sz="1750" spc="-140" dirty="0">
                <a:latin typeface="Arial"/>
                <a:cs typeface="Arial"/>
              </a:rPr>
              <a:t>as</a:t>
            </a:r>
            <a:r>
              <a:rPr sz="1750" spc="-145" dirty="0">
                <a:latin typeface="Arial"/>
                <a:cs typeface="Arial"/>
              </a:rPr>
              <a:t>e</a:t>
            </a:r>
            <a:r>
              <a:rPr sz="1750" spc="-135" dirty="0">
                <a:latin typeface="Arial"/>
                <a:cs typeface="Arial"/>
              </a:rPr>
              <a:t>c</a:t>
            </a:r>
            <a:r>
              <a:rPr sz="1750" spc="-55" dirty="0">
                <a:latin typeface="Arial"/>
                <a:cs typeface="Arial"/>
              </a:rPr>
              <a:t>u</a:t>
            </a:r>
            <a:r>
              <a:rPr sz="1750" dirty="0">
                <a:latin typeface="Arial"/>
                <a:cs typeface="Arial"/>
              </a:rPr>
              <a:t>r</a:t>
            </a:r>
            <a:r>
              <a:rPr sz="1750" spc="-70" dirty="0">
                <a:latin typeface="Arial"/>
                <a:cs typeface="Arial"/>
              </a:rPr>
              <a:t>e  </a:t>
            </a:r>
            <a:r>
              <a:rPr sz="1750" spc="-65" dirty="0">
                <a:latin typeface="Arial"/>
                <a:cs typeface="Arial"/>
                <a:hlinkClick r:id="rId15"/>
              </a:rPr>
              <a:t>armahmood786@hotmail.com</a:t>
            </a:r>
            <a:endParaRPr sz="1750">
              <a:latin typeface="Arial"/>
              <a:cs typeface="Arial"/>
            </a:endParaRPr>
          </a:p>
          <a:p>
            <a:pPr marL="62865">
              <a:lnSpc>
                <a:spcPct val="100000"/>
              </a:lnSpc>
              <a:spcBef>
                <a:spcPts val="560"/>
              </a:spcBef>
            </a:pPr>
            <a:r>
              <a:rPr sz="1750" spc="-35" dirty="0">
                <a:latin typeface="Arial"/>
                <a:cs typeface="Arial"/>
                <a:hlinkClick r:id="rId16"/>
              </a:rPr>
              <a:t>http://alphapeeler.sf.net/me</a:t>
            </a:r>
            <a:endParaRPr sz="1750">
              <a:latin typeface="Arial"/>
              <a:cs typeface="Arial"/>
            </a:endParaRPr>
          </a:p>
        </p:txBody>
      </p:sp>
      <p:sp>
        <p:nvSpPr>
          <p:cNvPr id="11" name="object 11"/>
          <p:cNvSpPr txBox="1"/>
          <p:nvPr/>
        </p:nvSpPr>
        <p:spPr>
          <a:xfrm>
            <a:off x="5017134" y="4394250"/>
            <a:ext cx="2912110" cy="968375"/>
          </a:xfrm>
          <a:prstGeom prst="rect">
            <a:avLst/>
          </a:prstGeom>
        </p:spPr>
        <p:txBody>
          <a:bodyPr vert="horz" wrap="square" lIns="0" tIns="12700" rIns="0" bIns="0" rtlCol="0">
            <a:spAutoFit/>
          </a:bodyPr>
          <a:lstStyle/>
          <a:p>
            <a:pPr marL="12700" marR="5080">
              <a:lnSpc>
                <a:spcPct val="113300"/>
              </a:lnSpc>
              <a:spcBef>
                <a:spcPts val="100"/>
              </a:spcBef>
              <a:tabLst>
                <a:tab pos="1993900" algn="l"/>
              </a:tabLst>
            </a:pPr>
            <a:r>
              <a:rPr sz="1750" spc="-55" dirty="0">
                <a:latin typeface="Arial"/>
                <a:cs typeface="Arial"/>
              </a:rPr>
              <a:t>m</a:t>
            </a:r>
            <a:r>
              <a:rPr sz="1750" spc="-95" dirty="0">
                <a:latin typeface="Arial"/>
                <a:cs typeface="Arial"/>
              </a:rPr>
              <a:t>a</a:t>
            </a:r>
            <a:r>
              <a:rPr sz="1750" spc="-90" dirty="0">
                <a:latin typeface="Arial"/>
                <a:cs typeface="Arial"/>
              </a:rPr>
              <a:t>h</a:t>
            </a:r>
            <a:r>
              <a:rPr sz="1750" spc="-55" dirty="0">
                <a:latin typeface="Arial"/>
                <a:cs typeface="Arial"/>
              </a:rPr>
              <a:t>mo</a:t>
            </a:r>
            <a:r>
              <a:rPr sz="1750" spc="-50" dirty="0">
                <a:latin typeface="Arial"/>
                <a:cs typeface="Arial"/>
              </a:rPr>
              <a:t>o</a:t>
            </a:r>
            <a:r>
              <a:rPr sz="1750" spc="-55" dirty="0">
                <a:latin typeface="Arial"/>
                <a:cs typeface="Arial"/>
              </a:rPr>
              <a:t>d</a:t>
            </a:r>
            <a:r>
              <a:rPr sz="1750" spc="-105" dirty="0">
                <a:latin typeface="Arial"/>
                <a:cs typeface="Arial"/>
              </a:rPr>
              <a:t>_</a:t>
            </a:r>
            <a:r>
              <a:rPr sz="1750" spc="-135" dirty="0">
                <a:latin typeface="Arial"/>
                <a:cs typeface="Arial"/>
              </a:rPr>
              <a:t>c</a:t>
            </a:r>
            <a:r>
              <a:rPr sz="1750" spc="-55" dirty="0">
                <a:latin typeface="Arial"/>
                <a:cs typeface="Arial"/>
              </a:rPr>
              <a:t>ubix</a:t>
            </a:r>
            <a:r>
              <a:rPr sz="1750" dirty="0">
                <a:latin typeface="Arial"/>
                <a:cs typeface="Arial"/>
              </a:rPr>
              <a:t>	</a:t>
            </a:r>
            <a:r>
              <a:rPr sz="1750" spc="-80" dirty="0">
                <a:latin typeface="Arial"/>
                <a:cs typeface="Arial"/>
              </a:rPr>
              <a:t>48660186  </a:t>
            </a:r>
            <a:r>
              <a:rPr sz="1750" spc="-70" dirty="0">
                <a:latin typeface="Arial"/>
                <a:cs typeface="Arial"/>
                <a:hlinkClick r:id="rId17"/>
              </a:rPr>
              <a:t>alphapeeler@icloud.com</a:t>
            </a:r>
            <a:endParaRPr sz="1750">
              <a:latin typeface="Arial"/>
              <a:cs typeface="Arial"/>
            </a:endParaRPr>
          </a:p>
          <a:p>
            <a:pPr marL="12700">
              <a:lnSpc>
                <a:spcPct val="100000"/>
              </a:lnSpc>
              <a:spcBef>
                <a:spcPts val="560"/>
              </a:spcBef>
            </a:pPr>
            <a:r>
              <a:rPr sz="1750" spc="-35" dirty="0">
                <a:latin typeface="Arial"/>
                <a:cs typeface="Arial"/>
                <a:hlinkClick r:id="rId18"/>
              </a:rPr>
              <a:t>http://alphapeeler.sf.net/acms/</a:t>
            </a:r>
            <a:endParaRPr sz="1750">
              <a:latin typeface="Arial"/>
              <a:cs typeface="Arial"/>
            </a:endParaRPr>
          </a:p>
        </p:txBody>
      </p:sp>
      <p:sp>
        <p:nvSpPr>
          <p:cNvPr id="12" name="object 12"/>
          <p:cNvSpPr/>
          <p:nvPr/>
        </p:nvSpPr>
        <p:spPr>
          <a:xfrm>
            <a:off x="787908" y="2971800"/>
            <a:ext cx="284988" cy="228600"/>
          </a:xfrm>
          <a:prstGeom prst="rect">
            <a:avLst/>
          </a:prstGeom>
          <a:blipFill>
            <a:blip r:embed="rId19" cstate="print"/>
            <a:stretch>
              <a:fillRect/>
            </a:stretch>
          </a:blipFill>
        </p:spPr>
        <p:txBody>
          <a:bodyPr wrap="square" lIns="0" tIns="0" rIns="0" bIns="0" rtlCol="0"/>
          <a:lstStyle/>
          <a:p>
            <a:endParaRPr/>
          </a:p>
        </p:txBody>
      </p:sp>
      <p:sp>
        <p:nvSpPr>
          <p:cNvPr id="13" name="object 13"/>
          <p:cNvSpPr/>
          <p:nvPr/>
        </p:nvSpPr>
        <p:spPr>
          <a:xfrm>
            <a:off x="813816" y="3276600"/>
            <a:ext cx="278891" cy="277367"/>
          </a:xfrm>
          <a:prstGeom prst="rect">
            <a:avLst/>
          </a:prstGeom>
          <a:blipFill>
            <a:blip r:embed="rId20" cstate="print"/>
            <a:stretch>
              <a:fillRect/>
            </a:stretch>
          </a:blipFill>
        </p:spPr>
        <p:txBody>
          <a:bodyPr wrap="square" lIns="0" tIns="0" rIns="0" bIns="0" rtlCol="0"/>
          <a:lstStyle/>
          <a:p>
            <a:endParaRPr/>
          </a:p>
        </p:txBody>
      </p:sp>
      <p:sp>
        <p:nvSpPr>
          <p:cNvPr id="14" name="object 14"/>
          <p:cNvSpPr/>
          <p:nvPr/>
        </p:nvSpPr>
        <p:spPr>
          <a:xfrm>
            <a:off x="844296" y="3581400"/>
            <a:ext cx="248412" cy="248412"/>
          </a:xfrm>
          <a:prstGeom prst="rect">
            <a:avLst/>
          </a:prstGeom>
          <a:blipFill>
            <a:blip r:embed="rId21" cstate="print"/>
            <a:stretch>
              <a:fillRect/>
            </a:stretch>
          </a:blipFill>
        </p:spPr>
        <p:txBody>
          <a:bodyPr wrap="square" lIns="0" tIns="0" rIns="0" bIns="0" rtlCol="0"/>
          <a:lstStyle/>
          <a:p>
            <a:endParaRPr/>
          </a:p>
        </p:txBody>
      </p:sp>
      <p:sp>
        <p:nvSpPr>
          <p:cNvPr id="15" name="object 15"/>
          <p:cNvSpPr/>
          <p:nvPr/>
        </p:nvSpPr>
        <p:spPr>
          <a:xfrm>
            <a:off x="836675" y="3886200"/>
            <a:ext cx="251459" cy="251460"/>
          </a:xfrm>
          <a:prstGeom prst="rect">
            <a:avLst/>
          </a:prstGeom>
          <a:blipFill>
            <a:blip r:embed="rId22" cstate="print"/>
            <a:stretch>
              <a:fillRect/>
            </a:stretch>
          </a:blipFill>
        </p:spPr>
        <p:txBody>
          <a:bodyPr wrap="square" lIns="0" tIns="0" rIns="0" bIns="0" rtlCol="0"/>
          <a:lstStyle/>
          <a:p>
            <a:endParaRPr/>
          </a:p>
        </p:txBody>
      </p:sp>
      <p:sp>
        <p:nvSpPr>
          <p:cNvPr id="16" name="object 16"/>
          <p:cNvSpPr/>
          <p:nvPr/>
        </p:nvSpPr>
        <p:spPr>
          <a:xfrm>
            <a:off x="844296" y="4191000"/>
            <a:ext cx="243840" cy="242316"/>
          </a:xfrm>
          <a:prstGeom prst="rect">
            <a:avLst/>
          </a:prstGeom>
          <a:blipFill>
            <a:blip r:embed="rId23" cstate="print"/>
            <a:stretch>
              <a:fillRect/>
            </a:stretch>
          </a:blipFill>
        </p:spPr>
        <p:txBody>
          <a:bodyPr wrap="square" lIns="0" tIns="0" rIns="0" bIns="0" rtlCol="0"/>
          <a:lstStyle/>
          <a:p>
            <a:endParaRPr/>
          </a:p>
        </p:txBody>
      </p:sp>
      <p:sp>
        <p:nvSpPr>
          <p:cNvPr id="17" name="object 17"/>
          <p:cNvSpPr/>
          <p:nvPr/>
        </p:nvSpPr>
        <p:spPr>
          <a:xfrm>
            <a:off x="4698491" y="3581400"/>
            <a:ext cx="242315" cy="240792"/>
          </a:xfrm>
          <a:prstGeom prst="rect">
            <a:avLst/>
          </a:prstGeom>
          <a:blipFill>
            <a:blip r:embed="rId24" cstate="print"/>
            <a:stretch>
              <a:fillRect/>
            </a:stretch>
          </a:blipFill>
        </p:spPr>
        <p:txBody>
          <a:bodyPr wrap="square" lIns="0" tIns="0" rIns="0" bIns="0" rtlCol="0"/>
          <a:lstStyle/>
          <a:p>
            <a:endParaRPr/>
          </a:p>
        </p:txBody>
      </p:sp>
      <p:sp>
        <p:nvSpPr>
          <p:cNvPr id="18" name="object 18"/>
          <p:cNvSpPr/>
          <p:nvPr/>
        </p:nvSpPr>
        <p:spPr>
          <a:xfrm>
            <a:off x="4660391" y="2971800"/>
            <a:ext cx="286512" cy="228600"/>
          </a:xfrm>
          <a:prstGeom prst="rect">
            <a:avLst/>
          </a:prstGeom>
          <a:blipFill>
            <a:blip r:embed="rId19" cstate="print"/>
            <a:stretch>
              <a:fillRect/>
            </a:stretch>
          </a:blipFill>
        </p:spPr>
        <p:txBody>
          <a:bodyPr wrap="square" lIns="0" tIns="0" rIns="0" bIns="0" rtlCol="0"/>
          <a:lstStyle/>
          <a:p>
            <a:endParaRPr/>
          </a:p>
        </p:txBody>
      </p:sp>
      <p:sp>
        <p:nvSpPr>
          <p:cNvPr id="19" name="object 19"/>
          <p:cNvSpPr/>
          <p:nvPr/>
        </p:nvSpPr>
        <p:spPr>
          <a:xfrm>
            <a:off x="6682740" y="4495800"/>
            <a:ext cx="257555" cy="263651"/>
          </a:xfrm>
          <a:prstGeom prst="rect">
            <a:avLst/>
          </a:prstGeom>
          <a:blipFill>
            <a:blip r:embed="rId25" cstate="print"/>
            <a:stretch>
              <a:fillRect/>
            </a:stretch>
          </a:blipFill>
        </p:spPr>
        <p:txBody>
          <a:bodyPr wrap="square" lIns="0" tIns="0" rIns="0" bIns="0" rtlCol="0"/>
          <a:lstStyle/>
          <a:p>
            <a:endParaRPr/>
          </a:p>
        </p:txBody>
      </p:sp>
      <p:sp>
        <p:nvSpPr>
          <p:cNvPr id="20" name="object 20"/>
          <p:cNvSpPr/>
          <p:nvPr/>
        </p:nvSpPr>
        <p:spPr>
          <a:xfrm>
            <a:off x="4660391" y="3276600"/>
            <a:ext cx="286512" cy="219455"/>
          </a:xfrm>
          <a:prstGeom prst="rect">
            <a:avLst/>
          </a:prstGeom>
          <a:blipFill>
            <a:blip r:embed="rId26" cstate="print"/>
            <a:stretch>
              <a:fillRect/>
            </a:stretch>
          </a:blipFill>
        </p:spPr>
        <p:txBody>
          <a:bodyPr wrap="square" lIns="0" tIns="0" rIns="0" bIns="0" rtlCol="0"/>
          <a:lstStyle/>
          <a:p>
            <a:endParaRPr/>
          </a:p>
        </p:txBody>
      </p:sp>
      <p:sp>
        <p:nvSpPr>
          <p:cNvPr id="21" name="object 21"/>
          <p:cNvSpPr/>
          <p:nvPr/>
        </p:nvSpPr>
        <p:spPr>
          <a:xfrm>
            <a:off x="783336" y="4419600"/>
            <a:ext cx="304800" cy="304800"/>
          </a:xfrm>
          <a:prstGeom prst="rect">
            <a:avLst/>
          </a:prstGeom>
          <a:blipFill>
            <a:blip r:embed="rId27" cstate="print"/>
            <a:stretch>
              <a:fillRect/>
            </a:stretch>
          </a:blipFill>
        </p:spPr>
        <p:txBody>
          <a:bodyPr wrap="square" lIns="0" tIns="0" rIns="0" bIns="0" rtlCol="0"/>
          <a:lstStyle/>
          <a:p>
            <a:endParaRPr/>
          </a:p>
        </p:txBody>
      </p:sp>
      <p:sp>
        <p:nvSpPr>
          <p:cNvPr id="22" name="object 22"/>
          <p:cNvSpPr/>
          <p:nvPr/>
        </p:nvSpPr>
        <p:spPr>
          <a:xfrm>
            <a:off x="3023616" y="4419600"/>
            <a:ext cx="304800" cy="304800"/>
          </a:xfrm>
          <a:prstGeom prst="rect">
            <a:avLst/>
          </a:prstGeom>
          <a:blipFill>
            <a:blip r:embed="rId27" cstate="print"/>
            <a:stretch>
              <a:fillRect/>
            </a:stretch>
          </a:blipFill>
        </p:spPr>
        <p:txBody>
          <a:bodyPr wrap="square" lIns="0" tIns="0" rIns="0" bIns="0" rtlCol="0"/>
          <a:lstStyle/>
          <a:p>
            <a:endParaRPr/>
          </a:p>
        </p:txBody>
      </p:sp>
      <p:sp>
        <p:nvSpPr>
          <p:cNvPr id="23" name="object 23"/>
          <p:cNvSpPr/>
          <p:nvPr/>
        </p:nvSpPr>
        <p:spPr>
          <a:xfrm>
            <a:off x="4668011" y="4474464"/>
            <a:ext cx="304800" cy="304800"/>
          </a:xfrm>
          <a:prstGeom prst="rect">
            <a:avLst/>
          </a:prstGeom>
          <a:blipFill>
            <a:blip r:embed="rId27" cstate="print"/>
            <a:stretch>
              <a:fillRect/>
            </a:stretch>
          </a:blipFill>
        </p:spPr>
        <p:txBody>
          <a:bodyPr wrap="square" lIns="0" tIns="0" rIns="0" bIns="0" rtlCol="0"/>
          <a:lstStyle/>
          <a:p>
            <a:endParaRPr/>
          </a:p>
        </p:txBody>
      </p:sp>
      <p:sp>
        <p:nvSpPr>
          <p:cNvPr id="24" name="object 24"/>
          <p:cNvSpPr/>
          <p:nvPr/>
        </p:nvSpPr>
        <p:spPr>
          <a:xfrm>
            <a:off x="4674108" y="4191000"/>
            <a:ext cx="291084" cy="292607"/>
          </a:xfrm>
          <a:prstGeom prst="rect">
            <a:avLst/>
          </a:prstGeom>
          <a:blipFill>
            <a:blip r:embed="rId28" cstate="print"/>
            <a:stretch>
              <a:fillRect/>
            </a:stretch>
          </a:blipFill>
        </p:spPr>
        <p:txBody>
          <a:bodyPr wrap="square" lIns="0" tIns="0" rIns="0" bIns="0" rtlCol="0"/>
          <a:lstStyle/>
          <a:p>
            <a:endParaRPr/>
          </a:p>
        </p:txBody>
      </p:sp>
      <p:sp>
        <p:nvSpPr>
          <p:cNvPr id="25" name="object 25"/>
          <p:cNvSpPr/>
          <p:nvPr/>
        </p:nvSpPr>
        <p:spPr>
          <a:xfrm>
            <a:off x="792480" y="4724400"/>
            <a:ext cx="291083" cy="292607"/>
          </a:xfrm>
          <a:prstGeom prst="rect">
            <a:avLst/>
          </a:prstGeom>
          <a:blipFill>
            <a:blip r:embed="rId29" cstate="print"/>
            <a:stretch>
              <a:fillRect/>
            </a:stretch>
          </a:blipFill>
        </p:spPr>
        <p:txBody>
          <a:bodyPr wrap="square" lIns="0" tIns="0" rIns="0" bIns="0" rtlCol="0"/>
          <a:lstStyle/>
          <a:p>
            <a:endParaRPr/>
          </a:p>
        </p:txBody>
      </p:sp>
      <p:sp>
        <p:nvSpPr>
          <p:cNvPr id="26" name="object 26"/>
          <p:cNvSpPr/>
          <p:nvPr/>
        </p:nvSpPr>
        <p:spPr>
          <a:xfrm>
            <a:off x="4701540" y="4800600"/>
            <a:ext cx="245363" cy="243839"/>
          </a:xfrm>
          <a:prstGeom prst="rect">
            <a:avLst/>
          </a:prstGeom>
          <a:blipFill>
            <a:blip r:embed="rId30" cstate="print"/>
            <a:stretch>
              <a:fillRect/>
            </a:stretch>
          </a:blipFill>
        </p:spPr>
        <p:txBody>
          <a:bodyPr wrap="square" lIns="0" tIns="0" rIns="0" bIns="0" rtlCol="0"/>
          <a:lstStyle/>
          <a:p>
            <a:endParaRPr/>
          </a:p>
        </p:txBody>
      </p:sp>
      <p:sp>
        <p:nvSpPr>
          <p:cNvPr id="27" name="object 27"/>
          <p:cNvSpPr/>
          <p:nvPr/>
        </p:nvSpPr>
        <p:spPr>
          <a:xfrm>
            <a:off x="4730496" y="3886200"/>
            <a:ext cx="304800" cy="304800"/>
          </a:xfrm>
          <a:prstGeom prst="rect">
            <a:avLst/>
          </a:prstGeom>
          <a:blipFill>
            <a:blip r:embed="rId31" cstate="print"/>
            <a:stretch>
              <a:fillRect/>
            </a:stretch>
          </a:blipFill>
        </p:spPr>
        <p:txBody>
          <a:bodyPr wrap="square" lIns="0" tIns="0" rIns="0" bIns="0" rtlCol="0"/>
          <a:lstStyle/>
          <a:p>
            <a:endParaRPr/>
          </a:p>
        </p:txBody>
      </p:sp>
      <p:sp>
        <p:nvSpPr>
          <p:cNvPr id="28" name="object 28"/>
          <p:cNvSpPr/>
          <p:nvPr/>
        </p:nvSpPr>
        <p:spPr>
          <a:xfrm>
            <a:off x="844296" y="5105400"/>
            <a:ext cx="286512" cy="219456"/>
          </a:xfrm>
          <a:prstGeom prst="rect">
            <a:avLst/>
          </a:prstGeom>
          <a:blipFill>
            <a:blip r:embed="rId26" cstate="print"/>
            <a:stretch>
              <a:fillRect/>
            </a:stretch>
          </a:blipFill>
        </p:spPr>
        <p:txBody>
          <a:bodyPr wrap="square" lIns="0" tIns="0" rIns="0" bIns="0" rtlCol="0"/>
          <a:lstStyle/>
          <a:p>
            <a:endParaRPr/>
          </a:p>
        </p:txBody>
      </p:sp>
      <p:sp>
        <p:nvSpPr>
          <p:cNvPr id="29" name="object 29"/>
          <p:cNvSpPr/>
          <p:nvPr/>
        </p:nvSpPr>
        <p:spPr>
          <a:xfrm>
            <a:off x="4698491" y="5105400"/>
            <a:ext cx="286512" cy="219456"/>
          </a:xfrm>
          <a:prstGeom prst="rect">
            <a:avLst/>
          </a:prstGeom>
          <a:blipFill>
            <a:blip r:embed="rId26" cstate="print"/>
            <a:stretch>
              <a:fillRect/>
            </a:stretch>
          </a:blipFill>
        </p:spPr>
        <p:txBody>
          <a:bodyPr wrap="square" lIns="0" tIns="0" rIns="0" bIns="0" rtlCol="0"/>
          <a:lstStyle/>
          <a:p>
            <a:endParaRPr/>
          </a:p>
        </p:txBody>
      </p:sp>
      <p:sp>
        <p:nvSpPr>
          <p:cNvPr id="30" name="object 30"/>
          <p:cNvSpPr txBox="1">
            <a:spLocks noGrp="1"/>
          </p:cNvSpPr>
          <p:nvPr>
            <p:ph type="title"/>
          </p:nvPr>
        </p:nvSpPr>
        <p:spPr>
          <a:xfrm>
            <a:off x="1097076" y="175006"/>
            <a:ext cx="6951980" cy="1550035"/>
          </a:xfrm>
          <a:prstGeom prst="rect">
            <a:avLst/>
          </a:prstGeom>
        </p:spPr>
        <p:txBody>
          <a:bodyPr vert="horz" wrap="square" lIns="0" tIns="12700" rIns="0" bIns="0" rtlCol="0">
            <a:spAutoFit/>
          </a:bodyPr>
          <a:lstStyle/>
          <a:p>
            <a:pPr marL="2607945" marR="5080" indent="-2595880">
              <a:lnSpc>
                <a:spcPct val="100000"/>
              </a:lnSpc>
              <a:spcBef>
                <a:spcPts val="100"/>
              </a:spcBef>
            </a:pPr>
            <a:r>
              <a:rPr spc="-180" dirty="0"/>
              <a:t>Object </a:t>
            </a:r>
            <a:r>
              <a:rPr spc="-150" dirty="0"/>
              <a:t>Oriented </a:t>
            </a:r>
            <a:r>
              <a:rPr spc="-285" dirty="0"/>
              <a:t>Analysis</a:t>
            </a:r>
            <a:r>
              <a:rPr spc="-565" dirty="0"/>
              <a:t> </a:t>
            </a:r>
            <a:r>
              <a:rPr spc="75" dirty="0"/>
              <a:t>&amp;  </a:t>
            </a:r>
            <a:r>
              <a:rPr spc="-325" dirty="0"/>
              <a:t>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7148830" cy="1294765"/>
          </a:xfrm>
          <a:prstGeom prst="rect">
            <a:avLst/>
          </a:prstGeom>
        </p:spPr>
        <p:txBody>
          <a:bodyPr vert="horz" wrap="square" lIns="0" tIns="13335" rIns="0" bIns="0" rtlCol="0">
            <a:spAutoFit/>
          </a:bodyPr>
          <a:lstStyle/>
          <a:p>
            <a:pPr marL="285115" marR="5080" indent="-272415">
              <a:lnSpc>
                <a:spcPct val="100000"/>
              </a:lnSpc>
              <a:spcBef>
                <a:spcPts val="105"/>
              </a:spcBef>
              <a:buClr>
                <a:srgbClr val="0AD0D9"/>
              </a:buClr>
              <a:buSzPct val="94230"/>
              <a:buFont typeface="Arial"/>
              <a:buChar char=""/>
              <a:tabLst>
                <a:tab pos="285750" algn="l"/>
              </a:tabLst>
            </a:pPr>
            <a:r>
              <a:rPr sz="2600" spc="80" dirty="0">
                <a:latin typeface="Times New Roman"/>
                <a:cs typeface="Times New Roman"/>
              </a:rPr>
              <a:t>Create</a:t>
            </a:r>
            <a:r>
              <a:rPr sz="2600" spc="-80" dirty="0">
                <a:latin typeface="Times New Roman"/>
                <a:cs typeface="Times New Roman"/>
              </a:rPr>
              <a:t> </a:t>
            </a:r>
            <a:r>
              <a:rPr sz="2600" spc="75" dirty="0">
                <a:latin typeface="Times New Roman"/>
                <a:cs typeface="Times New Roman"/>
              </a:rPr>
              <a:t>interfaces</a:t>
            </a:r>
            <a:r>
              <a:rPr sz="2600" spc="-75" dirty="0">
                <a:latin typeface="Times New Roman"/>
                <a:cs typeface="Times New Roman"/>
              </a:rPr>
              <a:t> </a:t>
            </a:r>
            <a:r>
              <a:rPr sz="2600" spc="50" dirty="0">
                <a:latin typeface="Times New Roman"/>
                <a:cs typeface="Times New Roman"/>
              </a:rPr>
              <a:t>for</a:t>
            </a:r>
            <a:r>
              <a:rPr sz="2600" spc="-95" dirty="0">
                <a:latin typeface="Times New Roman"/>
                <a:cs typeface="Times New Roman"/>
              </a:rPr>
              <a:t> </a:t>
            </a:r>
            <a:r>
              <a:rPr sz="2600" spc="70" dirty="0">
                <a:latin typeface="Times New Roman"/>
                <a:cs typeface="Times New Roman"/>
              </a:rPr>
              <a:t>Media</a:t>
            </a:r>
            <a:r>
              <a:rPr sz="2600" spc="-65" dirty="0">
                <a:latin typeface="Times New Roman"/>
                <a:cs typeface="Times New Roman"/>
              </a:rPr>
              <a:t> </a:t>
            </a:r>
            <a:r>
              <a:rPr sz="2600" spc="35" dirty="0">
                <a:latin typeface="Times New Roman"/>
                <a:cs typeface="Times New Roman"/>
              </a:rPr>
              <a:t>Player</a:t>
            </a:r>
            <a:r>
              <a:rPr sz="2600" spc="-170" dirty="0">
                <a:latin typeface="Times New Roman"/>
                <a:cs typeface="Times New Roman"/>
              </a:rPr>
              <a:t> </a:t>
            </a:r>
            <a:r>
              <a:rPr sz="2600" spc="160" dirty="0">
                <a:latin typeface="Times New Roman"/>
                <a:cs typeface="Times New Roman"/>
              </a:rPr>
              <a:t>and</a:t>
            </a:r>
            <a:r>
              <a:rPr sz="2600" spc="-45" dirty="0">
                <a:latin typeface="Times New Roman"/>
                <a:cs typeface="Times New Roman"/>
              </a:rPr>
              <a:t> </a:t>
            </a:r>
            <a:r>
              <a:rPr sz="2600" spc="15" dirty="0">
                <a:latin typeface="Times New Roman"/>
                <a:cs typeface="Times New Roman"/>
              </a:rPr>
              <a:t>Advanced  </a:t>
            </a:r>
            <a:r>
              <a:rPr sz="2600" spc="70" dirty="0">
                <a:latin typeface="Times New Roman"/>
                <a:cs typeface="Times New Roman"/>
              </a:rPr>
              <a:t>Media</a:t>
            </a:r>
            <a:r>
              <a:rPr sz="2600" spc="-70" dirty="0">
                <a:latin typeface="Times New Roman"/>
                <a:cs typeface="Times New Roman"/>
              </a:rPr>
              <a:t> </a:t>
            </a:r>
            <a:r>
              <a:rPr sz="2600" dirty="0">
                <a:latin typeface="Times New Roman"/>
                <a:cs typeface="Times New Roman"/>
              </a:rPr>
              <a:t>Player.</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i="1" spc="-145" dirty="0">
                <a:latin typeface="Georgia"/>
                <a:cs typeface="Georgia"/>
              </a:rPr>
              <a:t>MediaPlayer.java</a:t>
            </a:r>
            <a:endParaRPr sz="2600">
              <a:latin typeface="Georgia"/>
              <a:cs typeface="Georgia"/>
            </a:endParaRPr>
          </a:p>
        </p:txBody>
      </p:sp>
      <p:sp>
        <p:nvSpPr>
          <p:cNvPr id="8" name="object 8"/>
          <p:cNvSpPr txBox="1"/>
          <p:nvPr/>
        </p:nvSpPr>
        <p:spPr>
          <a:xfrm>
            <a:off x="535940" y="4404740"/>
            <a:ext cx="4029075" cy="422275"/>
          </a:xfrm>
          <a:prstGeom prst="rect">
            <a:avLst/>
          </a:prstGeom>
        </p:spPr>
        <p:txBody>
          <a:bodyPr vert="horz" wrap="square" lIns="0" tIns="12700" rIns="0" bIns="0" rtlCol="0">
            <a:spAutoFit/>
          </a:bodyPr>
          <a:lstStyle/>
          <a:p>
            <a:pPr marL="12700">
              <a:lnSpc>
                <a:spcPct val="100000"/>
              </a:lnSpc>
              <a:spcBef>
                <a:spcPts val="100"/>
              </a:spcBef>
            </a:pPr>
            <a:r>
              <a:rPr sz="2450" spc="-625" dirty="0">
                <a:solidFill>
                  <a:srgbClr val="0AD0D9"/>
                </a:solidFill>
                <a:latin typeface="Arial"/>
                <a:cs typeface="Arial"/>
              </a:rPr>
              <a:t></a:t>
            </a:r>
            <a:r>
              <a:rPr sz="2450" spc="-590" dirty="0">
                <a:solidFill>
                  <a:srgbClr val="0AD0D9"/>
                </a:solidFill>
                <a:latin typeface="Arial"/>
                <a:cs typeface="Arial"/>
              </a:rPr>
              <a:t> </a:t>
            </a:r>
            <a:r>
              <a:rPr sz="2600" i="1" spc="-150" dirty="0">
                <a:latin typeface="Georgia"/>
                <a:cs typeface="Georgia"/>
              </a:rPr>
              <a:t>AdvancedMediaPlayer.java</a:t>
            </a:r>
            <a:endParaRPr sz="2600">
              <a:latin typeface="Georgia"/>
              <a:cs typeface="Georgia"/>
            </a:endParaRPr>
          </a:p>
        </p:txBody>
      </p:sp>
      <p:sp>
        <p:nvSpPr>
          <p:cNvPr id="9" name="object 9"/>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1</a:t>
            </a:r>
          </a:p>
        </p:txBody>
      </p:sp>
      <p:sp>
        <p:nvSpPr>
          <p:cNvPr id="10" name="object 10"/>
          <p:cNvSpPr txBox="1"/>
          <p:nvPr/>
        </p:nvSpPr>
        <p:spPr>
          <a:xfrm>
            <a:off x="685800" y="2481072"/>
            <a:ext cx="7772400" cy="1938655"/>
          </a:xfrm>
          <a:prstGeom prst="rect">
            <a:avLst/>
          </a:prstGeom>
          <a:solidFill>
            <a:srgbClr val="000000"/>
          </a:solidFill>
        </p:spPr>
        <p:txBody>
          <a:bodyPr vert="horz" wrap="square" lIns="0" tIns="635" rIns="0" bIns="0" rtlCol="0">
            <a:spAutoFit/>
          </a:bodyPr>
          <a:lstStyle/>
          <a:p>
            <a:pPr>
              <a:lnSpc>
                <a:spcPct val="100000"/>
              </a:lnSpc>
              <a:spcBef>
                <a:spcPts val="5"/>
              </a:spcBef>
            </a:pPr>
            <a:endParaRPr sz="2700">
              <a:latin typeface="Times New Roman"/>
              <a:cs typeface="Times New Roman"/>
            </a:endParaRPr>
          </a:p>
          <a:p>
            <a:pPr marL="91440">
              <a:lnSpc>
                <a:spcPct val="100000"/>
              </a:lnSpc>
            </a:pPr>
            <a:r>
              <a:rPr sz="2400" b="1" spc="-110" dirty="0">
                <a:solidFill>
                  <a:srgbClr val="92D050"/>
                </a:solidFill>
                <a:latin typeface="Arial"/>
                <a:cs typeface="Arial"/>
              </a:rPr>
              <a:t>public </a:t>
            </a:r>
            <a:r>
              <a:rPr sz="2400" b="1" spc="-55" dirty="0">
                <a:solidFill>
                  <a:srgbClr val="92D050"/>
                </a:solidFill>
                <a:latin typeface="Arial"/>
                <a:cs typeface="Arial"/>
              </a:rPr>
              <a:t>interface </a:t>
            </a:r>
            <a:r>
              <a:rPr sz="2400" b="1" spc="-225" dirty="0">
                <a:solidFill>
                  <a:srgbClr val="92D050"/>
                </a:solidFill>
                <a:latin typeface="Arial"/>
                <a:cs typeface="Arial"/>
              </a:rPr>
              <a:t>MediaPlayer</a:t>
            </a:r>
            <a:r>
              <a:rPr sz="2400" b="1" spc="-229"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481330">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90" dirty="0">
                <a:solidFill>
                  <a:srgbClr val="92D050"/>
                </a:solidFill>
                <a:latin typeface="Arial"/>
                <a:cs typeface="Arial"/>
              </a:rPr>
              <a:t>play(String </a:t>
            </a:r>
            <a:r>
              <a:rPr sz="2400" b="1" spc="-215" dirty="0">
                <a:solidFill>
                  <a:srgbClr val="92D050"/>
                </a:solidFill>
                <a:latin typeface="Arial"/>
                <a:cs typeface="Arial"/>
              </a:rPr>
              <a:t>audioType, </a:t>
            </a:r>
            <a:r>
              <a:rPr sz="2400" b="1" spc="-85" dirty="0">
                <a:solidFill>
                  <a:srgbClr val="92D050"/>
                </a:solidFill>
                <a:latin typeface="Arial"/>
                <a:cs typeface="Arial"/>
              </a:rPr>
              <a:t>String</a:t>
            </a:r>
            <a:r>
              <a:rPr sz="2400" b="1" spc="-114" dirty="0">
                <a:solidFill>
                  <a:srgbClr val="92D050"/>
                </a:solidFill>
                <a:latin typeface="Arial"/>
                <a:cs typeface="Arial"/>
              </a:rPr>
              <a:t> </a:t>
            </a:r>
            <a:r>
              <a:rPr sz="2400" b="1" spc="-140" dirty="0">
                <a:solidFill>
                  <a:srgbClr val="92D050"/>
                </a:solidFill>
                <a:latin typeface="Arial"/>
                <a:cs typeface="Arial"/>
              </a:rPr>
              <a:t>fileName);</a:t>
            </a:r>
            <a:endParaRPr sz="2400">
              <a:latin typeface="Arial"/>
              <a:cs typeface="Arial"/>
            </a:endParaRPr>
          </a:p>
          <a:p>
            <a:pPr marL="91440">
              <a:lnSpc>
                <a:spcPct val="100000"/>
              </a:lnSpc>
            </a:pPr>
            <a:r>
              <a:rPr sz="2400" b="1" spc="385" dirty="0">
                <a:solidFill>
                  <a:srgbClr val="92D050"/>
                </a:solidFill>
                <a:latin typeface="Arial"/>
                <a:cs typeface="Arial"/>
              </a:rPr>
              <a:t>}</a:t>
            </a:r>
            <a:endParaRPr sz="2400">
              <a:latin typeface="Arial"/>
              <a:cs typeface="Arial"/>
            </a:endParaRPr>
          </a:p>
        </p:txBody>
      </p:sp>
      <p:sp>
        <p:nvSpPr>
          <p:cNvPr id="11" name="object 11"/>
          <p:cNvSpPr txBox="1"/>
          <p:nvPr/>
        </p:nvSpPr>
        <p:spPr>
          <a:xfrm>
            <a:off x="685800" y="4919471"/>
            <a:ext cx="7772400" cy="1569720"/>
          </a:xfrm>
          <a:prstGeom prst="rect">
            <a:avLst/>
          </a:prstGeom>
          <a:solidFill>
            <a:srgbClr val="000000"/>
          </a:solidFill>
        </p:spPr>
        <p:txBody>
          <a:bodyPr vert="horz" wrap="square" lIns="0" tIns="29209" rIns="0" bIns="0" rtlCol="0">
            <a:spAutoFit/>
          </a:bodyPr>
          <a:lstStyle/>
          <a:p>
            <a:pPr marL="481330" marR="2463165" indent="-390525">
              <a:lnSpc>
                <a:spcPct val="100000"/>
              </a:lnSpc>
              <a:spcBef>
                <a:spcPts val="229"/>
              </a:spcBef>
            </a:pPr>
            <a:r>
              <a:rPr sz="2400" b="1" spc="-110" dirty="0">
                <a:solidFill>
                  <a:srgbClr val="92D050"/>
                </a:solidFill>
                <a:latin typeface="Arial"/>
                <a:cs typeface="Arial"/>
              </a:rPr>
              <a:t>public </a:t>
            </a:r>
            <a:r>
              <a:rPr sz="2400" b="1" spc="-55" dirty="0">
                <a:solidFill>
                  <a:srgbClr val="92D050"/>
                </a:solidFill>
                <a:latin typeface="Arial"/>
                <a:cs typeface="Arial"/>
              </a:rPr>
              <a:t>interface </a:t>
            </a:r>
            <a:r>
              <a:rPr sz="2400" b="1" spc="-305" dirty="0">
                <a:solidFill>
                  <a:srgbClr val="92D050"/>
                </a:solidFill>
                <a:latin typeface="Arial"/>
                <a:cs typeface="Arial"/>
              </a:rPr>
              <a:t>AdvancedMediaPlayer </a:t>
            </a:r>
            <a:r>
              <a:rPr sz="2400" b="1" spc="385" dirty="0">
                <a:solidFill>
                  <a:srgbClr val="92D050"/>
                </a:solidFill>
                <a:latin typeface="Arial"/>
                <a:cs typeface="Arial"/>
              </a:rPr>
              <a:t>{  </a:t>
            </a: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10" dirty="0">
                <a:solidFill>
                  <a:srgbClr val="92D050"/>
                </a:solidFill>
                <a:latin typeface="Arial"/>
                <a:cs typeface="Arial"/>
              </a:rPr>
              <a:t>playVlc(String </a:t>
            </a:r>
            <a:r>
              <a:rPr sz="2400" b="1" spc="-140" dirty="0">
                <a:solidFill>
                  <a:srgbClr val="92D050"/>
                </a:solidFill>
                <a:latin typeface="Arial"/>
                <a:cs typeface="Arial"/>
              </a:rPr>
              <a:t>fileName);  </a:t>
            </a:r>
            <a:r>
              <a:rPr sz="2400" b="1" spc="-105" dirty="0">
                <a:solidFill>
                  <a:srgbClr val="92D050"/>
                </a:solidFill>
                <a:latin typeface="Arial"/>
                <a:cs typeface="Arial"/>
              </a:rPr>
              <a:t>public </a:t>
            </a:r>
            <a:r>
              <a:rPr sz="2400" b="1" spc="-135" dirty="0">
                <a:solidFill>
                  <a:srgbClr val="92D050"/>
                </a:solidFill>
                <a:latin typeface="Arial"/>
                <a:cs typeface="Arial"/>
              </a:rPr>
              <a:t>void </a:t>
            </a:r>
            <a:r>
              <a:rPr sz="2400" b="1" spc="-195" dirty="0">
                <a:solidFill>
                  <a:srgbClr val="92D050"/>
                </a:solidFill>
                <a:latin typeface="Arial"/>
                <a:cs typeface="Arial"/>
              </a:rPr>
              <a:t>playMp4(String</a:t>
            </a:r>
            <a:r>
              <a:rPr sz="2400" b="1" spc="-120" dirty="0">
                <a:solidFill>
                  <a:srgbClr val="92D050"/>
                </a:solidFill>
                <a:latin typeface="Arial"/>
                <a:cs typeface="Arial"/>
              </a:rPr>
              <a:t> </a:t>
            </a:r>
            <a:r>
              <a:rPr sz="2400" b="1" spc="-140" dirty="0">
                <a:solidFill>
                  <a:srgbClr val="92D050"/>
                </a:solidFill>
                <a:latin typeface="Arial"/>
                <a:cs typeface="Arial"/>
              </a:rPr>
              <a:t>fileName);</a:t>
            </a:r>
            <a:endParaRPr sz="2400">
              <a:latin typeface="Arial"/>
              <a:cs typeface="Arial"/>
            </a:endParaRPr>
          </a:p>
          <a:p>
            <a:pPr marL="91440">
              <a:lnSpc>
                <a:spcPct val="100000"/>
              </a:lnSpc>
              <a:spcBef>
                <a:spcPts val="5"/>
              </a:spcBef>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2</a:t>
            </a:r>
          </a:p>
        </p:txBody>
      </p:sp>
      <p:sp>
        <p:nvSpPr>
          <p:cNvPr id="8" name="object 8"/>
          <p:cNvSpPr/>
          <p:nvPr/>
        </p:nvSpPr>
        <p:spPr>
          <a:xfrm>
            <a:off x="685800" y="2481072"/>
            <a:ext cx="8458200" cy="4154804"/>
          </a:xfrm>
          <a:custGeom>
            <a:avLst/>
            <a:gdLst/>
            <a:ahLst/>
            <a:cxnLst/>
            <a:rect l="l" t="t" r="r" b="b"/>
            <a:pathLst>
              <a:path w="8458200" h="4154804">
                <a:moveTo>
                  <a:pt x="0" y="4154424"/>
                </a:moveTo>
                <a:lnTo>
                  <a:pt x="8458200" y="4154424"/>
                </a:lnTo>
                <a:lnTo>
                  <a:pt x="8458200" y="0"/>
                </a:lnTo>
                <a:lnTo>
                  <a:pt x="0" y="0"/>
                </a:lnTo>
                <a:lnTo>
                  <a:pt x="0" y="4154424"/>
                </a:lnTo>
                <a:close/>
              </a:path>
            </a:pathLst>
          </a:custGeom>
          <a:solidFill>
            <a:srgbClr val="000000"/>
          </a:solidFill>
        </p:spPr>
        <p:txBody>
          <a:bodyPr wrap="square" lIns="0" tIns="0" rIns="0" bIns="0" rtlCol="0"/>
          <a:lstStyle/>
          <a:p>
            <a:endParaRPr/>
          </a:p>
        </p:txBody>
      </p:sp>
      <p:sp>
        <p:nvSpPr>
          <p:cNvPr id="9" name="object 9"/>
          <p:cNvSpPr txBox="1"/>
          <p:nvPr/>
        </p:nvSpPr>
        <p:spPr>
          <a:xfrm>
            <a:off x="535940" y="1154938"/>
            <a:ext cx="8482965" cy="5392420"/>
          </a:xfrm>
          <a:prstGeom prst="rect">
            <a:avLst/>
          </a:prstGeom>
        </p:spPr>
        <p:txBody>
          <a:bodyPr vert="horz" wrap="square" lIns="0" tIns="13335" rIns="0" bIns="0" rtlCol="0">
            <a:spAutoFit/>
          </a:bodyPr>
          <a:lstStyle/>
          <a:p>
            <a:pPr marL="285115" marR="2852420" indent="-272415">
              <a:lnSpc>
                <a:spcPct val="100000"/>
              </a:lnSpc>
              <a:spcBef>
                <a:spcPts val="105"/>
              </a:spcBef>
              <a:buClr>
                <a:srgbClr val="0AD0D9"/>
              </a:buClr>
              <a:buSzPct val="94230"/>
              <a:buFont typeface="Arial"/>
              <a:buChar char=""/>
              <a:tabLst>
                <a:tab pos="285750" algn="l"/>
              </a:tabLst>
            </a:pPr>
            <a:r>
              <a:rPr sz="2600" spc="80" dirty="0">
                <a:latin typeface="Times New Roman"/>
                <a:cs typeface="Times New Roman"/>
              </a:rPr>
              <a:t>Create </a:t>
            </a:r>
            <a:r>
              <a:rPr sz="2600" spc="95" dirty="0">
                <a:latin typeface="Times New Roman"/>
                <a:cs typeface="Times New Roman"/>
              </a:rPr>
              <a:t>concrete</a:t>
            </a:r>
            <a:r>
              <a:rPr sz="2600" spc="-495" dirty="0">
                <a:latin typeface="Times New Roman"/>
                <a:cs typeface="Times New Roman"/>
              </a:rPr>
              <a:t> </a:t>
            </a:r>
            <a:r>
              <a:rPr sz="2600" spc="45" dirty="0">
                <a:latin typeface="Times New Roman"/>
                <a:cs typeface="Times New Roman"/>
              </a:rPr>
              <a:t>classes </a:t>
            </a:r>
            <a:r>
              <a:rPr sz="2600" spc="110" dirty="0">
                <a:latin typeface="Times New Roman"/>
                <a:cs typeface="Times New Roman"/>
              </a:rPr>
              <a:t>implementing  </a:t>
            </a:r>
            <a:r>
              <a:rPr sz="2600" spc="160" dirty="0">
                <a:latin typeface="Times New Roman"/>
                <a:cs typeface="Times New Roman"/>
              </a:rPr>
              <a:t>the </a:t>
            </a:r>
            <a:r>
              <a:rPr sz="2600" i="1" spc="-125" dirty="0">
                <a:latin typeface="Georgia"/>
                <a:cs typeface="Georgia"/>
              </a:rPr>
              <a:t>AdvancedMediaPlayer</a:t>
            </a:r>
            <a:r>
              <a:rPr sz="2600" i="1" spc="-225" dirty="0">
                <a:latin typeface="Georgia"/>
                <a:cs typeface="Georgia"/>
              </a:rPr>
              <a:t> </a:t>
            </a:r>
            <a:r>
              <a:rPr sz="2600" spc="70" dirty="0">
                <a:latin typeface="Times New Roman"/>
                <a:cs typeface="Times New Roman"/>
              </a:rPr>
              <a:t>interface.</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i="1" spc="-125" dirty="0">
                <a:latin typeface="Georgia"/>
                <a:cs typeface="Georgia"/>
              </a:rPr>
              <a:t>VlcPlayer.java</a:t>
            </a:r>
            <a:endParaRPr sz="2600">
              <a:latin typeface="Georgia"/>
              <a:cs typeface="Georgia"/>
            </a:endParaRPr>
          </a:p>
          <a:p>
            <a:pPr marL="241300">
              <a:lnSpc>
                <a:spcPct val="100000"/>
              </a:lnSpc>
              <a:spcBef>
                <a:spcPts val="580"/>
              </a:spcBef>
            </a:pPr>
            <a:r>
              <a:rPr sz="2400" b="1" spc="-110" dirty="0">
                <a:solidFill>
                  <a:srgbClr val="92D050"/>
                </a:solidFill>
                <a:latin typeface="Arial"/>
                <a:cs typeface="Arial"/>
              </a:rPr>
              <a:t>public </a:t>
            </a:r>
            <a:r>
              <a:rPr sz="2400" b="1" spc="-114" dirty="0">
                <a:solidFill>
                  <a:srgbClr val="92D050"/>
                </a:solidFill>
                <a:latin typeface="Arial"/>
                <a:cs typeface="Arial"/>
              </a:rPr>
              <a:t>class </a:t>
            </a:r>
            <a:r>
              <a:rPr sz="2400" b="1" spc="-145" dirty="0">
                <a:solidFill>
                  <a:srgbClr val="92D050"/>
                </a:solidFill>
                <a:latin typeface="Arial"/>
                <a:cs typeface="Arial"/>
              </a:rPr>
              <a:t>VlcPlayer </a:t>
            </a:r>
            <a:r>
              <a:rPr sz="2400" b="1" spc="-280" dirty="0">
                <a:solidFill>
                  <a:srgbClr val="92D050"/>
                </a:solidFill>
                <a:latin typeface="Arial"/>
                <a:cs typeface="Arial"/>
              </a:rPr>
              <a:t>implements</a:t>
            </a:r>
            <a:r>
              <a:rPr sz="2400" b="1" spc="70" dirty="0">
                <a:solidFill>
                  <a:srgbClr val="92D050"/>
                </a:solidFill>
                <a:latin typeface="Arial"/>
                <a:cs typeface="Arial"/>
              </a:rPr>
              <a:t> </a:t>
            </a:r>
            <a:r>
              <a:rPr sz="2400" b="1" spc="-285" dirty="0">
                <a:solidFill>
                  <a:srgbClr val="92D050"/>
                </a:solidFill>
                <a:latin typeface="Arial"/>
                <a:cs typeface="Arial"/>
              </a:rPr>
              <a:t>AdvancedMediaPlayer{</a:t>
            </a:r>
            <a:endParaRPr sz="2400">
              <a:latin typeface="Arial"/>
              <a:cs typeface="Arial"/>
            </a:endParaRPr>
          </a:p>
          <a:p>
            <a:pPr marL="631190">
              <a:lnSpc>
                <a:spcPct val="100000"/>
              </a:lnSpc>
            </a:pPr>
            <a:r>
              <a:rPr sz="2400" b="1" spc="-300" dirty="0">
                <a:solidFill>
                  <a:srgbClr val="92D050"/>
                </a:solidFill>
                <a:latin typeface="Arial"/>
                <a:cs typeface="Arial"/>
              </a:rPr>
              <a:t>@Override</a:t>
            </a:r>
            <a:endParaRPr sz="2400">
              <a:latin typeface="Arial"/>
              <a:cs typeface="Arial"/>
            </a:endParaRPr>
          </a:p>
          <a:p>
            <a:pPr marL="1021715" marR="29845" indent="-390525">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10" dirty="0">
                <a:solidFill>
                  <a:srgbClr val="92D050"/>
                </a:solidFill>
                <a:latin typeface="Arial"/>
                <a:cs typeface="Arial"/>
              </a:rPr>
              <a:t>playVlc(String </a:t>
            </a:r>
            <a:r>
              <a:rPr sz="2400" b="1" spc="-145" dirty="0">
                <a:solidFill>
                  <a:srgbClr val="92D050"/>
                </a:solidFill>
                <a:latin typeface="Arial"/>
                <a:cs typeface="Arial"/>
              </a:rPr>
              <a:t>fileName) </a:t>
            </a:r>
            <a:r>
              <a:rPr sz="2400" b="1" spc="385" dirty="0">
                <a:solidFill>
                  <a:srgbClr val="92D050"/>
                </a:solidFill>
                <a:latin typeface="Arial"/>
                <a:cs typeface="Arial"/>
              </a:rPr>
              <a:t>{  </a:t>
            </a:r>
            <a:r>
              <a:rPr sz="2400" b="1" spc="-135" dirty="0">
                <a:solidFill>
                  <a:srgbClr val="92D050"/>
                </a:solidFill>
                <a:latin typeface="Arial"/>
                <a:cs typeface="Arial"/>
              </a:rPr>
              <a:t>System.out.println("Playing </a:t>
            </a:r>
            <a:r>
              <a:rPr sz="2400" b="1" spc="10" dirty="0">
                <a:solidFill>
                  <a:srgbClr val="92D050"/>
                </a:solidFill>
                <a:latin typeface="Arial"/>
                <a:cs typeface="Arial"/>
              </a:rPr>
              <a:t>vlc </a:t>
            </a:r>
            <a:r>
              <a:rPr sz="2400" b="1" spc="254" dirty="0">
                <a:solidFill>
                  <a:srgbClr val="92D050"/>
                </a:solidFill>
                <a:latin typeface="Arial"/>
                <a:cs typeface="Arial"/>
              </a:rPr>
              <a:t>file. </a:t>
            </a:r>
            <a:r>
              <a:rPr sz="2400" b="1" spc="-390" dirty="0">
                <a:solidFill>
                  <a:srgbClr val="92D050"/>
                </a:solidFill>
                <a:latin typeface="Arial"/>
                <a:cs typeface="Arial"/>
              </a:rPr>
              <a:t>Name: </a:t>
            </a:r>
            <a:r>
              <a:rPr sz="2400" b="1" spc="-105" dirty="0">
                <a:solidFill>
                  <a:srgbClr val="92D050"/>
                </a:solidFill>
                <a:latin typeface="Arial"/>
                <a:cs typeface="Arial"/>
              </a:rPr>
              <a:t>"+</a:t>
            </a:r>
            <a:r>
              <a:rPr sz="2400" b="1" spc="50" dirty="0">
                <a:solidFill>
                  <a:srgbClr val="92D050"/>
                </a:solidFill>
                <a:latin typeface="Arial"/>
                <a:cs typeface="Arial"/>
              </a:rPr>
              <a:t> </a:t>
            </a:r>
            <a:r>
              <a:rPr sz="2400" b="1" spc="-140" dirty="0">
                <a:solidFill>
                  <a:srgbClr val="92D050"/>
                </a:solidFill>
                <a:latin typeface="Arial"/>
                <a:cs typeface="Arial"/>
              </a:rPr>
              <a:t>fileName);</a:t>
            </a:r>
            <a:endParaRPr sz="2400">
              <a:latin typeface="Arial"/>
              <a:cs typeface="Arial"/>
            </a:endParaRPr>
          </a:p>
          <a:p>
            <a:pPr marL="631190">
              <a:lnSpc>
                <a:spcPct val="100000"/>
              </a:lnSpc>
            </a:pPr>
            <a:r>
              <a:rPr sz="2400" b="1" spc="385" dirty="0">
                <a:solidFill>
                  <a:srgbClr val="92D050"/>
                </a:solidFill>
                <a:latin typeface="Arial"/>
                <a:cs typeface="Arial"/>
              </a:rPr>
              <a:t>}</a:t>
            </a:r>
            <a:endParaRPr sz="2400">
              <a:latin typeface="Arial"/>
              <a:cs typeface="Arial"/>
            </a:endParaRPr>
          </a:p>
          <a:p>
            <a:pPr>
              <a:lnSpc>
                <a:spcPct val="100000"/>
              </a:lnSpc>
              <a:spcBef>
                <a:spcPts val="10"/>
              </a:spcBef>
            </a:pPr>
            <a:endParaRPr sz="2500">
              <a:latin typeface="Times New Roman"/>
              <a:cs typeface="Times New Roman"/>
            </a:endParaRPr>
          </a:p>
          <a:p>
            <a:pPr marL="631190">
              <a:lnSpc>
                <a:spcPct val="100000"/>
              </a:lnSpc>
            </a:pPr>
            <a:r>
              <a:rPr sz="2400" b="1" spc="-300" dirty="0">
                <a:solidFill>
                  <a:srgbClr val="92D050"/>
                </a:solidFill>
                <a:latin typeface="Arial"/>
                <a:cs typeface="Arial"/>
              </a:rPr>
              <a:t>@Override</a:t>
            </a:r>
            <a:endParaRPr sz="2400">
              <a:latin typeface="Arial"/>
              <a:cs typeface="Arial"/>
            </a:endParaRPr>
          </a:p>
          <a:p>
            <a:pPr marL="631190">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95" dirty="0">
                <a:solidFill>
                  <a:srgbClr val="92D050"/>
                </a:solidFill>
                <a:latin typeface="Arial"/>
                <a:cs typeface="Arial"/>
              </a:rPr>
              <a:t>playMp4(String </a:t>
            </a:r>
            <a:r>
              <a:rPr sz="2400" b="1" spc="-145" dirty="0">
                <a:solidFill>
                  <a:srgbClr val="92D050"/>
                </a:solidFill>
                <a:latin typeface="Arial"/>
                <a:cs typeface="Arial"/>
              </a:rPr>
              <a:t>fileName)</a:t>
            </a:r>
            <a:r>
              <a:rPr sz="2400" b="1" spc="-30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021715">
              <a:lnSpc>
                <a:spcPct val="100000"/>
              </a:lnSpc>
            </a:pPr>
            <a:r>
              <a:rPr sz="2400" b="1" spc="30" dirty="0">
                <a:solidFill>
                  <a:srgbClr val="92D050"/>
                </a:solidFill>
                <a:latin typeface="Arial"/>
                <a:cs typeface="Arial"/>
              </a:rPr>
              <a:t>//do</a:t>
            </a:r>
            <a:r>
              <a:rPr sz="2400" b="1" spc="70" dirty="0">
                <a:solidFill>
                  <a:srgbClr val="92D050"/>
                </a:solidFill>
                <a:latin typeface="Arial"/>
                <a:cs typeface="Arial"/>
              </a:rPr>
              <a:t> </a:t>
            </a:r>
            <a:r>
              <a:rPr sz="2400" b="1" spc="-195" dirty="0">
                <a:solidFill>
                  <a:srgbClr val="92D050"/>
                </a:solidFill>
                <a:latin typeface="Arial"/>
                <a:cs typeface="Arial"/>
              </a:rPr>
              <a:t>nothing</a:t>
            </a:r>
            <a:endParaRPr sz="2400">
              <a:latin typeface="Arial"/>
              <a:cs typeface="Arial"/>
            </a:endParaRPr>
          </a:p>
          <a:p>
            <a:pPr marL="631190">
              <a:lnSpc>
                <a:spcPct val="100000"/>
              </a:lnSpc>
            </a:pPr>
            <a:r>
              <a:rPr sz="2400" b="1" spc="385" dirty="0">
                <a:solidFill>
                  <a:srgbClr val="92D050"/>
                </a:solidFill>
                <a:latin typeface="Arial"/>
                <a:cs typeface="Arial"/>
              </a:rPr>
              <a:t>}</a:t>
            </a:r>
            <a:endParaRPr sz="2400">
              <a:latin typeface="Arial"/>
              <a:cs typeface="Arial"/>
            </a:endParaRPr>
          </a:p>
          <a:p>
            <a:pPr marL="24130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2</a:t>
            </a:r>
          </a:p>
        </p:txBody>
      </p:sp>
      <p:sp>
        <p:nvSpPr>
          <p:cNvPr id="8" name="object 8"/>
          <p:cNvSpPr/>
          <p:nvPr/>
        </p:nvSpPr>
        <p:spPr>
          <a:xfrm>
            <a:off x="685800" y="2481072"/>
            <a:ext cx="8458200" cy="4154804"/>
          </a:xfrm>
          <a:custGeom>
            <a:avLst/>
            <a:gdLst/>
            <a:ahLst/>
            <a:cxnLst/>
            <a:rect l="l" t="t" r="r" b="b"/>
            <a:pathLst>
              <a:path w="8458200" h="4154804">
                <a:moveTo>
                  <a:pt x="0" y="4154424"/>
                </a:moveTo>
                <a:lnTo>
                  <a:pt x="8458200" y="4154424"/>
                </a:lnTo>
                <a:lnTo>
                  <a:pt x="8458200" y="0"/>
                </a:lnTo>
                <a:lnTo>
                  <a:pt x="0" y="0"/>
                </a:lnTo>
                <a:lnTo>
                  <a:pt x="0" y="4154424"/>
                </a:lnTo>
                <a:close/>
              </a:path>
            </a:pathLst>
          </a:custGeom>
          <a:solidFill>
            <a:srgbClr val="000000"/>
          </a:solidFill>
        </p:spPr>
        <p:txBody>
          <a:bodyPr wrap="square" lIns="0" tIns="0" rIns="0" bIns="0" rtlCol="0"/>
          <a:lstStyle/>
          <a:p>
            <a:endParaRPr/>
          </a:p>
        </p:txBody>
      </p:sp>
      <p:sp>
        <p:nvSpPr>
          <p:cNvPr id="9" name="object 9"/>
          <p:cNvSpPr txBox="1"/>
          <p:nvPr/>
        </p:nvSpPr>
        <p:spPr>
          <a:xfrm>
            <a:off x="535940" y="1154938"/>
            <a:ext cx="8482965" cy="5392420"/>
          </a:xfrm>
          <a:prstGeom prst="rect">
            <a:avLst/>
          </a:prstGeom>
        </p:spPr>
        <p:txBody>
          <a:bodyPr vert="horz" wrap="square" lIns="0" tIns="13335" rIns="0" bIns="0" rtlCol="0">
            <a:spAutoFit/>
          </a:bodyPr>
          <a:lstStyle/>
          <a:p>
            <a:pPr marL="285115" marR="2852420" indent="-272415">
              <a:lnSpc>
                <a:spcPct val="100000"/>
              </a:lnSpc>
              <a:spcBef>
                <a:spcPts val="105"/>
              </a:spcBef>
              <a:buClr>
                <a:srgbClr val="0AD0D9"/>
              </a:buClr>
              <a:buSzPct val="94230"/>
              <a:buFont typeface="Arial"/>
              <a:buChar char=""/>
              <a:tabLst>
                <a:tab pos="285750" algn="l"/>
              </a:tabLst>
            </a:pPr>
            <a:r>
              <a:rPr sz="2600" spc="80" dirty="0">
                <a:latin typeface="Times New Roman"/>
                <a:cs typeface="Times New Roman"/>
              </a:rPr>
              <a:t>Create </a:t>
            </a:r>
            <a:r>
              <a:rPr sz="2600" spc="95" dirty="0">
                <a:latin typeface="Times New Roman"/>
                <a:cs typeface="Times New Roman"/>
              </a:rPr>
              <a:t>concrete</a:t>
            </a:r>
            <a:r>
              <a:rPr sz="2600" spc="-495" dirty="0">
                <a:latin typeface="Times New Roman"/>
                <a:cs typeface="Times New Roman"/>
              </a:rPr>
              <a:t> </a:t>
            </a:r>
            <a:r>
              <a:rPr sz="2600" spc="45" dirty="0">
                <a:latin typeface="Times New Roman"/>
                <a:cs typeface="Times New Roman"/>
              </a:rPr>
              <a:t>classes </a:t>
            </a:r>
            <a:r>
              <a:rPr sz="2600" spc="110" dirty="0">
                <a:latin typeface="Times New Roman"/>
                <a:cs typeface="Times New Roman"/>
              </a:rPr>
              <a:t>implementing  </a:t>
            </a:r>
            <a:r>
              <a:rPr sz="2600" spc="160" dirty="0">
                <a:latin typeface="Times New Roman"/>
                <a:cs typeface="Times New Roman"/>
              </a:rPr>
              <a:t>the </a:t>
            </a:r>
            <a:r>
              <a:rPr sz="2600" i="1" spc="-125" dirty="0">
                <a:latin typeface="Georgia"/>
                <a:cs typeface="Georgia"/>
              </a:rPr>
              <a:t>AdvancedMediaPlayer</a:t>
            </a:r>
            <a:r>
              <a:rPr sz="2600" i="1" spc="-225" dirty="0">
                <a:latin typeface="Georgia"/>
                <a:cs typeface="Georgia"/>
              </a:rPr>
              <a:t> </a:t>
            </a:r>
            <a:r>
              <a:rPr sz="2600" spc="70" dirty="0">
                <a:latin typeface="Times New Roman"/>
                <a:cs typeface="Times New Roman"/>
              </a:rPr>
              <a:t>interface.</a:t>
            </a:r>
            <a:endParaRPr sz="2600" dirty="0">
              <a:latin typeface="Times New Roman"/>
              <a:cs typeface="Times New Roman"/>
            </a:endParaRPr>
          </a:p>
          <a:p>
            <a:pPr marL="285115" marR="6030595" indent="-272415">
              <a:lnSpc>
                <a:spcPct val="100000"/>
              </a:lnSpc>
              <a:spcBef>
                <a:spcPts val="625"/>
              </a:spcBef>
              <a:buClr>
                <a:srgbClr val="0AD0D9"/>
              </a:buClr>
              <a:buSzPct val="94230"/>
              <a:buFont typeface="Arial"/>
              <a:buChar char=""/>
              <a:tabLst>
                <a:tab pos="285750" algn="l"/>
              </a:tabLst>
            </a:pPr>
            <a:r>
              <a:rPr sz="2600" i="1" spc="-170" dirty="0">
                <a:latin typeface="Georgia"/>
                <a:cs typeface="Georgia"/>
              </a:rPr>
              <a:t>Mp4Player.java</a:t>
            </a:r>
            <a:endParaRPr sz="2600" dirty="0">
              <a:latin typeface="Georgia"/>
              <a:cs typeface="Georgia"/>
            </a:endParaRPr>
          </a:p>
          <a:p>
            <a:pPr marL="241300">
              <a:lnSpc>
                <a:spcPct val="100000"/>
              </a:lnSpc>
              <a:spcBef>
                <a:spcPts val="580"/>
              </a:spcBef>
            </a:pPr>
            <a:r>
              <a:rPr sz="2400" b="1" spc="-110" dirty="0">
                <a:solidFill>
                  <a:srgbClr val="92D050"/>
                </a:solidFill>
                <a:latin typeface="Arial"/>
                <a:cs typeface="Arial"/>
              </a:rPr>
              <a:t>public </a:t>
            </a:r>
            <a:r>
              <a:rPr sz="2400" b="1" spc="-114" dirty="0">
                <a:solidFill>
                  <a:srgbClr val="92D050"/>
                </a:solidFill>
                <a:latin typeface="Arial"/>
                <a:cs typeface="Arial"/>
              </a:rPr>
              <a:t>class </a:t>
            </a:r>
            <a:r>
              <a:rPr sz="2400" b="1" spc="-280" dirty="0">
                <a:solidFill>
                  <a:srgbClr val="92D050"/>
                </a:solidFill>
                <a:latin typeface="Arial"/>
                <a:cs typeface="Arial"/>
              </a:rPr>
              <a:t>Mp4Player implements</a:t>
            </a:r>
            <a:r>
              <a:rPr sz="2400" b="1" spc="-45" dirty="0">
                <a:solidFill>
                  <a:srgbClr val="92D050"/>
                </a:solidFill>
                <a:latin typeface="Arial"/>
                <a:cs typeface="Arial"/>
              </a:rPr>
              <a:t> </a:t>
            </a:r>
            <a:r>
              <a:rPr sz="2400" b="1" spc="-285" dirty="0">
                <a:solidFill>
                  <a:srgbClr val="92D050"/>
                </a:solidFill>
                <a:latin typeface="Arial"/>
                <a:cs typeface="Arial"/>
              </a:rPr>
              <a:t>AdvancedMediaPlayer{</a:t>
            </a:r>
            <a:endParaRPr sz="2400" dirty="0">
              <a:latin typeface="Arial"/>
              <a:cs typeface="Arial"/>
            </a:endParaRPr>
          </a:p>
          <a:p>
            <a:pPr marL="631190">
              <a:lnSpc>
                <a:spcPct val="100000"/>
              </a:lnSpc>
            </a:pPr>
            <a:r>
              <a:rPr sz="2400" b="1" spc="-300" dirty="0">
                <a:solidFill>
                  <a:srgbClr val="92D050"/>
                </a:solidFill>
                <a:latin typeface="Arial"/>
                <a:cs typeface="Arial"/>
              </a:rPr>
              <a:t>@Override</a:t>
            </a:r>
            <a:endParaRPr sz="2400" dirty="0">
              <a:latin typeface="Arial"/>
              <a:cs typeface="Arial"/>
            </a:endParaRPr>
          </a:p>
          <a:p>
            <a:pPr marL="631190">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10" dirty="0">
                <a:solidFill>
                  <a:srgbClr val="92D050"/>
                </a:solidFill>
                <a:latin typeface="Arial"/>
                <a:cs typeface="Arial"/>
              </a:rPr>
              <a:t>playVlc(String </a:t>
            </a:r>
            <a:r>
              <a:rPr sz="2400" b="1" spc="-145" dirty="0">
                <a:solidFill>
                  <a:srgbClr val="92D050"/>
                </a:solidFill>
                <a:latin typeface="Arial"/>
                <a:cs typeface="Arial"/>
              </a:rPr>
              <a:t>fileName)</a:t>
            </a:r>
            <a:r>
              <a:rPr sz="2400" b="1" spc="80" dirty="0">
                <a:solidFill>
                  <a:srgbClr val="92D050"/>
                </a:solidFill>
                <a:latin typeface="Arial"/>
                <a:cs typeface="Arial"/>
              </a:rPr>
              <a:t> </a:t>
            </a:r>
            <a:r>
              <a:rPr sz="2400" b="1" spc="385" dirty="0">
                <a:solidFill>
                  <a:srgbClr val="92D050"/>
                </a:solidFill>
                <a:latin typeface="Arial"/>
                <a:cs typeface="Arial"/>
              </a:rPr>
              <a:t>{</a:t>
            </a:r>
            <a:endParaRPr sz="2400" dirty="0">
              <a:latin typeface="Arial"/>
              <a:cs typeface="Arial"/>
            </a:endParaRPr>
          </a:p>
          <a:p>
            <a:pPr marL="1021715">
              <a:lnSpc>
                <a:spcPct val="100000"/>
              </a:lnSpc>
            </a:pPr>
            <a:r>
              <a:rPr sz="2400" b="1" spc="30" dirty="0">
                <a:solidFill>
                  <a:srgbClr val="92D050"/>
                </a:solidFill>
                <a:latin typeface="Arial"/>
                <a:cs typeface="Arial"/>
              </a:rPr>
              <a:t>//do</a:t>
            </a:r>
            <a:r>
              <a:rPr sz="2400" b="1" spc="70" dirty="0">
                <a:solidFill>
                  <a:srgbClr val="92D050"/>
                </a:solidFill>
                <a:latin typeface="Arial"/>
                <a:cs typeface="Arial"/>
              </a:rPr>
              <a:t> </a:t>
            </a:r>
            <a:r>
              <a:rPr sz="2400" b="1" spc="-195" dirty="0">
                <a:solidFill>
                  <a:srgbClr val="92D050"/>
                </a:solidFill>
                <a:latin typeface="Arial"/>
                <a:cs typeface="Arial"/>
              </a:rPr>
              <a:t>nothing</a:t>
            </a:r>
            <a:endParaRPr sz="2400" dirty="0">
              <a:latin typeface="Arial"/>
              <a:cs typeface="Arial"/>
            </a:endParaRPr>
          </a:p>
          <a:p>
            <a:pPr marL="631190">
              <a:lnSpc>
                <a:spcPct val="100000"/>
              </a:lnSpc>
            </a:pPr>
            <a:r>
              <a:rPr sz="2400" b="1" spc="385" dirty="0">
                <a:solidFill>
                  <a:srgbClr val="92D050"/>
                </a:solidFill>
                <a:latin typeface="Arial"/>
                <a:cs typeface="Arial"/>
              </a:rPr>
              <a:t>}</a:t>
            </a:r>
            <a:endParaRPr sz="2400" dirty="0">
              <a:latin typeface="Arial"/>
              <a:cs typeface="Arial"/>
            </a:endParaRPr>
          </a:p>
          <a:p>
            <a:pPr marL="631190">
              <a:lnSpc>
                <a:spcPct val="100000"/>
              </a:lnSpc>
            </a:pPr>
            <a:r>
              <a:rPr sz="2400" b="1" spc="-300" dirty="0">
                <a:solidFill>
                  <a:srgbClr val="92D050"/>
                </a:solidFill>
                <a:latin typeface="Arial"/>
                <a:cs typeface="Arial"/>
              </a:rPr>
              <a:t>@Override</a:t>
            </a:r>
            <a:endParaRPr sz="2400" dirty="0">
              <a:latin typeface="Arial"/>
              <a:cs typeface="Arial"/>
            </a:endParaRPr>
          </a:p>
          <a:p>
            <a:pPr marL="1021715" marR="29845" indent="-390525">
              <a:lnSpc>
                <a:spcPct val="100000"/>
              </a:lnSpc>
              <a:spcBef>
                <a:spcPts val="5"/>
              </a:spcBef>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95" dirty="0">
                <a:solidFill>
                  <a:srgbClr val="92D050"/>
                </a:solidFill>
                <a:latin typeface="Arial"/>
                <a:cs typeface="Arial"/>
              </a:rPr>
              <a:t>playMp4(String </a:t>
            </a:r>
            <a:r>
              <a:rPr sz="2400" b="1" spc="-145" dirty="0">
                <a:solidFill>
                  <a:srgbClr val="92D050"/>
                </a:solidFill>
                <a:latin typeface="Arial"/>
                <a:cs typeface="Arial"/>
              </a:rPr>
              <a:t>fileName) </a:t>
            </a:r>
            <a:r>
              <a:rPr sz="2400" b="1" spc="385" dirty="0">
                <a:solidFill>
                  <a:srgbClr val="92D050"/>
                </a:solidFill>
                <a:latin typeface="Arial"/>
                <a:cs typeface="Arial"/>
              </a:rPr>
              <a:t>{  </a:t>
            </a:r>
            <a:r>
              <a:rPr sz="2400" b="1" spc="-135" dirty="0">
                <a:solidFill>
                  <a:srgbClr val="92D050"/>
                </a:solidFill>
                <a:latin typeface="Arial"/>
                <a:cs typeface="Arial"/>
              </a:rPr>
              <a:t>System.out.println("Playing </a:t>
            </a:r>
            <a:r>
              <a:rPr sz="2400" b="1" spc="-525" dirty="0">
                <a:solidFill>
                  <a:srgbClr val="92D050"/>
                </a:solidFill>
                <a:latin typeface="Arial"/>
                <a:cs typeface="Arial"/>
              </a:rPr>
              <a:t>mp4 </a:t>
            </a:r>
            <a:r>
              <a:rPr sz="2400" b="1" spc="254" dirty="0">
                <a:solidFill>
                  <a:srgbClr val="92D050"/>
                </a:solidFill>
                <a:latin typeface="Arial"/>
                <a:cs typeface="Arial"/>
              </a:rPr>
              <a:t>file. </a:t>
            </a:r>
            <a:r>
              <a:rPr sz="2400" b="1" spc="-390" dirty="0">
                <a:solidFill>
                  <a:srgbClr val="92D050"/>
                </a:solidFill>
                <a:latin typeface="Arial"/>
                <a:cs typeface="Arial"/>
              </a:rPr>
              <a:t>Name: </a:t>
            </a:r>
            <a:r>
              <a:rPr sz="2400" b="1" spc="-105" dirty="0">
                <a:solidFill>
                  <a:srgbClr val="92D050"/>
                </a:solidFill>
                <a:latin typeface="Arial"/>
                <a:cs typeface="Arial"/>
              </a:rPr>
              <a:t>"+</a:t>
            </a:r>
            <a:r>
              <a:rPr sz="2400" b="1" spc="30" dirty="0">
                <a:solidFill>
                  <a:srgbClr val="92D050"/>
                </a:solidFill>
                <a:latin typeface="Arial"/>
                <a:cs typeface="Arial"/>
              </a:rPr>
              <a:t> </a:t>
            </a:r>
            <a:r>
              <a:rPr sz="2400" b="1" spc="-140" dirty="0">
                <a:solidFill>
                  <a:srgbClr val="92D050"/>
                </a:solidFill>
                <a:latin typeface="Arial"/>
                <a:cs typeface="Arial"/>
              </a:rPr>
              <a:t>fileName);</a:t>
            </a:r>
            <a:endParaRPr sz="2400" dirty="0">
              <a:latin typeface="Arial"/>
              <a:cs typeface="Arial"/>
            </a:endParaRPr>
          </a:p>
          <a:p>
            <a:pPr>
              <a:lnSpc>
                <a:spcPct val="100000"/>
              </a:lnSpc>
              <a:spcBef>
                <a:spcPts val="5"/>
              </a:spcBef>
            </a:pPr>
            <a:endParaRPr sz="2500" dirty="0">
              <a:latin typeface="Times New Roman"/>
              <a:cs typeface="Times New Roman"/>
            </a:endParaRPr>
          </a:p>
          <a:p>
            <a:pPr marL="631190">
              <a:lnSpc>
                <a:spcPct val="100000"/>
              </a:lnSpc>
            </a:pPr>
            <a:r>
              <a:rPr sz="2400" b="1" spc="385" dirty="0">
                <a:solidFill>
                  <a:srgbClr val="92D050"/>
                </a:solidFill>
                <a:latin typeface="Arial"/>
                <a:cs typeface="Arial"/>
              </a:rPr>
              <a:t>}</a:t>
            </a:r>
            <a:endParaRPr sz="2400" dirty="0">
              <a:latin typeface="Arial"/>
              <a:cs typeface="Arial"/>
            </a:endParaRPr>
          </a:p>
          <a:p>
            <a:pPr marL="241300">
              <a:lnSpc>
                <a:spcPct val="100000"/>
              </a:lnSpc>
            </a:pPr>
            <a:r>
              <a:rPr sz="2400" b="1" spc="385" dirty="0">
                <a:solidFill>
                  <a:srgbClr val="92D050"/>
                </a:solidFill>
                <a:latin typeface="Arial"/>
                <a:cs typeface="Arial"/>
              </a:rPr>
              <a:t>}</a:t>
            </a:r>
            <a:endParaRPr sz="24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8935"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5" dirty="0"/>
              <a:t> </a:t>
            </a:r>
            <a:r>
              <a:rPr spc="-245" dirty="0"/>
              <a:t>3</a:t>
            </a:r>
          </a:p>
        </p:txBody>
      </p:sp>
      <p:sp>
        <p:nvSpPr>
          <p:cNvPr id="8" name="object 8"/>
          <p:cNvSpPr/>
          <p:nvPr/>
        </p:nvSpPr>
        <p:spPr>
          <a:xfrm>
            <a:off x="685800" y="1523999"/>
            <a:ext cx="7696200" cy="5325110"/>
          </a:xfrm>
          <a:custGeom>
            <a:avLst/>
            <a:gdLst/>
            <a:ahLst/>
            <a:cxnLst/>
            <a:rect l="l" t="t" r="r" b="b"/>
            <a:pathLst>
              <a:path w="7696200" h="5325109">
                <a:moveTo>
                  <a:pt x="0" y="5324856"/>
                </a:moveTo>
                <a:lnTo>
                  <a:pt x="7696200" y="5324856"/>
                </a:lnTo>
                <a:lnTo>
                  <a:pt x="7696200" y="0"/>
                </a:lnTo>
                <a:lnTo>
                  <a:pt x="0" y="0"/>
                </a:lnTo>
                <a:lnTo>
                  <a:pt x="0" y="5324856"/>
                </a:lnTo>
                <a:close/>
              </a:path>
            </a:pathLst>
          </a:custGeom>
          <a:solidFill>
            <a:srgbClr val="000000"/>
          </a:solidFill>
        </p:spPr>
        <p:txBody>
          <a:bodyPr wrap="square" lIns="0" tIns="0" rIns="0" bIns="0" rtlCol="0"/>
          <a:lstStyle/>
          <a:p>
            <a:endParaRPr/>
          </a:p>
        </p:txBody>
      </p:sp>
      <p:sp>
        <p:nvSpPr>
          <p:cNvPr id="9" name="object 9"/>
          <p:cNvSpPr txBox="1"/>
          <p:nvPr/>
        </p:nvSpPr>
        <p:spPr>
          <a:xfrm>
            <a:off x="535940" y="697738"/>
            <a:ext cx="6941820" cy="5697072"/>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 </a:t>
            </a:r>
            <a:r>
              <a:rPr sz="2600" spc="80" dirty="0">
                <a:latin typeface="Times New Roman"/>
                <a:cs typeface="Times New Roman"/>
              </a:rPr>
              <a:t>Create </a:t>
            </a:r>
            <a:r>
              <a:rPr sz="2600" spc="125" dirty="0">
                <a:latin typeface="Times New Roman"/>
                <a:cs typeface="Times New Roman"/>
              </a:rPr>
              <a:t>adapter</a:t>
            </a:r>
            <a:r>
              <a:rPr sz="2600" spc="-500" dirty="0">
                <a:latin typeface="Times New Roman"/>
                <a:cs typeface="Times New Roman"/>
              </a:rPr>
              <a:t> </a:t>
            </a:r>
            <a:r>
              <a:rPr sz="2600" spc="40" dirty="0">
                <a:latin typeface="Times New Roman"/>
                <a:cs typeface="Times New Roman"/>
              </a:rPr>
              <a:t>class </a:t>
            </a:r>
            <a:r>
              <a:rPr sz="2600" spc="120" dirty="0">
                <a:latin typeface="Times New Roman"/>
                <a:cs typeface="Times New Roman"/>
              </a:rPr>
              <a:t>implementing</a:t>
            </a:r>
            <a:endParaRPr sz="2600" dirty="0">
              <a:latin typeface="Times New Roman"/>
              <a:cs typeface="Times New Roman"/>
            </a:endParaRPr>
          </a:p>
          <a:p>
            <a:pPr marL="285115">
              <a:lnSpc>
                <a:spcPct val="100000"/>
              </a:lnSpc>
            </a:pPr>
            <a:r>
              <a:rPr sz="2600" spc="160" dirty="0">
                <a:latin typeface="Times New Roman"/>
                <a:cs typeface="Times New Roman"/>
              </a:rPr>
              <a:t>the </a:t>
            </a:r>
            <a:r>
              <a:rPr sz="2600" i="1" spc="-130" dirty="0">
                <a:latin typeface="Georgia"/>
                <a:cs typeface="Georgia"/>
              </a:rPr>
              <a:t>MediaPlayer </a:t>
            </a:r>
            <a:r>
              <a:rPr sz="2600" spc="70" dirty="0">
                <a:latin typeface="Times New Roman"/>
                <a:cs typeface="Times New Roman"/>
              </a:rPr>
              <a:t>interface.</a:t>
            </a:r>
            <a:r>
              <a:rPr sz="2600" spc="-65" dirty="0">
                <a:latin typeface="Times New Roman"/>
                <a:cs typeface="Times New Roman"/>
              </a:rPr>
              <a:t> </a:t>
            </a:r>
            <a:r>
              <a:rPr sz="2600" spc="-114" dirty="0">
                <a:latin typeface="Times New Roman"/>
                <a:cs typeface="Times New Roman"/>
              </a:rPr>
              <a:t>(</a:t>
            </a:r>
            <a:r>
              <a:rPr sz="2600" i="1" spc="-114" dirty="0">
                <a:latin typeface="Georgia"/>
                <a:cs typeface="Georgia"/>
              </a:rPr>
              <a:t>MediaAdapter.java)</a:t>
            </a:r>
            <a:endParaRPr sz="2600" dirty="0">
              <a:latin typeface="Georgia"/>
              <a:cs typeface="Georgia"/>
            </a:endParaRPr>
          </a:p>
          <a:p>
            <a:pPr marL="547370" marR="1572260" indent="-306705">
              <a:lnSpc>
                <a:spcPct val="100000"/>
              </a:lnSpc>
              <a:spcBef>
                <a:spcPts val="405"/>
              </a:spcBef>
            </a:pPr>
            <a:r>
              <a:rPr dirty="0">
                <a:solidFill>
                  <a:schemeClr val="accent3"/>
                </a:solidFill>
              </a:rPr>
              <a:t>public class MediaAdapter implements MediaPlayer {  AdvancedMediaPlayer advancedMusicPlayer;  public MediaAdapter(String audioType){</a:t>
            </a:r>
          </a:p>
          <a:p>
            <a:pPr marL="1156970" marR="1877695" indent="-304800">
              <a:lnSpc>
                <a:spcPct val="100000"/>
              </a:lnSpc>
              <a:spcBef>
                <a:spcPts val="5"/>
              </a:spcBef>
            </a:pPr>
            <a:r>
              <a:rPr dirty="0">
                <a:solidFill>
                  <a:schemeClr val="accent3"/>
                </a:solidFill>
              </a:rPr>
              <a:t>if(audioType.equalsIgnoreCase("vlc") ){  advancedMusicPlayer = new VlcPlayer();</a:t>
            </a:r>
          </a:p>
          <a:p>
            <a:pPr marL="852169">
              <a:lnSpc>
                <a:spcPct val="100000"/>
              </a:lnSpc>
            </a:pPr>
            <a:r>
              <a:rPr dirty="0">
                <a:solidFill>
                  <a:schemeClr val="accent3"/>
                </a:solidFill>
              </a:rPr>
              <a:t>} else if (audioType.equalsIgnoreCase("mp4")){</a:t>
            </a:r>
          </a:p>
          <a:p>
            <a:pPr marR="718820" algn="ctr">
              <a:lnSpc>
                <a:spcPct val="100000"/>
              </a:lnSpc>
            </a:pPr>
            <a:r>
              <a:rPr dirty="0">
                <a:solidFill>
                  <a:schemeClr val="accent3"/>
                </a:solidFill>
              </a:rPr>
              <a:t>advancedMusicPlayer = new Mp4Player();</a:t>
            </a:r>
          </a:p>
          <a:p>
            <a:pPr marL="547370">
              <a:lnSpc>
                <a:spcPct val="100000"/>
              </a:lnSpc>
            </a:pPr>
            <a:r>
              <a:rPr dirty="0">
                <a:solidFill>
                  <a:schemeClr val="accent3"/>
                </a:solidFill>
              </a:rPr>
              <a:t>} }</a:t>
            </a:r>
          </a:p>
          <a:p>
            <a:pPr marL="547370">
              <a:lnSpc>
                <a:spcPct val="100000"/>
              </a:lnSpc>
            </a:pPr>
            <a:r>
              <a:rPr dirty="0">
                <a:solidFill>
                  <a:schemeClr val="accent3"/>
                </a:solidFill>
              </a:rPr>
              <a:t>@Override</a:t>
            </a:r>
          </a:p>
          <a:p>
            <a:pPr marL="852169" marR="962660" indent="-304800">
              <a:lnSpc>
                <a:spcPct val="100000"/>
              </a:lnSpc>
            </a:pPr>
            <a:r>
              <a:rPr dirty="0">
                <a:solidFill>
                  <a:schemeClr val="accent3"/>
                </a:solidFill>
              </a:rPr>
              <a:t>public void play(String audioType, String fileName) {  if(audioType.equalsIgnoreCase("vlc")){</a:t>
            </a:r>
          </a:p>
          <a:p>
            <a:pPr marL="1156970">
              <a:lnSpc>
                <a:spcPct val="100000"/>
              </a:lnSpc>
            </a:pPr>
            <a:r>
              <a:rPr dirty="0">
                <a:solidFill>
                  <a:schemeClr val="accent3"/>
                </a:solidFill>
              </a:rPr>
              <a:t>advancedMusicPlayer.playVlc(fileName);</a:t>
            </a:r>
          </a:p>
          <a:p>
            <a:pPr marL="1156970" marR="1468755" indent="-304800">
              <a:lnSpc>
                <a:spcPct val="100000"/>
              </a:lnSpc>
              <a:spcBef>
                <a:spcPts val="5"/>
              </a:spcBef>
            </a:pPr>
            <a:r>
              <a:rPr dirty="0">
                <a:solidFill>
                  <a:schemeClr val="accent3"/>
                </a:solidFill>
              </a:rPr>
              <a:t>} else if(audioType.equalsIgnoreCase("mp4")){  advancedMusicPlayer.playMp4(fileName);</a:t>
            </a:r>
          </a:p>
          <a:p>
            <a:pPr marL="852169">
              <a:lnSpc>
                <a:spcPct val="100000"/>
              </a:lnSpc>
            </a:pPr>
            <a:r>
              <a:rPr dirty="0">
                <a:solidFill>
                  <a:schemeClr val="accent3"/>
                </a:solidFill>
              </a:rPr>
              <a:t>}</a:t>
            </a:r>
          </a:p>
          <a:p>
            <a:pPr marL="547370">
              <a:lnSpc>
                <a:spcPct val="100000"/>
              </a:lnSpc>
            </a:pPr>
            <a:r>
              <a:rPr dirty="0">
                <a:solidFill>
                  <a:schemeClr val="accent3"/>
                </a:solidFill>
              </a:rPr>
              <a:t>}</a:t>
            </a:r>
          </a:p>
          <a:p>
            <a:pPr marL="241300">
              <a:lnSpc>
                <a:spcPct val="100000"/>
              </a:lnSpc>
            </a:pPr>
            <a:r>
              <a:rPr dirty="0">
                <a:solidFill>
                  <a:schemeClr val="accent3"/>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8935"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5" dirty="0"/>
              <a:t> </a:t>
            </a:r>
            <a:r>
              <a:rPr spc="-245" dirty="0"/>
              <a:t>4</a:t>
            </a:r>
          </a:p>
        </p:txBody>
      </p:sp>
      <p:sp>
        <p:nvSpPr>
          <p:cNvPr id="8" name="object 8"/>
          <p:cNvSpPr/>
          <p:nvPr/>
        </p:nvSpPr>
        <p:spPr>
          <a:xfrm>
            <a:off x="685800" y="1295400"/>
            <a:ext cx="8458200" cy="5562600"/>
          </a:xfrm>
          <a:custGeom>
            <a:avLst/>
            <a:gdLst/>
            <a:ahLst/>
            <a:cxnLst/>
            <a:rect l="l" t="t" r="r" b="b"/>
            <a:pathLst>
              <a:path w="8458200" h="5562600">
                <a:moveTo>
                  <a:pt x="8458200" y="5562597"/>
                </a:moveTo>
                <a:lnTo>
                  <a:pt x="8458200" y="0"/>
                </a:lnTo>
                <a:lnTo>
                  <a:pt x="0" y="0"/>
                </a:lnTo>
                <a:lnTo>
                  <a:pt x="0" y="5562597"/>
                </a:lnTo>
                <a:lnTo>
                  <a:pt x="8458200" y="5562597"/>
                </a:lnTo>
                <a:close/>
              </a:path>
            </a:pathLst>
          </a:custGeom>
          <a:solidFill>
            <a:srgbClr val="000000"/>
          </a:solidFill>
        </p:spPr>
        <p:txBody>
          <a:bodyPr wrap="square" lIns="0" tIns="0" rIns="0" bIns="0" rtlCol="0"/>
          <a:lstStyle/>
          <a:p>
            <a:endParaRPr/>
          </a:p>
        </p:txBody>
      </p:sp>
      <p:sp>
        <p:nvSpPr>
          <p:cNvPr id="9" name="object 9"/>
          <p:cNvSpPr txBox="1"/>
          <p:nvPr/>
        </p:nvSpPr>
        <p:spPr>
          <a:xfrm>
            <a:off x="535940" y="565759"/>
            <a:ext cx="7609205" cy="6245299"/>
          </a:xfrm>
          <a:prstGeom prst="rect">
            <a:avLst/>
          </a:prstGeom>
        </p:spPr>
        <p:txBody>
          <a:bodyPr vert="horz" wrap="square" lIns="0" tIns="73660" rIns="0" bIns="0" rtlCol="0">
            <a:spAutoFit/>
          </a:bodyPr>
          <a:lstStyle/>
          <a:p>
            <a:pPr marL="285115" indent="-272415">
              <a:lnSpc>
                <a:spcPct val="100000"/>
              </a:lnSpc>
              <a:spcBef>
                <a:spcPts val="580"/>
              </a:spcBef>
              <a:buClr>
                <a:srgbClr val="0AD0D9"/>
              </a:buClr>
              <a:buSzPct val="95000"/>
              <a:buFont typeface="Arial"/>
              <a:buChar char=""/>
              <a:tabLst>
                <a:tab pos="285115" algn="l"/>
                <a:tab pos="285750" algn="l"/>
              </a:tabLst>
            </a:pPr>
            <a:r>
              <a:rPr sz="2000" spc="60" dirty="0">
                <a:latin typeface="Times New Roman"/>
                <a:cs typeface="Times New Roman"/>
              </a:rPr>
              <a:t>Create</a:t>
            </a:r>
            <a:r>
              <a:rPr sz="2000" spc="-130" dirty="0">
                <a:latin typeface="Times New Roman"/>
                <a:cs typeface="Times New Roman"/>
              </a:rPr>
              <a:t> </a:t>
            </a:r>
            <a:r>
              <a:rPr sz="2000" spc="75" dirty="0">
                <a:latin typeface="Times New Roman"/>
                <a:cs typeface="Times New Roman"/>
              </a:rPr>
              <a:t>concrete</a:t>
            </a:r>
            <a:r>
              <a:rPr sz="2000" spc="-114" dirty="0">
                <a:latin typeface="Times New Roman"/>
                <a:cs typeface="Times New Roman"/>
              </a:rPr>
              <a:t> </a:t>
            </a:r>
            <a:r>
              <a:rPr sz="2000" spc="30" dirty="0">
                <a:latin typeface="Times New Roman"/>
                <a:cs typeface="Times New Roman"/>
              </a:rPr>
              <a:t>class</a:t>
            </a:r>
            <a:r>
              <a:rPr sz="2000" spc="-40" dirty="0">
                <a:latin typeface="Times New Roman"/>
                <a:cs typeface="Times New Roman"/>
              </a:rPr>
              <a:t> </a:t>
            </a:r>
            <a:r>
              <a:rPr sz="2000" spc="90" dirty="0">
                <a:latin typeface="Times New Roman"/>
                <a:cs typeface="Times New Roman"/>
              </a:rPr>
              <a:t>implementing</a:t>
            </a:r>
            <a:r>
              <a:rPr sz="2000" spc="-30" dirty="0">
                <a:latin typeface="Times New Roman"/>
                <a:cs typeface="Times New Roman"/>
              </a:rPr>
              <a:t> </a:t>
            </a:r>
            <a:r>
              <a:rPr sz="2000" spc="125" dirty="0">
                <a:latin typeface="Times New Roman"/>
                <a:cs typeface="Times New Roman"/>
              </a:rPr>
              <a:t>the</a:t>
            </a:r>
            <a:r>
              <a:rPr sz="2000" spc="-35" dirty="0">
                <a:latin typeface="Times New Roman"/>
                <a:cs typeface="Times New Roman"/>
              </a:rPr>
              <a:t> </a:t>
            </a:r>
            <a:r>
              <a:rPr sz="2000" i="1" spc="-100" dirty="0">
                <a:latin typeface="Georgia"/>
                <a:cs typeface="Georgia"/>
              </a:rPr>
              <a:t>MediaPlayer</a:t>
            </a:r>
            <a:r>
              <a:rPr sz="2000" i="1" spc="15" dirty="0">
                <a:latin typeface="Georgia"/>
                <a:cs typeface="Georgia"/>
              </a:rPr>
              <a:t> </a:t>
            </a:r>
            <a:r>
              <a:rPr sz="2000" spc="55" dirty="0">
                <a:latin typeface="Times New Roman"/>
                <a:cs typeface="Times New Roman"/>
              </a:rPr>
              <a:t>interface.</a:t>
            </a:r>
            <a:endParaRPr sz="2000" dirty="0">
              <a:latin typeface="Times New Roman"/>
              <a:cs typeface="Times New Roman"/>
            </a:endParaRPr>
          </a:p>
          <a:p>
            <a:pPr marL="285115" indent="-272415">
              <a:lnSpc>
                <a:spcPct val="100000"/>
              </a:lnSpc>
              <a:spcBef>
                <a:spcPts val="480"/>
              </a:spcBef>
              <a:buClr>
                <a:srgbClr val="0AD0D9"/>
              </a:buClr>
              <a:buSzPct val="95000"/>
              <a:buFont typeface="Arial"/>
              <a:buChar char=""/>
              <a:tabLst>
                <a:tab pos="285115" algn="l"/>
                <a:tab pos="285750" algn="l"/>
              </a:tabLst>
            </a:pPr>
            <a:r>
              <a:rPr sz="2000" i="1" spc="-105" dirty="0">
                <a:latin typeface="Georgia"/>
                <a:cs typeface="Georgia"/>
              </a:rPr>
              <a:t>AudioPlayer.java</a:t>
            </a:r>
            <a:endParaRPr sz="2000" dirty="0">
              <a:latin typeface="Georgia"/>
              <a:cs typeface="Georgia"/>
            </a:endParaRPr>
          </a:p>
          <a:p>
            <a:pPr marL="547370" marR="2340610" indent="-306705">
              <a:lnSpc>
                <a:spcPct val="100000"/>
              </a:lnSpc>
              <a:spcBef>
                <a:spcPts val="130"/>
              </a:spcBef>
            </a:pPr>
            <a:r>
              <a:rPr dirty="0">
                <a:solidFill>
                  <a:schemeClr val="accent3"/>
                </a:solidFill>
              </a:rPr>
              <a:t>public class AudioPlayer implements MediaPlayer {  MediaAdapter mediaAdapter;</a:t>
            </a:r>
          </a:p>
          <a:p>
            <a:pPr marL="547370">
              <a:lnSpc>
                <a:spcPct val="100000"/>
              </a:lnSpc>
            </a:pPr>
            <a:r>
              <a:rPr dirty="0">
                <a:solidFill>
                  <a:schemeClr val="accent3"/>
                </a:solidFill>
              </a:rPr>
              <a:t>@Override</a:t>
            </a:r>
          </a:p>
          <a:p>
            <a:pPr marL="547370">
              <a:lnSpc>
                <a:spcPct val="100000"/>
              </a:lnSpc>
              <a:spcBef>
                <a:spcPts val="5"/>
              </a:spcBef>
            </a:pPr>
            <a:r>
              <a:rPr dirty="0">
                <a:solidFill>
                  <a:schemeClr val="accent3"/>
                </a:solidFill>
              </a:rPr>
              <a:t>public void play(String audioType, String fileName) {</a:t>
            </a:r>
          </a:p>
          <a:p>
            <a:pPr marL="852169" marR="2546985">
              <a:lnSpc>
                <a:spcPct val="100000"/>
              </a:lnSpc>
            </a:pPr>
            <a:r>
              <a:rPr dirty="0">
                <a:solidFill>
                  <a:schemeClr val="accent3"/>
                </a:solidFill>
              </a:rPr>
              <a:t>//inbuilt support to play mp3 music files  if(audioType.equalsIgnoreCase("mp3")){</a:t>
            </a:r>
          </a:p>
          <a:p>
            <a:pPr marL="1156970">
              <a:lnSpc>
                <a:spcPct val="100000"/>
              </a:lnSpc>
            </a:pPr>
            <a:r>
              <a:rPr dirty="0">
                <a:solidFill>
                  <a:schemeClr val="accent3"/>
                </a:solidFill>
              </a:rPr>
              <a:t>System.out.println("Playing mp3 file. Name: " + fileName);</a:t>
            </a:r>
          </a:p>
          <a:p>
            <a:pPr marL="852169">
              <a:lnSpc>
                <a:spcPct val="100000"/>
              </a:lnSpc>
            </a:pPr>
            <a:r>
              <a:rPr dirty="0">
                <a:solidFill>
                  <a:schemeClr val="accent3"/>
                </a:solidFill>
              </a:rPr>
              <a:t>}</a:t>
            </a:r>
          </a:p>
          <a:p>
            <a:pPr marL="852169" marR="402590">
              <a:lnSpc>
                <a:spcPct val="100000"/>
              </a:lnSpc>
            </a:pPr>
            <a:r>
              <a:rPr dirty="0">
                <a:solidFill>
                  <a:schemeClr val="accent3"/>
                </a:solidFill>
              </a:rPr>
              <a:t>//mediaAdapter is providing support to play other file formats  else if(audioType.equalsIgnoreCase("vlc") ||</a:t>
            </a:r>
          </a:p>
          <a:p>
            <a:pPr marL="1156970" marR="2073275" indent="-1905">
              <a:lnSpc>
                <a:spcPct val="100000"/>
              </a:lnSpc>
            </a:pPr>
            <a:r>
              <a:rPr dirty="0">
                <a:solidFill>
                  <a:schemeClr val="accent3"/>
                </a:solidFill>
              </a:rPr>
              <a:t>audioType.equalsIgnoreCase("mp4")){  mediaAdapter = new MediaAdapter(audioType);  mediaAdapter.play(audioType, fileName);</a:t>
            </a:r>
          </a:p>
          <a:p>
            <a:pPr marL="852169">
              <a:lnSpc>
                <a:spcPct val="100000"/>
              </a:lnSpc>
              <a:spcBef>
                <a:spcPts val="5"/>
              </a:spcBef>
            </a:pPr>
            <a:r>
              <a:rPr dirty="0">
                <a:solidFill>
                  <a:schemeClr val="accent3"/>
                </a:solidFill>
              </a:rPr>
              <a:t>} else{</a:t>
            </a:r>
          </a:p>
          <a:p>
            <a:pPr marL="1155700" marR="5080" indent="1270">
              <a:lnSpc>
                <a:spcPct val="100000"/>
              </a:lnSpc>
            </a:pPr>
            <a:r>
              <a:rPr dirty="0">
                <a:solidFill>
                  <a:schemeClr val="accent3"/>
                </a:solidFill>
              </a:rPr>
              <a:t>System.out.println("Invalid media. " + audioType + " format not  supported");</a:t>
            </a:r>
          </a:p>
          <a:p>
            <a:pPr marL="852169">
              <a:lnSpc>
                <a:spcPct val="100000"/>
              </a:lnSpc>
            </a:pPr>
            <a:r>
              <a:rPr dirty="0">
                <a:solidFill>
                  <a:schemeClr val="accent3"/>
                </a:solidFill>
              </a:rPr>
              <a:t>}</a:t>
            </a:r>
          </a:p>
          <a:p>
            <a:pPr marL="547370">
              <a:lnSpc>
                <a:spcPct val="100000"/>
              </a:lnSpc>
            </a:pPr>
            <a:r>
              <a:rPr dirty="0">
                <a:solidFill>
                  <a:schemeClr val="accent3"/>
                </a:solidFill>
              </a:rPr>
              <a:t>}}</a:t>
            </a:r>
            <a:endParaRPr sz="2000" dirty="0">
              <a:solidFill>
                <a:schemeClr val="accent3"/>
              </a:solidFill>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5</a:t>
            </a:r>
          </a:p>
        </p:txBody>
      </p:sp>
      <p:sp>
        <p:nvSpPr>
          <p:cNvPr id="8" name="object 8"/>
          <p:cNvSpPr/>
          <p:nvPr/>
        </p:nvSpPr>
        <p:spPr>
          <a:xfrm>
            <a:off x="685800" y="2679192"/>
            <a:ext cx="8001000" cy="3416935"/>
          </a:xfrm>
          <a:custGeom>
            <a:avLst/>
            <a:gdLst/>
            <a:ahLst/>
            <a:cxnLst/>
            <a:rect l="l" t="t" r="r" b="b"/>
            <a:pathLst>
              <a:path w="8001000" h="3416935">
                <a:moveTo>
                  <a:pt x="0" y="3416808"/>
                </a:moveTo>
                <a:lnTo>
                  <a:pt x="8001000" y="3416808"/>
                </a:lnTo>
                <a:lnTo>
                  <a:pt x="8001000" y="0"/>
                </a:lnTo>
                <a:lnTo>
                  <a:pt x="0" y="0"/>
                </a:lnTo>
                <a:lnTo>
                  <a:pt x="0" y="3416808"/>
                </a:lnTo>
                <a:close/>
              </a:path>
            </a:pathLst>
          </a:custGeom>
          <a:solidFill>
            <a:srgbClr val="000000"/>
          </a:solidFill>
        </p:spPr>
        <p:txBody>
          <a:bodyPr wrap="square" lIns="0" tIns="0" rIns="0" bIns="0" rtlCol="0"/>
          <a:lstStyle/>
          <a:p>
            <a:endParaRPr/>
          </a:p>
        </p:txBody>
      </p:sp>
      <p:sp>
        <p:nvSpPr>
          <p:cNvPr id="9" name="object 9"/>
          <p:cNvSpPr txBox="1"/>
          <p:nvPr/>
        </p:nvSpPr>
        <p:spPr>
          <a:xfrm>
            <a:off x="535940" y="1154938"/>
            <a:ext cx="7585075" cy="4859655"/>
          </a:xfrm>
          <a:prstGeom prst="rect">
            <a:avLst/>
          </a:prstGeom>
        </p:spPr>
        <p:txBody>
          <a:bodyPr vert="horz" wrap="square" lIns="0" tIns="13335" rIns="0" bIns="0" rtlCol="0">
            <a:spAutoFit/>
          </a:bodyPr>
          <a:lstStyle/>
          <a:p>
            <a:pPr marL="285115" marR="45085" indent="-272415">
              <a:lnSpc>
                <a:spcPct val="100000"/>
              </a:lnSpc>
              <a:spcBef>
                <a:spcPts val="105"/>
              </a:spcBef>
              <a:buClr>
                <a:srgbClr val="0AD0D9"/>
              </a:buClr>
              <a:buSzPct val="94230"/>
              <a:buFont typeface="Arial"/>
              <a:buChar char=""/>
              <a:tabLst>
                <a:tab pos="285750" algn="l"/>
              </a:tabLst>
            </a:pPr>
            <a:r>
              <a:rPr sz="2600" spc="45" dirty="0">
                <a:latin typeface="Times New Roman"/>
                <a:cs typeface="Times New Roman"/>
              </a:rPr>
              <a:t>Use </a:t>
            </a:r>
            <a:r>
              <a:rPr sz="2600" spc="160" dirty="0">
                <a:latin typeface="Times New Roman"/>
                <a:cs typeface="Times New Roman"/>
              </a:rPr>
              <a:t>the </a:t>
            </a:r>
            <a:r>
              <a:rPr sz="2600" spc="45" dirty="0">
                <a:latin typeface="Times New Roman"/>
                <a:cs typeface="Times New Roman"/>
              </a:rPr>
              <a:t>AudioPlayer </a:t>
            </a:r>
            <a:r>
              <a:rPr sz="2600" spc="130" dirty="0">
                <a:latin typeface="Times New Roman"/>
                <a:cs typeface="Times New Roman"/>
              </a:rPr>
              <a:t>to </a:t>
            </a:r>
            <a:r>
              <a:rPr sz="2600" spc="40" dirty="0">
                <a:latin typeface="Times New Roman"/>
                <a:cs typeface="Times New Roman"/>
              </a:rPr>
              <a:t>play </a:t>
            </a:r>
            <a:r>
              <a:rPr sz="2600" spc="80" dirty="0">
                <a:latin typeface="Times New Roman"/>
                <a:cs typeface="Times New Roman"/>
              </a:rPr>
              <a:t>different types </a:t>
            </a:r>
            <a:r>
              <a:rPr sz="2600" spc="20" dirty="0">
                <a:latin typeface="Times New Roman"/>
                <a:cs typeface="Times New Roman"/>
              </a:rPr>
              <a:t>of </a:t>
            </a:r>
            <a:r>
              <a:rPr sz="2600" spc="-260" dirty="0">
                <a:latin typeface="Times New Roman"/>
                <a:cs typeface="Times New Roman"/>
              </a:rPr>
              <a:t>audio  </a:t>
            </a:r>
            <a:r>
              <a:rPr sz="2600" spc="85" dirty="0">
                <a:latin typeface="Times New Roman"/>
                <a:cs typeface="Times New Roman"/>
              </a:rPr>
              <a:t>formats.</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i="1" spc="-105" dirty="0">
                <a:latin typeface="Georgia"/>
                <a:cs typeface="Georgia"/>
              </a:rPr>
              <a:t>AdapterPatternDemo.java</a:t>
            </a:r>
            <a:endParaRPr sz="2600">
              <a:latin typeface="Georgia"/>
              <a:cs typeface="Georgia"/>
            </a:endParaRPr>
          </a:p>
          <a:p>
            <a:pPr marL="241300">
              <a:lnSpc>
                <a:spcPct val="100000"/>
              </a:lnSpc>
              <a:spcBef>
                <a:spcPts val="2150"/>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95" dirty="0">
                <a:solidFill>
                  <a:srgbClr val="92D050"/>
                </a:solidFill>
                <a:latin typeface="Arial"/>
                <a:cs typeface="Arial"/>
              </a:rPr>
              <a:t>AdapterPatternDemo</a:t>
            </a:r>
            <a:r>
              <a:rPr sz="2400" b="1" spc="40"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021715" marR="826135" indent="-390525">
              <a:lnSpc>
                <a:spcPct val="100000"/>
              </a:lnSpc>
            </a:pPr>
            <a:r>
              <a:rPr sz="2400" b="1" spc="-105" dirty="0">
                <a:solidFill>
                  <a:srgbClr val="92D050"/>
                </a:solidFill>
                <a:latin typeface="Arial"/>
                <a:cs typeface="Arial"/>
              </a:rPr>
              <a:t>public </a:t>
            </a:r>
            <a:r>
              <a:rPr sz="2400" b="1" spc="25" dirty="0">
                <a:solidFill>
                  <a:srgbClr val="92D050"/>
                </a:solidFill>
                <a:latin typeface="Arial"/>
                <a:cs typeface="Arial"/>
              </a:rPr>
              <a:t>static </a:t>
            </a:r>
            <a:r>
              <a:rPr sz="2400" b="1" spc="-140" dirty="0">
                <a:solidFill>
                  <a:srgbClr val="92D050"/>
                </a:solidFill>
                <a:latin typeface="Arial"/>
                <a:cs typeface="Arial"/>
              </a:rPr>
              <a:t>void </a:t>
            </a:r>
            <a:r>
              <a:rPr sz="2400" b="1" spc="-105" dirty="0">
                <a:solidFill>
                  <a:srgbClr val="92D050"/>
                </a:solidFill>
                <a:latin typeface="Arial"/>
                <a:cs typeface="Arial"/>
              </a:rPr>
              <a:t>main(String[] </a:t>
            </a:r>
            <a:r>
              <a:rPr sz="2400" b="1" spc="-95" dirty="0">
                <a:solidFill>
                  <a:srgbClr val="92D050"/>
                </a:solidFill>
                <a:latin typeface="Arial"/>
                <a:cs typeface="Arial"/>
              </a:rPr>
              <a:t>args) </a:t>
            </a:r>
            <a:r>
              <a:rPr sz="2400" b="1" spc="385" dirty="0">
                <a:solidFill>
                  <a:srgbClr val="92D050"/>
                </a:solidFill>
                <a:latin typeface="Arial"/>
                <a:cs typeface="Arial"/>
              </a:rPr>
              <a:t>{  </a:t>
            </a:r>
            <a:r>
              <a:rPr sz="2400" b="1" spc="-225" dirty="0">
                <a:solidFill>
                  <a:srgbClr val="92D050"/>
                </a:solidFill>
                <a:latin typeface="Arial"/>
                <a:cs typeface="Arial"/>
              </a:rPr>
              <a:t>AudioPlayer </a:t>
            </a:r>
            <a:r>
              <a:rPr sz="2400" b="1" spc="-190" dirty="0">
                <a:solidFill>
                  <a:srgbClr val="92D050"/>
                </a:solidFill>
                <a:latin typeface="Arial"/>
                <a:cs typeface="Arial"/>
              </a:rPr>
              <a:t>audioPlayer </a:t>
            </a:r>
            <a:r>
              <a:rPr sz="2400" b="1" spc="-85" dirty="0">
                <a:solidFill>
                  <a:srgbClr val="92D050"/>
                </a:solidFill>
                <a:latin typeface="Arial"/>
                <a:cs typeface="Arial"/>
              </a:rPr>
              <a:t>= </a:t>
            </a:r>
            <a:r>
              <a:rPr sz="2400" b="1" spc="-434" dirty="0">
                <a:solidFill>
                  <a:srgbClr val="92D050"/>
                </a:solidFill>
                <a:latin typeface="Arial"/>
                <a:cs typeface="Arial"/>
              </a:rPr>
              <a:t>new</a:t>
            </a:r>
            <a:r>
              <a:rPr sz="2400" b="1" spc="-385" dirty="0">
                <a:solidFill>
                  <a:srgbClr val="92D050"/>
                </a:solidFill>
                <a:latin typeface="Arial"/>
                <a:cs typeface="Arial"/>
              </a:rPr>
              <a:t> </a:t>
            </a:r>
            <a:r>
              <a:rPr sz="2400" b="1" spc="-150" dirty="0">
                <a:solidFill>
                  <a:srgbClr val="92D050"/>
                </a:solidFill>
                <a:latin typeface="Arial"/>
                <a:cs typeface="Arial"/>
              </a:rPr>
              <a:t>AudioPlayer();</a:t>
            </a:r>
            <a:endParaRPr sz="2400">
              <a:latin typeface="Arial"/>
              <a:cs typeface="Arial"/>
            </a:endParaRPr>
          </a:p>
          <a:p>
            <a:pPr marL="1021715" marR="5080">
              <a:lnSpc>
                <a:spcPct val="100000"/>
              </a:lnSpc>
            </a:pPr>
            <a:r>
              <a:rPr sz="2400" b="1" spc="-170" dirty="0">
                <a:solidFill>
                  <a:srgbClr val="92D050"/>
                </a:solidFill>
                <a:latin typeface="Arial"/>
                <a:cs typeface="Arial"/>
              </a:rPr>
              <a:t>audioPlayer.play("mp3", </a:t>
            </a:r>
            <a:r>
              <a:rPr sz="2400" b="1" spc="-315" dirty="0">
                <a:solidFill>
                  <a:srgbClr val="92D050"/>
                </a:solidFill>
                <a:latin typeface="Arial"/>
                <a:cs typeface="Arial"/>
              </a:rPr>
              <a:t>"beyond </a:t>
            </a:r>
            <a:r>
              <a:rPr sz="2400" b="1" spc="-80" dirty="0">
                <a:solidFill>
                  <a:srgbClr val="92D050"/>
                </a:solidFill>
                <a:latin typeface="Arial"/>
                <a:cs typeface="Arial"/>
              </a:rPr>
              <a:t>the </a:t>
            </a:r>
            <a:r>
              <a:rPr sz="2400" b="1" spc="-170" dirty="0">
                <a:solidFill>
                  <a:srgbClr val="92D050"/>
                </a:solidFill>
                <a:latin typeface="Arial"/>
                <a:cs typeface="Arial"/>
              </a:rPr>
              <a:t>horizon.mp3");  audioPlayer.play("mp4", </a:t>
            </a:r>
            <a:r>
              <a:rPr sz="2400" b="1" spc="-165" dirty="0">
                <a:solidFill>
                  <a:srgbClr val="92D050"/>
                </a:solidFill>
                <a:latin typeface="Arial"/>
                <a:cs typeface="Arial"/>
              </a:rPr>
              <a:t>"alone.mp4");  </a:t>
            </a:r>
            <a:r>
              <a:rPr sz="2400" b="1" spc="-100" dirty="0">
                <a:solidFill>
                  <a:srgbClr val="92D050"/>
                </a:solidFill>
                <a:latin typeface="Arial"/>
                <a:cs typeface="Arial"/>
              </a:rPr>
              <a:t>audioPlayer.play("vlc", </a:t>
            </a:r>
            <a:r>
              <a:rPr sz="2400" b="1" spc="45" dirty="0">
                <a:solidFill>
                  <a:srgbClr val="92D050"/>
                </a:solidFill>
                <a:latin typeface="Arial"/>
                <a:cs typeface="Arial"/>
              </a:rPr>
              <a:t>"far </a:t>
            </a:r>
            <a:r>
              <a:rPr sz="2400" b="1" spc="100" dirty="0">
                <a:solidFill>
                  <a:srgbClr val="92D050"/>
                </a:solidFill>
                <a:latin typeface="Arial"/>
                <a:cs typeface="Arial"/>
              </a:rPr>
              <a:t>far </a:t>
            </a:r>
            <a:r>
              <a:rPr sz="2400" b="1" spc="-125" dirty="0">
                <a:solidFill>
                  <a:srgbClr val="92D050"/>
                </a:solidFill>
                <a:latin typeface="Arial"/>
                <a:cs typeface="Arial"/>
              </a:rPr>
              <a:t>away.vlc");  </a:t>
            </a:r>
            <a:r>
              <a:rPr sz="2400" b="1" spc="-100" dirty="0">
                <a:solidFill>
                  <a:srgbClr val="92D050"/>
                </a:solidFill>
                <a:latin typeface="Arial"/>
                <a:cs typeface="Arial"/>
              </a:rPr>
              <a:t>audioPlayer.play("avi", </a:t>
            </a:r>
            <a:r>
              <a:rPr sz="2400" b="1" spc="-295" dirty="0">
                <a:solidFill>
                  <a:srgbClr val="92D050"/>
                </a:solidFill>
                <a:latin typeface="Arial"/>
                <a:cs typeface="Arial"/>
              </a:rPr>
              <a:t>"mind</a:t>
            </a:r>
            <a:r>
              <a:rPr sz="2400" b="1" spc="-150" dirty="0">
                <a:solidFill>
                  <a:srgbClr val="92D050"/>
                </a:solidFill>
                <a:latin typeface="Arial"/>
                <a:cs typeface="Arial"/>
              </a:rPr>
              <a:t> </a:t>
            </a:r>
            <a:r>
              <a:rPr sz="2400" b="1" spc="-80" dirty="0">
                <a:solidFill>
                  <a:srgbClr val="92D050"/>
                </a:solidFill>
                <a:latin typeface="Arial"/>
                <a:cs typeface="Arial"/>
              </a:rPr>
              <a:t>me.avi");</a:t>
            </a:r>
            <a:endParaRPr sz="2400">
              <a:latin typeface="Arial"/>
              <a:cs typeface="Arial"/>
            </a:endParaRPr>
          </a:p>
          <a:p>
            <a:pPr marL="631190">
              <a:lnSpc>
                <a:spcPct val="100000"/>
              </a:lnSpc>
            </a:pPr>
            <a:r>
              <a:rPr sz="2400" b="1" spc="385" dirty="0">
                <a:solidFill>
                  <a:srgbClr val="92D050"/>
                </a:solidFill>
                <a:latin typeface="Arial"/>
                <a:cs typeface="Arial"/>
              </a:rPr>
              <a:t>}</a:t>
            </a:r>
            <a:endParaRPr sz="2400">
              <a:latin typeface="Arial"/>
              <a:cs typeface="Arial"/>
            </a:endParaRPr>
          </a:p>
          <a:p>
            <a:pPr marL="24130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2809875" cy="422275"/>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 </a:t>
            </a:r>
            <a:r>
              <a:rPr sz="2600" spc="-20" dirty="0">
                <a:latin typeface="Times New Roman"/>
                <a:cs typeface="Times New Roman"/>
              </a:rPr>
              <a:t>Verify </a:t>
            </a:r>
            <a:r>
              <a:rPr sz="2600" spc="160" dirty="0">
                <a:latin typeface="Times New Roman"/>
                <a:cs typeface="Times New Roman"/>
              </a:rPr>
              <a:t>the</a:t>
            </a:r>
            <a:r>
              <a:rPr sz="2600" spc="-260" dirty="0">
                <a:latin typeface="Times New Roman"/>
                <a:cs typeface="Times New Roman"/>
              </a:rPr>
              <a:t> </a:t>
            </a:r>
            <a:r>
              <a:rPr sz="2600" spc="90" dirty="0">
                <a:latin typeface="Times New Roman"/>
                <a:cs typeface="Times New Roman"/>
              </a:rPr>
              <a:t>output.</a:t>
            </a:r>
            <a:endParaRPr sz="2600">
              <a:latin typeface="Times New Roman"/>
              <a:cs typeface="Times New Roman"/>
            </a:endParaRPr>
          </a:p>
        </p:txBody>
      </p:sp>
      <p:sp>
        <p:nvSpPr>
          <p:cNvPr id="8" name="object 8"/>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6</a:t>
            </a:r>
          </a:p>
        </p:txBody>
      </p:sp>
      <p:sp>
        <p:nvSpPr>
          <p:cNvPr id="9" name="object 9"/>
          <p:cNvSpPr txBox="1"/>
          <p:nvPr/>
        </p:nvSpPr>
        <p:spPr>
          <a:xfrm>
            <a:off x="914400" y="1828800"/>
            <a:ext cx="7077709" cy="1569720"/>
          </a:xfrm>
          <a:prstGeom prst="rect">
            <a:avLst/>
          </a:prstGeom>
          <a:solidFill>
            <a:srgbClr val="000000"/>
          </a:solidFill>
        </p:spPr>
        <p:txBody>
          <a:bodyPr vert="horz" wrap="square" lIns="0" tIns="29209" rIns="0" bIns="0" rtlCol="0">
            <a:spAutoFit/>
          </a:bodyPr>
          <a:lstStyle/>
          <a:p>
            <a:pPr marL="91440">
              <a:lnSpc>
                <a:spcPct val="100000"/>
              </a:lnSpc>
              <a:spcBef>
                <a:spcPts val="229"/>
              </a:spcBef>
            </a:pPr>
            <a:r>
              <a:rPr sz="2400" b="1" spc="-155" dirty="0">
                <a:solidFill>
                  <a:srgbClr val="92D050"/>
                </a:solidFill>
                <a:latin typeface="Arial"/>
                <a:cs typeface="Arial"/>
              </a:rPr>
              <a:t>Playing </a:t>
            </a:r>
            <a:r>
              <a:rPr sz="2400" b="1" spc="-525" dirty="0">
                <a:solidFill>
                  <a:srgbClr val="92D050"/>
                </a:solidFill>
                <a:latin typeface="Arial"/>
                <a:cs typeface="Arial"/>
              </a:rPr>
              <a:t>mp3 </a:t>
            </a:r>
            <a:r>
              <a:rPr sz="2400" b="1" spc="254" dirty="0">
                <a:solidFill>
                  <a:srgbClr val="92D050"/>
                </a:solidFill>
                <a:latin typeface="Arial"/>
                <a:cs typeface="Arial"/>
              </a:rPr>
              <a:t>file. </a:t>
            </a:r>
            <a:r>
              <a:rPr sz="2400" b="1" spc="-385" dirty="0">
                <a:solidFill>
                  <a:srgbClr val="92D050"/>
                </a:solidFill>
                <a:latin typeface="Arial"/>
                <a:cs typeface="Arial"/>
              </a:rPr>
              <a:t>Name: </a:t>
            </a:r>
            <a:r>
              <a:rPr sz="2400" b="1" spc="-350" dirty="0">
                <a:solidFill>
                  <a:srgbClr val="92D050"/>
                </a:solidFill>
                <a:latin typeface="Arial"/>
                <a:cs typeface="Arial"/>
              </a:rPr>
              <a:t>beyond </a:t>
            </a:r>
            <a:r>
              <a:rPr sz="2400" b="1" spc="-75" dirty="0">
                <a:solidFill>
                  <a:srgbClr val="92D050"/>
                </a:solidFill>
                <a:latin typeface="Arial"/>
                <a:cs typeface="Arial"/>
              </a:rPr>
              <a:t>the</a:t>
            </a:r>
            <a:r>
              <a:rPr sz="2400" b="1" spc="-450" dirty="0">
                <a:solidFill>
                  <a:srgbClr val="92D050"/>
                </a:solidFill>
                <a:latin typeface="Arial"/>
                <a:cs typeface="Arial"/>
              </a:rPr>
              <a:t> </a:t>
            </a:r>
            <a:r>
              <a:rPr sz="2400" b="1" spc="-245" dirty="0">
                <a:solidFill>
                  <a:srgbClr val="92D050"/>
                </a:solidFill>
                <a:latin typeface="Arial"/>
                <a:cs typeface="Arial"/>
              </a:rPr>
              <a:t>horizon.mp3</a:t>
            </a:r>
            <a:endParaRPr sz="2400">
              <a:latin typeface="Arial"/>
              <a:cs typeface="Arial"/>
            </a:endParaRPr>
          </a:p>
          <a:p>
            <a:pPr marL="91440" marR="1731645">
              <a:lnSpc>
                <a:spcPct val="100000"/>
              </a:lnSpc>
            </a:pPr>
            <a:r>
              <a:rPr sz="2400" b="1" spc="-155" dirty="0">
                <a:solidFill>
                  <a:srgbClr val="92D050"/>
                </a:solidFill>
                <a:latin typeface="Arial"/>
                <a:cs typeface="Arial"/>
              </a:rPr>
              <a:t>Playing </a:t>
            </a:r>
            <a:r>
              <a:rPr sz="2400" b="1" spc="-525" dirty="0">
                <a:solidFill>
                  <a:srgbClr val="92D050"/>
                </a:solidFill>
                <a:latin typeface="Arial"/>
                <a:cs typeface="Arial"/>
              </a:rPr>
              <a:t>mp4 </a:t>
            </a:r>
            <a:r>
              <a:rPr sz="2400" b="1" spc="250" dirty="0">
                <a:solidFill>
                  <a:srgbClr val="92D050"/>
                </a:solidFill>
                <a:latin typeface="Arial"/>
                <a:cs typeface="Arial"/>
              </a:rPr>
              <a:t>file. </a:t>
            </a:r>
            <a:r>
              <a:rPr sz="2400" b="1" spc="-385" dirty="0">
                <a:solidFill>
                  <a:srgbClr val="92D050"/>
                </a:solidFill>
                <a:latin typeface="Arial"/>
                <a:cs typeface="Arial"/>
              </a:rPr>
              <a:t>Name: </a:t>
            </a:r>
            <a:r>
              <a:rPr sz="2400" b="1" spc="-265" dirty="0">
                <a:solidFill>
                  <a:srgbClr val="92D050"/>
                </a:solidFill>
                <a:latin typeface="Arial"/>
                <a:cs typeface="Arial"/>
              </a:rPr>
              <a:t>alone.mp4  </a:t>
            </a:r>
            <a:r>
              <a:rPr sz="2400" b="1" spc="-155" dirty="0">
                <a:solidFill>
                  <a:srgbClr val="92D050"/>
                </a:solidFill>
                <a:latin typeface="Arial"/>
                <a:cs typeface="Arial"/>
              </a:rPr>
              <a:t>Playing </a:t>
            </a:r>
            <a:r>
              <a:rPr sz="2400" b="1" spc="10" dirty="0">
                <a:solidFill>
                  <a:srgbClr val="92D050"/>
                </a:solidFill>
                <a:latin typeface="Arial"/>
                <a:cs typeface="Arial"/>
              </a:rPr>
              <a:t>vlc </a:t>
            </a:r>
            <a:r>
              <a:rPr sz="2400" b="1" spc="250" dirty="0">
                <a:solidFill>
                  <a:srgbClr val="92D050"/>
                </a:solidFill>
                <a:latin typeface="Arial"/>
                <a:cs typeface="Arial"/>
              </a:rPr>
              <a:t>file. </a:t>
            </a:r>
            <a:r>
              <a:rPr sz="2400" b="1" spc="-385" dirty="0">
                <a:solidFill>
                  <a:srgbClr val="92D050"/>
                </a:solidFill>
                <a:latin typeface="Arial"/>
                <a:cs typeface="Arial"/>
              </a:rPr>
              <a:t>Name: </a:t>
            </a:r>
            <a:r>
              <a:rPr sz="2400" b="1" spc="100" dirty="0">
                <a:solidFill>
                  <a:srgbClr val="92D050"/>
                </a:solidFill>
                <a:latin typeface="Arial"/>
                <a:cs typeface="Arial"/>
              </a:rPr>
              <a:t>far far </a:t>
            </a:r>
            <a:r>
              <a:rPr sz="2400" b="1" spc="-175" dirty="0">
                <a:solidFill>
                  <a:srgbClr val="92D050"/>
                </a:solidFill>
                <a:latin typeface="Arial"/>
                <a:cs typeface="Arial"/>
              </a:rPr>
              <a:t>away.vlc  </a:t>
            </a:r>
            <a:r>
              <a:rPr sz="2400" b="1" spc="-25" dirty="0">
                <a:solidFill>
                  <a:srgbClr val="92D050"/>
                </a:solidFill>
                <a:latin typeface="Arial"/>
                <a:cs typeface="Arial"/>
              </a:rPr>
              <a:t>Invalid </a:t>
            </a:r>
            <a:r>
              <a:rPr sz="2400" b="1" spc="-195" dirty="0">
                <a:solidFill>
                  <a:srgbClr val="92D050"/>
                </a:solidFill>
                <a:latin typeface="Arial"/>
                <a:cs typeface="Arial"/>
              </a:rPr>
              <a:t>media. </a:t>
            </a:r>
            <a:r>
              <a:rPr sz="2400" b="1" spc="10" dirty="0">
                <a:solidFill>
                  <a:srgbClr val="92D050"/>
                </a:solidFill>
                <a:latin typeface="Arial"/>
                <a:cs typeface="Arial"/>
              </a:rPr>
              <a:t>avi </a:t>
            </a:r>
            <a:r>
              <a:rPr sz="2400" b="1" spc="-175" dirty="0">
                <a:solidFill>
                  <a:srgbClr val="92D050"/>
                </a:solidFill>
                <a:latin typeface="Arial"/>
                <a:cs typeface="Arial"/>
              </a:rPr>
              <a:t>format </a:t>
            </a:r>
            <a:r>
              <a:rPr sz="2400" b="1" spc="-125" dirty="0">
                <a:solidFill>
                  <a:srgbClr val="92D050"/>
                </a:solidFill>
                <a:latin typeface="Arial"/>
                <a:cs typeface="Arial"/>
              </a:rPr>
              <a:t>not</a:t>
            </a:r>
            <a:r>
              <a:rPr sz="2400" b="1" spc="-270" dirty="0">
                <a:solidFill>
                  <a:srgbClr val="92D050"/>
                </a:solidFill>
                <a:latin typeface="Arial"/>
                <a:cs typeface="Arial"/>
              </a:rPr>
              <a:t> </a:t>
            </a:r>
            <a:r>
              <a:rPr sz="2400" b="1" spc="-250" dirty="0">
                <a:solidFill>
                  <a:srgbClr val="92D050"/>
                </a:solidFill>
                <a:latin typeface="Arial"/>
                <a:cs typeface="Arial"/>
              </a:rPr>
              <a:t>supported</a:t>
            </a:r>
            <a:endParaRPr sz="2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1687" y="2004047"/>
            <a:ext cx="6999604" cy="61405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2808858"/>
            <a:ext cx="7924165" cy="1489710"/>
          </a:xfrm>
          <a:prstGeom prst="rect">
            <a:avLst/>
          </a:prstGeom>
        </p:spPr>
        <p:txBody>
          <a:bodyPr vert="horz" wrap="square" lIns="0" tIns="13335" rIns="0" bIns="0" rtlCol="0">
            <a:spAutoFit/>
          </a:bodyPr>
          <a:lstStyle/>
          <a:p>
            <a:pPr marL="285115" marR="5080" indent="-273050">
              <a:lnSpc>
                <a:spcPct val="100000"/>
              </a:lnSpc>
              <a:spcBef>
                <a:spcPts val="105"/>
              </a:spcBef>
            </a:pPr>
            <a:r>
              <a:rPr sz="3000" spc="-760" dirty="0">
                <a:solidFill>
                  <a:srgbClr val="0AD0D9"/>
                </a:solidFill>
                <a:latin typeface="Arial"/>
                <a:cs typeface="Arial"/>
              </a:rPr>
              <a:t> </a:t>
            </a:r>
            <a:r>
              <a:rPr sz="3200" spc="80" dirty="0">
                <a:latin typeface="Times New Roman"/>
                <a:cs typeface="Times New Roman"/>
              </a:rPr>
              <a:t>This </a:t>
            </a:r>
            <a:r>
              <a:rPr sz="3200" spc="114" dirty="0">
                <a:latin typeface="Times New Roman"/>
                <a:cs typeface="Times New Roman"/>
              </a:rPr>
              <a:t>type </a:t>
            </a:r>
            <a:r>
              <a:rPr sz="3200" spc="25" dirty="0">
                <a:latin typeface="Times New Roman"/>
                <a:cs typeface="Times New Roman"/>
              </a:rPr>
              <a:t>of </a:t>
            </a:r>
            <a:r>
              <a:rPr sz="3200" spc="110" dirty="0">
                <a:latin typeface="Times New Roman"/>
                <a:cs typeface="Times New Roman"/>
              </a:rPr>
              <a:t>design </a:t>
            </a:r>
            <a:r>
              <a:rPr sz="3200" spc="170" dirty="0">
                <a:latin typeface="Times New Roman"/>
                <a:cs typeface="Times New Roman"/>
              </a:rPr>
              <a:t>pattern </a:t>
            </a:r>
            <a:r>
              <a:rPr sz="3200" spc="114" dirty="0">
                <a:latin typeface="Times New Roman"/>
                <a:cs typeface="Times New Roman"/>
              </a:rPr>
              <a:t>comes </a:t>
            </a:r>
            <a:r>
              <a:rPr sz="3200" spc="190" dirty="0">
                <a:latin typeface="Times New Roman"/>
                <a:cs typeface="Times New Roman"/>
              </a:rPr>
              <a:t>under  </a:t>
            </a:r>
            <a:r>
              <a:rPr sz="3200" b="1" spc="-140" dirty="0">
                <a:latin typeface="Georgia"/>
                <a:cs typeface="Georgia"/>
              </a:rPr>
              <a:t>creational </a:t>
            </a:r>
            <a:r>
              <a:rPr sz="3200" b="1" spc="-150" dirty="0">
                <a:latin typeface="Georgia"/>
                <a:cs typeface="Georgia"/>
              </a:rPr>
              <a:t>pattern </a:t>
            </a:r>
            <a:r>
              <a:rPr sz="3200" spc="85" dirty="0">
                <a:latin typeface="Times New Roman"/>
                <a:cs typeface="Times New Roman"/>
              </a:rPr>
              <a:t>as </a:t>
            </a:r>
            <a:r>
              <a:rPr sz="3200" spc="135" dirty="0">
                <a:latin typeface="Times New Roman"/>
                <a:cs typeface="Times New Roman"/>
              </a:rPr>
              <a:t>this </a:t>
            </a:r>
            <a:r>
              <a:rPr sz="3200" spc="170" dirty="0">
                <a:latin typeface="Times New Roman"/>
                <a:cs typeface="Times New Roman"/>
              </a:rPr>
              <a:t>pattern</a:t>
            </a:r>
            <a:r>
              <a:rPr sz="3200" spc="-465" dirty="0">
                <a:latin typeface="Times New Roman"/>
                <a:cs typeface="Times New Roman"/>
              </a:rPr>
              <a:t> </a:t>
            </a:r>
            <a:r>
              <a:rPr sz="3200" spc="90" dirty="0">
                <a:latin typeface="Times New Roman"/>
                <a:cs typeface="Times New Roman"/>
              </a:rPr>
              <a:t>provides  </a:t>
            </a:r>
            <a:r>
              <a:rPr sz="3200" spc="170" dirty="0">
                <a:latin typeface="Times New Roman"/>
                <a:cs typeface="Times New Roman"/>
              </a:rPr>
              <a:t>one</a:t>
            </a:r>
            <a:r>
              <a:rPr sz="3200" spc="-160" dirty="0">
                <a:latin typeface="Times New Roman"/>
                <a:cs typeface="Times New Roman"/>
              </a:rPr>
              <a:t> </a:t>
            </a:r>
            <a:r>
              <a:rPr sz="3200" spc="25" dirty="0">
                <a:latin typeface="Times New Roman"/>
                <a:cs typeface="Times New Roman"/>
              </a:rPr>
              <a:t>of</a:t>
            </a:r>
            <a:r>
              <a:rPr sz="3200" spc="20" dirty="0">
                <a:latin typeface="Times New Roman"/>
                <a:cs typeface="Times New Roman"/>
              </a:rPr>
              <a:t> </a:t>
            </a:r>
            <a:r>
              <a:rPr sz="3200" spc="200" dirty="0">
                <a:latin typeface="Times New Roman"/>
                <a:cs typeface="Times New Roman"/>
              </a:rPr>
              <a:t>the</a:t>
            </a:r>
            <a:r>
              <a:rPr sz="3200" spc="-80" dirty="0">
                <a:latin typeface="Times New Roman"/>
                <a:cs typeface="Times New Roman"/>
              </a:rPr>
              <a:t> </a:t>
            </a:r>
            <a:r>
              <a:rPr sz="3200" spc="140" dirty="0">
                <a:latin typeface="Times New Roman"/>
                <a:cs typeface="Times New Roman"/>
              </a:rPr>
              <a:t>best</a:t>
            </a:r>
            <a:r>
              <a:rPr sz="3200" spc="-165" dirty="0">
                <a:latin typeface="Times New Roman"/>
                <a:cs typeface="Times New Roman"/>
              </a:rPr>
              <a:t> </a:t>
            </a:r>
            <a:r>
              <a:rPr sz="3200" dirty="0">
                <a:latin typeface="Times New Roman"/>
                <a:cs typeface="Times New Roman"/>
              </a:rPr>
              <a:t>ways</a:t>
            </a:r>
            <a:r>
              <a:rPr sz="3200" spc="-95" dirty="0">
                <a:latin typeface="Times New Roman"/>
                <a:cs typeface="Times New Roman"/>
              </a:rPr>
              <a:t> </a:t>
            </a:r>
            <a:r>
              <a:rPr sz="3200" spc="155" dirty="0">
                <a:latin typeface="Times New Roman"/>
                <a:cs typeface="Times New Roman"/>
              </a:rPr>
              <a:t>to</a:t>
            </a:r>
            <a:r>
              <a:rPr sz="3200" spc="-165" dirty="0">
                <a:latin typeface="Times New Roman"/>
                <a:cs typeface="Times New Roman"/>
              </a:rPr>
              <a:t> </a:t>
            </a:r>
            <a:r>
              <a:rPr sz="3200" spc="114" dirty="0">
                <a:latin typeface="Times New Roman"/>
                <a:cs typeface="Times New Roman"/>
              </a:rPr>
              <a:t>create</a:t>
            </a:r>
            <a:r>
              <a:rPr sz="3200" spc="-155" dirty="0">
                <a:latin typeface="Times New Roman"/>
                <a:cs typeface="Times New Roman"/>
              </a:rPr>
              <a:t> </a:t>
            </a:r>
            <a:r>
              <a:rPr sz="3200" spc="190" dirty="0">
                <a:latin typeface="Times New Roman"/>
                <a:cs typeface="Times New Roman"/>
              </a:rPr>
              <a:t>an</a:t>
            </a:r>
            <a:r>
              <a:rPr sz="3200" spc="-125" dirty="0">
                <a:latin typeface="Times New Roman"/>
                <a:cs typeface="Times New Roman"/>
              </a:rPr>
              <a:t> </a:t>
            </a:r>
            <a:r>
              <a:rPr sz="3200" spc="95" dirty="0">
                <a:latin typeface="Times New Roman"/>
                <a:cs typeface="Times New Roman"/>
              </a:rPr>
              <a:t>object.</a:t>
            </a:r>
            <a:endParaRPr sz="3200">
              <a:latin typeface="Times New Roman"/>
              <a:cs typeface="Times New Roman"/>
            </a:endParaRPr>
          </a:p>
        </p:txBody>
      </p:sp>
      <p:sp>
        <p:nvSpPr>
          <p:cNvPr id="8" name="object 8"/>
          <p:cNvSpPr txBox="1"/>
          <p:nvPr/>
        </p:nvSpPr>
        <p:spPr>
          <a:xfrm>
            <a:off x="444500" y="233151"/>
            <a:ext cx="7387590" cy="1918970"/>
          </a:xfrm>
          <a:prstGeom prst="rect">
            <a:avLst/>
          </a:prstGeom>
        </p:spPr>
        <p:txBody>
          <a:bodyPr vert="horz" wrap="square" lIns="0" tIns="107314" rIns="0" bIns="0" rtlCol="0">
            <a:spAutoFit/>
          </a:bodyPr>
          <a:lstStyle/>
          <a:p>
            <a:pPr marL="12700">
              <a:lnSpc>
                <a:spcPct val="100000"/>
              </a:lnSpc>
              <a:spcBef>
                <a:spcPts val="844"/>
              </a:spcBef>
            </a:pPr>
            <a:r>
              <a:rPr sz="5000" spc="-220" dirty="0">
                <a:solidFill>
                  <a:srgbClr val="04607A"/>
                </a:solidFill>
                <a:latin typeface="Arial"/>
                <a:cs typeface="Arial"/>
              </a:rPr>
              <a:t>Singleton</a:t>
            </a:r>
            <a:r>
              <a:rPr sz="5000" spc="-270" dirty="0">
                <a:solidFill>
                  <a:srgbClr val="04607A"/>
                </a:solidFill>
                <a:latin typeface="Arial"/>
                <a:cs typeface="Arial"/>
              </a:rPr>
              <a:t> </a:t>
            </a:r>
            <a:r>
              <a:rPr sz="5000" spc="-170" dirty="0">
                <a:solidFill>
                  <a:srgbClr val="04607A"/>
                </a:solidFill>
                <a:latin typeface="Arial"/>
                <a:cs typeface="Arial"/>
              </a:rPr>
              <a:t>Pattern</a:t>
            </a:r>
            <a:endParaRPr sz="5000">
              <a:latin typeface="Arial"/>
              <a:cs typeface="Arial"/>
            </a:endParaRPr>
          </a:p>
          <a:p>
            <a:pPr marL="376555" marR="5080" indent="-273050">
              <a:lnSpc>
                <a:spcPct val="100000"/>
              </a:lnSpc>
              <a:spcBef>
                <a:spcPts val="480"/>
              </a:spcBef>
            </a:pPr>
            <a:r>
              <a:rPr sz="3000" spc="-760" dirty="0">
                <a:solidFill>
                  <a:srgbClr val="0AD0D9"/>
                </a:solidFill>
                <a:latin typeface="Arial"/>
                <a:cs typeface="Arial"/>
              </a:rPr>
              <a:t> </a:t>
            </a:r>
            <a:r>
              <a:rPr sz="3200" spc="90" dirty="0">
                <a:latin typeface="Times New Roman"/>
                <a:cs typeface="Times New Roman"/>
              </a:rPr>
              <a:t>Singleton </a:t>
            </a:r>
            <a:r>
              <a:rPr sz="3200" spc="175" dirty="0">
                <a:latin typeface="Times New Roman"/>
                <a:cs typeface="Times New Roman"/>
              </a:rPr>
              <a:t>pattern </a:t>
            </a:r>
            <a:r>
              <a:rPr sz="3200" spc="30" dirty="0">
                <a:latin typeface="Times New Roman"/>
                <a:cs typeface="Times New Roman"/>
              </a:rPr>
              <a:t>is </a:t>
            </a:r>
            <a:r>
              <a:rPr sz="3200" spc="170" dirty="0">
                <a:latin typeface="Times New Roman"/>
                <a:cs typeface="Times New Roman"/>
              </a:rPr>
              <a:t>one </a:t>
            </a:r>
            <a:r>
              <a:rPr sz="3200" spc="25" dirty="0">
                <a:latin typeface="Times New Roman"/>
                <a:cs typeface="Times New Roman"/>
              </a:rPr>
              <a:t>of </a:t>
            </a:r>
            <a:r>
              <a:rPr sz="3200" spc="200" dirty="0">
                <a:latin typeface="Times New Roman"/>
                <a:cs typeface="Times New Roman"/>
              </a:rPr>
              <a:t>the </a:t>
            </a:r>
            <a:r>
              <a:rPr sz="3200" b="1" spc="-655" dirty="0">
                <a:latin typeface="Georgia"/>
                <a:cs typeface="Georgia"/>
              </a:rPr>
              <a:t>simplest  </a:t>
            </a:r>
            <a:r>
              <a:rPr sz="3200" b="1" spc="-125" dirty="0">
                <a:latin typeface="Georgia"/>
                <a:cs typeface="Georgia"/>
              </a:rPr>
              <a:t>design </a:t>
            </a:r>
            <a:r>
              <a:rPr sz="3200" b="1" spc="-155" dirty="0">
                <a:latin typeface="Georgia"/>
                <a:cs typeface="Georgia"/>
              </a:rPr>
              <a:t>patterns </a:t>
            </a:r>
            <a:r>
              <a:rPr sz="3200" spc="140" dirty="0">
                <a:latin typeface="Times New Roman"/>
                <a:cs typeface="Times New Roman"/>
              </a:rPr>
              <a:t>in</a:t>
            </a:r>
            <a:r>
              <a:rPr sz="3200" spc="50" dirty="0">
                <a:latin typeface="Times New Roman"/>
                <a:cs typeface="Times New Roman"/>
              </a:rPr>
              <a:t> </a:t>
            </a:r>
            <a:r>
              <a:rPr sz="3200" spc="-45" dirty="0">
                <a:latin typeface="Times New Roman"/>
                <a:cs typeface="Times New Roman"/>
              </a:rPr>
              <a:t>Java.</a:t>
            </a:r>
            <a:endParaRPr sz="32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3213938"/>
            <a:ext cx="7666355" cy="1305560"/>
          </a:xfrm>
          <a:prstGeom prst="rect">
            <a:avLst/>
          </a:prstGeom>
        </p:spPr>
        <p:txBody>
          <a:bodyPr vert="horz" wrap="square" lIns="0" tIns="12065" rIns="0" bIns="0" rtlCol="0">
            <a:spAutoFit/>
          </a:bodyPr>
          <a:lstStyle/>
          <a:p>
            <a:pPr marL="285115" marR="5080" indent="-273050" algn="just">
              <a:lnSpc>
                <a:spcPct val="100000"/>
              </a:lnSpc>
              <a:spcBef>
                <a:spcPts val="95"/>
              </a:spcBef>
            </a:pPr>
            <a:r>
              <a:rPr sz="2650" spc="-680" dirty="0">
                <a:solidFill>
                  <a:srgbClr val="0AD0D9"/>
                </a:solidFill>
                <a:latin typeface="Arial"/>
                <a:cs typeface="Arial"/>
              </a:rPr>
              <a:t></a:t>
            </a:r>
            <a:r>
              <a:rPr sz="2650" spc="-635" dirty="0">
                <a:solidFill>
                  <a:srgbClr val="0AD0D9"/>
                </a:solidFill>
                <a:latin typeface="Arial"/>
                <a:cs typeface="Arial"/>
              </a:rPr>
              <a:t> </a:t>
            </a:r>
            <a:r>
              <a:rPr sz="2800" spc="65" dirty="0">
                <a:latin typeface="Times New Roman"/>
                <a:cs typeface="Times New Roman"/>
              </a:rPr>
              <a:t>This</a:t>
            </a:r>
            <a:r>
              <a:rPr sz="2800" spc="-110" dirty="0">
                <a:latin typeface="Times New Roman"/>
                <a:cs typeface="Times New Roman"/>
              </a:rPr>
              <a:t> </a:t>
            </a:r>
            <a:r>
              <a:rPr sz="2800" spc="40" dirty="0">
                <a:latin typeface="Times New Roman"/>
                <a:cs typeface="Times New Roman"/>
              </a:rPr>
              <a:t>class</a:t>
            </a:r>
            <a:r>
              <a:rPr sz="2800" spc="-90" dirty="0">
                <a:latin typeface="Times New Roman"/>
                <a:cs typeface="Times New Roman"/>
              </a:rPr>
              <a:t> </a:t>
            </a:r>
            <a:r>
              <a:rPr sz="2800" spc="75" dirty="0">
                <a:latin typeface="Times New Roman"/>
                <a:cs typeface="Times New Roman"/>
              </a:rPr>
              <a:t>provides</a:t>
            </a:r>
            <a:r>
              <a:rPr sz="2800" spc="-120" dirty="0">
                <a:latin typeface="Times New Roman"/>
                <a:cs typeface="Times New Roman"/>
              </a:rPr>
              <a:t> </a:t>
            </a:r>
            <a:r>
              <a:rPr sz="2800" spc="100" dirty="0">
                <a:latin typeface="Times New Roman"/>
                <a:cs typeface="Times New Roman"/>
              </a:rPr>
              <a:t>a</a:t>
            </a:r>
            <a:r>
              <a:rPr sz="2800" spc="-135" dirty="0">
                <a:latin typeface="Times New Roman"/>
                <a:cs typeface="Times New Roman"/>
              </a:rPr>
              <a:t> </a:t>
            </a:r>
            <a:r>
              <a:rPr sz="2800" spc="-5" dirty="0">
                <a:latin typeface="Times New Roman"/>
                <a:cs typeface="Times New Roman"/>
              </a:rPr>
              <a:t>way</a:t>
            </a:r>
            <a:r>
              <a:rPr sz="2800" spc="-75" dirty="0">
                <a:latin typeface="Times New Roman"/>
                <a:cs typeface="Times New Roman"/>
              </a:rPr>
              <a:t> </a:t>
            </a:r>
            <a:r>
              <a:rPr sz="2800" spc="135" dirty="0">
                <a:latin typeface="Times New Roman"/>
                <a:cs typeface="Times New Roman"/>
              </a:rPr>
              <a:t>to</a:t>
            </a:r>
            <a:r>
              <a:rPr sz="2800" spc="-145" dirty="0">
                <a:latin typeface="Times New Roman"/>
                <a:cs typeface="Times New Roman"/>
              </a:rPr>
              <a:t> </a:t>
            </a:r>
            <a:r>
              <a:rPr sz="2800" spc="45" dirty="0">
                <a:latin typeface="Times New Roman"/>
                <a:cs typeface="Times New Roman"/>
              </a:rPr>
              <a:t>access</a:t>
            </a:r>
            <a:r>
              <a:rPr sz="2800" spc="-55" dirty="0">
                <a:latin typeface="Times New Roman"/>
                <a:cs typeface="Times New Roman"/>
              </a:rPr>
              <a:t> </a:t>
            </a:r>
            <a:r>
              <a:rPr sz="2800" spc="85" dirty="0">
                <a:latin typeface="Times New Roman"/>
                <a:cs typeface="Times New Roman"/>
              </a:rPr>
              <a:t>its</a:t>
            </a:r>
            <a:r>
              <a:rPr sz="2800" spc="-125" dirty="0">
                <a:latin typeface="Times New Roman"/>
                <a:cs typeface="Times New Roman"/>
              </a:rPr>
              <a:t> </a:t>
            </a:r>
            <a:r>
              <a:rPr sz="2800" spc="65" dirty="0">
                <a:latin typeface="Times New Roman"/>
                <a:cs typeface="Times New Roman"/>
              </a:rPr>
              <a:t>only</a:t>
            </a:r>
            <a:r>
              <a:rPr sz="2800" spc="-135" dirty="0">
                <a:latin typeface="Times New Roman"/>
                <a:cs typeface="Times New Roman"/>
              </a:rPr>
              <a:t> </a:t>
            </a:r>
            <a:r>
              <a:rPr sz="2800" spc="20" dirty="0">
                <a:latin typeface="Times New Roman"/>
                <a:cs typeface="Times New Roman"/>
              </a:rPr>
              <a:t>object  </a:t>
            </a:r>
            <a:r>
              <a:rPr sz="2800" spc="100" dirty="0">
                <a:latin typeface="Times New Roman"/>
                <a:cs typeface="Times New Roman"/>
              </a:rPr>
              <a:t>which</a:t>
            </a:r>
            <a:r>
              <a:rPr sz="2800" spc="-130" dirty="0">
                <a:latin typeface="Times New Roman"/>
                <a:cs typeface="Times New Roman"/>
              </a:rPr>
              <a:t> </a:t>
            </a:r>
            <a:r>
              <a:rPr sz="2800" spc="120" dirty="0">
                <a:latin typeface="Times New Roman"/>
                <a:cs typeface="Times New Roman"/>
              </a:rPr>
              <a:t>can</a:t>
            </a:r>
            <a:r>
              <a:rPr sz="2800" spc="-35" dirty="0">
                <a:latin typeface="Times New Roman"/>
                <a:cs typeface="Times New Roman"/>
              </a:rPr>
              <a:t> </a:t>
            </a:r>
            <a:r>
              <a:rPr sz="2800" spc="120" dirty="0">
                <a:latin typeface="Times New Roman"/>
                <a:cs typeface="Times New Roman"/>
              </a:rPr>
              <a:t>be</a:t>
            </a:r>
            <a:r>
              <a:rPr sz="2800" spc="-150" dirty="0">
                <a:latin typeface="Times New Roman"/>
                <a:cs typeface="Times New Roman"/>
              </a:rPr>
              <a:t> </a:t>
            </a:r>
            <a:r>
              <a:rPr sz="2800" spc="65" dirty="0">
                <a:latin typeface="Times New Roman"/>
                <a:cs typeface="Times New Roman"/>
              </a:rPr>
              <a:t>accessed</a:t>
            </a:r>
            <a:r>
              <a:rPr sz="2800" spc="-60" dirty="0">
                <a:latin typeface="Times New Roman"/>
                <a:cs typeface="Times New Roman"/>
              </a:rPr>
              <a:t> </a:t>
            </a:r>
            <a:r>
              <a:rPr sz="2800" spc="70" dirty="0">
                <a:latin typeface="Times New Roman"/>
                <a:cs typeface="Times New Roman"/>
              </a:rPr>
              <a:t>directly</a:t>
            </a:r>
            <a:r>
              <a:rPr sz="2800" spc="-90" dirty="0">
                <a:latin typeface="Times New Roman"/>
                <a:cs typeface="Times New Roman"/>
              </a:rPr>
              <a:t> </a:t>
            </a:r>
            <a:r>
              <a:rPr sz="2800" b="1" spc="-114" dirty="0">
                <a:latin typeface="Georgia"/>
                <a:cs typeface="Georgia"/>
              </a:rPr>
              <a:t>without</a:t>
            </a:r>
            <a:r>
              <a:rPr sz="2800" b="1" spc="-100" dirty="0">
                <a:latin typeface="Georgia"/>
                <a:cs typeface="Georgia"/>
              </a:rPr>
              <a:t> </a:t>
            </a:r>
            <a:r>
              <a:rPr sz="2800" b="1" spc="-120" dirty="0">
                <a:latin typeface="Georgia"/>
                <a:cs typeface="Georgia"/>
              </a:rPr>
              <a:t>need</a:t>
            </a:r>
            <a:r>
              <a:rPr sz="2800" b="1" spc="-70" dirty="0">
                <a:latin typeface="Georgia"/>
                <a:cs typeface="Georgia"/>
              </a:rPr>
              <a:t> </a:t>
            </a:r>
            <a:r>
              <a:rPr sz="2800" b="1" spc="-90" dirty="0">
                <a:latin typeface="Georgia"/>
                <a:cs typeface="Georgia"/>
              </a:rPr>
              <a:t>to  </a:t>
            </a:r>
            <a:r>
              <a:rPr sz="2800" b="1" spc="-105" dirty="0">
                <a:latin typeface="Georgia"/>
                <a:cs typeface="Georgia"/>
              </a:rPr>
              <a:t>instantiate </a:t>
            </a:r>
            <a:r>
              <a:rPr sz="2800" b="1" spc="-85" dirty="0">
                <a:latin typeface="Georgia"/>
                <a:cs typeface="Georgia"/>
              </a:rPr>
              <a:t>the </a:t>
            </a:r>
            <a:r>
              <a:rPr sz="2800" b="1" spc="-95" dirty="0">
                <a:latin typeface="Georgia"/>
                <a:cs typeface="Georgia"/>
              </a:rPr>
              <a:t>object </a:t>
            </a:r>
            <a:r>
              <a:rPr sz="2800" b="1" spc="-110" dirty="0">
                <a:latin typeface="Georgia"/>
                <a:cs typeface="Georgia"/>
              </a:rPr>
              <a:t>of </a:t>
            </a:r>
            <a:r>
              <a:rPr sz="2800" b="1" spc="-85" dirty="0">
                <a:latin typeface="Georgia"/>
                <a:cs typeface="Georgia"/>
              </a:rPr>
              <a:t>the</a:t>
            </a:r>
            <a:r>
              <a:rPr sz="2800" b="1" spc="-254" dirty="0">
                <a:latin typeface="Georgia"/>
                <a:cs typeface="Georgia"/>
              </a:rPr>
              <a:t> </a:t>
            </a:r>
            <a:r>
              <a:rPr sz="2800" b="1" spc="-114" dirty="0">
                <a:latin typeface="Georgia"/>
                <a:cs typeface="Georgia"/>
              </a:rPr>
              <a:t>class</a:t>
            </a:r>
            <a:r>
              <a:rPr sz="2800" spc="-114" dirty="0">
                <a:latin typeface="Times New Roman"/>
                <a:cs typeface="Times New Roman"/>
              </a:rPr>
              <a:t>.</a:t>
            </a:r>
            <a:endParaRPr sz="2800">
              <a:latin typeface="Times New Roman"/>
              <a:cs typeface="Times New Roman"/>
            </a:endParaRPr>
          </a:p>
        </p:txBody>
      </p:sp>
      <p:sp>
        <p:nvSpPr>
          <p:cNvPr id="8" name="object 8"/>
          <p:cNvSpPr txBox="1"/>
          <p:nvPr/>
        </p:nvSpPr>
        <p:spPr>
          <a:xfrm>
            <a:off x="444500" y="233151"/>
            <a:ext cx="8121650" cy="2406650"/>
          </a:xfrm>
          <a:prstGeom prst="rect">
            <a:avLst/>
          </a:prstGeom>
        </p:spPr>
        <p:txBody>
          <a:bodyPr vert="horz" wrap="square" lIns="0" tIns="107314" rIns="0" bIns="0" rtlCol="0">
            <a:spAutoFit/>
          </a:bodyPr>
          <a:lstStyle/>
          <a:p>
            <a:pPr marL="12700">
              <a:lnSpc>
                <a:spcPct val="100000"/>
              </a:lnSpc>
              <a:spcBef>
                <a:spcPts val="844"/>
              </a:spcBef>
            </a:pPr>
            <a:r>
              <a:rPr sz="5000" spc="-220" dirty="0">
                <a:solidFill>
                  <a:srgbClr val="04607A"/>
                </a:solidFill>
                <a:latin typeface="Arial"/>
                <a:cs typeface="Arial"/>
              </a:rPr>
              <a:t>Singleton</a:t>
            </a:r>
            <a:r>
              <a:rPr sz="5000" spc="-295" dirty="0">
                <a:solidFill>
                  <a:srgbClr val="04607A"/>
                </a:solidFill>
                <a:latin typeface="Arial"/>
                <a:cs typeface="Arial"/>
              </a:rPr>
              <a:t> </a:t>
            </a:r>
            <a:r>
              <a:rPr sz="5000" spc="-175" dirty="0">
                <a:solidFill>
                  <a:srgbClr val="04607A"/>
                </a:solidFill>
                <a:latin typeface="Arial"/>
                <a:cs typeface="Arial"/>
              </a:rPr>
              <a:t>Pattern</a:t>
            </a:r>
            <a:endParaRPr sz="5000">
              <a:latin typeface="Arial"/>
              <a:cs typeface="Arial"/>
            </a:endParaRPr>
          </a:p>
          <a:p>
            <a:pPr marL="376555" marR="5080" indent="-273050" algn="just">
              <a:lnSpc>
                <a:spcPct val="100000"/>
              </a:lnSpc>
              <a:spcBef>
                <a:spcPts val="480"/>
              </a:spcBef>
            </a:pPr>
            <a:r>
              <a:rPr sz="3000" spc="-760" dirty="0">
                <a:solidFill>
                  <a:srgbClr val="0AD0D9"/>
                </a:solidFill>
                <a:latin typeface="Arial"/>
                <a:cs typeface="Arial"/>
              </a:rPr>
              <a:t></a:t>
            </a:r>
            <a:r>
              <a:rPr sz="3000" spc="-740" dirty="0">
                <a:solidFill>
                  <a:srgbClr val="0AD0D9"/>
                </a:solidFill>
                <a:latin typeface="Arial"/>
                <a:cs typeface="Arial"/>
              </a:rPr>
              <a:t> </a:t>
            </a:r>
            <a:r>
              <a:rPr sz="3200" spc="80" dirty="0">
                <a:latin typeface="Times New Roman"/>
                <a:cs typeface="Times New Roman"/>
              </a:rPr>
              <a:t>This</a:t>
            </a:r>
            <a:r>
              <a:rPr sz="3200" spc="-114" dirty="0">
                <a:latin typeface="Times New Roman"/>
                <a:cs typeface="Times New Roman"/>
              </a:rPr>
              <a:t> </a:t>
            </a:r>
            <a:r>
              <a:rPr sz="3200" spc="175" dirty="0">
                <a:latin typeface="Times New Roman"/>
                <a:cs typeface="Times New Roman"/>
              </a:rPr>
              <a:t>pattern</a:t>
            </a:r>
            <a:r>
              <a:rPr sz="3200" spc="-50" dirty="0">
                <a:latin typeface="Times New Roman"/>
                <a:cs typeface="Times New Roman"/>
              </a:rPr>
              <a:t> </a:t>
            </a:r>
            <a:r>
              <a:rPr sz="3200" spc="25" dirty="0">
                <a:latin typeface="Times New Roman"/>
                <a:cs typeface="Times New Roman"/>
              </a:rPr>
              <a:t>involves</a:t>
            </a:r>
            <a:r>
              <a:rPr sz="3200" spc="-155" dirty="0">
                <a:latin typeface="Times New Roman"/>
                <a:cs typeface="Times New Roman"/>
              </a:rPr>
              <a:t> </a:t>
            </a:r>
            <a:r>
              <a:rPr sz="3200" spc="114" dirty="0">
                <a:latin typeface="Times New Roman"/>
                <a:cs typeface="Times New Roman"/>
              </a:rPr>
              <a:t>a</a:t>
            </a:r>
            <a:r>
              <a:rPr sz="3200" spc="-85" dirty="0">
                <a:latin typeface="Times New Roman"/>
                <a:cs typeface="Times New Roman"/>
              </a:rPr>
              <a:t> </a:t>
            </a:r>
            <a:r>
              <a:rPr sz="3200" b="1" spc="-114" dirty="0">
                <a:latin typeface="Georgia"/>
                <a:cs typeface="Georgia"/>
              </a:rPr>
              <a:t>single</a:t>
            </a:r>
            <a:r>
              <a:rPr sz="3200" b="1" spc="-220" dirty="0">
                <a:latin typeface="Georgia"/>
                <a:cs typeface="Georgia"/>
              </a:rPr>
              <a:t> </a:t>
            </a:r>
            <a:r>
              <a:rPr sz="3200" b="1" spc="-155" dirty="0">
                <a:latin typeface="Georgia"/>
                <a:cs typeface="Georgia"/>
              </a:rPr>
              <a:t>class</a:t>
            </a:r>
            <a:r>
              <a:rPr sz="3200" b="1" spc="-120" dirty="0">
                <a:latin typeface="Georgia"/>
                <a:cs typeface="Georgia"/>
              </a:rPr>
              <a:t> </a:t>
            </a:r>
            <a:r>
              <a:rPr sz="3200" spc="114" dirty="0">
                <a:latin typeface="Times New Roman"/>
                <a:cs typeface="Times New Roman"/>
              </a:rPr>
              <a:t>which</a:t>
            </a:r>
            <a:r>
              <a:rPr sz="3200" spc="-65" dirty="0">
                <a:latin typeface="Times New Roman"/>
                <a:cs typeface="Times New Roman"/>
              </a:rPr>
              <a:t> </a:t>
            </a:r>
            <a:r>
              <a:rPr sz="3200" spc="-160" dirty="0">
                <a:latin typeface="Times New Roman"/>
                <a:cs typeface="Times New Roman"/>
              </a:rPr>
              <a:t>is  </a:t>
            </a:r>
            <a:r>
              <a:rPr sz="3200" spc="110" dirty="0">
                <a:latin typeface="Times New Roman"/>
                <a:cs typeface="Times New Roman"/>
              </a:rPr>
              <a:t>responsible</a:t>
            </a:r>
            <a:r>
              <a:rPr sz="3200" spc="-95" dirty="0">
                <a:latin typeface="Times New Roman"/>
                <a:cs typeface="Times New Roman"/>
              </a:rPr>
              <a:t> </a:t>
            </a:r>
            <a:r>
              <a:rPr sz="3200" spc="160" dirty="0">
                <a:latin typeface="Times New Roman"/>
                <a:cs typeface="Times New Roman"/>
              </a:rPr>
              <a:t>to</a:t>
            </a:r>
            <a:r>
              <a:rPr sz="3200" spc="-170" dirty="0">
                <a:latin typeface="Times New Roman"/>
                <a:cs typeface="Times New Roman"/>
              </a:rPr>
              <a:t> </a:t>
            </a:r>
            <a:r>
              <a:rPr sz="3200" spc="114" dirty="0">
                <a:latin typeface="Times New Roman"/>
                <a:cs typeface="Times New Roman"/>
              </a:rPr>
              <a:t>create</a:t>
            </a:r>
            <a:r>
              <a:rPr sz="3200" spc="-150" dirty="0">
                <a:latin typeface="Times New Roman"/>
                <a:cs typeface="Times New Roman"/>
              </a:rPr>
              <a:t> </a:t>
            </a:r>
            <a:r>
              <a:rPr sz="3200" spc="190" dirty="0">
                <a:latin typeface="Times New Roman"/>
                <a:cs typeface="Times New Roman"/>
              </a:rPr>
              <a:t>an</a:t>
            </a:r>
            <a:r>
              <a:rPr sz="3200" spc="-130" dirty="0">
                <a:latin typeface="Times New Roman"/>
                <a:cs typeface="Times New Roman"/>
              </a:rPr>
              <a:t> </a:t>
            </a:r>
            <a:r>
              <a:rPr sz="3200" spc="114" dirty="0">
                <a:latin typeface="Times New Roman"/>
                <a:cs typeface="Times New Roman"/>
              </a:rPr>
              <a:t>object</a:t>
            </a:r>
            <a:r>
              <a:rPr sz="3200" spc="-165" dirty="0">
                <a:latin typeface="Times New Roman"/>
                <a:cs typeface="Times New Roman"/>
              </a:rPr>
              <a:t> </a:t>
            </a:r>
            <a:r>
              <a:rPr sz="3200" spc="75" dirty="0">
                <a:latin typeface="Times New Roman"/>
                <a:cs typeface="Times New Roman"/>
              </a:rPr>
              <a:t>while</a:t>
            </a:r>
            <a:r>
              <a:rPr sz="3200" spc="-80" dirty="0">
                <a:latin typeface="Times New Roman"/>
                <a:cs typeface="Times New Roman"/>
              </a:rPr>
              <a:t> </a:t>
            </a:r>
            <a:r>
              <a:rPr sz="3200" spc="130" dirty="0">
                <a:latin typeface="Times New Roman"/>
                <a:cs typeface="Times New Roman"/>
              </a:rPr>
              <a:t>making  </a:t>
            </a:r>
            <a:r>
              <a:rPr sz="3200" spc="125" dirty="0">
                <a:latin typeface="Times New Roman"/>
                <a:cs typeface="Times New Roman"/>
              </a:rPr>
              <a:t>sure</a:t>
            </a:r>
            <a:r>
              <a:rPr sz="3200" spc="-110" dirty="0">
                <a:latin typeface="Times New Roman"/>
                <a:cs typeface="Times New Roman"/>
              </a:rPr>
              <a:t> </a:t>
            </a:r>
            <a:r>
              <a:rPr sz="3200" spc="210" dirty="0">
                <a:latin typeface="Times New Roman"/>
                <a:cs typeface="Times New Roman"/>
              </a:rPr>
              <a:t>that</a:t>
            </a:r>
            <a:r>
              <a:rPr sz="3200" spc="-110" dirty="0">
                <a:latin typeface="Times New Roman"/>
                <a:cs typeface="Times New Roman"/>
              </a:rPr>
              <a:t> </a:t>
            </a:r>
            <a:r>
              <a:rPr sz="3200" b="1" spc="-130" dirty="0">
                <a:latin typeface="Georgia"/>
                <a:cs typeface="Georgia"/>
              </a:rPr>
              <a:t>only</a:t>
            </a:r>
            <a:r>
              <a:rPr sz="3200" b="1" spc="-204" dirty="0">
                <a:latin typeface="Georgia"/>
                <a:cs typeface="Georgia"/>
              </a:rPr>
              <a:t> </a:t>
            </a:r>
            <a:r>
              <a:rPr sz="3200" b="1" spc="-114" dirty="0">
                <a:latin typeface="Georgia"/>
                <a:cs typeface="Georgia"/>
              </a:rPr>
              <a:t>single</a:t>
            </a:r>
            <a:r>
              <a:rPr sz="3200" b="1" spc="-225" dirty="0">
                <a:latin typeface="Georgia"/>
                <a:cs typeface="Georgia"/>
              </a:rPr>
              <a:t> </a:t>
            </a:r>
            <a:r>
              <a:rPr sz="3200" b="1" spc="-105" dirty="0">
                <a:latin typeface="Georgia"/>
                <a:cs typeface="Georgia"/>
              </a:rPr>
              <a:t>object</a:t>
            </a:r>
            <a:r>
              <a:rPr sz="3200" b="1" spc="-225" dirty="0">
                <a:latin typeface="Georgia"/>
                <a:cs typeface="Georgia"/>
              </a:rPr>
              <a:t> </a:t>
            </a:r>
            <a:r>
              <a:rPr sz="3200" b="1" spc="-120" dirty="0">
                <a:latin typeface="Georgia"/>
                <a:cs typeface="Georgia"/>
              </a:rPr>
              <a:t>gets</a:t>
            </a:r>
            <a:r>
              <a:rPr sz="3200" b="1" spc="-200" dirty="0">
                <a:latin typeface="Georgia"/>
                <a:cs typeface="Georgia"/>
              </a:rPr>
              <a:t> </a:t>
            </a:r>
            <a:r>
              <a:rPr sz="3200" b="1" spc="-135" dirty="0">
                <a:latin typeface="Georgia"/>
                <a:cs typeface="Georgia"/>
              </a:rPr>
              <a:t>created</a:t>
            </a:r>
            <a:r>
              <a:rPr sz="3200" spc="-135" dirty="0">
                <a:latin typeface="Times New Roman"/>
                <a:cs typeface="Times New Roman"/>
              </a:rPr>
              <a:t>.</a:t>
            </a:r>
            <a:endParaRPr sz="32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3727" y="2516136"/>
            <a:ext cx="6711569" cy="6734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053816"/>
            <a:ext cx="7750809" cy="5293360"/>
          </a:xfrm>
          <a:prstGeom prst="rect">
            <a:avLst/>
          </a:prstGeom>
        </p:spPr>
        <p:txBody>
          <a:bodyPr vert="horz" wrap="square" lIns="0" tIns="109855" rIns="0" bIns="0" rtlCol="0">
            <a:spAutoFit/>
          </a:bodyPr>
          <a:lstStyle/>
          <a:p>
            <a:pPr marL="285115" indent="-272415">
              <a:lnSpc>
                <a:spcPct val="100000"/>
              </a:lnSpc>
              <a:spcBef>
                <a:spcPts val="865"/>
              </a:spcBef>
              <a:buClr>
                <a:srgbClr val="0AD0D9"/>
              </a:buClr>
              <a:buSzPct val="93750"/>
              <a:buFont typeface="Arial"/>
              <a:buChar char=""/>
              <a:tabLst>
                <a:tab pos="285750" algn="l"/>
              </a:tabLst>
            </a:pPr>
            <a:r>
              <a:rPr sz="3200" spc="80" dirty="0">
                <a:latin typeface="Times New Roman"/>
                <a:cs typeface="Times New Roman"/>
              </a:rPr>
              <a:t>We're</a:t>
            </a:r>
            <a:r>
              <a:rPr sz="3200" spc="-155" dirty="0">
                <a:latin typeface="Times New Roman"/>
                <a:cs typeface="Times New Roman"/>
              </a:rPr>
              <a:t> </a:t>
            </a:r>
            <a:r>
              <a:rPr sz="3200" spc="80" dirty="0">
                <a:latin typeface="Times New Roman"/>
                <a:cs typeface="Times New Roman"/>
              </a:rPr>
              <a:t>going</a:t>
            </a:r>
            <a:r>
              <a:rPr sz="3200" spc="-40" dirty="0">
                <a:latin typeface="Times New Roman"/>
                <a:cs typeface="Times New Roman"/>
              </a:rPr>
              <a:t> </a:t>
            </a:r>
            <a:r>
              <a:rPr sz="3200" spc="155" dirty="0">
                <a:latin typeface="Times New Roman"/>
                <a:cs typeface="Times New Roman"/>
              </a:rPr>
              <a:t>to</a:t>
            </a:r>
            <a:r>
              <a:rPr sz="3200" spc="-195" dirty="0">
                <a:latin typeface="Times New Roman"/>
                <a:cs typeface="Times New Roman"/>
              </a:rPr>
              <a:t> </a:t>
            </a:r>
            <a:r>
              <a:rPr sz="3200" spc="114" dirty="0">
                <a:latin typeface="Times New Roman"/>
                <a:cs typeface="Times New Roman"/>
              </a:rPr>
              <a:t>create</a:t>
            </a:r>
            <a:r>
              <a:rPr sz="3200" spc="-150" dirty="0">
                <a:latin typeface="Times New Roman"/>
                <a:cs typeface="Times New Roman"/>
              </a:rPr>
              <a:t> </a:t>
            </a:r>
            <a:r>
              <a:rPr sz="3200" spc="114" dirty="0">
                <a:latin typeface="Times New Roman"/>
                <a:cs typeface="Times New Roman"/>
              </a:rPr>
              <a:t>a</a:t>
            </a:r>
            <a:r>
              <a:rPr sz="3200" spc="-90" dirty="0">
                <a:latin typeface="Times New Roman"/>
                <a:cs typeface="Times New Roman"/>
              </a:rPr>
              <a:t> </a:t>
            </a:r>
            <a:r>
              <a:rPr sz="3200" i="1" spc="-70" dirty="0">
                <a:latin typeface="Georgia"/>
                <a:cs typeface="Georgia"/>
              </a:rPr>
              <a:t>SingleObject </a:t>
            </a:r>
            <a:r>
              <a:rPr sz="3200" spc="40" dirty="0">
                <a:latin typeface="Times New Roman"/>
                <a:cs typeface="Times New Roman"/>
              </a:rPr>
              <a:t>class.</a:t>
            </a:r>
            <a:endParaRPr sz="3200">
              <a:latin typeface="Times New Roman"/>
              <a:cs typeface="Times New Roman"/>
            </a:endParaRPr>
          </a:p>
          <a:p>
            <a:pPr marL="285115" marR="132080" indent="-272415">
              <a:lnSpc>
                <a:spcPct val="100000"/>
              </a:lnSpc>
              <a:spcBef>
                <a:spcPts val="765"/>
              </a:spcBef>
              <a:buClr>
                <a:srgbClr val="0AD0D9"/>
              </a:buClr>
              <a:buSzPct val="93750"/>
              <a:buFont typeface="Arial"/>
              <a:buChar char=""/>
              <a:tabLst>
                <a:tab pos="285750" algn="l"/>
              </a:tabLst>
            </a:pPr>
            <a:r>
              <a:rPr sz="3200" i="1" spc="-70" dirty="0">
                <a:latin typeface="Georgia"/>
                <a:cs typeface="Georgia"/>
              </a:rPr>
              <a:t>SingleObject </a:t>
            </a:r>
            <a:r>
              <a:rPr sz="3200" spc="50" dirty="0">
                <a:latin typeface="Times New Roman"/>
                <a:cs typeface="Times New Roman"/>
              </a:rPr>
              <a:t>class </a:t>
            </a:r>
            <a:r>
              <a:rPr sz="3200" spc="70" dirty="0">
                <a:latin typeface="Times New Roman"/>
                <a:cs typeface="Times New Roman"/>
              </a:rPr>
              <a:t>have </a:t>
            </a:r>
            <a:r>
              <a:rPr sz="3200" spc="100" dirty="0">
                <a:latin typeface="Times New Roman"/>
                <a:cs typeface="Times New Roman"/>
              </a:rPr>
              <a:t>its </a:t>
            </a:r>
            <a:r>
              <a:rPr sz="3200" b="1" spc="-160" dirty="0">
                <a:latin typeface="Georgia"/>
                <a:cs typeface="Georgia"/>
              </a:rPr>
              <a:t>constructor </a:t>
            </a:r>
            <a:r>
              <a:rPr sz="3200" b="1" spc="-675" dirty="0">
                <a:latin typeface="Georgia"/>
                <a:cs typeface="Georgia"/>
              </a:rPr>
              <a:t>as  </a:t>
            </a:r>
            <a:r>
              <a:rPr sz="3200" b="1" spc="-160" dirty="0">
                <a:latin typeface="Georgia"/>
                <a:cs typeface="Georgia"/>
              </a:rPr>
              <a:t>private </a:t>
            </a:r>
            <a:r>
              <a:rPr sz="3200" b="1" spc="-165" dirty="0">
                <a:latin typeface="Georgia"/>
                <a:cs typeface="Georgia"/>
              </a:rPr>
              <a:t>and </a:t>
            </a:r>
            <a:r>
              <a:rPr sz="3200" b="1" spc="-185" dirty="0">
                <a:latin typeface="Georgia"/>
                <a:cs typeface="Georgia"/>
              </a:rPr>
              <a:t>have </a:t>
            </a:r>
            <a:r>
              <a:rPr sz="3200" b="1" spc="-195" dirty="0">
                <a:latin typeface="Georgia"/>
                <a:cs typeface="Georgia"/>
              </a:rPr>
              <a:t>a </a:t>
            </a:r>
            <a:r>
              <a:rPr sz="3200" b="1" spc="-110" dirty="0">
                <a:latin typeface="Georgia"/>
                <a:cs typeface="Georgia"/>
              </a:rPr>
              <a:t>static </a:t>
            </a:r>
            <a:r>
              <a:rPr sz="3200" b="1" spc="-140" dirty="0">
                <a:latin typeface="Georgia"/>
                <a:cs typeface="Georgia"/>
              </a:rPr>
              <a:t>instance </a:t>
            </a:r>
            <a:r>
              <a:rPr sz="3200" b="1" spc="-120" dirty="0">
                <a:latin typeface="Georgia"/>
                <a:cs typeface="Georgia"/>
              </a:rPr>
              <a:t>of  </a:t>
            </a:r>
            <a:r>
              <a:rPr sz="3200" b="1" spc="-75" dirty="0">
                <a:latin typeface="Georgia"/>
                <a:cs typeface="Georgia"/>
              </a:rPr>
              <a:t>itself</a:t>
            </a:r>
            <a:r>
              <a:rPr sz="3200" spc="-75" dirty="0">
                <a:latin typeface="Times New Roman"/>
                <a:cs typeface="Times New Roman"/>
              </a:rPr>
              <a:t>.</a:t>
            </a:r>
            <a:endParaRPr sz="3200">
              <a:latin typeface="Times New Roman"/>
              <a:cs typeface="Times New Roman"/>
            </a:endParaRPr>
          </a:p>
          <a:p>
            <a:pPr marL="285115" marR="930910" indent="-272415">
              <a:lnSpc>
                <a:spcPct val="100000"/>
              </a:lnSpc>
              <a:spcBef>
                <a:spcPts val="770"/>
              </a:spcBef>
              <a:buClr>
                <a:srgbClr val="0AD0D9"/>
              </a:buClr>
              <a:buSzPct val="93750"/>
              <a:buFont typeface="Arial"/>
              <a:buChar char=""/>
              <a:tabLst>
                <a:tab pos="285750" algn="l"/>
              </a:tabLst>
            </a:pPr>
            <a:r>
              <a:rPr sz="3200" i="1" spc="-70" dirty="0">
                <a:latin typeface="Georgia"/>
                <a:cs typeface="Georgia"/>
              </a:rPr>
              <a:t>SingleObject </a:t>
            </a:r>
            <a:r>
              <a:rPr sz="3200" spc="50" dirty="0">
                <a:latin typeface="Times New Roman"/>
                <a:cs typeface="Times New Roman"/>
              </a:rPr>
              <a:t>class </a:t>
            </a:r>
            <a:r>
              <a:rPr sz="3200" b="1" spc="-165" dirty="0">
                <a:latin typeface="Georgia"/>
                <a:cs typeface="Georgia"/>
              </a:rPr>
              <a:t>provides </a:t>
            </a:r>
            <a:r>
              <a:rPr sz="3200" b="1" spc="-190" dirty="0">
                <a:latin typeface="Georgia"/>
                <a:cs typeface="Georgia"/>
              </a:rPr>
              <a:t>a </a:t>
            </a:r>
            <a:r>
              <a:rPr sz="3200" b="1" spc="-105" dirty="0">
                <a:latin typeface="Georgia"/>
                <a:cs typeface="Georgia"/>
              </a:rPr>
              <a:t>static  </a:t>
            </a:r>
            <a:r>
              <a:rPr sz="3200" b="1" spc="-130" dirty="0">
                <a:latin typeface="Georgia"/>
                <a:cs typeface="Georgia"/>
              </a:rPr>
              <a:t>method </a:t>
            </a:r>
            <a:r>
              <a:rPr sz="3200" b="1" spc="-95" dirty="0">
                <a:latin typeface="Georgia"/>
                <a:cs typeface="Georgia"/>
              </a:rPr>
              <a:t>to </a:t>
            </a:r>
            <a:r>
              <a:rPr sz="3200" b="1" spc="-100" dirty="0">
                <a:latin typeface="Georgia"/>
                <a:cs typeface="Georgia"/>
              </a:rPr>
              <a:t>get </a:t>
            </a:r>
            <a:r>
              <a:rPr sz="3200" b="1" spc="-95" dirty="0">
                <a:latin typeface="Georgia"/>
                <a:cs typeface="Georgia"/>
              </a:rPr>
              <a:t>its </a:t>
            </a:r>
            <a:r>
              <a:rPr sz="3200" b="1" spc="-110" dirty="0">
                <a:latin typeface="Georgia"/>
                <a:cs typeface="Georgia"/>
              </a:rPr>
              <a:t>static </a:t>
            </a:r>
            <a:r>
              <a:rPr sz="3200" b="1" spc="-140" dirty="0">
                <a:latin typeface="Georgia"/>
                <a:cs typeface="Georgia"/>
              </a:rPr>
              <a:t>instance</a:t>
            </a:r>
            <a:r>
              <a:rPr sz="3200" b="1" spc="-390" dirty="0">
                <a:latin typeface="Georgia"/>
                <a:cs typeface="Georgia"/>
              </a:rPr>
              <a:t> </a:t>
            </a:r>
            <a:r>
              <a:rPr sz="3200" spc="155" dirty="0">
                <a:latin typeface="Times New Roman"/>
                <a:cs typeface="Times New Roman"/>
              </a:rPr>
              <a:t>to  </a:t>
            </a:r>
            <a:r>
              <a:rPr sz="3200" spc="140" dirty="0">
                <a:latin typeface="Times New Roman"/>
                <a:cs typeface="Times New Roman"/>
              </a:rPr>
              <a:t>outside</a:t>
            </a:r>
            <a:r>
              <a:rPr sz="3200" spc="-155" dirty="0">
                <a:latin typeface="Times New Roman"/>
                <a:cs typeface="Times New Roman"/>
              </a:rPr>
              <a:t> </a:t>
            </a:r>
            <a:r>
              <a:rPr sz="3200" spc="70" dirty="0">
                <a:latin typeface="Times New Roman"/>
                <a:cs typeface="Times New Roman"/>
              </a:rPr>
              <a:t>world.</a:t>
            </a:r>
            <a:endParaRPr sz="3200">
              <a:latin typeface="Times New Roman"/>
              <a:cs typeface="Times New Roman"/>
            </a:endParaRPr>
          </a:p>
          <a:p>
            <a:pPr marL="285115" indent="-272415">
              <a:lnSpc>
                <a:spcPct val="100000"/>
              </a:lnSpc>
              <a:spcBef>
                <a:spcPts val="770"/>
              </a:spcBef>
              <a:buClr>
                <a:srgbClr val="0AD0D9"/>
              </a:buClr>
              <a:buSzPct val="93750"/>
              <a:buFont typeface="Arial"/>
              <a:buChar char=""/>
              <a:tabLst>
                <a:tab pos="285750" algn="l"/>
              </a:tabLst>
            </a:pPr>
            <a:r>
              <a:rPr sz="3200" i="1" spc="-95" dirty="0">
                <a:latin typeface="Georgia"/>
                <a:cs typeface="Georgia"/>
              </a:rPr>
              <a:t>SingletonPatternDemo</a:t>
            </a:r>
            <a:r>
              <a:rPr sz="3200" spc="-95" dirty="0">
                <a:latin typeface="Times New Roman"/>
                <a:cs typeface="Times New Roman"/>
              </a:rPr>
              <a:t>,</a:t>
            </a:r>
            <a:r>
              <a:rPr sz="3200" spc="-80" dirty="0">
                <a:latin typeface="Times New Roman"/>
                <a:cs typeface="Times New Roman"/>
              </a:rPr>
              <a:t> </a:t>
            </a:r>
            <a:r>
              <a:rPr sz="3200" spc="170" dirty="0">
                <a:latin typeface="Times New Roman"/>
                <a:cs typeface="Times New Roman"/>
              </a:rPr>
              <a:t>our</a:t>
            </a:r>
            <a:r>
              <a:rPr sz="3200" spc="-200" dirty="0">
                <a:latin typeface="Times New Roman"/>
                <a:cs typeface="Times New Roman"/>
              </a:rPr>
              <a:t> </a:t>
            </a:r>
            <a:r>
              <a:rPr sz="3200" spc="185" dirty="0">
                <a:latin typeface="Times New Roman"/>
                <a:cs typeface="Times New Roman"/>
              </a:rPr>
              <a:t>demo</a:t>
            </a:r>
            <a:r>
              <a:rPr sz="3200" spc="-165" dirty="0">
                <a:latin typeface="Times New Roman"/>
                <a:cs typeface="Times New Roman"/>
              </a:rPr>
              <a:t> </a:t>
            </a:r>
            <a:r>
              <a:rPr sz="3200" spc="50" dirty="0">
                <a:latin typeface="Times New Roman"/>
                <a:cs typeface="Times New Roman"/>
              </a:rPr>
              <a:t>class</a:t>
            </a:r>
            <a:r>
              <a:rPr sz="3200" spc="-140" dirty="0">
                <a:latin typeface="Times New Roman"/>
                <a:cs typeface="Times New Roman"/>
              </a:rPr>
              <a:t> </a:t>
            </a:r>
            <a:r>
              <a:rPr sz="3200" spc="-400" dirty="0">
                <a:latin typeface="Times New Roman"/>
                <a:cs typeface="Times New Roman"/>
              </a:rPr>
              <a:t>will</a:t>
            </a:r>
            <a:endParaRPr sz="3200">
              <a:latin typeface="Times New Roman"/>
              <a:cs typeface="Times New Roman"/>
            </a:endParaRPr>
          </a:p>
          <a:p>
            <a:pPr marL="285115" marR="2197735">
              <a:lnSpc>
                <a:spcPct val="100000"/>
              </a:lnSpc>
              <a:spcBef>
                <a:spcPts val="5"/>
              </a:spcBef>
            </a:pPr>
            <a:r>
              <a:rPr sz="3200" b="1" spc="-150" dirty="0">
                <a:latin typeface="Georgia"/>
                <a:cs typeface="Georgia"/>
              </a:rPr>
              <a:t>use </a:t>
            </a:r>
            <a:r>
              <a:rPr sz="3200" b="1" i="1" spc="-165" dirty="0">
                <a:latin typeface="Georgia"/>
                <a:cs typeface="Georgia"/>
              </a:rPr>
              <a:t>SingleObject </a:t>
            </a:r>
            <a:r>
              <a:rPr sz="3200" b="1" spc="-155" dirty="0">
                <a:latin typeface="Georgia"/>
                <a:cs typeface="Georgia"/>
              </a:rPr>
              <a:t>class </a:t>
            </a:r>
            <a:r>
              <a:rPr sz="3200" spc="155" dirty="0">
                <a:latin typeface="Times New Roman"/>
                <a:cs typeface="Times New Roman"/>
              </a:rPr>
              <a:t>to</a:t>
            </a:r>
            <a:r>
              <a:rPr sz="3200" spc="-95" dirty="0">
                <a:latin typeface="Times New Roman"/>
                <a:cs typeface="Times New Roman"/>
              </a:rPr>
              <a:t> </a:t>
            </a:r>
            <a:r>
              <a:rPr sz="3200" spc="100" dirty="0">
                <a:latin typeface="Times New Roman"/>
                <a:cs typeface="Times New Roman"/>
              </a:rPr>
              <a:t>get  </a:t>
            </a:r>
            <a:r>
              <a:rPr sz="3200" spc="114" dirty="0">
                <a:latin typeface="Times New Roman"/>
                <a:cs typeface="Times New Roman"/>
              </a:rPr>
              <a:t>a </a:t>
            </a:r>
            <a:r>
              <a:rPr sz="3200" i="1" spc="-70" dirty="0">
                <a:latin typeface="Georgia"/>
                <a:cs typeface="Georgia"/>
              </a:rPr>
              <a:t>SingleObject</a:t>
            </a:r>
            <a:r>
              <a:rPr sz="3200" i="1" spc="-265" dirty="0">
                <a:latin typeface="Georgia"/>
                <a:cs typeface="Georgia"/>
              </a:rPr>
              <a:t> </a:t>
            </a:r>
            <a:r>
              <a:rPr sz="3200" spc="100" dirty="0">
                <a:latin typeface="Times New Roman"/>
                <a:cs typeface="Times New Roman"/>
              </a:rPr>
              <a:t>object.</a:t>
            </a:r>
            <a:endParaRPr sz="3200">
              <a:latin typeface="Times New Roman"/>
              <a:cs typeface="Times New Roman"/>
            </a:endParaRPr>
          </a:p>
        </p:txBody>
      </p:sp>
      <p:sp>
        <p:nvSpPr>
          <p:cNvPr id="8" name="object 8"/>
          <p:cNvSpPr txBox="1">
            <a:spLocks noGrp="1"/>
          </p:cNvSpPr>
          <p:nvPr>
            <p:ph type="title"/>
          </p:nvPr>
        </p:nvSpPr>
        <p:spPr>
          <a:xfrm>
            <a:off x="444500" y="327406"/>
            <a:ext cx="4171950" cy="788035"/>
          </a:xfrm>
          <a:prstGeom prst="rect">
            <a:avLst/>
          </a:prstGeom>
        </p:spPr>
        <p:txBody>
          <a:bodyPr vert="horz" wrap="square" lIns="0" tIns="12700" rIns="0" bIns="0" rtlCol="0">
            <a:spAutoFit/>
          </a:bodyPr>
          <a:lstStyle/>
          <a:p>
            <a:pPr marL="12700">
              <a:lnSpc>
                <a:spcPct val="100000"/>
              </a:lnSpc>
              <a:spcBef>
                <a:spcPts val="100"/>
              </a:spcBef>
            </a:pPr>
            <a:r>
              <a:rPr spc="-114" dirty="0"/>
              <a:t>Implementation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4171950" cy="788035"/>
          </a:xfrm>
          <a:prstGeom prst="rect">
            <a:avLst/>
          </a:prstGeom>
        </p:spPr>
        <p:txBody>
          <a:bodyPr vert="horz" wrap="square" lIns="0" tIns="12700" rIns="0" bIns="0" rtlCol="0">
            <a:spAutoFit/>
          </a:bodyPr>
          <a:lstStyle/>
          <a:p>
            <a:pPr marL="12700">
              <a:lnSpc>
                <a:spcPct val="100000"/>
              </a:lnSpc>
              <a:spcBef>
                <a:spcPts val="100"/>
              </a:spcBef>
            </a:pPr>
            <a:r>
              <a:rPr spc="-114" dirty="0"/>
              <a:t>Implementation</a:t>
            </a:r>
          </a:p>
        </p:txBody>
      </p:sp>
      <p:sp>
        <p:nvSpPr>
          <p:cNvPr id="8" name="object 8"/>
          <p:cNvSpPr/>
          <p:nvPr/>
        </p:nvSpPr>
        <p:spPr>
          <a:xfrm>
            <a:off x="2895600" y="1143000"/>
            <a:ext cx="4267200" cy="5330952"/>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1</a:t>
            </a:r>
          </a:p>
        </p:txBody>
      </p:sp>
      <p:sp>
        <p:nvSpPr>
          <p:cNvPr id="8" name="object 8"/>
          <p:cNvSpPr/>
          <p:nvPr/>
        </p:nvSpPr>
        <p:spPr>
          <a:xfrm>
            <a:off x="762000" y="1600199"/>
            <a:ext cx="8305800" cy="5257800"/>
          </a:xfrm>
          <a:custGeom>
            <a:avLst/>
            <a:gdLst/>
            <a:ahLst/>
            <a:cxnLst/>
            <a:rect l="l" t="t" r="r" b="b"/>
            <a:pathLst>
              <a:path w="8305800" h="5257800">
                <a:moveTo>
                  <a:pt x="8305800" y="5257798"/>
                </a:moveTo>
                <a:lnTo>
                  <a:pt x="8305800" y="0"/>
                </a:lnTo>
                <a:lnTo>
                  <a:pt x="0" y="0"/>
                </a:lnTo>
                <a:lnTo>
                  <a:pt x="0" y="5257798"/>
                </a:lnTo>
                <a:lnTo>
                  <a:pt x="8305800" y="5257798"/>
                </a:lnTo>
                <a:close/>
              </a:path>
            </a:pathLst>
          </a:custGeom>
          <a:solidFill>
            <a:srgbClr val="000000"/>
          </a:solidFill>
        </p:spPr>
        <p:txBody>
          <a:bodyPr wrap="square" lIns="0" tIns="0" rIns="0" bIns="0" rtlCol="0"/>
          <a:lstStyle/>
          <a:p>
            <a:endParaRPr/>
          </a:p>
        </p:txBody>
      </p:sp>
      <p:sp>
        <p:nvSpPr>
          <p:cNvPr id="9" name="object 9"/>
          <p:cNvSpPr txBox="1"/>
          <p:nvPr/>
        </p:nvSpPr>
        <p:spPr>
          <a:xfrm>
            <a:off x="535940" y="1084497"/>
            <a:ext cx="8441690" cy="5679440"/>
          </a:xfrm>
          <a:prstGeom prst="rect">
            <a:avLst/>
          </a:prstGeom>
        </p:spPr>
        <p:txBody>
          <a:bodyPr vert="horz" wrap="square" lIns="0" tIns="83185" rIns="0" bIns="0" rtlCol="0">
            <a:spAutoFit/>
          </a:bodyPr>
          <a:lstStyle/>
          <a:p>
            <a:pPr marL="12700">
              <a:lnSpc>
                <a:spcPct val="100000"/>
              </a:lnSpc>
              <a:spcBef>
                <a:spcPts val="655"/>
              </a:spcBef>
            </a:pPr>
            <a:r>
              <a:rPr sz="2450" spc="-625" dirty="0">
                <a:solidFill>
                  <a:srgbClr val="0AD0D9"/>
                </a:solidFill>
                <a:latin typeface="Arial"/>
                <a:cs typeface="Arial"/>
              </a:rPr>
              <a:t> </a:t>
            </a:r>
            <a:r>
              <a:rPr sz="2600" spc="80" dirty="0">
                <a:latin typeface="Times New Roman"/>
                <a:cs typeface="Times New Roman"/>
              </a:rPr>
              <a:t>Create </a:t>
            </a:r>
            <a:r>
              <a:rPr sz="2600" spc="95" dirty="0">
                <a:latin typeface="Times New Roman"/>
                <a:cs typeface="Times New Roman"/>
              </a:rPr>
              <a:t>a</a:t>
            </a:r>
            <a:r>
              <a:rPr sz="2600" spc="-459" dirty="0">
                <a:latin typeface="Times New Roman"/>
                <a:cs typeface="Times New Roman"/>
              </a:rPr>
              <a:t> </a:t>
            </a:r>
            <a:r>
              <a:rPr sz="2600" spc="75" dirty="0">
                <a:latin typeface="Times New Roman"/>
                <a:cs typeface="Times New Roman"/>
              </a:rPr>
              <a:t>Singleton </a:t>
            </a:r>
            <a:r>
              <a:rPr sz="2600" spc="15" dirty="0">
                <a:latin typeface="Times New Roman"/>
                <a:cs typeface="Times New Roman"/>
              </a:rPr>
              <a:t>Class. </a:t>
            </a:r>
            <a:r>
              <a:rPr sz="2600" spc="-70" dirty="0">
                <a:latin typeface="Times New Roman"/>
                <a:cs typeface="Times New Roman"/>
              </a:rPr>
              <a:t>(</a:t>
            </a:r>
            <a:r>
              <a:rPr sz="2600" i="1" spc="-70" dirty="0">
                <a:latin typeface="Georgia"/>
                <a:cs typeface="Georgia"/>
              </a:rPr>
              <a:t>SingleObject.java)</a:t>
            </a:r>
            <a:endParaRPr sz="2600">
              <a:latin typeface="Georgia"/>
              <a:cs typeface="Georgia"/>
            </a:endParaRPr>
          </a:p>
          <a:p>
            <a:pPr marL="317500">
              <a:lnSpc>
                <a:spcPct val="100000"/>
              </a:lnSpc>
              <a:spcBef>
                <a:spcPts val="515"/>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175" dirty="0">
                <a:solidFill>
                  <a:srgbClr val="92D050"/>
                </a:solidFill>
                <a:latin typeface="Arial"/>
                <a:cs typeface="Arial"/>
              </a:rPr>
              <a:t>SingleObject</a:t>
            </a:r>
            <a:r>
              <a:rPr sz="2400" b="1" spc="-170"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707390">
              <a:lnSpc>
                <a:spcPct val="100000"/>
              </a:lnSpc>
            </a:pPr>
            <a:r>
              <a:rPr sz="2400" b="1" spc="10" dirty="0">
                <a:solidFill>
                  <a:srgbClr val="92D050"/>
                </a:solidFill>
                <a:latin typeface="Arial"/>
                <a:cs typeface="Arial"/>
              </a:rPr>
              <a:t>//create </a:t>
            </a:r>
            <a:r>
              <a:rPr sz="2400" b="1" spc="-235" dirty="0">
                <a:solidFill>
                  <a:srgbClr val="92D050"/>
                </a:solidFill>
                <a:latin typeface="Arial"/>
                <a:cs typeface="Arial"/>
              </a:rPr>
              <a:t>an </a:t>
            </a:r>
            <a:r>
              <a:rPr sz="2400" b="1" spc="-110" dirty="0">
                <a:solidFill>
                  <a:srgbClr val="92D050"/>
                </a:solidFill>
                <a:latin typeface="Arial"/>
                <a:cs typeface="Arial"/>
              </a:rPr>
              <a:t>object </a:t>
            </a:r>
            <a:r>
              <a:rPr sz="2400" b="1" spc="35" dirty="0">
                <a:solidFill>
                  <a:srgbClr val="92D050"/>
                </a:solidFill>
                <a:latin typeface="Arial"/>
                <a:cs typeface="Arial"/>
              </a:rPr>
              <a:t>of</a:t>
            </a:r>
            <a:r>
              <a:rPr sz="2400" b="1" spc="-390" dirty="0">
                <a:solidFill>
                  <a:srgbClr val="92D050"/>
                </a:solidFill>
                <a:latin typeface="Arial"/>
                <a:cs typeface="Arial"/>
              </a:rPr>
              <a:t> </a:t>
            </a:r>
            <a:r>
              <a:rPr sz="2400" b="1" spc="-175" dirty="0">
                <a:solidFill>
                  <a:srgbClr val="92D050"/>
                </a:solidFill>
                <a:latin typeface="Arial"/>
                <a:cs typeface="Arial"/>
              </a:rPr>
              <a:t>SingleObject</a:t>
            </a:r>
            <a:endParaRPr sz="2400">
              <a:latin typeface="Arial"/>
              <a:cs typeface="Arial"/>
            </a:endParaRPr>
          </a:p>
          <a:p>
            <a:pPr marL="707390">
              <a:lnSpc>
                <a:spcPct val="100000"/>
              </a:lnSpc>
            </a:pPr>
            <a:r>
              <a:rPr sz="2400" b="1" spc="-60" dirty="0">
                <a:solidFill>
                  <a:srgbClr val="92D050"/>
                </a:solidFill>
                <a:latin typeface="Arial"/>
                <a:cs typeface="Arial"/>
              </a:rPr>
              <a:t>private </a:t>
            </a:r>
            <a:r>
              <a:rPr sz="2400" b="1" spc="25" dirty="0">
                <a:solidFill>
                  <a:srgbClr val="92D050"/>
                </a:solidFill>
                <a:latin typeface="Arial"/>
                <a:cs typeface="Arial"/>
              </a:rPr>
              <a:t>static </a:t>
            </a:r>
            <a:r>
              <a:rPr sz="2400" b="1" spc="-175" dirty="0">
                <a:solidFill>
                  <a:srgbClr val="92D050"/>
                </a:solidFill>
                <a:latin typeface="Arial"/>
                <a:cs typeface="Arial"/>
              </a:rPr>
              <a:t>SingleObject </a:t>
            </a:r>
            <a:r>
              <a:rPr sz="2400" b="1" spc="-160" dirty="0">
                <a:solidFill>
                  <a:srgbClr val="92D050"/>
                </a:solidFill>
                <a:latin typeface="Arial"/>
                <a:cs typeface="Arial"/>
              </a:rPr>
              <a:t>instance </a:t>
            </a:r>
            <a:r>
              <a:rPr sz="2400" b="1" spc="-85" dirty="0">
                <a:solidFill>
                  <a:srgbClr val="92D050"/>
                </a:solidFill>
                <a:latin typeface="Arial"/>
                <a:cs typeface="Arial"/>
              </a:rPr>
              <a:t>= </a:t>
            </a:r>
            <a:r>
              <a:rPr sz="2400" b="1" spc="-430" dirty="0">
                <a:solidFill>
                  <a:srgbClr val="92D050"/>
                </a:solidFill>
                <a:latin typeface="Arial"/>
                <a:cs typeface="Arial"/>
              </a:rPr>
              <a:t>new</a:t>
            </a:r>
            <a:r>
              <a:rPr sz="2400" b="1" spc="-409" dirty="0">
                <a:solidFill>
                  <a:srgbClr val="92D050"/>
                </a:solidFill>
                <a:latin typeface="Arial"/>
                <a:cs typeface="Arial"/>
              </a:rPr>
              <a:t> </a:t>
            </a:r>
            <a:r>
              <a:rPr sz="2400" b="1" spc="-114" dirty="0">
                <a:solidFill>
                  <a:srgbClr val="92D050"/>
                </a:solidFill>
                <a:latin typeface="Arial"/>
                <a:cs typeface="Arial"/>
              </a:rPr>
              <a:t>SingleObject();</a:t>
            </a:r>
            <a:endParaRPr sz="2400">
              <a:latin typeface="Arial"/>
              <a:cs typeface="Arial"/>
            </a:endParaRPr>
          </a:p>
          <a:p>
            <a:pPr marL="707390">
              <a:lnSpc>
                <a:spcPct val="100000"/>
              </a:lnSpc>
            </a:pPr>
            <a:r>
              <a:rPr sz="2400" b="1" spc="-175" dirty="0">
                <a:solidFill>
                  <a:srgbClr val="92D050"/>
                </a:solidFill>
                <a:latin typeface="Arial"/>
                <a:cs typeface="Arial"/>
              </a:rPr>
              <a:t>//make </a:t>
            </a:r>
            <a:r>
              <a:rPr sz="2400" b="1" spc="-80" dirty="0">
                <a:solidFill>
                  <a:srgbClr val="92D050"/>
                </a:solidFill>
                <a:latin typeface="Arial"/>
                <a:cs typeface="Arial"/>
              </a:rPr>
              <a:t>the </a:t>
            </a:r>
            <a:r>
              <a:rPr sz="2400" b="1" spc="-165" dirty="0">
                <a:solidFill>
                  <a:srgbClr val="92D050"/>
                </a:solidFill>
                <a:latin typeface="Arial"/>
                <a:cs typeface="Arial"/>
              </a:rPr>
              <a:t>constructor </a:t>
            </a:r>
            <a:r>
              <a:rPr sz="2400" b="1" spc="-60" dirty="0">
                <a:solidFill>
                  <a:srgbClr val="92D050"/>
                </a:solidFill>
                <a:latin typeface="Arial"/>
                <a:cs typeface="Arial"/>
              </a:rPr>
              <a:t>private </a:t>
            </a:r>
            <a:r>
              <a:rPr sz="2400" b="1" spc="-235" dirty="0">
                <a:solidFill>
                  <a:srgbClr val="92D050"/>
                </a:solidFill>
                <a:latin typeface="Arial"/>
                <a:cs typeface="Arial"/>
              </a:rPr>
              <a:t>so </a:t>
            </a:r>
            <a:r>
              <a:rPr sz="2400" b="1" spc="-5" dirty="0">
                <a:solidFill>
                  <a:srgbClr val="92D050"/>
                </a:solidFill>
                <a:latin typeface="Arial"/>
                <a:cs typeface="Arial"/>
              </a:rPr>
              <a:t>that </a:t>
            </a:r>
            <a:r>
              <a:rPr sz="2400" b="1" spc="30" dirty="0">
                <a:solidFill>
                  <a:srgbClr val="92D050"/>
                </a:solidFill>
                <a:latin typeface="Arial"/>
                <a:cs typeface="Arial"/>
              </a:rPr>
              <a:t>this </a:t>
            </a:r>
            <a:r>
              <a:rPr sz="2400" b="1" spc="-120" dirty="0">
                <a:solidFill>
                  <a:srgbClr val="92D050"/>
                </a:solidFill>
                <a:latin typeface="Arial"/>
                <a:cs typeface="Arial"/>
              </a:rPr>
              <a:t>class </a:t>
            </a:r>
            <a:r>
              <a:rPr sz="2400" b="1" spc="-240" dirty="0">
                <a:solidFill>
                  <a:srgbClr val="92D050"/>
                </a:solidFill>
                <a:latin typeface="Arial"/>
                <a:cs typeface="Arial"/>
              </a:rPr>
              <a:t>cannot</a:t>
            </a:r>
            <a:r>
              <a:rPr sz="2400" b="1" spc="-15" dirty="0">
                <a:solidFill>
                  <a:srgbClr val="92D050"/>
                </a:solidFill>
                <a:latin typeface="Arial"/>
                <a:cs typeface="Arial"/>
              </a:rPr>
              <a:t> </a:t>
            </a:r>
            <a:r>
              <a:rPr sz="2400" b="1" spc="-229" dirty="0">
                <a:solidFill>
                  <a:srgbClr val="92D050"/>
                </a:solidFill>
                <a:latin typeface="Arial"/>
                <a:cs typeface="Arial"/>
              </a:rPr>
              <a:t>be</a:t>
            </a:r>
            <a:endParaRPr sz="2400">
              <a:latin typeface="Arial"/>
              <a:cs typeface="Arial"/>
            </a:endParaRPr>
          </a:p>
          <a:p>
            <a:pPr marL="707390">
              <a:lnSpc>
                <a:spcPct val="100000"/>
              </a:lnSpc>
            </a:pPr>
            <a:r>
              <a:rPr sz="2400" b="1" spc="-15" dirty="0">
                <a:solidFill>
                  <a:srgbClr val="92D050"/>
                </a:solidFill>
                <a:latin typeface="Arial"/>
                <a:cs typeface="Arial"/>
              </a:rPr>
              <a:t>//instantiated</a:t>
            </a:r>
            <a:endParaRPr sz="2400">
              <a:latin typeface="Arial"/>
              <a:cs typeface="Arial"/>
            </a:endParaRPr>
          </a:p>
          <a:p>
            <a:pPr marL="707390">
              <a:lnSpc>
                <a:spcPct val="100000"/>
              </a:lnSpc>
            </a:pPr>
            <a:r>
              <a:rPr sz="2400" b="1" spc="-60" dirty="0">
                <a:solidFill>
                  <a:srgbClr val="92D050"/>
                </a:solidFill>
                <a:latin typeface="Arial"/>
                <a:cs typeface="Arial"/>
              </a:rPr>
              <a:t>private</a:t>
            </a:r>
            <a:r>
              <a:rPr sz="2400" b="1" spc="60" dirty="0">
                <a:solidFill>
                  <a:srgbClr val="92D050"/>
                </a:solidFill>
                <a:latin typeface="Arial"/>
                <a:cs typeface="Arial"/>
              </a:rPr>
              <a:t> </a:t>
            </a:r>
            <a:r>
              <a:rPr sz="2400" b="1" spc="-95" dirty="0">
                <a:solidFill>
                  <a:srgbClr val="92D050"/>
                </a:solidFill>
                <a:latin typeface="Arial"/>
                <a:cs typeface="Arial"/>
              </a:rPr>
              <a:t>SingleObject(){}</a:t>
            </a:r>
            <a:endParaRPr sz="2400">
              <a:latin typeface="Arial"/>
              <a:cs typeface="Arial"/>
            </a:endParaRPr>
          </a:p>
          <a:p>
            <a:pPr marL="707390">
              <a:lnSpc>
                <a:spcPct val="100000"/>
              </a:lnSpc>
              <a:spcBef>
                <a:spcPts val="5"/>
              </a:spcBef>
            </a:pPr>
            <a:r>
              <a:rPr sz="2400" b="1" spc="10" dirty="0">
                <a:solidFill>
                  <a:srgbClr val="92D050"/>
                </a:solidFill>
                <a:latin typeface="Arial"/>
                <a:cs typeface="Arial"/>
              </a:rPr>
              <a:t>//Get </a:t>
            </a:r>
            <a:r>
              <a:rPr sz="2400" b="1" spc="-75" dirty="0">
                <a:solidFill>
                  <a:srgbClr val="92D050"/>
                </a:solidFill>
                <a:latin typeface="Arial"/>
                <a:cs typeface="Arial"/>
              </a:rPr>
              <a:t>the </a:t>
            </a:r>
            <a:r>
              <a:rPr sz="2400" b="1" spc="-140" dirty="0">
                <a:solidFill>
                  <a:srgbClr val="92D050"/>
                </a:solidFill>
                <a:latin typeface="Arial"/>
                <a:cs typeface="Arial"/>
              </a:rPr>
              <a:t>only </a:t>
            </a:r>
            <a:r>
              <a:rPr sz="2400" b="1" spc="-105" dirty="0">
                <a:solidFill>
                  <a:srgbClr val="92D050"/>
                </a:solidFill>
                <a:latin typeface="Arial"/>
                <a:cs typeface="Arial"/>
              </a:rPr>
              <a:t>object</a:t>
            </a:r>
            <a:r>
              <a:rPr sz="2400" b="1" spc="-85" dirty="0">
                <a:solidFill>
                  <a:srgbClr val="92D050"/>
                </a:solidFill>
                <a:latin typeface="Arial"/>
                <a:cs typeface="Arial"/>
              </a:rPr>
              <a:t> </a:t>
            </a:r>
            <a:r>
              <a:rPr sz="2400" b="1" spc="-70" dirty="0">
                <a:solidFill>
                  <a:srgbClr val="92D050"/>
                </a:solidFill>
                <a:latin typeface="Arial"/>
                <a:cs typeface="Arial"/>
              </a:rPr>
              <a:t>available</a:t>
            </a:r>
            <a:endParaRPr sz="2400">
              <a:latin typeface="Arial"/>
              <a:cs typeface="Arial"/>
            </a:endParaRPr>
          </a:p>
          <a:p>
            <a:pPr marL="1097915" marR="2348230" indent="-390525">
              <a:lnSpc>
                <a:spcPct val="100000"/>
              </a:lnSpc>
            </a:pPr>
            <a:r>
              <a:rPr sz="2400" b="1" spc="-105" dirty="0">
                <a:solidFill>
                  <a:srgbClr val="92D050"/>
                </a:solidFill>
                <a:latin typeface="Arial"/>
                <a:cs typeface="Arial"/>
              </a:rPr>
              <a:t>public </a:t>
            </a:r>
            <a:r>
              <a:rPr sz="2400" b="1" spc="25" dirty="0">
                <a:solidFill>
                  <a:srgbClr val="92D050"/>
                </a:solidFill>
                <a:latin typeface="Arial"/>
                <a:cs typeface="Arial"/>
              </a:rPr>
              <a:t>static </a:t>
            </a:r>
            <a:r>
              <a:rPr sz="2400" b="1" spc="-175" dirty="0">
                <a:solidFill>
                  <a:srgbClr val="92D050"/>
                </a:solidFill>
                <a:latin typeface="Arial"/>
                <a:cs typeface="Arial"/>
              </a:rPr>
              <a:t>SingleObject </a:t>
            </a:r>
            <a:r>
              <a:rPr sz="2400" b="1" spc="-90" dirty="0">
                <a:solidFill>
                  <a:srgbClr val="92D050"/>
                </a:solidFill>
                <a:latin typeface="Arial"/>
                <a:cs typeface="Arial"/>
              </a:rPr>
              <a:t>getInstance(){  </a:t>
            </a:r>
            <a:r>
              <a:rPr sz="2400" b="1" spc="-85" dirty="0">
                <a:solidFill>
                  <a:srgbClr val="92D050"/>
                </a:solidFill>
                <a:latin typeface="Arial"/>
                <a:cs typeface="Arial"/>
              </a:rPr>
              <a:t>return</a:t>
            </a:r>
            <a:r>
              <a:rPr sz="2400" b="1" spc="45" dirty="0">
                <a:solidFill>
                  <a:srgbClr val="92D050"/>
                </a:solidFill>
                <a:latin typeface="Arial"/>
                <a:cs typeface="Arial"/>
              </a:rPr>
              <a:t> </a:t>
            </a:r>
            <a:r>
              <a:rPr sz="2400" b="1" spc="-114" dirty="0">
                <a:solidFill>
                  <a:srgbClr val="92D050"/>
                </a:solidFill>
                <a:latin typeface="Arial"/>
                <a:cs typeface="Arial"/>
              </a:rPr>
              <a:t>instance;</a:t>
            </a:r>
            <a:endParaRPr sz="2400">
              <a:latin typeface="Arial"/>
              <a:cs typeface="Arial"/>
            </a:endParaRPr>
          </a:p>
          <a:p>
            <a:pPr marL="707390">
              <a:lnSpc>
                <a:spcPct val="100000"/>
              </a:lnSpc>
            </a:pPr>
            <a:r>
              <a:rPr sz="2400" b="1" spc="385" dirty="0">
                <a:solidFill>
                  <a:srgbClr val="92D050"/>
                </a:solidFill>
                <a:latin typeface="Arial"/>
                <a:cs typeface="Arial"/>
              </a:rPr>
              <a:t>}</a:t>
            </a:r>
            <a:endParaRPr sz="2400">
              <a:latin typeface="Arial"/>
              <a:cs typeface="Arial"/>
            </a:endParaRPr>
          </a:p>
          <a:p>
            <a:pPr marL="1097915" marR="2740025" indent="-390525">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300" dirty="0">
                <a:solidFill>
                  <a:srgbClr val="92D050"/>
                </a:solidFill>
                <a:latin typeface="Arial"/>
                <a:cs typeface="Arial"/>
              </a:rPr>
              <a:t>showMessage(){  </a:t>
            </a:r>
            <a:r>
              <a:rPr sz="2400" b="1" spc="-120" dirty="0">
                <a:solidFill>
                  <a:srgbClr val="92D050"/>
                </a:solidFill>
                <a:latin typeface="Arial"/>
                <a:cs typeface="Arial"/>
              </a:rPr>
              <a:t>System.out.println("Hello</a:t>
            </a:r>
            <a:r>
              <a:rPr sz="2400" b="1" spc="20" dirty="0">
                <a:solidFill>
                  <a:srgbClr val="92D050"/>
                </a:solidFill>
                <a:latin typeface="Arial"/>
                <a:cs typeface="Arial"/>
              </a:rPr>
              <a:t> </a:t>
            </a:r>
            <a:r>
              <a:rPr sz="2400" b="1" spc="-95" dirty="0">
                <a:solidFill>
                  <a:srgbClr val="92D050"/>
                </a:solidFill>
                <a:latin typeface="Arial"/>
                <a:cs typeface="Arial"/>
              </a:rPr>
              <a:t>World!");</a:t>
            </a:r>
            <a:endParaRPr sz="2400">
              <a:latin typeface="Arial"/>
              <a:cs typeface="Arial"/>
            </a:endParaRPr>
          </a:p>
          <a:p>
            <a:pPr marL="707390">
              <a:lnSpc>
                <a:spcPct val="100000"/>
              </a:lnSpc>
            </a:pPr>
            <a:r>
              <a:rPr sz="2400" b="1" spc="385" dirty="0">
                <a:solidFill>
                  <a:srgbClr val="92D050"/>
                </a:solidFill>
                <a:latin typeface="Arial"/>
                <a:cs typeface="Arial"/>
              </a:rPr>
              <a:t>}</a:t>
            </a:r>
            <a:endParaRPr sz="2400">
              <a:latin typeface="Arial"/>
              <a:cs typeface="Arial"/>
            </a:endParaRPr>
          </a:p>
          <a:p>
            <a:pPr marL="31750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9570"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0" dirty="0"/>
              <a:t> </a:t>
            </a:r>
            <a:r>
              <a:rPr spc="-245" dirty="0"/>
              <a:t>2</a:t>
            </a:r>
          </a:p>
        </p:txBody>
      </p:sp>
      <p:sp>
        <p:nvSpPr>
          <p:cNvPr id="8" name="object 8"/>
          <p:cNvSpPr/>
          <p:nvPr/>
        </p:nvSpPr>
        <p:spPr>
          <a:xfrm>
            <a:off x="762000" y="1600200"/>
            <a:ext cx="8305800" cy="4525010"/>
          </a:xfrm>
          <a:custGeom>
            <a:avLst/>
            <a:gdLst/>
            <a:ahLst/>
            <a:cxnLst/>
            <a:rect l="l" t="t" r="r" b="b"/>
            <a:pathLst>
              <a:path w="8305800" h="4525010">
                <a:moveTo>
                  <a:pt x="0" y="4524756"/>
                </a:moveTo>
                <a:lnTo>
                  <a:pt x="8305800" y="4524756"/>
                </a:lnTo>
                <a:lnTo>
                  <a:pt x="8305800" y="0"/>
                </a:lnTo>
                <a:lnTo>
                  <a:pt x="0" y="0"/>
                </a:lnTo>
                <a:lnTo>
                  <a:pt x="0" y="4524756"/>
                </a:lnTo>
                <a:close/>
              </a:path>
            </a:pathLst>
          </a:custGeom>
          <a:solidFill>
            <a:srgbClr val="000000"/>
          </a:solidFill>
        </p:spPr>
        <p:txBody>
          <a:bodyPr wrap="square" lIns="0" tIns="0" rIns="0" bIns="0" rtlCol="0"/>
          <a:lstStyle/>
          <a:p>
            <a:endParaRPr/>
          </a:p>
        </p:txBody>
      </p:sp>
      <p:sp>
        <p:nvSpPr>
          <p:cNvPr id="9" name="object 9"/>
          <p:cNvSpPr txBox="1"/>
          <p:nvPr/>
        </p:nvSpPr>
        <p:spPr>
          <a:xfrm>
            <a:off x="535940" y="537819"/>
            <a:ext cx="8311515" cy="5494655"/>
          </a:xfrm>
          <a:prstGeom prst="rect">
            <a:avLst/>
          </a:prstGeom>
        </p:spPr>
        <p:txBody>
          <a:bodyPr vert="horz" wrap="square" lIns="0" tIns="91440" rIns="0" bIns="0" rtlCol="0">
            <a:spAutoFit/>
          </a:bodyPr>
          <a:lstStyle/>
          <a:p>
            <a:pPr marL="285115" indent="-272415">
              <a:lnSpc>
                <a:spcPct val="100000"/>
              </a:lnSpc>
              <a:spcBef>
                <a:spcPts val="720"/>
              </a:spcBef>
              <a:buClr>
                <a:srgbClr val="0AD0D9"/>
              </a:buClr>
              <a:buSzPct val="94230"/>
              <a:buFont typeface="Arial"/>
              <a:buChar char=""/>
              <a:tabLst>
                <a:tab pos="285750" algn="l"/>
              </a:tabLst>
            </a:pPr>
            <a:r>
              <a:rPr sz="2600" spc="75" dirty="0">
                <a:latin typeface="Times New Roman"/>
                <a:cs typeface="Times New Roman"/>
              </a:rPr>
              <a:t>Get</a:t>
            </a:r>
            <a:r>
              <a:rPr sz="2600" spc="-95" dirty="0">
                <a:latin typeface="Times New Roman"/>
                <a:cs typeface="Times New Roman"/>
              </a:rPr>
              <a:t> </a:t>
            </a:r>
            <a:r>
              <a:rPr sz="2600" spc="160" dirty="0">
                <a:latin typeface="Times New Roman"/>
                <a:cs typeface="Times New Roman"/>
              </a:rPr>
              <a:t>the</a:t>
            </a:r>
            <a:r>
              <a:rPr sz="2600" spc="-130" dirty="0">
                <a:latin typeface="Times New Roman"/>
                <a:cs typeface="Times New Roman"/>
              </a:rPr>
              <a:t> </a:t>
            </a:r>
            <a:r>
              <a:rPr sz="2600" spc="60" dirty="0">
                <a:latin typeface="Times New Roman"/>
                <a:cs typeface="Times New Roman"/>
              </a:rPr>
              <a:t>only</a:t>
            </a:r>
            <a:r>
              <a:rPr sz="2600" spc="-145" dirty="0">
                <a:latin typeface="Times New Roman"/>
                <a:cs typeface="Times New Roman"/>
              </a:rPr>
              <a:t> </a:t>
            </a:r>
            <a:r>
              <a:rPr sz="2600" spc="90" dirty="0">
                <a:latin typeface="Times New Roman"/>
                <a:cs typeface="Times New Roman"/>
              </a:rPr>
              <a:t>object</a:t>
            </a:r>
            <a:r>
              <a:rPr sz="2600" spc="-105" dirty="0">
                <a:latin typeface="Times New Roman"/>
                <a:cs typeface="Times New Roman"/>
              </a:rPr>
              <a:t> </a:t>
            </a:r>
            <a:r>
              <a:rPr sz="2600" spc="90" dirty="0">
                <a:latin typeface="Times New Roman"/>
                <a:cs typeface="Times New Roman"/>
              </a:rPr>
              <a:t>from</a:t>
            </a:r>
            <a:r>
              <a:rPr sz="2600" spc="-75" dirty="0">
                <a:latin typeface="Times New Roman"/>
                <a:cs typeface="Times New Roman"/>
              </a:rPr>
              <a:t> </a:t>
            </a:r>
            <a:r>
              <a:rPr sz="2600" spc="160" dirty="0">
                <a:latin typeface="Times New Roman"/>
                <a:cs typeface="Times New Roman"/>
              </a:rPr>
              <a:t>the</a:t>
            </a:r>
            <a:r>
              <a:rPr sz="2600" spc="-114" dirty="0">
                <a:latin typeface="Times New Roman"/>
                <a:cs typeface="Times New Roman"/>
              </a:rPr>
              <a:t> </a:t>
            </a:r>
            <a:r>
              <a:rPr sz="2600" spc="90" dirty="0">
                <a:latin typeface="Times New Roman"/>
                <a:cs typeface="Times New Roman"/>
              </a:rPr>
              <a:t>singleton</a:t>
            </a:r>
            <a:r>
              <a:rPr sz="2600" spc="-125" dirty="0">
                <a:latin typeface="Times New Roman"/>
                <a:cs typeface="Times New Roman"/>
              </a:rPr>
              <a:t> </a:t>
            </a:r>
            <a:r>
              <a:rPr sz="2600" spc="30" dirty="0">
                <a:latin typeface="Times New Roman"/>
                <a:cs typeface="Times New Roman"/>
              </a:rPr>
              <a:t>class.</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i="1" spc="-95" dirty="0">
                <a:latin typeface="Georgia"/>
                <a:cs typeface="Georgia"/>
              </a:rPr>
              <a:t>SingletonPatternDemo.java</a:t>
            </a:r>
            <a:endParaRPr sz="2600">
              <a:latin typeface="Georgia"/>
              <a:cs typeface="Georgia"/>
            </a:endParaRPr>
          </a:p>
          <a:p>
            <a:pPr marL="317500">
              <a:lnSpc>
                <a:spcPct val="100000"/>
              </a:lnSpc>
              <a:spcBef>
                <a:spcPts val="1010"/>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54" dirty="0">
                <a:solidFill>
                  <a:srgbClr val="92D050"/>
                </a:solidFill>
                <a:latin typeface="Arial"/>
                <a:cs typeface="Arial"/>
              </a:rPr>
              <a:t>SingletonPatternDemo</a:t>
            </a:r>
            <a:r>
              <a:rPr sz="2400" b="1" spc="-170"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707390">
              <a:lnSpc>
                <a:spcPct val="100000"/>
              </a:lnSpc>
            </a:pPr>
            <a:r>
              <a:rPr sz="2400" b="1" spc="-105" dirty="0">
                <a:solidFill>
                  <a:srgbClr val="92D050"/>
                </a:solidFill>
                <a:latin typeface="Arial"/>
                <a:cs typeface="Arial"/>
              </a:rPr>
              <a:t>public </a:t>
            </a:r>
            <a:r>
              <a:rPr sz="2400" b="1" spc="25" dirty="0">
                <a:solidFill>
                  <a:srgbClr val="92D050"/>
                </a:solidFill>
                <a:latin typeface="Arial"/>
                <a:cs typeface="Arial"/>
              </a:rPr>
              <a:t>static </a:t>
            </a:r>
            <a:r>
              <a:rPr sz="2400" b="1" spc="-140" dirty="0">
                <a:solidFill>
                  <a:srgbClr val="92D050"/>
                </a:solidFill>
                <a:latin typeface="Arial"/>
                <a:cs typeface="Arial"/>
              </a:rPr>
              <a:t>void </a:t>
            </a:r>
            <a:r>
              <a:rPr sz="2400" b="1" spc="-105" dirty="0">
                <a:solidFill>
                  <a:srgbClr val="92D050"/>
                </a:solidFill>
                <a:latin typeface="Arial"/>
                <a:cs typeface="Arial"/>
              </a:rPr>
              <a:t>main(String[] </a:t>
            </a:r>
            <a:r>
              <a:rPr sz="2400" b="1" spc="-95" dirty="0">
                <a:solidFill>
                  <a:srgbClr val="92D050"/>
                </a:solidFill>
                <a:latin typeface="Arial"/>
                <a:cs typeface="Arial"/>
              </a:rPr>
              <a:t>args)</a:t>
            </a:r>
            <a:r>
              <a:rPr sz="2400" b="1" spc="13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097915">
              <a:lnSpc>
                <a:spcPct val="100000"/>
              </a:lnSpc>
            </a:pPr>
            <a:r>
              <a:rPr sz="2400" b="1" spc="150" dirty="0">
                <a:solidFill>
                  <a:srgbClr val="92D050"/>
                </a:solidFill>
                <a:latin typeface="Arial"/>
                <a:cs typeface="Arial"/>
              </a:rPr>
              <a:t>//illegal</a:t>
            </a:r>
            <a:r>
              <a:rPr sz="2400" b="1" spc="45" dirty="0">
                <a:solidFill>
                  <a:srgbClr val="92D050"/>
                </a:solidFill>
                <a:latin typeface="Arial"/>
                <a:cs typeface="Arial"/>
              </a:rPr>
              <a:t> </a:t>
            </a:r>
            <a:r>
              <a:rPr sz="2400" b="1" spc="-160" dirty="0">
                <a:solidFill>
                  <a:srgbClr val="92D050"/>
                </a:solidFill>
                <a:latin typeface="Arial"/>
                <a:cs typeface="Arial"/>
              </a:rPr>
              <a:t>construct</a:t>
            </a:r>
            <a:endParaRPr sz="2400">
              <a:latin typeface="Arial"/>
              <a:cs typeface="Arial"/>
            </a:endParaRPr>
          </a:p>
          <a:p>
            <a:pPr marL="1231900" marR="5080" indent="-134620">
              <a:lnSpc>
                <a:spcPct val="100000"/>
              </a:lnSpc>
            </a:pPr>
            <a:r>
              <a:rPr sz="2400" b="1" spc="-145" dirty="0">
                <a:solidFill>
                  <a:srgbClr val="92D050"/>
                </a:solidFill>
                <a:latin typeface="Arial"/>
                <a:cs typeface="Arial"/>
              </a:rPr>
              <a:t>//Compile </a:t>
            </a:r>
            <a:r>
              <a:rPr sz="2400" b="1" spc="-305" dirty="0">
                <a:solidFill>
                  <a:srgbClr val="92D050"/>
                </a:solidFill>
                <a:latin typeface="Arial"/>
                <a:cs typeface="Arial"/>
              </a:rPr>
              <a:t>Time </a:t>
            </a:r>
            <a:r>
              <a:rPr sz="2400" b="1" spc="-40" dirty="0">
                <a:solidFill>
                  <a:srgbClr val="92D050"/>
                </a:solidFill>
                <a:latin typeface="Arial"/>
                <a:cs typeface="Arial"/>
              </a:rPr>
              <a:t>Error: </a:t>
            </a:r>
            <a:r>
              <a:rPr sz="2400" b="1" spc="-300" dirty="0">
                <a:solidFill>
                  <a:srgbClr val="92D050"/>
                </a:solidFill>
                <a:latin typeface="Arial"/>
                <a:cs typeface="Arial"/>
              </a:rPr>
              <a:t>The </a:t>
            </a:r>
            <a:r>
              <a:rPr sz="2400" b="1" spc="-165" dirty="0">
                <a:solidFill>
                  <a:srgbClr val="92D050"/>
                </a:solidFill>
                <a:latin typeface="Arial"/>
                <a:cs typeface="Arial"/>
              </a:rPr>
              <a:t>constructor </a:t>
            </a:r>
            <a:r>
              <a:rPr sz="2400" b="1" spc="-120" dirty="0">
                <a:solidFill>
                  <a:srgbClr val="92D050"/>
                </a:solidFill>
                <a:latin typeface="Arial"/>
                <a:cs typeface="Arial"/>
              </a:rPr>
              <a:t>SingleObject() </a:t>
            </a:r>
            <a:r>
              <a:rPr sz="2400" b="1" spc="165" dirty="0">
                <a:solidFill>
                  <a:srgbClr val="92D050"/>
                </a:solidFill>
                <a:latin typeface="Arial"/>
                <a:cs typeface="Arial"/>
              </a:rPr>
              <a:t>is  </a:t>
            </a:r>
            <a:r>
              <a:rPr sz="2400" b="1" spc="-125" dirty="0">
                <a:solidFill>
                  <a:srgbClr val="92D050"/>
                </a:solidFill>
                <a:latin typeface="Arial"/>
                <a:cs typeface="Arial"/>
              </a:rPr>
              <a:t>not</a:t>
            </a:r>
            <a:r>
              <a:rPr sz="2400" b="1" spc="60" dirty="0">
                <a:solidFill>
                  <a:srgbClr val="92D050"/>
                </a:solidFill>
                <a:latin typeface="Arial"/>
                <a:cs typeface="Arial"/>
              </a:rPr>
              <a:t> </a:t>
            </a:r>
            <a:r>
              <a:rPr sz="2400" b="1" spc="-5" dirty="0">
                <a:solidFill>
                  <a:srgbClr val="92D050"/>
                </a:solidFill>
                <a:latin typeface="Arial"/>
                <a:cs typeface="Arial"/>
              </a:rPr>
              <a:t>visible</a:t>
            </a:r>
            <a:endParaRPr sz="2400">
              <a:latin typeface="Arial"/>
              <a:cs typeface="Arial"/>
            </a:endParaRPr>
          </a:p>
          <a:p>
            <a:pPr marL="1097915">
              <a:lnSpc>
                <a:spcPct val="100000"/>
              </a:lnSpc>
            </a:pPr>
            <a:r>
              <a:rPr sz="2400" b="1" spc="-100" dirty="0">
                <a:solidFill>
                  <a:srgbClr val="92D050"/>
                </a:solidFill>
                <a:latin typeface="Arial"/>
                <a:cs typeface="Arial"/>
              </a:rPr>
              <a:t>//SingleObject </a:t>
            </a:r>
            <a:r>
              <a:rPr sz="2400" b="1" spc="-105" dirty="0">
                <a:solidFill>
                  <a:srgbClr val="92D050"/>
                </a:solidFill>
                <a:latin typeface="Arial"/>
                <a:cs typeface="Arial"/>
              </a:rPr>
              <a:t>object </a:t>
            </a:r>
            <a:r>
              <a:rPr sz="2400" b="1" spc="-85" dirty="0">
                <a:solidFill>
                  <a:srgbClr val="92D050"/>
                </a:solidFill>
                <a:latin typeface="Arial"/>
                <a:cs typeface="Arial"/>
              </a:rPr>
              <a:t>= </a:t>
            </a:r>
            <a:r>
              <a:rPr sz="2400" b="1" spc="-434" dirty="0">
                <a:solidFill>
                  <a:srgbClr val="92D050"/>
                </a:solidFill>
                <a:latin typeface="Arial"/>
                <a:cs typeface="Arial"/>
              </a:rPr>
              <a:t>new</a:t>
            </a:r>
            <a:r>
              <a:rPr sz="2400" b="1" spc="-270" dirty="0">
                <a:solidFill>
                  <a:srgbClr val="92D050"/>
                </a:solidFill>
                <a:latin typeface="Arial"/>
                <a:cs typeface="Arial"/>
              </a:rPr>
              <a:t> </a:t>
            </a:r>
            <a:r>
              <a:rPr sz="2400" b="1" spc="-95" dirty="0">
                <a:solidFill>
                  <a:srgbClr val="92D050"/>
                </a:solidFill>
                <a:latin typeface="Arial"/>
                <a:cs typeface="Arial"/>
              </a:rPr>
              <a:t>SingleObject();</a:t>
            </a:r>
            <a:endParaRPr sz="2400">
              <a:latin typeface="Arial"/>
              <a:cs typeface="Arial"/>
            </a:endParaRPr>
          </a:p>
          <a:p>
            <a:pPr marL="1097915">
              <a:lnSpc>
                <a:spcPct val="100000"/>
              </a:lnSpc>
              <a:spcBef>
                <a:spcPts val="5"/>
              </a:spcBef>
            </a:pPr>
            <a:r>
              <a:rPr sz="2400" b="1" spc="15" dirty="0">
                <a:solidFill>
                  <a:srgbClr val="92D050"/>
                </a:solidFill>
                <a:latin typeface="Arial"/>
                <a:cs typeface="Arial"/>
              </a:rPr>
              <a:t>//Get </a:t>
            </a:r>
            <a:r>
              <a:rPr sz="2400" b="1" spc="-80" dirty="0">
                <a:solidFill>
                  <a:srgbClr val="92D050"/>
                </a:solidFill>
                <a:latin typeface="Arial"/>
                <a:cs typeface="Arial"/>
              </a:rPr>
              <a:t>the </a:t>
            </a:r>
            <a:r>
              <a:rPr sz="2400" b="1" spc="-135" dirty="0">
                <a:solidFill>
                  <a:srgbClr val="92D050"/>
                </a:solidFill>
                <a:latin typeface="Arial"/>
                <a:cs typeface="Arial"/>
              </a:rPr>
              <a:t>only </a:t>
            </a:r>
            <a:r>
              <a:rPr sz="2400" b="1" spc="-110" dirty="0">
                <a:solidFill>
                  <a:srgbClr val="92D050"/>
                </a:solidFill>
                <a:latin typeface="Arial"/>
                <a:cs typeface="Arial"/>
              </a:rPr>
              <a:t>object</a:t>
            </a:r>
            <a:r>
              <a:rPr sz="2400" b="1" spc="-95" dirty="0">
                <a:solidFill>
                  <a:srgbClr val="92D050"/>
                </a:solidFill>
                <a:latin typeface="Arial"/>
                <a:cs typeface="Arial"/>
              </a:rPr>
              <a:t> </a:t>
            </a:r>
            <a:r>
              <a:rPr sz="2400" b="1" spc="-70" dirty="0">
                <a:solidFill>
                  <a:srgbClr val="92D050"/>
                </a:solidFill>
                <a:latin typeface="Arial"/>
                <a:cs typeface="Arial"/>
              </a:rPr>
              <a:t>available</a:t>
            </a:r>
            <a:endParaRPr sz="2400">
              <a:latin typeface="Arial"/>
              <a:cs typeface="Arial"/>
            </a:endParaRPr>
          </a:p>
          <a:p>
            <a:pPr marL="1097915">
              <a:lnSpc>
                <a:spcPct val="100000"/>
              </a:lnSpc>
            </a:pPr>
            <a:r>
              <a:rPr sz="2400" b="1" spc="-175" dirty="0">
                <a:solidFill>
                  <a:srgbClr val="92D050"/>
                </a:solidFill>
                <a:latin typeface="Arial"/>
                <a:cs typeface="Arial"/>
              </a:rPr>
              <a:t>SingleObject </a:t>
            </a:r>
            <a:r>
              <a:rPr sz="2400" b="1" spc="-110" dirty="0">
                <a:solidFill>
                  <a:srgbClr val="92D050"/>
                </a:solidFill>
                <a:latin typeface="Arial"/>
                <a:cs typeface="Arial"/>
              </a:rPr>
              <a:t>object </a:t>
            </a:r>
            <a:r>
              <a:rPr sz="2400" b="1" spc="-85" dirty="0">
                <a:solidFill>
                  <a:srgbClr val="92D050"/>
                </a:solidFill>
                <a:latin typeface="Arial"/>
                <a:cs typeface="Arial"/>
              </a:rPr>
              <a:t>=</a:t>
            </a:r>
            <a:r>
              <a:rPr sz="2400" b="1" spc="5" dirty="0">
                <a:solidFill>
                  <a:srgbClr val="92D050"/>
                </a:solidFill>
                <a:latin typeface="Arial"/>
                <a:cs typeface="Arial"/>
              </a:rPr>
              <a:t> </a:t>
            </a:r>
            <a:r>
              <a:rPr sz="2400" b="1" spc="-120" dirty="0">
                <a:solidFill>
                  <a:srgbClr val="92D050"/>
                </a:solidFill>
                <a:latin typeface="Arial"/>
                <a:cs typeface="Arial"/>
              </a:rPr>
              <a:t>SingleObject.getInstance();</a:t>
            </a:r>
            <a:endParaRPr sz="2400">
              <a:latin typeface="Arial"/>
              <a:cs typeface="Arial"/>
            </a:endParaRPr>
          </a:p>
          <a:p>
            <a:pPr marL="1097915" marR="4432300">
              <a:lnSpc>
                <a:spcPct val="100000"/>
              </a:lnSpc>
            </a:pPr>
            <a:r>
              <a:rPr sz="2400" b="1" spc="-170" dirty="0">
                <a:solidFill>
                  <a:srgbClr val="92D050"/>
                </a:solidFill>
                <a:latin typeface="Arial"/>
                <a:cs typeface="Arial"/>
              </a:rPr>
              <a:t>//show </a:t>
            </a:r>
            <a:r>
              <a:rPr sz="2400" b="1" spc="-80" dirty="0">
                <a:solidFill>
                  <a:srgbClr val="92D050"/>
                </a:solidFill>
                <a:latin typeface="Arial"/>
                <a:cs typeface="Arial"/>
              </a:rPr>
              <a:t>the </a:t>
            </a:r>
            <a:r>
              <a:rPr sz="2400" b="1" spc="-405" dirty="0">
                <a:solidFill>
                  <a:srgbClr val="92D050"/>
                </a:solidFill>
                <a:latin typeface="Arial"/>
                <a:cs typeface="Arial"/>
              </a:rPr>
              <a:t>message  </a:t>
            </a:r>
            <a:r>
              <a:rPr sz="2400" b="1" spc="-450" dirty="0">
                <a:solidFill>
                  <a:srgbClr val="92D050"/>
                </a:solidFill>
                <a:latin typeface="Arial"/>
                <a:cs typeface="Arial"/>
              </a:rPr>
              <a:t>o</a:t>
            </a:r>
            <a:r>
              <a:rPr sz="2400" b="1" spc="-440" dirty="0">
                <a:solidFill>
                  <a:srgbClr val="92D050"/>
                </a:solidFill>
                <a:latin typeface="Arial"/>
                <a:cs typeface="Arial"/>
              </a:rPr>
              <a:t>b</a:t>
            </a:r>
            <a:r>
              <a:rPr sz="2400" b="1" spc="350" dirty="0">
                <a:solidFill>
                  <a:srgbClr val="92D050"/>
                </a:solidFill>
                <a:latin typeface="Arial"/>
                <a:cs typeface="Arial"/>
              </a:rPr>
              <a:t>j</a:t>
            </a:r>
            <a:r>
              <a:rPr sz="2400" b="1" spc="-305" dirty="0">
                <a:solidFill>
                  <a:srgbClr val="92D050"/>
                </a:solidFill>
                <a:latin typeface="Arial"/>
                <a:cs typeface="Arial"/>
              </a:rPr>
              <a:t>ec</a:t>
            </a:r>
            <a:r>
              <a:rPr sz="2400" b="1" spc="220" dirty="0">
                <a:solidFill>
                  <a:srgbClr val="92D050"/>
                </a:solidFill>
                <a:latin typeface="Arial"/>
                <a:cs typeface="Arial"/>
              </a:rPr>
              <a:t>t</a:t>
            </a:r>
            <a:r>
              <a:rPr sz="2400" b="1" spc="350" dirty="0">
                <a:solidFill>
                  <a:srgbClr val="92D050"/>
                </a:solidFill>
                <a:latin typeface="Arial"/>
                <a:cs typeface="Arial"/>
              </a:rPr>
              <a:t>.</a:t>
            </a:r>
            <a:r>
              <a:rPr sz="2400" b="1" spc="-305" dirty="0">
                <a:solidFill>
                  <a:srgbClr val="92D050"/>
                </a:solidFill>
                <a:latin typeface="Arial"/>
                <a:cs typeface="Arial"/>
              </a:rPr>
              <a:t>s</a:t>
            </a:r>
            <a:r>
              <a:rPr sz="2400" b="1" spc="-450" dirty="0">
                <a:solidFill>
                  <a:srgbClr val="92D050"/>
                </a:solidFill>
                <a:latin typeface="Arial"/>
                <a:cs typeface="Arial"/>
              </a:rPr>
              <a:t>ho</a:t>
            </a:r>
            <a:r>
              <a:rPr sz="2400" b="1" spc="-840" dirty="0">
                <a:solidFill>
                  <a:srgbClr val="92D050"/>
                </a:solidFill>
                <a:latin typeface="Arial"/>
                <a:cs typeface="Arial"/>
              </a:rPr>
              <a:t>w</a:t>
            </a:r>
            <a:r>
              <a:rPr sz="2400" b="1" spc="-980" dirty="0">
                <a:solidFill>
                  <a:srgbClr val="92D050"/>
                </a:solidFill>
                <a:latin typeface="Arial"/>
                <a:cs typeface="Arial"/>
              </a:rPr>
              <a:t>M</a:t>
            </a:r>
            <a:r>
              <a:rPr sz="2400" b="1" spc="-305" dirty="0">
                <a:solidFill>
                  <a:srgbClr val="92D050"/>
                </a:solidFill>
                <a:latin typeface="Arial"/>
                <a:cs typeface="Arial"/>
              </a:rPr>
              <a:t>e</a:t>
            </a:r>
            <a:r>
              <a:rPr sz="2400" b="1" spc="-315" dirty="0">
                <a:solidFill>
                  <a:srgbClr val="92D050"/>
                </a:solidFill>
                <a:latin typeface="Arial"/>
                <a:cs typeface="Arial"/>
              </a:rPr>
              <a:t>s</a:t>
            </a:r>
            <a:r>
              <a:rPr sz="2400" b="1" spc="-305" dirty="0">
                <a:solidFill>
                  <a:srgbClr val="92D050"/>
                </a:solidFill>
                <a:latin typeface="Arial"/>
                <a:cs typeface="Arial"/>
              </a:rPr>
              <a:t>sa</a:t>
            </a:r>
            <a:r>
              <a:rPr sz="2400" b="1" spc="-450" dirty="0">
                <a:solidFill>
                  <a:srgbClr val="92D050"/>
                </a:solidFill>
                <a:latin typeface="Arial"/>
                <a:cs typeface="Arial"/>
              </a:rPr>
              <a:t>g</a:t>
            </a:r>
            <a:r>
              <a:rPr sz="2400" b="1" spc="-335" dirty="0">
                <a:solidFill>
                  <a:srgbClr val="92D050"/>
                </a:solidFill>
                <a:latin typeface="Arial"/>
                <a:cs typeface="Arial"/>
              </a:rPr>
              <a:t>e</a:t>
            </a:r>
            <a:r>
              <a:rPr sz="2400" b="1" spc="229" dirty="0">
                <a:solidFill>
                  <a:srgbClr val="92D050"/>
                </a:solidFill>
                <a:latin typeface="Arial"/>
                <a:cs typeface="Arial"/>
              </a:rPr>
              <a:t>(</a:t>
            </a:r>
            <a:r>
              <a:rPr sz="2400" b="1" spc="220" dirty="0">
                <a:solidFill>
                  <a:srgbClr val="92D050"/>
                </a:solidFill>
                <a:latin typeface="Arial"/>
                <a:cs typeface="Arial"/>
              </a:rPr>
              <a:t>)</a:t>
            </a:r>
            <a:r>
              <a:rPr sz="2400" b="1" spc="520" dirty="0">
                <a:solidFill>
                  <a:srgbClr val="92D050"/>
                </a:solidFill>
                <a:latin typeface="Arial"/>
                <a:cs typeface="Arial"/>
              </a:rPr>
              <a:t>;</a:t>
            </a:r>
            <a:endParaRPr sz="2400">
              <a:latin typeface="Arial"/>
              <a:cs typeface="Arial"/>
            </a:endParaRPr>
          </a:p>
          <a:p>
            <a:pPr marL="707390">
              <a:lnSpc>
                <a:spcPct val="100000"/>
              </a:lnSpc>
            </a:pPr>
            <a:r>
              <a:rPr sz="2400" b="1" spc="385" dirty="0">
                <a:solidFill>
                  <a:srgbClr val="92D050"/>
                </a:solidFill>
                <a:latin typeface="Arial"/>
                <a:cs typeface="Arial"/>
              </a:rPr>
              <a:t>}</a:t>
            </a:r>
            <a:endParaRPr sz="2400">
              <a:latin typeface="Arial"/>
              <a:cs typeface="Arial"/>
            </a:endParaRPr>
          </a:p>
          <a:p>
            <a:pPr marL="31750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444500" y="202647"/>
            <a:ext cx="2901315" cy="1374775"/>
          </a:xfrm>
          <a:prstGeom prst="rect">
            <a:avLst/>
          </a:prstGeom>
        </p:spPr>
        <p:txBody>
          <a:bodyPr vert="horz" wrap="square" lIns="0" tIns="137795" rIns="0" bIns="0" rtlCol="0">
            <a:spAutoFit/>
          </a:bodyPr>
          <a:lstStyle/>
          <a:p>
            <a:pPr marL="12700">
              <a:lnSpc>
                <a:spcPct val="100000"/>
              </a:lnSpc>
              <a:spcBef>
                <a:spcPts val="1085"/>
              </a:spcBef>
            </a:pPr>
            <a:r>
              <a:rPr sz="5000" spc="-310" dirty="0">
                <a:solidFill>
                  <a:srgbClr val="04607A"/>
                </a:solidFill>
                <a:latin typeface="Arial"/>
                <a:cs typeface="Arial"/>
              </a:rPr>
              <a:t>Step</a:t>
            </a:r>
            <a:r>
              <a:rPr sz="5000" spc="-295" dirty="0">
                <a:solidFill>
                  <a:srgbClr val="04607A"/>
                </a:solidFill>
                <a:latin typeface="Arial"/>
                <a:cs typeface="Arial"/>
              </a:rPr>
              <a:t> </a:t>
            </a:r>
            <a:r>
              <a:rPr sz="5000" spc="-245" dirty="0">
                <a:solidFill>
                  <a:srgbClr val="04607A"/>
                </a:solidFill>
                <a:latin typeface="Arial"/>
                <a:cs typeface="Arial"/>
              </a:rPr>
              <a:t>3</a:t>
            </a:r>
            <a:endParaRPr sz="5000">
              <a:latin typeface="Arial"/>
              <a:cs typeface="Arial"/>
            </a:endParaRPr>
          </a:p>
          <a:p>
            <a:pPr marL="104139">
              <a:lnSpc>
                <a:spcPct val="100000"/>
              </a:lnSpc>
              <a:spcBef>
                <a:spcPts val="515"/>
              </a:spcBef>
            </a:pPr>
            <a:r>
              <a:rPr sz="2450" spc="-625" dirty="0">
                <a:solidFill>
                  <a:srgbClr val="0AD0D9"/>
                </a:solidFill>
                <a:latin typeface="Arial"/>
                <a:cs typeface="Arial"/>
              </a:rPr>
              <a:t> </a:t>
            </a:r>
            <a:r>
              <a:rPr sz="2600" spc="-20" dirty="0">
                <a:latin typeface="Times New Roman"/>
                <a:cs typeface="Times New Roman"/>
              </a:rPr>
              <a:t>Verify </a:t>
            </a:r>
            <a:r>
              <a:rPr sz="2600" spc="160" dirty="0">
                <a:latin typeface="Times New Roman"/>
                <a:cs typeface="Times New Roman"/>
              </a:rPr>
              <a:t>the</a:t>
            </a:r>
            <a:r>
              <a:rPr sz="2600" spc="-260" dirty="0">
                <a:latin typeface="Times New Roman"/>
                <a:cs typeface="Times New Roman"/>
              </a:rPr>
              <a:t> </a:t>
            </a:r>
            <a:r>
              <a:rPr sz="2600" spc="90" dirty="0">
                <a:latin typeface="Times New Roman"/>
                <a:cs typeface="Times New Roman"/>
              </a:rPr>
              <a:t>output.</a:t>
            </a:r>
            <a:endParaRPr sz="2600">
              <a:latin typeface="Times New Roman"/>
              <a:cs typeface="Times New Roman"/>
            </a:endParaRPr>
          </a:p>
        </p:txBody>
      </p:sp>
      <p:sp>
        <p:nvSpPr>
          <p:cNvPr id="8" name="object 8"/>
          <p:cNvSpPr txBox="1"/>
          <p:nvPr/>
        </p:nvSpPr>
        <p:spPr>
          <a:xfrm>
            <a:off x="914400" y="1828800"/>
            <a:ext cx="7077709" cy="1201420"/>
          </a:xfrm>
          <a:prstGeom prst="rect">
            <a:avLst/>
          </a:prstGeom>
          <a:solidFill>
            <a:srgbClr val="000000"/>
          </a:solidFill>
        </p:spPr>
        <p:txBody>
          <a:bodyPr vert="horz" wrap="square" lIns="0" tIns="635" rIns="0" bIns="0" rtlCol="0">
            <a:spAutoFit/>
          </a:bodyPr>
          <a:lstStyle/>
          <a:p>
            <a:pPr>
              <a:lnSpc>
                <a:spcPct val="100000"/>
              </a:lnSpc>
              <a:spcBef>
                <a:spcPts val="5"/>
              </a:spcBef>
            </a:pPr>
            <a:endParaRPr sz="2700">
              <a:latin typeface="Times New Roman"/>
              <a:cs typeface="Times New Roman"/>
            </a:endParaRPr>
          </a:p>
          <a:p>
            <a:pPr marL="91440">
              <a:lnSpc>
                <a:spcPct val="100000"/>
              </a:lnSpc>
            </a:pPr>
            <a:r>
              <a:rPr sz="2400" b="1" spc="-95" dirty="0">
                <a:solidFill>
                  <a:srgbClr val="92D050"/>
                </a:solidFill>
                <a:latin typeface="Arial"/>
                <a:cs typeface="Arial"/>
              </a:rPr>
              <a:t>Hello</a:t>
            </a:r>
            <a:r>
              <a:rPr sz="2400" b="1" spc="60" dirty="0">
                <a:solidFill>
                  <a:srgbClr val="92D050"/>
                </a:solidFill>
                <a:latin typeface="Arial"/>
                <a:cs typeface="Arial"/>
              </a:rPr>
              <a:t> </a:t>
            </a:r>
            <a:r>
              <a:rPr sz="2400" b="1" spc="-195" dirty="0">
                <a:solidFill>
                  <a:srgbClr val="92D050"/>
                </a:solidFill>
                <a:latin typeface="Arial"/>
                <a:cs typeface="Arial"/>
              </a:rPr>
              <a:t>World!</a:t>
            </a:r>
            <a:endParaRPr sz="2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6740" y="2026881"/>
            <a:ext cx="6402197" cy="59122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3294710"/>
            <a:ext cx="7793990" cy="1215390"/>
          </a:xfrm>
          <a:prstGeom prst="rect">
            <a:avLst/>
          </a:prstGeom>
        </p:spPr>
        <p:txBody>
          <a:bodyPr vert="horz" wrap="square" lIns="0" tIns="13335" rIns="0" bIns="0" rtlCol="0">
            <a:spAutoFit/>
          </a:bodyPr>
          <a:lstStyle/>
          <a:p>
            <a:pPr marL="285115" marR="5080" indent="-273050">
              <a:lnSpc>
                <a:spcPct val="100000"/>
              </a:lnSpc>
              <a:spcBef>
                <a:spcPts val="105"/>
              </a:spcBef>
            </a:pPr>
            <a:r>
              <a:rPr sz="2450" spc="-625" dirty="0">
                <a:solidFill>
                  <a:srgbClr val="0AD0D9"/>
                </a:solidFill>
                <a:latin typeface="Arial"/>
                <a:cs typeface="Arial"/>
              </a:rPr>
              <a:t></a:t>
            </a:r>
            <a:r>
              <a:rPr sz="2450" spc="-575" dirty="0">
                <a:solidFill>
                  <a:srgbClr val="0AD0D9"/>
                </a:solidFill>
                <a:latin typeface="Arial"/>
                <a:cs typeface="Arial"/>
              </a:rPr>
              <a:t> </a:t>
            </a:r>
            <a:r>
              <a:rPr sz="2600" spc="114" dirty="0">
                <a:latin typeface="Times New Roman"/>
                <a:cs typeface="Times New Roman"/>
              </a:rPr>
              <a:t>In</a:t>
            </a:r>
            <a:r>
              <a:rPr sz="2600" spc="-30" dirty="0">
                <a:latin typeface="Times New Roman"/>
                <a:cs typeface="Times New Roman"/>
              </a:rPr>
              <a:t> </a:t>
            </a:r>
            <a:r>
              <a:rPr sz="2600" spc="50" dirty="0">
                <a:latin typeface="Times New Roman"/>
                <a:cs typeface="Times New Roman"/>
              </a:rPr>
              <a:t>Factory</a:t>
            </a:r>
            <a:r>
              <a:rPr sz="2600" spc="-120" dirty="0">
                <a:latin typeface="Times New Roman"/>
                <a:cs typeface="Times New Roman"/>
              </a:rPr>
              <a:t> </a:t>
            </a:r>
            <a:r>
              <a:rPr sz="2600" spc="125" dirty="0">
                <a:latin typeface="Times New Roman"/>
                <a:cs typeface="Times New Roman"/>
              </a:rPr>
              <a:t>pattern,</a:t>
            </a:r>
            <a:r>
              <a:rPr sz="2600" spc="-100" dirty="0">
                <a:latin typeface="Times New Roman"/>
                <a:cs typeface="Times New Roman"/>
              </a:rPr>
              <a:t> </a:t>
            </a:r>
            <a:r>
              <a:rPr sz="2600" spc="30" dirty="0">
                <a:latin typeface="Times New Roman"/>
                <a:cs typeface="Times New Roman"/>
              </a:rPr>
              <a:t>we</a:t>
            </a:r>
            <a:r>
              <a:rPr sz="2600" spc="-135" dirty="0">
                <a:latin typeface="Times New Roman"/>
                <a:cs typeface="Times New Roman"/>
              </a:rPr>
              <a:t> </a:t>
            </a:r>
            <a:r>
              <a:rPr sz="2600" spc="95" dirty="0">
                <a:latin typeface="Times New Roman"/>
                <a:cs typeface="Times New Roman"/>
              </a:rPr>
              <a:t>create</a:t>
            </a:r>
            <a:r>
              <a:rPr sz="2600" spc="-130" dirty="0">
                <a:latin typeface="Times New Roman"/>
                <a:cs typeface="Times New Roman"/>
              </a:rPr>
              <a:t> </a:t>
            </a:r>
            <a:r>
              <a:rPr sz="2600" spc="95" dirty="0">
                <a:latin typeface="Times New Roman"/>
                <a:cs typeface="Times New Roman"/>
              </a:rPr>
              <a:t>object</a:t>
            </a:r>
            <a:r>
              <a:rPr sz="2600" spc="-145" dirty="0">
                <a:latin typeface="Times New Roman"/>
                <a:cs typeface="Times New Roman"/>
              </a:rPr>
              <a:t> </a:t>
            </a:r>
            <a:r>
              <a:rPr sz="2600" spc="135" dirty="0">
                <a:latin typeface="Times New Roman"/>
                <a:cs typeface="Times New Roman"/>
              </a:rPr>
              <a:t>without</a:t>
            </a:r>
            <a:r>
              <a:rPr sz="2600" spc="-160" dirty="0">
                <a:latin typeface="Times New Roman"/>
                <a:cs typeface="Times New Roman"/>
              </a:rPr>
              <a:t> </a:t>
            </a:r>
            <a:r>
              <a:rPr sz="2600" spc="10" dirty="0">
                <a:latin typeface="Times New Roman"/>
                <a:cs typeface="Times New Roman"/>
              </a:rPr>
              <a:t>exposing  </a:t>
            </a:r>
            <a:r>
              <a:rPr sz="2600" spc="160" dirty="0">
                <a:latin typeface="Times New Roman"/>
                <a:cs typeface="Times New Roman"/>
              </a:rPr>
              <a:t>the </a:t>
            </a:r>
            <a:r>
              <a:rPr sz="2600" spc="105" dirty="0">
                <a:latin typeface="Times New Roman"/>
                <a:cs typeface="Times New Roman"/>
              </a:rPr>
              <a:t>creation </a:t>
            </a:r>
            <a:r>
              <a:rPr sz="2600" spc="35" dirty="0">
                <a:latin typeface="Times New Roman"/>
                <a:cs typeface="Times New Roman"/>
              </a:rPr>
              <a:t>logic </a:t>
            </a:r>
            <a:r>
              <a:rPr sz="2600" spc="130" dirty="0">
                <a:latin typeface="Times New Roman"/>
                <a:cs typeface="Times New Roman"/>
              </a:rPr>
              <a:t>to </a:t>
            </a:r>
            <a:r>
              <a:rPr sz="2600" spc="160" dirty="0">
                <a:latin typeface="Times New Roman"/>
                <a:cs typeface="Times New Roman"/>
              </a:rPr>
              <a:t>the </a:t>
            </a:r>
            <a:r>
              <a:rPr sz="2600" spc="90" dirty="0">
                <a:latin typeface="Times New Roman"/>
                <a:cs typeface="Times New Roman"/>
              </a:rPr>
              <a:t>client </a:t>
            </a:r>
            <a:r>
              <a:rPr sz="2600" spc="160" dirty="0">
                <a:latin typeface="Times New Roman"/>
                <a:cs typeface="Times New Roman"/>
              </a:rPr>
              <a:t>and </a:t>
            </a:r>
            <a:r>
              <a:rPr sz="2600" spc="60" dirty="0">
                <a:latin typeface="Times New Roman"/>
                <a:cs typeface="Times New Roman"/>
              </a:rPr>
              <a:t>refer </a:t>
            </a:r>
            <a:r>
              <a:rPr sz="2600" spc="130" dirty="0">
                <a:latin typeface="Times New Roman"/>
                <a:cs typeface="Times New Roman"/>
              </a:rPr>
              <a:t>to </a:t>
            </a:r>
            <a:r>
              <a:rPr sz="2600" spc="45" dirty="0">
                <a:latin typeface="Times New Roman"/>
                <a:cs typeface="Times New Roman"/>
              </a:rPr>
              <a:t>newly  </a:t>
            </a:r>
            <a:r>
              <a:rPr sz="2600" spc="105" dirty="0">
                <a:latin typeface="Times New Roman"/>
                <a:cs typeface="Times New Roman"/>
              </a:rPr>
              <a:t>created</a:t>
            </a:r>
            <a:r>
              <a:rPr sz="2600" spc="-75" dirty="0">
                <a:latin typeface="Times New Roman"/>
                <a:cs typeface="Times New Roman"/>
              </a:rPr>
              <a:t> </a:t>
            </a:r>
            <a:r>
              <a:rPr sz="2600" spc="90" dirty="0">
                <a:latin typeface="Times New Roman"/>
                <a:cs typeface="Times New Roman"/>
              </a:rPr>
              <a:t>object</a:t>
            </a:r>
            <a:r>
              <a:rPr sz="2600" spc="-114" dirty="0">
                <a:latin typeface="Times New Roman"/>
                <a:cs typeface="Times New Roman"/>
              </a:rPr>
              <a:t> </a:t>
            </a:r>
            <a:r>
              <a:rPr sz="2600" spc="90" dirty="0">
                <a:latin typeface="Times New Roman"/>
                <a:cs typeface="Times New Roman"/>
              </a:rPr>
              <a:t>using</a:t>
            </a:r>
            <a:r>
              <a:rPr sz="2600" spc="-80" dirty="0">
                <a:latin typeface="Times New Roman"/>
                <a:cs typeface="Times New Roman"/>
              </a:rPr>
              <a:t> </a:t>
            </a:r>
            <a:r>
              <a:rPr sz="2600" spc="95" dirty="0">
                <a:latin typeface="Times New Roman"/>
                <a:cs typeface="Times New Roman"/>
              </a:rPr>
              <a:t>a</a:t>
            </a:r>
            <a:r>
              <a:rPr sz="2600" spc="-125" dirty="0">
                <a:latin typeface="Times New Roman"/>
                <a:cs typeface="Times New Roman"/>
              </a:rPr>
              <a:t> </a:t>
            </a:r>
            <a:r>
              <a:rPr sz="2600" spc="145" dirty="0">
                <a:latin typeface="Times New Roman"/>
                <a:cs typeface="Times New Roman"/>
              </a:rPr>
              <a:t>common</a:t>
            </a:r>
            <a:r>
              <a:rPr sz="2600" spc="-70" dirty="0">
                <a:latin typeface="Times New Roman"/>
                <a:cs typeface="Times New Roman"/>
              </a:rPr>
              <a:t> </a:t>
            </a:r>
            <a:r>
              <a:rPr sz="2600" spc="70" dirty="0">
                <a:latin typeface="Times New Roman"/>
                <a:cs typeface="Times New Roman"/>
              </a:rPr>
              <a:t>interface.</a:t>
            </a:r>
            <a:endParaRPr sz="2600">
              <a:latin typeface="Times New Roman"/>
              <a:cs typeface="Times New Roman"/>
            </a:endParaRPr>
          </a:p>
        </p:txBody>
      </p:sp>
      <p:sp>
        <p:nvSpPr>
          <p:cNvPr id="8" name="object 8"/>
          <p:cNvSpPr txBox="1">
            <a:spLocks noGrp="1"/>
          </p:cNvSpPr>
          <p:nvPr>
            <p:ph type="title"/>
          </p:nvPr>
        </p:nvSpPr>
        <p:spPr>
          <a:xfrm>
            <a:off x="444500" y="202647"/>
            <a:ext cx="8141334" cy="2564130"/>
          </a:xfrm>
          <a:prstGeom prst="rect">
            <a:avLst/>
          </a:prstGeom>
        </p:spPr>
        <p:txBody>
          <a:bodyPr vert="horz" wrap="square" lIns="0" tIns="137795" rIns="0" bIns="0" rtlCol="0">
            <a:spAutoFit/>
          </a:bodyPr>
          <a:lstStyle/>
          <a:p>
            <a:pPr marL="12700">
              <a:lnSpc>
                <a:spcPct val="100000"/>
              </a:lnSpc>
              <a:spcBef>
                <a:spcPts val="1085"/>
              </a:spcBef>
            </a:pPr>
            <a:r>
              <a:rPr spc="-245" dirty="0"/>
              <a:t>Factory</a:t>
            </a:r>
            <a:r>
              <a:rPr spc="-280" dirty="0"/>
              <a:t> </a:t>
            </a:r>
            <a:r>
              <a:rPr spc="-175" dirty="0"/>
              <a:t>Pattern</a:t>
            </a:r>
          </a:p>
          <a:p>
            <a:pPr marL="376555" marR="5080" indent="-273050">
              <a:lnSpc>
                <a:spcPct val="100000"/>
              </a:lnSpc>
              <a:spcBef>
                <a:spcPts val="515"/>
              </a:spcBef>
            </a:pPr>
            <a:r>
              <a:rPr sz="2450" spc="-625" dirty="0">
                <a:solidFill>
                  <a:srgbClr val="0AD0D9"/>
                </a:solidFill>
              </a:rPr>
              <a:t> </a:t>
            </a:r>
            <a:r>
              <a:rPr sz="2600" spc="50" dirty="0">
                <a:solidFill>
                  <a:srgbClr val="000000"/>
                </a:solidFill>
                <a:latin typeface="Times New Roman"/>
                <a:cs typeface="Times New Roman"/>
              </a:rPr>
              <a:t>Factory </a:t>
            </a:r>
            <a:r>
              <a:rPr sz="2600" spc="140" dirty="0">
                <a:solidFill>
                  <a:srgbClr val="000000"/>
                </a:solidFill>
                <a:latin typeface="Times New Roman"/>
                <a:cs typeface="Times New Roman"/>
              </a:rPr>
              <a:t>pattern </a:t>
            </a:r>
            <a:r>
              <a:rPr sz="2600" spc="25" dirty="0">
                <a:solidFill>
                  <a:srgbClr val="000000"/>
                </a:solidFill>
                <a:latin typeface="Times New Roman"/>
                <a:cs typeface="Times New Roman"/>
              </a:rPr>
              <a:t>is </a:t>
            </a:r>
            <a:r>
              <a:rPr sz="2600" spc="135" dirty="0">
                <a:solidFill>
                  <a:srgbClr val="000000"/>
                </a:solidFill>
                <a:latin typeface="Times New Roman"/>
                <a:cs typeface="Times New Roman"/>
              </a:rPr>
              <a:t>one </a:t>
            </a:r>
            <a:r>
              <a:rPr sz="2600" spc="20" dirty="0">
                <a:solidFill>
                  <a:srgbClr val="000000"/>
                </a:solidFill>
                <a:latin typeface="Times New Roman"/>
                <a:cs typeface="Times New Roman"/>
              </a:rPr>
              <a:t>of </a:t>
            </a:r>
            <a:r>
              <a:rPr sz="2600" spc="160" dirty="0">
                <a:solidFill>
                  <a:srgbClr val="000000"/>
                </a:solidFill>
                <a:latin typeface="Times New Roman"/>
                <a:cs typeface="Times New Roman"/>
              </a:rPr>
              <a:t>the </a:t>
            </a:r>
            <a:r>
              <a:rPr sz="2600" spc="140" dirty="0">
                <a:solidFill>
                  <a:srgbClr val="000000"/>
                </a:solidFill>
                <a:latin typeface="Times New Roman"/>
                <a:cs typeface="Times New Roman"/>
              </a:rPr>
              <a:t>most </a:t>
            </a:r>
            <a:r>
              <a:rPr sz="2600" spc="120" dirty="0">
                <a:solidFill>
                  <a:srgbClr val="000000"/>
                </a:solidFill>
                <a:latin typeface="Times New Roman"/>
                <a:cs typeface="Times New Roman"/>
              </a:rPr>
              <a:t>used </a:t>
            </a:r>
            <a:r>
              <a:rPr sz="2600" spc="90" dirty="0">
                <a:solidFill>
                  <a:srgbClr val="000000"/>
                </a:solidFill>
                <a:latin typeface="Times New Roman"/>
                <a:cs typeface="Times New Roman"/>
              </a:rPr>
              <a:t>design  </a:t>
            </a:r>
            <a:r>
              <a:rPr sz="2600" spc="100" dirty="0">
                <a:solidFill>
                  <a:srgbClr val="000000"/>
                </a:solidFill>
                <a:latin typeface="Times New Roman"/>
                <a:cs typeface="Times New Roman"/>
              </a:rPr>
              <a:t>patterns </a:t>
            </a:r>
            <a:r>
              <a:rPr sz="2600" spc="110" dirty="0">
                <a:solidFill>
                  <a:srgbClr val="000000"/>
                </a:solidFill>
                <a:latin typeface="Times New Roman"/>
                <a:cs typeface="Times New Roman"/>
              </a:rPr>
              <a:t>in </a:t>
            </a:r>
            <a:r>
              <a:rPr sz="2600" spc="-35" dirty="0">
                <a:solidFill>
                  <a:srgbClr val="000000"/>
                </a:solidFill>
                <a:latin typeface="Times New Roman"/>
                <a:cs typeface="Times New Roman"/>
              </a:rPr>
              <a:t>Java. </a:t>
            </a:r>
            <a:r>
              <a:rPr sz="2600" spc="65" dirty="0">
                <a:solidFill>
                  <a:srgbClr val="000000"/>
                </a:solidFill>
                <a:latin typeface="Times New Roman"/>
                <a:cs typeface="Times New Roman"/>
              </a:rPr>
              <a:t>This </a:t>
            </a:r>
            <a:r>
              <a:rPr sz="2600" spc="95" dirty="0">
                <a:solidFill>
                  <a:srgbClr val="000000"/>
                </a:solidFill>
                <a:latin typeface="Times New Roman"/>
                <a:cs typeface="Times New Roman"/>
              </a:rPr>
              <a:t>type </a:t>
            </a:r>
            <a:r>
              <a:rPr sz="2600" spc="20" dirty="0">
                <a:solidFill>
                  <a:srgbClr val="000000"/>
                </a:solidFill>
                <a:latin typeface="Times New Roman"/>
                <a:cs typeface="Times New Roman"/>
              </a:rPr>
              <a:t>of </a:t>
            </a:r>
            <a:r>
              <a:rPr sz="2600" spc="90" dirty="0">
                <a:solidFill>
                  <a:srgbClr val="000000"/>
                </a:solidFill>
                <a:latin typeface="Times New Roman"/>
                <a:cs typeface="Times New Roman"/>
              </a:rPr>
              <a:t>design </a:t>
            </a:r>
            <a:r>
              <a:rPr sz="2600" spc="140" dirty="0">
                <a:solidFill>
                  <a:srgbClr val="000000"/>
                </a:solidFill>
                <a:latin typeface="Times New Roman"/>
                <a:cs typeface="Times New Roman"/>
              </a:rPr>
              <a:t>pattern </a:t>
            </a:r>
            <a:r>
              <a:rPr sz="2600" spc="90" dirty="0">
                <a:solidFill>
                  <a:srgbClr val="000000"/>
                </a:solidFill>
                <a:latin typeface="Times New Roman"/>
                <a:cs typeface="Times New Roman"/>
              </a:rPr>
              <a:t>comes  </a:t>
            </a:r>
            <a:r>
              <a:rPr sz="2600" spc="155" dirty="0">
                <a:solidFill>
                  <a:srgbClr val="000000"/>
                </a:solidFill>
                <a:latin typeface="Times New Roman"/>
                <a:cs typeface="Times New Roman"/>
              </a:rPr>
              <a:t>under </a:t>
            </a:r>
            <a:r>
              <a:rPr sz="2600" spc="90" dirty="0">
                <a:solidFill>
                  <a:srgbClr val="000000"/>
                </a:solidFill>
                <a:latin typeface="Times New Roman"/>
                <a:cs typeface="Times New Roman"/>
              </a:rPr>
              <a:t>creational </a:t>
            </a:r>
            <a:r>
              <a:rPr sz="2600" spc="140" dirty="0">
                <a:solidFill>
                  <a:srgbClr val="000000"/>
                </a:solidFill>
                <a:latin typeface="Times New Roman"/>
                <a:cs typeface="Times New Roman"/>
              </a:rPr>
              <a:t>pattern </a:t>
            </a:r>
            <a:r>
              <a:rPr sz="2600" spc="65" dirty="0">
                <a:solidFill>
                  <a:srgbClr val="000000"/>
                </a:solidFill>
                <a:latin typeface="Times New Roman"/>
                <a:cs typeface="Times New Roman"/>
              </a:rPr>
              <a:t>as </a:t>
            </a:r>
            <a:r>
              <a:rPr sz="2600" spc="110" dirty="0">
                <a:solidFill>
                  <a:srgbClr val="000000"/>
                </a:solidFill>
                <a:latin typeface="Times New Roman"/>
                <a:cs typeface="Times New Roman"/>
              </a:rPr>
              <a:t>this </a:t>
            </a:r>
            <a:r>
              <a:rPr sz="2600" spc="140" dirty="0">
                <a:solidFill>
                  <a:srgbClr val="000000"/>
                </a:solidFill>
                <a:latin typeface="Times New Roman"/>
                <a:cs typeface="Times New Roman"/>
              </a:rPr>
              <a:t>pattern </a:t>
            </a:r>
            <a:r>
              <a:rPr sz="2600" spc="70" dirty="0">
                <a:solidFill>
                  <a:srgbClr val="000000"/>
                </a:solidFill>
                <a:latin typeface="Times New Roman"/>
                <a:cs typeface="Times New Roman"/>
              </a:rPr>
              <a:t>provides </a:t>
            </a:r>
            <a:r>
              <a:rPr sz="2600" spc="135" dirty="0">
                <a:solidFill>
                  <a:srgbClr val="000000"/>
                </a:solidFill>
                <a:latin typeface="Times New Roman"/>
                <a:cs typeface="Times New Roman"/>
              </a:rPr>
              <a:t>one  </a:t>
            </a:r>
            <a:r>
              <a:rPr sz="2600" spc="20" dirty="0">
                <a:solidFill>
                  <a:srgbClr val="000000"/>
                </a:solidFill>
                <a:latin typeface="Times New Roman"/>
                <a:cs typeface="Times New Roman"/>
              </a:rPr>
              <a:t>of </a:t>
            </a:r>
            <a:r>
              <a:rPr sz="2600" spc="160" dirty="0">
                <a:solidFill>
                  <a:srgbClr val="000000"/>
                </a:solidFill>
                <a:latin typeface="Times New Roman"/>
                <a:cs typeface="Times New Roman"/>
              </a:rPr>
              <a:t>the</a:t>
            </a:r>
            <a:r>
              <a:rPr sz="2600" spc="100" dirty="0">
                <a:solidFill>
                  <a:srgbClr val="000000"/>
                </a:solidFill>
                <a:latin typeface="Times New Roman"/>
                <a:cs typeface="Times New Roman"/>
              </a:rPr>
              <a:t> </a:t>
            </a:r>
            <a:r>
              <a:rPr sz="2600" spc="114" dirty="0">
                <a:solidFill>
                  <a:srgbClr val="000000"/>
                </a:solidFill>
                <a:latin typeface="Times New Roman"/>
                <a:cs typeface="Times New Roman"/>
              </a:rPr>
              <a:t>best</a:t>
            </a:r>
            <a:r>
              <a:rPr sz="2600" spc="-140" dirty="0">
                <a:solidFill>
                  <a:srgbClr val="000000"/>
                </a:solidFill>
                <a:latin typeface="Times New Roman"/>
                <a:cs typeface="Times New Roman"/>
              </a:rPr>
              <a:t> </a:t>
            </a:r>
            <a:r>
              <a:rPr sz="2600" dirty="0">
                <a:solidFill>
                  <a:srgbClr val="000000"/>
                </a:solidFill>
                <a:latin typeface="Times New Roman"/>
                <a:cs typeface="Times New Roman"/>
              </a:rPr>
              <a:t>ways</a:t>
            </a:r>
            <a:r>
              <a:rPr sz="2600" spc="-90" dirty="0">
                <a:solidFill>
                  <a:srgbClr val="000000"/>
                </a:solidFill>
                <a:latin typeface="Times New Roman"/>
                <a:cs typeface="Times New Roman"/>
              </a:rPr>
              <a:t> </a:t>
            </a:r>
            <a:r>
              <a:rPr sz="2600" spc="130" dirty="0">
                <a:solidFill>
                  <a:srgbClr val="000000"/>
                </a:solidFill>
                <a:latin typeface="Times New Roman"/>
                <a:cs typeface="Times New Roman"/>
              </a:rPr>
              <a:t>to</a:t>
            </a:r>
            <a:r>
              <a:rPr sz="2600" spc="-150" dirty="0">
                <a:solidFill>
                  <a:srgbClr val="000000"/>
                </a:solidFill>
                <a:latin typeface="Times New Roman"/>
                <a:cs typeface="Times New Roman"/>
              </a:rPr>
              <a:t> </a:t>
            </a:r>
            <a:r>
              <a:rPr sz="2600" spc="95" dirty="0">
                <a:solidFill>
                  <a:srgbClr val="000000"/>
                </a:solidFill>
                <a:latin typeface="Times New Roman"/>
                <a:cs typeface="Times New Roman"/>
              </a:rPr>
              <a:t>create</a:t>
            </a:r>
            <a:r>
              <a:rPr sz="2600" spc="-135" dirty="0">
                <a:solidFill>
                  <a:srgbClr val="000000"/>
                </a:solidFill>
                <a:latin typeface="Times New Roman"/>
                <a:cs typeface="Times New Roman"/>
              </a:rPr>
              <a:t> </a:t>
            </a:r>
            <a:r>
              <a:rPr sz="2600" spc="155" dirty="0">
                <a:solidFill>
                  <a:srgbClr val="000000"/>
                </a:solidFill>
                <a:latin typeface="Times New Roman"/>
                <a:cs typeface="Times New Roman"/>
              </a:rPr>
              <a:t>an</a:t>
            </a:r>
            <a:r>
              <a:rPr sz="2600" spc="-105" dirty="0">
                <a:solidFill>
                  <a:srgbClr val="000000"/>
                </a:solidFill>
                <a:latin typeface="Times New Roman"/>
                <a:cs typeface="Times New Roman"/>
              </a:rPr>
              <a:t> </a:t>
            </a:r>
            <a:r>
              <a:rPr sz="2600" spc="80" dirty="0">
                <a:solidFill>
                  <a:srgbClr val="000000"/>
                </a:solidFill>
                <a:latin typeface="Times New Roman"/>
                <a:cs typeface="Times New Roman"/>
              </a:rPr>
              <a:t>object.</a:t>
            </a:r>
            <a:endParaRPr sz="26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2898775"/>
            <a:ext cx="7382509" cy="1611630"/>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a:t>
            </a:r>
            <a:r>
              <a:rPr sz="2450" spc="-575" dirty="0">
                <a:solidFill>
                  <a:srgbClr val="0AD0D9"/>
                </a:solidFill>
                <a:latin typeface="Arial"/>
                <a:cs typeface="Arial"/>
              </a:rPr>
              <a:t> </a:t>
            </a:r>
            <a:r>
              <a:rPr sz="2600" i="1" spc="-90" dirty="0">
                <a:latin typeface="Georgia"/>
                <a:cs typeface="Georgia"/>
              </a:rPr>
              <a:t>FactoryPatternDemo</a:t>
            </a:r>
            <a:r>
              <a:rPr sz="2600" spc="-90" dirty="0">
                <a:latin typeface="Times New Roman"/>
                <a:cs typeface="Times New Roman"/>
              </a:rPr>
              <a:t>,</a:t>
            </a:r>
            <a:r>
              <a:rPr sz="2600" spc="-110" dirty="0">
                <a:latin typeface="Times New Roman"/>
                <a:cs typeface="Times New Roman"/>
              </a:rPr>
              <a:t> </a:t>
            </a:r>
            <a:r>
              <a:rPr sz="2600" spc="140" dirty="0">
                <a:latin typeface="Times New Roman"/>
                <a:cs typeface="Times New Roman"/>
              </a:rPr>
              <a:t>our</a:t>
            </a:r>
            <a:r>
              <a:rPr sz="2600" spc="-170" dirty="0">
                <a:latin typeface="Times New Roman"/>
                <a:cs typeface="Times New Roman"/>
              </a:rPr>
              <a:t> </a:t>
            </a:r>
            <a:r>
              <a:rPr sz="2600" spc="145" dirty="0">
                <a:latin typeface="Times New Roman"/>
                <a:cs typeface="Times New Roman"/>
              </a:rPr>
              <a:t>demo</a:t>
            </a:r>
            <a:r>
              <a:rPr sz="2600" spc="-140" dirty="0">
                <a:latin typeface="Times New Roman"/>
                <a:cs typeface="Times New Roman"/>
              </a:rPr>
              <a:t> </a:t>
            </a:r>
            <a:r>
              <a:rPr sz="2600" spc="40" dirty="0">
                <a:latin typeface="Times New Roman"/>
                <a:cs typeface="Times New Roman"/>
              </a:rPr>
              <a:t>class</a:t>
            </a:r>
            <a:r>
              <a:rPr sz="2600" spc="-135" dirty="0">
                <a:latin typeface="Times New Roman"/>
                <a:cs typeface="Times New Roman"/>
              </a:rPr>
              <a:t> </a:t>
            </a:r>
            <a:r>
              <a:rPr sz="2600" spc="15" dirty="0">
                <a:latin typeface="Times New Roman"/>
                <a:cs typeface="Times New Roman"/>
              </a:rPr>
              <a:t>will</a:t>
            </a:r>
            <a:endParaRPr sz="2600">
              <a:latin typeface="Times New Roman"/>
              <a:cs typeface="Times New Roman"/>
            </a:endParaRPr>
          </a:p>
          <a:p>
            <a:pPr marL="285115" marR="5080">
              <a:lnSpc>
                <a:spcPct val="100000"/>
              </a:lnSpc>
            </a:pPr>
            <a:r>
              <a:rPr sz="2600" spc="100" dirty="0">
                <a:latin typeface="Times New Roman"/>
                <a:cs typeface="Times New Roman"/>
              </a:rPr>
              <a:t>use</a:t>
            </a:r>
            <a:r>
              <a:rPr sz="2600" spc="-80" dirty="0">
                <a:latin typeface="Times New Roman"/>
                <a:cs typeface="Times New Roman"/>
              </a:rPr>
              <a:t> </a:t>
            </a:r>
            <a:r>
              <a:rPr sz="2600" i="1" spc="-114" dirty="0">
                <a:latin typeface="Georgia"/>
                <a:cs typeface="Georgia"/>
              </a:rPr>
              <a:t>ShapeFactory</a:t>
            </a:r>
            <a:r>
              <a:rPr sz="2600" i="1" spc="5" dirty="0">
                <a:latin typeface="Georgia"/>
                <a:cs typeface="Georgia"/>
              </a:rPr>
              <a:t> </a:t>
            </a:r>
            <a:r>
              <a:rPr sz="2600" spc="135" dirty="0">
                <a:latin typeface="Times New Roman"/>
                <a:cs typeface="Times New Roman"/>
              </a:rPr>
              <a:t>to</a:t>
            </a:r>
            <a:r>
              <a:rPr sz="2600" spc="-135" dirty="0">
                <a:latin typeface="Times New Roman"/>
                <a:cs typeface="Times New Roman"/>
              </a:rPr>
              <a:t> </a:t>
            </a:r>
            <a:r>
              <a:rPr sz="2600" spc="80" dirty="0">
                <a:latin typeface="Times New Roman"/>
                <a:cs typeface="Times New Roman"/>
              </a:rPr>
              <a:t>get</a:t>
            </a:r>
            <a:r>
              <a:rPr sz="2600" spc="-145" dirty="0">
                <a:latin typeface="Times New Roman"/>
                <a:cs typeface="Times New Roman"/>
              </a:rPr>
              <a:t> </a:t>
            </a:r>
            <a:r>
              <a:rPr sz="2600" spc="95" dirty="0">
                <a:latin typeface="Times New Roman"/>
                <a:cs typeface="Times New Roman"/>
              </a:rPr>
              <a:t>a</a:t>
            </a:r>
            <a:r>
              <a:rPr sz="2600" spc="-50" dirty="0">
                <a:latin typeface="Times New Roman"/>
                <a:cs typeface="Times New Roman"/>
              </a:rPr>
              <a:t> </a:t>
            </a:r>
            <a:r>
              <a:rPr sz="2600" i="1" spc="-110" dirty="0">
                <a:latin typeface="Georgia"/>
                <a:cs typeface="Georgia"/>
              </a:rPr>
              <a:t>Shape</a:t>
            </a:r>
            <a:r>
              <a:rPr sz="2600" i="1" spc="-50" dirty="0">
                <a:latin typeface="Georgia"/>
                <a:cs typeface="Georgia"/>
              </a:rPr>
              <a:t> </a:t>
            </a:r>
            <a:r>
              <a:rPr sz="2600" spc="80" dirty="0">
                <a:latin typeface="Times New Roman"/>
                <a:cs typeface="Times New Roman"/>
              </a:rPr>
              <a:t>object.</a:t>
            </a:r>
            <a:r>
              <a:rPr sz="2600" spc="-20" dirty="0">
                <a:latin typeface="Times New Roman"/>
                <a:cs typeface="Times New Roman"/>
              </a:rPr>
              <a:t> </a:t>
            </a:r>
            <a:r>
              <a:rPr sz="2600" spc="75" dirty="0">
                <a:latin typeface="Times New Roman"/>
                <a:cs typeface="Times New Roman"/>
              </a:rPr>
              <a:t>It</a:t>
            </a:r>
            <a:r>
              <a:rPr sz="2600" spc="-140" dirty="0">
                <a:latin typeface="Times New Roman"/>
                <a:cs typeface="Times New Roman"/>
              </a:rPr>
              <a:t> </a:t>
            </a:r>
            <a:r>
              <a:rPr sz="2600" spc="15" dirty="0">
                <a:latin typeface="Times New Roman"/>
                <a:cs typeface="Times New Roman"/>
              </a:rPr>
              <a:t>will</a:t>
            </a:r>
            <a:r>
              <a:rPr sz="2600" spc="-55" dirty="0">
                <a:latin typeface="Times New Roman"/>
                <a:cs typeface="Times New Roman"/>
              </a:rPr>
              <a:t> </a:t>
            </a:r>
            <a:r>
              <a:rPr sz="2600" spc="80" dirty="0">
                <a:latin typeface="Times New Roman"/>
                <a:cs typeface="Times New Roman"/>
              </a:rPr>
              <a:t>pass  </a:t>
            </a:r>
            <a:r>
              <a:rPr sz="2600" spc="110" dirty="0">
                <a:latin typeface="Times New Roman"/>
                <a:cs typeface="Times New Roman"/>
              </a:rPr>
              <a:t>information </a:t>
            </a:r>
            <a:r>
              <a:rPr sz="2600" spc="-100" dirty="0">
                <a:latin typeface="Times New Roman"/>
                <a:cs typeface="Times New Roman"/>
              </a:rPr>
              <a:t>(</a:t>
            </a:r>
            <a:r>
              <a:rPr sz="2600" i="1" spc="-100" dirty="0">
                <a:latin typeface="Georgia"/>
                <a:cs typeface="Georgia"/>
              </a:rPr>
              <a:t>CIRCLE </a:t>
            </a:r>
            <a:r>
              <a:rPr sz="2600" i="1" spc="-200" dirty="0">
                <a:latin typeface="Georgia"/>
                <a:cs typeface="Georgia"/>
              </a:rPr>
              <a:t>/ </a:t>
            </a:r>
            <a:r>
              <a:rPr sz="2600" i="1" spc="-140" dirty="0">
                <a:latin typeface="Georgia"/>
                <a:cs typeface="Georgia"/>
              </a:rPr>
              <a:t>RECTANGLE </a:t>
            </a:r>
            <a:r>
              <a:rPr sz="2600" i="1" spc="-200" dirty="0">
                <a:latin typeface="Georgia"/>
                <a:cs typeface="Georgia"/>
              </a:rPr>
              <a:t>/ </a:t>
            </a:r>
            <a:r>
              <a:rPr sz="2600" i="1" spc="-80" dirty="0">
                <a:latin typeface="Georgia"/>
                <a:cs typeface="Georgia"/>
              </a:rPr>
              <a:t>SQUARE</a:t>
            </a:r>
            <a:r>
              <a:rPr sz="2600" spc="-80" dirty="0">
                <a:latin typeface="Times New Roman"/>
                <a:cs typeface="Times New Roman"/>
              </a:rPr>
              <a:t>)  </a:t>
            </a:r>
            <a:r>
              <a:rPr sz="2600" spc="130" dirty="0">
                <a:latin typeface="Times New Roman"/>
                <a:cs typeface="Times New Roman"/>
              </a:rPr>
              <a:t>to</a:t>
            </a:r>
            <a:r>
              <a:rPr sz="2600" spc="-90" dirty="0">
                <a:latin typeface="Times New Roman"/>
                <a:cs typeface="Times New Roman"/>
              </a:rPr>
              <a:t> </a:t>
            </a:r>
            <a:r>
              <a:rPr sz="2600" i="1" spc="-114" dirty="0">
                <a:latin typeface="Georgia"/>
                <a:cs typeface="Georgia"/>
              </a:rPr>
              <a:t>ShapeFactory</a:t>
            </a:r>
            <a:r>
              <a:rPr sz="2600" i="1" dirty="0">
                <a:latin typeface="Georgia"/>
                <a:cs typeface="Georgia"/>
              </a:rPr>
              <a:t> </a:t>
            </a:r>
            <a:r>
              <a:rPr sz="2600" spc="130" dirty="0">
                <a:latin typeface="Times New Roman"/>
                <a:cs typeface="Times New Roman"/>
              </a:rPr>
              <a:t>to</a:t>
            </a:r>
            <a:r>
              <a:rPr sz="2600" spc="-140" dirty="0">
                <a:latin typeface="Times New Roman"/>
                <a:cs typeface="Times New Roman"/>
              </a:rPr>
              <a:t> </a:t>
            </a:r>
            <a:r>
              <a:rPr sz="2600" spc="80" dirty="0">
                <a:latin typeface="Times New Roman"/>
                <a:cs typeface="Times New Roman"/>
              </a:rPr>
              <a:t>get</a:t>
            </a:r>
            <a:r>
              <a:rPr sz="2600" spc="-95" dirty="0">
                <a:latin typeface="Times New Roman"/>
                <a:cs typeface="Times New Roman"/>
              </a:rPr>
              <a:t> </a:t>
            </a:r>
            <a:r>
              <a:rPr sz="2600" spc="160" dirty="0">
                <a:latin typeface="Times New Roman"/>
                <a:cs typeface="Times New Roman"/>
              </a:rPr>
              <a:t>the</a:t>
            </a:r>
            <a:r>
              <a:rPr sz="2600" spc="-90" dirty="0">
                <a:latin typeface="Times New Roman"/>
                <a:cs typeface="Times New Roman"/>
              </a:rPr>
              <a:t> </a:t>
            </a:r>
            <a:r>
              <a:rPr sz="2600" spc="95" dirty="0">
                <a:latin typeface="Times New Roman"/>
                <a:cs typeface="Times New Roman"/>
              </a:rPr>
              <a:t>type</a:t>
            </a:r>
            <a:r>
              <a:rPr sz="2600" spc="-155" dirty="0">
                <a:latin typeface="Times New Roman"/>
                <a:cs typeface="Times New Roman"/>
              </a:rPr>
              <a:t> </a:t>
            </a:r>
            <a:r>
              <a:rPr sz="2600" spc="20" dirty="0">
                <a:latin typeface="Times New Roman"/>
                <a:cs typeface="Times New Roman"/>
              </a:rPr>
              <a:t>of</a:t>
            </a:r>
            <a:r>
              <a:rPr sz="2600" spc="-15" dirty="0">
                <a:latin typeface="Times New Roman"/>
                <a:cs typeface="Times New Roman"/>
              </a:rPr>
              <a:t> </a:t>
            </a:r>
            <a:r>
              <a:rPr sz="2600" spc="90" dirty="0">
                <a:latin typeface="Times New Roman"/>
                <a:cs typeface="Times New Roman"/>
              </a:rPr>
              <a:t>object</a:t>
            </a:r>
            <a:r>
              <a:rPr sz="2600" spc="-80" dirty="0">
                <a:latin typeface="Times New Roman"/>
                <a:cs typeface="Times New Roman"/>
              </a:rPr>
              <a:t> </a:t>
            </a:r>
            <a:r>
              <a:rPr sz="2600" spc="100" dirty="0">
                <a:latin typeface="Times New Roman"/>
                <a:cs typeface="Times New Roman"/>
              </a:rPr>
              <a:t>it</a:t>
            </a:r>
            <a:r>
              <a:rPr sz="2600" spc="-75" dirty="0">
                <a:latin typeface="Times New Roman"/>
                <a:cs typeface="Times New Roman"/>
              </a:rPr>
              <a:t> </a:t>
            </a:r>
            <a:r>
              <a:rPr sz="2600" spc="95" dirty="0">
                <a:latin typeface="Times New Roman"/>
                <a:cs typeface="Times New Roman"/>
              </a:rPr>
              <a:t>needs.</a:t>
            </a:r>
            <a:endParaRPr sz="2600">
              <a:latin typeface="Times New Roman"/>
              <a:cs typeface="Times New Roman"/>
            </a:endParaRPr>
          </a:p>
        </p:txBody>
      </p:sp>
      <p:sp>
        <p:nvSpPr>
          <p:cNvPr id="8" name="object 8"/>
          <p:cNvSpPr txBox="1">
            <a:spLocks noGrp="1"/>
          </p:cNvSpPr>
          <p:nvPr>
            <p:ph type="title"/>
          </p:nvPr>
        </p:nvSpPr>
        <p:spPr>
          <a:xfrm>
            <a:off x="444500" y="202647"/>
            <a:ext cx="7740015" cy="2167890"/>
          </a:xfrm>
          <a:prstGeom prst="rect">
            <a:avLst/>
          </a:prstGeom>
        </p:spPr>
        <p:txBody>
          <a:bodyPr vert="horz" wrap="square" lIns="0" tIns="137795" rIns="0" bIns="0" rtlCol="0">
            <a:spAutoFit/>
          </a:bodyPr>
          <a:lstStyle/>
          <a:p>
            <a:pPr marL="12700">
              <a:lnSpc>
                <a:spcPct val="100000"/>
              </a:lnSpc>
              <a:spcBef>
                <a:spcPts val="1085"/>
              </a:spcBef>
            </a:pPr>
            <a:r>
              <a:rPr spc="-114" dirty="0"/>
              <a:t>Implementation</a:t>
            </a:r>
          </a:p>
          <a:p>
            <a:pPr marL="376555" marR="5080" indent="-273050" algn="just">
              <a:lnSpc>
                <a:spcPct val="100000"/>
              </a:lnSpc>
              <a:spcBef>
                <a:spcPts val="515"/>
              </a:spcBef>
            </a:pPr>
            <a:r>
              <a:rPr sz="2450" spc="-625" dirty="0">
                <a:solidFill>
                  <a:srgbClr val="0AD0D9"/>
                </a:solidFill>
              </a:rPr>
              <a:t></a:t>
            </a:r>
            <a:r>
              <a:rPr sz="2450" spc="-575" dirty="0">
                <a:solidFill>
                  <a:srgbClr val="0AD0D9"/>
                </a:solidFill>
              </a:rPr>
              <a:t> </a:t>
            </a:r>
            <a:r>
              <a:rPr sz="2600" spc="65" dirty="0">
                <a:solidFill>
                  <a:srgbClr val="000000"/>
                </a:solidFill>
                <a:latin typeface="Times New Roman"/>
                <a:cs typeface="Times New Roman"/>
              </a:rPr>
              <a:t>We're</a:t>
            </a:r>
            <a:r>
              <a:rPr sz="2600" spc="-140" dirty="0">
                <a:solidFill>
                  <a:srgbClr val="000000"/>
                </a:solidFill>
                <a:latin typeface="Times New Roman"/>
                <a:cs typeface="Times New Roman"/>
              </a:rPr>
              <a:t> </a:t>
            </a:r>
            <a:r>
              <a:rPr sz="2600" spc="60" dirty="0">
                <a:solidFill>
                  <a:srgbClr val="000000"/>
                </a:solidFill>
                <a:latin typeface="Times New Roman"/>
                <a:cs typeface="Times New Roman"/>
              </a:rPr>
              <a:t>going</a:t>
            </a:r>
            <a:r>
              <a:rPr sz="2600" spc="-20" dirty="0">
                <a:solidFill>
                  <a:srgbClr val="000000"/>
                </a:solidFill>
                <a:latin typeface="Times New Roman"/>
                <a:cs typeface="Times New Roman"/>
              </a:rPr>
              <a:t> </a:t>
            </a:r>
            <a:r>
              <a:rPr sz="2600" spc="130" dirty="0">
                <a:solidFill>
                  <a:srgbClr val="000000"/>
                </a:solidFill>
                <a:latin typeface="Times New Roman"/>
                <a:cs typeface="Times New Roman"/>
              </a:rPr>
              <a:t>to</a:t>
            </a:r>
            <a:r>
              <a:rPr sz="2600" spc="-150" dirty="0">
                <a:solidFill>
                  <a:srgbClr val="000000"/>
                </a:solidFill>
                <a:latin typeface="Times New Roman"/>
                <a:cs typeface="Times New Roman"/>
              </a:rPr>
              <a:t> </a:t>
            </a:r>
            <a:r>
              <a:rPr sz="2600" spc="95" dirty="0">
                <a:solidFill>
                  <a:srgbClr val="000000"/>
                </a:solidFill>
                <a:latin typeface="Times New Roman"/>
                <a:cs typeface="Times New Roman"/>
              </a:rPr>
              <a:t>create</a:t>
            </a:r>
            <a:r>
              <a:rPr sz="2600" spc="-135" dirty="0">
                <a:solidFill>
                  <a:srgbClr val="000000"/>
                </a:solidFill>
                <a:latin typeface="Times New Roman"/>
                <a:cs typeface="Times New Roman"/>
              </a:rPr>
              <a:t> </a:t>
            </a:r>
            <a:r>
              <a:rPr sz="2600" spc="95" dirty="0">
                <a:solidFill>
                  <a:srgbClr val="000000"/>
                </a:solidFill>
                <a:latin typeface="Times New Roman"/>
                <a:cs typeface="Times New Roman"/>
              </a:rPr>
              <a:t>a</a:t>
            </a:r>
            <a:r>
              <a:rPr sz="2600" spc="-65" dirty="0">
                <a:solidFill>
                  <a:srgbClr val="000000"/>
                </a:solidFill>
                <a:latin typeface="Times New Roman"/>
                <a:cs typeface="Times New Roman"/>
              </a:rPr>
              <a:t> </a:t>
            </a:r>
            <a:r>
              <a:rPr sz="2600" i="1" spc="-110" dirty="0">
                <a:solidFill>
                  <a:srgbClr val="000000"/>
                </a:solidFill>
                <a:latin typeface="Georgia"/>
                <a:cs typeface="Georgia"/>
              </a:rPr>
              <a:t>Shape</a:t>
            </a:r>
            <a:r>
              <a:rPr sz="2600" i="1" spc="25" dirty="0">
                <a:solidFill>
                  <a:srgbClr val="000000"/>
                </a:solidFill>
                <a:latin typeface="Georgia"/>
                <a:cs typeface="Georgia"/>
              </a:rPr>
              <a:t> </a:t>
            </a:r>
            <a:r>
              <a:rPr sz="2600" spc="80" dirty="0">
                <a:solidFill>
                  <a:srgbClr val="000000"/>
                </a:solidFill>
                <a:latin typeface="Times New Roman"/>
                <a:cs typeface="Times New Roman"/>
              </a:rPr>
              <a:t>interface</a:t>
            </a:r>
            <a:r>
              <a:rPr sz="2600" spc="-130" dirty="0">
                <a:solidFill>
                  <a:srgbClr val="000000"/>
                </a:solidFill>
                <a:latin typeface="Times New Roman"/>
                <a:cs typeface="Times New Roman"/>
              </a:rPr>
              <a:t> </a:t>
            </a:r>
            <a:r>
              <a:rPr sz="2600" spc="160" dirty="0">
                <a:solidFill>
                  <a:srgbClr val="000000"/>
                </a:solidFill>
                <a:latin typeface="Times New Roman"/>
                <a:cs typeface="Times New Roman"/>
              </a:rPr>
              <a:t>and</a:t>
            </a:r>
            <a:r>
              <a:rPr sz="2600" spc="-65" dirty="0">
                <a:solidFill>
                  <a:srgbClr val="000000"/>
                </a:solidFill>
                <a:latin typeface="Times New Roman"/>
                <a:cs typeface="Times New Roman"/>
              </a:rPr>
              <a:t> </a:t>
            </a:r>
            <a:r>
              <a:rPr sz="2600" spc="50" dirty="0">
                <a:solidFill>
                  <a:srgbClr val="000000"/>
                </a:solidFill>
                <a:latin typeface="Times New Roman"/>
                <a:cs typeface="Times New Roman"/>
              </a:rPr>
              <a:t>concrete  </a:t>
            </a:r>
            <a:r>
              <a:rPr sz="2600" spc="45" dirty="0">
                <a:solidFill>
                  <a:srgbClr val="000000"/>
                </a:solidFill>
                <a:latin typeface="Times New Roman"/>
                <a:cs typeface="Times New Roman"/>
              </a:rPr>
              <a:t>classes </a:t>
            </a:r>
            <a:r>
              <a:rPr sz="2600" spc="120" dirty="0">
                <a:solidFill>
                  <a:srgbClr val="000000"/>
                </a:solidFill>
                <a:latin typeface="Times New Roman"/>
                <a:cs typeface="Times New Roman"/>
              </a:rPr>
              <a:t>implementing </a:t>
            </a:r>
            <a:r>
              <a:rPr sz="2600" spc="160" dirty="0">
                <a:solidFill>
                  <a:srgbClr val="000000"/>
                </a:solidFill>
                <a:latin typeface="Times New Roman"/>
                <a:cs typeface="Times New Roman"/>
              </a:rPr>
              <a:t>the </a:t>
            </a:r>
            <a:r>
              <a:rPr sz="2600" i="1" spc="-110" dirty="0">
                <a:solidFill>
                  <a:srgbClr val="000000"/>
                </a:solidFill>
                <a:latin typeface="Georgia"/>
                <a:cs typeface="Georgia"/>
              </a:rPr>
              <a:t>Shape </a:t>
            </a:r>
            <a:r>
              <a:rPr sz="2600" spc="70" dirty="0">
                <a:solidFill>
                  <a:srgbClr val="000000"/>
                </a:solidFill>
                <a:latin typeface="Times New Roman"/>
                <a:cs typeface="Times New Roman"/>
              </a:rPr>
              <a:t>interface. </a:t>
            </a:r>
            <a:r>
              <a:rPr sz="2600" spc="-125" dirty="0">
                <a:solidFill>
                  <a:srgbClr val="000000"/>
                </a:solidFill>
                <a:latin typeface="Times New Roman"/>
                <a:cs typeface="Times New Roman"/>
              </a:rPr>
              <a:t>A </a:t>
            </a:r>
            <a:r>
              <a:rPr sz="2600" spc="65" dirty="0">
                <a:solidFill>
                  <a:srgbClr val="000000"/>
                </a:solidFill>
                <a:latin typeface="Times New Roman"/>
                <a:cs typeface="Times New Roman"/>
              </a:rPr>
              <a:t>factory  </a:t>
            </a:r>
            <a:r>
              <a:rPr sz="2600" spc="40" dirty="0">
                <a:solidFill>
                  <a:srgbClr val="000000"/>
                </a:solidFill>
                <a:latin typeface="Times New Roman"/>
                <a:cs typeface="Times New Roman"/>
              </a:rPr>
              <a:t>class</a:t>
            </a:r>
            <a:r>
              <a:rPr sz="2600" spc="-75" dirty="0">
                <a:solidFill>
                  <a:srgbClr val="000000"/>
                </a:solidFill>
                <a:latin typeface="Times New Roman"/>
                <a:cs typeface="Times New Roman"/>
              </a:rPr>
              <a:t> </a:t>
            </a:r>
            <a:r>
              <a:rPr sz="2600" i="1" spc="-114" dirty="0">
                <a:solidFill>
                  <a:srgbClr val="000000"/>
                </a:solidFill>
                <a:latin typeface="Georgia"/>
                <a:cs typeface="Georgia"/>
              </a:rPr>
              <a:t>ShapeFactory</a:t>
            </a:r>
            <a:r>
              <a:rPr sz="2600" i="1" spc="35" dirty="0">
                <a:solidFill>
                  <a:srgbClr val="000000"/>
                </a:solidFill>
                <a:latin typeface="Georgia"/>
                <a:cs typeface="Georgia"/>
              </a:rPr>
              <a:t> </a:t>
            </a:r>
            <a:r>
              <a:rPr sz="2600" spc="25" dirty="0">
                <a:solidFill>
                  <a:srgbClr val="000000"/>
                </a:solidFill>
                <a:latin typeface="Times New Roman"/>
                <a:cs typeface="Times New Roman"/>
              </a:rPr>
              <a:t>is</a:t>
            </a:r>
            <a:r>
              <a:rPr sz="2600" spc="-130" dirty="0">
                <a:solidFill>
                  <a:srgbClr val="000000"/>
                </a:solidFill>
                <a:latin typeface="Times New Roman"/>
                <a:cs typeface="Times New Roman"/>
              </a:rPr>
              <a:t> </a:t>
            </a:r>
            <a:r>
              <a:rPr sz="2600" spc="105" dirty="0">
                <a:solidFill>
                  <a:srgbClr val="000000"/>
                </a:solidFill>
                <a:latin typeface="Times New Roman"/>
                <a:cs typeface="Times New Roman"/>
              </a:rPr>
              <a:t>defined</a:t>
            </a:r>
            <a:r>
              <a:rPr sz="2600" spc="-55" dirty="0">
                <a:solidFill>
                  <a:srgbClr val="000000"/>
                </a:solidFill>
                <a:latin typeface="Times New Roman"/>
                <a:cs typeface="Times New Roman"/>
              </a:rPr>
              <a:t> </a:t>
            </a:r>
            <a:r>
              <a:rPr sz="2600" spc="65" dirty="0">
                <a:solidFill>
                  <a:srgbClr val="000000"/>
                </a:solidFill>
                <a:latin typeface="Times New Roman"/>
                <a:cs typeface="Times New Roman"/>
              </a:rPr>
              <a:t>as</a:t>
            </a:r>
            <a:r>
              <a:rPr sz="2600" spc="-130" dirty="0">
                <a:solidFill>
                  <a:srgbClr val="000000"/>
                </a:solidFill>
                <a:latin typeface="Times New Roman"/>
                <a:cs typeface="Times New Roman"/>
              </a:rPr>
              <a:t> </a:t>
            </a:r>
            <a:r>
              <a:rPr sz="2600" spc="95" dirty="0">
                <a:solidFill>
                  <a:srgbClr val="000000"/>
                </a:solidFill>
                <a:latin typeface="Times New Roman"/>
                <a:cs typeface="Times New Roman"/>
              </a:rPr>
              <a:t>a</a:t>
            </a:r>
            <a:r>
              <a:rPr sz="2600" spc="-60" dirty="0">
                <a:solidFill>
                  <a:srgbClr val="000000"/>
                </a:solidFill>
                <a:latin typeface="Times New Roman"/>
                <a:cs typeface="Times New Roman"/>
              </a:rPr>
              <a:t> </a:t>
            </a:r>
            <a:r>
              <a:rPr sz="2600" spc="110" dirty="0">
                <a:solidFill>
                  <a:srgbClr val="000000"/>
                </a:solidFill>
                <a:latin typeface="Times New Roman"/>
                <a:cs typeface="Times New Roman"/>
              </a:rPr>
              <a:t>next</a:t>
            </a:r>
            <a:r>
              <a:rPr sz="2600" spc="-120" dirty="0">
                <a:solidFill>
                  <a:srgbClr val="000000"/>
                </a:solidFill>
                <a:latin typeface="Times New Roman"/>
                <a:cs typeface="Times New Roman"/>
              </a:rPr>
              <a:t> </a:t>
            </a:r>
            <a:r>
              <a:rPr sz="2600" spc="75" dirty="0">
                <a:solidFill>
                  <a:srgbClr val="000000"/>
                </a:solidFill>
                <a:latin typeface="Times New Roman"/>
                <a:cs typeface="Times New Roman"/>
              </a:rPr>
              <a:t>step.</a:t>
            </a:r>
            <a:endParaRPr sz="26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4171950" cy="788035"/>
          </a:xfrm>
          <a:prstGeom prst="rect">
            <a:avLst/>
          </a:prstGeom>
        </p:spPr>
        <p:txBody>
          <a:bodyPr vert="horz" wrap="square" lIns="0" tIns="12700" rIns="0" bIns="0" rtlCol="0">
            <a:spAutoFit/>
          </a:bodyPr>
          <a:lstStyle/>
          <a:p>
            <a:pPr marL="12700">
              <a:lnSpc>
                <a:spcPct val="100000"/>
              </a:lnSpc>
              <a:spcBef>
                <a:spcPts val="100"/>
              </a:spcBef>
            </a:pPr>
            <a:r>
              <a:rPr spc="-114" dirty="0"/>
              <a:t>Implementation</a:t>
            </a:r>
          </a:p>
        </p:txBody>
      </p:sp>
      <p:sp>
        <p:nvSpPr>
          <p:cNvPr id="8" name="object 8"/>
          <p:cNvSpPr/>
          <p:nvPr/>
        </p:nvSpPr>
        <p:spPr>
          <a:xfrm>
            <a:off x="664463" y="1141475"/>
            <a:ext cx="8008620" cy="464820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4872990" cy="422275"/>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 </a:t>
            </a:r>
            <a:r>
              <a:rPr sz="2600" spc="80" dirty="0">
                <a:latin typeface="Times New Roman"/>
                <a:cs typeface="Times New Roman"/>
              </a:rPr>
              <a:t>Create </a:t>
            </a:r>
            <a:r>
              <a:rPr sz="2600" spc="155" dirty="0">
                <a:latin typeface="Times New Roman"/>
                <a:cs typeface="Times New Roman"/>
              </a:rPr>
              <a:t>an </a:t>
            </a:r>
            <a:r>
              <a:rPr sz="2600" spc="70" dirty="0">
                <a:latin typeface="Times New Roman"/>
                <a:cs typeface="Times New Roman"/>
              </a:rPr>
              <a:t>interface.</a:t>
            </a:r>
            <a:r>
              <a:rPr sz="2600" spc="-434" dirty="0">
                <a:latin typeface="Times New Roman"/>
                <a:cs typeface="Times New Roman"/>
              </a:rPr>
              <a:t> </a:t>
            </a:r>
            <a:r>
              <a:rPr sz="2600" spc="-125" dirty="0">
                <a:latin typeface="Times New Roman"/>
                <a:cs typeface="Times New Roman"/>
              </a:rPr>
              <a:t>(</a:t>
            </a:r>
            <a:r>
              <a:rPr sz="2600" i="1" spc="-125" dirty="0">
                <a:latin typeface="Georgia"/>
                <a:cs typeface="Georgia"/>
              </a:rPr>
              <a:t>Shape.java)</a:t>
            </a:r>
            <a:endParaRPr sz="2600">
              <a:latin typeface="Georgia"/>
              <a:cs typeface="Georgia"/>
            </a:endParaRPr>
          </a:p>
        </p:txBody>
      </p:sp>
      <p:sp>
        <p:nvSpPr>
          <p:cNvPr id="8" name="object 8"/>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1</a:t>
            </a:r>
          </a:p>
        </p:txBody>
      </p:sp>
      <p:sp>
        <p:nvSpPr>
          <p:cNvPr id="9" name="object 9"/>
          <p:cNvSpPr txBox="1"/>
          <p:nvPr/>
        </p:nvSpPr>
        <p:spPr>
          <a:xfrm>
            <a:off x="914400" y="1828800"/>
            <a:ext cx="7077709" cy="1201420"/>
          </a:xfrm>
          <a:prstGeom prst="rect">
            <a:avLst/>
          </a:prstGeom>
          <a:solidFill>
            <a:srgbClr val="000000"/>
          </a:solidFill>
        </p:spPr>
        <p:txBody>
          <a:bodyPr vert="horz" wrap="square" lIns="0" tIns="29209" rIns="0" bIns="0" rtlCol="0">
            <a:spAutoFit/>
          </a:bodyPr>
          <a:lstStyle/>
          <a:p>
            <a:pPr marL="91440">
              <a:lnSpc>
                <a:spcPct val="100000"/>
              </a:lnSpc>
              <a:spcBef>
                <a:spcPts val="229"/>
              </a:spcBef>
            </a:pPr>
            <a:r>
              <a:rPr sz="2400" b="1" spc="-110" dirty="0">
                <a:solidFill>
                  <a:srgbClr val="92D050"/>
                </a:solidFill>
                <a:latin typeface="Arial"/>
                <a:cs typeface="Arial"/>
              </a:rPr>
              <a:t>public </a:t>
            </a:r>
            <a:r>
              <a:rPr sz="2400" b="1" spc="-55" dirty="0">
                <a:solidFill>
                  <a:srgbClr val="92D050"/>
                </a:solidFill>
                <a:latin typeface="Arial"/>
                <a:cs typeface="Arial"/>
              </a:rPr>
              <a:t>interface </a:t>
            </a:r>
            <a:r>
              <a:rPr sz="2400" b="1" spc="-360" dirty="0">
                <a:solidFill>
                  <a:srgbClr val="92D050"/>
                </a:solidFill>
                <a:latin typeface="Arial"/>
                <a:cs typeface="Arial"/>
              </a:rPr>
              <a:t>Shape</a:t>
            </a:r>
            <a:r>
              <a:rPr sz="2400" b="1" spc="-200"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481330">
              <a:lnSpc>
                <a:spcPct val="100000"/>
              </a:lnSpc>
            </a:pPr>
            <a:r>
              <a:rPr sz="2400" b="1" spc="-140" dirty="0">
                <a:solidFill>
                  <a:srgbClr val="92D050"/>
                </a:solidFill>
                <a:latin typeface="Arial"/>
                <a:cs typeface="Arial"/>
              </a:rPr>
              <a:t>void</a:t>
            </a:r>
            <a:r>
              <a:rPr sz="2400" b="1" spc="60" dirty="0">
                <a:solidFill>
                  <a:srgbClr val="92D050"/>
                </a:solidFill>
                <a:latin typeface="Arial"/>
                <a:cs typeface="Arial"/>
              </a:rPr>
              <a:t> </a:t>
            </a:r>
            <a:r>
              <a:rPr sz="2400" b="1" spc="-80" dirty="0">
                <a:solidFill>
                  <a:srgbClr val="92D050"/>
                </a:solidFill>
                <a:latin typeface="Arial"/>
                <a:cs typeface="Arial"/>
              </a:rPr>
              <a:t>draw();</a:t>
            </a:r>
            <a:endParaRPr sz="2400">
              <a:latin typeface="Arial"/>
              <a:cs typeface="Arial"/>
            </a:endParaRPr>
          </a:p>
          <a:p>
            <a:pPr marL="9144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0365"/>
            <a:ext cx="8073390" cy="4611370"/>
          </a:xfrm>
          <a:prstGeom prst="rect">
            <a:avLst/>
          </a:prstGeom>
        </p:spPr>
        <p:txBody>
          <a:bodyPr vert="horz" wrap="square" lIns="0" tIns="13335" rIns="0" bIns="0" rtlCol="0">
            <a:spAutoFit/>
          </a:bodyPr>
          <a:lstStyle/>
          <a:p>
            <a:pPr marL="285115" marR="364490" indent="-272415">
              <a:lnSpc>
                <a:spcPct val="100000"/>
              </a:lnSpc>
              <a:spcBef>
                <a:spcPts val="105"/>
              </a:spcBef>
              <a:buClr>
                <a:srgbClr val="0AD0D9"/>
              </a:buClr>
              <a:buSzPct val="93750"/>
              <a:buFont typeface="Arial"/>
              <a:buChar char=""/>
              <a:tabLst>
                <a:tab pos="285750" algn="l"/>
              </a:tabLst>
            </a:pPr>
            <a:r>
              <a:rPr sz="3200" spc="110" dirty="0">
                <a:latin typeface="Times New Roman"/>
                <a:cs typeface="Times New Roman"/>
              </a:rPr>
              <a:t>Adapter</a:t>
            </a:r>
            <a:r>
              <a:rPr sz="3200" spc="-160" dirty="0">
                <a:latin typeface="Times New Roman"/>
                <a:cs typeface="Times New Roman"/>
              </a:rPr>
              <a:t> </a:t>
            </a:r>
            <a:r>
              <a:rPr sz="3200" spc="175" dirty="0">
                <a:latin typeface="Times New Roman"/>
                <a:cs typeface="Times New Roman"/>
              </a:rPr>
              <a:t>pattern</a:t>
            </a:r>
            <a:r>
              <a:rPr sz="3200" spc="-135" dirty="0">
                <a:latin typeface="Times New Roman"/>
                <a:cs typeface="Times New Roman"/>
              </a:rPr>
              <a:t> </a:t>
            </a:r>
            <a:r>
              <a:rPr sz="3200" spc="70" dirty="0">
                <a:latin typeface="Times New Roman"/>
                <a:cs typeface="Times New Roman"/>
              </a:rPr>
              <a:t>works</a:t>
            </a:r>
            <a:r>
              <a:rPr sz="3200" spc="-140" dirty="0">
                <a:latin typeface="Times New Roman"/>
                <a:cs typeface="Times New Roman"/>
              </a:rPr>
              <a:t> </a:t>
            </a:r>
            <a:r>
              <a:rPr sz="3200" spc="80" dirty="0">
                <a:latin typeface="Times New Roman"/>
                <a:cs typeface="Times New Roman"/>
              </a:rPr>
              <a:t>as</a:t>
            </a:r>
            <a:r>
              <a:rPr sz="3200" spc="-140" dirty="0">
                <a:latin typeface="Times New Roman"/>
                <a:cs typeface="Times New Roman"/>
              </a:rPr>
              <a:t> </a:t>
            </a:r>
            <a:r>
              <a:rPr sz="3200" spc="114" dirty="0">
                <a:latin typeface="Times New Roman"/>
                <a:cs typeface="Times New Roman"/>
              </a:rPr>
              <a:t>a</a:t>
            </a:r>
            <a:r>
              <a:rPr sz="3200" spc="-70" dirty="0">
                <a:latin typeface="Times New Roman"/>
                <a:cs typeface="Times New Roman"/>
              </a:rPr>
              <a:t> </a:t>
            </a:r>
            <a:r>
              <a:rPr sz="3200" spc="105" dirty="0">
                <a:latin typeface="Times New Roman"/>
                <a:cs typeface="Times New Roman"/>
              </a:rPr>
              <a:t>bridge</a:t>
            </a:r>
            <a:r>
              <a:rPr sz="3200" spc="-95" dirty="0">
                <a:latin typeface="Times New Roman"/>
                <a:cs typeface="Times New Roman"/>
              </a:rPr>
              <a:t> </a:t>
            </a:r>
            <a:r>
              <a:rPr sz="3200" spc="85" dirty="0">
                <a:latin typeface="Times New Roman"/>
                <a:cs typeface="Times New Roman"/>
              </a:rPr>
              <a:t>between  </a:t>
            </a:r>
            <a:r>
              <a:rPr sz="3200" spc="105" dirty="0">
                <a:latin typeface="Times New Roman"/>
                <a:cs typeface="Times New Roman"/>
              </a:rPr>
              <a:t>two </a:t>
            </a:r>
            <a:r>
              <a:rPr sz="3200" spc="130" dirty="0">
                <a:latin typeface="Times New Roman"/>
                <a:cs typeface="Times New Roman"/>
              </a:rPr>
              <a:t>incompatible</a:t>
            </a:r>
            <a:r>
              <a:rPr sz="3200" spc="-290" dirty="0">
                <a:latin typeface="Times New Roman"/>
                <a:cs typeface="Times New Roman"/>
              </a:rPr>
              <a:t> </a:t>
            </a:r>
            <a:r>
              <a:rPr sz="3200" spc="80" dirty="0">
                <a:latin typeface="Times New Roman"/>
                <a:cs typeface="Times New Roman"/>
              </a:rPr>
              <a:t>interfaces.</a:t>
            </a:r>
            <a:endParaRPr sz="3200">
              <a:latin typeface="Times New Roman"/>
              <a:cs typeface="Times New Roman"/>
            </a:endParaRPr>
          </a:p>
          <a:p>
            <a:pPr marL="285115" marR="5080" indent="-272415">
              <a:lnSpc>
                <a:spcPct val="100000"/>
              </a:lnSpc>
              <a:spcBef>
                <a:spcPts val="770"/>
              </a:spcBef>
              <a:buClr>
                <a:srgbClr val="0AD0D9"/>
              </a:buClr>
              <a:buSzPct val="93750"/>
              <a:buFont typeface="Arial"/>
              <a:buChar char=""/>
              <a:tabLst>
                <a:tab pos="285750" algn="l"/>
              </a:tabLst>
            </a:pPr>
            <a:r>
              <a:rPr sz="3200" spc="80" dirty="0">
                <a:latin typeface="Times New Roman"/>
                <a:cs typeface="Times New Roman"/>
              </a:rPr>
              <a:t>This </a:t>
            </a:r>
            <a:r>
              <a:rPr sz="3200" spc="114" dirty="0">
                <a:latin typeface="Times New Roman"/>
                <a:cs typeface="Times New Roman"/>
              </a:rPr>
              <a:t>type </a:t>
            </a:r>
            <a:r>
              <a:rPr sz="3200" spc="25" dirty="0">
                <a:latin typeface="Times New Roman"/>
                <a:cs typeface="Times New Roman"/>
              </a:rPr>
              <a:t>of </a:t>
            </a:r>
            <a:r>
              <a:rPr sz="3200" spc="110" dirty="0">
                <a:latin typeface="Times New Roman"/>
                <a:cs typeface="Times New Roman"/>
              </a:rPr>
              <a:t>design </a:t>
            </a:r>
            <a:r>
              <a:rPr sz="3200" spc="170" dirty="0">
                <a:latin typeface="Times New Roman"/>
                <a:cs typeface="Times New Roman"/>
              </a:rPr>
              <a:t>pattern </a:t>
            </a:r>
            <a:r>
              <a:rPr sz="3200" spc="114" dirty="0">
                <a:latin typeface="Times New Roman"/>
                <a:cs typeface="Times New Roman"/>
              </a:rPr>
              <a:t>comes </a:t>
            </a:r>
            <a:r>
              <a:rPr sz="3200" spc="190" dirty="0">
                <a:latin typeface="Times New Roman"/>
                <a:cs typeface="Times New Roman"/>
              </a:rPr>
              <a:t>under  </a:t>
            </a:r>
            <a:r>
              <a:rPr sz="3200" b="1" spc="-155" dirty="0">
                <a:latin typeface="Georgia"/>
                <a:cs typeface="Georgia"/>
              </a:rPr>
              <a:t>structural </a:t>
            </a:r>
            <a:r>
              <a:rPr sz="3200" b="1" spc="-150" dirty="0">
                <a:latin typeface="Georgia"/>
                <a:cs typeface="Georgia"/>
              </a:rPr>
              <a:t>pattern </a:t>
            </a:r>
            <a:r>
              <a:rPr sz="3200" spc="80" dirty="0">
                <a:latin typeface="Times New Roman"/>
                <a:cs typeface="Times New Roman"/>
              </a:rPr>
              <a:t>as </a:t>
            </a:r>
            <a:r>
              <a:rPr sz="3200" spc="135" dirty="0">
                <a:latin typeface="Times New Roman"/>
                <a:cs typeface="Times New Roman"/>
              </a:rPr>
              <a:t>this </a:t>
            </a:r>
            <a:r>
              <a:rPr sz="3200" spc="170" dirty="0">
                <a:latin typeface="Times New Roman"/>
                <a:cs typeface="Times New Roman"/>
              </a:rPr>
              <a:t>pattern</a:t>
            </a:r>
            <a:r>
              <a:rPr sz="3200" spc="-475" dirty="0">
                <a:latin typeface="Times New Roman"/>
                <a:cs typeface="Times New Roman"/>
              </a:rPr>
              <a:t> </a:t>
            </a:r>
            <a:r>
              <a:rPr sz="3200" spc="130" dirty="0">
                <a:latin typeface="Times New Roman"/>
                <a:cs typeface="Times New Roman"/>
              </a:rPr>
              <a:t>combines  </a:t>
            </a:r>
            <a:r>
              <a:rPr sz="3200" spc="200" dirty="0">
                <a:latin typeface="Times New Roman"/>
                <a:cs typeface="Times New Roman"/>
              </a:rPr>
              <a:t>the </a:t>
            </a:r>
            <a:r>
              <a:rPr sz="3200" spc="85" dirty="0">
                <a:latin typeface="Times New Roman"/>
                <a:cs typeface="Times New Roman"/>
              </a:rPr>
              <a:t>capability </a:t>
            </a:r>
            <a:r>
              <a:rPr sz="3200" spc="30" dirty="0">
                <a:latin typeface="Times New Roman"/>
                <a:cs typeface="Times New Roman"/>
              </a:rPr>
              <a:t>of </a:t>
            </a:r>
            <a:r>
              <a:rPr sz="3200" spc="105" dirty="0">
                <a:latin typeface="Times New Roman"/>
                <a:cs typeface="Times New Roman"/>
              </a:rPr>
              <a:t>two </a:t>
            </a:r>
            <a:r>
              <a:rPr sz="3200" spc="180" dirty="0">
                <a:latin typeface="Times New Roman"/>
                <a:cs typeface="Times New Roman"/>
              </a:rPr>
              <a:t>independent  </a:t>
            </a:r>
            <a:r>
              <a:rPr sz="3200" spc="80" dirty="0">
                <a:latin typeface="Times New Roman"/>
                <a:cs typeface="Times New Roman"/>
              </a:rPr>
              <a:t>interfaces.</a:t>
            </a:r>
            <a:endParaRPr sz="3200">
              <a:latin typeface="Times New Roman"/>
              <a:cs typeface="Times New Roman"/>
            </a:endParaRPr>
          </a:p>
          <a:p>
            <a:pPr marL="285115" marR="51435" indent="-272415">
              <a:lnSpc>
                <a:spcPct val="100000"/>
              </a:lnSpc>
              <a:spcBef>
                <a:spcPts val="770"/>
              </a:spcBef>
              <a:buClr>
                <a:srgbClr val="0AD0D9"/>
              </a:buClr>
              <a:buSzPct val="93750"/>
              <a:buFont typeface="Arial"/>
              <a:buChar char=""/>
              <a:tabLst>
                <a:tab pos="285750" algn="l"/>
              </a:tabLst>
            </a:pPr>
            <a:r>
              <a:rPr sz="3200" spc="80" dirty="0">
                <a:latin typeface="Times New Roman"/>
                <a:cs typeface="Times New Roman"/>
              </a:rPr>
              <a:t>This</a:t>
            </a:r>
            <a:r>
              <a:rPr sz="3200" spc="-120" dirty="0">
                <a:latin typeface="Times New Roman"/>
                <a:cs typeface="Times New Roman"/>
              </a:rPr>
              <a:t> </a:t>
            </a:r>
            <a:r>
              <a:rPr sz="3200" spc="175" dirty="0">
                <a:latin typeface="Times New Roman"/>
                <a:cs typeface="Times New Roman"/>
              </a:rPr>
              <a:t>pattern</a:t>
            </a:r>
            <a:r>
              <a:rPr sz="3200" spc="-50" dirty="0">
                <a:latin typeface="Times New Roman"/>
                <a:cs typeface="Times New Roman"/>
              </a:rPr>
              <a:t> </a:t>
            </a:r>
            <a:r>
              <a:rPr sz="3200" spc="25" dirty="0">
                <a:latin typeface="Times New Roman"/>
                <a:cs typeface="Times New Roman"/>
              </a:rPr>
              <a:t>involves</a:t>
            </a:r>
            <a:r>
              <a:rPr sz="3200" spc="-155" dirty="0">
                <a:latin typeface="Times New Roman"/>
                <a:cs typeface="Times New Roman"/>
              </a:rPr>
              <a:t> </a:t>
            </a:r>
            <a:r>
              <a:rPr sz="3200" spc="114" dirty="0">
                <a:latin typeface="Times New Roman"/>
                <a:cs typeface="Times New Roman"/>
              </a:rPr>
              <a:t>a</a:t>
            </a:r>
            <a:r>
              <a:rPr sz="3200" spc="-85" dirty="0">
                <a:latin typeface="Times New Roman"/>
                <a:cs typeface="Times New Roman"/>
              </a:rPr>
              <a:t> </a:t>
            </a:r>
            <a:r>
              <a:rPr sz="3200" b="1" spc="-114" dirty="0">
                <a:latin typeface="Georgia"/>
                <a:cs typeface="Georgia"/>
              </a:rPr>
              <a:t>single</a:t>
            </a:r>
            <a:r>
              <a:rPr sz="3200" b="1" spc="-220" dirty="0">
                <a:latin typeface="Georgia"/>
                <a:cs typeface="Georgia"/>
              </a:rPr>
              <a:t> </a:t>
            </a:r>
            <a:r>
              <a:rPr sz="3200" b="1" spc="-155" dirty="0">
                <a:latin typeface="Georgia"/>
                <a:cs typeface="Georgia"/>
              </a:rPr>
              <a:t>class</a:t>
            </a:r>
            <a:r>
              <a:rPr sz="3200" b="1" spc="-120" dirty="0">
                <a:latin typeface="Georgia"/>
                <a:cs typeface="Georgia"/>
              </a:rPr>
              <a:t> </a:t>
            </a:r>
            <a:r>
              <a:rPr sz="3200" spc="114" dirty="0">
                <a:latin typeface="Times New Roman"/>
                <a:cs typeface="Times New Roman"/>
              </a:rPr>
              <a:t>which</a:t>
            </a:r>
            <a:r>
              <a:rPr sz="3200" spc="-70" dirty="0">
                <a:latin typeface="Times New Roman"/>
                <a:cs typeface="Times New Roman"/>
              </a:rPr>
              <a:t> </a:t>
            </a:r>
            <a:r>
              <a:rPr sz="3200" spc="-180" dirty="0">
                <a:latin typeface="Times New Roman"/>
                <a:cs typeface="Times New Roman"/>
              </a:rPr>
              <a:t>is  </a:t>
            </a:r>
            <a:r>
              <a:rPr sz="3200" spc="110" dirty="0">
                <a:latin typeface="Times New Roman"/>
                <a:cs typeface="Times New Roman"/>
              </a:rPr>
              <a:t>responsible </a:t>
            </a:r>
            <a:r>
              <a:rPr sz="3200" spc="160" dirty="0">
                <a:latin typeface="Times New Roman"/>
                <a:cs typeface="Times New Roman"/>
              </a:rPr>
              <a:t>to </a:t>
            </a:r>
            <a:r>
              <a:rPr sz="3200" b="1" spc="-114" dirty="0">
                <a:latin typeface="Georgia"/>
                <a:cs typeface="Georgia"/>
              </a:rPr>
              <a:t>join </a:t>
            </a:r>
            <a:r>
              <a:rPr sz="3200" b="1" spc="-110" dirty="0">
                <a:latin typeface="Georgia"/>
                <a:cs typeface="Georgia"/>
              </a:rPr>
              <a:t>functionalities </a:t>
            </a:r>
            <a:r>
              <a:rPr sz="3200" b="1" spc="-120" dirty="0">
                <a:latin typeface="Georgia"/>
                <a:cs typeface="Georgia"/>
              </a:rPr>
              <a:t>of  independent </a:t>
            </a:r>
            <a:r>
              <a:rPr sz="3200" b="1" spc="-195" dirty="0">
                <a:latin typeface="Georgia"/>
                <a:cs typeface="Georgia"/>
              </a:rPr>
              <a:t>or </a:t>
            </a:r>
            <a:r>
              <a:rPr sz="3200" b="1" spc="-125" dirty="0">
                <a:latin typeface="Georgia"/>
                <a:cs typeface="Georgia"/>
              </a:rPr>
              <a:t>incompatible</a:t>
            </a:r>
            <a:r>
              <a:rPr sz="3200" b="1" spc="-265" dirty="0">
                <a:latin typeface="Georgia"/>
                <a:cs typeface="Georgia"/>
              </a:rPr>
              <a:t> </a:t>
            </a:r>
            <a:r>
              <a:rPr sz="3200" b="1" spc="-135" dirty="0">
                <a:latin typeface="Georgia"/>
                <a:cs typeface="Georgia"/>
              </a:rPr>
              <a:t>interfaces</a:t>
            </a:r>
            <a:r>
              <a:rPr sz="3200" spc="-135" dirty="0">
                <a:latin typeface="Times New Roman"/>
                <a:cs typeface="Times New Roman"/>
              </a:rPr>
              <a:t>.</a:t>
            </a:r>
            <a:endParaRPr sz="3200">
              <a:latin typeface="Times New Roman"/>
              <a:cs typeface="Times New Roman"/>
            </a:endParaRPr>
          </a:p>
        </p:txBody>
      </p:sp>
      <p:sp>
        <p:nvSpPr>
          <p:cNvPr id="8" name="object 8"/>
          <p:cNvSpPr txBox="1">
            <a:spLocks noGrp="1"/>
          </p:cNvSpPr>
          <p:nvPr>
            <p:ph type="title"/>
          </p:nvPr>
        </p:nvSpPr>
        <p:spPr>
          <a:xfrm>
            <a:off x="587755" y="327406"/>
            <a:ext cx="6019165" cy="788035"/>
          </a:xfrm>
          <a:prstGeom prst="rect">
            <a:avLst/>
          </a:prstGeom>
        </p:spPr>
        <p:txBody>
          <a:bodyPr vert="horz" wrap="square" lIns="0" tIns="12700" rIns="0" bIns="0" rtlCol="0">
            <a:spAutoFit/>
          </a:bodyPr>
          <a:lstStyle/>
          <a:p>
            <a:pPr marL="12700">
              <a:lnSpc>
                <a:spcPct val="100000"/>
              </a:lnSpc>
              <a:spcBef>
                <a:spcPts val="100"/>
              </a:spcBef>
            </a:pPr>
            <a:r>
              <a:rPr spc="-160" dirty="0"/>
              <a:t>Adapter </a:t>
            </a:r>
            <a:r>
              <a:rPr spc="-325" dirty="0"/>
              <a:t>Design</a:t>
            </a:r>
            <a:r>
              <a:rPr spc="-515" dirty="0"/>
              <a:t> </a:t>
            </a:r>
            <a:r>
              <a:rPr spc="-170" dirty="0"/>
              <a:t>Pattern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8935"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5" dirty="0"/>
              <a:t> </a:t>
            </a:r>
            <a:r>
              <a:rPr spc="-245" dirty="0"/>
              <a:t>2</a:t>
            </a:r>
          </a:p>
        </p:txBody>
      </p:sp>
      <p:sp>
        <p:nvSpPr>
          <p:cNvPr id="8" name="object 8"/>
          <p:cNvSpPr/>
          <p:nvPr/>
        </p:nvSpPr>
        <p:spPr>
          <a:xfrm>
            <a:off x="914400" y="914400"/>
            <a:ext cx="8229600" cy="1938655"/>
          </a:xfrm>
          <a:custGeom>
            <a:avLst/>
            <a:gdLst/>
            <a:ahLst/>
            <a:cxnLst/>
            <a:rect l="l" t="t" r="r" b="b"/>
            <a:pathLst>
              <a:path w="8229600" h="1938655">
                <a:moveTo>
                  <a:pt x="0" y="1938527"/>
                </a:moveTo>
                <a:lnTo>
                  <a:pt x="8229600" y="1938527"/>
                </a:lnTo>
                <a:lnTo>
                  <a:pt x="8229600" y="0"/>
                </a:lnTo>
                <a:lnTo>
                  <a:pt x="0" y="0"/>
                </a:lnTo>
                <a:lnTo>
                  <a:pt x="0" y="1938527"/>
                </a:lnTo>
                <a:close/>
              </a:path>
            </a:pathLst>
          </a:custGeom>
          <a:solidFill>
            <a:srgbClr val="000000"/>
          </a:solidFill>
        </p:spPr>
        <p:txBody>
          <a:bodyPr wrap="square" lIns="0" tIns="0" rIns="0" bIns="0" rtlCol="0"/>
          <a:lstStyle/>
          <a:p>
            <a:endParaRPr/>
          </a:p>
        </p:txBody>
      </p:sp>
      <p:sp>
        <p:nvSpPr>
          <p:cNvPr id="9" name="object 9"/>
          <p:cNvSpPr/>
          <p:nvPr/>
        </p:nvSpPr>
        <p:spPr>
          <a:xfrm>
            <a:off x="914400" y="2924555"/>
            <a:ext cx="8229600" cy="1938655"/>
          </a:xfrm>
          <a:custGeom>
            <a:avLst/>
            <a:gdLst/>
            <a:ahLst/>
            <a:cxnLst/>
            <a:rect l="l" t="t" r="r" b="b"/>
            <a:pathLst>
              <a:path w="8229600" h="1938654">
                <a:moveTo>
                  <a:pt x="0" y="1938528"/>
                </a:moveTo>
                <a:lnTo>
                  <a:pt x="8229600" y="1938528"/>
                </a:lnTo>
                <a:lnTo>
                  <a:pt x="8229600" y="0"/>
                </a:lnTo>
                <a:lnTo>
                  <a:pt x="0" y="0"/>
                </a:lnTo>
                <a:lnTo>
                  <a:pt x="0" y="1938528"/>
                </a:lnTo>
                <a:close/>
              </a:path>
            </a:pathLst>
          </a:custGeom>
          <a:solidFill>
            <a:srgbClr val="000000"/>
          </a:solidFill>
        </p:spPr>
        <p:txBody>
          <a:bodyPr wrap="square" lIns="0" tIns="0" rIns="0" bIns="0" rtlCol="0"/>
          <a:lstStyle/>
          <a:p>
            <a:endParaRPr/>
          </a:p>
        </p:txBody>
      </p:sp>
      <p:sp>
        <p:nvSpPr>
          <p:cNvPr id="10" name="object 10"/>
          <p:cNvSpPr/>
          <p:nvPr/>
        </p:nvSpPr>
        <p:spPr>
          <a:xfrm>
            <a:off x="914400" y="4919471"/>
            <a:ext cx="8229600" cy="1938655"/>
          </a:xfrm>
          <a:custGeom>
            <a:avLst/>
            <a:gdLst/>
            <a:ahLst/>
            <a:cxnLst/>
            <a:rect l="l" t="t" r="r" b="b"/>
            <a:pathLst>
              <a:path w="8229600" h="1938654">
                <a:moveTo>
                  <a:pt x="0" y="1938527"/>
                </a:moveTo>
                <a:lnTo>
                  <a:pt x="8229600" y="1938527"/>
                </a:lnTo>
                <a:lnTo>
                  <a:pt x="8229600" y="0"/>
                </a:lnTo>
                <a:lnTo>
                  <a:pt x="0" y="0"/>
                </a:lnTo>
                <a:lnTo>
                  <a:pt x="0" y="1938527"/>
                </a:lnTo>
                <a:close/>
              </a:path>
            </a:pathLst>
          </a:custGeom>
          <a:solidFill>
            <a:srgbClr val="000000"/>
          </a:solidFill>
        </p:spPr>
        <p:txBody>
          <a:bodyPr wrap="square" lIns="0" tIns="0" rIns="0" bIns="0" rtlCol="0"/>
          <a:lstStyle/>
          <a:p>
            <a:endParaRPr/>
          </a:p>
        </p:txBody>
      </p:sp>
      <p:sp>
        <p:nvSpPr>
          <p:cNvPr id="11" name="object 11"/>
          <p:cNvSpPr txBox="1"/>
          <p:nvPr/>
        </p:nvSpPr>
        <p:spPr>
          <a:xfrm>
            <a:off x="535940" y="376174"/>
            <a:ext cx="8463280" cy="6414770"/>
          </a:xfrm>
          <a:prstGeom prst="rect">
            <a:avLst/>
          </a:prstGeom>
        </p:spPr>
        <p:txBody>
          <a:bodyPr vert="horz" wrap="square" lIns="0" tIns="106680" rIns="0" bIns="0" rtlCol="0">
            <a:spAutoFit/>
          </a:bodyPr>
          <a:lstStyle/>
          <a:p>
            <a:pPr marL="12700">
              <a:lnSpc>
                <a:spcPct val="100000"/>
              </a:lnSpc>
              <a:spcBef>
                <a:spcPts val="840"/>
              </a:spcBef>
            </a:pPr>
            <a:r>
              <a:rPr sz="2250" spc="-570" dirty="0">
                <a:solidFill>
                  <a:srgbClr val="0AD0D9"/>
                </a:solidFill>
                <a:latin typeface="Arial"/>
                <a:cs typeface="Arial"/>
              </a:rPr>
              <a:t> </a:t>
            </a:r>
            <a:r>
              <a:rPr sz="2400" spc="70" dirty="0">
                <a:latin typeface="Times New Roman"/>
                <a:cs typeface="Times New Roman"/>
              </a:rPr>
              <a:t>Create</a:t>
            </a:r>
            <a:r>
              <a:rPr sz="2400" spc="-114" dirty="0">
                <a:latin typeface="Times New Roman"/>
                <a:cs typeface="Times New Roman"/>
              </a:rPr>
              <a:t> </a:t>
            </a:r>
            <a:r>
              <a:rPr sz="2400" spc="85" dirty="0">
                <a:latin typeface="Times New Roman"/>
                <a:cs typeface="Times New Roman"/>
              </a:rPr>
              <a:t>concrete</a:t>
            </a:r>
            <a:r>
              <a:rPr sz="2400" spc="-85" dirty="0">
                <a:latin typeface="Times New Roman"/>
                <a:cs typeface="Times New Roman"/>
              </a:rPr>
              <a:t> </a:t>
            </a:r>
            <a:r>
              <a:rPr sz="2400" spc="40" dirty="0">
                <a:latin typeface="Times New Roman"/>
                <a:cs typeface="Times New Roman"/>
              </a:rPr>
              <a:t>classes</a:t>
            </a:r>
            <a:r>
              <a:rPr sz="2400" spc="-40" dirty="0">
                <a:latin typeface="Times New Roman"/>
                <a:cs typeface="Times New Roman"/>
              </a:rPr>
              <a:t> </a:t>
            </a:r>
            <a:r>
              <a:rPr sz="2400" spc="105" dirty="0">
                <a:latin typeface="Times New Roman"/>
                <a:cs typeface="Times New Roman"/>
              </a:rPr>
              <a:t>implementing</a:t>
            </a:r>
            <a:r>
              <a:rPr sz="2400" spc="-30" dirty="0">
                <a:latin typeface="Times New Roman"/>
                <a:cs typeface="Times New Roman"/>
              </a:rPr>
              <a:t> </a:t>
            </a:r>
            <a:r>
              <a:rPr sz="2400" spc="145" dirty="0">
                <a:latin typeface="Times New Roman"/>
                <a:cs typeface="Times New Roman"/>
              </a:rPr>
              <a:t>the</a:t>
            </a:r>
            <a:r>
              <a:rPr sz="2400" spc="-100" dirty="0">
                <a:latin typeface="Times New Roman"/>
                <a:cs typeface="Times New Roman"/>
              </a:rPr>
              <a:t> </a:t>
            </a:r>
            <a:r>
              <a:rPr sz="2400" spc="105" dirty="0">
                <a:latin typeface="Times New Roman"/>
                <a:cs typeface="Times New Roman"/>
              </a:rPr>
              <a:t>same</a:t>
            </a:r>
            <a:r>
              <a:rPr sz="2400" spc="-75" dirty="0">
                <a:latin typeface="Times New Roman"/>
                <a:cs typeface="Times New Roman"/>
              </a:rPr>
              <a:t> </a:t>
            </a:r>
            <a:r>
              <a:rPr sz="2400" spc="70" dirty="0">
                <a:latin typeface="Times New Roman"/>
                <a:cs typeface="Times New Roman"/>
              </a:rPr>
              <a:t>interface.</a:t>
            </a:r>
            <a:endParaRPr sz="2400" dirty="0">
              <a:latin typeface="Times New Roman"/>
              <a:cs typeface="Times New Roman"/>
            </a:endParaRPr>
          </a:p>
          <a:p>
            <a:pPr marL="859790" marR="2609215" indent="-390525">
              <a:lnSpc>
                <a:spcPct val="100000"/>
              </a:lnSpc>
              <a:spcBef>
                <a:spcPts val="745"/>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20" dirty="0">
                <a:solidFill>
                  <a:srgbClr val="92D050"/>
                </a:solidFill>
                <a:latin typeface="Arial"/>
                <a:cs typeface="Arial"/>
              </a:rPr>
              <a:t>Rectangle </a:t>
            </a:r>
            <a:r>
              <a:rPr sz="2400" b="1" spc="-285" dirty="0">
                <a:solidFill>
                  <a:srgbClr val="92D050"/>
                </a:solidFill>
                <a:latin typeface="Arial"/>
                <a:cs typeface="Arial"/>
              </a:rPr>
              <a:t>implements </a:t>
            </a:r>
            <a:r>
              <a:rPr sz="2400" b="1" spc="-360" dirty="0">
                <a:solidFill>
                  <a:srgbClr val="92D050"/>
                </a:solidFill>
                <a:latin typeface="Arial"/>
                <a:cs typeface="Arial"/>
              </a:rPr>
              <a:t>Shape </a:t>
            </a:r>
            <a:r>
              <a:rPr sz="2400" b="1" spc="385" dirty="0">
                <a:solidFill>
                  <a:srgbClr val="92D050"/>
                </a:solidFill>
                <a:latin typeface="Arial"/>
                <a:cs typeface="Arial"/>
              </a:rPr>
              <a:t>{  </a:t>
            </a:r>
            <a:r>
              <a:rPr sz="2400" b="1" spc="-300" dirty="0">
                <a:solidFill>
                  <a:srgbClr val="92D050"/>
                </a:solidFill>
                <a:latin typeface="Arial"/>
                <a:cs typeface="Arial"/>
              </a:rPr>
              <a:t>@Override</a:t>
            </a:r>
            <a:endParaRPr sz="2400" dirty="0">
              <a:latin typeface="Arial"/>
              <a:cs typeface="Arial"/>
            </a:endParaRPr>
          </a:p>
          <a:p>
            <a:pPr marL="859790">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30" dirty="0">
                <a:solidFill>
                  <a:srgbClr val="92D050"/>
                </a:solidFill>
                <a:latin typeface="Arial"/>
                <a:cs typeface="Arial"/>
              </a:rPr>
              <a:t>draw()</a:t>
            </a:r>
            <a:r>
              <a:rPr sz="2400" b="1" spc="-85" dirty="0">
                <a:solidFill>
                  <a:srgbClr val="92D050"/>
                </a:solidFill>
                <a:latin typeface="Arial"/>
                <a:cs typeface="Arial"/>
              </a:rPr>
              <a:t> </a:t>
            </a:r>
            <a:r>
              <a:rPr sz="2400" b="1" spc="385" dirty="0">
                <a:solidFill>
                  <a:srgbClr val="92D050"/>
                </a:solidFill>
                <a:latin typeface="Arial"/>
                <a:cs typeface="Arial"/>
              </a:rPr>
              <a:t>{</a:t>
            </a:r>
            <a:endParaRPr sz="2400" dirty="0">
              <a:latin typeface="Arial"/>
              <a:cs typeface="Arial"/>
            </a:endParaRPr>
          </a:p>
          <a:p>
            <a:pPr marL="1250315">
              <a:lnSpc>
                <a:spcPct val="100000"/>
              </a:lnSpc>
              <a:spcBef>
                <a:spcPts val="5"/>
              </a:spcBef>
            </a:pPr>
            <a:r>
              <a:rPr sz="2400" b="1" spc="-120" dirty="0">
                <a:solidFill>
                  <a:srgbClr val="92D050"/>
                </a:solidFill>
                <a:latin typeface="Arial"/>
                <a:cs typeface="Arial"/>
              </a:rPr>
              <a:t>System.out.println("Inside </a:t>
            </a:r>
            <a:r>
              <a:rPr sz="2400" b="1" spc="-155" dirty="0">
                <a:solidFill>
                  <a:srgbClr val="92D050"/>
                </a:solidFill>
                <a:latin typeface="Arial"/>
                <a:cs typeface="Arial"/>
              </a:rPr>
              <a:t>Rectangle::draw()</a:t>
            </a:r>
            <a:r>
              <a:rPr sz="2400" b="1" spc="-225" dirty="0">
                <a:solidFill>
                  <a:srgbClr val="92D050"/>
                </a:solidFill>
                <a:latin typeface="Arial"/>
                <a:cs typeface="Arial"/>
              </a:rPr>
              <a:t> </a:t>
            </a:r>
            <a:r>
              <a:rPr sz="2400" b="1" spc="-155" dirty="0">
                <a:solidFill>
                  <a:srgbClr val="92D050"/>
                </a:solidFill>
                <a:latin typeface="Arial"/>
                <a:cs typeface="Arial"/>
              </a:rPr>
              <a:t>method.");</a:t>
            </a:r>
            <a:endParaRPr sz="2400" dirty="0">
              <a:latin typeface="Arial"/>
              <a:cs typeface="Arial"/>
            </a:endParaRPr>
          </a:p>
          <a:p>
            <a:pPr marL="859790">
              <a:lnSpc>
                <a:spcPct val="100000"/>
              </a:lnSpc>
            </a:pPr>
            <a:r>
              <a:rPr sz="2400" b="1" spc="385" dirty="0">
                <a:solidFill>
                  <a:srgbClr val="92D050"/>
                </a:solidFill>
                <a:latin typeface="Arial"/>
                <a:cs typeface="Arial"/>
              </a:rPr>
              <a:t>}</a:t>
            </a:r>
            <a:r>
              <a:rPr sz="2400" b="1" spc="45" dirty="0">
                <a:solidFill>
                  <a:srgbClr val="92D050"/>
                </a:solidFill>
                <a:latin typeface="Arial"/>
                <a:cs typeface="Arial"/>
              </a:rPr>
              <a:t> </a:t>
            </a:r>
            <a:r>
              <a:rPr sz="2400" b="1" spc="385" dirty="0">
                <a:solidFill>
                  <a:srgbClr val="92D050"/>
                </a:solidFill>
                <a:latin typeface="Arial"/>
                <a:cs typeface="Arial"/>
              </a:rPr>
              <a:t>}</a:t>
            </a:r>
            <a:endParaRPr sz="2400" dirty="0">
              <a:latin typeface="Arial"/>
              <a:cs typeface="Arial"/>
            </a:endParaRPr>
          </a:p>
          <a:p>
            <a:pPr marL="859790" marR="2999105" indent="-390525">
              <a:lnSpc>
                <a:spcPct val="100000"/>
              </a:lnSpc>
              <a:spcBef>
                <a:spcPts val="1425"/>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85" dirty="0">
                <a:solidFill>
                  <a:srgbClr val="92D050"/>
                </a:solidFill>
                <a:latin typeface="Arial"/>
                <a:cs typeface="Arial"/>
              </a:rPr>
              <a:t>Square implements </a:t>
            </a:r>
            <a:r>
              <a:rPr sz="2400" b="1" spc="-360" dirty="0">
                <a:solidFill>
                  <a:srgbClr val="92D050"/>
                </a:solidFill>
                <a:latin typeface="Arial"/>
                <a:cs typeface="Arial"/>
              </a:rPr>
              <a:t>Shape </a:t>
            </a:r>
            <a:r>
              <a:rPr sz="2400" b="1" spc="385" dirty="0">
                <a:solidFill>
                  <a:srgbClr val="92D050"/>
                </a:solidFill>
                <a:latin typeface="Arial"/>
                <a:cs typeface="Arial"/>
              </a:rPr>
              <a:t>{  </a:t>
            </a:r>
            <a:r>
              <a:rPr sz="2400" b="1" spc="-300" dirty="0">
                <a:solidFill>
                  <a:srgbClr val="92D050"/>
                </a:solidFill>
                <a:latin typeface="Arial"/>
                <a:cs typeface="Arial"/>
              </a:rPr>
              <a:t>@Override</a:t>
            </a:r>
            <a:endParaRPr sz="2400" dirty="0">
              <a:latin typeface="Arial"/>
              <a:cs typeface="Arial"/>
            </a:endParaRPr>
          </a:p>
          <a:p>
            <a:pPr marL="859790">
              <a:lnSpc>
                <a:spcPct val="100000"/>
              </a:lnSpc>
            </a:pPr>
            <a:r>
              <a:rPr sz="2400" b="1" spc="-105" dirty="0">
                <a:solidFill>
                  <a:srgbClr val="92D050"/>
                </a:solidFill>
                <a:latin typeface="Arial"/>
                <a:cs typeface="Arial"/>
              </a:rPr>
              <a:t>public </a:t>
            </a:r>
            <a:r>
              <a:rPr sz="2400" b="1" spc="-135" dirty="0">
                <a:solidFill>
                  <a:srgbClr val="92D050"/>
                </a:solidFill>
                <a:latin typeface="Arial"/>
                <a:cs typeface="Arial"/>
              </a:rPr>
              <a:t>void </a:t>
            </a:r>
            <a:r>
              <a:rPr sz="2400" b="1" spc="-130" dirty="0">
                <a:solidFill>
                  <a:srgbClr val="92D050"/>
                </a:solidFill>
                <a:latin typeface="Arial"/>
                <a:cs typeface="Arial"/>
              </a:rPr>
              <a:t>draw()</a:t>
            </a:r>
            <a:r>
              <a:rPr sz="2400" b="1" spc="-95" dirty="0">
                <a:solidFill>
                  <a:srgbClr val="92D050"/>
                </a:solidFill>
                <a:latin typeface="Arial"/>
                <a:cs typeface="Arial"/>
              </a:rPr>
              <a:t> </a:t>
            </a:r>
            <a:r>
              <a:rPr sz="2400" b="1" spc="385" dirty="0">
                <a:solidFill>
                  <a:srgbClr val="92D050"/>
                </a:solidFill>
                <a:latin typeface="Arial"/>
                <a:cs typeface="Arial"/>
              </a:rPr>
              <a:t>{</a:t>
            </a:r>
            <a:endParaRPr sz="2400" dirty="0">
              <a:latin typeface="Arial"/>
              <a:cs typeface="Arial"/>
            </a:endParaRPr>
          </a:p>
          <a:p>
            <a:pPr marL="1250315">
              <a:lnSpc>
                <a:spcPct val="100000"/>
              </a:lnSpc>
              <a:spcBef>
                <a:spcPts val="5"/>
              </a:spcBef>
            </a:pPr>
            <a:r>
              <a:rPr sz="2400" b="1" spc="-120" dirty="0">
                <a:solidFill>
                  <a:srgbClr val="92D050"/>
                </a:solidFill>
                <a:latin typeface="Arial"/>
                <a:cs typeface="Arial"/>
              </a:rPr>
              <a:t>System.out.println("Inside </a:t>
            </a:r>
            <a:r>
              <a:rPr sz="2400" b="1" spc="-170" dirty="0">
                <a:solidFill>
                  <a:srgbClr val="92D050"/>
                </a:solidFill>
                <a:latin typeface="Arial"/>
                <a:cs typeface="Arial"/>
              </a:rPr>
              <a:t>Square::draw()</a:t>
            </a:r>
            <a:r>
              <a:rPr sz="2400" b="1" spc="-265" dirty="0">
                <a:solidFill>
                  <a:srgbClr val="92D050"/>
                </a:solidFill>
                <a:latin typeface="Arial"/>
                <a:cs typeface="Arial"/>
              </a:rPr>
              <a:t> </a:t>
            </a:r>
            <a:r>
              <a:rPr sz="2400" b="1" spc="-155" dirty="0">
                <a:solidFill>
                  <a:srgbClr val="92D050"/>
                </a:solidFill>
                <a:latin typeface="Arial"/>
                <a:cs typeface="Arial"/>
              </a:rPr>
              <a:t>method.");</a:t>
            </a:r>
            <a:endParaRPr sz="2400" dirty="0">
              <a:latin typeface="Arial"/>
              <a:cs typeface="Arial"/>
            </a:endParaRPr>
          </a:p>
          <a:p>
            <a:pPr marL="859790">
              <a:lnSpc>
                <a:spcPct val="100000"/>
              </a:lnSpc>
            </a:pPr>
            <a:r>
              <a:rPr sz="2400" b="1" spc="385" dirty="0">
                <a:solidFill>
                  <a:srgbClr val="92D050"/>
                </a:solidFill>
                <a:latin typeface="Arial"/>
                <a:cs typeface="Arial"/>
              </a:rPr>
              <a:t>}</a:t>
            </a:r>
            <a:r>
              <a:rPr sz="2400" b="1" spc="45" dirty="0">
                <a:solidFill>
                  <a:srgbClr val="92D050"/>
                </a:solidFill>
                <a:latin typeface="Arial"/>
                <a:cs typeface="Arial"/>
              </a:rPr>
              <a:t> </a:t>
            </a:r>
            <a:r>
              <a:rPr sz="2400" b="1" spc="385" dirty="0">
                <a:solidFill>
                  <a:srgbClr val="92D050"/>
                </a:solidFill>
                <a:latin typeface="Arial"/>
                <a:cs typeface="Arial"/>
              </a:rPr>
              <a:t>}</a:t>
            </a:r>
            <a:endParaRPr sz="2400" dirty="0">
              <a:latin typeface="Arial"/>
              <a:cs typeface="Arial"/>
            </a:endParaRPr>
          </a:p>
          <a:p>
            <a:pPr marL="859790" marR="2999105" indent="-390525">
              <a:lnSpc>
                <a:spcPct val="100000"/>
              </a:lnSpc>
              <a:spcBef>
                <a:spcPts val="1305"/>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40" dirty="0">
                <a:solidFill>
                  <a:srgbClr val="92D050"/>
                </a:solidFill>
                <a:latin typeface="Arial"/>
                <a:cs typeface="Arial"/>
              </a:rPr>
              <a:t>Circle </a:t>
            </a:r>
            <a:r>
              <a:rPr sz="2400" b="1" spc="-285" dirty="0">
                <a:solidFill>
                  <a:srgbClr val="92D050"/>
                </a:solidFill>
                <a:latin typeface="Arial"/>
                <a:cs typeface="Arial"/>
              </a:rPr>
              <a:t>implements </a:t>
            </a:r>
            <a:r>
              <a:rPr sz="2400" b="1" spc="-360" dirty="0">
                <a:solidFill>
                  <a:srgbClr val="92D050"/>
                </a:solidFill>
                <a:latin typeface="Arial"/>
                <a:cs typeface="Arial"/>
              </a:rPr>
              <a:t>Shape </a:t>
            </a:r>
            <a:r>
              <a:rPr sz="2400" b="1" spc="385" dirty="0">
                <a:solidFill>
                  <a:srgbClr val="92D050"/>
                </a:solidFill>
                <a:latin typeface="Arial"/>
                <a:cs typeface="Arial"/>
              </a:rPr>
              <a:t>{  </a:t>
            </a:r>
            <a:r>
              <a:rPr sz="2400" b="1" spc="-300" dirty="0">
                <a:solidFill>
                  <a:srgbClr val="92D050"/>
                </a:solidFill>
                <a:latin typeface="Arial"/>
                <a:cs typeface="Arial"/>
              </a:rPr>
              <a:t>@Override</a:t>
            </a:r>
            <a:endParaRPr sz="2400" dirty="0">
              <a:latin typeface="Arial"/>
              <a:cs typeface="Arial"/>
            </a:endParaRPr>
          </a:p>
          <a:p>
            <a:pPr marL="859790">
              <a:lnSpc>
                <a:spcPct val="100000"/>
              </a:lnSpc>
            </a:pPr>
            <a:r>
              <a:rPr sz="2400" b="1" spc="-105" dirty="0">
                <a:solidFill>
                  <a:srgbClr val="92D050"/>
                </a:solidFill>
                <a:latin typeface="Arial"/>
                <a:cs typeface="Arial"/>
              </a:rPr>
              <a:t>public </a:t>
            </a:r>
            <a:r>
              <a:rPr sz="2400" b="1" spc="-135" dirty="0">
                <a:solidFill>
                  <a:srgbClr val="92D050"/>
                </a:solidFill>
                <a:latin typeface="Arial"/>
                <a:cs typeface="Arial"/>
              </a:rPr>
              <a:t>void </a:t>
            </a:r>
            <a:r>
              <a:rPr sz="2400" b="1" spc="-130" dirty="0">
                <a:solidFill>
                  <a:srgbClr val="92D050"/>
                </a:solidFill>
                <a:latin typeface="Arial"/>
                <a:cs typeface="Arial"/>
              </a:rPr>
              <a:t>draw()</a:t>
            </a:r>
            <a:r>
              <a:rPr sz="2400" b="1" spc="-95" dirty="0">
                <a:solidFill>
                  <a:srgbClr val="92D050"/>
                </a:solidFill>
                <a:latin typeface="Arial"/>
                <a:cs typeface="Arial"/>
              </a:rPr>
              <a:t> </a:t>
            </a:r>
            <a:r>
              <a:rPr sz="2400" b="1" spc="385" dirty="0">
                <a:solidFill>
                  <a:srgbClr val="92D050"/>
                </a:solidFill>
                <a:latin typeface="Arial"/>
                <a:cs typeface="Arial"/>
              </a:rPr>
              <a:t>{</a:t>
            </a:r>
            <a:endParaRPr sz="2400" dirty="0">
              <a:latin typeface="Arial"/>
              <a:cs typeface="Arial"/>
            </a:endParaRPr>
          </a:p>
          <a:p>
            <a:pPr marL="1250315">
              <a:lnSpc>
                <a:spcPct val="100000"/>
              </a:lnSpc>
              <a:spcBef>
                <a:spcPts val="5"/>
              </a:spcBef>
            </a:pPr>
            <a:r>
              <a:rPr sz="2400" b="1" spc="-120" dirty="0">
                <a:solidFill>
                  <a:srgbClr val="92D050"/>
                </a:solidFill>
                <a:latin typeface="Arial"/>
                <a:cs typeface="Arial"/>
              </a:rPr>
              <a:t>System.out.println("Inside </a:t>
            </a:r>
            <a:r>
              <a:rPr sz="2400" b="1" spc="-65" dirty="0">
                <a:solidFill>
                  <a:srgbClr val="92D050"/>
                </a:solidFill>
                <a:latin typeface="Arial"/>
                <a:cs typeface="Arial"/>
              </a:rPr>
              <a:t>Circle::draw()</a:t>
            </a:r>
            <a:r>
              <a:rPr sz="2400" b="1" spc="-265" dirty="0">
                <a:solidFill>
                  <a:srgbClr val="92D050"/>
                </a:solidFill>
                <a:latin typeface="Arial"/>
                <a:cs typeface="Arial"/>
              </a:rPr>
              <a:t> </a:t>
            </a:r>
            <a:r>
              <a:rPr sz="2400" b="1" spc="-155" dirty="0">
                <a:solidFill>
                  <a:srgbClr val="92D050"/>
                </a:solidFill>
                <a:latin typeface="Arial"/>
                <a:cs typeface="Arial"/>
              </a:rPr>
              <a:t>method.");</a:t>
            </a:r>
            <a:endParaRPr sz="2400" dirty="0">
              <a:latin typeface="Arial"/>
              <a:cs typeface="Arial"/>
            </a:endParaRPr>
          </a:p>
          <a:p>
            <a:pPr marL="859790">
              <a:lnSpc>
                <a:spcPct val="100000"/>
              </a:lnSpc>
            </a:pPr>
            <a:r>
              <a:rPr sz="2400" b="1" spc="385" dirty="0">
                <a:solidFill>
                  <a:srgbClr val="92D050"/>
                </a:solidFill>
                <a:latin typeface="Arial"/>
                <a:cs typeface="Arial"/>
              </a:rPr>
              <a:t>}</a:t>
            </a:r>
            <a:r>
              <a:rPr sz="2400" b="1" spc="45" dirty="0">
                <a:solidFill>
                  <a:srgbClr val="92D050"/>
                </a:solidFill>
                <a:latin typeface="Arial"/>
                <a:cs typeface="Arial"/>
              </a:rPr>
              <a:t> </a:t>
            </a:r>
            <a:r>
              <a:rPr sz="2400" b="1" spc="385" dirty="0">
                <a:solidFill>
                  <a:srgbClr val="92D050"/>
                </a:solidFill>
                <a:latin typeface="Arial"/>
                <a:cs typeface="Arial"/>
              </a:rPr>
              <a:t>}</a:t>
            </a:r>
            <a:endParaRPr sz="24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8935"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5" dirty="0"/>
              <a:t> </a:t>
            </a:r>
            <a:r>
              <a:rPr spc="-245" dirty="0"/>
              <a:t>3</a:t>
            </a:r>
          </a:p>
        </p:txBody>
      </p:sp>
      <p:sp>
        <p:nvSpPr>
          <p:cNvPr id="8" name="object 8"/>
          <p:cNvSpPr/>
          <p:nvPr/>
        </p:nvSpPr>
        <p:spPr>
          <a:xfrm>
            <a:off x="914400" y="1295400"/>
            <a:ext cx="8077200" cy="5562600"/>
          </a:xfrm>
          <a:custGeom>
            <a:avLst/>
            <a:gdLst/>
            <a:ahLst/>
            <a:cxnLst/>
            <a:rect l="l" t="t" r="r" b="b"/>
            <a:pathLst>
              <a:path w="8077200" h="5562600">
                <a:moveTo>
                  <a:pt x="8077200" y="5562597"/>
                </a:moveTo>
                <a:lnTo>
                  <a:pt x="8077200" y="0"/>
                </a:lnTo>
                <a:lnTo>
                  <a:pt x="0" y="0"/>
                </a:lnTo>
                <a:lnTo>
                  <a:pt x="0" y="5562597"/>
                </a:lnTo>
                <a:lnTo>
                  <a:pt x="8077200" y="5562597"/>
                </a:lnTo>
                <a:close/>
              </a:path>
            </a:pathLst>
          </a:custGeom>
          <a:solidFill>
            <a:srgbClr val="000000"/>
          </a:solidFill>
        </p:spPr>
        <p:txBody>
          <a:bodyPr wrap="square" lIns="0" tIns="0" rIns="0" bIns="0" rtlCol="0"/>
          <a:lstStyle/>
          <a:p>
            <a:endParaRPr/>
          </a:p>
        </p:txBody>
      </p:sp>
      <p:sp>
        <p:nvSpPr>
          <p:cNvPr id="9" name="object 9"/>
          <p:cNvSpPr txBox="1"/>
          <p:nvPr/>
        </p:nvSpPr>
        <p:spPr>
          <a:xfrm>
            <a:off x="535940" y="469138"/>
            <a:ext cx="7943850" cy="5204630"/>
          </a:xfrm>
          <a:prstGeom prst="rect">
            <a:avLst/>
          </a:prstGeom>
        </p:spPr>
        <p:txBody>
          <a:bodyPr vert="horz" wrap="square" lIns="0" tIns="13335" rIns="0" bIns="0" rtlCol="0">
            <a:spAutoFit/>
          </a:bodyPr>
          <a:lstStyle/>
          <a:p>
            <a:pPr marL="285115" marR="397510" indent="-273050">
              <a:lnSpc>
                <a:spcPct val="100000"/>
              </a:lnSpc>
              <a:spcBef>
                <a:spcPts val="105"/>
              </a:spcBef>
            </a:pPr>
            <a:r>
              <a:rPr sz="2450" spc="-625" dirty="0">
                <a:solidFill>
                  <a:srgbClr val="0AD0D9"/>
                </a:solidFill>
                <a:latin typeface="Arial"/>
                <a:cs typeface="Arial"/>
              </a:rPr>
              <a:t> </a:t>
            </a:r>
            <a:r>
              <a:rPr sz="2600" spc="80" dirty="0">
                <a:latin typeface="Times New Roman"/>
                <a:cs typeface="Times New Roman"/>
              </a:rPr>
              <a:t>Create </a:t>
            </a:r>
            <a:r>
              <a:rPr sz="2600" spc="95" dirty="0">
                <a:latin typeface="Times New Roman"/>
                <a:cs typeface="Times New Roman"/>
              </a:rPr>
              <a:t>a </a:t>
            </a:r>
            <a:r>
              <a:rPr sz="2600" spc="50" dirty="0">
                <a:latin typeface="Times New Roman"/>
                <a:cs typeface="Times New Roman"/>
              </a:rPr>
              <a:t>Factory </a:t>
            </a:r>
            <a:r>
              <a:rPr sz="2600" spc="130" dirty="0">
                <a:latin typeface="Times New Roman"/>
                <a:cs typeface="Times New Roman"/>
              </a:rPr>
              <a:t>to </a:t>
            </a:r>
            <a:r>
              <a:rPr sz="2600" spc="95" dirty="0">
                <a:latin typeface="Times New Roman"/>
                <a:cs typeface="Times New Roman"/>
              </a:rPr>
              <a:t>generate </a:t>
            </a:r>
            <a:r>
              <a:rPr sz="2600" spc="90" dirty="0">
                <a:latin typeface="Times New Roman"/>
                <a:cs typeface="Times New Roman"/>
              </a:rPr>
              <a:t>object </a:t>
            </a:r>
            <a:r>
              <a:rPr sz="2600" spc="20" dirty="0">
                <a:latin typeface="Times New Roman"/>
                <a:cs typeface="Times New Roman"/>
              </a:rPr>
              <a:t>of </a:t>
            </a:r>
            <a:r>
              <a:rPr sz="2600" spc="95" dirty="0">
                <a:latin typeface="Times New Roman"/>
                <a:cs typeface="Times New Roman"/>
              </a:rPr>
              <a:t>concrete </a:t>
            </a:r>
            <a:r>
              <a:rPr sz="2600" spc="-365" dirty="0">
                <a:latin typeface="Times New Roman"/>
                <a:cs typeface="Times New Roman"/>
              </a:rPr>
              <a:t>class  </a:t>
            </a:r>
            <a:r>
              <a:rPr sz="2600" spc="105" dirty="0">
                <a:latin typeface="Times New Roman"/>
                <a:cs typeface="Times New Roman"/>
              </a:rPr>
              <a:t>based </a:t>
            </a:r>
            <a:r>
              <a:rPr sz="2600" spc="160" dirty="0">
                <a:latin typeface="Times New Roman"/>
                <a:cs typeface="Times New Roman"/>
              </a:rPr>
              <a:t>on</a:t>
            </a:r>
            <a:r>
              <a:rPr sz="2600" spc="-470" dirty="0">
                <a:latin typeface="Times New Roman"/>
                <a:cs typeface="Times New Roman"/>
              </a:rPr>
              <a:t> </a:t>
            </a:r>
            <a:r>
              <a:rPr sz="2600" spc="40" dirty="0">
                <a:latin typeface="Times New Roman"/>
                <a:cs typeface="Times New Roman"/>
              </a:rPr>
              <a:t>given </a:t>
            </a:r>
            <a:r>
              <a:rPr sz="2600" spc="100" dirty="0">
                <a:latin typeface="Times New Roman"/>
                <a:cs typeface="Times New Roman"/>
              </a:rPr>
              <a:t>information. </a:t>
            </a:r>
            <a:r>
              <a:rPr sz="2600" spc="-114" dirty="0">
                <a:latin typeface="Times New Roman"/>
                <a:cs typeface="Times New Roman"/>
              </a:rPr>
              <a:t>(</a:t>
            </a:r>
            <a:r>
              <a:rPr sz="2600" i="1" spc="-114" dirty="0">
                <a:latin typeface="Georgia"/>
                <a:cs typeface="Georgia"/>
              </a:rPr>
              <a:t>ShapeFactory.java)</a:t>
            </a:r>
            <a:endParaRPr sz="2600" dirty="0">
              <a:latin typeface="Georgia"/>
              <a:cs typeface="Georgia"/>
            </a:endParaRPr>
          </a:p>
          <a:p>
            <a:pPr marL="469900">
              <a:lnSpc>
                <a:spcPct val="100000"/>
              </a:lnSpc>
              <a:spcBef>
                <a:spcPts val="390"/>
              </a:spcBef>
            </a:pPr>
            <a:r>
              <a:rPr dirty="0">
                <a:solidFill>
                  <a:schemeClr val="accent3"/>
                </a:solidFill>
              </a:rPr>
              <a:t>public class ShapeFactory {</a:t>
            </a:r>
          </a:p>
          <a:p>
            <a:pPr marL="859790">
              <a:lnSpc>
                <a:spcPct val="100000"/>
              </a:lnSpc>
            </a:pPr>
            <a:r>
              <a:rPr dirty="0">
                <a:solidFill>
                  <a:schemeClr val="accent3"/>
                </a:solidFill>
              </a:rPr>
              <a:t>//use getShape method to get object of type shape</a:t>
            </a:r>
          </a:p>
          <a:p>
            <a:pPr marL="1250315" marR="1866900" indent="-390525">
              <a:lnSpc>
                <a:spcPct val="100000"/>
              </a:lnSpc>
            </a:pPr>
            <a:r>
              <a:rPr dirty="0">
                <a:solidFill>
                  <a:schemeClr val="accent3"/>
                </a:solidFill>
              </a:rPr>
              <a:t>public Shape getShape(String shapeType){  if(shapeType == null){</a:t>
            </a:r>
          </a:p>
          <a:p>
            <a:pPr marL="1640205">
              <a:lnSpc>
                <a:spcPct val="100000"/>
              </a:lnSpc>
            </a:pPr>
            <a:r>
              <a:rPr dirty="0">
                <a:solidFill>
                  <a:schemeClr val="accent3"/>
                </a:solidFill>
              </a:rPr>
              <a:t>return null;</a:t>
            </a:r>
          </a:p>
          <a:p>
            <a:pPr marL="1250315">
              <a:lnSpc>
                <a:spcPct val="100000"/>
              </a:lnSpc>
            </a:pPr>
            <a:r>
              <a:rPr dirty="0">
                <a:solidFill>
                  <a:schemeClr val="accent3"/>
                </a:solidFill>
              </a:rPr>
              <a:t>}</a:t>
            </a:r>
          </a:p>
          <a:p>
            <a:pPr marL="1250315">
              <a:lnSpc>
                <a:spcPct val="100000"/>
              </a:lnSpc>
            </a:pPr>
            <a:r>
              <a:rPr dirty="0">
                <a:solidFill>
                  <a:schemeClr val="accent3"/>
                </a:solidFill>
              </a:rPr>
              <a:t>if(shapeType.equalsIgnoreCase("CIRCLE")){</a:t>
            </a:r>
          </a:p>
          <a:p>
            <a:pPr marL="1640205">
              <a:lnSpc>
                <a:spcPct val="100000"/>
              </a:lnSpc>
              <a:spcBef>
                <a:spcPts val="5"/>
              </a:spcBef>
            </a:pPr>
            <a:r>
              <a:rPr dirty="0">
                <a:solidFill>
                  <a:schemeClr val="accent3"/>
                </a:solidFill>
              </a:rPr>
              <a:t>return new Circle();</a:t>
            </a:r>
          </a:p>
          <a:p>
            <a:pPr marL="1640205" marR="5080" indent="-390525">
              <a:lnSpc>
                <a:spcPct val="100000"/>
              </a:lnSpc>
            </a:pPr>
            <a:r>
              <a:rPr dirty="0">
                <a:solidFill>
                  <a:schemeClr val="accent3"/>
                </a:solidFill>
              </a:rPr>
              <a:t>} else if(shapeType.equalsIgnoreCase("RECTANGLE")){  return new Rectangle();</a:t>
            </a:r>
          </a:p>
          <a:p>
            <a:pPr marL="1250315">
              <a:lnSpc>
                <a:spcPct val="100000"/>
              </a:lnSpc>
            </a:pPr>
            <a:r>
              <a:rPr dirty="0">
                <a:solidFill>
                  <a:schemeClr val="accent3"/>
                </a:solidFill>
              </a:rPr>
              <a:t>} else if(shapeType.equalsIgnoreCase("SQUARE")){</a:t>
            </a:r>
          </a:p>
          <a:p>
            <a:pPr marL="1640205">
              <a:lnSpc>
                <a:spcPct val="100000"/>
              </a:lnSpc>
            </a:pPr>
            <a:r>
              <a:rPr dirty="0">
                <a:solidFill>
                  <a:schemeClr val="accent3"/>
                </a:solidFill>
              </a:rPr>
              <a:t>return new Square();</a:t>
            </a:r>
          </a:p>
          <a:p>
            <a:pPr marL="1250315">
              <a:lnSpc>
                <a:spcPct val="100000"/>
              </a:lnSpc>
            </a:pPr>
            <a:r>
              <a:rPr dirty="0">
                <a:solidFill>
                  <a:schemeClr val="accent3"/>
                </a:solidFill>
              </a:rPr>
              <a:t>}</a:t>
            </a:r>
          </a:p>
          <a:p>
            <a:pPr marL="1250315">
              <a:lnSpc>
                <a:spcPct val="100000"/>
              </a:lnSpc>
            </a:pPr>
            <a:r>
              <a:rPr dirty="0">
                <a:solidFill>
                  <a:schemeClr val="accent3"/>
                </a:solidFill>
              </a:rPr>
              <a:t>return null;</a:t>
            </a:r>
          </a:p>
          <a:p>
            <a:pPr marL="859790">
              <a:lnSpc>
                <a:spcPct val="100000"/>
              </a:lnSpc>
            </a:pPr>
            <a:r>
              <a:rPr dirty="0">
                <a:solidFill>
                  <a:schemeClr val="accent3"/>
                </a:solidFill>
              </a:rPr>
              <a:t>} }</a:t>
            </a:r>
            <a:endParaRPr sz="2400" dirty="0">
              <a:solidFill>
                <a:schemeClr val="accent3"/>
              </a:solidFill>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9570"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0" dirty="0"/>
              <a:t> </a:t>
            </a:r>
            <a:r>
              <a:rPr spc="-245" dirty="0"/>
              <a:t>4</a:t>
            </a:r>
          </a:p>
        </p:txBody>
      </p:sp>
      <p:sp>
        <p:nvSpPr>
          <p:cNvPr id="8" name="object 8"/>
          <p:cNvSpPr/>
          <p:nvPr/>
        </p:nvSpPr>
        <p:spPr>
          <a:xfrm>
            <a:off x="914400" y="1295400"/>
            <a:ext cx="8077200" cy="4154804"/>
          </a:xfrm>
          <a:custGeom>
            <a:avLst/>
            <a:gdLst/>
            <a:ahLst/>
            <a:cxnLst/>
            <a:rect l="l" t="t" r="r" b="b"/>
            <a:pathLst>
              <a:path w="8077200" h="4154804">
                <a:moveTo>
                  <a:pt x="0" y="4154424"/>
                </a:moveTo>
                <a:lnTo>
                  <a:pt x="8077200" y="4154424"/>
                </a:lnTo>
                <a:lnTo>
                  <a:pt x="8077200" y="0"/>
                </a:lnTo>
                <a:lnTo>
                  <a:pt x="0" y="0"/>
                </a:lnTo>
                <a:lnTo>
                  <a:pt x="0" y="4154424"/>
                </a:lnTo>
                <a:close/>
              </a:path>
            </a:pathLst>
          </a:custGeom>
          <a:solidFill>
            <a:srgbClr val="000000"/>
          </a:solidFill>
        </p:spPr>
        <p:txBody>
          <a:bodyPr wrap="square" lIns="0" tIns="0" rIns="0" bIns="0" rtlCol="0"/>
          <a:lstStyle/>
          <a:p>
            <a:endParaRPr/>
          </a:p>
        </p:txBody>
      </p:sp>
      <p:sp>
        <p:nvSpPr>
          <p:cNvPr id="9" name="object 9"/>
          <p:cNvSpPr txBox="1"/>
          <p:nvPr/>
        </p:nvSpPr>
        <p:spPr>
          <a:xfrm>
            <a:off x="535940" y="469138"/>
            <a:ext cx="7933055" cy="3727302"/>
          </a:xfrm>
          <a:prstGeom prst="rect">
            <a:avLst/>
          </a:prstGeom>
        </p:spPr>
        <p:txBody>
          <a:bodyPr vert="horz" wrap="square" lIns="0" tIns="13335" rIns="0" bIns="0" rtlCol="0">
            <a:spAutoFit/>
          </a:bodyPr>
          <a:lstStyle/>
          <a:p>
            <a:pPr marL="285115" marR="125730" indent="-273050">
              <a:lnSpc>
                <a:spcPct val="100000"/>
              </a:lnSpc>
              <a:spcBef>
                <a:spcPts val="105"/>
              </a:spcBef>
            </a:pPr>
            <a:r>
              <a:rPr sz="2450" spc="-625" dirty="0">
                <a:solidFill>
                  <a:srgbClr val="0AD0D9"/>
                </a:solidFill>
                <a:latin typeface="Arial"/>
                <a:cs typeface="Arial"/>
              </a:rPr>
              <a:t> </a:t>
            </a:r>
            <a:r>
              <a:rPr sz="2600" spc="45" dirty="0">
                <a:latin typeface="Times New Roman"/>
                <a:cs typeface="Times New Roman"/>
              </a:rPr>
              <a:t>Use</a:t>
            </a:r>
            <a:r>
              <a:rPr sz="2600" spc="-55" dirty="0">
                <a:latin typeface="Times New Roman"/>
                <a:cs typeface="Times New Roman"/>
              </a:rPr>
              <a:t> </a:t>
            </a:r>
            <a:r>
              <a:rPr sz="2600" spc="50" dirty="0">
                <a:latin typeface="Times New Roman"/>
                <a:cs typeface="Times New Roman"/>
              </a:rPr>
              <a:t>Factory</a:t>
            </a:r>
            <a:r>
              <a:rPr sz="2600" spc="-100" dirty="0">
                <a:latin typeface="Times New Roman"/>
                <a:cs typeface="Times New Roman"/>
              </a:rPr>
              <a:t> </a:t>
            </a:r>
            <a:r>
              <a:rPr sz="2600" spc="130" dirty="0">
                <a:latin typeface="Times New Roman"/>
                <a:cs typeface="Times New Roman"/>
              </a:rPr>
              <a:t>to</a:t>
            </a:r>
            <a:r>
              <a:rPr sz="2600" spc="-150" dirty="0">
                <a:latin typeface="Times New Roman"/>
                <a:cs typeface="Times New Roman"/>
              </a:rPr>
              <a:t> </a:t>
            </a:r>
            <a:r>
              <a:rPr sz="2600" spc="80" dirty="0">
                <a:latin typeface="Times New Roman"/>
                <a:cs typeface="Times New Roman"/>
              </a:rPr>
              <a:t>get</a:t>
            </a:r>
            <a:r>
              <a:rPr sz="2600" spc="-125" dirty="0">
                <a:latin typeface="Times New Roman"/>
                <a:cs typeface="Times New Roman"/>
              </a:rPr>
              <a:t> </a:t>
            </a:r>
            <a:r>
              <a:rPr sz="2600" spc="90" dirty="0">
                <a:latin typeface="Times New Roman"/>
                <a:cs typeface="Times New Roman"/>
              </a:rPr>
              <a:t>object</a:t>
            </a:r>
            <a:r>
              <a:rPr sz="2600" spc="-145" dirty="0">
                <a:latin typeface="Times New Roman"/>
                <a:cs typeface="Times New Roman"/>
              </a:rPr>
              <a:t> </a:t>
            </a:r>
            <a:r>
              <a:rPr sz="2600" spc="20" dirty="0">
                <a:latin typeface="Times New Roman"/>
                <a:cs typeface="Times New Roman"/>
              </a:rPr>
              <a:t>of</a:t>
            </a:r>
            <a:r>
              <a:rPr sz="2600" spc="-10" dirty="0">
                <a:latin typeface="Times New Roman"/>
                <a:cs typeface="Times New Roman"/>
              </a:rPr>
              <a:t> </a:t>
            </a:r>
            <a:r>
              <a:rPr sz="2600" spc="95" dirty="0">
                <a:latin typeface="Times New Roman"/>
                <a:cs typeface="Times New Roman"/>
              </a:rPr>
              <a:t>concrete</a:t>
            </a:r>
            <a:r>
              <a:rPr sz="2600" spc="-140" dirty="0">
                <a:latin typeface="Times New Roman"/>
                <a:cs typeface="Times New Roman"/>
              </a:rPr>
              <a:t> </a:t>
            </a:r>
            <a:r>
              <a:rPr sz="2600" spc="40" dirty="0">
                <a:latin typeface="Times New Roman"/>
                <a:cs typeface="Times New Roman"/>
              </a:rPr>
              <a:t>class</a:t>
            </a:r>
            <a:r>
              <a:rPr sz="2600" spc="-60" dirty="0">
                <a:latin typeface="Times New Roman"/>
                <a:cs typeface="Times New Roman"/>
              </a:rPr>
              <a:t> </a:t>
            </a:r>
            <a:r>
              <a:rPr sz="2600" spc="35" dirty="0">
                <a:latin typeface="Times New Roman"/>
                <a:cs typeface="Times New Roman"/>
              </a:rPr>
              <a:t>by</a:t>
            </a:r>
            <a:r>
              <a:rPr sz="2600" spc="-120" dirty="0">
                <a:latin typeface="Times New Roman"/>
                <a:cs typeface="Times New Roman"/>
              </a:rPr>
              <a:t> </a:t>
            </a:r>
            <a:r>
              <a:rPr sz="2600" spc="80" dirty="0">
                <a:latin typeface="Times New Roman"/>
                <a:cs typeface="Times New Roman"/>
              </a:rPr>
              <a:t>passing  </a:t>
            </a:r>
            <a:r>
              <a:rPr sz="2600" spc="110" dirty="0">
                <a:latin typeface="Times New Roman"/>
                <a:cs typeface="Times New Roman"/>
              </a:rPr>
              <a:t>information</a:t>
            </a:r>
            <a:r>
              <a:rPr sz="2600" spc="-125" dirty="0">
                <a:latin typeface="Times New Roman"/>
                <a:cs typeface="Times New Roman"/>
              </a:rPr>
              <a:t> </a:t>
            </a:r>
            <a:r>
              <a:rPr sz="2600" spc="120" dirty="0">
                <a:latin typeface="Times New Roman"/>
                <a:cs typeface="Times New Roman"/>
              </a:rPr>
              <a:t>such</a:t>
            </a:r>
            <a:r>
              <a:rPr sz="2600" spc="-120" dirty="0">
                <a:latin typeface="Times New Roman"/>
                <a:cs typeface="Times New Roman"/>
              </a:rPr>
              <a:t> </a:t>
            </a:r>
            <a:r>
              <a:rPr sz="2600" spc="65" dirty="0">
                <a:latin typeface="Times New Roman"/>
                <a:cs typeface="Times New Roman"/>
              </a:rPr>
              <a:t>as</a:t>
            </a:r>
            <a:r>
              <a:rPr sz="2600" spc="-80" dirty="0">
                <a:latin typeface="Times New Roman"/>
                <a:cs typeface="Times New Roman"/>
              </a:rPr>
              <a:t> </a:t>
            </a:r>
            <a:r>
              <a:rPr sz="2600" spc="75" dirty="0">
                <a:latin typeface="Times New Roman"/>
                <a:cs typeface="Times New Roman"/>
              </a:rPr>
              <a:t>type.</a:t>
            </a:r>
            <a:r>
              <a:rPr sz="2600" spc="-25" dirty="0">
                <a:latin typeface="Times New Roman"/>
                <a:cs typeface="Times New Roman"/>
              </a:rPr>
              <a:t> </a:t>
            </a:r>
            <a:r>
              <a:rPr sz="2600" spc="-95" dirty="0">
                <a:latin typeface="Times New Roman"/>
                <a:cs typeface="Times New Roman"/>
              </a:rPr>
              <a:t>(</a:t>
            </a:r>
            <a:r>
              <a:rPr sz="2600" i="1" spc="-95" dirty="0">
                <a:latin typeface="Georgia"/>
                <a:cs typeface="Georgia"/>
              </a:rPr>
              <a:t>FactoryPatternDemo.java)</a:t>
            </a:r>
            <a:endParaRPr sz="2600" dirty="0">
              <a:latin typeface="Georgia"/>
              <a:cs typeface="Georgia"/>
            </a:endParaRPr>
          </a:p>
          <a:p>
            <a:pPr marL="469900">
              <a:lnSpc>
                <a:spcPct val="100000"/>
              </a:lnSpc>
              <a:spcBef>
                <a:spcPts val="390"/>
              </a:spcBef>
            </a:pPr>
            <a:r>
              <a:rPr b="1" dirty="0">
                <a:solidFill>
                  <a:schemeClr val="accent3"/>
                </a:solidFill>
              </a:rPr>
              <a:t>public class FactoryPatternDemo {</a:t>
            </a:r>
          </a:p>
          <a:p>
            <a:pPr marL="1250315" marR="420370" indent="-390525">
              <a:lnSpc>
                <a:spcPct val="100000"/>
              </a:lnSpc>
            </a:pPr>
            <a:r>
              <a:rPr b="1" dirty="0">
                <a:solidFill>
                  <a:schemeClr val="accent3"/>
                </a:solidFill>
              </a:rPr>
              <a:t>public static void main(String[] args) {  ShapeFactory shapeFactory = new ShapeFactory();  Shape shape1 = shapeFactory.getShape("CIRCLE");  shape1.draw();</a:t>
            </a:r>
          </a:p>
          <a:p>
            <a:pPr marL="1250315" marR="29845" indent="133985">
              <a:lnSpc>
                <a:spcPct val="100000"/>
              </a:lnSpc>
            </a:pPr>
            <a:r>
              <a:rPr b="1" dirty="0">
                <a:solidFill>
                  <a:schemeClr val="accent3"/>
                </a:solidFill>
              </a:rPr>
              <a:t>Shape shape2 = shapeFactory.getShape("RECTANGLE");  shape2.draw();</a:t>
            </a:r>
          </a:p>
          <a:p>
            <a:pPr marL="1384300" marR="420370">
              <a:lnSpc>
                <a:spcPct val="100000"/>
              </a:lnSpc>
              <a:spcBef>
                <a:spcPts val="5"/>
              </a:spcBef>
            </a:pPr>
            <a:r>
              <a:rPr b="1" dirty="0">
                <a:solidFill>
                  <a:schemeClr val="accent3"/>
                </a:solidFill>
              </a:rPr>
              <a:t>Shape shape3 = shapeFactory.getShape("SQUARE");  shape3.draw();</a:t>
            </a:r>
          </a:p>
          <a:p>
            <a:pPr marL="859790">
              <a:lnSpc>
                <a:spcPct val="100000"/>
              </a:lnSpc>
            </a:pPr>
            <a:r>
              <a:rPr b="1" dirty="0">
                <a:solidFill>
                  <a:schemeClr val="accent3"/>
                </a:solidFill>
              </a:rPr>
              <a:t>}</a:t>
            </a:r>
          </a:p>
          <a:p>
            <a:pPr marL="469900">
              <a:lnSpc>
                <a:spcPct val="100000"/>
              </a:lnSpc>
            </a:pPr>
            <a:r>
              <a:rPr b="1" dirty="0">
                <a:solidFill>
                  <a:schemeClr val="accent3"/>
                </a:solidFill>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444500" y="202647"/>
            <a:ext cx="2901315" cy="1374775"/>
          </a:xfrm>
          <a:prstGeom prst="rect">
            <a:avLst/>
          </a:prstGeom>
        </p:spPr>
        <p:txBody>
          <a:bodyPr vert="horz" wrap="square" lIns="0" tIns="137795" rIns="0" bIns="0" rtlCol="0">
            <a:spAutoFit/>
          </a:bodyPr>
          <a:lstStyle/>
          <a:p>
            <a:pPr marL="12700">
              <a:lnSpc>
                <a:spcPct val="100000"/>
              </a:lnSpc>
              <a:spcBef>
                <a:spcPts val="1085"/>
              </a:spcBef>
            </a:pPr>
            <a:r>
              <a:rPr sz="5000" spc="-310" dirty="0">
                <a:solidFill>
                  <a:srgbClr val="04607A"/>
                </a:solidFill>
                <a:latin typeface="Arial"/>
                <a:cs typeface="Arial"/>
              </a:rPr>
              <a:t>Step</a:t>
            </a:r>
            <a:r>
              <a:rPr sz="5000" spc="-295" dirty="0">
                <a:solidFill>
                  <a:srgbClr val="04607A"/>
                </a:solidFill>
                <a:latin typeface="Arial"/>
                <a:cs typeface="Arial"/>
              </a:rPr>
              <a:t> </a:t>
            </a:r>
            <a:r>
              <a:rPr sz="5000" spc="-245" dirty="0">
                <a:solidFill>
                  <a:srgbClr val="04607A"/>
                </a:solidFill>
                <a:latin typeface="Arial"/>
                <a:cs typeface="Arial"/>
              </a:rPr>
              <a:t>5</a:t>
            </a:r>
            <a:endParaRPr sz="5000">
              <a:latin typeface="Arial"/>
              <a:cs typeface="Arial"/>
            </a:endParaRPr>
          </a:p>
          <a:p>
            <a:pPr marL="104139">
              <a:lnSpc>
                <a:spcPct val="100000"/>
              </a:lnSpc>
              <a:spcBef>
                <a:spcPts val="515"/>
              </a:spcBef>
            </a:pPr>
            <a:r>
              <a:rPr sz="2450" spc="-625" dirty="0">
                <a:solidFill>
                  <a:srgbClr val="0AD0D9"/>
                </a:solidFill>
                <a:latin typeface="Arial"/>
                <a:cs typeface="Arial"/>
              </a:rPr>
              <a:t> </a:t>
            </a:r>
            <a:r>
              <a:rPr sz="2600" spc="-20" dirty="0">
                <a:latin typeface="Times New Roman"/>
                <a:cs typeface="Times New Roman"/>
              </a:rPr>
              <a:t>Verify </a:t>
            </a:r>
            <a:r>
              <a:rPr sz="2600" spc="160" dirty="0">
                <a:latin typeface="Times New Roman"/>
                <a:cs typeface="Times New Roman"/>
              </a:rPr>
              <a:t>the</a:t>
            </a:r>
            <a:r>
              <a:rPr sz="2600" spc="-260" dirty="0">
                <a:latin typeface="Times New Roman"/>
                <a:cs typeface="Times New Roman"/>
              </a:rPr>
              <a:t> </a:t>
            </a:r>
            <a:r>
              <a:rPr sz="2600" spc="90" dirty="0">
                <a:latin typeface="Times New Roman"/>
                <a:cs typeface="Times New Roman"/>
              </a:rPr>
              <a:t>output.</a:t>
            </a:r>
            <a:endParaRPr sz="2600">
              <a:latin typeface="Times New Roman"/>
              <a:cs typeface="Times New Roman"/>
            </a:endParaRPr>
          </a:p>
        </p:txBody>
      </p:sp>
      <p:sp>
        <p:nvSpPr>
          <p:cNvPr id="8" name="object 8"/>
          <p:cNvSpPr txBox="1"/>
          <p:nvPr/>
        </p:nvSpPr>
        <p:spPr>
          <a:xfrm>
            <a:off x="914400" y="1828800"/>
            <a:ext cx="7077709" cy="1938655"/>
          </a:xfrm>
          <a:prstGeom prst="rect">
            <a:avLst/>
          </a:prstGeom>
          <a:solidFill>
            <a:srgbClr val="000000"/>
          </a:solidFill>
        </p:spPr>
        <p:txBody>
          <a:bodyPr vert="horz" wrap="square" lIns="0" tIns="635" rIns="0" bIns="0" rtlCol="0">
            <a:spAutoFit/>
          </a:bodyPr>
          <a:lstStyle/>
          <a:p>
            <a:pPr>
              <a:lnSpc>
                <a:spcPct val="100000"/>
              </a:lnSpc>
              <a:spcBef>
                <a:spcPts val="5"/>
              </a:spcBef>
            </a:pPr>
            <a:endParaRPr sz="2700" dirty="0">
              <a:latin typeface="Times New Roman"/>
              <a:cs typeface="Times New Roman"/>
            </a:endParaRPr>
          </a:p>
          <a:p>
            <a:pPr marL="91440" marR="2774950">
              <a:lnSpc>
                <a:spcPct val="100000"/>
              </a:lnSpc>
            </a:pPr>
            <a:r>
              <a:rPr sz="2400" b="1" spc="-85" dirty="0">
                <a:solidFill>
                  <a:srgbClr val="92D050"/>
                </a:solidFill>
                <a:latin typeface="Arial"/>
                <a:cs typeface="Arial"/>
              </a:rPr>
              <a:t>Inside </a:t>
            </a:r>
            <a:r>
              <a:rPr sz="2400" b="1" spc="-60" dirty="0">
                <a:solidFill>
                  <a:srgbClr val="92D050"/>
                </a:solidFill>
                <a:latin typeface="Arial"/>
                <a:cs typeface="Arial"/>
              </a:rPr>
              <a:t>Circle::draw() </a:t>
            </a:r>
            <a:r>
              <a:rPr sz="2400" b="1" spc="-270" dirty="0">
                <a:solidFill>
                  <a:srgbClr val="92D050"/>
                </a:solidFill>
                <a:latin typeface="Arial"/>
                <a:cs typeface="Arial"/>
              </a:rPr>
              <a:t>method.  </a:t>
            </a:r>
            <a:r>
              <a:rPr sz="2400" b="1" spc="-85" dirty="0">
                <a:solidFill>
                  <a:srgbClr val="92D050"/>
                </a:solidFill>
                <a:latin typeface="Arial"/>
                <a:cs typeface="Arial"/>
              </a:rPr>
              <a:t>Inside </a:t>
            </a:r>
            <a:r>
              <a:rPr sz="2400" b="1" spc="-155" dirty="0">
                <a:solidFill>
                  <a:srgbClr val="92D050"/>
                </a:solidFill>
                <a:latin typeface="Arial"/>
                <a:cs typeface="Arial"/>
              </a:rPr>
              <a:t>Rectangle::draw() </a:t>
            </a:r>
            <a:r>
              <a:rPr sz="2400" b="1" spc="-270" dirty="0">
                <a:solidFill>
                  <a:srgbClr val="92D050"/>
                </a:solidFill>
                <a:latin typeface="Arial"/>
                <a:cs typeface="Arial"/>
              </a:rPr>
              <a:t>method.  </a:t>
            </a:r>
            <a:r>
              <a:rPr sz="2400" b="1" spc="-85" dirty="0">
                <a:solidFill>
                  <a:srgbClr val="92D050"/>
                </a:solidFill>
                <a:latin typeface="Arial"/>
                <a:cs typeface="Arial"/>
              </a:rPr>
              <a:t>Inside </a:t>
            </a:r>
            <a:r>
              <a:rPr sz="2400" b="1" spc="-165" dirty="0">
                <a:solidFill>
                  <a:srgbClr val="92D050"/>
                </a:solidFill>
                <a:latin typeface="Arial"/>
                <a:cs typeface="Arial"/>
              </a:rPr>
              <a:t>Square::draw()</a:t>
            </a:r>
            <a:r>
              <a:rPr sz="2400" b="1" spc="200" dirty="0">
                <a:solidFill>
                  <a:srgbClr val="92D050"/>
                </a:solidFill>
                <a:latin typeface="Arial"/>
                <a:cs typeface="Arial"/>
              </a:rPr>
              <a:t> </a:t>
            </a:r>
            <a:r>
              <a:rPr sz="2400" b="1" spc="-270" dirty="0">
                <a:solidFill>
                  <a:srgbClr val="92D050"/>
                </a:solidFill>
                <a:latin typeface="Arial"/>
                <a:cs typeface="Arial"/>
              </a:rPr>
              <a:t>method.</a:t>
            </a:r>
            <a:endParaRPr sz="24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body" idx="1"/>
          </p:nvPr>
        </p:nvSpPr>
        <p:spPr>
          <a:prstGeom prst="rect">
            <a:avLst/>
          </a:prstGeom>
        </p:spPr>
        <p:txBody>
          <a:bodyPr vert="horz" wrap="square" lIns="0" tIns="13335" rIns="0" bIns="0" rtlCol="0">
            <a:spAutoFit/>
          </a:bodyPr>
          <a:lstStyle/>
          <a:p>
            <a:pPr marL="285115" marR="5715" indent="-273050">
              <a:lnSpc>
                <a:spcPct val="100000"/>
              </a:lnSpc>
              <a:spcBef>
                <a:spcPts val="105"/>
              </a:spcBef>
            </a:pPr>
            <a:r>
              <a:rPr sz="2450" spc="-625" dirty="0">
                <a:solidFill>
                  <a:srgbClr val="0AD0D9"/>
                </a:solidFill>
                <a:latin typeface="Arial"/>
                <a:cs typeface="Arial"/>
              </a:rPr>
              <a:t> </a:t>
            </a:r>
            <a:r>
              <a:rPr spc="-125" dirty="0"/>
              <a:t>A </a:t>
            </a:r>
            <a:r>
              <a:rPr spc="70" dirty="0"/>
              <a:t>real </a:t>
            </a:r>
            <a:r>
              <a:rPr spc="5" dirty="0"/>
              <a:t>life </a:t>
            </a:r>
            <a:r>
              <a:rPr spc="85" dirty="0"/>
              <a:t>example </a:t>
            </a:r>
            <a:r>
              <a:rPr spc="90" dirty="0"/>
              <a:t>could </a:t>
            </a:r>
            <a:r>
              <a:rPr spc="114" dirty="0"/>
              <a:t>be </a:t>
            </a:r>
            <a:r>
              <a:rPr spc="95" dirty="0"/>
              <a:t>a </a:t>
            </a:r>
            <a:r>
              <a:rPr spc="65" dirty="0"/>
              <a:t>case </a:t>
            </a:r>
            <a:r>
              <a:rPr spc="20" dirty="0"/>
              <a:t>of </a:t>
            </a:r>
            <a:r>
              <a:rPr spc="95" dirty="0"/>
              <a:t>card </a:t>
            </a:r>
            <a:r>
              <a:rPr spc="110" dirty="0"/>
              <a:t>reader  </a:t>
            </a:r>
            <a:r>
              <a:rPr spc="60" dirty="0"/>
              <a:t>which </a:t>
            </a:r>
            <a:r>
              <a:rPr spc="95" dirty="0"/>
              <a:t>acts </a:t>
            </a:r>
            <a:r>
              <a:rPr spc="65" dirty="0"/>
              <a:t>as </a:t>
            </a:r>
            <a:r>
              <a:rPr spc="155" dirty="0"/>
              <a:t>an </a:t>
            </a:r>
            <a:r>
              <a:rPr spc="125" dirty="0"/>
              <a:t>adapter </a:t>
            </a:r>
            <a:r>
              <a:rPr spc="114" dirty="0"/>
              <a:t>between </a:t>
            </a:r>
            <a:r>
              <a:rPr spc="125" dirty="0"/>
              <a:t>memory </a:t>
            </a:r>
            <a:r>
              <a:rPr spc="95" dirty="0"/>
              <a:t>card </a:t>
            </a:r>
            <a:r>
              <a:rPr spc="160" dirty="0"/>
              <a:t>and </a:t>
            </a:r>
            <a:r>
              <a:rPr spc="95" dirty="0"/>
              <a:t>a  </a:t>
            </a:r>
            <a:r>
              <a:rPr spc="80" dirty="0"/>
              <a:t>laptop.</a:t>
            </a:r>
            <a:endParaRPr sz="2450">
              <a:latin typeface="Arial"/>
              <a:cs typeface="Arial"/>
            </a:endParaRPr>
          </a:p>
          <a:p>
            <a:pPr marL="285115" marR="5080">
              <a:lnSpc>
                <a:spcPct val="100000"/>
              </a:lnSpc>
            </a:pPr>
            <a:r>
              <a:rPr spc="-85" dirty="0"/>
              <a:t>You </a:t>
            </a:r>
            <a:r>
              <a:rPr spc="100" dirty="0"/>
              <a:t>plugin</a:t>
            </a:r>
            <a:r>
              <a:rPr spc="-85" dirty="0"/>
              <a:t> </a:t>
            </a:r>
            <a:r>
              <a:rPr spc="160" dirty="0"/>
              <a:t>the</a:t>
            </a:r>
            <a:r>
              <a:rPr spc="-65" dirty="0"/>
              <a:t> </a:t>
            </a:r>
            <a:r>
              <a:rPr spc="125" dirty="0"/>
              <a:t>memory</a:t>
            </a:r>
            <a:r>
              <a:rPr spc="-145" dirty="0"/>
              <a:t> </a:t>
            </a:r>
            <a:r>
              <a:rPr spc="95" dirty="0"/>
              <a:t>card</a:t>
            </a:r>
            <a:r>
              <a:rPr dirty="0"/>
              <a:t> </a:t>
            </a:r>
            <a:r>
              <a:rPr spc="120" dirty="0"/>
              <a:t>into</a:t>
            </a:r>
            <a:r>
              <a:rPr spc="-135" dirty="0"/>
              <a:t> </a:t>
            </a:r>
            <a:r>
              <a:rPr spc="95" dirty="0"/>
              <a:t>card</a:t>
            </a:r>
            <a:r>
              <a:rPr spc="-45" dirty="0"/>
              <a:t> </a:t>
            </a:r>
            <a:r>
              <a:rPr spc="110" dirty="0"/>
              <a:t>reader</a:t>
            </a:r>
            <a:r>
              <a:rPr spc="-140" dirty="0"/>
              <a:t> </a:t>
            </a:r>
            <a:r>
              <a:rPr spc="160" dirty="0"/>
              <a:t>and</a:t>
            </a:r>
            <a:r>
              <a:rPr spc="-65" dirty="0"/>
              <a:t> </a:t>
            </a:r>
            <a:r>
              <a:rPr spc="95" dirty="0"/>
              <a:t>card  </a:t>
            </a:r>
            <a:r>
              <a:rPr spc="110" dirty="0"/>
              <a:t>reader</a:t>
            </a:r>
            <a:r>
              <a:rPr spc="-85" dirty="0"/>
              <a:t> </a:t>
            </a:r>
            <a:r>
              <a:rPr spc="120" dirty="0"/>
              <a:t>into</a:t>
            </a:r>
            <a:r>
              <a:rPr spc="-110" dirty="0"/>
              <a:t> </a:t>
            </a:r>
            <a:r>
              <a:rPr spc="160" dirty="0"/>
              <a:t>the</a:t>
            </a:r>
            <a:r>
              <a:rPr spc="-50" dirty="0"/>
              <a:t> </a:t>
            </a:r>
            <a:r>
              <a:rPr spc="110" dirty="0"/>
              <a:t>laptop</a:t>
            </a:r>
            <a:r>
              <a:rPr spc="-150" dirty="0"/>
              <a:t> </a:t>
            </a:r>
            <a:r>
              <a:rPr spc="70" dirty="0"/>
              <a:t>so</a:t>
            </a:r>
            <a:r>
              <a:rPr spc="-100" dirty="0"/>
              <a:t> </a:t>
            </a:r>
            <a:r>
              <a:rPr spc="170" dirty="0"/>
              <a:t>that</a:t>
            </a:r>
            <a:r>
              <a:rPr spc="-70" dirty="0"/>
              <a:t> </a:t>
            </a:r>
            <a:r>
              <a:rPr spc="125" dirty="0"/>
              <a:t>memory</a:t>
            </a:r>
            <a:r>
              <a:rPr spc="-140" dirty="0"/>
              <a:t> </a:t>
            </a:r>
            <a:r>
              <a:rPr spc="95" dirty="0"/>
              <a:t>card</a:t>
            </a:r>
            <a:r>
              <a:rPr spc="-65" dirty="0"/>
              <a:t> </a:t>
            </a:r>
            <a:r>
              <a:rPr spc="114" dirty="0"/>
              <a:t>can</a:t>
            </a:r>
            <a:r>
              <a:rPr spc="-35" dirty="0"/>
              <a:t> </a:t>
            </a:r>
            <a:r>
              <a:rPr spc="120" dirty="0"/>
              <a:t>be</a:t>
            </a:r>
            <a:r>
              <a:rPr spc="-114" dirty="0"/>
              <a:t> </a:t>
            </a:r>
            <a:r>
              <a:rPr spc="110" dirty="0"/>
              <a:t>read  </a:t>
            </a:r>
            <a:r>
              <a:rPr spc="20" dirty="0"/>
              <a:t>via</a:t>
            </a:r>
            <a:r>
              <a:rPr spc="-70" dirty="0"/>
              <a:t> </a:t>
            </a:r>
            <a:r>
              <a:rPr spc="80" dirty="0"/>
              <a:t>laptop.</a:t>
            </a:r>
          </a:p>
        </p:txBody>
      </p:sp>
      <p:sp>
        <p:nvSpPr>
          <p:cNvPr id="8" name="object 8"/>
          <p:cNvSpPr txBox="1">
            <a:spLocks noGrp="1"/>
          </p:cNvSpPr>
          <p:nvPr>
            <p:ph type="title"/>
          </p:nvPr>
        </p:nvSpPr>
        <p:spPr>
          <a:xfrm>
            <a:off x="444500" y="327406"/>
            <a:ext cx="2671445" cy="788035"/>
          </a:xfrm>
          <a:prstGeom prst="rect">
            <a:avLst/>
          </a:prstGeom>
        </p:spPr>
        <p:txBody>
          <a:bodyPr vert="horz" wrap="square" lIns="0" tIns="12700" rIns="0" bIns="0" rtlCol="0">
            <a:spAutoFit/>
          </a:bodyPr>
          <a:lstStyle/>
          <a:p>
            <a:pPr marL="12700">
              <a:lnSpc>
                <a:spcPct val="100000"/>
              </a:lnSpc>
              <a:spcBef>
                <a:spcPts val="100"/>
              </a:spcBef>
            </a:pPr>
            <a:r>
              <a:rPr spc="-330" dirty="0"/>
              <a:t>Example</a:t>
            </a:r>
            <a:r>
              <a:rPr spc="-340" dirty="0"/>
              <a:t> </a:t>
            </a:r>
            <a:r>
              <a:rPr spc="-245" dirty="0"/>
              <a:t>1</a:t>
            </a:r>
          </a:p>
        </p:txBody>
      </p:sp>
      <p:sp>
        <p:nvSpPr>
          <p:cNvPr id="9" name="object 9"/>
          <p:cNvSpPr/>
          <p:nvPr/>
        </p:nvSpPr>
        <p:spPr>
          <a:xfrm>
            <a:off x="3051048" y="2983991"/>
            <a:ext cx="5635752" cy="3874007"/>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4998720" cy="4385945"/>
          </a:xfrm>
          <a:prstGeom prst="rect">
            <a:avLst/>
          </a:prstGeom>
        </p:spPr>
        <p:txBody>
          <a:bodyPr vert="horz" wrap="square" lIns="0" tIns="13335" rIns="0" bIns="0" rtlCol="0">
            <a:spAutoFit/>
          </a:bodyPr>
          <a:lstStyle/>
          <a:p>
            <a:pPr marL="285115" marR="5080" indent="-273050" algn="just">
              <a:lnSpc>
                <a:spcPct val="100000"/>
              </a:lnSpc>
              <a:spcBef>
                <a:spcPts val="105"/>
              </a:spcBef>
            </a:pPr>
            <a:r>
              <a:rPr sz="2450" spc="-625" dirty="0">
                <a:solidFill>
                  <a:srgbClr val="0AD0D9"/>
                </a:solidFill>
                <a:latin typeface="Arial"/>
                <a:cs typeface="Arial"/>
              </a:rPr>
              <a:t></a:t>
            </a:r>
            <a:r>
              <a:rPr sz="2450" spc="-580" dirty="0">
                <a:solidFill>
                  <a:srgbClr val="0AD0D9"/>
                </a:solidFill>
                <a:latin typeface="Arial"/>
                <a:cs typeface="Arial"/>
              </a:rPr>
              <a:t> </a:t>
            </a:r>
            <a:r>
              <a:rPr sz="2600" spc="-125" dirty="0">
                <a:latin typeface="Times New Roman"/>
                <a:cs typeface="Times New Roman"/>
              </a:rPr>
              <a:t>A</a:t>
            </a:r>
            <a:r>
              <a:rPr sz="2600" spc="-85" dirty="0">
                <a:latin typeface="Times New Roman"/>
                <a:cs typeface="Times New Roman"/>
              </a:rPr>
              <a:t> </a:t>
            </a:r>
            <a:r>
              <a:rPr sz="2600" spc="70" dirty="0">
                <a:latin typeface="Times New Roman"/>
                <a:cs typeface="Times New Roman"/>
              </a:rPr>
              <a:t>real</a:t>
            </a:r>
            <a:r>
              <a:rPr sz="2600" spc="-10" dirty="0">
                <a:latin typeface="Times New Roman"/>
                <a:cs typeface="Times New Roman"/>
              </a:rPr>
              <a:t> </a:t>
            </a:r>
            <a:r>
              <a:rPr sz="2600" spc="5" dirty="0">
                <a:latin typeface="Times New Roman"/>
                <a:cs typeface="Times New Roman"/>
              </a:rPr>
              <a:t>life</a:t>
            </a:r>
            <a:r>
              <a:rPr sz="2600" spc="-95" dirty="0">
                <a:latin typeface="Times New Roman"/>
                <a:cs typeface="Times New Roman"/>
              </a:rPr>
              <a:t> </a:t>
            </a:r>
            <a:r>
              <a:rPr sz="2600" spc="85" dirty="0">
                <a:latin typeface="Times New Roman"/>
                <a:cs typeface="Times New Roman"/>
              </a:rPr>
              <a:t>example</a:t>
            </a:r>
            <a:r>
              <a:rPr sz="2600" spc="-105" dirty="0">
                <a:latin typeface="Times New Roman"/>
                <a:cs typeface="Times New Roman"/>
              </a:rPr>
              <a:t> </a:t>
            </a:r>
            <a:r>
              <a:rPr sz="2600" spc="90" dirty="0">
                <a:latin typeface="Times New Roman"/>
                <a:cs typeface="Times New Roman"/>
              </a:rPr>
              <a:t>could</a:t>
            </a:r>
            <a:r>
              <a:rPr sz="2600" spc="-25" dirty="0">
                <a:latin typeface="Times New Roman"/>
                <a:cs typeface="Times New Roman"/>
              </a:rPr>
              <a:t> </a:t>
            </a:r>
            <a:r>
              <a:rPr sz="2600" spc="110" dirty="0">
                <a:latin typeface="Times New Roman"/>
                <a:cs typeface="Times New Roman"/>
              </a:rPr>
              <a:t>be</a:t>
            </a:r>
            <a:r>
              <a:rPr sz="2600" spc="-130" dirty="0">
                <a:latin typeface="Times New Roman"/>
                <a:cs typeface="Times New Roman"/>
              </a:rPr>
              <a:t> </a:t>
            </a:r>
            <a:r>
              <a:rPr sz="2600" spc="95" dirty="0">
                <a:latin typeface="Times New Roman"/>
                <a:cs typeface="Times New Roman"/>
              </a:rPr>
              <a:t>a</a:t>
            </a:r>
            <a:r>
              <a:rPr sz="2600" spc="-95" dirty="0">
                <a:latin typeface="Times New Roman"/>
                <a:cs typeface="Times New Roman"/>
              </a:rPr>
              <a:t> </a:t>
            </a:r>
            <a:r>
              <a:rPr sz="2600" spc="-100" dirty="0">
                <a:latin typeface="Times New Roman"/>
                <a:cs typeface="Times New Roman"/>
              </a:rPr>
              <a:t>Car  </a:t>
            </a:r>
            <a:r>
              <a:rPr sz="2600" spc="95" dirty="0">
                <a:latin typeface="Times New Roman"/>
                <a:cs typeface="Times New Roman"/>
              </a:rPr>
              <a:t>mobile </a:t>
            </a:r>
            <a:r>
              <a:rPr sz="2600" spc="85" dirty="0">
                <a:latin typeface="Times New Roman"/>
                <a:cs typeface="Times New Roman"/>
              </a:rPr>
              <a:t>charger </a:t>
            </a:r>
            <a:r>
              <a:rPr sz="2600" spc="95" dirty="0">
                <a:latin typeface="Times New Roman"/>
                <a:cs typeface="Times New Roman"/>
              </a:rPr>
              <a:t>which </a:t>
            </a:r>
            <a:r>
              <a:rPr sz="2600" spc="90" dirty="0">
                <a:latin typeface="Times New Roman"/>
                <a:cs typeface="Times New Roman"/>
              </a:rPr>
              <a:t>acts </a:t>
            </a:r>
            <a:r>
              <a:rPr sz="2600" spc="60" dirty="0">
                <a:latin typeface="Times New Roman"/>
                <a:cs typeface="Times New Roman"/>
              </a:rPr>
              <a:t>as </a:t>
            </a:r>
            <a:r>
              <a:rPr sz="2600" spc="140" dirty="0">
                <a:latin typeface="Times New Roman"/>
                <a:cs typeface="Times New Roman"/>
              </a:rPr>
              <a:t>an  </a:t>
            </a:r>
            <a:r>
              <a:rPr sz="2600" spc="125" dirty="0">
                <a:latin typeface="Times New Roman"/>
                <a:cs typeface="Times New Roman"/>
              </a:rPr>
              <a:t>adapter </a:t>
            </a:r>
            <a:r>
              <a:rPr sz="2600" spc="110" dirty="0">
                <a:latin typeface="Times New Roman"/>
                <a:cs typeface="Times New Roman"/>
              </a:rPr>
              <a:t>between </a:t>
            </a:r>
            <a:r>
              <a:rPr sz="2600" spc="25" dirty="0">
                <a:latin typeface="Times New Roman"/>
                <a:cs typeface="Times New Roman"/>
              </a:rPr>
              <a:t>cell </a:t>
            </a:r>
            <a:r>
              <a:rPr sz="2600" spc="150" dirty="0">
                <a:latin typeface="Times New Roman"/>
                <a:cs typeface="Times New Roman"/>
              </a:rPr>
              <a:t>phone </a:t>
            </a:r>
            <a:r>
              <a:rPr sz="2600" spc="-80" dirty="0">
                <a:latin typeface="Times New Roman"/>
                <a:cs typeface="Times New Roman"/>
              </a:rPr>
              <a:t>USB  </a:t>
            </a:r>
            <a:r>
              <a:rPr sz="2600" spc="75" dirty="0">
                <a:latin typeface="Times New Roman"/>
                <a:cs typeface="Times New Roman"/>
              </a:rPr>
              <a:t>cable </a:t>
            </a:r>
            <a:r>
              <a:rPr sz="2600" spc="160" dirty="0">
                <a:latin typeface="Times New Roman"/>
                <a:cs typeface="Times New Roman"/>
              </a:rPr>
              <a:t>and </a:t>
            </a:r>
            <a:r>
              <a:rPr sz="2600" spc="95" dirty="0">
                <a:latin typeface="Times New Roman"/>
                <a:cs typeface="Times New Roman"/>
              </a:rPr>
              <a:t>a </a:t>
            </a:r>
            <a:r>
              <a:rPr sz="2600" spc="85" dirty="0">
                <a:latin typeface="Times New Roman"/>
                <a:cs typeface="Times New Roman"/>
              </a:rPr>
              <a:t>car </a:t>
            </a:r>
            <a:r>
              <a:rPr sz="2600" spc="80" dirty="0">
                <a:latin typeface="Times New Roman"/>
                <a:cs typeface="Times New Roman"/>
              </a:rPr>
              <a:t>cigarette </a:t>
            </a:r>
            <a:r>
              <a:rPr sz="2600" spc="85" dirty="0">
                <a:latin typeface="Times New Roman"/>
                <a:cs typeface="Times New Roman"/>
              </a:rPr>
              <a:t>lighter  </a:t>
            </a:r>
            <a:r>
              <a:rPr sz="2600" spc="75" dirty="0">
                <a:latin typeface="Times New Roman"/>
                <a:cs typeface="Times New Roman"/>
              </a:rPr>
              <a:t>power </a:t>
            </a:r>
            <a:r>
              <a:rPr sz="2600" spc="25" dirty="0">
                <a:latin typeface="Times New Roman"/>
                <a:cs typeface="Times New Roman"/>
              </a:rPr>
              <a:t>supply. </a:t>
            </a:r>
            <a:r>
              <a:rPr sz="2600" spc="-90" dirty="0">
                <a:latin typeface="Times New Roman"/>
                <a:cs typeface="Times New Roman"/>
              </a:rPr>
              <a:t>You</a:t>
            </a:r>
            <a:r>
              <a:rPr sz="2600" spc="470" dirty="0">
                <a:latin typeface="Times New Roman"/>
                <a:cs typeface="Times New Roman"/>
              </a:rPr>
              <a:t> </a:t>
            </a:r>
            <a:r>
              <a:rPr sz="2600" spc="90" dirty="0">
                <a:latin typeface="Times New Roman"/>
                <a:cs typeface="Times New Roman"/>
              </a:rPr>
              <a:t>plugin </a:t>
            </a:r>
            <a:r>
              <a:rPr sz="2600" spc="160" dirty="0">
                <a:latin typeface="Times New Roman"/>
                <a:cs typeface="Times New Roman"/>
              </a:rPr>
              <a:t>the  </a:t>
            </a:r>
            <a:r>
              <a:rPr sz="2600" spc="-80" dirty="0">
                <a:latin typeface="Times New Roman"/>
                <a:cs typeface="Times New Roman"/>
              </a:rPr>
              <a:t>USB </a:t>
            </a:r>
            <a:r>
              <a:rPr sz="2600" spc="70" dirty="0">
                <a:latin typeface="Times New Roman"/>
                <a:cs typeface="Times New Roman"/>
              </a:rPr>
              <a:t>cable </a:t>
            </a:r>
            <a:r>
              <a:rPr sz="2600" spc="120" dirty="0">
                <a:latin typeface="Times New Roman"/>
                <a:cs typeface="Times New Roman"/>
              </a:rPr>
              <a:t>into </a:t>
            </a:r>
            <a:r>
              <a:rPr sz="2600" spc="85" dirty="0">
                <a:latin typeface="Times New Roman"/>
                <a:cs typeface="Times New Roman"/>
              </a:rPr>
              <a:t>car  charger  </a:t>
            </a:r>
            <a:r>
              <a:rPr sz="2600" spc="80" dirty="0">
                <a:latin typeface="Times New Roman"/>
                <a:cs typeface="Times New Roman"/>
              </a:rPr>
              <a:t>interface</a:t>
            </a:r>
            <a:r>
              <a:rPr sz="2600" spc="-100" dirty="0">
                <a:latin typeface="Times New Roman"/>
                <a:cs typeface="Times New Roman"/>
              </a:rPr>
              <a:t> </a:t>
            </a:r>
            <a:r>
              <a:rPr sz="2600" spc="155" dirty="0">
                <a:latin typeface="Times New Roman"/>
                <a:cs typeface="Times New Roman"/>
              </a:rPr>
              <a:t>and</a:t>
            </a:r>
            <a:r>
              <a:rPr sz="2600" spc="-45" dirty="0">
                <a:latin typeface="Times New Roman"/>
                <a:cs typeface="Times New Roman"/>
              </a:rPr>
              <a:t> </a:t>
            </a:r>
            <a:r>
              <a:rPr sz="2600" spc="85" dirty="0">
                <a:latin typeface="Times New Roman"/>
                <a:cs typeface="Times New Roman"/>
              </a:rPr>
              <a:t>car</a:t>
            </a:r>
            <a:r>
              <a:rPr sz="2600" spc="-125" dirty="0">
                <a:latin typeface="Times New Roman"/>
                <a:cs typeface="Times New Roman"/>
              </a:rPr>
              <a:t> </a:t>
            </a:r>
            <a:r>
              <a:rPr sz="2600" spc="85" dirty="0">
                <a:latin typeface="Times New Roman"/>
                <a:cs typeface="Times New Roman"/>
              </a:rPr>
              <a:t>charger</a:t>
            </a:r>
            <a:r>
              <a:rPr sz="2600" spc="-95" dirty="0">
                <a:latin typeface="Times New Roman"/>
                <a:cs typeface="Times New Roman"/>
              </a:rPr>
              <a:t> </a:t>
            </a:r>
            <a:r>
              <a:rPr sz="2600" spc="120" dirty="0">
                <a:latin typeface="Times New Roman"/>
                <a:cs typeface="Times New Roman"/>
              </a:rPr>
              <a:t>into</a:t>
            </a:r>
            <a:r>
              <a:rPr sz="2600" spc="-114" dirty="0">
                <a:latin typeface="Times New Roman"/>
                <a:cs typeface="Times New Roman"/>
              </a:rPr>
              <a:t> </a:t>
            </a:r>
            <a:r>
              <a:rPr sz="2600" spc="160" dirty="0">
                <a:latin typeface="Times New Roman"/>
                <a:cs typeface="Times New Roman"/>
              </a:rPr>
              <a:t>the  </a:t>
            </a:r>
            <a:r>
              <a:rPr sz="2600" spc="80" dirty="0">
                <a:latin typeface="Times New Roman"/>
                <a:cs typeface="Times New Roman"/>
              </a:rPr>
              <a:t>cigarette </a:t>
            </a:r>
            <a:r>
              <a:rPr sz="2600" spc="85" dirty="0">
                <a:latin typeface="Times New Roman"/>
                <a:cs typeface="Times New Roman"/>
              </a:rPr>
              <a:t>lighter </a:t>
            </a:r>
            <a:r>
              <a:rPr sz="2600" spc="70" dirty="0">
                <a:latin typeface="Times New Roman"/>
                <a:cs typeface="Times New Roman"/>
              </a:rPr>
              <a:t>power </a:t>
            </a:r>
            <a:r>
              <a:rPr sz="2600" spc="75" dirty="0">
                <a:latin typeface="Times New Roman"/>
                <a:cs typeface="Times New Roman"/>
              </a:rPr>
              <a:t>supply </a:t>
            </a:r>
            <a:r>
              <a:rPr sz="2600" spc="60" dirty="0">
                <a:latin typeface="Times New Roman"/>
                <a:cs typeface="Times New Roman"/>
              </a:rPr>
              <a:t>so  </a:t>
            </a:r>
            <a:r>
              <a:rPr sz="2600" spc="170" dirty="0">
                <a:latin typeface="Times New Roman"/>
                <a:cs typeface="Times New Roman"/>
              </a:rPr>
              <a:t>that </a:t>
            </a:r>
            <a:r>
              <a:rPr sz="2600" spc="65" dirty="0">
                <a:latin typeface="Times New Roman"/>
                <a:cs typeface="Times New Roman"/>
              </a:rPr>
              <a:t>your </a:t>
            </a:r>
            <a:r>
              <a:rPr sz="2600" spc="25" dirty="0">
                <a:latin typeface="Times New Roman"/>
                <a:cs typeface="Times New Roman"/>
              </a:rPr>
              <a:t>cell </a:t>
            </a:r>
            <a:r>
              <a:rPr sz="2600" spc="150" dirty="0">
                <a:latin typeface="Times New Roman"/>
                <a:cs typeface="Times New Roman"/>
              </a:rPr>
              <a:t>phone </a:t>
            </a:r>
            <a:r>
              <a:rPr sz="2600" spc="114" dirty="0">
                <a:latin typeface="Times New Roman"/>
                <a:cs typeface="Times New Roman"/>
              </a:rPr>
              <a:t>can </a:t>
            </a:r>
            <a:r>
              <a:rPr sz="2600" spc="80" dirty="0">
                <a:latin typeface="Times New Roman"/>
                <a:cs typeface="Times New Roman"/>
              </a:rPr>
              <a:t>get </a:t>
            </a:r>
            <a:r>
              <a:rPr sz="2600" spc="160" dirty="0">
                <a:latin typeface="Times New Roman"/>
                <a:cs typeface="Times New Roman"/>
              </a:rPr>
              <a:t>the  </a:t>
            </a:r>
            <a:r>
              <a:rPr sz="2600" spc="110" dirty="0">
                <a:latin typeface="Times New Roman"/>
                <a:cs typeface="Times New Roman"/>
              </a:rPr>
              <a:t>appropriate </a:t>
            </a:r>
            <a:r>
              <a:rPr sz="2600" spc="45" dirty="0">
                <a:latin typeface="Times New Roman"/>
                <a:cs typeface="Times New Roman"/>
              </a:rPr>
              <a:t>voltage </a:t>
            </a:r>
            <a:r>
              <a:rPr sz="2600" spc="110" dirty="0">
                <a:latin typeface="Times New Roman"/>
                <a:cs typeface="Times New Roman"/>
              </a:rPr>
              <a:t>required </a:t>
            </a:r>
            <a:r>
              <a:rPr sz="2600" spc="50" dirty="0">
                <a:latin typeface="Times New Roman"/>
                <a:cs typeface="Times New Roman"/>
              </a:rPr>
              <a:t>for  </a:t>
            </a:r>
            <a:r>
              <a:rPr sz="2600" spc="70" dirty="0">
                <a:latin typeface="Times New Roman"/>
                <a:cs typeface="Times New Roman"/>
              </a:rPr>
              <a:t>charging.</a:t>
            </a:r>
            <a:endParaRPr sz="2600">
              <a:latin typeface="Times New Roman"/>
              <a:cs typeface="Times New Roman"/>
            </a:endParaRPr>
          </a:p>
        </p:txBody>
      </p:sp>
      <p:sp>
        <p:nvSpPr>
          <p:cNvPr id="8" name="object 8"/>
          <p:cNvSpPr txBox="1">
            <a:spLocks noGrp="1"/>
          </p:cNvSpPr>
          <p:nvPr>
            <p:ph type="title"/>
          </p:nvPr>
        </p:nvSpPr>
        <p:spPr>
          <a:xfrm>
            <a:off x="444500" y="327406"/>
            <a:ext cx="2672080" cy="788035"/>
          </a:xfrm>
          <a:prstGeom prst="rect">
            <a:avLst/>
          </a:prstGeom>
        </p:spPr>
        <p:txBody>
          <a:bodyPr vert="horz" wrap="square" lIns="0" tIns="12700" rIns="0" bIns="0" rtlCol="0">
            <a:spAutoFit/>
          </a:bodyPr>
          <a:lstStyle/>
          <a:p>
            <a:pPr marL="12700">
              <a:lnSpc>
                <a:spcPct val="100000"/>
              </a:lnSpc>
              <a:spcBef>
                <a:spcPts val="100"/>
              </a:spcBef>
            </a:pPr>
            <a:r>
              <a:rPr spc="-330" dirty="0"/>
              <a:t>Example</a:t>
            </a:r>
            <a:r>
              <a:rPr spc="-335" dirty="0"/>
              <a:t> </a:t>
            </a:r>
            <a:r>
              <a:rPr spc="-245" dirty="0"/>
              <a:t>2</a:t>
            </a:r>
          </a:p>
        </p:txBody>
      </p:sp>
      <p:sp>
        <p:nvSpPr>
          <p:cNvPr id="9" name="object 9"/>
          <p:cNvSpPr/>
          <p:nvPr/>
        </p:nvSpPr>
        <p:spPr>
          <a:xfrm>
            <a:off x="5600700" y="1143000"/>
            <a:ext cx="3543299" cy="354330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202647"/>
            <a:ext cx="8164830" cy="2564130"/>
          </a:xfrm>
          <a:prstGeom prst="rect">
            <a:avLst/>
          </a:prstGeom>
        </p:spPr>
        <p:txBody>
          <a:bodyPr vert="horz" wrap="square" lIns="0" tIns="137795" rIns="0" bIns="0" rtlCol="0">
            <a:spAutoFit/>
          </a:bodyPr>
          <a:lstStyle/>
          <a:p>
            <a:pPr marL="12700">
              <a:lnSpc>
                <a:spcPct val="100000"/>
              </a:lnSpc>
              <a:spcBef>
                <a:spcPts val="1085"/>
              </a:spcBef>
            </a:pPr>
            <a:r>
              <a:rPr spc="-330" dirty="0"/>
              <a:t>Example</a:t>
            </a:r>
            <a:r>
              <a:rPr spc="-280" dirty="0"/>
              <a:t> </a:t>
            </a:r>
            <a:r>
              <a:rPr spc="-245" dirty="0"/>
              <a:t>3</a:t>
            </a:r>
          </a:p>
          <a:p>
            <a:pPr marL="376555" marR="5080" indent="-273050">
              <a:lnSpc>
                <a:spcPct val="100000"/>
              </a:lnSpc>
              <a:spcBef>
                <a:spcPts val="515"/>
              </a:spcBef>
            </a:pPr>
            <a:r>
              <a:rPr sz="2450" spc="-625" dirty="0">
                <a:solidFill>
                  <a:srgbClr val="0AD0D9"/>
                </a:solidFill>
              </a:rPr>
              <a:t> </a:t>
            </a:r>
            <a:r>
              <a:rPr sz="2600" spc="50" dirty="0">
                <a:solidFill>
                  <a:srgbClr val="000000"/>
                </a:solidFill>
                <a:latin typeface="Times New Roman"/>
                <a:cs typeface="Times New Roman"/>
              </a:rPr>
              <a:t>We </a:t>
            </a:r>
            <a:r>
              <a:rPr sz="2600" spc="90" dirty="0">
                <a:solidFill>
                  <a:srgbClr val="000000"/>
                </a:solidFill>
                <a:latin typeface="Times New Roman"/>
                <a:cs typeface="Times New Roman"/>
              </a:rPr>
              <a:t>are </a:t>
            </a:r>
            <a:r>
              <a:rPr sz="2600" spc="125" dirty="0">
                <a:solidFill>
                  <a:srgbClr val="000000"/>
                </a:solidFill>
                <a:latin typeface="Times New Roman"/>
                <a:cs typeface="Times New Roman"/>
              </a:rPr>
              <a:t>demonstrating </a:t>
            </a:r>
            <a:r>
              <a:rPr sz="2600" spc="100" dirty="0">
                <a:solidFill>
                  <a:srgbClr val="000000"/>
                </a:solidFill>
                <a:latin typeface="Times New Roman"/>
                <a:cs typeface="Times New Roman"/>
              </a:rPr>
              <a:t>use </a:t>
            </a:r>
            <a:r>
              <a:rPr sz="2600" spc="20" dirty="0">
                <a:solidFill>
                  <a:srgbClr val="000000"/>
                </a:solidFill>
                <a:latin typeface="Times New Roman"/>
                <a:cs typeface="Times New Roman"/>
              </a:rPr>
              <a:t>of </a:t>
            </a:r>
            <a:r>
              <a:rPr sz="2600" spc="90" dirty="0">
                <a:solidFill>
                  <a:srgbClr val="000000"/>
                </a:solidFill>
                <a:latin typeface="Times New Roman"/>
                <a:cs typeface="Times New Roman"/>
              </a:rPr>
              <a:t>Adapter </a:t>
            </a:r>
            <a:r>
              <a:rPr sz="2600" spc="140" dirty="0">
                <a:solidFill>
                  <a:srgbClr val="000000"/>
                </a:solidFill>
                <a:latin typeface="Times New Roman"/>
                <a:cs typeface="Times New Roman"/>
              </a:rPr>
              <a:t>pattern </a:t>
            </a:r>
            <a:r>
              <a:rPr sz="2600" spc="20" dirty="0">
                <a:solidFill>
                  <a:srgbClr val="000000"/>
                </a:solidFill>
                <a:latin typeface="Times New Roman"/>
                <a:cs typeface="Times New Roman"/>
              </a:rPr>
              <a:t>via  </a:t>
            </a:r>
            <a:r>
              <a:rPr sz="2600" spc="40" dirty="0">
                <a:solidFill>
                  <a:srgbClr val="000000"/>
                </a:solidFill>
                <a:latin typeface="Times New Roman"/>
                <a:cs typeface="Times New Roman"/>
              </a:rPr>
              <a:t>following</a:t>
            </a:r>
            <a:r>
              <a:rPr sz="2600" spc="-100" dirty="0">
                <a:solidFill>
                  <a:srgbClr val="000000"/>
                </a:solidFill>
                <a:latin typeface="Times New Roman"/>
                <a:cs typeface="Times New Roman"/>
              </a:rPr>
              <a:t> </a:t>
            </a:r>
            <a:r>
              <a:rPr sz="2600" spc="85" dirty="0">
                <a:solidFill>
                  <a:srgbClr val="000000"/>
                </a:solidFill>
                <a:latin typeface="Times New Roman"/>
                <a:cs typeface="Times New Roman"/>
              </a:rPr>
              <a:t>example</a:t>
            </a:r>
            <a:r>
              <a:rPr sz="2600" spc="-70" dirty="0">
                <a:solidFill>
                  <a:srgbClr val="000000"/>
                </a:solidFill>
                <a:latin typeface="Times New Roman"/>
                <a:cs typeface="Times New Roman"/>
              </a:rPr>
              <a:t> </a:t>
            </a:r>
            <a:r>
              <a:rPr sz="2600" spc="105" dirty="0">
                <a:solidFill>
                  <a:srgbClr val="000000"/>
                </a:solidFill>
                <a:latin typeface="Times New Roman"/>
                <a:cs typeface="Times New Roman"/>
              </a:rPr>
              <a:t>in</a:t>
            </a:r>
            <a:r>
              <a:rPr sz="2600" spc="-105" dirty="0">
                <a:solidFill>
                  <a:srgbClr val="000000"/>
                </a:solidFill>
                <a:latin typeface="Times New Roman"/>
                <a:cs typeface="Times New Roman"/>
              </a:rPr>
              <a:t> </a:t>
            </a:r>
            <a:r>
              <a:rPr sz="2600" spc="95" dirty="0">
                <a:solidFill>
                  <a:srgbClr val="000000"/>
                </a:solidFill>
                <a:latin typeface="Times New Roman"/>
                <a:cs typeface="Times New Roman"/>
              </a:rPr>
              <a:t>which</a:t>
            </a:r>
            <a:r>
              <a:rPr sz="2600" spc="-100" dirty="0">
                <a:solidFill>
                  <a:srgbClr val="000000"/>
                </a:solidFill>
                <a:latin typeface="Times New Roman"/>
                <a:cs typeface="Times New Roman"/>
              </a:rPr>
              <a:t> </a:t>
            </a:r>
            <a:r>
              <a:rPr sz="2600" spc="155" dirty="0">
                <a:solidFill>
                  <a:srgbClr val="000000"/>
                </a:solidFill>
                <a:latin typeface="Times New Roman"/>
                <a:cs typeface="Times New Roman"/>
              </a:rPr>
              <a:t>an</a:t>
            </a:r>
            <a:r>
              <a:rPr sz="2600" spc="-125" dirty="0">
                <a:solidFill>
                  <a:srgbClr val="000000"/>
                </a:solidFill>
                <a:latin typeface="Times New Roman"/>
                <a:cs typeface="Times New Roman"/>
              </a:rPr>
              <a:t> </a:t>
            </a:r>
            <a:r>
              <a:rPr sz="2600" spc="114" dirty="0">
                <a:solidFill>
                  <a:srgbClr val="000000"/>
                </a:solidFill>
                <a:latin typeface="Times New Roman"/>
                <a:cs typeface="Times New Roman"/>
              </a:rPr>
              <a:t>audio</a:t>
            </a:r>
            <a:r>
              <a:rPr sz="2600" spc="-120" dirty="0">
                <a:solidFill>
                  <a:srgbClr val="000000"/>
                </a:solidFill>
                <a:latin typeface="Times New Roman"/>
                <a:cs typeface="Times New Roman"/>
              </a:rPr>
              <a:t> </a:t>
            </a:r>
            <a:r>
              <a:rPr sz="2600" spc="50" dirty="0">
                <a:solidFill>
                  <a:srgbClr val="000000"/>
                </a:solidFill>
                <a:latin typeface="Times New Roman"/>
                <a:cs typeface="Times New Roman"/>
              </a:rPr>
              <a:t>player</a:t>
            </a:r>
            <a:r>
              <a:rPr sz="2600" spc="-170" dirty="0">
                <a:solidFill>
                  <a:srgbClr val="000000"/>
                </a:solidFill>
                <a:latin typeface="Times New Roman"/>
                <a:cs typeface="Times New Roman"/>
              </a:rPr>
              <a:t> </a:t>
            </a:r>
            <a:r>
              <a:rPr sz="2600" spc="50" dirty="0">
                <a:solidFill>
                  <a:srgbClr val="000000"/>
                </a:solidFill>
                <a:latin typeface="Times New Roman"/>
                <a:cs typeface="Times New Roman"/>
              </a:rPr>
              <a:t>device</a:t>
            </a:r>
            <a:r>
              <a:rPr sz="2600" spc="-135" dirty="0">
                <a:solidFill>
                  <a:srgbClr val="000000"/>
                </a:solidFill>
                <a:latin typeface="Times New Roman"/>
                <a:cs typeface="Times New Roman"/>
              </a:rPr>
              <a:t> </a:t>
            </a:r>
            <a:r>
              <a:rPr sz="2600" spc="110" dirty="0">
                <a:solidFill>
                  <a:srgbClr val="000000"/>
                </a:solidFill>
                <a:latin typeface="Times New Roman"/>
                <a:cs typeface="Times New Roman"/>
              </a:rPr>
              <a:t>can  </a:t>
            </a:r>
            <a:r>
              <a:rPr sz="2600" spc="40" dirty="0">
                <a:solidFill>
                  <a:srgbClr val="000000"/>
                </a:solidFill>
                <a:latin typeface="Times New Roman"/>
                <a:cs typeface="Times New Roman"/>
              </a:rPr>
              <a:t>play</a:t>
            </a:r>
            <a:r>
              <a:rPr sz="2600" spc="-85" dirty="0">
                <a:solidFill>
                  <a:srgbClr val="000000"/>
                </a:solidFill>
                <a:latin typeface="Times New Roman"/>
                <a:cs typeface="Times New Roman"/>
              </a:rPr>
              <a:t> </a:t>
            </a:r>
            <a:r>
              <a:rPr sz="2600" spc="85" dirty="0">
                <a:solidFill>
                  <a:srgbClr val="000000"/>
                </a:solidFill>
                <a:latin typeface="Times New Roman"/>
                <a:cs typeface="Times New Roman"/>
              </a:rPr>
              <a:t>mp3</a:t>
            </a:r>
            <a:r>
              <a:rPr sz="2600" spc="-25" dirty="0">
                <a:solidFill>
                  <a:srgbClr val="000000"/>
                </a:solidFill>
                <a:latin typeface="Times New Roman"/>
                <a:cs typeface="Times New Roman"/>
              </a:rPr>
              <a:t> </a:t>
            </a:r>
            <a:r>
              <a:rPr sz="2600" spc="25" dirty="0">
                <a:solidFill>
                  <a:srgbClr val="000000"/>
                </a:solidFill>
                <a:latin typeface="Times New Roman"/>
                <a:cs typeface="Times New Roman"/>
              </a:rPr>
              <a:t>files</a:t>
            </a:r>
            <a:r>
              <a:rPr sz="2600" spc="-125" dirty="0">
                <a:solidFill>
                  <a:srgbClr val="000000"/>
                </a:solidFill>
                <a:latin typeface="Times New Roman"/>
                <a:cs typeface="Times New Roman"/>
              </a:rPr>
              <a:t> </a:t>
            </a:r>
            <a:r>
              <a:rPr sz="2600" spc="60" dirty="0">
                <a:solidFill>
                  <a:srgbClr val="000000"/>
                </a:solidFill>
                <a:latin typeface="Times New Roman"/>
                <a:cs typeface="Times New Roman"/>
              </a:rPr>
              <a:t>only</a:t>
            </a:r>
            <a:r>
              <a:rPr sz="2600" spc="-145" dirty="0">
                <a:solidFill>
                  <a:srgbClr val="000000"/>
                </a:solidFill>
                <a:latin typeface="Times New Roman"/>
                <a:cs typeface="Times New Roman"/>
              </a:rPr>
              <a:t> </a:t>
            </a:r>
            <a:r>
              <a:rPr sz="2600" spc="160" dirty="0">
                <a:solidFill>
                  <a:srgbClr val="000000"/>
                </a:solidFill>
                <a:latin typeface="Times New Roman"/>
                <a:cs typeface="Times New Roman"/>
              </a:rPr>
              <a:t>and</a:t>
            </a:r>
            <a:r>
              <a:rPr sz="2600" spc="-70" dirty="0">
                <a:solidFill>
                  <a:srgbClr val="000000"/>
                </a:solidFill>
                <a:latin typeface="Times New Roman"/>
                <a:cs typeface="Times New Roman"/>
              </a:rPr>
              <a:t> </a:t>
            </a:r>
            <a:r>
              <a:rPr sz="2600" spc="110" dirty="0">
                <a:solidFill>
                  <a:srgbClr val="000000"/>
                </a:solidFill>
                <a:latin typeface="Times New Roman"/>
                <a:cs typeface="Times New Roman"/>
              </a:rPr>
              <a:t>wants</a:t>
            </a:r>
            <a:r>
              <a:rPr sz="2600" spc="-110" dirty="0">
                <a:solidFill>
                  <a:srgbClr val="000000"/>
                </a:solidFill>
                <a:latin typeface="Times New Roman"/>
                <a:cs typeface="Times New Roman"/>
              </a:rPr>
              <a:t> </a:t>
            </a:r>
            <a:r>
              <a:rPr sz="2600" spc="130" dirty="0">
                <a:solidFill>
                  <a:srgbClr val="000000"/>
                </a:solidFill>
                <a:latin typeface="Times New Roman"/>
                <a:cs typeface="Times New Roman"/>
              </a:rPr>
              <a:t>to</a:t>
            </a:r>
            <a:r>
              <a:rPr sz="2600" spc="-114" dirty="0">
                <a:solidFill>
                  <a:srgbClr val="000000"/>
                </a:solidFill>
                <a:latin typeface="Times New Roman"/>
                <a:cs typeface="Times New Roman"/>
              </a:rPr>
              <a:t> </a:t>
            </a:r>
            <a:r>
              <a:rPr sz="2600" spc="100" dirty="0">
                <a:solidFill>
                  <a:srgbClr val="000000"/>
                </a:solidFill>
                <a:latin typeface="Times New Roman"/>
                <a:cs typeface="Times New Roman"/>
              </a:rPr>
              <a:t>use</a:t>
            </a:r>
            <a:r>
              <a:rPr sz="2600" spc="-140" dirty="0">
                <a:solidFill>
                  <a:srgbClr val="000000"/>
                </a:solidFill>
                <a:latin typeface="Times New Roman"/>
                <a:cs typeface="Times New Roman"/>
              </a:rPr>
              <a:t> </a:t>
            </a:r>
            <a:r>
              <a:rPr sz="2600" spc="155" dirty="0">
                <a:solidFill>
                  <a:srgbClr val="000000"/>
                </a:solidFill>
                <a:latin typeface="Times New Roman"/>
                <a:cs typeface="Times New Roman"/>
              </a:rPr>
              <a:t>an</a:t>
            </a:r>
            <a:r>
              <a:rPr sz="2600" spc="-100" dirty="0">
                <a:solidFill>
                  <a:srgbClr val="000000"/>
                </a:solidFill>
                <a:latin typeface="Times New Roman"/>
                <a:cs typeface="Times New Roman"/>
              </a:rPr>
              <a:t> </a:t>
            </a:r>
            <a:r>
              <a:rPr sz="2600" spc="90" dirty="0">
                <a:solidFill>
                  <a:srgbClr val="000000"/>
                </a:solidFill>
                <a:latin typeface="Times New Roman"/>
                <a:cs typeface="Times New Roman"/>
              </a:rPr>
              <a:t>advanced</a:t>
            </a:r>
            <a:r>
              <a:rPr sz="2600" spc="-75" dirty="0">
                <a:solidFill>
                  <a:srgbClr val="000000"/>
                </a:solidFill>
                <a:latin typeface="Times New Roman"/>
                <a:cs typeface="Times New Roman"/>
              </a:rPr>
              <a:t> </a:t>
            </a:r>
            <a:r>
              <a:rPr sz="2600" spc="114" dirty="0">
                <a:solidFill>
                  <a:srgbClr val="000000"/>
                </a:solidFill>
                <a:latin typeface="Times New Roman"/>
                <a:cs typeface="Times New Roman"/>
              </a:rPr>
              <a:t>audio  </a:t>
            </a:r>
            <a:r>
              <a:rPr sz="2600" spc="50" dirty="0">
                <a:solidFill>
                  <a:srgbClr val="000000"/>
                </a:solidFill>
                <a:latin typeface="Times New Roman"/>
                <a:cs typeface="Times New Roman"/>
              </a:rPr>
              <a:t>player</a:t>
            </a:r>
            <a:r>
              <a:rPr sz="2600" spc="-165" dirty="0">
                <a:solidFill>
                  <a:srgbClr val="000000"/>
                </a:solidFill>
                <a:latin typeface="Times New Roman"/>
                <a:cs typeface="Times New Roman"/>
              </a:rPr>
              <a:t> </a:t>
            </a:r>
            <a:r>
              <a:rPr sz="2600" spc="85" dirty="0">
                <a:solidFill>
                  <a:srgbClr val="000000"/>
                </a:solidFill>
                <a:latin typeface="Times New Roman"/>
                <a:cs typeface="Times New Roman"/>
              </a:rPr>
              <a:t>capable</a:t>
            </a:r>
            <a:r>
              <a:rPr sz="2600" spc="-135" dirty="0">
                <a:solidFill>
                  <a:srgbClr val="000000"/>
                </a:solidFill>
                <a:latin typeface="Times New Roman"/>
                <a:cs typeface="Times New Roman"/>
              </a:rPr>
              <a:t> </a:t>
            </a:r>
            <a:r>
              <a:rPr sz="2600" spc="20" dirty="0">
                <a:solidFill>
                  <a:srgbClr val="000000"/>
                </a:solidFill>
                <a:latin typeface="Times New Roman"/>
                <a:cs typeface="Times New Roman"/>
              </a:rPr>
              <a:t>of</a:t>
            </a:r>
            <a:r>
              <a:rPr sz="2600" spc="10" dirty="0">
                <a:solidFill>
                  <a:srgbClr val="000000"/>
                </a:solidFill>
                <a:latin typeface="Times New Roman"/>
                <a:cs typeface="Times New Roman"/>
              </a:rPr>
              <a:t> </a:t>
            </a:r>
            <a:r>
              <a:rPr sz="2600" spc="55" dirty="0">
                <a:solidFill>
                  <a:srgbClr val="000000"/>
                </a:solidFill>
                <a:latin typeface="Times New Roman"/>
                <a:cs typeface="Times New Roman"/>
              </a:rPr>
              <a:t>playing</a:t>
            </a:r>
            <a:r>
              <a:rPr sz="2600" spc="-75" dirty="0">
                <a:solidFill>
                  <a:srgbClr val="000000"/>
                </a:solidFill>
                <a:latin typeface="Times New Roman"/>
                <a:cs typeface="Times New Roman"/>
              </a:rPr>
              <a:t> </a:t>
            </a:r>
            <a:r>
              <a:rPr sz="2600" spc="-5" dirty="0">
                <a:solidFill>
                  <a:srgbClr val="000000"/>
                </a:solidFill>
                <a:latin typeface="Times New Roman"/>
                <a:cs typeface="Times New Roman"/>
              </a:rPr>
              <a:t>vlc</a:t>
            </a:r>
            <a:r>
              <a:rPr sz="2600" spc="-150" dirty="0">
                <a:solidFill>
                  <a:srgbClr val="000000"/>
                </a:solidFill>
                <a:latin typeface="Times New Roman"/>
                <a:cs typeface="Times New Roman"/>
              </a:rPr>
              <a:t> </a:t>
            </a:r>
            <a:r>
              <a:rPr sz="2600" spc="160" dirty="0">
                <a:solidFill>
                  <a:srgbClr val="000000"/>
                </a:solidFill>
                <a:latin typeface="Times New Roman"/>
                <a:cs typeface="Times New Roman"/>
              </a:rPr>
              <a:t>and</a:t>
            </a:r>
            <a:r>
              <a:rPr sz="2600" spc="-10" dirty="0">
                <a:solidFill>
                  <a:srgbClr val="000000"/>
                </a:solidFill>
                <a:latin typeface="Times New Roman"/>
                <a:cs typeface="Times New Roman"/>
              </a:rPr>
              <a:t> </a:t>
            </a:r>
            <a:r>
              <a:rPr sz="2600" spc="150" dirty="0">
                <a:solidFill>
                  <a:srgbClr val="000000"/>
                </a:solidFill>
                <a:latin typeface="Times New Roman"/>
                <a:cs typeface="Times New Roman"/>
              </a:rPr>
              <a:t>mp4</a:t>
            </a:r>
            <a:r>
              <a:rPr sz="2600" spc="-35" dirty="0">
                <a:solidFill>
                  <a:srgbClr val="000000"/>
                </a:solidFill>
                <a:latin typeface="Times New Roman"/>
                <a:cs typeface="Times New Roman"/>
              </a:rPr>
              <a:t> </a:t>
            </a:r>
            <a:r>
              <a:rPr sz="2600" spc="15" dirty="0">
                <a:solidFill>
                  <a:srgbClr val="000000"/>
                </a:solidFill>
                <a:latin typeface="Times New Roman"/>
                <a:cs typeface="Times New Roman"/>
              </a:rPr>
              <a:t>files.</a:t>
            </a:r>
            <a:endParaRPr sz="26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7718425" cy="3751579"/>
          </a:xfrm>
          <a:prstGeom prst="rect">
            <a:avLst/>
          </a:prstGeom>
        </p:spPr>
        <p:txBody>
          <a:bodyPr vert="horz" wrap="square" lIns="0" tIns="13335" rIns="0" bIns="0" rtlCol="0">
            <a:spAutoFit/>
          </a:bodyPr>
          <a:lstStyle/>
          <a:p>
            <a:pPr marL="285115" marR="728980" indent="-272415">
              <a:lnSpc>
                <a:spcPct val="100000"/>
              </a:lnSpc>
              <a:spcBef>
                <a:spcPts val="105"/>
              </a:spcBef>
              <a:buClr>
                <a:srgbClr val="0AD0D9"/>
              </a:buClr>
              <a:buSzPct val="94230"/>
              <a:buFont typeface="Arial"/>
              <a:buChar char=""/>
              <a:tabLst>
                <a:tab pos="285750" algn="l"/>
              </a:tabLst>
            </a:pPr>
            <a:r>
              <a:rPr sz="2600" spc="50" dirty="0">
                <a:latin typeface="Times New Roman"/>
                <a:cs typeface="Times New Roman"/>
              </a:rPr>
              <a:t>We</a:t>
            </a:r>
            <a:r>
              <a:rPr sz="2600" spc="-65" dirty="0">
                <a:latin typeface="Times New Roman"/>
                <a:cs typeface="Times New Roman"/>
              </a:rPr>
              <a:t> </a:t>
            </a:r>
            <a:r>
              <a:rPr sz="2600" spc="55" dirty="0">
                <a:latin typeface="Times New Roman"/>
                <a:cs typeface="Times New Roman"/>
              </a:rPr>
              <a:t>have</a:t>
            </a:r>
            <a:r>
              <a:rPr sz="2600" spc="-145" dirty="0">
                <a:latin typeface="Times New Roman"/>
                <a:cs typeface="Times New Roman"/>
              </a:rPr>
              <a:t> </a:t>
            </a:r>
            <a:r>
              <a:rPr sz="2600" spc="95" dirty="0">
                <a:latin typeface="Times New Roman"/>
                <a:cs typeface="Times New Roman"/>
              </a:rPr>
              <a:t>a</a:t>
            </a:r>
            <a:r>
              <a:rPr sz="2600" spc="-70" dirty="0">
                <a:latin typeface="Times New Roman"/>
                <a:cs typeface="Times New Roman"/>
              </a:rPr>
              <a:t> </a:t>
            </a:r>
            <a:r>
              <a:rPr sz="2600" i="1" spc="-130" dirty="0">
                <a:latin typeface="Georgia"/>
                <a:cs typeface="Georgia"/>
              </a:rPr>
              <a:t>MediaPlayer</a:t>
            </a:r>
            <a:r>
              <a:rPr sz="2600" i="1" spc="20" dirty="0">
                <a:latin typeface="Georgia"/>
                <a:cs typeface="Georgia"/>
              </a:rPr>
              <a:t> </a:t>
            </a:r>
            <a:r>
              <a:rPr sz="2600" spc="80" dirty="0">
                <a:latin typeface="Times New Roman"/>
                <a:cs typeface="Times New Roman"/>
              </a:rPr>
              <a:t>interface</a:t>
            </a:r>
            <a:r>
              <a:rPr sz="2600" spc="-130" dirty="0">
                <a:latin typeface="Times New Roman"/>
                <a:cs typeface="Times New Roman"/>
              </a:rPr>
              <a:t> </a:t>
            </a:r>
            <a:r>
              <a:rPr sz="2600" spc="160" dirty="0">
                <a:latin typeface="Times New Roman"/>
                <a:cs typeface="Times New Roman"/>
              </a:rPr>
              <a:t>and</a:t>
            </a:r>
            <a:r>
              <a:rPr sz="2600" spc="-70" dirty="0">
                <a:latin typeface="Times New Roman"/>
                <a:cs typeface="Times New Roman"/>
              </a:rPr>
              <a:t> </a:t>
            </a:r>
            <a:r>
              <a:rPr sz="2600" spc="95" dirty="0">
                <a:latin typeface="Times New Roman"/>
                <a:cs typeface="Times New Roman"/>
              </a:rPr>
              <a:t>a</a:t>
            </a:r>
            <a:r>
              <a:rPr sz="2600" spc="-140" dirty="0">
                <a:latin typeface="Times New Roman"/>
                <a:cs typeface="Times New Roman"/>
              </a:rPr>
              <a:t> </a:t>
            </a:r>
            <a:r>
              <a:rPr sz="2600" spc="45" dirty="0">
                <a:latin typeface="Times New Roman"/>
                <a:cs typeface="Times New Roman"/>
              </a:rPr>
              <a:t>concrete  </a:t>
            </a:r>
            <a:r>
              <a:rPr sz="2600" spc="40" dirty="0">
                <a:latin typeface="Times New Roman"/>
                <a:cs typeface="Times New Roman"/>
              </a:rPr>
              <a:t>class </a:t>
            </a:r>
            <a:r>
              <a:rPr sz="2600" i="1" spc="-110" dirty="0">
                <a:latin typeface="Georgia"/>
                <a:cs typeface="Georgia"/>
              </a:rPr>
              <a:t>AudioPlayer</a:t>
            </a:r>
            <a:r>
              <a:rPr sz="2600" i="1" spc="-100" dirty="0">
                <a:latin typeface="Georgia"/>
                <a:cs typeface="Georgia"/>
              </a:rPr>
              <a:t> </a:t>
            </a:r>
            <a:r>
              <a:rPr sz="2600" spc="120" dirty="0">
                <a:latin typeface="Times New Roman"/>
                <a:cs typeface="Times New Roman"/>
              </a:rPr>
              <a:t>implementing</a:t>
            </a:r>
            <a:endParaRPr sz="2600">
              <a:latin typeface="Times New Roman"/>
              <a:cs typeface="Times New Roman"/>
            </a:endParaRPr>
          </a:p>
          <a:p>
            <a:pPr marL="285115" marR="5080">
              <a:lnSpc>
                <a:spcPct val="100000"/>
              </a:lnSpc>
            </a:pPr>
            <a:r>
              <a:rPr sz="2600" spc="160" dirty="0">
                <a:latin typeface="Times New Roman"/>
                <a:cs typeface="Times New Roman"/>
              </a:rPr>
              <a:t>the </a:t>
            </a:r>
            <a:r>
              <a:rPr sz="2600" i="1" spc="-130" dirty="0">
                <a:latin typeface="Georgia"/>
                <a:cs typeface="Georgia"/>
              </a:rPr>
              <a:t>MediaPlayer </a:t>
            </a:r>
            <a:r>
              <a:rPr sz="2600" spc="70" dirty="0">
                <a:latin typeface="Times New Roman"/>
                <a:cs typeface="Times New Roman"/>
              </a:rPr>
              <a:t>interface. </a:t>
            </a:r>
            <a:r>
              <a:rPr sz="2600" i="1" spc="-110" dirty="0">
                <a:latin typeface="Georgia"/>
                <a:cs typeface="Georgia"/>
              </a:rPr>
              <a:t>AudioPlayer </a:t>
            </a:r>
            <a:r>
              <a:rPr sz="2600" spc="114" dirty="0">
                <a:latin typeface="Times New Roman"/>
                <a:cs typeface="Times New Roman"/>
              </a:rPr>
              <a:t>can </a:t>
            </a:r>
            <a:r>
              <a:rPr sz="2600" spc="40" dirty="0">
                <a:latin typeface="Times New Roman"/>
                <a:cs typeface="Times New Roman"/>
              </a:rPr>
              <a:t>play</a:t>
            </a:r>
            <a:r>
              <a:rPr sz="2600" spc="-380" dirty="0">
                <a:latin typeface="Times New Roman"/>
                <a:cs typeface="Times New Roman"/>
              </a:rPr>
              <a:t> </a:t>
            </a:r>
            <a:r>
              <a:rPr sz="2600" spc="85" dirty="0">
                <a:latin typeface="Times New Roman"/>
                <a:cs typeface="Times New Roman"/>
              </a:rPr>
              <a:t>mp3  </a:t>
            </a:r>
            <a:r>
              <a:rPr sz="2600" spc="110" dirty="0">
                <a:latin typeface="Times New Roman"/>
                <a:cs typeface="Times New Roman"/>
              </a:rPr>
              <a:t>format</a:t>
            </a:r>
            <a:r>
              <a:rPr sz="2600" spc="-150" dirty="0">
                <a:latin typeface="Times New Roman"/>
                <a:cs typeface="Times New Roman"/>
              </a:rPr>
              <a:t> </a:t>
            </a:r>
            <a:r>
              <a:rPr sz="2600" spc="114" dirty="0">
                <a:latin typeface="Times New Roman"/>
                <a:cs typeface="Times New Roman"/>
              </a:rPr>
              <a:t>audio</a:t>
            </a:r>
            <a:r>
              <a:rPr sz="2600" spc="-95" dirty="0">
                <a:latin typeface="Times New Roman"/>
                <a:cs typeface="Times New Roman"/>
              </a:rPr>
              <a:t> </a:t>
            </a:r>
            <a:r>
              <a:rPr sz="2600" spc="25" dirty="0">
                <a:latin typeface="Times New Roman"/>
                <a:cs typeface="Times New Roman"/>
              </a:rPr>
              <a:t>files</a:t>
            </a:r>
            <a:r>
              <a:rPr sz="2600" spc="-50" dirty="0">
                <a:latin typeface="Times New Roman"/>
                <a:cs typeface="Times New Roman"/>
              </a:rPr>
              <a:t> </a:t>
            </a:r>
            <a:r>
              <a:rPr sz="2600" spc="35" dirty="0">
                <a:latin typeface="Times New Roman"/>
                <a:cs typeface="Times New Roman"/>
              </a:rPr>
              <a:t>by</a:t>
            </a:r>
            <a:r>
              <a:rPr sz="2600" spc="-145" dirty="0">
                <a:latin typeface="Times New Roman"/>
                <a:cs typeface="Times New Roman"/>
              </a:rPr>
              <a:t> </a:t>
            </a:r>
            <a:r>
              <a:rPr sz="2600" spc="85" dirty="0">
                <a:latin typeface="Times New Roman"/>
                <a:cs typeface="Times New Roman"/>
              </a:rPr>
              <a:t>default.</a:t>
            </a:r>
            <a:endParaRPr sz="2600">
              <a:latin typeface="Times New Roman"/>
              <a:cs typeface="Times New Roman"/>
            </a:endParaRPr>
          </a:p>
          <a:p>
            <a:pPr>
              <a:lnSpc>
                <a:spcPct val="100000"/>
              </a:lnSpc>
            </a:pPr>
            <a:endParaRPr sz="3800">
              <a:latin typeface="Times New Roman"/>
              <a:cs typeface="Times New Roman"/>
            </a:endParaRPr>
          </a:p>
          <a:p>
            <a:pPr marL="285115" indent="-272415">
              <a:lnSpc>
                <a:spcPct val="100000"/>
              </a:lnSpc>
              <a:buClr>
                <a:srgbClr val="0AD0D9"/>
              </a:buClr>
              <a:buSzPct val="94230"/>
              <a:buFont typeface="Arial"/>
              <a:buChar char=""/>
              <a:tabLst>
                <a:tab pos="285750" algn="l"/>
              </a:tabLst>
            </a:pPr>
            <a:r>
              <a:rPr sz="2600" spc="55" dirty="0">
                <a:latin typeface="Times New Roman"/>
                <a:cs typeface="Times New Roman"/>
              </a:rPr>
              <a:t>We </a:t>
            </a:r>
            <a:r>
              <a:rPr sz="2600" spc="90" dirty="0">
                <a:latin typeface="Times New Roman"/>
                <a:cs typeface="Times New Roman"/>
              </a:rPr>
              <a:t>are </a:t>
            </a:r>
            <a:r>
              <a:rPr sz="2600" spc="70" dirty="0">
                <a:latin typeface="Times New Roman"/>
                <a:cs typeface="Times New Roman"/>
              </a:rPr>
              <a:t>having</a:t>
            </a:r>
            <a:r>
              <a:rPr sz="2600" spc="-415" dirty="0">
                <a:latin typeface="Times New Roman"/>
                <a:cs typeface="Times New Roman"/>
              </a:rPr>
              <a:t> </a:t>
            </a:r>
            <a:r>
              <a:rPr sz="2600" spc="145" dirty="0">
                <a:latin typeface="Times New Roman"/>
                <a:cs typeface="Times New Roman"/>
              </a:rPr>
              <a:t>another</a:t>
            </a:r>
            <a:endParaRPr sz="2600">
              <a:latin typeface="Times New Roman"/>
              <a:cs typeface="Times New Roman"/>
            </a:endParaRPr>
          </a:p>
          <a:p>
            <a:pPr marL="285115" marR="69215">
              <a:lnSpc>
                <a:spcPct val="100000"/>
              </a:lnSpc>
            </a:pPr>
            <a:r>
              <a:rPr sz="2600" spc="80" dirty="0">
                <a:latin typeface="Times New Roman"/>
                <a:cs typeface="Times New Roman"/>
              </a:rPr>
              <a:t>interface </a:t>
            </a:r>
            <a:r>
              <a:rPr sz="2600" i="1" spc="-125" dirty="0">
                <a:latin typeface="Georgia"/>
                <a:cs typeface="Georgia"/>
              </a:rPr>
              <a:t>AdvancedMediaPlayer </a:t>
            </a:r>
            <a:r>
              <a:rPr sz="2600" spc="160" dirty="0">
                <a:latin typeface="Times New Roman"/>
                <a:cs typeface="Times New Roman"/>
              </a:rPr>
              <a:t>and </a:t>
            </a:r>
            <a:r>
              <a:rPr sz="2600" spc="95" dirty="0">
                <a:latin typeface="Times New Roman"/>
                <a:cs typeface="Times New Roman"/>
              </a:rPr>
              <a:t>concrete</a:t>
            </a:r>
            <a:r>
              <a:rPr sz="2600" spc="-425" dirty="0">
                <a:latin typeface="Times New Roman"/>
                <a:cs typeface="Times New Roman"/>
              </a:rPr>
              <a:t> </a:t>
            </a:r>
            <a:r>
              <a:rPr sz="2600" spc="45" dirty="0">
                <a:latin typeface="Times New Roman"/>
                <a:cs typeface="Times New Roman"/>
              </a:rPr>
              <a:t>classes  </a:t>
            </a:r>
            <a:r>
              <a:rPr sz="2600" spc="120" dirty="0">
                <a:latin typeface="Times New Roman"/>
                <a:cs typeface="Times New Roman"/>
              </a:rPr>
              <a:t>implementing </a:t>
            </a:r>
            <a:r>
              <a:rPr sz="2600" spc="160" dirty="0">
                <a:latin typeface="Times New Roman"/>
                <a:cs typeface="Times New Roman"/>
              </a:rPr>
              <a:t>the </a:t>
            </a:r>
            <a:r>
              <a:rPr sz="2600" i="1" spc="-125" dirty="0">
                <a:latin typeface="Georgia"/>
                <a:cs typeface="Georgia"/>
              </a:rPr>
              <a:t>AdvancedMediaPlayer</a:t>
            </a:r>
            <a:r>
              <a:rPr sz="2600" i="1" spc="-380" dirty="0">
                <a:latin typeface="Georgia"/>
                <a:cs typeface="Georgia"/>
              </a:rPr>
              <a:t> </a:t>
            </a:r>
            <a:r>
              <a:rPr sz="2600" spc="70" dirty="0">
                <a:latin typeface="Times New Roman"/>
                <a:cs typeface="Times New Roman"/>
              </a:rPr>
              <a:t>interface.</a:t>
            </a:r>
            <a:endParaRPr sz="2600">
              <a:latin typeface="Times New Roman"/>
              <a:cs typeface="Times New Roman"/>
            </a:endParaRPr>
          </a:p>
          <a:p>
            <a:pPr marL="285115">
              <a:lnSpc>
                <a:spcPct val="100000"/>
              </a:lnSpc>
            </a:pPr>
            <a:r>
              <a:rPr sz="2600" spc="85" dirty="0">
                <a:latin typeface="Times New Roman"/>
                <a:cs typeface="Times New Roman"/>
              </a:rPr>
              <a:t>These</a:t>
            </a:r>
            <a:r>
              <a:rPr sz="2600" spc="-120" dirty="0">
                <a:latin typeface="Times New Roman"/>
                <a:cs typeface="Times New Roman"/>
              </a:rPr>
              <a:t> </a:t>
            </a:r>
            <a:r>
              <a:rPr sz="2600" spc="45" dirty="0">
                <a:latin typeface="Times New Roman"/>
                <a:cs typeface="Times New Roman"/>
              </a:rPr>
              <a:t>classes</a:t>
            </a:r>
            <a:r>
              <a:rPr sz="2600" spc="-135" dirty="0">
                <a:latin typeface="Times New Roman"/>
                <a:cs typeface="Times New Roman"/>
              </a:rPr>
              <a:t> </a:t>
            </a:r>
            <a:r>
              <a:rPr sz="2600" spc="114" dirty="0">
                <a:latin typeface="Times New Roman"/>
                <a:cs typeface="Times New Roman"/>
              </a:rPr>
              <a:t>can</a:t>
            </a:r>
            <a:r>
              <a:rPr sz="2600" spc="-85" dirty="0">
                <a:latin typeface="Times New Roman"/>
                <a:cs typeface="Times New Roman"/>
              </a:rPr>
              <a:t> </a:t>
            </a:r>
            <a:r>
              <a:rPr sz="2600" spc="40" dirty="0">
                <a:latin typeface="Times New Roman"/>
                <a:cs typeface="Times New Roman"/>
              </a:rPr>
              <a:t>play</a:t>
            </a:r>
            <a:r>
              <a:rPr sz="2600" spc="-140" dirty="0">
                <a:latin typeface="Times New Roman"/>
                <a:cs typeface="Times New Roman"/>
              </a:rPr>
              <a:t> </a:t>
            </a:r>
            <a:r>
              <a:rPr sz="2600" spc="-5" dirty="0">
                <a:latin typeface="Times New Roman"/>
                <a:cs typeface="Times New Roman"/>
              </a:rPr>
              <a:t>vlc</a:t>
            </a:r>
            <a:r>
              <a:rPr sz="2600" spc="-150" dirty="0">
                <a:latin typeface="Times New Roman"/>
                <a:cs typeface="Times New Roman"/>
              </a:rPr>
              <a:t> </a:t>
            </a:r>
            <a:r>
              <a:rPr sz="2600" spc="160" dirty="0">
                <a:latin typeface="Times New Roman"/>
                <a:cs typeface="Times New Roman"/>
              </a:rPr>
              <a:t>and</a:t>
            </a:r>
            <a:r>
              <a:rPr sz="2600" spc="-10" dirty="0">
                <a:latin typeface="Times New Roman"/>
                <a:cs typeface="Times New Roman"/>
              </a:rPr>
              <a:t> </a:t>
            </a:r>
            <a:r>
              <a:rPr sz="2600" spc="150" dirty="0">
                <a:latin typeface="Times New Roman"/>
                <a:cs typeface="Times New Roman"/>
              </a:rPr>
              <a:t>mp4</a:t>
            </a:r>
            <a:r>
              <a:rPr sz="2600" spc="-35" dirty="0">
                <a:latin typeface="Times New Roman"/>
                <a:cs typeface="Times New Roman"/>
              </a:rPr>
              <a:t> </a:t>
            </a:r>
            <a:r>
              <a:rPr sz="2600" spc="110" dirty="0">
                <a:latin typeface="Times New Roman"/>
                <a:cs typeface="Times New Roman"/>
              </a:rPr>
              <a:t>format</a:t>
            </a:r>
            <a:r>
              <a:rPr sz="2600" spc="-90" dirty="0">
                <a:latin typeface="Times New Roman"/>
                <a:cs typeface="Times New Roman"/>
              </a:rPr>
              <a:t> </a:t>
            </a:r>
            <a:r>
              <a:rPr sz="2600" spc="15" dirty="0">
                <a:latin typeface="Times New Roman"/>
                <a:cs typeface="Times New Roman"/>
              </a:rPr>
              <a:t>files.</a:t>
            </a:r>
            <a:endParaRPr sz="2600">
              <a:latin typeface="Times New Roman"/>
              <a:cs typeface="Times New Roman"/>
            </a:endParaRPr>
          </a:p>
        </p:txBody>
      </p:sp>
      <p:sp>
        <p:nvSpPr>
          <p:cNvPr id="8" name="object 8"/>
          <p:cNvSpPr txBox="1">
            <a:spLocks noGrp="1"/>
          </p:cNvSpPr>
          <p:nvPr>
            <p:ph type="title"/>
          </p:nvPr>
        </p:nvSpPr>
        <p:spPr>
          <a:xfrm>
            <a:off x="444500" y="327406"/>
            <a:ext cx="4171950" cy="788035"/>
          </a:xfrm>
          <a:prstGeom prst="rect">
            <a:avLst/>
          </a:prstGeom>
        </p:spPr>
        <p:txBody>
          <a:bodyPr vert="horz" wrap="square" lIns="0" tIns="12700" rIns="0" bIns="0" rtlCol="0">
            <a:spAutoFit/>
          </a:bodyPr>
          <a:lstStyle/>
          <a:p>
            <a:pPr marL="12700">
              <a:lnSpc>
                <a:spcPct val="100000"/>
              </a:lnSpc>
              <a:spcBef>
                <a:spcPts val="100"/>
              </a:spcBef>
            </a:pPr>
            <a:r>
              <a:rPr spc="-114" dirty="0"/>
              <a:t>Implementation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8009255" cy="4861560"/>
          </a:xfrm>
          <a:prstGeom prst="rect">
            <a:avLst/>
          </a:prstGeom>
        </p:spPr>
        <p:txBody>
          <a:bodyPr vert="horz" wrap="square" lIns="0" tIns="13335" rIns="0" bIns="0" rtlCol="0">
            <a:spAutoFit/>
          </a:bodyPr>
          <a:lstStyle/>
          <a:p>
            <a:pPr marL="285115" marR="90805" indent="-272415">
              <a:lnSpc>
                <a:spcPct val="100000"/>
              </a:lnSpc>
              <a:spcBef>
                <a:spcPts val="105"/>
              </a:spcBef>
              <a:buClr>
                <a:srgbClr val="0AD0D9"/>
              </a:buClr>
              <a:buSzPct val="94230"/>
              <a:buFont typeface="Arial"/>
              <a:buChar char=""/>
              <a:tabLst>
                <a:tab pos="285750" algn="l"/>
              </a:tabLst>
            </a:pPr>
            <a:r>
              <a:rPr sz="2600" spc="50" dirty="0">
                <a:latin typeface="Times New Roman"/>
                <a:cs typeface="Times New Roman"/>
              </a:rPr>
              <a:t>We</a:t>
            </a:r>
            <a:r>
              <a:rPr sz="2600" spc="-135" dirty="0">
                <a:latin typeface="Times New Roman"/>
                <a:cs typeface="Times New Roman"/>
              </a:rPr>
              <a:t> </a:t>
            </a:r>
            <a:r>
              <a:rPr sz="2600" spc="125" dirty="0">
                <a:latin typeface="Times New Roman"/>
                <a:cs typeface="Times New Roman"/>
              </a:rPr>
              <a:t>want</a:t>
            </a:r>
            <a:r>
              <a:rPr sz="2600" spc="-110" dirty="0">
                <a:latin typeface="Times New Roman"/>
                <a:cs typeface="Times New Roman"/>
              </a:rPr>
              <a:t> </a:t>
            </a:r>
            <a:r>
              <a:rPr sz="2600" spc="130" dirty="0">
                <a:latin typeface="Times New Roman"/>
                <a:cs typeface="Times New Roman"/>
              </a:rPr>
              <a:t>to</a:t>
            </a:r>
            <a:r>
              <a:rPr sz="2600" spc="-80" dirty="0">
                <a:latin typeface="Times New Roman"/>
                <a:cs typeface="Times New Roman"/>
              </a:rPr>
              <a:t> </a:t>
            </a:r>
            <a:r>
              <a:rPr sz="2600" spc="105" dirty="0">
                <a:latin typeface="Times New Roman"/>
                <a:cs typeface="Times New Roman"/>
              </a:rPr>
              <a:t>make</a:t>
            </a:r>
            <a:r>
              <a:rPr sz="2600" spc="-65" dirty="0">
                <a:latin typeface="Times New Roman"/>
                <a:cs typeface="Times New Roman"/>
              </a:rPr>
              <a:t> </a:t>
            </a:r>
            <a:r>
              <a:rPr sz="2600" i="1" spc="-110" dirty="0">
                <a:latin typeface="Georgia"/>
                <a:cs typeface="Georgia"/>
              </a:rPr>
              <a:t>AudioPlayer</a:t>
            </a:r>
            <a:r>
              <a:rPr sz="2600" i="1" spc="-5" dirty="0">
                <a:latin typeface="Georgia"/>
                <a:cs typeface="Georgia"/>
              </a:rPr>
              <a:t> </a:t>
            </a:r>
            <a:r>
              <a:rPr sz="2600" spc="130" dirty="0">
                <a:latin typeface="Times New Roman"/>
                <a:cs typeface="Times New Roman"/>
              </a:rPr>
              <a:t>to</a:t>
            </a:r>
            <a:r>
              <a:rPr sz="2600" spc="-130" dirty="0">
                <a:latin typeface="Times New Roman"/>
                <a:cs typeface="Times New Roman"/>
              </a:rPr>
              <a:t> </a:t>
            </a:r>
            <a:r>
              <a:rPr sz="2600" spc="40" dirty="0">
                <a:latin typeface="Times New Roman"/>
                <a:cs typeface="Times New Roman"/>
              </a:rPr>
              <a:t>play</a:t>
            </a:r>
            <a:r>
              <a:rPr sz="2600" spc="-140" dirty="0">
                <a:latin typeface="Times New Roman"/>
                <a:cs typeface="Times New Roman"/>
              </a:rPr>
              <a:t> </a:t>
            </a:r>
            <a:r>
              <a:rPr sz="2600" spc="145" dirty="0">
                <a:latin typeface="Times New Roman"/>
                <a:cs typeface="Times New Roman"/>
              </a:rPr>
              <a:t>other</a:t>
            </a:r>
            <a:r>
              <a:rPr sz="2600" spc="-105" dirty="0">
                <a:latin typeface="Times New Roman"/>
                <a:cs typeface="Times New Roman"/>
              </a:rPr>
              <a:t> </a:t>
            </a:r>
            <a:r>
              <a:rPr sz="2600" spc="100" dirty="0">
                <a:latin typeface="Times New Roman"/>
                <a:cs typeface="Times New Roman"/>
              </a:rPr>
              <a:t>formats</a:t>
            </a:r>
            <a:r>
              <a:rPr sz="2600" spc="-135" dirty="0">
                <a:latin typeface="Times New Roman"/>
                <a:cs typeface="Times New Roman"/>
              </a:rPr>
              <a:t> </a:t>
            </a:r>
            <a:r>
              <a:rPr sz="2600" spc="-325" dirty="0">
                <a:latin typeface="Times New Roman"/>
                <a:cs typeface="Times New Roman"/>
              </a:rPr>
              <a:t>as  </a:t>
            </a:r>
            <a:r>
              <a:rPr sz="2600" spc="20" dirty="0">
                <a:latin typeface="Times New Roman"/>
                <a:cs typeface="Times New Roman"/>
              </a:rPr>
              <a:t>well.</a:t>
            </a:r>
            <a:r>
              <a:rPr sz="2600" spc="-80" dirty="0">
                <a:latin typeface="Times New Roman"/>
                <a:cs typeface="Times New Roman"/>
              </a:rPr>
              <a:t> </a:t>
            </a:r>
            <a:r>
              <a:rPr sz="2600" spc="-60" dirty="0">
                <a:latin typeface="Times New Roman"/>
                <a:cs typeface="Times New Roman"/>
              </a:rPr>
              <a:t>To</a:t>
            </a:r>
            <a:r>
              <a:rPr sz="2600" spc="-130" dirty="0">
                <a:latin typeface="Times New Roman"/>
                <a:cs typeface="Times New Roman"/>
              </a:rPr>
              <a:t> </a:t>
            </a:r>
            <a:r>
              <a:rPr sz="2600" spc="125" dirty="0">
                <a:latin typeface="Times New Roman"/>
                <a:cs typeface="Times New Roman"/>
              </a:rPr>
              <a:t>attain</a:t>
            </a:r>
            <a:r>
              <a:rPr sz="2600" spc="-95" dirty="0">
                <a:latin typeface="Times New Roman"/>
                <a:cs typeface="Times New Roman"/>
              </a:rPr>
              <a:t> </a:t>
            </a:r>
            <a:r>
              <a:rPr sz="2600" spc="85" dirty="0">
                <a:latin typeface="Times New Roman"/>
                <a:cs typeface="Times New Roman"/>
              </a:rPr>
              <a:t>this,</a:t>
            </a:r>
            <a:r>
              <a:rPr sz="2600" spc="-80" dirty="0">
                <a:latin typeface="Times New Roman"/>
                <a:cs typeface="Times New Roman"/>
              </a:rPr>
              <a:t> </a:t>
            </a:r>
            <a:r>
              <a:rPr sz="2600" spc="30" dirty="0">
                <a:latin typeface="Times New Roman"/>
                <a:cs typeface="Times New Roman"/>
              </a:rPr>
              <a:t>we</a:t>
            </a:r>
            <a:r>
              <a:rPr sz="2600" spc="-75" dirty="0">
                <a:latin typeface="Times New Roman"/>
                <a:cs typeface="Times New Roman"/>
              </a:rPr>
              <a:t> </a:t>
            </a:r>
            <a:r>
              <a:rPr sz="2600" spc="55" dirty="0">
                <a:latin typeface="Times New Roman"/>
                <a:cs typeface="Times New Roman"/>
              </a:rPr>
              <a:t>have</a:t>
            </a:r>
            <a:r>
              <a:rPr sz="2600" spc="-135" dirty="0">
                <a:latin typeface="Times New Roman"/>
                <a:cs typeface="Times New Roman"/>
              </a:rPr>
              <a:t> </a:t>
            </a:r>
            <a:r>
              <a:rPr sz="2600" spc="105" dirty="0">
                <a:latin typeface="Times New Roman"/>
                <a:cs typeface="Times New Roman"/>
              </a:rPr>
              <a:t>created</a:t>
            </a:r>
            <a:r>
              <a:rPr sz="2600" spc="-75" dirty="0">
                <a:latin typeface="Times New Roman"/>
                <a:cs typeface="Times New Roman"/>
              </a:rPr>
              <a:t> </a:t>
            </a:r>
            <a:r>
              <a:rPr sz="2600" spc="155" dirty="0">
                <a:latin typeface="Times New Roman"/>
                <a:cs typeface="Times New Roman"/>
              </a:rPr>
              <a:t>an</a:t>
            </a:r>
            <a:r>
              <a:rPr sz="2600" spc="-105" dirty="0">
                <a:latin typeface="Times New Roman"/>
                <a:cs typeface="Times New Roman"/>
              </a:rPr>
              <a:t> </a:t>
            </a:r>
            <a:r>
              <a:rPr sz="2600" spc="125" dirty="0">
                <a:latin typeface="Times New Roman"/>
                <a:cs typeface="Times New Roman"/>
              </a:rPr>
              <a:t>adapter</a:t>
            </a:r>
            <a:endParaRPr sz="2600">
              <a:latin typeface="Times New Roman"/>
              <a:cs typeface="Times New Roman"/>
            </a:endParaRPr>
          </a:p>
          <a:p>
            <a:pPr marL="285115" marR="2260600">
              <a:lnSpc>
                <a:spcPct val="100000"/>
              </a:lnSpc>
            </a:pPr>
            <a:r>
              <a:rPr sz="2600" spc="40" dirty="0">
                <a:latin typeface="Times New Roman"/>
                <a:cs typeface="Times New Roman"/>
              </a:rPr>
              <a:t>class </a:t>
            </a:r>
            <a:r>
              <a:rPr sz="2600" i="1" spc="-114" dirty="0">
                <a:latin typeface="Georgia"/>
                <a:cs typeface="Georgia"/>
              </a:rPr>
              <a:t>MediaAdapter </a:t>
            </a:r>
            <a:r>
              <a:rPr sz="2600" spc="95" dirty="0">
                <a:latin typeface="Times New Roman"/>
                <a:cs typeface="Times New Roman"/>
              </a:rPr>
              <a:t>which</a:t>
            </a:r>
            <a:r>
              <a:rPr sz="2600" spc="-120" dirty="0">
                <a:latin typeface="Times New Roman"/>
                <a:cs typeface="Times New Roman"/>
              </a:rPr>
              <a:t> </a:t>
            </a:r>
            <a:r>
              <a:rPr sz="2600" spc="125" dirty="0">
                <a:latin typeface="Times New Roman"/>
                <a:cs typeface="Times New Roman"/>
              </a:rPr>
              <a:t>implements  </a:t>
            </a:r>
            <a:r>
              <a:rPr sz="2600" spc="160" dirty="0">
                <a:latin typeface="Times New Roman"/>
                <a:cs typeface="Times New Roman"/>
              </a:rPr>
              <a:t>the </a:t>
            </a:r>
            <a:r>
              <a:rPr sz="2600" i="1" spc="-130" dirty="0">
                <a:latin typeface="Georgia"/>
                <a:cs typeface="Georgia"/>
              </a:rPr>
              <a:t>MediaPlayer </a:t>
            </a:r>
            <a:r>
              <a:rPr sz="2600" spc="80" dirty="0">
                <a:latin typeface="Times New Roman"/>
                <a:cs typeface="Times New Roman"/>
              </a:rPr>
              <a:t>interface</a:t>
            </a:r>
            <a:r>
              <a:rPr sz="2600" spc="-210" dirty="0">
                <a:latin typeface="Times New Roman"/>
                <a:cs typeface="Times New Roman"/>
              </a:rPr>
              <a:t> </a:t>
            </a:r>
            <a:r>
              <a:rPr sz="2600" spc="160" dirty="0">
                <a:latin typeface="Times New Roman"/>
                <a:cs typeface="Times New Roman"/>
              </a:rPr>
              <a:t>and</a:t>
            </a:r>
            <a:endParaRPr sz="2600">
              <a:latin typeface="Times New Roman"/>
              <a:cs typeface="Times New Roman"/>
            </a:endParaRPr>
          </a:p>
          <a:p>
            <a:pPr marL="285115" marR="5080">
              <a:lnSpc>
                <a:spcPct val="100000"/>
              </a:lnSpc>
            </a:pPr>
            <a:r>
              <a:rPr sz="2600" spc="85" dirty="0">
                <a:latin typeface="Times New Roman"/>
                <a:cs typeface="Times New Roman"/>
              </a:rPr>
              <a:t>uses</a:t>
            </a:r>
            <a:r>
              <a:rPr sz="2600" spc="-65" dirty="0">
                <a:latin typeface="Times New Roman"/>
                <a:cs typeface="Times New Roman"/>
              </a:rPr>
              <a:t> </a:t>
            </a:r>
            <a:r>
              <a:rPr sz="2600" i="1" spc="-125" dirty="0">
                <a:latin typeface="Georgia"/>
                <a:cs typeface="Georgia"/>
              </a:rPr>
              <a:t>AdvancedMediaPlayer</a:t>
            </a:r>
            <a:r>
              <a:rPr sz="2600" i="1" spc="-60" dirty="0">
                <a:latin typeface="Georgia"/>
                <a:cs typeface="Georgia"/>
              </a:rPr>
              <a:t> </a:t>
            </a:r>
            <a:r>
              <a:rPr sz="2600" spc="85" dirty="0">
                <a:latin typeface="Times New Roman"/>
                <a:cs typeface="Times New Roman"/>
              </a:rPr>
              <a:t>objects</a:t>
            </a:r>
            <a:r>
              <a:rPr sz="2600" spc="-95" dirty="0">
                <a:latin typeface="Times New Roman"/>
                <a:cs typeface="Times New Roman"/>
              </a:rPr>
              <a:t> </a:t>
            </a:r>
            <a:r>
              <a:rPr sz="2600" spc="130" dirty="0">
                <a:latin typeface="Times New Roman"/>
                <a:cs typeface="Times New Roman"/>
              </a:rPr>
              <a:t>to</a:t>
            </a:r>
            <a:r>
              <a:rPr sz="2600" spc="-125" dirty="0">
                <a:latin typeface="Times New Roman"/>
                <a:cs typeface="Times New Roman"/>
              </a:rPr>
              <a:t> </a:t>
            </a:r>
            <a:r>
              <a:rPr sz="2600" spc="40" dirty="0">
                <a:latin typeface="Times New Roman"/>
                <a:cs typeface="Times New Roman"/>
              </a:rPr>
              <a:t>play</a:t>
            </a:r>
            <a:r>
              <a:rPr sz="2600" spc="-105" dirty="0">
                <a:latin typeface="Times New Roman"/>
                <a:cs typeface="Times New Roman"/>
              </a:rPr>
              <a:t> </a:t>
            </a:r>
            <a:r>
              <a:rPr sz="2600" spc="160" dirty="0">
                <a:latin typeface="Times New Roman"/>
                <a:cs typeface="Times New Roman"/>
              </a:rPr>
              <a:t>the</a:t>
            </a:r>
            <a:r>
              <a:rPr sz="2600" spc="-100" dirty="0">
                <a:latin typeface="Times New Roman"/>
                <a:cs typeface="Times New Roman"/>
              </a:rPr>
              <a:t> </a:t>
            </a:r>
            <a:r>
              <a:rPr sz="2600" spc="110" dirty="0">
                <a:latin typeface="Times New Roman"/>
                <a:cs typeface="Times New Roman"/>
              </a:rPr>
              <a:t>required  </a:t>
            </a:r>
            <a:r>
              <a:rPr sz="2600" spc="95" dirty="0">
                <a:latin typeface="Times New Roman"/>
                <a:cs typeface="Times New Roman"/>
              </a:rPr>
              <a:t>format.</a:t>
            </a:r>
            <a:endParaRPr sz="2600">
              <a:latin typeface="Times New Roman"/>
              <a:cs typeface="Times New Roman"/>
            </a:endParaRPr>
          </a:p>
          <a:p>
            <a:pPr>
              <a:lnSpc>
                <a:spcPct val="100000"/>
              </a:lnSpc>
              <a:spcBef>
                <a:spcPts val="10"/>
              </a:spcBef>
            </a:pPr>
            <a:endParaRPr sz="3250">
              <a:latin typeface="Times New Roman"/>
              <a:cs typeface="Times New Roman"/>
            </a:endParaRPr>
          </a:p>
          <a:p>
            <a:pPr marL="285115" indent="-272415">
              <a:lnSpc>
                <a:spcPct val="100000"/>
              </a:lnSpc>
              <a:buClr>
                <a:srgbClr val="0AD0D9"/>
              </a:buClr>
              <a:buSzPct val="94230"/>
              <a:buFont typeface="Arial"/>
              <a:buChar char=""/>
              <a:tabLst>
                <a:tab pos="285750" algn="l"/>
              </a:tabLst>
            </a:pPr>
            <a:r>
              <a:rPr sz="2600" i="1" spc="-110" dirty="0">
                <a:latin typeface="Georgia"/>
                <a:cs typeface="Georgia"/>
              </a:rPr>
              <a:t>AudioPlayer </a:t>
            </a:r>
            <a:r>
              <a:rPr sz="2600" spc="85" dirty="0">
                <a:latin typeface="Times New Roman"/>
                <a:cs typeface="Times New Roman"/>
              </a:rPr>
              <a:t>uses </a:t>
            </a:r>
            <a:r>
              <a:rPr sz="2600" spc="160" dirty="0">
                <a:latin typeface="Times New Roman"/>
                <a:cs typeface="Times New Roman"/>
              </a:rPr>
              <a:t>the</a:t>
            </a:r>
            <a:r>
              <a:rPr sz="2600" spc="-245" dirty="0">
                <a:latin typeface="Times New Roman"/>
                <a:cs typeface="Times New Roman"/>
              </a:rPr>
              <a:t> </a:t>
            </a:r>
            <a:r>
              <a:rPr sz="2600" spc="125" dirty="0">
                <a:latin typeface="Times New Roman"/>
                <a:cs typeface="Times New Roman"/>
              </a:rPr>
              <a:t>adapter</a:t>
            </a:r>
            <a:endParaRPr sz="2600">
              <a:latin typeface="Times New Roman"/>
              <a:cs typeface="Times New Roman"/>
            </a:endParaRPr>
          </a:p>
          <a:p>
            <a:pPr marL="285115" marR="201930">
              <a:lnSpc>
                <a:spcPct val="100000"/>
              </a:lnSpc>
            </a:pPr>
            <a:r>
              <a:rPr sz="2600" spc="40" dirty="0">
                <a:latin typeface="Times New Roman"/>
                <a:cs typeface="Times New Roman"/>
              </a:rPr>
              <a:t>class </a:t>
            </a:r>
            <a:r>
              <a:rPr sz="2600" i="1" spc="-114" dirty="0">
                <a:latin typeface="Georgia"/>
                <a:cs typeface="Georgia"/>
              </a:rPr>
              <a:t>MediaAdapter </a:t>
            </a:r>
            <a:r>
              <a:rPr sz="2600" spc="80" dirty="0">
                <a:latin typeface="Times New Roman"/>
                <a:cs typeface="Times New Roman"/>
              </a:rPr>
              <a:t>passing </a:t>
            </a:r>
            <a:r>
              <a:rPr sz="2600" spc="95" dirty="0">
                <a:latin typeface="Times New Roman"/>
                <a:cs typeface="Times New Roman"/>
              </a:rPr>
              <a:t>it </a:t>
            </a:r>
            <a:r>
              <a:rPr sz="2600" spc="160" dirty="0">
                <a:latin typeface="Times New Roman"/>
                <a:cs typeface="Times New Roman"/>
              </a:rPr>
              <a:t>the </a:t>
            </a:r>
            <a:r>
              <a:rPr sz="2600" spc="95" dirty="0">
                <a:latin typeface="Times New Roman"/>
                <a:cs typeface="Times New Roman"/>
              </a:rPr>
              <a:t>desired </a:t>
            </a:r>
            <a:r>
              <a:rPr sz="2600" spc="114" dirty="0">
                <a:latin typeface="Times New Roman"/>
                <a:cs typeface="Times New Roman"/>
              </a:rPr>
              <a:t>audio </a:t>
            </a:r>
            <a:r>
              <a:rPr sz="2600" spc="95" dirty="0">
                <a:latin typeface="Times New Roman"/>
                <a:cs typeface="Times New Roman"/>
              </a:rPr>
              <a:t>type  </a:t>
            </a:r>
            <a:r>
              <a:rPr sz="2600" spc="135" dirty="0">
                <a:latin typeface="Times New Roman"/>
                <a:cs typeface="Times New Roman"/>
              </a:rPr>
              <a:t>without</a:t>
            </a:r>
            <a:r>
              <a:rPr sz="2600" spc="-114" dirty="0">
                <a:latin typeface="Times New Roman"/>
                <a:cs typeface="Times New Roman"/>
              </a:rPr>
              <a:t> </a:t>
            </a:r>
            <a:r>
              <a:rPr sz="2600" spc="90" dirty="0">
                <a:latin typeface="Times New Roman"/>
                <a:cs typeface="Times New Roman"/>
              </a:rPr>
              <a:t>knowing</a:t>
            </a:r>
            <a:r>
              <a:rPr sz="2600" spc="-30" dirty="0">
                <a:latin typeface="Times New Roman"/>
                <a:cs typeface="Times New Roman"/>
              </a:rPr>
              <a:t> </a:t>
            </a:r>
            <a:r>
              <a:rPr sz="2600" spc="160" dirty="0">
                <a:latin typeface="Times New Roman"/>
                <a:cs typeface="Times New Roman"/>
              </a:rPr>
              <a:t>the</a:t>
            </a:r>
            <a:r>
              <a:rPr sz="2600" spc="-135" dirty="0">
                <a:latin typeface="Times New Roman"/>
                <a:cs typeface="Times New Roman"/>
              </a:rPr>
              <a:t> </a:t>
            </a:r>
            <a:r>
              <a:rPr sz="2600" spc="105" dirty="0">
                <a:latin typeface="Times New Roman"/>
                <a:cs typeface="Times New Roman"/>
              </a:rPr>
              <a:t>actual</a:t>
            </a:r>
            <a:r>
              <a:rPr sz="2600" spc="-105" dirty="0">
                <a:latin typeface="Times New Roman"/>
                <a:cs typeface="Times New Roman"/>
              </a:rPr>
              <a:t> </a:t>
            </a:r>
            <a:r>
              <a:rPr sz="2600" spc="40" dirty="0">
                <a:latin typeface="Times New Roman"/>
                <a:cs typeface="Times New Roman"/>
              </a:rPr>
              <a:t>class</a:t>
            </a:r>
            <a:r>
              <a:rPr sz="2600" spc="-145" dirty="0">
                <a:latin typeface="Times New Roman"/>
                <a:cs typeface="Times New Roman"/>
              </a:rPr>
              <a:t> </a:t>
            </a:r>
            <a:r>
              <a:rPr sz="2600" spc="95" dirty="0">
                <a:latin typeface="Times New Roman"/>
                <a:cs typeface="Times New Roman"/>
              </a:rPr>
              <a:t>which</a:t>
            </a:r>
            <a:r>
              <a:rPr sz="2600" spc="-105" dirty="0">
                <a:latin typeface="Times New Roman"/>
                <a:cs typeface="Times New Roman"/>
              </a:rPr>
              <a:t> </a:t>
            </a:r>
            <a:r>
              <a:rPr sz="2600" spc="114" dirty="0">
                <a:latin typeface="Times New Roman"/>
                <a:cs typeface="Times New Roman"/>
              </a:rPr>
              <a:t>can</a:t>
            </a:r>
            <a:r>
              <a:rPr sz="2600" spc="-90" dirty="0">
                <a:latin typeface="Times New Roman"/>
                <a:cs typeface="Times New Roman"/>
              </a:rPr>
              <a:t> </a:t>
            </a:r>
            <a:r>
              <a:rPr sz="2600" spc="35" dirty="0">
                <a:latin typeface="Times New Roman"/>
                <a:cs typeface="Times New Roman"/>
              </a:rPr>
              <a:t>play</a:t>
            </a:r>
            <a:r>
              <a:rPr sz="2600" spc="-105" dirty="0">
                <a:latin typeface="Times New Roman"/>
                <a:cs typeface="Times New Roman"/>
              </a:rPr>
              <a:t> </a:t>
            </a:r>
            <a:r>
              <a:rPr sz="2600" spc="160" dirty="0">
                <a:latin typeface="Times New Roman"/>
                <a:cs typeface="Times New Roman"/>
              </a:rPr>
              <a:t>the  </a:t>
            </a:r>
            <a:r>
              <a:rPr sz="2600" spc="95" dirty="0">
                <a:latin typeface="Times New Roman"/>
                <a:cs typeface="Times New Roman"/>
              </a:rPr>
              <a:t>desired</a:t>
            </a:r>
            <a:r>
              <a:rPr sz="2600" spc="-10" dirty="0">
                <a:latin typeface="Times New Roman"/>
                <a:cs typeface="Times New Roman"/>
              </a:rPr>
              <a:t> </a:t>
            </a:r>
            <a:r>
              <a:rPr sz="2600" spc="95" dirty="0">
                <a:latin typeface="Times New Roman"/>
                <a:cs typeface="Times New Roman"/>
              </a:rPr>
              <a:t>format.</a:t>
            </a:r>
            <a:r>
              <a:rPr sz="2600" spc="-5" dirty="0">
                <a:latin typeface="Times New Roman"/>
                <a:cs typeface="Times New Roman"/>
              </a:rPr>
              <a:t> </a:t>
            </a:r>
            <a:r>
              <a:rPr sz="2600" i="1" spc="-90" dirty="0">
                <a:latin typeface="Georgia"/>
                <a:cs typeface="Georgia"/>
              </a:rPr>
              <a:t>AdapterPatternDemo</a:t>
            </a:r>
            <a:r>
              <a:rPr sz="2600" spc="-90" dirty="0">
                <a:latin typeface="Times New Roman"/>
                <a:cs typeface="Times New Roman"/>
              </a:rPr>
              <a:t>,</a:t>
            </a:r>
            <a:r>
              <a:rPr sz="2600" spc="-105" dirty="0">
                <a:latin typeface="Times New Roman"/>
                <a:cs typeface="Times New Roman"/>
              </a:rPr>
              <a:t> </a:t>
            </a:r>
            <a:r>
              <a:rPr sz="2600" spc="140" dirty="0">
                <a:latin typeface="Times New Roman"/>
                <a:cs typeface="Times New Roman"/>
              </a:rPr>
              <a:t>our</a:t>
            </a:r>
            <a:r>
              <a:rPr sz="2600" spc="-155" dirty="0">
                <a:latin typeface="Times New Roman"/>
                <a:cs typeface="Times New Roman"/>
              </a:rPr>
              <a:t> </a:t>
            </a:r>
            <a:r>
              <a:rPr sz="2600" spc="145" dirty="0">
                <a:latin typeface="Times New Roman"/>
                <a:cs typeface="Times New Roman"/>
              </a:rPr>
              <a:t>demo</a:t>
            </a:r>
            <a:r>
              <a:rPr sz="2600" spc="-135" dirty="0">
                <a:latin typeface="Times New Roman"/>
                <a:cs typeface="Times New Roman"/>
              </a:rPr>
              <a:t> </a:t>
            </a:r>
            <a:r>
              <a:rPr sz="2600" spc="40" dirty="0">
                <a:latin typeface="Times New Roman"/>
                <a:cs typeface="Times New Roman"/>
              </a:rPr>
              <a:t>class  </a:t>
            </a:r>
            <a:r>
              <a:rPr sz="2600" spc="15" dirty="0">
                <a:latin typeface="Times New Roman"/>
                <a:cs typeface="Times New Roman"/>
              </a:rPr>
              <a:t>will</a:t>
            </a:r>
            <a:r>
              <a:rPr sz="2600" spc="-60" dirty="0">
                <a:latin typeface="Times New Roman"/>
                <a:cs typeface="Times New Roman"/>
              </a:rPr>
              <a:t> </a:t>
            </a:r>
            <a:r>
              <a:rPr sz="2600" spc="100" dirty="0">
                <a:latin typeface="Times New Roman"/>
                <a:cs typeface="Times New Roman"/>
              </a:rPr>
              <a:t>use</a:t>
            </a:r>
            <a:r>
              <a:rPr sz="2600" spc="-80" dirty="0">
                <a:latin typeface="Times New Roman"/>
                <a:cs typeface="Times New Roman"/>
              </a:rPr>
              <a:t> </a:t>
            </a:r>
            <a:r>
              <a:rPr sz="2600" i="1" spc="-110" dirty="0">
                <a:latin typeface="Georgia"/>
                <a:cs typeface="Georgia"/>
              </a:rPr>
              <a:t>AudioPlayer</a:t>
            </a:r>
            <a:r>
              <a:rPr sz="2600" i="1" spc="-55" dirty="0">
                <a:latin typeface="Georgia"/>
                <a:cs typeface="Georgia"/>
              </a:rPr>
              <a:t> </a:t>
            </a:r>
            <a:r>
              <a:rPr sz="2600" spc="40" dirty="0">
                <a:latin typeface="Times New Roman"/>
                <a:cs typeface="Times New Roman"/>
              </a:rPr>
              <a:t>class</a:t>
            </a:r>
            <a:r>
              <a:rPr sz="2600" spc="-100" dirty="0">
                <a:latin typeface="Times New Roman"/>
                <a:cs typeface="Times New Roman"/>
              </a:rPr>
              <a:t> </a:t>
            </a:r>
            <a:r>
              <a:rPr sz="2600" spc="130" dirty="0">
                <a:latin typeface="Times New Roman"/>
                <a:cs typeface="Times New Roman"/>
              </a:rPr>
              <a:t>to</a:t>
            </a:r>
            <a:r>
              <a:rPr sz="2600" spc="-114" dirty="0">
                <a:latin typeface="Times New Roman"/>
                <a:cs typeface="Times New Roman"/>
              </a:rPr>
              <a:t> </a:t>
            </a:r>
            <a:r>
              <a:rPr sz="2600" spc="40" dirty="0">
                <a:latin typeface="Times New Roman"/>
                <a:cs typeface="Times New Roman"/>
              </a:rPr>
              <a:t>play</a:t>
            </a:r>
            <a:r>
              <a:rPr sz="2600" spc="-155" dirty="0">
                <a:latin typeface="Times New Roman"/>
                <a:cs typeface="Times New Roman"/>
              </a:rPr>
              <a:t> </a:t>
            </a:r>
            <a:r>
              <a:rPr sz="2600" spc="70" dirty="0">
                <a:latin typeface="Times New Roman"/>
                <a:cs typeface="Times New Roman"/>
              </a:rPr>
              <a:t>various</a:t>
            </a:r>
            <a:r>
              <a:rPr sz="2600" spc="-100" dirty="0">
                <a:latin typeface="Times New Roman"/>
                <a:cs typeface="Times New Roman"/>
              </a:rPr>
              <a:t> </a:t>
            </a:r>
            <a:r>
              <a:rPr sz="2600" spc="85" dirty="0">
                <a:latin typeface="Times New Roman"/>
                <a:cs typeface="Times New Roman"/>
              </a:rPr>
              <a:t>formats.</a:t>
            </a:r>
            <a:endParaRPr sz="2600">
              <a:latin typeface="Times New Roman"/>
              <a:cs typeface="Times New Roman"/>
            </a:endParaRPr>
          </a:p>
        </p:txBody>
      </p:sp>
      <p:sp>
        <p:nvSpPr>
          <p:cNvPr id="8" name="object 8"/>
          <p:cNvSpPr txBox="1">
            <a:spLocks noGrp="1"/>
          </p:cNvSpPr>
          <p:nvPr>
            <p:ph type="title"/>
          </p:nvPr>
        </p:nvSpPr>
        <p:spPr>
          <a:xfrm>
            <a:off x="444500" y="327406"/>
            <a:ext cx="4171950" cy="788035"/>
          </a:xfrm>
          <a:prstGeom prst="rect">
            <a:avLst/>
          </a:prstGeom>
        </p:spPr>
        <p:txBody>
          <a:bodyPr vert="horz" wrap="square" lIns="0" tIns="12700" rIns="0" bIns="0" rtlCol="0">
            <a:spAutoFit/>
          </a:bodyPr>
          <a:lstStyle/>
          <a:p>
            <a:pPr marL="12700">
              <a:lnSpc>
                <a:spcPct val="100000"/>
              </a:lnSpc>
              <a:spcBef>
                <a:spcPts val="100"/>
              </a:spcBef>
            </a:pPr>
            <a:r>
              <a:rPr spc="-114" dirty="0"/>
              <a:t>Implementation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3752850" cy="788670"/>
          </a:xfrm>
          <a:prstGeom prst="rect">
            <a:avLst/>
          </a:prstGeom>
        </p:spPr>
        <p:txBody>
          <a:bodyPr vert="horz" wrap="square" lIns="0" tIns="13335" rIns="0" bIns="0" rtlCol="0">
            <a:spAutoFit/>
          </a:bodyPr>
          <a:lstStyle/>
          <a:p>
            <a:pPr marL="12700">
              <a:lnSpc>
                <a:spcPct val="100000"/>
              </a:lnSpc>
              <a:spcBef>
                <a:spcPts val="105"/>
              </a:spcBef>
            </a:pPr>
            <a:r>
              <a:rPr spc="-200" dirty="0"/>
              <a:t>MediaAda</a:t>
            </a:r>
            <a:r>
              <a:rPr spc="-229" dirty="0"/>
              <a:t>p</a:t>
            </a:r>
            <a:r>
              <a:rPr spc="240" dirty="0"/>
              <a:t>t</a:t>
            </a:r>
            <a:r>
              <a:rPr spc="-105" dirty="0"/>
              <a:t>er</a:t>
            </a:r>
          </a:p>
        </p:txBody>
      </p:sp>
      <p:sp>
        <p:nvSpPr>
          <p:cNvPr id="8" name="object 8"/>
          <p:cNvSpPr/>
          <p:nvPr/>
        </p:nvSpPr>
        <p:spPr>
          <a:xfrm>
            <a:off x="838200" y="775716"/>
            <a:ext cx="8077200" cy="5580888"/>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1764</Words>
  <Application>Microsoft Office PowerPoint</Application>
  <PresentationFormat>On-screen Show (4:3)</PresentationFormat>
  <Paragraphs>211</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Georgia</vt:lpstr>
      <vt:lpstr>Times New Roman</vt:lpstr>
      <vt:lpstr>Office Theme</vt:lpstr>
      <vt:lpstr>Object Oriented Analysis &amp;  Design</vt:lpstr>
      <vt:lpstr>PowerPoint Presentation</vt:lpstr>
      <vt:lpstr>Adapter Design Pattern</vt:lpstr>
      <vt:lpstr>Example 1</vt:lpstr>
      <vt:lpstr>Example 2</vt:lpstr>
      <vt:lpstr>Example 3  We are demonstrating use of Adapter pattern via  following example in which an audio player device can  play mp3 files only and wants to use an advanced audio  player capable of playing vlc and mp4 files.</vt:lpstr>
      <vt:lpstr>Implementation</vt:lpstr>
      <vt:lpstr>Implementation</vt:lpstr>
      <vt:lpstr>MediaAdapter</vt:lpstr>
      <vt:lpstr>Step 1</vt:lpstr>
      <vt:lpstr>Step 2</vt:lpstr>
      <vt:lpstr>Step 2</vt:lpstr>
      <vt:lpstr>Step 3</vt:lpstr>
      <vt:lpstr>Step 4</vt:lpstr>
      <vt:lpstr>Step 5</vt:lpstr>
      <vt:lpstr>Step 6</vt:lpstr>
      <vt:lpstr>PowerPoint Presentation</vt:lpstr>
      <vt:lpstr>PowerPoint Presentation</vt:lpstr>
      <vt:lpstr>PowerPoint Presentation</vt:lpstr>
      <vt:lpstr>Implementation</vt:lpstr>
      <vt:lpstr>Implementation</vt:lpstr>
      <vt:lpstr>Step 1</vt:lpstr>
      <vt:lpstr>Step 2</vt:lpstr>
      <vt:lpstr>PowerPoint Presentation</vt:lpstr>
      <vt:lpstr>PowerPoint Presentation</vt:lpstr>
      <vt:lpstr>Factory Pattern  Factory pattern is one of the most used design  patterns in Java. This type of design pattern comes  under creational pattern as this pattern provides one  of the best ways to create an object.</vt:lpstr>
      <vt:lpstr>Implementation  We're going to create a Shape interface and concrete  classes implementing the Shape interface. A factory  class ShapeFactory is defined as a next step.</vt:lpstr>
      <vt:lpstr>Implementation</vt:lpstr>
      <vt:lpstr>Step 1</vt:lpstr>
      <vt:lpstr>Step 2</vt:lpstr>
      <vt:lpstr>Step 3</vt:lpstr>
      <vt:lpstr>Step 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abeeha.sattar13@outlook.com</cp:lastModifiedBy>
  <cp:revision>3</cp:revision>
  <dcterms:created xsi:type="dcterms:W3CDTF">2018-08-13T07:15:26Z</dcterms:created>
  <dcterms:modified xsi:type="dcterms:W3CDTF">2022-05-20T06:55:48Z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2017-05-18T00:00:00Z</vt:filetime>
  </property>
  <property fmtid="{D5CDD505-2E9C-101B-9397-08002B2CF9AE}" pid="3" name="Creator">
    <vt:lpwstr>Microsoft® PowerPoint® 2016</vt:lpwstr>
  </property>
  <property fmtid="{D5CDD505-2E9C-101B-9397-08002B2CF9AE}" pid="4" name="LastSaved">
    <vt:filetime>2018-08-13T00:00:00Z</vt:filetime>
  </property>
</Properties>
</file>