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8288000" cy="10287000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Now Bold" panose="020B0604020202020204" charset="0"/>
      <p:regular r:id="rId27"/>
    </p:embeddedFont>
    <p:embeddedFont>
      <p:font typeface="Canva Sans Bold" panose="020B0604020202020204" charset="0"/>
      <p:regular r:id="rId28"/>
    </p:embeddedFont>
    <p:embeddedFont>
      <p:font typeface="DM Sans" panose="020B0604020202020204" charset="0"/>
      <p:regular r:id="rId29"/>
    </p:embeddedFont>
    <p:embeddedFont>
      <p:font typeface="DM Sans Bold" panose="020B0604020202020204" charset="0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610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5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23.sv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9.png"/><Relationship Id="rId18" Type="http://schemas.openxmlformats.org/officeDocument/2006/relationships/image" Target="../media/image37.svg"/><Relationship Id="rId3" Type="http://schemas.openxmlformats.org/officeDocument/2006/relationships/image" Target="../media/image16.png"/><Relationship Id="rId7" Type="http://schemas.openxmlformats.org/officeDocument/2006/relationships/image" Target="../media/image6.png"/><Relationship Id="rId12" Type="http://schemas.openxmlformats.org/officeDocument/2006/relationships/image" Target="../media/image31.svg"/><Relationship Id="rId17" Type="http://schemas.openxmlformats.org/officeDocument/2006/relationships/image" Target="../media/image21.png"/><Relationship Id="rId2" Type="http://schemas.openxmlformats.org/officeDocument/2006/relationships/image" Target="../media/image1.jpeg"/><Relationship Id="rId16" Type="http://schemas.openxmlformats.org/officeDocument/2006/relationships/image" Target="../media/image3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svg"/><Relationship Id="rId11" Type="http://schemas.openxmlformats.org/officeDocument/2006/relationships/image" Target="../media/image18.png"/><Relationship Id="rId5" Type="http://schemas.openxmlformats.org/officeDocument/2006/relationships/image" Target="../media/image17.png"/><Relationship Id="rId15" Type="http://schemas.openxmlformats.org/officeDocument/2006/relationships/image" Target="../media/image20.png"/><Relationship Id="rId10" Type="http://schemas.openxmlformats.org/officeDocument/2006/relationships/image" Target="../media/image11.svg"/><Relationship Id="rId4" Type="http://schemas.openxmlformats.org/officeDocument/2006/relationships/image" Target="../media/image27.svg"/><Relationship Id="rId9" Type="http://schemas.openxmlformats.org/officeDocument/2006/relationships/image" Target="../media/image7.png"/><Relationship Id="rId14" Type="http://schemas.openxmlformats.org/officeDocument/2006/relationships/image" Target="../media/image33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7.png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0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5" Type="http://schemas.openxmlformats.org/officeDocument/2006/relationships/image" Target="../media/image11.pn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1748409">
            <a:off x="-2628262" y="9343384"/>
            <a:ext cx="6755091" cy="6130246"/>
          </a:xfrm>
          <a:custGeom>
            <a:avLst/>
            <a:gdLst/>
            <a:ahLst/>
            <a:cxnLst/>
            <a:rect l="l" t="t" r="r" b="b"/>
            <a:pathLst>
              <a:path w="6755091" h="6130246">
                <a:moveTo>
                  <a:pt x="0" y="0"/>
                </a:moveTo>
                <a:lnTo>
                  <a:pt x="6755092" y="0"/>
                </a:lnTo>
                <a:lnTo>
                  <a:pt x="6755092" y="6130245"/>
                </a:lnTo>
                <a:lnTo>
                  <a:pt x="0" y="613024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2223819">
            <a:off x="13416979" y="-8651603"/>
            <a:ext cx="12596877" cy="11431666"/>
          </a:xfrm>
          <a:custGeom>
            <a:avLst/>
            <a:gdLst/>
            <a:ahLst/>
            <a:cxnLst/>
            <a:rect l="l" t="t" r="r" b="b"/>
            <a:pathLst>
              <a:path w="12596877" h="11431666">
                <a:moveTo>
                  <a:pt x="0" y="0"/>
                </a:moveTo>
                <a:lnTo>
                  <a:pt x="12596877" y="0"/>
                </a:lnTo>
                <a:lnTo>
                  <a:pt x="12596877" y="11431666"/>
                </a:lnTo>
                <a:lnTo>
                  <a:pt x="0" y="114316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674634" y="4512209"/>
            <a:ext cx="8547187" cy="2266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8231"/>
              </a:lnSpc>
            </a:pPr>
            <a:r>
              <a:rPr lang="en-US" sz="13307">
                <a:solidFill>
                  <a:srgbClr val="B100E8"/>
                </a:solidFill>
                <a:latin typeface="Now Bold"/>
              </a:rPr>
              <a:t>EASE</a:t>
            </a:r>
          </a:p>
        </p:txBody>
      </p:sp>
      <p:sp>
        <p:nvSpPr>
          <p:cNvPr id="6" name="Freeform 6"/>
          <p:cNvSpPr/>
          <p:nvPr/>
        </p:nvSpPr>
        <p:spPr>
          <a:xfrm>
            <a:off x="-1028700" y="-1435399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7000"/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8194833">
            <a:off x="14482979" y="8370874"/>
            <a:ext cx="5020066" cy="5020066"/>
          </a:xfrm>
          <a:custGeom>
            <a:avLst/>
            <a:gdLst/>
            <a:ahLst/>
            <a:cxnLst/>
            <a:rect l="l" t="t" r="r" b="b"/>
            <a:pathLst>
              <a:path w="5020066" h="5020066">
                <a:moveTo>
                  <a:pt x="0" y="0"/>
                </a:moveTo>
                <a:lnTo>
                  <a:pt x="5020067" y="0"/>
                </a:lnTo>
                <a:lnTo>
                  <a:pt x="5020067" y="5020066"/>
                </a:lnTo>
                <a:lnTo>
                  <a:pt x="0" y="50200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7000"/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674634" y="3432013"/>
            <a:ext cx="8547187" cy="1320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645"/>
              </a:lnSpc>
            </a:pPr>
            <a:r>
              <a:rPr lang="en-US" sz="7658">
                <a:solidFill>
                  <a:srgbClr val="048AFF"/>
                </a:solidFill>
                <a:latin typeface="Now Bold"/>
              </a:rPr>
              <a:t>BUILD</a:t>
            </a:r>
          </a:p>
        </p:txBody>
      </p: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11244531" y="2758755"/>
            <a:ext cx="4573780" cy="4573780"/>
            <a:chOff x="0" y="0"/>
            <a:chExt cx="14840029" cy="14840029"/>
          </a:xfrm>
        </p:grpSpPr>
        <p:sp>
          <p:nvSpPr>
            <p:cNvPr id="10" name="Freeform 10"/>
            <p:cNvSpPr/>
            <p:nvPr/>
          </p:nvSpPr>
          <p:spPr>
            <a:xfrm>
              <a:off x="-366471" y="-11891"/>
              <a:ext cx="15572971" cy="14863810"/>
            </a:xfrm>
            <a:custGeom>
              <a:avLst/>
              <a:gdLst/>
              <a:ahLst/>
              <a:cxnLst/>
              <a:rect l="l" t="t" r="r" b="b"/>
              <a:pathLst>
                <a:path w="15572971" h="14863810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1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lin ang="2100000"/>
            </a:gradFill>
          </p:spPr>
        </p:sp>
        <p:sp>
          <p:nvSpPr>
            <p:cNvPr id="11" name="Freeform 11"/>
            <p:cNvSpPr/>
            <p:nvPr/>
          </p:nvSpPr>
          <p:spPr>
            <a:xfrm>
              <a:off x="-156193" y="188812"/>
              <a:ext cx="15152415" cy="14462405"/>
            </a:xfrm>
            <a:custGeom>
              <a:avLst/>
              <a:gdLst/>
              <a:ahLst/>
              <a:cxnLst/>
              <a:rect l="l" t="t" r="r" b="b"/>
              <a:pathLst>
                <a:path w="15152415" h="1446240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223301" y="551024"/>
              <a:ext cx="14393427" cy="13737979"/>
            </a:xfrm>
            <a:custGeom>
              <a:avLst/>
              <a:gdLst/>
              <a:ahLst/>
              <a:cxnLst/>
              <a:rect l="l" t="t" r="r" b="b"/>
              <a:pathLst>
                <a:path w="14393427" h="13737979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6"/>
              <a:stretch>
                <a:fillRect l="223" r="223"/>
              </a:stretch>
            </a:blipFill>
          </p:spPr>
        </p:sp>
      </p:grpSp>
      <p:sp>
        <p:nvSpPr>
          <p:cNvPr id="13" name="TextBox 13"/>
          <p:cNvSpPr txBox="1"/>
          <p:nvPr/>
        </p:nvSpPr>
        <p:spPr>
          <a:xfrm>
            <a:off x="0" y="6769368"/>
            <a:ext cx="9182725" cy="931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46"/>
              </a:lnSpc>
            </a:pPr>
            <a:r>
              <a:rPr lang="en-US" sz="3045">
                <a:solidFill>
                  <a:srgbClr val="FFFFFF"/>
                </a:solidFill>
                <a:latin typeface="DM Sans"/>
              </a:rPr>
              <a:t>Designing Dreams, Building Futures</a:t>
            </a:r>
          </a:p>
          <a:p>
            <a:pPr algn="ctr">
              <a:lnSpc>
                <a:spcPts val="3746"/>
              </a:lnSpc>
              <a:spcBef>
                <a:spcPct val="0"/>
              </a:spcBef>
            </a:pPr>
            <a:endParaRPr lang="en-US" sz="3045">
              <a:solidFill>
                <a:srgbClr val="FFFFFF"/>
              </a:solidFill>
              <a:latin typeface="DM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278140" y="-1524385"/>
            <a:ext cx="2556280" cy="2553085"/>
          </a:xfrm>
          <a:custGeom>
            <a:avLst/>
            <a:gdLst/>
            <a:ahLst/>
            <a:cxnLst/>
            <a:rect l="l" t="t" r="r" b="b"/>
            <a:pathLst>
              <a:path w="2556280" h="2553085">
                <a:moveTo>
                  <a:pt x="0" y="0"/>
                </a:moveTo>
                <a:lnTo>
                  <a:pt x="2556280" y="0"/>
                </a:lnTo>
                <a:lnTo>
                  <a:pt x="2556280" y="2553085"/>
                </a:lnTo>
                <a:lnTo>
                  <a:pt x="0" y="25530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895350"/>
            <a:ext cx="11320709" cy="1182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715"/>
              </a:lnSpc>
              <a:spcBef>
                <a:spcPct val="0"/>
              </a:spcBef>
            </a:pPr>
            <a:r>
              <a:rPr lang="en-US" sz="6939" u="sng">
                <a:solidFill>
                  <a:srgbClr val="048AFF"/>
                </a:solidFill>
                <a:latin typeface="Canva Sans Bold"/>
              </a:rPr>
              <a:t>Market Analysis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3321947"/>
            <a:ext cx="3462457" cy="10631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38"/>
              </a:lnSpc>
            </a:pPr>
            <a:r>
              <a:rPr lang="en-US" sz="3445">
                <a:solidFill>
                  <a:srgbClr val="048AFF"/>
                </a:solidFill>
                <a:latin typeface="DM Sans Bold"/>
              </a:rPr>
              <a:t>Buyer Behaviour</a:t>
            </a:r>
          </a:p>
          <a:p>
            <a:pPr>
              <a:lnSpc>
                <a:spcPts val="4238"/>
              </a:lnSpc>
              <a:spcBef>
                <a:spcPct val="0"/>
              </a:spcBef>
            </a:pPr>
            <a:endParaRPr lang="en-US" sz="3445">
              <a:solidFill>
                <a:srgbClr val="048AFF"/>
              </a:solidFill>
              <a:latin typeface="DM Sa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23714" y="4587210"/>
            <a:ext cx="14203327" cy="20476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11"/>
              </a:lnSpc>
              <a:spcBef>
                <a:spcPct val="0"/>
              </a:spcBef>
            </a:pPr>
            <a:r>
              <a:rPr lang="en-US" sz="3342">
                <a:solidFill>
                  <a:srgbClr val="FFFFFF"/>
                </a:solidFill>
                <a:latin typeface="DM Sans"/>
              </a:rPr>
              <a:t>Buyers in this segment typically exhibit behavior influenced by factors such as cost-efficiency, quality of service. They prefer solutions that offer clear communication, real-time updates, and detailed record-keeping to minimize errors and delays</a:t>
            </a:r>
          </a:p>
        </p:txBody>
      </p:sp>
      <p:sp>
        <p:nvSpPr>
          <p:cNvPr id="6" name="Freeform 6"/>
          <p:cNvSpPr/>
          <p:nvPr/>
        </p:nvSpPr>
        <p:spPr>
          <a:xfrm>
            <a:off x="13794038" y="852241"/>
            <a:ext cx="2266007" cy="2179486"/>
          </a:xfrm>
          <a:custGeom>
            <a:avLst/>
            <a:gdLst/>
            <a:ahLst/>
            <a:cxnLst/>
            <a:rect l="l" t="t" r="r" b="b"/>
            <a:pathLst>
              <a:path w="2266007" h="2179486">
                <a:moveTo>
                  <a:pt x="0" y="0"/>
                </a:moveTo>
                <a:lnTo>
                  <a:pt x="2266007" y="0"/>
                </a:lnTo>
                <a:lnTo>
                  <a:pt x="2266007" y="2179487"/>
                </a:lnTo>
                <a:lnTo>
                  <a:pt x="0" y="217948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278140" y="-1524385"/>
            <a:ext cx="2556280" cy="2553085"/>
          </a:xfrm>
          <a:custGeom>
            <a:avLst/>
            <a:gdLst/>
            <a:ahLst/>
            <a:cxnLst/>
            <a:rect l="l" t="t" r="r" b="b"/>
            <a:pathLst>
              <a:path w="2556280" h="2553085">
                <a:moveTo>
                  <a:pt x="0" y="0"/>
                </a:moveTo>
                <a:lnTo>
                  <a:pt x="2556280" y="0"/>
                </a:lnTo>
                <a:lnTo>
                  <a:pt x="2556280" y="2553085"/>
                </a:lnTo>
                <a:lnTo>
                  <a:pt x="0" y="25530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895350"/>
            <a:ext cx="11320709" cy="1182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715"/>
              </a:lnSpc>
              <a:spcBef>
                <a:spcPct val="0"/>
              </a:spcBef>
            </a:pPr>
            <a:r>
              <a:rPr lang="en-US" sz="6939" u="sng">
                <a:solidFill>
                  <a:srgbClr val="048AFF"/>
                </a:solidFill>
                <a:latin typeface="Canva Sans Bold"/>
              </a:rPr>
              <a:t>Market Analysis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3321947"/>
            <a:ext cx="4349115" cy="10631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38"/>
              </a:lnSpc>
            </a:pPr>
            <a:r>
              <a:rPr lang="en-US" sz="3445">
                <a:solidFill>
                  <a:srgbClr val="048AFF"/>
                </a:solidFill>
                <a:latin typeface="DM Sans Bold"/>
              </a:rPr>
              <a:t>Competitor Analysis</a:t>
            </a:r>
          </a:p>
          <a:p>
            <a:pPr>
              <a:lnSpc>
                <a:spcPts val="4238"/>
              </a:lnSpc>
              <a:spcBef>
                <a:spcPct val="0"/>
              </a:spcBef>
            </a:pPr>
            <a:endParaRPr lang="en-US" sz="3445">
              <a:solidFill>
                <a:srgbClr val="048AFF"/>
              </a:solidFill>
              <a:latin typeface="DM Sans Bold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3819885" y="463302"/>
            <a:ext cx="2266007" cy="2179486"/>
          </a:xfrm>
          <a:custGeom>
            <a:avLst/>
            <a:gdLst/>
            <a:ahLst/>
            <a:cxnLst/>
            <a:rect l="l" t="t" r="r" b="b"/>
            <a:pathLst>
              <a:path w="2266007" h="2179486">
                <a:moveTo>
                  <a:pt x="0" y="0"/>
                </a:moveTo>
                <a:lnTo>
                  <a:pt x="2266007" y="0"/>
                </a:lnTo>
                <a:lnTo>
                  <a:pt x="2266007" y="2179486"/>
                </a:lnTo>
                <a:lnTo>
                  <a:pt x="0" y="21794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413968" y="4367300"/>
            <a:ext cx="7420526" cy="17222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74"/>
              </a:lnSpc>
              <a:spcBef>
                <a:spcPct val="0"/>
              </a:spcBef>
            </a:pPr>
            <a:r>
              <a:rPr lang="en-US" sz="2824">
                <a:solidFill>
                  <a:srgbClr val="FFFFFF"/>
                </a:solidFill>
                <a:latin typeface="DM Sans Bold"/>
              </a:rPr>
              <a:t>Local Startup: </a:t>
            </a:r>
            <a:r>
              <a:rPr lang="en-US" sz="2824">
                <a:solidFill>
                  <a:srgbClr val="FFFFFF"/>
                </a:solidFill>
                <a:latin typeface="DM Sans"/>
              </a:rPr>
              <a:t>Focuses on budget management tools but with limited project tracking and resource management features.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088507" y="3321947"/>
            <a:ext cx="2687521" cy="5297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38"/>
              </a:lnSpc>
              <a:spcBef>
                <a:spcPct val="0"/>
              </a:spcBef>
            </a:pPr>
            <a:r>
              <a:rPr lang="en-US" sz="3445">
                <a:solidFill>
                  <a:srgbClr val="048AFF"/>
                </a:solidFill>
                <a:latin typeface="DM Sans Bold"/>
              </a:rPr>
              <a:t>Estimate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475566" y="4388573"/>
            <a:ext cx="7295542" cy="1276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15"/>
              </a:lnSpc>
              <a:spcBef>
                <a:spcPct val="0"/>
              </a:spcBef>
            </a:pPr>
            <a:r>
              <a:rPr lang="en-US" sz="2776">
                <a:solidFill>
                  <a:srgbClr val="FFFFFF"/>
                </a:solidFill>
                <a:latin typeface="DM Sans"/>
              </a:rPr>
              <a:t>BuildEase Construction Solutions aims for annual sales of 15-30 million by the end of year three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1041088" y="0"/>
            <a:ext cx="6782652" cy="10287000"/>
            <a:chOff x="0" y="0"/>
            <a:chExt cx="1786377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786377" cy="2709333"/>
            </a:xfrm>
            <a:custGeom>
              <a:avLst/>
              <a:gdLst/>
              <a:ahLst/>
              <a:cxnLst/>
              <a:rect l="l" t="t" r="r" b="b"/>
              <a:pathLst>
                <a:path w="1786377" h="2709333">
                  <a:moveTo>
                    <a:pt x="0" y="0"/>
                  </a:moveTo>
                  <a:lnTo>
                    <a:pt x="1786377" y="0"/>
                  </a:lnTo>
                  <a:lnTo>
                    <a:pt x="1786377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1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5" name="TextBox 5"/>
            <p:cNvSpPr txBox="1"/>
            <p:nvPr/>
          </p:nvSpPr>
          <p:spPr>
            <a:xfrm>
              <a:off x="0" y="-9525"/>
              <a:ext cx="1786377" cy="27188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31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 rot="-1486492">
            <a:off x="16416586" y="8684612"/>
            <a:ext cx="3391326" cy="3387087"/>
          </a:xfrm>
          <a:custGeom>
            <a:avLst/>
            <a:gdLst/>
            <a:ahLst/>
            <a:cxnLst/>
            <a:rect l="l" t="t" r="r" b="b"/>
            <a:pathLst>
              <a:path w="3391326" h="3387087">
                <a:moveTo>
                  <a:pt x="0" y="0"/>
                </a:moveTo>
                <a:lnTo>
                  <a:pt x="3391326" y="0"/>
                </a:lnTo>
                <a:lnTo>
                  <a:pt x="3391326" y="3387086"/>
                </a:lnTo>
                <a:lnTo>
                  <a:pt x="0" y="33870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1973881">
            <a:off x="15469335" y="-2675403"/>
            <a:ext cx="3391326" cy="3387087"/>
          </a:xfrm>
          <a:custGeom>
            <a:avLst/>
            <a:gdLst/>
            <a:ahLst/>
            <a:cxnLst/>
            <a:rect l="l" t="t" r="r" b="b"/>
            <a:pathLst>
              <a:path w="3391326" h="3387087">
                <a:moveTo>
                  <a:pt x="0" y="0"/>
                </a:moveTo>
                <a:lnTo>
                  <a:pt x="3391326" y="0"/>
                </a:lnTo>
                <a:lnTo>
                  <a:pt x="3391326" y="3387087"/>
                </a:lnTo>
                <a:lnTo>
                  <a:pt x="0" y="33870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6474119" y="546943"/>
            <a:ext cx="5339762" cy="34438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119"/>
              </a:lnSpc>
            </a:pPr>
            <a:r>
              <a:rPr lang="en-US" sz="6560">
                <a:solidFill>
                  <a:srgbClr val="048AFF"/>
                </a:solidFill>
                <a:latin typeface="Now Bold"/>
              </a:rPr>
              <a:t>Marketing Plan:</a:t>
            </a:r>
          </a:p>
          <a:p>
            <a:pPr marL="0" lvl="0" indent="0">
              <a:lnSpc>
                <a:spcPts val="9119"/>
              </a:lnSpc>
              <a:spcBef>
                <a:spcPct val="0"/>
              </a:spcBef>
            </a:pPr>
            <a:endParaRPr lang="en-US" sz="6560">
              <a:solidFill>
                <a:srgbClr val="048AFF"/>
              </a:solidFill>
              <a:latin typeface="Now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738464" y="3334259"/>
            <a:ext cx="8101999" cy="27752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55"/>
              </a:lnSpc>
            </a:pPr>
            <a:r>
              <a:rPr lang="en-US" sz="2640">
                <a:solidFill>
                  <a:srgbClr val="FFFFFF"/>
                </a:solidFill>
                <a:latin typeface="DM Sans"/>
              </a:rPr>
              <a:t>subscription-based pricing with different tiers.basic tier for small-scale projects, a professional tier for medium projects, and an enterprise tier for large-scale or multiple ongoing projects</a:t>
            </a:r>
          </a:p>
          <a:p>
            <a:pPr>
              <a:lnSpc>
                <a:spcPts val="3417"/>
              </a:lnSpc>
            </a:pPr>
            <a:endParaRPr lang="en-US" sz="2640">
              <a:solidFill>
                <a:srgbClr val="FFFFFF"/>
              </a:solidFill>
              <a:latin typeface="DM Sans"/>
            </a:endParaRPr>
          </a:p>
          <a:p>
            <a:pPr>
              <a:lnSpc>
                <a:spcPts val="3417"/>
              </a:lnSpc>
            </a:pPr>
            <a:endParaRPr lang="en-US" sz="2640">
              <a:solidFill>
                <a:srgbClr val="FFFFFF"/>
              </a:solidFill>
              <a:latin typeface="DM San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719414" y="2792365"/>
            <a:ext cx="3054282" cy="5844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41"/>
              </a:lnSpc>
            </a:pPr>
            <a:r>
              <a:rPr lang="en-US" sz="3411">
                <a:solidFill>
                  <a:srgbClr val="B100E8"/>
                </a:solidFill>
                <a:latin typeface="Now Bold"/>
              </a:rPr>
              <a:t>Price 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4803638" y="2859040"/>
            <a:ext cx="1757360" cy="1757360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w="190500" cap="sq">
              <a:solidFill>
                <a:srgbClr val="04001E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31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4716759" y="6964849"/>
            <a:ext cx="1757360" cy="1757360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w="190500" cap="sq">
              <a:solidFill>
                <a:srgbClr val="04001E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31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6474119" y="7755726"/>
            <a:ext cx="7978429" cy="985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02"/>
              </a:lnSpc>
            </a:pPr>
            <a:r>
              <a:rPr lang="en-US" sz="2741">
                <a:solidFill>
                  <a:srgbClr val="FFFFFF"/>
                </a:solidFill>
                <a:latin typeface="DM Sans"/>
              </a:rPr>
              <a:t>Digital Marketing, Content Marketing,, Webinar and Workshops, Industry Conferences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719414" y="7206461"/>
            <a:ext cx="3054282" cy="1184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41"/>
              </a:lnSpc>
            </a:pPr>
            <a:r>
              <a:rPr lang="en-US" sz="3411">
                <a:solidFill>
                  <a:srgbClr val="B100E8"/>
                </a:solidFill>
                <a:latin typeface="Now Bold"/>
              </a:rPr>
              <a:t>Promotions</a:t>
            </a:r>
          </a:p>
          <a:p>
            <a:pPr>
              <a:lnSpc>
                <a:spcPts val="4741"/>
              </a:lnSpc>
            </a:pPr>
            <a:endParaRPr lang="en-US" sz="3411">
              <a:solidFill>
                <a:srgbClr val="B100E8"/>
              </a:solidFill>
              <a:latin typeface="Now Bold"/>
            </a:endParaRPr>
          </a:p>
        </p:txBody>
      </p:sp>
      <p:sp>
        <p:nvSpPr>
          <p:cNvPr id="19" name="Freeform 19"/>
          <p:cNvSpPr/>
          <p:nvPr/>
        </p:nvSpPr>
        <p:spPr>
          <a:xfrm>
            <a:off x="5193633" y="3296126"/>
            <a:ext cx="977370" cy="883187"/>
          </a:xfrm>
          <a:custGeom>
            <a:avLst/>
            <a:gdLst/>
            <a:ahLst/>
            <a:cxnLst/>
            <a:rect l="l" t="t" r="r" b="b"/>
            <a:pathLst>
              <a:path w="977370" h="883187">
                <a:moveTo>
                  <a:pt x="0" y="0"/>
                </a:moveTo>
                <a:lnTo>
                  <a:pt x="977370" y="0"/>
                </a:lnTo>
                <a:lnTo>
                  <a:pt x="977370" y="883187"/>
                </a:lnTo>
                <a:lnTo>
                  <a:pt x="0" y="8831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5340835" y="7437002"/>
            <a:ext cx="682965" cy="813054"/>
          </a:xfrm>
          <a:custGeom>
            <a:avLst/>
            <a:gdLst/>
            <a:ahLst/>
            <a:cxnLst/>
            <a:rect l="l" t="t" r="r" b="b"/>
            <a:pathLst>
              <a:path w="682965" h="813054">
                <a:moveTo>
                  <a:pt x="0" y="0"/>
                </a:moveTo>
                <a:lnTo>
                  <a:pt x="682966" y="0"/>
                </a:lnTo>
                <a:lnTo>
                  <a:pt x="682966" y="813054"/>
                </a:lnTo>
                <a:lnTo>
                  <a:pt x="0" y="8130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28700" y="3111386"/>
            <a:ext cx="1875852" cy="1875852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5" name="TextBox 5"/>
            <p:cNvSpPr txBox="1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31"/>
                </a:lnSpc>
              </a:pPr>
              <a:endParaRPr/>
            </a:p>
          </p:txBody>
        </p:sp>
      </p:grpSp>
      <p:sp>
        <p:nvSpPr>
          <p:cNvPr id="6" name="AutoShape 6"/>
          <p:cNvSpPr/>
          <p:nvPr/>
        </p:nvSpPr>
        <p:spPr>
          <a:xfrm flipH="1" flipV="1">
            <a:off x="2904534" y="4055130"/>
            <a:ext cx="13861941" cy="86003"/>
          </a:xfrm>
          <a:prstGeom prst="line">
            <a:avLst/>
          </a:prstGeom>
          <a:ln w="66675" cap="rnd">
            <a:solidFill>
              <a:srgbClr val="3652DD"/>
            </a:solidFill>
            <a:prstDash val="sysDot"/>
            <a:headEnd type="none" w="sm" len="sm"/>
            <a:tailEnd type="none" w="sm" len="sm"/>
          </a:ln>
        </p:spPr>
      </p:sp>
      <p:grpSp>
        <p:nvGrpSpPr>
          <p:cNvPr id="7" name="Group 7"/>
          <p:cNvGrpSpPr/>
          <p:nvPr/>
        </p:nvGrpSpPr>
        <p:grpSpPr>
          <a:xfrm>
            <a:off x="3753512" y="3203208"/>
            <a:ext cx="1875852" cy="1875852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9" name="TextBox 9"/>
            <p:cNvSpPr txBox="1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31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6477089" y="3167620"/>
            <a:ext cx="1875852" cy="1875852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31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9144000" y="3267648"/>
            <a:ext cx="1875852" cy="1875852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31"/>
                </a:lnSpc>
              </a:pPr>
              <a:endParaRPr/>
            </a:p>
          </p:txBody>
        </p:sp>
      </p:grpSp>
      <p:sp>
        <p:nvSpPr>
          <p:cNvPr id="16" name="Freeform 16"/>
          <p:cNvSpPr/>
          <p:nvPr/>
        </p:nvSpPr>
        <p:spPr>
          <a:xfrm>
            <a:off x="1475754" y="3480592"/>
            <a:ext cx="981744" cy="1249906"/>
          </a:xfrm>
          <a:custGeom>
            <a:avLst/>
            <a:gdLst/>
            <a:ahLst/>
            <a:cxnLst/>
            <a:rect l="l" t="t" r="r" b="b"/>
            <a:pathLst>
              <a:path w="981744" h="1249906">
                <a:moveTo>
                  <a:pt x="0" y="0"/>
                </a:moveTo>
                <a:lnTo>
                  <a:pt x="981744" y="0"/>
                </a:lnTo>
                <a:lnTo>
                  <a:pt x="981744" y="1249906"/>
                </a:lnTo>
                <a:lnTo>
                  <a:pt x="0" y="12499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6924764" y="3528986"/>
            <a:ext cx="1062966" cy="1153119"/>
          </a:xfrm>
          <a:custGeom>
            <a:avLst/>
            <a:gdLst/>
            <a:ahLst/>
            <a:cxnLst/>
            <a:rect l="l" t="t" r="r" b="b"/>
            <a:pathLst>
              <a:path w="1062966" h="1153119">
                <a:moveTo>
                  <a:pt x="0" y="0"/>
                </a:moveTo>
                <a:lnTo>
                  <a:pt x="1062966" y="0"/>
                </a:lnTo>
                <a:lnTo>
                  <a:pt x="1062966" y="1153119"/>
                </a:lnTo>
                <a:lnTo>
                  <a:pt x="0" y="115311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4835354" y="1712322"/>
            <a:ext cx="8617293" cy="1683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62"/>
              </a:lnSpc>
            </a:pPr>
            <a:r>
              <a:rPr lang="en-US" sz="4865">
                <a:solidFill>
                  <a:srgbClr val="048AFF"/>
                </a:solidFill>
                <a:latin typeface="Now Bold"/>
              </a:rPr>
              <a:t> Sales Process</a:t>
            </a:r>
          </a:p>
          <a:p>
            <a:pPr algn="ctr">
              <a:lnSpc>
                <a:spcPts val="6762"/>
              </a:lnSpc>
            </a:pPr>
            <a:endParaRPr lang="en-US" sz="4865">
              <a:solidFill>
                <a:srgbClr val="048AFF"/>
              </a:solidFill>
              <a:latin typeface="Now Bold"/>
            </a:endParaRPr>
          </a:p>
        </p:txBody>
      </p:sp>
      <p:sp>
        <p:nvSpPr>
          <p:cNvPr id="19" name="Freeform 19"/>
          <p:cNvSpPr/>
          <p:nvPr/>
        </p:nvSpPr>
        <p:spPr>
          <a:xfrm>
            <a:off x="-3829643" y="7790575"/>
            <a:ext cx="6857230" cy="6857230"/>
          </a:xfrm>
          <a:custGeom>
            <a:avLst/>
            <a:gdLst/>
            <a:ahLst/>
            <a:cxnLst/>
            <a:rect l="l" t="t" r="r" b="b"/>
            <a:pathLst>
              <a:path w="6857230" h="6857230">
                <a:moveTo>
                  <a:pt x="0" y="0"/>
                </a:moveTo>
                <a:lnTo>
                  <a:pt x="6857229" y="0"/>
                </a:lnTo>
                <a:lnTo>
                  <a:pt x="6857229" y="6857230"/>
                </a:lnTo>
                <a:lnTo>
                  <a:pt x="0" y="685723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14997252" y="-5722705"/>
            <a:ext cx="9488046" cy="9488046"/>
          </a:xfrm>
          <a:custGeom>
            <a:avLst/>
            <a:gdLst/>
            <a:ahLst/>
            <a:cxnLst/>
            <a:rect l="l" t="t" r="r" b="b"/>
            <a:pathLst>
              <a:path w="9488046" h="9488046">
                <a:moveTo>
                  <a:pt x="0" y="0"/>
                </a:moveTo>
                <a:lnTo>
                  <a:pt x="9488046" y="0"/>
                </a:lnTo>
                <a:lnTo>
                  <a:pt x="9488046" y="9488046"/>
                </a:lnTo>
                <a:lnTo>
                  <a:pt x="0" y="948804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</p:spPr>
      </p:sp>
      <p:grpSp>
        <p:nvGrpSpPr>
          <p:cNvPr id="21" name="Group 21"/>
          <p:cNvGrpSpPr/>
          <p:nvPr/>
        </p:nvGrpSpPr>
        <p:grpSpPr>
          <a:xfrm>
            <a:off x="12070626" y="3203208"/>
            <a:ext cx="1875852" cy="1875852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23" name="TextBox 23"/>
            <p:cNvSpPr txBox="1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31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5127577" y="3234754"/>
            <a:ext cx="1875852" cy="1875852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26" name="TextBox 26"/>
            <p:cNvSpPr txBox="1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31"/>
                </a:lnSpc>
              </a:pPr>
              <a:endParaRPr/>
            </a:p>
          </p:txBody>
        </p:sp>
      </p:grpSp>
      <p:sp>
        <p:nvSpPr>
          <p:cNvPr id="27" name="Freeform 27"/>
          <p:cNvSpPr/>
          <p:nvPr/>
        </p:nvSpPr>
        <p:spPr>
          <a:xfrm>
            <a:off x="4136619" y="3596120"/>
            <a:ext cx="1109639" cy="1018850"/>
          </a:xfrm>
          <a:custGeom>
            <a:avLst/>
            <a:gdLst/>
            <a:ahLst/>
            <a:cxnLst/>
            <a:rect l="l" t="t" r="r" b="b"/>
            <a:pathLst>
              <a:path w="1109639" h="1018850">
                <a:moveTo>
                  <a:pt x="0" y="0"/>
                </a:moveTo>
                <a:lnTo>
                  <a:pt x="1109638" y="0"/>
                </a:lnTo>
                <a:lnTo>
                  <a:pt x="1109638" y="1018850"/>
                </a:lnTo>
                <a:lnTo>
                  <a:pt x="0" y="101885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8" name="Freeform 28"/>
          <p:cNvSpPr/>
          <p:nvPr/>
        </p:nvSpPr>
        <p:spPr>
          <a:xfrm>
            <a:off x="9274326" y="3851709"/>
            <a:ext cx="1745526" cy="707731"/>
          </a:xfrm>
          <a:custGeom>
            <a:avLst/>
            <a:gdLst/>
            <a:ahLst/>
            <a:cxnLst/>
            <a:rect l="l" t="t" r="r" b="b"/>
            <a:pathLst>
              <a:path w="1745526" h="707731">
                <a:moveTo>
                  <a:pt x="0" y="0"/>
                </a:moveTo>
                <a:lnTo>
                  <a:pt x="1745526" y="0"/>
                </a:lnTo>
                <a:lnTo>
                  <a:pt x="1745526" y="707731"/>
                </a:lnTo>
                <a:lnTo>
                  <a:pt x="0" y="70773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29"/>
          <p:cNvSpPr/>
          <p:nvPr/>
        </p:nvSpPr>
        <p:spPr>
          <a:xfrm>
            <a:off x="15354435" y="4099953"/>
            <a:ext cx="1438364" cy="211243"/>
          </a:xfrm>
          <a:custGeom>
            <a:avLst/>
            <a:gdLst/>
            <a:ahLst/>
            <a:cxnLst/>
            <a:rect l="l" t="t" r="r" b="b"/>
            <a:pathLst>
              <a:path w="1438364" h="211243">
                <a:moveTo>
                  <a:pt x="0" y="0"/>
                </a:moveTo>
                <a:lnTo>
                  <a:pt x="1438364" y="0"/>
                </a:lnTo>
                <a:lnTo>
                  <a:pt x="1438364" y="211243"/>
                </a:lnTo>
                <a:lnTo>
                  <a:pt x="0" y="211243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xmlns="" r:embed="rId16"/>
                </a:ext>
              </a:extLst>
            </a:blip>
            <a:stretch>
              <a:fillRect/>
            </a:stretch>
          </a:blipFill>
        </p:spPr>
      </p:sp>
      <p:sp>
        <p:nvSpPr>
          <p:cNvPr id="30" name="Freeform 30"/>
          <p:cNvSpPr/>
          <p:nvPr/>
        </p:nvSpPr>
        <p:spPr>
          <a:xfrm>
            <a:off x="12315252" y="3668253"/>
            <a:ext cx="1315139" cy="1013853"/>
          </a:xfrm>
          <a:custGeom>
            <a:avLst/>
            <a:gdLst/>
            <a:ahLst/>
            <a:cxnLst/>
            <a:rect l="l" t="t" r="r" b="b"/>
            <a:pathLst>
              <a:path w="1315139" h="1013853">
                <a:moveTo>
                  <a:pt x="0" y="0"/>
                </a:moveTo>
                <a:lnTo>
                  <a:pt x="1315139" y="0"/>
                </a:lnTo>
                <a:lnTo>
                  <a:pt x="1315139" y="1013852"/>
                </a:lnTo>
                <a:lnTo>
                  <a:pt x="0" y="1013852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a:blipFill>
        </p:spPr>
      </p:sp>
      <p:sp>
        <p:nvSpPr>
          <p:cNvPr id="31" name="TextBox 31"/>
          <p:cNvSpPr txBox="1"/>
          <p:nvPr/>
        </p:nvSpPr>
        <p:spPr>
          <a:xfrm>
            <a:off x="887818" y="6485069"/>
            <a:ext cx="2270212" cy="9159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22"/>
              </a:lnSpc>
            </a:pPr>
            <a:r>
              <a:rPr lang="en-US" sz="2550">
                <a:solidFill>
                  <a:srgbClr val="FFFFFF"/>
                </a:solidFill>
                <a:latin typeface="DM Sans"/>
              </a:rPr>
              <a:t>Lead Generation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475754" y="5469460"/>
            <a:ext cx="1094341" cy="775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73"/>
              </a:lnSpc>
            </a:pPr>
            <a:r>
              <a:rPr lang="en-US" sz="4585">
                <a:solidFill>
                  <a:srgbClr val="B100E8"/>
                </a:solidFill>
                <a:latin typeface="Now Bold"/>
              </a:rPr>
              <a:t>01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3466683" y="6710348"/>
            <a:ext cx="2270212" cy="4491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22"/>
              </a:lnSpc>
            </a:pPr>
            <a:r>
              <a:rPr lang="en-US" sz="2550">
                <a:solidFill>
                  <a:srgbClr val="FFFFFF"/>
                </a:solidFill>
                <a:latin typeface="DM Sans"/>
              </a:rPr>
              <a:t>Initial Contact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4026519" y="5469460"/>
            <a:ext cx="1094341" cy="775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73"/>
              </a:lnSpc>
            </a:pPr>
            <a:r>
              <a:rPr lang="en-US" sz="4585">
                <a:solidFill>
                  <a:srgbClr val="B100E8"/>
                </a:solidFill>
                <a:latin typeface="Now Bold"/>
              </a:rPr>
              <a:t>02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6279909" y="6692147"/>
            <a:ext cx="2270212" cy="4491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22"/>
              </a:lnSpc>
            </a:pPr>
            <a:r>
              <a:rPr lang="en-US" sz="2550">
                <a:solidFill>
                  <a:srgbClr val="FFFFFF"/>
                </a:solidFill>
                <a:latin typeface="DM Sans"/>
              </a:rPr>
              <a:t>Demonstration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6867844" y="5469460"/>
            <a:ext cx="1094341" cy="775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73"/>
              </a:lnSpc>
            </a:pPr>
            <a:r>
              <a:rPr lang="en-US" sz="4585">
                <a:solidFill>
                  <a:srgbClr val="B100E8"/>
                </a:solidFill>
                <a:latin typeface="Now Bold"/>
              </a:rPr>
              <a:t>03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9011983" y="6587372"/>
            <a:ext cx="2270212" cy="9159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22"/>
              </a:lnSpc>
            </a:pPr>
            <a:r>
              <a:rPr lang="en-US" sz="2550">
                <a:solidFill>
                  <a:srgbClr val="FFFFFF"/>
                </a:solidFill>
                <a:latin typeface="DM Sans"/>
              </a:rPr>
              <a:t>Proposal and Negotiation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9534755" y="5469460"/>
            <a:ext cx="1094341" cy="775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73"/>
              </a:lnSpc>
            </a:pPr>
            <a:r>
              <a:rPr lang="en-US" sz="4585">
                <a:solidFill>
                  <a:srgbClr val="B100E8"/>
                </a:solidFill>
                <a:latin typeface="Now Bold"/>
              </a:rPr>
              <a:t>04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2465392" y="5344489"/>
            <a:ext cx="1094341" cy="7826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73"/>
              </a:lnSpc>
            </a:pPr>
            <a:r>
              <a:rPr lang="en-US" sz="4585">
                <a:solidFill>
                  <a:srgbClr val="B100E8"/>
                </a:solidFill>
                <a:latin typeface="Now Bold"/>
              </a:rPr>
              <a:t>05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2465392" y="6688321"/>
            <a:ext cx="1098352" cy="390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31"/>
              </a:lnSpc>
              <a:spcBef>
                <a:spcPct val="0"/>
              </a:spcBef>
            </a:pPr>
            <a:r>
              <a:rPr lang="en-US" sz="2545">
                <a:solidFill>
                  <a:srgbClr val="FFFFFF"/>
                </a:solidFill>
                <a:latin typeface="DM Sans"/>
              </a:rPr>
              <a:t>Closing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5526447" y="5344489"/>
            <a:ext cx="1094341" cy="7826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73"/>
              </a:lnSpc>
            </a:pPr>
            <a:r>
              <a:rPr lang="en-US" sz="4585">
                <a:solidFill>
                  <a:srgbClr val="B100E8"/>
                </a:solidFill>
                <a:latin typeface="Now Bold"/>
              </a:rPr>
              <a:t>06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14430518" y="6573085"/>
            <a:ext cx="3286197" cy="780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31"/>
              </a:lnSpc>
              <a:spcBef>
                <a:spcPct val="0"/>
              </a:spcBef>
            </a:pPr>
            <a:r>
              <a:rPr lang="en-US" sz="2545">
                <a:solidFill>
                  <a:srgbClr val="FFFFFF"/>
                </a:solidFill>
                <a:latin typeface="DM Sans"/>
              </a:rPr>
              <a:t>Follow-up and Feedback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590800" y="5600700"/>
            <a:ext cx="13372698" cy="5814534"/>
          </a:xfrm>
          <a:custGeom>
            <a:avLst/>
            <a:gdLst/>
            <a:ahLst/>
            <a:cxnLst/>
            <a:rect l="l" t="t" r="r" b="b"/>
            <a:pathLst>
              <a:path w="13372698" h="5814534">
                <a:moveTo>
                  <a:pt x="0" y="0"/>
                </a:moveTo>
                <a:lnTo>
                  <a:pt x="13372698" y="0"/>
                </a:lnTo>
                <a:lnTo>
                  <a:pt x="13372698" y="5814534"/>
                </a:lnTo>
                <a:lnTo>
                  <a:pt x="0" y="58145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958464" y="828721"/>
            <a:ext cx="8009215" cy="1599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29"/>
              </a:lnSpc>
            </a:pPr>
            <a:r>
              <a:rPr lang="en-US" sz="5145">
                <a:solidFill>
                  <a:srgbClr val="3652DD"/>
                </a:solidFill>
                <a:latin typeface="DM Sans Bold"/>
              </a:rPr>
              <a:t>Design And Development</a:t>
            </a:r>
          </a:p>
          <a:p>
            <a:pPr algn="ctr">
              <a:lnSpc>
                <a:spcPts val="6329"/>
              </a:lnSpc>
              <a:spcBef>
                <a:spcPct val="0"/>
              </a:spcBef>
            </a:pPr>
            <a:endParaRPr lang="en-US" sz="5145">
              <a:solidFill>
                <a:srgbClr val="3652DD"/>
              </a:solidFill>
              <a:latin typeface="DM Sans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211989" y="2323497"/>
            <a:ext cx="11782937" cy="2915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8018" lvl="1" indent="-334009" algn="ctr">
              <a:lnSpc>
                <a:spcPts val="3805"/>
              </a:lnSpc>
              <a:buFont typeface="Arial"/>
              <a:buChar char="•"/>
            </a:pPr>
            <a:r>
              <a:rPr lang="en-US" sz="3094" dirty="0">
                <a:solidFill>
                  <a:srgbClr val="FFFFFF"/>
                </a:solidFill>
                <a:latin typeface="DM Sans"/>
              </a:rPr>
              <a:t>Wireframes and mockups for the website have been created.</a:t>
            </a:r>
          </a:p>
          <a:p>
            <a:pPr marL="668018" lvl="1" indent="-334009">
              <a:lnSpc>
                <a:spcPts val="3805"/>
              </a:lnSpc>
              <a:buFont typeface="Arial"/>
              <a:buChar char="•"/>
            </a:pPr>
            <a:r>
              <a:rPr lang="en-US" sz="3094" dirty="0" smtClean="0">
                <a:solidFill>
                  <a:srgbClr val="FFFFFF"/>
                </a:solidFill>
                <a:latin typeface="DM Sans"/>
              </a:rPr>
              <a:t>Frontend </a:t>
            </a:r>
            <a:r>
              <a:rPr lang="en-US" sz="3094" dirty="0">
                <a:solidFill>
                  <a:srgbClr val="FFFFFF"/>
                </a:solidFill>
                <a:latin typeface="DM Sans"/>
              </a:rPr>
              <a:t>Completed using React </a:t>
            </a:r>
            <a:r>
              <a:rPr lang="en-US" sz="3094" dirty="0" err="1">
                <a:solidFill>
                  <a:srgbClr val="FFFFFF"/>
                </a:solidFill>
                <a:latin typeface="DM Sans"/>
              </a:rPr>
              <a:t>Js</a:t>
            </a:r>
            <a:endParaRPr lang="en-US" sz="3094" dirty="0">
              <a:solidFill>
                <a:srgbClr val="FFFFFF"/>
              </a:solidFill>
              <a:latin typeface="DM Sans"/>
            </a:endParaRPr>
          </a:p>
          <a:p>
            <a:pPr marL="668018" lvl="1" indent="-334009">
              <a:lnSpc>
                <a:spcPts val="3805"/>
              </a:lnSpc>
              <a:buFont typeface="Arial"/>
              <a:buChar char="•"/>
            </a:pPr>
            <a:r>
              <a:rPr lang="en-US" sz="3094" dirty="0">
                <a:solidFill>
                  <a:srgbClr val="FFFFFF"/>
                </a:solidFill>
                <a:latin typeface="DM Sans"/>
              </a:rPr>
              <a:t>Backend </a:t>
            </a:r>
            <a:r>
              <a:rPr lang="en-US" sz="3094" dirty="0" smtClean="0">
                <a:solidFill>
                  <a:srgbClr val="FFFFFF"/>
                </a:solidFill>
                <a:latin typeface="DM Sans"/>
              </a:rPr>
              <a:t>Completed using Flask Python</a:t>
            </a:r>
            <a:endParaRPr lang="en-US" sz="3094" dirty="0">
              <a:solidFill>
                <a:srgbClr val="FFFFFF"/>
              </a:solidFill>
              <a:latin typeface="DM Sans"/>
            </a:endParaRPr>
          </a:p>
          <a:p>
            <a:pPr marL="668018" lvl="1" indent="-334009">
              <a:lnSpc>
                <a:spcPts val="3805"/>
              </a:lnSpc>
              <a:buFont typeface="Arial"/>
              <a:buChar char="•"/>
            </a:pPr>
            <a:r>
              <a:rPr lang="en-US" sz="3094" dirty="0">
                <a:solidFill>
                  <a:srgbClr val="FFFFFF"/>
                </a:solidFill>
                <a:latin typeface="DM Sans"/>
              </a:rPr>
              <a:t>Cost estimate and Real Time </a:t>
            </a:r>
            <a:r>
              <a:rPr lang="en-US" sz="3094">
                <a:solidFill>
                  <a:srgbClr val="FFFFFF"/>
                </a:solidFill>
                <a:latin typeface="DM Sans"/>
              </a:rPr>
              <a:t>Data </a:t>
            </a:r>
            <a:r>
              <a:rPr lang="en-US" sz="3094" smtClean="0">
                <a:solidFill>
                  <a:srgbClr val="FFFFFF"/>
                </a:solidFill>
                <a:latin typeface="DM Sans"/>
              </a:rPr>
              <a:t>Feature </a:t>
            </a:r>
            <a:r>
              <a:rPr lang="en-US" sz="3094" dirty="0">
                <a:solidFill>
                  <a:srgbClr val="FFFFFF"/>
                </a:solidFill>
                <a:latin typeface="DM Sans"/>
              </a:rPr>
              <a:t>Created</a:t>
            </a:r>
          </a:p>
          <a:p>
            <a:pPr>
              <a:lnSpc>
                <a:spcPts val="3805"/>
              </a:lnSpc>
              <a:spcBef>
                <a:spcPct val="0"/>
              </a:spcBef>
            </a:pPr>
            <a:endParaRPr lang="en-US" sz="3094" dirty="0">
              <a:solidFill>
                <a:srgbClr val="FFFFFF"/>
              </a:solidFill>
              <a:latin typeface="DM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43156" y="620290"/>
            <a:ext cx="16216144" cy="9046419"/>
          </a:xfrm>
          <a:custGeom>
            <a:avLst/>
            <a:gdLst/>
            <a:ahLst/>
            <a:cxnLst/>
            <a:rect l="l" t="t" r="r" b="b"/>
            <a:pathLst>
              <a:path w="16216144" h="9046419">
                <a:moveTo>
                  <a:pt x="0" y="0"/>
                </a:moveTo>
                <a:lnTo>
                  <a:pt x="16216144" y="0"/>
                </a:lnTo>
                <a:lnTo>
                  <a:pt x="16216144" y="9046420"/>
                </a:lnTo>
                <a:lnTo>
                  <a:pt x="0" y="90464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15" t="-1005" r="-905"/>
            </a:stretch>
          </a:blipFill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17822" y="1028700"/>
            <a:ext cx="17202150" cy="8229600"/>
          </a:xfrm>
          <a:custGeom>
            <a:avLst/>
            <a:gdLst/>
            <a:ahLst/>
            <a:cxnLst/>
            <a:rect l="l" t="t" r="r" b="b"/>
            <a:pathLst>
              <a:path w="17202150" h="8229600">
                <a:moveTo>
                  <a:pt x="0" y="0"/>
                </a:moveTo>
                <a:lnTo>
                  <a:pt x="17202150" y="0"/>
                </a:lnTo>
                <a:lnTo>
                  <a:pt x="1720215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278140" y="-1524385"/>
            <a:ext cx="2556280" cy="2553085"/>
          </a:xfrm>
          <a:custGeom>
            <a:avLst/>
            <a:gdLst/>
            <a:ahLst/>
            <a:cxnLst/>
            <a:rect l="l" t="t" r="r" b="b"/>
            <a:pathLst>
              <a:path w="2556280" h="2553085">
                <a:moveTo>
                  <a:pt x="0" y="0"/>
                </a:moveTo>
                <a:lnTo>
                  <a:pt x="2556280" y="0"/>
                </a:lnTo>
                <a:lnTo>
                  <a:pt x="2556280" y="2553085"/>
                </a:lnTo>
                <a:lnTo>
                  <a:pt x="0" y="25530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3118653" y="725448"/>
            <a:ext cx="2576907" cy="2576907"/>
          </a:xfrm>
          <a:custGeom>
            <a:avLst/>
            <a:gdLst/>
            <a:ahLst/>
            <a:cxnLst/>
            <a:rect l="l" t="t" r="r" b="b"/>
            <a:pathLst>
              <a:path w="2576907" h="2576907">
                <a:moveTo>
                  <a:pt x="0" y="0"/>
                </a:moveTo>
                <a:lnTo>
                  <a:pt x="2576907" y="0"/>
                </a:lnTo>
                <a:lnTo>
                  <a:pt x="2576907" y="2576908"/>
                </a:lnTo>
                <a:lnTo>
                  <a:pt x="0" y="257690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895350"/>
            <a:ext cx="11320709" cy="2407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15"/>
              </a:lnSpc>
            </a:pPr>
            <a:r>
              <a:rPr lang="en-US" sz="6939" u="sng">
                <a:solidFill>
                  <a:srgbClr val="048AFF"/>
                </a:solidFill>
                <a:latin typeface="Canva Sans Bold"/>
              </a:rPr>
              <a:t>Operations Plan</a:t>
            </a:r>
          </a:p>
          <a:p>
            <a:pPr marL="0" lvl="0" indent="0" algn="ctr">
              <a:lnSpc>
                <a:spcPts val="9715"/>
              </a:lnSpc>
              <a:spcBef>
                <a:spcPct val="0"/>
              </a:spcBef>
            </a:pPr>
            <a:endParaRPr lang="en-US" sz="6939" u="sng">
              <a:solidFill>
                <a:srgbClr val="048AFF"/>
              </a:solidFill>
              <a:latin typeface="Canva Sa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75408" y="3828124"/>
            <a:ext cx="12671081" cy="41602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86964" lvl="1" indent="-343482">
              <a:lnSpc>
                <a:spcPts val="3913"/>
              </a:lnSpc>
              <a:buFont typeface="Arial"/>
              <a:buChar char="•"/>
            </a:pPr>
            <a:r>
              <a:rPr lang="en-US" sz="3181">
                <a:solidFill>
                  <a:srgbClr val="FFFAEB"/>
                </a:solidFill>
                <a:latin typeface="DM Sans"/>
              </a:rPr>
              <a:t>Business Location: </a:t>
            </a:r>
            <a:r>
              <a:rPr lang="en-US" sz="3181">
                <a:solidFill>
                  <a:srgbClr val="FFFAEB"/>
                </a:solidFill>
                <a:latin typeface="DM Sans Bold"/>
              </a:rPr>
              <a:t>Karachi</a:t>
            </a:r>
          </a:p>
          <a:p>
            <a:pPr>
              <a:lnSpc>
                <a:spcPts val="3667"/>
              </a:lnSpc>
            </a:pPr>
            <a:endParaRPr lang="en-US" sz="3181">
              <a:solidFill>
                <a:srgbClr val="FFFAEB"/>
              </a:solidFill>
              <a:latin typeface="DM Sans Bold"/>
            </a:endParaRPr>
          </a:p>
          <a:p>
            <a:pPr marL="643785" lvl="1" indent="-321892">
              <a:lnSpc>
                <a:spcPts val="3667"/>
              </a:lnSpc>
              <a:buFont typeface="Arial"/>
              <a:buChar char="•"/>
            </a:pPr>
            <a:r>
              <a:rPr lang="en-US" sz="2981">
                <a:solidFill>
                  <a:srgbClr val="FFFAEB"/>
                </a:solidFill>
                <a:latin typeface="DM Sans"/>
              </a:rPr>
              <a:t>leased offices, or remote work setups depending on budget and flexibility needs.</a:t>
            </a:r>
          </a:p>
          <a:p>
            <a:pPr>
              <a:lnSpc>
                <a:spcPts val="3667"/>
              </a:lnSpc>
            </a:pPr>
            <a:endParaRPr lang="en-US" sz="2981">
              <a:solidFill>
                <a:srgbClr val="FFFAEB"/>
              </a:solidFill>
              <a:latin typeface="DM Sans"/>
            </a:endParaRPr>
          </a:p>
          <a:p>
            <a:pPr marL="643785" lvl="1" indent="-321892">
              <a:lnSpc>
                <a:spcPts val="3667"/>
              </a:lnSpc>
              <a:buFont typeface="Arial"/>
              <a:buChar char="•"/>
            </a:pPr>
            <a:r>
              <a:rPr lang="en-US" sz="2981">
                <a:solidFill>
                  <a:srgbClr val="FFFAEB"/>
                </a:solidFill>
                <a:latin typeface="DM Sans"/>
              </a:rPr>
              <a:t>Provide necessary hardware such as computers, laptops, monitors, and mobile devices for team members.</a:t>
            </a:r>
          </a:p>
          <a:p>
            <a:pPr>
              <a:lnSpc>
                <a:spcPts val="3667"/>
              </a:lnSpc>
            </a:pPr>
            <a:endParaRPr lang="en-US" sz="2981">
              <a:solidFill>
                <a:srgbClr val="FFFAEB"/>
              </a:solidFill>
              <a:latin typeface="DM Sans"/>
            </a:endParaRPr>
          </a:p>
          <a:p>
            <a:pPr marL="643785" lvl="1" indent="-321892">
              <a:lnSpc>
                <a:spcPts val="3667"/>
              </a:lnSpc>
              <a:spcBef>
                <a:spcPct val="0"/>
              </a:spcBef>
              <a:buFont typeface="Arial"/>
              <a:buChar char="•"/>
            </a:pPr>
            <a:r>
              <a:rPr lang="en-US" sz="2981">
                <a:solidFill>
                  <a:srgbClr val="FFFAEB"/>
                </a:solidFill>
                <a:latin typeface="DM Sans"/>
              </a:rPr>
              <a:t>Set up dedicated areas for team meetings, brainstorming sessions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4797527"/>
            <a:ext cx="18288000" cy="6124395"/>
            <a:chOff x="0" y="0"/>
            <a:chExt cx="4816593" cy="161300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1613009"/>
            </a:xfrm>
            <a:custGeom>
              <a:avLst/>
              <a:gdLst/>
              <a:ahLst/>
              <a:cxnLst/>
              <a:rect l="l" t="t" r="r" b="b"/>
              <a:pathLst>
                <a:path w="4816592" h="1613009">
                  <a:moveTo>
                    <a:pt x="0" y="0"/>
                  </a:moveTo>
                  <a:lnTo>
                    <a:pt x="4816592" y="0"/>
                  </a:lnTo>
                  <a:lnTo>
                    <a:pt x="4816592" y="1613009"/>
                  </a:lnTo>
                  <a:lnTo>
                    <a:pt x="0" y="1613009"/>
                  </a:lnTo>
                  <a:close/>
                </a:path>
              </a:pathLst>
            </a:custGeom>
            <a:gradFill rotWithShape="1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5" name="TextBox 5"/>
            <p:cNvSpPr txBox="1"/>
            <p:nvPr/>
          </p:nvSpPr>
          <p:spPr>
            <a:xfrm>
              <a:off x="0" y="-9525"/>
              <a:ext cx="4816593" cy="16225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31"/>
                </a:lnSpc>
              </a:pPr>
              <a:endParaRPr/>
            </a:p>
          </p:txBody>
        </p:sp>
      </p:grpSp>
      <p:sp>
        <p:nvSpPr>
          <p:cNvPr id="6" name="AutoShape 6"/>
          <p:cNvSpPr/>
          <p:nvPr/>
        </p:nvSpPr>
        <p:spPr>
          <a:xfrm>
            <a:off x="4822223" y="5143500"/>
            <a:ext cx="0" cy="3893203"/>
          </a:xfrm>
          <a:prstGeom prst="line">
            <a:avLst/>
          </a:prstGeom>
          <a:ln w="76200" cap="rnd">
            <a:solidFill>
              <a:srgbClr val="04001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/>
          <p:cNvSpPr txBox="1"/>
          <p:nvPr/>
        </p:nvSpPr>
        <p:spPr>
          <a:xfrm>
            <a:off x="4160837" y="713346"/>
            <a:ext cx="9303588" cy="19669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2"/>
              </a:lnSpc>
            </a:pPr>
            <a:r>
              <a:rPr lang="en-US" sz="5641">
                <a:solidFill>
                  <a:srgbClr val="048AFF"/>
                </a:solidFill>
                <a:latin typeface="Now Bold"/>
              </a:rPr>
              <a:t>Management Team</a:t>
            </a:r>
          </a:p>
          <a:p>
            <a:pPr marL="0" lvl="0" indent="0" algn="ctr">
              <a:lnSpc>
                <a:spcPts val="7842"/>
              </a:lnSpc>
              <a:spcBef>
                <a:spcPct val="0"/>
              </a:spcBef>
            </a:pPr>
            <a:endParaRPr lang="en-US" sz="5641">
              <a:solidFill>
                <a:srgbClr val="048AFF"/>
              </a:solidFill>
              <a:latin typeface="Now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562870" y="4090177"/>
            <a:ext cx="2277319" cy="450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40"/>
              </a:lnSpc>
            </a:pPr>
            <a:r>
              <a:rPr lang="en-US" sz="2546">
                <a:solidFill>
                  <a:srgbClr val="B100E8"/>
                </a:solidFill>
                <a:latin typeface="Now Bold"/>
              </a:rPr>
              <a:t>Founder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891" y="5650771"/>
            <a:ext cx="3345658" cy="26620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88"/>
              </a:lnSpc>
            </a:pPr>
            <a:r>
              <a:rPr lang="en-US" sz="2458">
                <a:solidFill>
                  <a:srgbClr val="FFFFFF"/>
                </a:solidFill>
                <a:latin typeface="DM Sans"/>
              </a:rPr>
              <a:t>The visionary leader responsible for setting the overall direction and strategy of the company.</a:t>
            </a:r>
          </a:p>
          <a:p>
            <a:pPr algn="ctr">
              <a:lnSpc>
                <a:spcPts val="3588"/>
              </a:lnSpc>
            </a:pPr>
            <a:endParaRPr lang="en-US" sz="2458">
              <a:solidFill>
                <a:srgbClr val="FFFFFF"/>
              </a:solidFill>
              <a:latin typeface="DM San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269898" y="5650771"/>
            <a:ext cx="3345658" cy="31097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88"/>
              </a:lnSpc>
            </a:pPr>
            <a:r>
              <a:rPr lang="en-US" sz="2458">
                <a:solidFill>
                  <a:srgbClr val="FFFFFF"/>
                </a:solidFill>
                <a:latin typeface="DM Sans"/>
              </a:rPr>
              <a:t>Oversees the technical aspects of website development, including architecture, infrastructure, and software development.</a:t>
            </a:r>
          </a:p>
          <a:p>
            <a:pPr algn="ctr">
              <a:lnSpc>
                <a:spcPts val="3588"/>
              </a:lnSpc>
            </a:pPr>
            <a:endParaRPr lang="en-US" sz="2458">
              <a:solidFill>
                <a:srgbClr val="FFFFFF"/>
              </a:solidFill>
              <a:latin typeface="DM Sans"/>
            </a:endParaRPr>
          </a:p>
        </p:txBody>
      </p:sp>
      <p:sp>
        <p:nvSpPr>
          <p:cNvPr id="11" name="AutoShape 11"/>
          <p:cNvSpPr/>
          <p:nvPr/>
        </p:nvSpPr>
        <p:spPr>
          <a:xfrm>
            <a:off x="9220333" y="5143500"/>
            <a:ext cx="0" cy="3893203"/>
          </a:xfrm>
          <a:prstGeom prst="line">
            <a:avLst/>
          </a:prstGeom>
          <a:ln w="76200" cap="rnd">
            <a:solidFill>
              <a:srgbClr val="04001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TextBox 12"/>
          <p:cNvSpPr txBox="1"/>
          <p:nvPr/>
        </p:nvSpPr>
        <p:spPr>
          <a:xfrm>
            <a:off x="9669550" y="5650771"/>
            <a:ext cx="3345658" cy="26620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88"/>
              </a:lnSpc>
            </a:pPr>
            <a:r>
              <a:rPr lang="en-US" sz="2458">
                <a:solidFill>
                  <a:srgbClr val="FFFFFF"/>
                </a:solidFill>
                <a:latin typeface="DM Sans"/>
              </a:rPr>
              <a:t>Develops and executes marketing strategies to promote the website platform and attract users.</a:t>
            </a:r>
          </a:p>
          <a:p>
            <a:pPr algn="ctr">
              <a:lnSpc>
                <a:spcPts val="3588"/>
              </a:lnSpc>
            </a:pPr>
            <a:endParaRPr lang="en-US" sz="2458">
              <a:solidFill>
                <a:srgbClr val="FFFFFF"/>
              </a:solidFill>
              <a:latin typeface="DM Sans"/>
            </a:endParaRPr>
          </a:p>
        </p:txBody>
      </p:sp>
      <p:sp>
        <p:nvSpPr>
          <p:cNvPr id="13" name="AutoShape 13"/>
          <p:cNvSpPr/>
          <p:nvPr/>
        </p:nvSpPr>
        <p:spPr>
          <a:xfrm>
            <a:off x="13464425" y="5143500"/>
            <a:ext cx="0" cy="3893203"/>
          </a:xfrm>
          <a:prstGeom prst="line">
            <a:avLst/>
          </a:prstGeom>
          <a:ln w="76200" cap="rnd">
            <a:solidFill>
              <a:srgbClr val="04001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TextBox 14"/>
          <p:cNvSpPr txBox="1"/>
          <p:nvPr/>
        </p:nvSpPr>
        <p:spPr>
          <a:xfrm>
            <a:off x="13909019" y="5650771"/>
            <a:ext cx="3345658" cy="26620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88"/>
              </a:lnSpc>
            </a:pPr>
            <a:r>
              <a:rPr lang="en-US" sz="2458">
                <a:solidFill>
                  <a:srgbClr val="FFFFFF"/>
                </a:solidFill>
                <a:latin typeface="DM Sans"/>
              </a:rPr>
              <a:t>Handles financial planning, budgeting, and accounting activities for the company.</a:t>
            </a:r>
          </a:p>
          <a:p>
            <a:pPr algn="ctr">
              <a:lnSpc>
                <a:spcPts val="3588"/>
              </a:lnSpc>
            </a:pPr>
            <a:endParaRPr lang="en-US" sz="2458">
              <a:solidFill>
                <a:srgbClr val="FFFFFF"/>
              </a:solidFill>
              <a:latin typeface="DM Sans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5805610" y="3761965"/>
            <a:ext cx="2277319" cy="1353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40"/>
              </a:lnSpc>
            </a:pPr>
            <a:r>
              <a:rPr lang="en-US" sz="2546">
                <a:solidFill>
                  <a:srgbClr val="B100E8"/>
                </a:solidFill>
                <a:latin typeface="Now Bold"/>
              </a:rPr>
              <a:t> Head of Development:</a:t>
            </a:r>
          </a:p>
          <a:p>
            <a:pPr algn="ctr">
              <a:lnSpc>
                <a:spcPts val="3540"/>
              </a:lnSpc>
            </a:pPr>
            <a:endParaRPr lang="en-US" sz="2546">
              <a:solidFill>
                <a:srgbClr val="B100E8"/>
              </a:solidFill>
              <a:latin typeface="Now 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0203720" y="3761965"/>
            <a:ext cx="2277319" cy="906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40"/>
              </a:lnSpc>
            </a:pPr>
            <a:r>
              <a:rPr lang="en-US" sz="2546">
                <a:solidFill>
                  <a:srgbClr val="B100E8"/>
                </a:solidFill>
                <a:latin typeface="Now Bold"/>
              </a:rPr>
              <a:t>Marketing Manager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4443188" y="3761965"/>
            <a:ext cx="2277319" cy="906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40"/>
              </a:lnSpc>
            </a:pPr>
            <a:r>
              <a:rPr lang="en-US" sz="2546">
                <a:solidFill>
                  <a:srgbClr val="B100E8"/>
                </a:solidFill>
                <a:latin typeface="Now Bold"/>
              </a:rPr>
              <a:t>Finance Manager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4797527"/>
            <a:ext cx="18288000" cy="6124395"/>
            <a:chOff x="0" y="0"/>
            <a:chExt cx="4816593" cy="161300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1613009"/>
            </a:xfrm>
            <a:custGeom>
              <a:avLst/>
              <a:gdLst/>
              <a:ahLst/>
              <a:cxnLst/>
              <a:rect l="l" t="t" r="r" b="b"/>
              <a:pathLst>
                <a:path w="4816592" h="1613009">
                  <a:moveTo>
                    <a:pt x="0" y="0"/>
                  </a:moveTo>
                  <a:lnTo>
                    <a:pt x="4816592" y="0"/>
                  </a:lnTo>
                  <a:lnTo>
                    <a:pt x="4816592" y="1613009"/>
                  </a:lnTo>
                  <a:lnTo>
                    <a:pt x="0" y="1613009"/>
                  </a:lnTo>
                  <a:close/>
                </a:path>
              </a:pathLst>
            </a:custGeom>
            <a:gradFill rotWithShape="1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5" name="TextBox 5"/>
            <p:cNvSpPr txBox="1"/>
            <p:nvPr/>
          </p:nvSpPr>
          <p:spPr>
            <a:xfrm>
              <a:off x="0" y="-9525"/>
              <a:ext cx="4816593" cy="16225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31"/>
                </a:lnSpc>
              </a:pPr>
              <a:endParaRPr/>
            </a:p>
          </p:txBody>
        </p:sp>
      </p:grpSp>
      <p:sp>
        <p:nvSpPr>
          <p:cNvPr id="6" name="AutoShape 6"/>
          <p:cNvSpPr/>
          <p:nvPr/>
        </p:nvSpPr>
        <p:spPr>
          <a:xfrm>
            <a:off x="5158234" y="5143500"/>
            <a:ext cx="0" cy="3893203"/>
          </a:xfrm>
          <a:prstGeom prst="line">
            <a:avLst/>
          </a:prstGeom>
          <a:ln w="76200" cap="rnd">
            <a:solidFill>
              <a:srgbClr val="04001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/>
          <p:cNvSpPr txBox="1"/>
          <p:nvPr/>
        </p:nvSpPr>
        <p:spPr>
          <a:xfrm>
            <a:off x="4160837" y="713346"/>
            <a:ext cx="9303588" cy="9763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842"/>
              </a:lnSpc>
              <a:spcBef>
                <a:spcPct val="0"/>
              </a:spcBef>
            </a:pPr>
            <a:r>
              <a:rPr lang="en-US" sz="5641">
                <a:solidFill>
                  <a:srgbClr val="048AFF"/>
                </a:solidFill>
                <a:latin typeface="Now Bold"/>
              </a:rPr>
              <a:t>Company Structure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562870" y="4090177"/>
            <a:ext cx="2277319" cy="450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40"/>
              </a:lnSpc>
            </a:pPr>
            <a:r>
              <a:rPr lang="en-US" sz="2546">
                <a:solidFill>
                  <a:srgbClr val="B100E8"/>
                </a:solidFill>
                <a:latin typeface="Now Bold"/>
              </a:rPr>
              <a:t>Department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13100" y="5277242"/>
            <a:ext cx="4376857" cy="40907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26"/>
              </a:lnSpc>
            </a:pPr>
            <a:r>
              <a:rPr lang="en-US" sz="2826">
                <a:solidFill>
                  <a:srgbClr val="FFFFFF"/>
                </a:solidFill>
                <a:latin typeface="DM Sans"/>
              </a:rPr>
              <a:t>Divide the company into functional departments based on key areas of focus such as development, operations, marketing, finance, and customer experience.</a:t>
            </a:r>
          </a:p>
          <a:p>
            <a:pPr algn="ctr">
              <a:lnSpc>
                <a:spcPts val="4126"/>
              </a:lnSpc>
            </a:pPr>
            <a:endParaRPr lang="en-US" sz="2826">
              <a:solidFill>
                <a:srgbClr val="FFFFFF"/>
              </a:solidFill>
              <a:latin typeface="DM San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415398" y="5631721"/>
            <a:ext cx="4400317" cy="23246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20"/>
              </a:lnSpc>
            </a:pPr>
            <a:r>
              <a:rPr lang="en-US" sz="3233">
                <a:solidFill>
                  <a:srgbClr val="FFFFFF"/>
                </a:solidFill>
                <a:latin typeface="DM Sans"/>
              </a:rPr>
              <a:t>    Individuals with diverse skills and expertise.</a:t>
            </a:r>
          </a:p>
          <a:p>
            <a:pPr algn="ctr">
              <a:lnSpc>
                <a:spcPts val="4720"/>
              </a:lnSpc>
            </a:pPr>
            <a:endParaRPr lang="en-US" sz="3233">
              <a:solidFill>
                <a:srgbClr val="FFFFFF"/>
              </a:solidFill>
              <a:latin typeface="DM Sans"/>
            </a:endParaRPr>
          </a:p>
        </p:txBody>
      </p:sp>
      <p:sp>
        <p:nvSpPr>
          <p:cNvPr id="11" name="AutoShape 11"/>
          <p:cNvSpPr/>
          <p:nvPr/>
        </p:nvSpPr>
        <p:spPr>
          <a:xfrm>
            <a:off x="11624098" y="5143500"/>
            <a:ext cx="0" cy="3893203"/>
          </a:xfrm>
          <a:prstGeom prst="line">
            <a:avLst/>
          </a:prstGeom>
          <a:ln w="76200" cap="rnd">
            <a:solidFill>
              <a:srgbClr val="04001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TextBox 12"/>
          <p:cNvSpPr txBox="1"/>
          <p:nvPr/>
        </p:nvSpPr>
        <p:spPr>
          <a:xfrm>
            <a:off x="12667795" y="5641246"/>
            <a:ext cx="4011516" cy="37267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03"/>
              </a:lnSpc>
            </a:pPr>
            <a:r>
              <a:rPr lang="en-US" sz="2947">
                <a:solidFill>
                  <a:srgbClr val="FFFFFF"/>
                </a:solidFill>
                <a:latin typeface="DM Sans"/>
              </a:rPr>
              <a:t>Implement agile methodologies such as Scrum or Kanban to organize work into manageable iterations or sprints.</a:t>
            </a:r>
          </a:p>
          <a:p>
            <a:pPr algn="ctr">
              <a:lnSpc>
                <a:spcPts val="4303"/>
              </a:lnSpc>
            </a:pPr>
            <a:endParaRPr lang="en-US" sz="2947">
              <a:solidFill>
                <a:srgbClr val="FFFFFF"/>
              </a:solidFill>
              <a:latin typeface="DM Sans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7210583" y="3634882"/>
            <a:ext cx="2809946" cy="906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40"/>
              </a:lnSpc>
            </a:pPr>
            <a:r>
              <a:rPr lang="en-US" sz="2546">
                <a:solidFill>
                  <a:srgbClr val="B100E8"/>
                </a:solidFill>
                <a:latin typeface="Now Bold"/>
              </a:rPr>
              <a:t>Cross-Functional Teams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015208" y="3634882"/>
            <a:ext cx="2998245" cy="898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40"/>
              </a:lnSpc>
            </a:pPr>
            <a:r>
              <a:rPr lang="en-US" sz="2546">
                <a:solidFill>
                  <a:srgbClr val="B100E8"/>
                </a:solidFill>
                <a:latin typeface="Now Bold"/>
              </a:rPr>
              <a:t>Agile Framework</a:t>
            </a:r>
          </a:p>
          <a:p>
            <a:pPr algn="ctr">
              <a:lnSpc>
                <a:spcPts val="3540"/>
              </a:lnSpc>
            </a:pPr>
            <a:endParaRPr lang="en-US" sz="2546">
              <a:solidFill>
                <a:srgbClr val="B100E8"/>
              </a:solidFill>
              <a:latin typeface="Now 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2223819">
            <a:off x="-7261045" y="7170064"/>
            <a:ext cx="9665112" cy="8771089"/>
          </a:xfrm>
          <a:custGeom>
            <a:avLst/>
            <a:gdLst/>
            <a:ahLst/>
            <a:cxnLst/>
            <a:rect l="l" t="t" r="r" b="b"/>
            <a:pathLst>
              <a:path w="9665112" h="8771089">
                <a:moveTo>
                  <a:pt x="0" y="0"/>
                </a:moveTo>
                <a:lnTo>
                  <a:pt x="9665112" y="0"/>
                </a:lnTo>
                <a:lnTo>
                  <a:pt x="9665112" y="8771089"/>
                </a:lnTo>
                <a:lnTo>
                  <a:pt x="0" y="87710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6017180" y="-1431186"/>
            <a:ext cx="3656258" cy="3656258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6" name="TextBox 6"/>
            <p:cNvSpPr txBox="1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31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8980334" y="2450486"/>
            <a:ext cx="3400096" cy="14836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27"/>
              </a:lnSpc>
            </a:pPr>
            <a:r>
              <a:rPr lang="en-US" sz="3437">
                <a:solidFill>
                  <a:srgbClr val="5260CB"/>
                </a:solidFill>
                <a:latin typeface="DM Sans Bold"/>
              </a:rPr>
              <a:t>Ayaz Hasan</a:t>
            </a:r>
          </a:p>
          <a:p>
            <a:pPr marL="0" lvl="0" indent="0" algn="just">
              <a:lnSpc>
                <a:spcPts val="4227"/>
              </a:lnSpc>
              <a:spcBef>
                <a:spcPct val="0"/>
              </a:spcBef>
            </a:pPr>
            <a:r>
              <a:rPr lang="en-US" sz="3437">
                <a:solidFill>
                  <a:srgbClr val="FFFFFF"/>
                </a:solidFill>
                <a:latin typeface="DM Sans Bold"/>
              </a:rPr>
              <a:t>20K-1044</a:t>
            </a:r>
          </a:p>
          <a:p>
            <a:pPr marL="0" lvl="0" indent="0" algn="just">
              <a:lnSpc>
                <a:spcPts val="3366"/>
              </a:lnSpc>
              <a:spcBef>
                <a:spcPct val="0"/>
              </a:spcBef>
            </a:pPr>
            <a:endParaRPr lang="en-US" sz="3437">
              <a:solidFill>
                <a:srgbClr val="FFFFFF"/>
              </a:solidFill>
              <a:latin typeface="DM Sans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980334" y="7866942"/>
            <a:ext cx="6380685" cy="9314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735"/>
              </a:lnSpc>
            </a:pPr>
            <a:r>
              <a:rPr lang="en-US" sz="3037">
                <a:solidFill>
                  <a:srgbClr val="5260CB"/>
                </a:solidFill>
                <a:latin typeface="DM Sans Bold"/>
              </a:rPr>
              <a:t>Mohammad Ahmed Ahsan</a:t>
            </a:r>
          </a:p>
          <a:p>
            <a:pPr marL="0" lvl="0" indent="0" algn="just">
              <a:lnSpc>
                <a:spcPts val="3735"/>
              </a:lnSpc>
              <a:spcBef>
                <a:spcPct val="0"/>
              </a:spcBef>
            </a:pPr>
            <a:r>
              <a:rPr lang="en-US" sz="3037" u="none" strike="noStrike">
                <a:solidFill>
                  <a:srgbClr val="FFFFFF"/>
                </a:solidFill>
                <a:latin typeface="DM Sans Bold"/>
              </a:rPr>
              <a:t>20K-0343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961284" y="5188257"/>
            <a:ext cx="6399735" cy="1063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27"/>
              </a:lnSpc>
            </a:pPr>
            <a:r>
              <a:rPr lang="en-US" sz="3437">
                <a:solidFill>
                  <a:srgbClr val="5260CB"/>
                </a:solidFill>
                <a:latin typeface="DM Sans Bold"/>
              </a:rPr>
              <a:t>Pankaj Kumar</a:t>
            </a:r>
          </a:p>
          <a:p>
            <a:pPr algn="just">
              <a:lnSpc>
                <a:spcPts val="4227"/>
              </a:lnSpc>
              <a:spcBef>
                <a:spcPct val="0"/>
              </a:spcBef>
            </a:pPr>
            <a:r>
              <a:rPr lang="en-US" sz="3437">
                <a:solidFill>
                  <a:srgbClr val="FFFFFF"/>
                </a:solidFill>
                <a:latin typeface="DM Sans Bold"/>
              </a:rPr>
              <a:t>20K-1607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326511" y="418070"/>
            <a:ext cx="3634978" cy="1027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61"/>
              </a:lnSpc>
            </a:pPr>
            <a:r>
              <a:rPr lang="en-US" sz="6043">
                <a:solidFill>
                  <a:srgbClr val="FFFFFF"/>
                </a:solidFill>
                <a:latin typeface="Canva Sans Bold"/>
              </a:rPr>
              <a:t>Our Team</a:t>
            </a:r>
          </a:p>
        </p:txBody>
      </p:sp>
      <p:sp>
        <p:nvSpPr>
          <p:cNvPr id="11" name="Freeform 11"/>
          <p:cNvSpPr/>
          <p:nvPr/>
        </p:nvSpPr>
        <p:spPr>
          <a:xfrm>
            <a:off x="5769582" y="4748920"/>
            <a:ext cx="2475021" cy="1885516"/>
          </a:xfrm>
          <a:custGeom>
            <a:avLst/>
            <a:gdLst/>
            <a:ahLst/>
            <a:cxnLst/>
            <a:rect l="l" t="t" r="r" b="b"/>
            <a:pathLst>
              <a:path w="2475021" h="1885516">
                <a:moveTo>
                  <a:pt x="0" y="0"/>
                </a:moveTo>
                <a:lnTo>
                  <a:pt x="2475022" y="0"/>
                </a:lnTo>
                <a:lnTo>
                  <a:pt x="2475022" y="1885516"/>
                </a:lnTo>
                <a:lnTo>
                  <a:pt x="0" y="18855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5769582" y="7427604"/>
            <a:ext cx="2475021" cy="1885516"/>
          </a:xfrm>
          <a:custGeom>
            <a:avLst/>
            <a:gdLst/>
            <a:ahLst/>
            <a:cxnLst/>
            <a:rect l="l" t="t" r="r" b="b"/>
            <a:pathLst>
              <a:path w="2475021" h="1885516">
                <a:moveTo>
                  <a:pt x="0" y="0"/>
                </a:moveTo>
                <a:lnTo>
                  <a:pt x="2475022" y="0"/>
                </a:lnTo>
                <a:lnTo>
                  <a:pt x="2475022" y="1885517"/>
                </a:lnTo>
                <a:lnTo>
                  <a:pt x="0" y="18855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5769582" y="2244511"/>
            <a:ext cx="2475021" cy="1885516"/>
          </a:xfrm>
          <a:custGeom>
            <a:avLst/>
            <a:gdLst/>
            <a:ahLst/>
            <a:cxnLst/>
            <a:rect l="l" t="t" r="r" b="b"/>
            <a:pathLst>
              <a:path w="2475021" h="1885516">
                <a:moveTo>
                  <a:pt x="0" y="0"/>
                </a:moveTo>
                <a:lnTo>
                  <a:pt x="2475022" y="0"/>
                </a:lnTo>
                <a:lnTo>
                  <a:pt x="2475022" y="1885516"/>
                </a:lnTo>
                <a:lnTo>
                  <a:pt x="0" y="18855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4797527"/>
            <a:ext cx="18288000" cy="6124395"/>
            <a:chOff x="0" y="0"/>
            <a:chExt cx="4816593" cy="161300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1613009"/>
            </a:xfrm>
            <a:custGeom>
              <a:avLst/>
              <a:gdLst/>
              <a:ahLst/>
              <a:cxnLst/>
              <a:rect l="l" t="t" r="r" b="b"/>
              <a:pathLst>
                <a:path w="4816592" h="1613009">
                  <a:moveTo>
                    <a:pt x="0" y="0"/>
                  </a:moveTo>
                  <a:lnTo>
                    <a:pt x="4816592" y="0"/>
                  </a:lnTo>
                  <a:lnTo>
                    <a:pt x="4816592" y="1613009"/>
                  </a:lnTo>
                  <a:lnTo>
                    <a:pt x="0" y="1613009"/>
                  </a:lnTo>
                  <a:close/>
                </a:path>
              </a:pathLst>
            </a:custGeom>
            <a:gradFill rotWithShape="1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5" name="TextBox 5"/>
            <p:cNvSpPr txBox="1"/>
            <p:nvPr/>
          </p:nvSpPr>
          <p:spPr>
            <a:xfrm>
              <a:off x="0" y="-9525"/>
              <a:ext cx="4816593" cy="16225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31"/>
                </a:lnSpc>
              </a:pPr>
              <a:endParaRPr/>
            </a:p>
          </p:txBody>
        </p:sp>
      </p:grpSp>
      <p:sp>
        <p:nvSpPr>
          <p:cNvPr id="6" name="AutoShape 6"/>
          <p:cNvSpPr/>
          <p:nvPr/>
        </p:nvSpPr>
        <p:spPr>
          <a:xfrm>
            <a:off x="4822223" y="5143500"/>
            <a:ext cx="0" cy="3893203"/>
          </a:xfrm>
          <a:prstGeom prst="line">
            <a:avLst/>
          </a:prstGeom>
          <a:ln w="76200" cap="rnd">
            <a:solidFill>
              <a:srgbClr val="04001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/>
          <p:cNvSpPr txBox="1"/>
          <p:nvPr/>
        </p:nvSpPr>
        <p:spPr>
          <a:xfrm>
            <a:off x="4160837" y="713346"/>
            <a:ext cx="9303588" cy="19312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03"/>
              </a:lnSpc>
            </a:pPr>
            <a:r>
              <a:rPr lang="en-US" sz="5541">
                <a:solidFill>
                  <a:srgbClr val="048AFF"/>
                </a:solidFill>
                <a:latin typeface="Now Bold"/>
              </a:rPr>
              <a:t>Financial Projections</a:t>
            </a:r>
          </a:p>
          <a:p>
            <a:pPr marL="0" lvl="0" indent="0" algn="ctr">
              <a:lnSpc>
                <a:spcPts val="7703"/>
              </a:lnSpc>
              <a:spcBef>
                <a:spcPct val="0"/>
              </a:spcBef>
            </a:pPr>
            <a:endParaRPr lang="en-US" sz="5541">
              <a:solidFill>
                <a:srgbClr val="048AFF"/>
              </a:solidFill>
              <a:latin typeface="Now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566141" y="3891242"/>
            <a:ext cx="2277319" cy="906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40"/>
              </a:lnSpc>
            </a:pPr>
            <a:r>
              <a:rPr lang="en-US" sz="2546">
                <a:solidFill>
                  <a:srgbClr val="B100E8"/>
                </a:solidFill>
                <a:latin typeface="Now Bold"/>
              </a:rPr>
              <a:t>Sources of Funds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891" y="5650771"/>
            <a:ext cx="3345658" cy="13190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88"/>
              </a:lnSpc>
            </a:pPr>
            <a:r>
              <a:rPr lang="en-US" sz="2458">
                <a:solidFill>
                  <a:srgbClr val="FFFFFF"/>
                </a:solidFill>
                <a:latin typeface="DM Sans"/>
              </a:rPr>
              <a:t>personal investments, bank loan, Government Grants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269898" y="5650771"/>
            <a:ext cx="3345658" cy="1766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88"/>
              </a:lnSpc>
            </a:pPr>
            <a:r>
              <a:rPr lang="en-US" sz="2458">
                <a:solidFill>
                  <a:srgbClr val="FFFFFF"/>
                </a:solidFill>
                <a:latin typeface="DM Sans"/>
              </a:rPr>
              <a:t>development costs, software tools and licenses cost, Advertising expenses </a:t>
            </a:r>
          </a:p>
        </p:txBody>
      </p:sp>
      <p:sp>
        <p:nvSpPr>
          <p:cNvPr id="11" name="AutoShape 11"/>
          <p:cNvSpPr/>
          <p:nvPr/>
        </p:nvSpPr>
        <p:spPr>
          <a:xfrm>
            <a:off x="9220333" y="5143500"/>
            <a:ext cx="0" cy="3893203"/>
          </a:xfrm>
          <a:prstGeom prst="line">
            <a:avLst/>
          </a:prstGeom>
          <a:ln w="76200" cap="rnd">
            <a:solidFill>
              <a:srgbClr val="04001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TextBox 12"/>
          <p:cNvSpPr txBox="1"/>
          <p:nvPr/>
        </p:nvSpPr>
        <p:spPr>
          <a:xfrm>
            <a:off x="9412623" y="5645368"/>
            <a:ext cx="3604127" cy="4452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0714" lvl="1" indent="-265357">
              <a:lnSpc>
                <a:spcPts val="3588"/>
              </a:lnSpc>
              <a:buFont typeface="Arial"/>
              <a:buChar char="•"/>
            </a:pPr>
            <a:r>
              <a:rPr lang="en-US" sz="2458">
                <a:solidFill>
                  <a:srgbClr val="FFFFFF"/>
                </a:solidFill>
                <a:latin typeface="DM Sans"/>
              </a:rPr>
              <a:t>Assumptions regarding pricing strategy, discounts, and promotions.</a:t>
            </a:r>
          </a:p>
          <a:p>
            <a:pPr marL="530714" lvl="1" indent="-265357">
              <a:lnSpc>
                <a:spcPts val="3588"/>
              </a:lnSpc>
              <a:buFont typeface="Arial"/>
              <a:buChar char="•"/>
            </a:pPr>
            <a:r>
              <a:rPr lang="en-US" sz="2458">
                <a:solidFill>
                  <a:srgbClr val="FFFFFF"/>
                </a:solidFill>
                <a:latin typeface="DM Sans"/>
              </a:rPr>
              <a:t>Economic conditions, inflation rates, and currency exchange rates.</a:t>
            </a:r>
          </a:p>
          <a:p>
            <a:pPr>
              <a:lnSpc>
                <a:spcPts val="3588"/>
              </a:lnSpc>
            </a:pPr>
            <a:endParaRPr lang="en-US" sz="2458">
              <a:solidFill>
                <a:srgbClr val="FFFFFF"/>
              </a:solidFill>
              <a:latin typeface="DM Sans"/>
            </a:endParaRPr>
          </a:p>
          <a:p>
            <a:pPr>
              <a:lnSpc>
                <a:spcPts val="3588"/>
              </a:lnSpc>
            </a:pPr>
            <a:endParaRPr lang="en-US" sz="2458">
              <a:solidFill>
                <a:srgbClr val="FFFFFF"/>
              </a:solidFill>
              <a:latin typeface="DM Sans"/>
            </a:endParaRPr>
          </a:p>
        </p:txBody>
      </p:sp>
      <p:sp>
        <p:nvSpPr>
          <p:cNvPr id="13" name="AutoShape 13"/>
          <p:cNvSpPr/>
          <p:nvPr/>
        </p:nvSpPr>
        <p:spPr>
          <a:xfrm>
            <a:off x="13464425" y="5143500"/>
            <a:ext cx="0" cy="3893203"/>
          </a:xfrm>
          <a:prstGeom prst="line">
            <a:avLst/>
          </a:prstGeom>
          <a:ln w="76200" cap="rnd">
            <a:solidFill>
              <a:srgbClr val="04001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TextBox 14"/>
          <p:cNvSpPr txBox="1"/>
          <p:nvPr/>
        </p:nvSpPr>
        <p:spPr>
          <a:xfrm>
            <a:off x="13909019" y="5650771"/>
            <a:ext cx="3345658" cy="31097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88"/>
              </a:lnSpc>
            </a:pPr>
            <a:r>
              <a:rPr lang="en-US" sz="2458">
                <a:solidFill>
                  <a:srgbClr val="FFFFFF"/>
                </a:solidFill>
                <a:latin typeface="DM Sans"/>
              </a:rPr>
              <a:t>Projected cash inflows and cash outflows from subscription fees and funding rounds.    development, marketing, payroll, and operational costs.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805610" y="3761965"/>
            <a:ext cx="2277319" cy="450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40"/>
              </a:lnSpc>
            </a:pPr>
            <a:r>
              <a:rPr lang="en-US" sz="2546">
                <a:solidFill>
                  <a:srgbClr val="B100E8"/>
                </a:solidFill>
                <a:latin typeface="Now Bold"/>
              </a:rPr>
              <a:t>Uses of Funds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203720" y="3761965"/>
            <a:ext cx="2277319" cy="1353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40"/>
              </a:lnSpc>
            </a:pPr>
            <a:r>
              <a:rPr lang="en-US" sz="2546">
                <a:solidFill>
                  <a:srgbClr val="B100E8"/>
                </a:solidFill>
                <a:latin typeface="Now Bold"/>
              </a:rPr>
              <a:t> Assumptions sheet</a:t>
            </a:r>
          </a:p>
          <a:p>
            <a:pPr algn="ctr">
              <a:lnSpc>
                <a:spcPts val="3540"/>
              </a:lnSpc>
            </a:pPr>
            <a:endParaRPr lang="en-US" sz="2546">
              <a:solidFill>
                <a:srgbClr val="B100E8"/>
              </a:solidFill>
              <a:latin typeface="Now Bold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4443188" y="3761965"/>
            <a:ext cx="3517972" cy="1353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40"/>
              </a:lnSpc>
            </a:pPr>
            <a:r>
              <a:rPr lang="en-US" sz="2546">
                <a:solidFill>
                  <a:srgbClr val="B100E8"/>
                </a:solidFill>
                <a:latin typeface="Now Bold"/>
              </a:rPr>
              <a:t>Pro forma  Income Statements</a:t>
            </a:r>
          </a:p>
          <a:p>
            <a:pPr algn="ctr">
              <a:lnSpc>
                <a:spcPts val="3540"/>
              </a:lnSpc>
            </a:pPr>
            <a:endParaRPr lang="en-US" sz="2546">
              <a:solidFill>
                <a:srgbClr val="B100E8"/>
              </a:solidFill>
              <a:latin typeface="Now Bo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-6001244">
            <a:off x="10917706" y="7049713"/>
            <a:ext cx="14283863" cy="12962606"/>
          </a:xfrm>
          <a:custGeom>
            <a:avLst/>
            <a:gdLst/>
            <a:ahLst/>
            <a:cxnLst/>
            <a:rect l="l" t="t" r="r" b="b"/>
            <a:pathLst>
              <a:path w="14283863" h="12962606">
                <a:moveTo>
                  <a:pt x="0" y="0"/>
                </a:moveTo>
                <a:lnTo>
                  <a:pt x="14283863" y="0"/>
                </a:lnTo>
                <a:lnTo>
                  <a:pt x="14283863" y="12962606"/>
                </a:lnTo>
                <a:lnTo>
                  <a:pt x="0" y="129626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1084654">
            <a:off x="-6628924" y="-8283079"/>
            <a:ext cx="12596877" cy="11431666"/>
          </a:xfrm>
          <a:custGeom>
            <a:avLst/>
            <a:gdLst/>
            <a:ahLst/>
            <a:cxnLst/>
            <a:rect l="l" t="t" r="r" b="b"/>
            <a:pathLst>
              <a:path w="12596877" h="11431666">
                <a:moveTo>
                  <a:pt x="0" y="0"/>
                </a:moveTo>
                <a:lnTo>
                  <a:pt x="12596877" y="0"/>
                </a:lnTo>
                <a:lnTo>
                  <a:pt x="12596877" y="11431667"/>
                </a:lnTo>
                <a:lnTo>
                  <a:pt x="0" y="114316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545481" y="-69377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7000"/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674634" y="3384388"/>
            <a:ext cx="15353966" cy="18637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180"/>
              </a:lnSpc>
            </a:pPr>
            <a:r>
              <a:rPr lang="en-US" sz="10921">
                <a:solidFill>
                  <a:srgbClr val="048AFF"/>
                </a:solidFill>
                <a:latin typeface="Now Bold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2223819">
            <a:off x="-6123780" y="8115737"/>
            <a:ext cx="9665112" cy="8771089"/>
          </a:xfrm>
          <a:custGeom>
            <a:avLst/>
            <a:gdLst/>
            <a:ahLst/>
            <a:cxnLst/>
            <a:rect l="l" t="t" r="r" b="b"/>
            <a:pathLst>
              <a:path w="9665112" h="8771089">
                <a:moveTo>
                  <a:pt x="0" y="0"/>
                </a:moveTo>
                <a:lnTo>
                  <a:pt x="9665112" y="0"/>
                </a:lnTo>
                <a:lnTo>
                  <a:pt x="9665112" y="8771089"/>
                </a:lnTo>
                <a:lnTo>
                  <a:pt x="0" y="87710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2172240" y="847394"/>
            <a:ext cx="13038877" cy="8572891"/>
            <a:chOff x="0" y="0"/>
            <a:chExt cx="3434108" cy="225788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434107" cy="2257881"/>
            </a:xfrm>
            <a:custGeom>
              <a:avLst/>
              <a:gdLst/>
              <a:ahLst/>
              <a:cxnLst/>
              <a:rect l="l" t="t" r="r" b="b"/>
              <a:pathLst>
                <a:path w="3434107" h="2257881">
                  <a:moveTo>
                    <a:pt x="0" y="0"/>
                  </a:moveTo>
                  <a:lnTo>
                    <a:pt x="3434107" y="0"/>
                  </a:lnTo>
                  <a:lnTo>
                    <a:pt x="3434107" y="2257881"/>
                  </a:lnTo>
                  <a:lnTo>
                    <a:pt x="0" y="225788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48AFF"/>
              </a:solidFill>
              <a:prstDash val="solid"/>
              <a:miter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9525"/>
              <a:ext cx="3434108" cy="22674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31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6728644" y="2179535"/>
            <a:ext cx="5453552" cy="5941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5784" lvl="1" indent="-297892">
              <a:lnSpc>
                <a:spcPts val="4304"/>
              </a:lnSpc>
              <a:buFont typeface="Arial"/>
              <a:buChar char="•"/>
            </a:pPr>
            <a:r>
              <a:rPr lang="en-US" sz="2759">
                <a:solidFill>
                  <a:srgbClr val="FFFAEB"/>
                </a:solidFill>
                <a:latin typeface="DM Sans"/>
              </a:rPr>
              <a:t>Company description</a:t>
            </a:r>
          </a:p>
          <a:p>
            <a:pPr marL="595784" lvl="1" indent="-297892">
              <a:lnSpc>
                <a:spcPts val="4304"/>
              </a:lnSpc>
              <a:buFont typeface="Arial"/>
              <a:buChar char="•"/>
            </a:pPr>
            <a:r>
              <a:rPr lang="en-US" sz="2759">
                <a:solidFill>
                  <a:srgbClr val="FFFAEB"/>
                </a:solidFill>
                <a:latin typeface="DM Sans"/>
              </a:rPr>
              <a:t>Industry Analysis</a:t>
            </a:r>
          </a:p>
          <a:p>
            <a:pPr marL="595784" lvl="1" indent="-297892">
              <a:lnSpc>
                <a:spcPts val="4304"/>
              </a:lnSpc>
              <a:buFont typeface="Arial"/>
              <a:buChar char="•"/>
            </a:pPr>
            <a:r>
              <a:rPr lang="en-US" sz="2759">
                <a:solidFill>
                  <a:srgbClr val="FFFAEB"/>
                </a:solidFill>
                <a:latin typeface="DM Sans"/>
              </a:rPr>
              <a:t>Market Analysis</a:t>
            </a:r>
          </a:p>
          <a:p>
            <a:pPr marL="595784" lvl="1" indent="-297892">
              <a:lnSpc>
                <a:spcPts val="4304"/>
              </a:lnSpc>
              <a:buFont typeface="Arial"/>
              <a:buChar char="•"/>
            </a:pPr>
            <a:r>
              <a:rPr lang="en-US" sz="2759">
                <a:solidFill>
                  <a:srgbClr val="FFFAEB"/>
                </a:solidFill>
                <a:latin typeface="DM Sans"/>
              </a:rPr>
              <a:t>Marketing Plan</a:t>
            </a:r>
          </a:p>
          <a:p>
            <a:pPr marL="595784" lvl="1" indent="-297892">
              <a:lnSpc>
                <a:spcPts val="4304"/>
              </a:lnSpc>
              <a:buFont typeface="Arial"/>
              <a:buChar char="•"/>
            </a:pPr>
            <a:r>
              <a:rPr lang="en-US" sz="2759">
                <a:solidFill>
                  <a:srgbClr val="FFFAEB"/>
                </a:solidFill>
                <a:latin typeface="DM Sans"/>
              </a:rPr>
              <a:t>Design and Development Plan</a:t>
            </a:r>
          </a:p>
          <a:p>
            <a:pPr marL="595784" lvl="1" indent="-297892">
              <a:lnSpc>
                <a:spcPts val="4304"/>
              </a:lnSpc>
              <a:buFont typeface="Arial"/>
              <a:buChar char="•"/>
            </a:pPr>
            <a:r>
              <a:rPr lang="en-US" sz="2759">
                <a:solidFill>
                  <a:srgbClr val="FFFAEB"/>
                </a:solidFill>
                <a:latin typeface="DM Sans"/>
              </a:rPr>
              <a:t>Operations Plan</a:t>
            </a:r>
          </a:p>
          <a:p>
            <a:pPr marL="595784" lvl="1" indent="-297892">
              <a:lnSpc>
                <a:spcPts val="4304"/>
              </a:lnSpc>
              <a:buFont typeface="Arial"/>
              <a:buChar char="•"/>
            </a:pPr>
            <a:r>
              <a:rPr lang="en-US" sz="2759">
                <a:solidFill>
                  <a:srgbClr val="FFFAEB"/>
                </a:solidFill>
                <a:latin typeface="DM Sans"/>
              </a:rPr>
              <a:t>Management Team &amp; Company Structure</a:t>
            </a:r>
          </a:p>
          <a:p>
            <a:pPr marL="595784" lvl="1" indent="-297892">
              <a:lnSpc>
                <a:spcPts val="4304"/>
              </a:lnSpc>
              <a:buFont typeface="Arial"/>
              <a:buChar char="•"/>
            </a:pPr>
            <a:r>
              <a:rPr lang="en-US" sz="2759">
                <a:solidFill>
                  <a:srgbClr val="FFFAEB"/>
                </a:solidFill>
                <a:latin typeface="DM Sans"/>
              </a:rPr>
              <a:t>Financials Projection</a:t>
            </a:r>
          </a:p>
          <a:p>
            <a:pPr>
              <a:lnSpc>
                <a:spcPts val="4304"/>
              </a:lnSpc>
            </a:pPr>
            <a:endParaRPr lang="en-US" sz="2759">
              <a:solidFill>
                <a:srgbClr val="FFFAEB"/>
              </a:solidFill>
              <a:latin typeface="DM Sans"/>
            </a:endParaRPr>
          </a:p>
          <a:p>
            <a:pPr algn="l">
              <a:lnSpc>
                <a:spcPts val="4304"/>
              </a:lnSpc>
            </a:pPr>
            <a:endParaRPr lang="en-US" sz="2759">
              <a:solidFill>
                <a:srgbClr val="FFFAEB"/>
              </a:solidFill>
              <a:latin typeface="DM San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728644" y="942975"/>
            <a:ext cx="4830711" cy="782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74"/>
              </a:lnSpc>
            </a:pPr>
            <a:r>
              <a:rPr lang="en-US" sz="4586" spc="311">
                <a:solidFill>
                  <a:srgbClr val="048AFF"/>
                </a:solidFill>
                <a:latin typeface="Now Bold"/>
              </a:rPr>
              <a:t>Content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6017180" y="-1431186"/>
            <a:ext cx="3656258" cy="3656258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31"/>
                </a:lnSpc>
              </a:pPr>
              <a:endParaRPr/>
            </a:p>
          </p:txBody>
        </p:sp>
      </p:grpSp>
      <p:sp>
        <p:nvSpPr>
          <p:cNvPr id="12" name="AutoShape 12"/>
          <p:cNvSpPr/>
          <p:nvPr/>
        </p:nvSpPr>
        <p:spPr>
          <a:xfrm>
            <a:off x="6105804" y="1998560"/>
            <a:ext cx="6076393" cy="0"/>
          </a:xfrm>
          <a:prstGeom prst="line">
            <a:avLst/>
          </a:prstGeom>
          <a:ln w="38100" cap="flat">
            <a:solidFill>
              <a:srgbClr val="048AFF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3829643" y="6244472"/>
            <a:ext cx="8403333" cy="8403333"/>
          </a:xfrm>
          <a:custGeom>
            <a:avLst/>
            <a:gdLst/>
            <a:ahLst/>
            <a:cxnLst/>
            <a:rect l="l" t="t" r="r" b="b"/>
            <a:pathLst>
              <a:path w="8403333" h="8403333">
                <a:moveTo>
                  <a:pt x="0" y="0"/>
                </a:moveTo>
                <a:lnTo>
                  <a:pt x="8403332" y="0"/>
                </a:lnTo>
                <a:lnTo>
                  <a:pt x="8403332" y="8403333"/>
                </a:lnTo>
                <a:lnTo>
                  <a:pt x="0" y="84033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513164" y="-7339864"/>
            <a:ext cx="11445409" cy="11445409"/>
          </a:xfrm>
          <a:custGeom>
            <a:avLst/>
            <a:gdLst/>
            <a:ahLst/>
            <a:cxnLst/>
            <a:rect l="l" t="t" r="r" b="b"/>
            <a:pathLst>
              <a:path w="11445409" h="11445409">
                <a:moveTo>
                  <a:pt x="0" y="0"/>
                </a:moveTo>
                <a:lnTo>
                  <a:pt x="11445409" y="0"/>
                </a:lnTo>
                <a:lnTo>
                  <a:pt x="11445409" y="11445409"/>
                </a:lnTo>
                <a:lnTo>
                  <a:pt x="0" y="114454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3482265" y="1768184"/>
            <a:ext cx="11323469" cy="8518816"/>
          </a:xfrm>
          <a:custGeom>
            <a:avLst/>
            <a:gdLst/>
            <a:ahLst/>
            <a:cxnLst/>
            <a:rect l="l" t="t" r="r" b="b"/>
            <a:pathLst>
              <a:path w="11323469" h="8518816">
                <a:moveTo>
                  <a:pt x="0" y="0"/>
                </a:moveTo>
                <a:lnTo>
                  <a:pt x="11323470" y="0"/>
                </a:lnTo>
                <a:lnTo>
                  <a:pt x="11323470" y="8518816"/>
                </a:lnTo>
                <a:lnTo>
                  <a:pt x="0" y="851881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r="-308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4835354" y="933450"/>
            <a:ext cx="8617293" cy="8347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62"/>
              </a:lnSpc>
            </a:pPr>
            <a:r>
              <a:rPr lang="en-US" sz="4865">
                <a:solidFill>
                  <a:srgbClr val="048AFF"/>
                </a:solidFill>
                <a:latin typeface="Now Bold"/>
              </a:rPr>
              <a:t>Business Model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689719" y="-1276542"/>
            <a:ext cx="2556280" cy="2553085"/>
          </a:xfrm>
          <a:custGeom>
            <a:avLst/>
            <a:gdLst/>
            <a:ahLst/>
            <a:cxnLst/>
            <a:rect l="l" t="t" r="r" b="b"/>
            <a:pathLst>
              <a:path w="2556280" h="2553085">
                <a:moveTo>
                  <a:pt x="0" y="0"/>
                </a:moveTo>
                <a:lnTo>
                  <a:pt x="2556280" y="0"/>
                </a:lnTo>
                <a:lnTo>
                  <a:pt x="2556280" y="2553084"/>
                </a:lnTo>
                <a:lnTo>
                  <a:pt x="0" y="25530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855821" y="769658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7000"/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85260" y="2429164"/>
            <a:ext cx="3558181" cy="5038132"/>
          </a:xfrm>
          <a:custGeom>
            <a:avLst/>
            <a:gdLst/>
            <a:ahLst/>
            <a:cxnLst/>
            <a:rect l="l" t="t" r="r" b="b"/>
            <a:pathLst>
              <a:path w="3558181" h="5038132">
                <a:moveTo>
                  <a:pt x="0" y="0"/>
                </a:moveTo>
                <a:lnTo>
                  <a:pt x="3558181" y="0"/>
                </a:lnTo>
                <a:lnTo>
                  <a:pt x="3558181" y="5038131"/>
                </a:lnTo>
                <a:lnTo>
                  <a:pt x="0" y="503813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7992399" y="1508340"/>
            <a:ext cx="9858996" cy="1027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461"/>
              </a:lnSpc>
              <a:spcBef>
                <a:spcPct val="0"/>
              </a:spcBef>
            </a:pPr>
            <a:r>
              <a:rPr lang="en-US" sz="6043" u="sng">
                <a:solidFill>
                  <a:srgbClr val="048AFF"/>
                </a:solidFill>
                <a:latin typeface="Canva Sans Bold"/>
              </a:rPr>
              <a:t>COMPANY DESCRIPTION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779943" y="3566009"/>
            <a:ext cx="10071452" cy="48728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88"/>
              </a:lnSpc>
            </a:pPr>
            <a:r>
              <a:rPr lang="en-US" sz="2849">
                <a:solidFill>
                  <a:srgbClr val="FFFFFF"/>
                </a:solidFill>
                <a:latin typeface="Canva Sans Bold"/>
              </a:rPr>
              <a:t>The construction industry is a very complex industry that is facing  problems inluding :</a:t>
            </a:r>
          </a:p>
          <a:p>
            <a:pPr>
              <a:lnSpc>
                <a:spcPts val="3988"/>
              </a:lnSpc>
            </a:pPr>
            <a:endParaRPr lang="en-US" sz="2849">
              <a:solidFill>
                <a:srgbClr val="FFFFFF"/>
              </a:solidFill>
              <a:latin typeface="Canva Sans Bold"/>
            </a:endParaRPr>
          </a:p>
          <a:p>
            <a:pPr marL="615140" lvl="1" indent="-307570">
              <a:lnSpc>
                <a:spcPts val="3988"/>
              </a:lnSpc>
              <a:buFont typeface="Arial"/>
              <a:buChar char="•"/>
            </a:pPr>
            <a:r>
              <a:rPr lang="en-US" sz="2849">
                <a:solidFill>
                  <a:srgbClr val="FFFFFF"/>
                </a:solidFill>
                <a:latin typeface="Canva Sans Bold"/>
              </a:rPr>
              <a:t>Lack of Information of Private Contractors.</a:t>
            </a:r>
          </a:p>
          <a:p>
            <a:pPr>
              <a:lnSpc>
                <a:spcPts val="3988"/>
              </a:lnSpc>
            </a:pPr>
            <a:endParaRPr lang="en-US" sz="2849">
              <a:solidFill>
                <a:srgbClr val="FFFFFF"/>
              </a:solidFill>
              <a:latin typeface="Canva Sans Bold"/>
            </a:endParaRPr>
          </a:p>
          <a:p>
            <a:pPr marL="615140" lvl="1" indent="-307570">
              <a:lnSpc>
                <a:spcPts val="3988"/>
              </a:lnSpc>
              <a:buFont typeface="Arial"/>
              <a:buChar char="•"/>
            </a:pPr>
            <a:r>
              <a:rPr lang="en-US" sz="2849">
                <a:solidFill>
                  <a:srgbClr val="FFFFFF"/>
                </a:solidFill>
                <a:latin typeface="Canva Sans Bold"/>
              </a:rPr>
              <a:t>Determine the contractors  with bad reputation.</a:t>
            </a:r>
          </a:p>
          <a:p>
            <a:pPr>
              <a:lnSpc>
                <a:spcPts val="3988"/>
              </a:lnSpc>
            </a:pPr>
            <a:endParaRPr lang="en-US" sz="2849">
              <a:solidFill>
                <a:srgbClr val="FFFFFF"/>
              </a:solidFill>
              <a:latin typeface="Canva Sans Bold"/>
            </a:endParaRPr>
          </a:p>
          <a:p>
            <a:pPr marL="615140" lvl="1" indent="-307570">
              <a:lnSpc>
                <a:spcPts val="3988"/>
              </a:lnSpc>
              <a:buFont typeface="Arial"/>
              <a:buChar char="•"/>
            </a:pPr>
            <a:r>
              <a:rPr lang="en-US" sz="2849">
                <a:solidFill>
                  <a:srgbClr val="FFFFFF"/>
                </a:solidFill>
                <a:latin typeface="Canva Sans Bold"/>
              </a:rPr>
              <a:t>Lack of communication.</a:t>
            </a:r>
          </a:p>
          <a:p>
            <a:pPr>
              <a:lnSpc>
                <a:spcPts val="3988"/>
              </a:lnSpc>
            </a:pPr>
            <a:endParaRPr lang="en-US" sz="2849">
              <a:solidFill>
                <a:srgbClr val="FFFFFF"/>
              </a:solidFill>
              <a:latin typeface="Canva Sans Bold"/>
            </a:endParaRPr>
          </a:p>
          <a:p>
            <a:pPr algn="ctr">
              <a:lnSpc>
                <a:spcPts val="2742"/>
              </a:lnSpc>
              <a:spcBef>
                <a:spcPct val="0"/>
              </a:spcBef>
            </a:pPr>
            <a:endParaRPr lang="en-US" sz="2849">
              <a:solidFill>
                <a:srgbClr val="FFFFFF"/>
              </a:solidFill>
              <a:latin typeface="Canva Sans 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689719" y="-1276542"/>
            <a:ext cx="2556280" cy="2553085"/>
          </a:xfrm>
          <a:custGeom>
            <a:avLst/>
            <a:gdLst/>
            <a:ahLst/>
            <a:cxnLst/>
            <a:rect l="l" t="t" r="r" b="b"/>
            <a:pathLst>
              <a:path w="2556280" h="2553085">
                <a:moveTo>
                  <a:pt x="0" y="0"/>
                </a:moveTo>
                <a:lnTo>
                  <a:pt x="2556280" y="0"/>
                </a:lnTo>
                <a:lnTo>
                  <a:pt x="2556280" y="2553084"/>
                </a:lnTo>
                <a:lnTo>
                  <a:pt x="0" y="25530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855821" y="769658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7000"/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62430" y="2872282"/>
            <a:ext cx="3793097" cy="4114800"/>
          </a:xfrm>
          <a:custGeom>
            <a:avLst/>
            <a:gdLst/>
            <a:ahLst/>
            <a:cxnLst/>
            <a:rect l="l" t="t" r="r" b="b"/>
            <a:pathLst>
              <a:path w="3793097" h="4114800">
                <a:moveTo>
                  <a:pt x="0" y="0"/>
                </a:moveTo>
                <a:lnTo>
                  <a:pt x="3793097" y="0"/>
                </a:lnTo>
                <a:lnTo>
                  <a:pt x="379309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7992399" y="1508340"/>
            <a:ext cx="9858996" cy="1027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461"/>
              </a:lnSpc>
              <a:spcBef>
                <a:spcPct val="0"/>
              </a:spcBef>
            </a:pPr>
            <a:r>
              <a:rPr lang="en-US" sz="6043" u="sng">
                <a:solidFill>
                  <a:srgbClr val="048AFF"/>
                </a:solidFill>
                <a:latin typeface="Canva Sans Bold"/>
              </a:rPr>
              <a:t>PRODUCT AND SERVICES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013731" y="3556484"/>
            <a:ext cx="10837663" cy="53517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91"/>
              </a:lnSpc>
            </a:pPr>
            <a:r>
              <a:rPr lang="en-US" sz="3136">
                <a:solidFill>
                  <a:srgbClr val="FFFFFF"/>
                </a:solidFill>
                <a:latin typeface="Canva Sans Bold"/>
              </a:rPr>
              <a:t>To solve this problem, Build Ease Provide the central Hub for:</a:t>
            </a:r>
          </a:p>
          <a:p>
            <a:pPr>
              <a:lnSpc>
                <a:spcPts val="4391"/>
              </a:lnSpc>
            </a:pPr>
            <a:endParaRPr lang="en-US" sz="3136">
              <a:solidFill>
                <a:srgbClr val="FFFFFF"/>
              </a:solidFill>
              <a:latin typeface="Canva Sans Bold"/>
            </a:endParaRPr>
          </a:p>
          <a:p>
            <a:pPr marL="677208" lvl="1" indent="-338604">
              <a:lnSpc>
                <a:spcPts val="4391"/>
              </a:lnSpc>
              <a:buFont typeface="Arial"/>
              <a:buChar char="•"/>
            </a:pPr>
            <a:r>
              <a:rPr lang="en-US" sz="3136">
                <a:solidFill>
                  <a:srgbClr val="FFFFFF"/>
                </a:solidFill>
                <a:latin typeface="Canva Sans Bold"/>
              </a:rPr>
              <a:t>Contractors Listing</a:t>
            </a:r>
          </a:p>
          <a:p>
            <a:pPr marL="677208" lvl="1" indent="-338604">
              <a:lnSpc>
                <a:spcPts val="4391"/>
              </a:lnSpc>
              <a:buFont typeface="Arial"/>
              <a:buChar char="•"/>
            </a:pPr>
            <a:r>
              <a:rPr lang="en-US" sz="3136">
                <a:solidFill>
                  <a:srgbClr val="FFFFFF"/>
                </a:solidFill>
                <a:latin typeface="Canva Sans Bold"/>
              </a:rPr>
              <a:t>Project Tracking</a:t>
            </a:r>
          </a:p>
          <a:p>
            <a:pPr marL="677208" lvl="1" indent="-338604">
              <a:lnSpc>
                <a:spcPts val="4391"/>
              </a:lnSpc>
              <a:buFont typeface="Arial"/>
              <a:buChar char="•"/>
            </a:pPr>
            <a:r>
              <a:rPr lang="en-US" sz="3136">
                <a:solidFill>
                  <a:srgbClr val="FFFFFF"/>
                </a:solidFill>
                <a:latin typeface="Canva Sans Bold"/>
              </a:rPr>
              <a:t>Communication b/w Client &amp; Contractors</a:t>
            </a:r>
          </a:p>
          <a:p>
            <a:pPr marL="677208" lvl="1" indent="-338604">
              <a:lnSpc>
                <a:spcPts val="4391"/>
              </a:lnSpc>
              <a:buFont typeface="Arial"/>
              <a:buChar char="•"/>
            </a:pPr>
            <a:r>
              <a:rPr lang="en-US" sz="3136">
                <a:solidFill>
                  <a:srgbClr val="FFFFFF"/>
                </a:solidFill>
                <a:latin typeface="Canva Sans Bold"/>
              </a:rPr>
              <a:t>Real Time Data</a:t>
            </a:r>
          </a:p>
          <a:p>
            <a:pPr marL="677208" lvl="1" indent="-338604">
              <a:lnSpc>
                <a:spcPts val="4391"/>
              </a:lnSpc>
              <a:buFont typeface="Arial"/>
              <a:buChar char="•"/>
            </a:pPr>
            <a:r>
              <a:rPr lang="en-US" sz="3136">
                <a:solidFill>
                  <a:srgbClr val="FFFFFF"/>
                </a:solidFill>
                <a:latin typeface="Canva Sans Bold"/>
              </a:rPr>
              <a:t>Cost Estimate</a:t>
            </a:r>
          </a:p>
          <a:p>
            <a:pPr>
              <a:lnSpc>
                <a:spcPts val="4391"/>
              </a:lnSpc>
            </a:pPr>
            <a:endParaRPr lang="en-US" sz="3136">
              <a:solidFill>
                <a:srgbClr val="FFFFFF"/>
              </a:solidFill>
              <a:latin typeface="Canva Sans Bold"/>
            </a:endParaRPr>
          </a:p>
          <a:p>
            <a:pPr algn="ctr">
              <a:lnSpc>
                <a:spcPts val="3099"/>
              </a:lnSpc>
              <a:spcBef>
                <a:spcPct val="0"/>
              </a:spcBef>
            </a:pPr>
            <a:endParaRPr lang="en-US" sz="3136">
              <a:solidFill>
                <a:srgbClr val="FFFFFF"/>
              </a:solidFill>
              <a:latin typeface="Canva Sans 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278140" y="-1524385"/>
            <a:ext cx="2556280" cy="2553085"/>
          </a:xfrm>
          <a:custGeom>
            <a:avLst/>
            <a:gdLst/>
            <a:ahLst/>
            <a:cxnLst/>
            <a:rect l="l" t="t" r="r" b="b"/>
            <a:pathLst>
              <a:path w="2556280" h="2553085">
                <a:moveTo>
                  <a:pt x="0" y="0"/>
                </a:moveTo>
                <a:lnTo>
                  <a:pt x="2556280" y="0"/>
                </a:lnTo>
                <a:lnTo>
                  <a:pt x="2556280" y="2553085"/>
                </a:lnTo>
                <a:lnTo>
                  <a:pt x="0" y="25530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908583" y="707085"/>
            <a:ext cx="9858996" cy="1027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461"/>
              </a:lnSpc>
              <a:spcBef>
                <a:spcPct val="0"/>
              </a:spcBef>
            </a:pPr>
            <a:r>
              <a:rPr lang="en-US" sz="6043" u="sng">
                <a:solidFill>
                  <a:srgbClr val="048AFF"/>
                </a:solidFill>
                <a:latin typeface="Canva Sans Bold"/>
              </a:rPr>
              <a:t>Industry Analysis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746573"/>
            <a:ext cx="2921198" cy="5297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38"/>
              </a:lnSpc>
              <a:spcBef>
                <a:spcPct val="0"/>
              </a:spcBef>
            </a:pPr>
            <a:r>
              <a:rPr lang="en-US" sz="3445">
                <a:solidFill>
                  <a:srgbClr val="048AFF"/>
                </a:solidFill>
                <a:latin typeface="DM Sans"/>
              </a:rPr>
              <a:t>1. Industry Size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95295" y="3572050"/>
            <a:ext cx="8042786" cy="19167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27"/>
              </a:lnSpc>
              <a:spcBef>
                <a:spcPct val="0"/>
              </a:spcBef>
            </a:pPr>
            <a:r>
              <a:rPr lang="en-US" sz="3112">
                <a:solidFill>
                  <a:srgbClr val="FFFFFF"/>
                </a:solidFill>
                <a:latin typeface="DM Sans"/>
              </a:rPr>
              <a:t>Karachi construction market size was $17.4 billion in 2022. It is projected to achieve an average annual growth rate (AAGR) of more than 5% 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504054" y="2746573"/>
            <a:ext cx="2981087" cy="5297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38"/>
              </a:lnSpc>
              <a:spcBef>
                <a:spcPct val="0"/>
              </a:spcBef>
            </a:pPr>
            <a:r>
              <a:rPr lang="en-US" sz="3445">
                <a:solidFill>
                  <a:srgbClr val="048AFF"/>
                </a:solidFill>
                <a:latin typeface="DM Sans"/>
              </a:rPr>
              <a:t>2. Growth Rate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043697" y="3572050"/>
            <a:ext cx="7987958" cy="23779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01"/>
              </a:lnSpc>
              <a:spcBef>
                <a:spcPct val="0"/>
              </a:spcBef>
            </a:pPr>
            <a:r>
              <a:rPr lang="en-US" sz="3090">
                <a:solidFill>
                  <a:srgbClr val="FFFFFF"/>
                </a:solidFill>
                <a:latin typeface="DM Sans"/>
              </a:rPr>
              <a:t> Construction sector is estimated to expand by a staggering 92 percent in seven years from Rs1,409 billion in FY2021 to Rs2,706 billion by FY2029, at an annual rate of 11.8 percent.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278140" y="-1524385"/>
            <a:ext cx="2556280" cy="2553085"/>
          </a:xfrm>
          <a:custGeom>
            <a:avLst/>
            <a:gdLst/>
            <a:ahLst/>
            <a:cxnLst/>
            <a:rect l="l" t="t" r="r" b="b"/>
            <a:pathLst>
              <a:path w="2556280" h="2553085">
                <a:moveTo>
                  <a:pt x="0" y="0"/>
                </a:moveTo>
                <a:lnTo>
                  <a:pt x="2556280" y="0"/>
                </a:lnTo>
                <a:lnTo>
                  <a:pt x="2556280" y="2553085"/>
                </a:lnTo>
                <a:lnTo>
                  <a:pt x="0" y="25530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908583" y="707085"/>
            <a:ext cx="9858996" cy="1027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461"/>
              </a:lnSpc>
              <a:spcBef>
                <a:spcPct val="0"/>
              </a:spcBef>
            </a:pPr>
            <a:r>
              <a:rPr lang="en-US" sz="6043" u="sng">
                <a:solidFill>
                  <a:srgbClr val="048AFF"/>
                </a:solidFill>
                <a:latin typeface="Canva Sans Bold"/>
              </a:rPr>
              <a:t>Industry Analysis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58477" y="2746573"/>
            <a:ext cx="4888230" cy="5297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38"/>
              </a:lnSpc>
              <a:spcBef>
                <a:spcPct val="0"/>
              </a:spcBef>
            </a:pPr>
            <a:r>
              <a:rPr lang="en-US" sz="3445">
                <a:solidFill>
                  <a:srgbClr val="048AFF"/>
                </a:solidFill>
                <a:latin typeface="DM Sans"/>
              </a:rPr>
              <a:t>3. Nature of Participants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01214" y="3581575"/>
            <a:ext cx="6579338" cy="2798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7594" lvl="1" indent="-328797">
              <a:lnSpc>
                <a:spcPts val="3746"/>
              </a:lnSpc>
              <a:buFont typeface="Arial"/>
              <a:buChar char="•"/>
            </a:pPr>
            <a:r>
              <a:rPr lang="en-US" sz="3045">
                <a:solidFill>
                  <a:srgbClr val="FFFAEB"/>
                </a:solidFill>
                <a:latin typeface="DM Sans"/>
              </a:rPr>
              <a:t>Private Contractors</a:t>
            </a:r>
          </a:p>
          <a:p>
            <a:pPr marL="657594" lvl="1" indent="-328797">
              <a:lnSpc>
                <a:spcPts val="3746"/>
              </a:lnSpc>
              <a:buFont typeface="Arial"/>
              <a:buChar char="•"/>
            </a:pPr>
            <a:r>
              <a:rPr lang="en-US" sz="3045">
                <a:solidFill>
                  <a:srgbClr val="FFFAEB"/>
                </a:solidFill>
                <a:latin typeface="DM Sans"/>
              </a:rPr>
              <a:t>to small and medium enterprises (SMEs)</a:t>
            </a:r>
          </a:p>
          <a:p>
            <a:pPr marL="657594" lvl="1" indent="-328797">
              <a:lnSpc>
                <a:spcPts val="3746"/>
              </a:lnSpc>
              <a:buFont typeface="Arial"/>
              <a:buChar char="•"/>
            </a:pPr>
            <a:r>
              <a:rPr lang="en-US" sz="3045">
                <a:solidFill>
                  <a:srgbClr val="FFFAEB"/>
                </a:solidFill>
                <a:latin typeface="DM Sans"/>
              </a:rPr>
              <a:t>Clients</a:t>
            </a:r>
          </a:p>
          <a:p>
            <a:pPr marL="657594" lvl="1" indent="-328797">
              <a:lnSpc>
                <a:spcPts val="3746"/>
              </a:lnSpc>
              <a:buFont typeface="Arial"/>
              <a:buChar char="•"/>
            </a:pPr>
            <a:r>
              <a:rPr lang="en-US" sz="3045">
                <a:solidFill>
                  <a:srgbClr val="FFFAEB"/>
                </a:solidFill>
                <a:latin typeface="DM Sans"/>
              </a:rPr>
              <a:t>Material Providers</a:t>
            </a:r>
          </a:p>
          <a:p>
            <a:pPr>
              <a:lnSpc>
                <a:spcPts val="3746"/>
              </a:lnSpc>
              <a:spcBef>
                <a:spcPct val="0"/>
              </a:spcBef>
            </a:pPr>
            <a:endParaRPr lang="en-US" sz="3045">
              <a:solidFill>
                <a:srgbClr val="FFFAEB"/>
              </a:solidFill>
              <a:latin typeface="DM Sa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561931" y="2746573"/>
            <a:ext cx="4659749" cy="10631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38"/>
              </a:lnSpc>
            </a:pPr>
            <a:r>
              <a:rPr lang="en-US" sz="3445">
                <a:solidFill>
                  <a:srgbClr val="048AFF"/>
                </a:solidFill>
                <a:latin typeface="DM Sans"/>
              </a:rPr>
              <a:t>4. Key Success Factors</a:t>
            </a:r>
          </a:p>
          <a:p>
            <a:pPr algn="ctr">
              <a:lnSpc>
                <a:spcPts val="4238"/>
              </a:lnSpc>
              <a:spcBef>
                <a:spcPct val="0"/>
              </a:spcBef>
            </a:pPr>
            <a:r>
              <a:rPr lang="en-US" sz="3445">
                <a:solidFill>
                  <a:srgbClr val="048AFF"/>
                </a:solidFill>
                <a:latin typeface="DM Sans"/>
              </a:rPr>
              <a:t>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300042" y="3581575"/>
            <a:ext cx="6579338" cy="18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7594" lvl="1" indent="-328797">
              <a:lnSpc>
                <a:spcPts val="3746"/>
              </a:lnSpc>
              <a:buFont typeface="Arial"/>
              <a:buChar char="•"/>
            </a:pPr>
            <a:r>
              <a:rPr lang="en-US" sz="3045">
                <a:solidFill>
                  <a:srgbClr val="FFFAEB"/>
                </a:solidFill>
                <a:latin typeface="DM Sans"/>
              </a:rPr>
              <a:t>On Time-Delivered</a:t>
            </a:r>
          </a:p>
          <a:p>
            <a:pPr marL="657594" lvl="1" indent="-328797">
              <a:lnSpc>
                <a:spcPts val="3746"/>
              </a:lnSpc>
              <a:buFont typeface="Arial"/>
              <a:buChar char="•"/>
            </a:pPr>
            <a:r>
              <a:rPr lang="en-US" sz="3045">
                <a:solidFill>
                  <a:srgbClr val="FFFAEB"/>
                </a:solidFill>
                <a:latin typeface="DM Sans"/>
              </a:rPr>
              <a:t>Real Time Project Tracking</a:t>
            </a:r>
          </a:p>
          <a:p>
            <a:pPr marL="657594" lvl="1" indent="-328797">
              <a:lnSpc>
                <a:spcPts val="3746"/>
              </a:lnSpc>
              <a:buFont typeface="Arial"/>
              <a:buChar char="•"/>
            </a:pPr>
            <a:r>
              <a:rPr lang="en-US" sz="3045">
                <a:solidFill>
                  <a:srgbClr val="FFFAEB"/>
                </a:solidFill>
                <a:latin typeface="DM Sans"/>
              </a:rPr>
              <a:t>Cost Management</a:t>
            </a:r>
          </a:p>
          <a:p>
            <a:pPr marL="657594" lvl="1" indent="-328797">
              <a:lnSpc>
                <a:spcPts val="3746"/>
              </a:lnSpc>
              <a:spcBef>
                <a:spcPct val="0"/>
              </a:spcBef>
              <a:buFont typeface="Arial"/>
              <a:buChar char="•"/>
            </a:pPr>
            <a:r>
              <a:rPr lang="en-US" sz="3045">
                <a:solidFill>
                  <a:srgbClr val="FFFAEB"/>
                </a:solidFill>
                <a:latin typeface="DM Sans"/>
              </a:rPr>
              <a:t>Real Time Material Data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278140" y="-1524385"/>
            <a:ext cx="2556280" cy="2553085"/>
          </a:xfrm>
          <a:custGeom>
            <a:avLst/>
            <a:gdLst/>
            <a:ahLst/>
            <a:cxnLst/>
            <a:rect l="l" t="t" r="r" b="b"/>
            <a:pathLst>
              <a:path w="2556280" h="2553085">
                <a:moveTo>
                  <a:pt x="0" y="0"/>
                </a:moveTo>
                <a:lnTo>
                  <a:pt x="2556280" y="0"/>
                </a:lnTo>
                <a:lnTo>
                  <a:pt x="2556280" y="2553085"/>
                </a:lnTo>
                <a:lnTo>
                  <a:pt x="0" y="25530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895350"/>
            <a:ext cx="11320709" cy="1182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715"/>
              </a:lnSpc>
              <a:spcBef>
                <a:spcPct val="0"/>
              </a:spcBef>
            </a:pPr>
            <a:r>
              <a:rPr lang="en-US" sz="6939" u="sng">
                <a:solidFill>
                  <a:srgbClr val="048AFF"/>
                </a:solidFill>
                <a:latin typeface="Canva Sans Bold"/>
              </a:rPr>
              <a:t>Market Analysis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23714" y="2649927"/>
            <a:ext cx="10793492" cy="10631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38"/>
              </a:lnSpc>
            </a:pPr>
            <a:r>
              <a:rPr lang="en-US" sz="3445">
                <a:solidFill>
                  <a:srgbClr val="048AFF"/>
                </a:solidFill>
                <a:latin typeface="DM Sans Bold"/>
              </a:rPr>
              <a:t> Market Segmentation and Target Market Selection</a:t>
            </a:r>
          </a:p>
          <a:p>
            <a:pPr>
              <a:lnSpc>
                <a:spcPts val="4238"/>
              </a:lnSpc>
              <a:spcBef>
                <a:spcPct val="0"/>
              </a:spcBef>
            </a:pPr>
            <a:endParaRPr lang="en-US" sz="3445">
              <a:solidFill>
                <a:srgbClr val="048AFF"/>
              </a:solidFill>
              <a:latin typeface="DM Sa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23714" y="3811802"/>
            <a:ext cx="12682710" cy="4118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71"/>
              </a:lnSpc>
            </a:pPr>
            <a:r>
              <a:rPr lang="en-US" sz="2984">
                <a:solidFill>
                  <a:srgbClr val="FFFFFF"/>
                </a:solidFill>
                <a:latin typeface="DM Sans Bold"/>
              </a:rPr>
              <a:t> 1. Project Type:</a:t>
            </a:r>
            <a:r>
              <a:rPr lang="en-US" sz="2984">
                <a:solidFill>
                  <a:srgbClr val="FFFFFF"/>
                </a:solidFill>
                <a:latin typeface="DM Sans"/>
              </a:rPr>
              <a:t> Residential, commercial, infrastructural, and industrial.</a:t>
            </a:r>
          </a:p>
          <a:p>
            <a:pPr>
              <a:lnSpc>
                <a:spcPts val="3671"/>
              </a:lnSpc>
            </a:pPr>
            <a:endParaRPr lang="en-US" sz="2984">
              <a:solidFill>
                <a:srgbClr val="FFFFFF"/>
              </a:solidFill>
              <a:latin typeface="DM Sans"/>
            </a:endParaRPr>
          </a:p>
          <a:p>
            <a:pPr>
              <a:lnSpc>
                <a:spcPts val="3671"/>
              </a:lnSpc>
            </a:pPr>
            <a:r>
              <a:rPr lang="en-US" sz="2984">
                <a:solidFill>
                  <a:srgbClr val="FFFFFF"/>
                </a:solidFill>
                <a:latin typeface="DM Sans Bold"/>
              </a:rPr>
              <a:t>2. Client Type</a:t>
            </a:r>
            <a:r>
              <a:rPr lang="en-US" sz="2984">
                <a:solidFill>
                  <a:srgbClr val="FFFFFF"/>
                </a:solidFill>
                <a:latin typeface="DM Sans"/>
              </a:rPr>
              <a:t>: Governmental bodies, private project owners, and small to medium enterprises (SMEs).</a:t>
            </a:r>
          </a:p>
          <a:p>
            <a:pPr>
              <a:lnSpc>
                <a:spcPts val="3671"/>
              </a:lnSpc>
            </a:pPr>
            <a:endParaRPr lang="en-US" sz="2984">
              <a:solidFill>
                <a:srgbClr val="FFFFFF"/>
              </a:solidFill>
              <a:latin typeface="DM Sans"/>
            </a:endParaRPr>
          </a:p>
          <a:p>
            <a:pPr>
              <a:lnSpc>
                <a:spcPts val="3671"/>
              </a:lnSpc>
            </a:pPr>
            <a:r>
              <a:rPr lang="en-US" sz="2984">
                <a:solidFill>
                  <a:srgbClr val="FFFFFF"/>
                </a:solidFill>
                <a:latin typeface="DM Sans"/>
              </a:rPr>
              <a:t>3</a:t>
            </a:r>
            <a:r>
              <a:rPr lang="en-US" sz="2984">
                <a:solidFill>
                  <a:srgbClr val="FFFFFF"/>
                </a:solidFill>
                <a:latin typeface="DM Sans Bold"/>
              </a:rPr>
              <a:t>. Project Scale: </a:t>
            </a:r>
            <a:r>
              <a:rPr lang="en-US" sz="2984">
                <a:solidFill>
                  <a:srgbClr val="FFFFFF"/>
                </a:solidFill>
                <a:latin typeface="DM Sans"/>
              </a:rPr>
              <a:t>Small-scale renovations, medium-sized buildings, and large-scale developments.</a:t>
            </a:r>
          </a:p>
          <a:p>
            <a:pPr>
              <a:lnSpc>
                <a:spcPts val="3671"/>
              </a:lnSpc>
            </a:pPr>
            <a:endParaRPr lang="en-US" sz="2984">
              <a:solidFill>
                <a:srgbClr val="FFFFFF"/>
              </a:solidFill>
              <a:latin typeface="DM Sans"/>
            </a:endParaRPr>
          </a:p>
          <a:p>
            <a:pPr>
              <a:lnSpc>
                <a:spcPts val="3671"/>
              </a:lnSpc>
              <a:spcBef>
                <a:spcPct val="0"/>
              </a:spcBef>
            </a:pPr>
            <a:endParaRPr lang="en-US" sz="2984">
              <a:solidFill>
                <a:srgbClr val="FFFFFF"/>
              </a:solidFill>
              <a:latin typeface="DM Sans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3794038" y="852241"/>
            <a:ext cx="2266007" cy="2179486"/>
          </a:xfrm>
          <a:custGeom>
            <a:avLst/>
            <a:gdLst/>
            <a:ahLst/>
            <a:cxnLst/>
            <a:rect l="l" t="t" r="r" b="b"/>
            <a:pathLst>
              <a:path w="2266007" h="2179486">
                <a:moveTo>
                  <a:pt x="0" y="0"/>
                </a:moveTo>
                <a:lnTo>
                  <a:pt x="2266007" y="0"/>
                </a:lnTo>
                <a:lnTo>
                  <a:pt x="2266007" y="2179487"/>
                </a:lnTo>
                <a:lnTo>
                  <a:pt x="0" y="217948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711</Words>
  <Application>Microsoft Office PowerPoint</Application>
  <PresentationFormat>Custom</PresentationFormat>
  <Paragraphs>126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Calibri</vt:lpstr>
      <vt:lpstr>Arial</vt:lpstr>
      <vt:lpstr>Now Bold</vt:lpstr>
      <vt:lpstr>Canva Sans Bold</vt:lpstr>
      <vt:lpstr>DM Sans</vt:lpstr>
      <vt:lpstr>DM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and Blue Professional Technology Business Project Presentation</dc:title>
  <cp:lastModifiedBy>Microsoft account</cp:lastModifiedBy>
  <cp:revision>3</cp:revision>
  <dcterms:created xsi:type="dcterms:W3CDTF">2006-08-16T00:00:00Z</dcterms:created>
  <dcterms:modified xsi:type="dcterms:W3CDTF">2024-05-27T06:37:40Z</dcterms:modified>
  <dc:identifier>DAGD9aodAmw</dc:identifier>
</cp:coreProperties>
</file>