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4" r:id="rId1"/>
  </p:sldMasterIdLst>
  <p:notesMasterIdLst>
    <p:notesMasterId r:id="rId32"/>
  </p:notesMasterIdLst>
  <p:handoutMasterIdLst>
    <p:handoutMasterId r:id="rId33"/>
  </p:handoutMasterIdLst>
  <p:sldIdLst>
    <p:sldId id="386" r:id="rId2"/>
    <p:sldId id="257" r:id="rId3"/>
    <p:sldId id="279" r:id="rId4"/>
    <p:sldId id="387" r:id="rId5"/>
    <p:sldId id="259" r:id="rId6"/>
    <p:sldId id="260" r:id="rId7"/>
    <p:sldId id="261" r:id="rId8"/>
    <p:sldId id="262" r:id="rId9"/>
    <p:sldId id="393" r:id="rId10"/>
    <p:sldId id="263" r:id="rId11"/>
    <p:sldId id="264" r:id="rId12"/>
    <p:sldId id="266" r:id="rId13"/>
    <p:sldId id="392" r:id="rId14"/>
    <p:sldId id="352" r:id="rId15"/>
    <p:sldId id="395" r:id="rId16"/>
    <p:sldId id="396" r:id="rId17"/>
    <p:sldId id="269" r:id="rId18"/>
    <p:sldId id="361" r:id="rId19"/>
    <p:sldId id="397" r:id="rId20"/>
    <p:sldId id="270" r:id="rId21"/>
    <p:sldId id="391" r:id="rId22"/>
    <p:sldId id="398" r:id="rId23"/>
    <p:sldId id="272" r:id="rId24"/>
    <p:sldId id="283" r:id="rId25"/>
    <p:sldId id="273" r:id="rId26"/>
    <p:sldId id="274" r:id="rId27"/>
    <p:sldId id="275" r:id="rId28"/>
    <p:sldId id="390" r:id="rId29"/>
    <p:sldId id="372" r:id="rId30"/>
    <p:sldId id="373" r:id="rId31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650875" indent="-1936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1303338" indent="-3889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957388" indent="-5857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2609850" indent="-7810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7">
          <p15:clr>
            <a:srgbClr val="A4A3A4"/>
          </p15:clr>
        </p15:guide>
        <p15:guide id="2" pos="1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98" y="42"/>
      </p:cViewPr>
      <p:guideLst>
        <p:guide orient="horz" pos="1517"/>
        <p:guide pos="1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itchFamily="-84" charset="0"/>
              </a:defRPr>
            </a:lvl1pPr>
          </a:lstStyle>
          <a:p>
            <a:fld id="{D75E9034-92F5-45D0-ACFF-87814DF400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7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fld id="{B08DDBD6-A02D-4186-A5F4-32D02AB9B5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8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6508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13033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9573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26098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3264898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7878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0857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3836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5565FF1-B3D8-4314-B5A8-140DAFB0DA4B}" type="slidenum">
              <a:rPr lang="en-US" sz="1300">
                <a:latin typeface="Times New Roman" pitchFamily="18" charset="0"/>
              </a:rPr>
              <a:pPr/>
              <a:t>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261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89870A4-FF97-4773-9B69-078913F66361}" type="slidenum">
              <a:rPr lang="en-US" sz="1300">
                <a:latin typeface="Times New Roman" pitchFamily="18" charset="0"/>
              </a:rPr>
              <a:pPr/>
              <a:t>14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25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4CFDC88-5248-4429-AE0C-35D51EAEAE13}" type="slidenum">
              <a:rPr lang="en-US" sz="1300">
                <a:latin typeface="Times New Roman" pitchFamily="18" charset="0"/>
              </a:rPr>
              <a:pPr/>
              <a:t>15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24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80381B0-0406-4F2C-8AEE-1B08C87DADAD}" type="slidenum">
              <a:rPr lang="en-US" sz="1300">
                <a:latin typeface="Times New Roman" pitchFamily="18" charset="0"/>
              </a:rPr>
              <a:pPr/>
              <a:t>17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8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EB04E46-1834-4ECB-A4EB-ED9449DBE68F}" type="slidenum">
              <a:rPr lang="en-US" sz="1300">
                <a:latin typeface="Times New Roman" pitchFamily="18" charset="0"/>
              </a:rPr>
              <a:pPr/>
              <a:t>18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74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354770C-3CEC-4B17-9624-93BCE5115DA7}" type="slidenum">
              <a:rPr lang="en-US" sz="1300">
                <a:latin typeface="Times New Roman" pitchFamily="18" charset="0"/>
              </a:rPr>
              <a:pPr/>
              <a:t>20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95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407B3A2-F2C6-426F-8AD9-68A7705ABC77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45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477A1F3-EB4B-42AE-B53C-9664E3C38F92}" type="slidenum">
              <a:rPr lang="en-US" sz="1300">
                <a:latin typeface="Times New Roman" pitchFamily="18" charset="0"/>
              </a:rPr>
              <a:pPr/>
              <a:t>23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793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7D78FE6-A7EE-4B93-BF96-EABC7BBDE009}" type="slidenum">
              <a:rPr lang="en-US" sz="1300">
                <a:latin typeface="Times New Roman" pitchFamily="18" charset="0"/>
              </a:rPr>
              <a:pPr/>
              <a:t>24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03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38DF72-8723-4EE9-A28C-3CAEAE855EC6}" type="slidenum">
              <a:rPr lang="en-US" sz="1300">
                <a:latin typeface="Times New Roman" pitchFamily="18" charset="0"/>
              </a:rPr>
              <a:pPr/>
              <a:t>25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99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37FFA5F-4DF6-4E7E-839D-B0FF555E94E4}" type="slidenum">
              <a:rPr lang="en-US" sz="1300">
                <a:latin typeface="Times New Roman" pitchFamily="18" charset="0"/>
              </a:rPr>
              <a:pPr/>
              <a:t>26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895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2F8944F-1307-4B8B-9831-E31C192F29F2}" type="slidenum">
              <a:rPr lang="en-US" sz="1300">
                <a:latin typeface="Times New Roman" pitchFamily="18" charset="0"/>
              </a:rPr>
              <a:pPr/>
              <a:t>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3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A2422EC-5071-4A5A-9036-73184BD978AB}" type="slidenum">
              <a:rPr lang="en-US" sz="1300">
                <a:latin typeface="Times New Roman" pitchFamily="18" charset="0"/>
              </a:rPr>
              <a:pPr/>
              <a:t>27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41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97972D0-885D-4FCF-BF22-E074B9D970DA}" type="slidenum">
              <a:rPr lang="en-US" sz="1300">
                <a:latin typeface="Times New Roman" pitchFamily="18" charset="0"/>
              </a:rPr>
              <a:pPr/>
              <a:t>29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88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42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10AEB94-D683-4656-A1D7-7E4C6923A29B}" type="slidenum">
              <a:rPr lang="en-US" sz="1300">
                <a:latin typeface="Times New Roman" pitchFamily="18" charset="0"/>
              </a:rPr>
              <a:pPr/>
              <a:t>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15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F30EC08-0DAC-4998-B58B-EF31161C3A0D}" type="slidenum">
              <a:rPr lang="en-US" sz="1300">
                <a:latin typeface="Times New Roman" pitchFamily="18" charset="0"/>
              </a:rPr>
              <a:pPr/>
              <a:t>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644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1F82040-6EB5-464A-87B2-9125ABE1AD46}" type="slidenum">
              <a:rPr lang="en-US" sz="1300">
                <a:latin typeface="Times New Roman" pitchFamily="18" charset="0"/>
              </a:rPr>
              <a:pPr/>
              <a:t>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3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FA159B7-2BD6-4FFB-BA18-6175D727D55D}" type="slidenum">
              <a:rPr lang="en-US" sz="1300">
                <a:latin typeface="Times New Roman" pitchFamily="18" charset="0"/>
              </a:rPr>
              <a:pPr/>
              <a:t>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3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97A4539-435D-4775-8087-8E86ADBDE770}" type="slidenum">
              <a:rPr lang="en-US" sz="1300">
                <a:latin typeface="Times New Roman" pitchFamily="18" charset="0"/>
              </a:rPr>
              <a:pPr/>
              <a:t>10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23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30B4F3F-0DE9-45A7-A76B-910B4FE3E1FA}" type="slidenum">
              <a:rPr lang="en-US" sz="1300">
                <a:latin typeface="Times New Roman" pitchFamily="18" charset="0"/>
              </a:rPr>
              <a:pPr/>
              <a:t>11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31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361710D-A405-4F87-8381-32B0B26BD8BF}" type="slidenum">
              <a:rPr lang="en-US" sz="1300">
                <a:latin typeface="Times New Roman" pitchFamily="18" charset="0"/>
              </a:rPr>
              <a:pPr/>
              <a:t>12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3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218863"/>
            <a:ext cx="1372663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28700" y="2336802"/>
            <a:ext cx="116586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9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28700" y="4815476"/>
            <a:ext cx="11658600" cy="1599605"/>
          </a:xfrm>
        </p:spPr>
        <p:txBody>
          <a:bodyPr lIns="65311" rIns="65311"/>
          <a:lstStyle>
            <a:lvl1pPr marL="0" marR="91435" indent="0" algn="r">
              <a:buNone/>
              <a:defRPr>
                <a:solidFill>
                  <a:schemeClr val="tx2"/>
                </a:solidFill>
              </a:defRPr>
            </a:lvl1pPr>
            <a:lvl2pPr marL="653110" indent="0" algn="ctr">
              <a:buNone/>
            </a:lvl2pPr>
            <a:lvl3pPr marL="1306220" indent="0" algn="ctr">
              <a:buNone/>
            </a:lvl3pPr>
            <a:lvl4pPr marL="1959331" indent="0" algn="ctr">
              <a:buNone/>
            </a:lvl4pPr>
            <a:lvl5pPr marL="2612441" indent="0" algn="ctr">
              <a:buNone/>
            </a:lvl5pPr>
            <a:lvl6pPr marL="3265551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647" y="6604000"/>
            <a:ext cx="13721648" cy="254945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10/10/2020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75106"/>
            <a:ext cx="12344400" cy="584809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020" y="366187"/>
            <a:ext cx="2666205" cy="745701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8"/>
            <a:ext cx="9486900" cy="745701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64" y="1412949"/>
            <a:ext cx="116586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9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4070" y="3908949"/>
            <a:ext cx="6858000" cy="1939851"/>
          </a:xfrm>
        </p:spPr>
        <p:txBody>
          <a:bodyPr lIns="130622" rIns="130622" anchor="t"/>
          <a:lstStyle>
            <a:lvl1pPr marL="0" indent="0" algn="l">
              <a:buNone/>
              <a:defRPr sz="33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5455020" y="4007296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5175396" y="4007296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75105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975105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4067"/>
            <a:ext cx="123444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7213600"/>
            <a:ext cx="6060282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1244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967540" y="7213600"/>
            <a:ext cx="6062663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1244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800" y="1925726"/>
            <a:ext cx="6060282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1925726"/>
            <a:ext cx="6062663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02400"/>
            <a:ext cx="11222664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6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29400" y="7140136"/>
            <a:ext cx="5961888" cy="1219200"/>
          </a:xfrm>
        </p:spPr>
        <p:txBody>
          <a:bodyPr/>
          <a:lstStyle>
            <a:lvl1pPr marL="0" indent="0" algn="r">
              <a:buNone/>
              <a:defRPr sz="23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0" y="365760"/>
            <a:ext cx="11219688" cy="60960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90548" y="8543925"/>
            <a:ext cx="2880360" cy="48768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1848" y="7257870"/>
            <a:ext cx="10744200" cy="864309"/>
          </a:xfrm>
          <a:noFill/>
        </p:spPr>
        <p:txBody>
          <a:bodyPr lIns="130622" tIns="0" rIns="130622" anchor="t"/>
          <a:lstStyle>
            <a:lvl1pPr marL="0" marR="26124" indent="0" algn="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53291"/>
            <a:ext cx="130302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10/10/2020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70109" y="8543926"/>
            <a:ext cx="3526022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486830"/>
            <a:ext cx="12113148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48910" y="7926582"/>
            <a:ext cx="7410936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728576" y="7918681"/>
            <a:ext cx="5535677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9063" y="7721671"/>
            <a:ext cx="5103471" cy="14411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622" tIns="65311" rIns="130622" bIns="65311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3855" y="7716985"/>
            <a:ext cx="5108264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996168" y="6651253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2716544" y="6651253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48910" y="7926582"/>
            <a:ext cx="7410936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728576" y="7918681"/>
            <a:ext cx="5535677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9063" y="7721671"/>
            <a:ext cx="5103471" cy="14411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622" tIns="65311" rIns="130622" bIns="65311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3855" y="7716985"/>
            <a:ext cx="5108264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85800" y="1975105"/>
            <a:ext cx="12344400" cy="6034617"/>
          </a:xfrm>
          <a:prstGeom prst="rect">
            <a:avLst/>
          </a:prstGeom>
        </p:spPr>
        <p:txBody>
          <a:bodyPr vert="horz" lIns="130622" tIns="65311" rIns="130622" bIns="65311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0090548" y="8543925"/>
            <a:ext cx="2880360" cy="487680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10/10/2020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570109" y="8543926"/>
            <a:ext cx="3526022" cy="486833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4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970908" y="8543926"/>
            <a:ext cx="548640" cy="486833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4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9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22488" indent="-365742" algn="l" rtl="0" eaLnBrk="1" latinLnBrk="0" hangingPunct="1">
        <a:spcBef>
          <a:spcPts val="57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88230" indent="-326555" algn="l" rtl="0" eaLnBrk="1" latinLnBrk="0" hangingPunct="1">
        <a:spcBef>
          <a:spcPts val="463"/>
        </a:spcBef>
        <a:buClr>
          <a:schemeClr val="accent1"/>
        </a:buClr>
        <a:buFont typeface="Verdana"/>
        <a:buChar char="◦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847" indent="-326555" algn="l" rtl="0" eaLnBrk="1" latinLnBrk="0" hangingPunct="1">
        <a:spcBef>
          <a:spcPts val="500"/>
        </a:spcBef>
        <a:buClr>
          <a:schemeClr val="accent2"/>
        </a:buClr>
        <a:buSzPct val="100000"/>
        <a:buFont typeface="Wingdings 2"/>
        <a:buChar char="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76" indent="-326555" algn="l" rtl="0" eaLnBrk="1" latinLnBrk="0" hangingPunct="1">
        <a:spcBef>
          <a:spcPts val="500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9331" indent="-326555" algn="l" rtl="0" eaLnBrk="1" latinLnBrk="0" hangingPunct="1">
        <a:spcBef>
          <a:spcPts val="500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612441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cess_(computing)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700" dirty="0" smtClean="0"/>
              <a:t>CPU Scheduling</a:t>
            </a:r>
            <a:endParaRPr lang="en-US" sz="5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Course Instructor: Nausheen Shoaib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Monotype Sorts" pitchFamily="-84" charset="2"/>
              <a:buNone/>
              <a:tabLst>
                <a:tab pos="5213350" algn="ctr"/>
              </a:tabLst>
            </a:pPr>
            <a:r>
              <a:rPr lang="en-US" dirty="0" smtClean="0"/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5213350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3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</a:p>
          <a:p>
            <a:pPr>
              <a:tabLst>
                <a:tab pos="5213350" algn="ctr"/>
              </a:tabLst>
            </a:pPr>
            <a:r>
              <a:rPr lang="en-US" dirty="0" smtClean="0"/>
              <a:t>The Gantt chart for the schedule is:</a:t>
            </a:r>
            <a:br>
              <a:rPr lang="en-US" dirty="0" smtClean="0"/>
            </a:b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endParaRPr lang="en-US" dirty="0" smtClean="0"/>
          </a:p>
          <a:p>
            <a:pPr>
              <a:tabLst>
                <a:tab pos="5213350" algn="ctr"/>
              </a:tabLst>
            </a:pPr>
            <a:r>
              <a:rPr lang="en-US" dirty="0" smtClean="0"/>
              <a:t>Waiting time for </a:t>
            </a:r>
            <a:r>
              <a:rPr lang="en-US" i="1" dirty="0" smtClean="0"/>
              <a:t>P</a:t>
            </a:r>
            <a:r>
              <a:rPr lang="en-US" i="1" baseline="-25000" dirty="0" smtClean="0"/>
              <a:t>1 </a:t>
            </a:r>
            <a:r>
              <a:rPr lang="en-US" i="1" dirty="0" smtClean="0"/>
              <a:t>=</a:t>
            </a:r>
            <a:r>
              <a:rPr lang="en-US" dirty="0" smtClean="0"/>
              <a:t> 6</a:t>
            </a:r>
            <a:r>
              <a:rPr lang="en-US" i="1" dirty="0" smtClean="0"/>
              <a:t>;</a:t>
            </a:r>
            <a:r>
              <a:rPr lang="en-US" i="1" baseline="-25000" dirty="0" smtClean="0"/>
              <a:t>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= 0</a:t>
            </a:r>
            <a:r>
              <a:rPr lang="en-US" i="1" baseline="-25000" dirty="0" smtClean="0"/>
              <a:t>; </a:t>
            </a:r>
            <a:r>
              <a:rPr lang="en-US" i="1" dirty="0" smtClean="0"/>
              <a:t>P</a:t>
            </a:r>
            <a:r>
              <a:rPr lang="en-US" i="1" baseline="-25000" dirty="0" smtClean="0"/>
              <a:t>3 </a:t>
            </a:r>
            <a:r>
              <a:rPr lang="en-US" i="1" dirty="0" smtClean="0"/>
              <a:t>= </a:t>
            </a:r>
            <a:r>
              <a:rPr lang="en-US" dirty="0" smtClean="0"/>
              <a:t>3</a:t>
            </a:r>
            <a:endParaRPr lang="en-US" i="1" dirty="0" smtClean="0"/>
          </a:p>
          <a:p>
            <a:pPr>
              <a:tabLst>
                <a:tab pos="5213350" algn="ctr"/>
              </a:tabLst>
            </a:pPr>
            <a:r>
              <a:rPr lang="en-US" dirty="0" smtClean="0"/>
              <a:t>Average waiting time:   (6 + 0 + 3)/3 = 3</a:t>
            </a:r>
          </a:p>
          <a:p>
            <a:pPr>
              <a:tabLst>
                <a:tab pos="5213350" algn="ctr"/>
              </a:tabLst>
            </a:pPr>
            <a:r>
              <a:rPr lang="en-US" dirty="0" smtClean="0"/>
              <a:t>Much better than previous case</a:t>
            </a:r>
          </a:p>
          <a:p>
            <a:pPr>
              <a:tabLst>
                <a:tab pos="5213350" algn="ctr"/>
              </a:tabLst>
            </a:pPr>
            <a:r>
              <a:rPr lang="en-US" b="1" dirty="0" smtClean="0">
                <a:solidFill>
                  <a:srgbClr val="3366FF"/>
                </a:solidFill>
              </a:rPr>
              <a:t>Convoy effect </a:t>
            </a:r>
            <a:r>
              <a:rPr lang="en-US" dirty="0" smtClean="0"/>
              <a:t>- short process behind long process</a:t>
            </a:r>
          </a:p>
          <a:p>
            <a:pPr lvl="1">
              <a:tabLst>
                <a:tab pos="5213350" algn="ctr"/>
              </a:tabLst>
            </a:pPr>
            <a:r>
              <a:rPr lang="en-US" dirty="0" smtClean="0"/>
              <a:t>Consider one CPU-bound and many I/O-bound processes</a:t>
            </a:r>
          </a:p>
        </p:txBody>
      </p:sp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FCFS Scheduling (Cont.)</a:t>
            </a:r>
          </a:p>
        </p:txBody>
      </p:sp>
      <p:grpSp>
        <p:nvGrpSpPr>
          <p:cNvPr id="25603" name="Group 20"/>
          <p:cNvGrpSpPr>
            <a:grpSpLocks/>
          </p:cNvGrpSpPr>
          <p:nvPr/>
        </p:nvGrpSpPr>
        <p:grpSpPr bwMode="auto">
          <a:xfrm>
            <a:off x="2763043" y="3416461"/>
            <a:ext cx="8189913" cy="1450975"/>
            <a:chOff x="882" y="1650"/>
            <a:chExt cx="3439" cy="686"/>
          </a:xfrm>
        </p:grpSpPr>
        <p:sp>
          <p:nvSpPr>
            <p:cNvPr id="25604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5" name="Text Box 7"/>
            <p:cNvSpPr txBox="1">
              <a:spLocks noChangeArrowheads="1"/>
            </p:cNvSpPr>
            <p:nvPr/>
          </p:nvSpPr>
          <p:spPr bwMode="auto">
            <a:xfrm flipH="1">
              <a:off x="3219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5606" name="Text Box 8"/>
            <p:cNvSpPr txBox="1">
              <a:spLocks noChangeArrowheads="1"/>
            </p:cNvSpPr>
            <p:nvPr/>
          </p:nvSpPr>
          <p:spPr bwMode="auto">
            <a:xfrm flipH="1">
              <a:off x="1731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5607" name="Text Box 9"/>
            <p:cNvSpPr txBox="1">
              <a:spLocks noChangeArrowheads="1"/>
            </p:cNvSpPr>
            <p:nvPr/>
          </p:nvSpPr>
          <p:spPr bwMode="auto">
            <a:xfrm flipH="1">
              <a:off x="1155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5608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16"/>
            <p:cNvSpPr txBox="1">
              <a:spLocks noChangeArrowheads="1"/>
            </p:cNvSpPr>
            <p:nvPr/>
          </p:nvSpPr>
          <p:spPr bwMode="auto">
            <a:xfrm flipH="1">
              <a:off x="2086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6</a:t>
              </a:r>
            </a:p>
          </p:txBody>
        </p:sp>
        <p:sp>
          <p:nvSpPr>
            <p:cNvPr id="25615" name="Text Box 17"/>
            <p:cNvSpPr txBox="1">
              <a:spLocks noChangeArrowheads="1"/>
            </p:cNvSpPr>
            <p:nvPr/>
          </p:nvSpPr>
          <p:spPr bwMode="auto">
            <a:xfrm flipH="1">
              <a:off x="1510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</a:t>
              </a:r>
            </a:p>
          </p:txBody>
        </p:sp>
        <p:sp>
          <p:nvSpPr>
            <p:cNvPr id="25616" name="Text Box 18"/>
            <p:cNvSpPr txBox="1">
              <a:spLocks noChangeArrowheads="1"/>
            </p:cNvSpPr>
            <p:nvPr/>
          </p:nvSpPr>
          <p:spPr bwMode="auto">
            <a:xfrm flipH="1">
              <a:off x="4130" y="2154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30</a:t>
              </a:r>
            </a:p>
          </p:txBody>
        </p:sp>
        <p:sp>
          <p:nvSpPr>
            <p:cNvPr id="25617" name="Text Box 19"/>
            <p:cNvSpPr txBox="1">
              <a:spLocks noChangeArrowheads="1"/>
            </p:cNvSpPr>
            <p:nvPr/>
          </p:nvSpPr>
          <p:spPr bwMode="auto">
            <a:xfrm flipH="1">
              <a:off x="882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smtClean="0"/>
              <a:t>Associate with each process the length of its next CPU burst</a:t>
            </a:r>
          </a:p>
          <a:p>
            <a:pPr lvl="1"/>
            <a:r>
              <a:rPr lang="en-US" smtClean="0"/>
              <a:t> Use these lengths to schedule the process with the shortest time</a:t>
            </a:r>
          </a:p>
          <a:p>
            <a:endParaRPr lang="en-US" smtClean="0"/>
          </a:p>
          <a:p>
            <a:r>
              <a:rPr lang="en-US" smtClean="0"/>
              <a:t>SJF is optimal – gives minimum average waiting time for a given set of processes</a:t>
            </a:r>
          </a:p>
          <a:p>
            <a:pPr lvl="1"/>
            <a:r>
              <a:rPr lang="en-US" smtClean="0"/>
              <a:t>The difficulty is knowing the length of the next CPU request</a:t>
            </a:r>
          </a:p>
          <a:p>
            <a:pPr lvl="1"/>
            <a:r>
              <a:rPr lang="en-US" smtClean="0"/>
              <a:t>Could ask the user</a:t>
            </a: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69888"/>
            <a:ext cx="11745912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Shortest-Job-First (SJF)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      	                </a:t>
            </a:r>
            <a:r>
              <a:rPr lang="en-US" u="sng" smtClean="0"/>
              <a:t>Process</a:t>
            </a:r>
            <a:r>
              <a:rPr lang="en-US" u="sng" smtClean="0">
                <a:solidFill>
                  <a:schemeClr val="bg1"/>
                </a:solidFill>
              </a:rPr>
              <a:t>Arriva	l Time</a:t>
            </a:r>
            <a:r>
              <a:rPr lang="en-US" smtClean="0"/>
              <a:t>	</a:t>
            </a:r>
            <a:r>
              <a:rPr lang="en-US" u="sng" smtClean="0"/>
              <a:t>Burst Time</a:t>
            </a:r>
            <a:endParaRPr lang="en-US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0.0</a:t>
            </a:r>
            <a:r>
              <a:rPr lang="en-US" smtClean="0"/>
              <a:t>	6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 	</a:t>
            </a:r>
            <a:r>
              <a:rPr lang="en-US" smtClean="0">
                <a:solidFill>
                  <a:schemeClr val="bg1"/>
                </a:solidFill>
              </a:rPr>
              <a:t>2.0</a:t>
            </a:r>
            <a:r>
              <a:rPr lang="en-US" smtClean="0"/>
              <a:t>	8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4.0</a:t>
            </a:r>
            <a:r>
              <a:rPr lang="en-US" smtClean="0"/>
              <a:t>	7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4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5.0</a:t>
            </a:r>
            <a:r>
              <a:rPr lang="en-US" smtClean="0"/>
              <a:t>	3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SJF scheduling chart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Average waiting time = (3 + 16 + 9 + 0) / 4 = 7</a:t>
            </a:r>
            <a:endParaRPr lang="en-US" i="1" baseline="-25000" smtClean="0"/>
          </a:p>
        </p:txBody>
      </p:sp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SJF</a:t>
            </a:r>
          </a:p>
        </p:txBody>
      </p:sp>
      <p:grpSp>
        <p:nvGrpSpPr>
          <p:cNvPr id="29699" name="Group 74"/>
          <p:cNvGrpSpPr>
            <a:grpSpLocks/>
          </p:cNvGrpSpPr>
          <p:nvPr/>
        </p:nvGrpSpPr>
        <p:grpSpPr bwMode="auto">
          <a:xfrm>
            <a:off x="1770063" y="4888291"/>
            <a:ext cx="8716962" cy="1495425"/>
            <a:chOff x="894" y="2352"/>
            <a:chExt cx="3660" cy="707"/>
          </a:xfrm>
        </p:grpSpPr>
        <p:sp>
          <p:nvSpPr>
            <p:cNvPr id="29700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Text Box 38"/>
            <p:cNvSpPr txBox="1">
              <a:spLocks noChangeArrowheads="1"/>
            </p:cNvSpPr>
            <p:nvPr/>
          </p:nvSpPr>
          <p:spPr bwMode="auto">
            <a:xfrm flipH="1">
              <a:off x="1049" y="2437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4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02" name="Text Box 39"/>
            <p:cNvSpPr txBox="1">
              <a:spLocks noChangeArrowheads="1"/>
            </p:cNvSpPr>
            <p:nvPr/>
          </p:nvSpPr>
          <p:spPr bwMode="auto">
            <a:xfrm flipH="1">
              <a:off x="3016" y="242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03" name="Text Box 40"/>
            <p:cNvSpPr txBox="1">
              <a:spLocks noChangeArrowheads="1"/>
            </p:cNvSpPr>
            <p:nvPr/>
          </p:nvSpPr>
          <p:spPr bwMode="auto">
            <a:xfrm flipH="1">
              <a:off x="2009" y="2473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04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Text Box 48"/>
            <p:cNvSpPr txBox="1">
              <a:spLocks noChangeArrowheads="1"/>
            </p:cNvSpPr>
            <p:nvPr/>
          </p:nvSpPr>
          <p:spPr bwMode="auto">
            <a:xfrm flipH="1">
              <a:off x="1567" y="285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</a:t>
              </a:r>
            </a:p>
          </p:txBody>
        </p:sp>
        <p:sp>
          <p:nvSpPr>
            <p:cNvPr id="29708" name="Text Box 49"/>
            <p:cNvSpPr txBox="1">
              <a:spLocks noChangeArrowheads="1"/>
            </p:cNvSpPr>
            <p:nvPr/>
          </p:nvSpPr>
          <p:spPr bwMode="auto">
            <a:xfrm flipH="1">
              <a:off x="3355" y="286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16</a:t>
              </a:r>
            </a:p>
          </p:txBody>
        </p:sp>
        <p:sp>
          <p:nvSpPr>
            <p:cNvPr id="29709" name="Text Box 50"/>
            <p:cNvSpPr txBox="1">
              <a:spLocks noChangeArrowheads="1"/>
            </p:cNvSpPr>
            <p:nvPr/>
          </p:nvSpPr>
          <p:spPr bwMode="auto">
            <a:xfrm flipH="1">
              <a:off x="894" y="287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  <p:sp>
          <p:nvSpPr>
            <p:cNvPr id="29710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Text Box 64"/>
            <p:cNvSpPr txBox="1">
              <a:spLocks noChangeArrowheads="1"/>
            </p:cNvSpPr>
            <p:nvPr/>
          </p:nvSpPr>
          <p:spPr bwMode="auto">
            <a:xfrm flipH="1">
              <a:off x="2623" y="285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9</a:t>
              </a:r>
            </a:p>
          </p:txBody>
        </p:sp>
        <p:sp>
          <p:nvSpPr>
            <p:cNvPr id="29715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Text Box 70"/>
            <p:cNvSpPr txBox="1">
              <a:spLocks noChangeArrowheads="1"/>
            </p:cNvSpPr>
            <p:nvPr/>
          </p:nvSpPr>
          <p:spPr bwMode="auto">
            <a:xfrm flipH="1">
              <a:off x="3784" y="242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17" name="Text Box 73"/>
            <p:cNvSpPr txBox="1">
              <a:spLocks noChangeArrowheads="1"/>
            </p:cNvSpPr>
            <p:nvPr/>
          </p:nvSpPr>
          <p:spPr bwMode="auto">
            <a:xfrm flipH="1">
              <a:off x="4363" y="286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Covered in class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SJF</a:t>
            </a:r>
          </a:p>
        </p:txBody>
      </p:sp>
    </p:spTree>
    <p:extLst>
      <p:ext uri="{BB962C8B-B14F-4D97-AF65-F5344CB8AC3E}">
        <p14:creationId xmlns:p14="http://schemas.microsoft.com/office/powerpoint/2010/main" val="38651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209675" y="1644650"/>
                <a:ext cx="11453813" cy="658018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Can only estimate the length – should be similar to the previous one</a:t>
                </a:r>
              </a:p>
              <a:p>
                <a:pPr lvl="1"/>
                <a:r>
                  <a:rPr lang="en-US" dirty="0" smtClean="0"/>
                  <a:t>Then pick process with shortest predicted next CPU burst</a:t>
                </a:r>
              </a:p>
              <a:p>
                <a:r>
                  <a:rPr lang="en-US" dirty="0" smtClean="0"/>
                  <a:t>Can be done by using the length of previous CPU bursts, using exponential averaging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tn</a:t>
                </a:r>
                <a:r>
                  <a:rPr lang="en-US" dirty="0" smtClean="0"/>
                  <a:t> = most recent info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𝑃𝑎𝑠𝑡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h𝑖𝑠𝑡𝑜𝑡𝑦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If </a:t>
                </a:r>
                <a:r>
                  <a:rPr lang="el-GR" dirty="0" smtClean="0"/>
                  <a:t>α</a:t>
                </a:r>
                <a:r>
                  <a:rPr lang="en-US" dirty="0" smtClean="0"/>
                  <a:t>=0 then recent history has no effect</a:t>
                </a:r>
              </a:p>
              <a:p>
                <a:r>
                  <a:rPr lang="en-US" dirty="0" smtClean="0"/>
                  <a:t>If </a:t>
                </a:r>
                <a:r>
                  <a:rPr lang="el-GR" dirty="0" smtClean="0"/>
                  <a:t>α</a:t>
                </a:r>
                <a:r>
                  <a:rPr lang="en-US" dirty="0" smtClean="0"/>
                  <a:t>=1, then =recent CPU burst matters</a:t>
                </a:r>
              </a:p>
              <a:p>
                <a:r>
                  <a:rPr lang="en-US" dirty="0" smtClean="0"/>
                  <a:t>Preemptive version called </a:t>
                </a:r>
                <a:r>
                  <a:rPr lang="en-US" b="1" dirty="0" smtClean="0">
                    <a:solidFill>
                      <a:srgbClr val="3366FF"/>
                    </a:solidFill>
                  </a:rPr>
                  <a:t>shortest-remaining-time-first</a:t>
                </a:r>
              </a:p>
              <a:p>
                <a:pPr lvl="1">
                  <a:buFont typeface="Monotype Sorts" pitchFamily="-84" charset="2"/>
                  <a:buNone/>
                </a:pPr>
                <a:endParaRPr lang="en-US" dirty="0" smtClean="0"/>
              </a:p>
              <a:p>
                <a:pPr lvl="1">
                  <a:buFont typeface="Monotype Sorts" pitchFamily="-84" charset="2"/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174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9675" y="1644650"/>
                <a:ext cx="11453813" cy="6580188"/>
              </a:xfrm>
              <a:blipFill rotWithShape="1">
                <a:blip r:embed="rId3"/>
                <a:stretch>
                  <a:fillRect t="-1946" r="-373" b="-13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488" y="323850"/>
            <a:ext cx="11658600" cy="8143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500" dirty="0" smtClean="0"/>
              <a:t>Determining Length of Next CPU Burst</a:t>
            </a:r>
          </a:p>
        </p:txBody>
      </p:sp>
      <p:pic>
        <p:nvPicPr>
          <p:cNvPr id="31764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03" y="4729741"/>
            <a:ext cx="4460421" cy="10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dirty="0" smtClean="0"/>
              <a:t>Now we add the concepts of varying arrival times and preemption to the analysis: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dirty="0"/>
              <a:t> the </a:t>
            </a:r>
            <a:r>
              <a:rPr lang="en-US" dirty="0">
                <a:hlinkClick r:id="rId3" tooltip="Process (computing)"/>
              </a:rPr>
              <a:t>process</a:t>
            </a:r>
            <a:r>
              <a:rPr lang="en-US" dirty="0"/>
              <a:t> with the smallest amount of time remaining until completion is selected to execute. </a:t>
            </a:r>
            <a:endParaRPr lang="en-US" dirty="0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endParaRPr lang="en-US" dirty="0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dirty="0" smtClean="0"/>
              <a:t>		</a:t>
            </a:r>
            <a:endParaRPr lang="en-US" i="1" baseline="-25000" dirty="0" smtClean="0"/>
          </a:p>
        </p:txBody>
      </p:sp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Shortest-remaining-time-first</a:t>
            </a:r>
          </a:p>
        </p:txBody>
      </p:sp>
    </p:spTree>
    <p:extLst>
      <p:ext uri="{BB962C8B-B14F-4D97-AF65-F5344CB8AC3E}">
        <p14:creationId xmlns:p14="http://schemas.microsoft.com/office/powerpoint/2010/main" val="1320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Covered in class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SRTF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571288" cy="60404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priority number (integer) is associated with each process</a:t>
            </a:r>
          </a:p>
          <a:p>
            <a:endParaRPr lang="en-US" sz="1100" dirty="0" smtClean="0"/>
          </a:p>
          <a:p>
            <a:r>
              <a:rPr lang="en-US" dirty="0" smtClean="0"/>
              <a:t>The CPU is allocated to the process with the highest priority (smallest integer </a:t>
            </a:r>
            <a:r>
              <a:rPr lang="en-US" dirty="0" smtClean="0">
                <a:sym typeface="Symbol" pitchFamily="18" charset="2"/>
              </a:rPr>
              <a:t> highest priority)</a:t>
            </a:r>
          </a:p>
          <a:p>
            <a:pPr lvl="1"/>
            <a:r>
              <a:rPr lang="en-US" dirty="0" smtClean="0"/>
              <a:t>Preemptive</a:t>
            </a:r>
          </a:p>
          <a:p>
            <a:pPr lvl="1"/>
            <a:r>
              <a:rPr lang="en-US" smtClean="0"/>
              <a:t>Non-preemptive</a:t>
            </a:r>
            <a:endParaRPr lang="en-US" dirty="0" smtClean="0"/>
          </a:p>
          <a:p>
            <a:pPr lvl="1"/>
            <a:endParaRPr lang="en-US" sz="1100" dirty="0" smtClean="0"/>
          </a:p>
          <a:p>
            <a:endParaRPr lang="en-US" sz="1100" dirty="0" smtClean="0"/>
          </a:p>
          <a:p>
            <a:r>
              <a:rPr lang="en-US" dirty="0" smtClean="0"/>
              <a:t>Problem </a:t>
            </a:r>
            <a:r>
              <a:rPr lang="en-US" dirty="0" smtClean="0">
                <a:sym typeface="Symbol" pitchFamily="18" charset="2"/>
              </a:rPr>
              <a:t> </a:t>
            </a:r>
            <a:r>
              <a:rPr lang="en-US" b="1" dirty="0" smtClean="0">
                <a:solidFill>
                  <a:srgbClr val="3366FF"/>
                </a:solidFill>
                <a:sym typeface="Symbol" pitchFamily="18" charset="2"/>
              </a:rPr>
              <a:t>Starvation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– low priority processes may never execute</a:t>
            </a:r>
          </a:p>
          <a:p>
            <a:endParaRPr lang="en-US" sz="1100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Solution  </a:t>
            </a:r>
            <a:r>
              <a:rPr lang="en-US" b="1" dirty="0" smtClean="0">
                <a:solidFill>
                  <a:srgbClr val="3366FF"/>
                </a:solidFill>
                <a:sym typeface="Symbol" pitchFamily="18" charset="2"/>
              </a:rPr>
              <a:t>Aging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– as time progresses increase the priority of the process</a:t>
            </a:r>
          </a:p>
          <a:p>
            <a:pPr>
              <a:buFont typeface="Monotype Sorts" pitchFamily="-84" charset="2"/>
              <a:buNone/>
            </a:pPr>
            <a:endParaRPr lang="en-US" b="1" dirty="0" smtClean="0">
              <a:solidFill>
                <a:srgbClr val="3366FF"/>
              </a:solidFill>
              <a:sym typeface="Symbol" pitchFamily="18" charset="2"/>
            </a:endParaRPr>
          </a:p>
        </p:txBody>
      </p:sp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Priority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        </a:t>
            </a:r>
            <a:r>
              <a:rPr lang="en-US" u="sng" smtClean="0"/>
              <a:t>Process</a:t>
            </a:r>
            <a:r>
              <a:rPr lang="en-US" u="sng" smtClean="0">
                <a:solidFill>
                  <a:schemeClr val="bg1"/>
                </a:solidFill>
              </a:rPr>
              <a:t>A	arri </a:t>
            </a:r>
            <a:r>
              <a:rPr lang="en-US" u="sng" smtClean="0"/>
              <a:t>Burst Time</a:t>
            </a:r>
            <a:r>
              <a:rPr lang="en-US" u="sng" smtClean="0">
                <a:solidFill>
                  <a:schemeClr val="bg1"/>
                </a:solidFill>
              </a:rPr>
              <a:t>T</a:t>
            </a:r>
            <a:r>
              <a:rPr lang="en-US" smtClean="0"/>
              <a:t>	</a:t>
            </a:r>
            <a:r>
              <a:rPr lang="en-US" u="sng" smtClean="0"/>
              <a:t>Priority</a:t>
            </a:r>
            <a:endParaRPr lang="en-US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1</a:t>
            </a:r>
            <a:r>
              <a:rPr lang="en-US" smtClean="0">
                <a:solidFill>
                  <a:srgbClr val="000000"/>
                </a:solidFill>
              </a:rPr>
              <a:t>0</a:t>
            </a:r>
            <a:r>
              <a:rPr lang="en-US" smtClean="0"/>
              <a:t>	3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 	</a:t>
            </a:r>
            <a:r>
              <a:rPr lang="en-US" smtClean="0">
                <a:solidFill>
                  <a:srgbClr val="000000"/>
                </a:solidFill>
              </a:rPr>
              <a:t>1</a:t>
            </a:r>
            <a:r>
              <a:rPr lang="en-US" smtClean="0"/>
              <a:t>	1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2</a:t>
            </a:r>
            <a:r>
              <a:rPr lang="en-US" smtClean="0"/>
              <a:t>	4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4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1</a:t>
            </a:r>
            <a:r>
              <a:rPr lang="en-US" smtClean="0"/>
              <a:t>	5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</a:t>
            </a:r>
            <a:r>
              <a:rPr lang="en-US" i="1" smtClean="0"/>
              <a:t>P</a:t>
            </a:r>
            <a:r>
              <a:rPr lang="en-US" i="1" baseline="-25000" smtClean="0"/>
              <a:t>5	</a:t>
            </a:r>
            <a:r>
              <a:rPr lang="en-US" smtClean="0"/>
              <a:t>5	2</a:t>
            </a:r>
            <a:endParaRPr lang="en-US" baseline="-25000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Priority scheduling Gantt Chart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Average waiting time = 8.2 msec</a:t>
            </a:r>
            <a:endParaRPr lang="en-US" i="1" baseline="-25000" smtClean="0"/>
          </a:p>
        </p:txBody>
      </p:sp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Example of Priority Scheduling</a:t>
            </a:r>
          </a:p>
        </p:txBody>
      </p:sp>
      <p:grpSp>
        <p:nvGrpSpPr>
          <p:cNvPr id="41987" name="Group 74"/>
          <p:cNvGrpSpPr>
            <a:grpSpLocks/>
          </p:cNvGrpSpPr>
          <p:nvPr/>
        </p:nvGrpSpPr>
        <p:grpSpPr bwMode="auto">
          <a:xfrm>
            <a:off x="1962150" y="5362985"/>
            <a:ext cx="7570788" cy="1392237"/>
            <a:chOff x="899" y="2366"/>
            <a:chExt cx="3179" cy="658"/>
          </a:xfrm>
        </p:grpSpPr>
        <p:sp>
          <p:nvSpPr>
            <p:cNvPr id="41988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9" name="Text Box 38"/>
            <p:cNvSpPr txBox="1">
              <a:spLocks noChangeArrowheads="1"/>
            </p:cNvSpPr>
            <p:nvPr/>
          </p:nvSpPr>
          <p:spPr bwMode="auto">
            <a:xfrm flipH="1">
              <a:off x="1049" y="2437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1990" name="Text Box 39"/>
            <p:cNvSpPr txBox="1">
              <a:spLocks noChangeArrowheads="1"/>
            </p:cNvSpPr>
            <p:nvPr/>
          </p:nvSpPr>
          <p:spPr bwMode="auto">
            <a:xfrm flipH="1">
              <a:off x="3232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1991" name="Text Box 40"/>
            <p:cNvSpPr txBox="1">
              <a:spLocks noChangeArrowheads="1"/>
            </p:cNvSpPr>
            <p:nvPr/>
          </p:nvSpPr>
          <p:spPr bwMode="auto">
            <a:xfrm flipH="1">
              <a:off x="1495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5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1992" name="Line 43"/>
            <p:cNvSpPr>
              <a:spLocks noChangeShapeType="1"/>
            </p:cNvSpPr>
            <p:nvPr/>
          </p:nvSpPr>
          <p:spPr bwMode="auto">
            <a:xfrm flipH="1">
              <a:off x="3174" y="23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Text Box 48"/>
            <p:cNvSpPr txBox="1">
              <a:spLocks noChangeArrowheads="1"/>
            </p:cNvSpPr>
            <p:nvPr/>
          </p:nvSpPr>
          <p:spPr bwMode="auto">
            <a:xfrm flipH="1">
              <a:off x="1242" y="2841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</a:t>
              </a:r>
            </a:p>
          </p:txBody>
        </p:sp>
        <p:sp>
          <p:nvSpPr>
            <p:cNvPr id="41994" name="Text Box 49"/>
            <p:cNvSpPr txBox="1">
              <a:spLocks noChangeArrowheads="1"/>
            </p:cNvSpPr>
            <p:nvPr/>
          </p:nvSpPr>
          <p:spPr bwMode="auto">
            <a:xfrm flipH="1">
              <a:off x="3577" y="284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18</a:t>
              </a:r>
            </a:p>
          </p:txBody>
        </p:sp>
        <p:sp>
          <p:nvSpPr>
            <p:cNvPr id="41995" name="Text Box 50"/>
            <p:cNvSpPr txBox="1">
              <a:spLocks noChangeArrowheads="1"/>
            </p:cNvSpPr>
            <p:nvPr/>
          </p:nvSpPr>
          <p:spPr bwMode="auto">
            <a:xfrm flipH="1">
              <a:off x="899" y="2839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  <p:sp>
          <p:nvSpPr>
            <p:cNvPr id="41996" name="Line 52"/>
            <p:cNvSpPr>
              <a:spLocks noChangeShapeType="1"/>
            </p:cNvSpPr>
            <p:nvPr/>
          </p:nvSpPr>
          <p:spPr bwMode="auto">
            <a:xfrm flipH="1">
              <a:off x="3683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Text Box 64"/>
            <p:cNvSpPr txBox="1">
              <a:spLocks noChangeArrowheads="1"/>
            </p:cNvSpPr>
            <p:nvPr/>
          </p:nvSpPr>
          <p:spPr bwMode="auto">
            <a:xfrm flipH="1">
              <a:off x="3086" y="2841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16</a:t>
              </a:r>
            </a:p>
          </p:txBody>
        </p:sp>
        <p:sp>
          <p:nvSpPr>
            <p:cNvPr id="41998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Text Box 70"/>
            <p:cNvSpPr txBox="1">
              <a:spLocks noChangeArrowheads="1"/>
            </p:cNvSpPr>
            <p:nvPr/>
          </p:nvSpPr>
          <p:spPr bwMode="auto">
            <a:xfrm flipH="1">
              <a:off x="3719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4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2000" name="Text Box 73"/>
            <p:cNvSpPr txBox="1">
              <a:spLocks noChangeArrowheads="1"/>
            </p:cNvSpPr>
            <p:nvPr/>
          </p:nvSpPr>
          <p:spPr bwMode="auto">
            <a:xfrm flipH="1">
              <a:off x="3887" y="284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19</a:t>
              </a:r>
            </a:p>
          </p:txBody>
        </p:sp>
        <p:sp>
          <p:nvSpPr>
            <p:cNvPr id="42001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Text Box 64"/>
            <p:cNvSpPr txBox="1">
              <a:spLocks noChangeArrowheads="1"/>
            </p:cNvSpPr>
            <p:nvPr/>
          </p:nvSpPr>
          <p:spPr bwMode="auto">
            <a:xfrm flipH="1">
              <a:off x="1859" y="2839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6</a:t>
              </a:r>
            </a:p>
          </p:txBody>
        </p:sp>
        <p:sp>
          <p:nvSpPr>
            <p:cNvPr id="42003" name="Text Box 39"/>
            <p:cNvSpPr txBox="1">
              <a:spLocks noChangeArrowheads="1"/>
            </p:cNvSpPr>
            <p:nvPr/>
          </p:nvSpPr>
          <p:spPr bwMode="auto">
            <a:xfrm flipH="1">
              <a:off x="2566" y="243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Covered in class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1262063" y="1700213"/>
            <a:ext cx="5967412" cy="67421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Maximum CPU utilization obtained with multiprogramming</a:t>
            </a:r>
          </a:p>
          <a:p>
            <a:endParaRPr lang="en-US" dirty="0" smtClean="0"/>
          </a:p>
          <a:p>
            <a:r>
              <a:rPr lang="en-US" dirty="0" smtClean="0"/>
              <a:t>CPU–I/O Burst Cycle – Process execution consists of a </a:t>
            </a:r>
            <a:r>
              <a:rPr lang="en-US" b="1" dirty="0" smtClean="0">
                <a:solidFill>
                  <a:srgbClr val="3366FF"/>
                </a:solidFill>
              </a:rPr>
              <a:t>cycle</a:t>
            </a:r>
            <a:r>
              <a:rPr lang="en-US" dirty="0" smtClean="0"/>
              <a:t> of CPU execution and I/O wait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CPU burst </a:t>
            </a:r>
            <a:r>
              <a:rPr lang="en-US" dirty="0" smtClean="0"/>
              <a:t>followed by </a:t>
            </a:r>
            <a:r>
              <a:rPr lang="en-US" b="1" dirty="0" smtClean="0">
                <a:solidFill>
                  <a:srgbClr val="3366FF"/>
                </a:solidFill>
              </a:rPr>
              <a:t>I/O burst</a:t>
            </a:r>
            <a:br>
              <a:rPr lang="en-US" b="1" dirty="0" smtClean="0">
                <a:solidFill>
                  <a:srgbClr val="3366FF"/>
                </a:solidFill>
              </a:rPr>
            </a:br>
            <a:endParaRPr lang="en-US" dirty="0" smtClean="0"/>
          </a:p>
          <a:p>
            <a:r>
              <a:rPr lang="en-US" dirty="0" smtClean="0"/>
              <a:t>CPU burst distribution is of main concern</a:t>
            </a:r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Concepts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035" y="1271588"/>
            <a:ext cx="4000500" cy="660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62138"/>
            <a:ext cx="11553825" cy="597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Each process gets a small unit of CPU time (</a:t>
            </a:r>
            <a:r>
              <a:rPr lang="en-US" b="1" dirty="0" smtClean="0">
                <a:solidFill>
                  <a:srgbClr val="3366FF"/>
                </a:solidFill>
              </a:rPr>
              <a:t>time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3366FF"/>
                </a:solidFill>
              </a:rPr>
              <a:t>quantum</a:t>
            </a:r>
            <a:r>
              <a:rPr lang="en-US" b="1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), usually 10-100 milliseconds.  After this time has elapsed, the process is preempted and added to the end of the ready queue.</a:t>
            </a:r>
          </a:p>
          <a:p>
            <a:r>
              <a:rPr lang="en-US" dirty="0" smtClean="0"/>
              <a:t>If there are </a:t>
            </a:r>
            <a:r>
              <a:rPr lang="en-US" i="1" dirty="0" smtClean="0"/>
              <a:t>n</a:t>
            </a:r>
            <a:r>
              <a:rPr lang="en-US" dirty="0" smtClean="0"/>
              <a:t> processes in the ready queue and the time quantum is </a:t>
            </a:r>
            <a:r>
              <a:rPr lang="en-US" i="1" dirty="0" smtClean="0"/>
              <a:t>q</a:t>
            </a:r>
            <a:r>
              <a:rPr lang="en-US" dirty="0" smtClean="0"/>
              <a:t>, then each process gets 1/</a:t>
            </a:r>
            <a:r>
              <a:rPr lang="en-US" i="1" dirty="0" smtClean="0"/>
              <a:t>n</a:t>
            </a:r>
            <a:r>
              <a:rPr lang="en-US" dirty="0" smtClean="0"/>
              <a:t> of the CPU time in chunks of at most </a:t>
            </a:r>
            <a:r>
              <a:rPr lang="en-US" i="1" dirty="0" smtClean="0"/>
              <a:t>q</a:t>
            </a:r>
            <a:r>
              <a:rPr lang="en-US" dirty="0" smtClean="0"/>
              <a:t> time units at once.  No process waits more than (</a:t>
            </a:r>
            <a:r>
              <a:rPr lang="en-US" i="1" dirty="0" smtClean="0"/>
              <a:t>n</a:t>
            </a:r>
            <a:r>
              <a:rPr lang="en-US" dirty="0" smtClean="0"/>
              <a:t>-1)</a:t>
            </a:r>
            <a:r>
              <a:rPr lang="en-US" i="1" dirty="0" smtClean="0"/>
              <a:t>q </a:t>
            </a:r>
            <a:r>
              <a:rPr lang="en-US" dirty="0" smtClean="0"/>
              <a:t>time units.</a:t>
            </a:r>
          </a:p>
          <a:p>
            <a:r>
              <a:rPr lang="en-US" dirty="0" smtClean="0"/>
              <a:t>Timer interrupts every quantum to schedule next process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i="1" dirty="0" smtClean="0"/>
              <a:t>q</a:t>
            </a:r>
            <a:r>
              <a:rPr lang="en-US" dirty="0" smtClean="0"/>
              <a:t> large </a:t>
            </a:r>
            <a:r>
              <a:rPr lang="en-US" dirty="0" smtClean="0">
                <a:sym typeface="Symbol" pitchFamily="18" charset="2"/>
              </a:rPr>
              <a:t> FIFO</a:t>
            </a:r>
          </a:p>
          <a:p>
            <a:pPr lvl="1"/>
            <a:r>
              <a:rPr lang="en-US" i="1" dirty="0" smtClean="0">
                <a:sym typeface="Symbol" pitchFamily="18" charset="2"/>
              </a:rPr>
              <a:t>q </a:t>
            </a:r>
            <a:r>
              <a:rPr lang="en-US" dirty="0" smtClean="0">
                <a:sym typeface="Symbol" pitchFamily="18" charset="2"/>
              </a:rPr>
              <a:t>small  </a:t>
            </a:r>
            <a:r>
              <a:rPr lang="en-US" i="1" dirty="0" smtClean="0">
                <a:sym typeface="Symbol" pitchFamily="18" charset="2"/>
              </a:rPr>
              <a:t>q </a:t>
            </a:r>
            <a:r>
              <a:rPr lang="en-US" dirty="0" smtClean="0">
                <a:sym typeface="Symbol" pitchFamily="18" charset="2"/>
              </a:rPr>
              <a:t>must be large with respect to context switch, otherwise overhead is too high</a:t>
            </a:r>
          </a:p>
        </p:txBody>
      </p:sp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Round Robin (RR)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8350" y="186267"/>
            <a:ext cx="11625263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Example of RR with Time Quantum = 4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1132" y="1591733"/>
            <a:ext cx="11027568" cy="656322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		</a:t>
            </a:r>
            <a:r>
              <a:rPr lang="en-US" altLang="en-US" u="sng" dirty="0" smtClean="0"/>
              <a:t>Process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</a:t>
            </a:r>
          </a:p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i="1" dirty="0" smtClean="0"/>
              <a:t>		P</a:t>
            </a:r>
            <a:r>
              <a:rPr lang="en-US" altLang="en-US" i="1" baseline="-25000" dirty="0" smtClean="0"/>
              <a:t>1	</a:t>
            </a:r>
            <a:r>
              <a:rPr lang="en-US" altLang="en-US" dirty="0" smtClean="0"/>
              <a:t>24</a:t>
            </a:r>
          </a:p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	 </a:t>
            </a:r>
            <a:r>
              <a:rPr lang="en-US" altLang="en-US" dirty="0" smtClean="0"/>
              <a:t>3</a:t>
            </a:r>
          </a:p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	</a:t>
            </a:r>
            <a:r>
              <a:rPr lang="en-US" altLang="en-US" dirty="0" smtClean="0"/>
              <a:t>3	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The Gantt chart is: 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endParaRPr lang="en-US" altLang="en-US" b="1" i="1" dirty="0" smtClean="0"/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b="1" i="1" dirty="0" smtClean="0"/>
              <a:t>Completion time  =</a:t>
            </a:r>
            <a:r>
              <a:rPr lang="en-US" altLang="en-US" i="1" dirty="0" smtClean="0"/>
              <a:t> P1=30; P2=7; P3=10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i="1" dirty="0" smtClean="0"/>
              <a:t>TAT =P1= (30-0); P2=(7-4); P3=(10-7)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endParaRPr lang="en-US" altLang="en-US" b="1" i="1" dirty="0" smtClean="0"/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b="1" i="1" dirty="0" smtClean="0"/>
              <a:t>Avg. TAT=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endParaRPr lang="en-US" altLang="en-US" dirty="0" smtClean="0"/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83" y="4303185"/>
            <a:ext cx="10156031" cy="105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2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Covered in class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RR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615738" cy="696118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Process is assigned to one queue based on memory size, priority, process type.</a:t>
            </a:r>
          </a:p>
          <a:p>
            <a:endParaRPr lang="en-US" dirty="0" smtClean="0"/>
          </a:p>
          <a:p>
            <a:r>
              <a:rPr lang="en-US" dirty="0" smtClean="0"/>
              <a:t>Ready queue is partitioned into separate queues, 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foreground</a:t>
            </a:r>
            <a:r>
              <a:rPr lang="en-US" dirty="0" smtClean="0"/>
              <a:t> (interactive)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background</a:t>
            </a:r>
            <a:r>
              <a:rPr lang="en-US" dirty="0" smtClean="0"/>
              <a:t> (batch)</a:t>
            </a:r>
          </a:p>
          <a:p>
            <a:pPr marL="156746" indent="0">
              <a:buNone/>
            </a:pPr>
            <a:endParaRPr lang="en-US" dirty="0" smtClean="0"/>
          </a:p>
          <a:p>
            <a:r>
              <a:rPr lang="en-US" dirty="0" smtClean="0"/>
              <a:t>Each queue has its own scheduling algorithm:</a:t>
            </a:r>
          </a:p>
          <a:p>
            <a:pPr lvl="1"/>
            <a:r>
              <a:rPr lang="en-US" dirty="0" smtClean="0"/>
              <a:t>foreground – RR</a:t>
            </a:r>
          </a:p>
          <a:p>
            <a:pPr lvl="1"/>
            <a:r>
              <a:rPr lang="en-US" dirty="0" smtClean="0"/>
              <a:t>background – FCFS</a:t>
            </a:r>
          </a:p>
          <a:p>
            <a:pPr lvl="1"/>
            <a:endParaRPr lang="en-US" sz="1100" dirty="0" smtClean="0"/>
          </a:p>
          <a:p>
            <a:r>
              <a:rPr lang="en-US" dirty="0" smtClean="0"/>
              <a:t>Scheduling must be done between the queues:</a:t>
            </a:r>
          </a:p>
          <a:p>
            <a:pPr lvl="1"/>
            <a:r>
              <a:rPr lang="en-US" dirty="0" smtClean="0"/>
              <a:t>Fixed priority scheduling; (i.e., serve all from foreground then from background).  Possibility of starvation.</a:t>
            </a:r>
          </a:p>
          <a:p>
            <a:pPr lvl="1"/>
            <a:r>
              <a:rPr lang="en-US" dirty="0" smtClean="0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dirty="0" smtClean="0"/>
              <a:t>20% to background in FCFS </a:t>
            </a:r>
          </a:p>
        </p:txBody>
      </p:sp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407988"/>
            <a:ext cx="115697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Multilevel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1636713" y="369888"/>
            <a:ext cx="1139348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Multilevel Queue Scheduling</a:t>
            </a:r>
          </a:p>
        </p:txBody>
      </p:sp>
      <p:pic>
        <p:nvPicPr>
          <p:cNvPr id="54274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66863"/>
            <a:ext cx="10691812" cy="628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957388"/>
            <a:ext cx="11026775" cy="597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Idea is to separate process according to CPU burst time</a:t>
            </a:r>
          </a:p>
          <a:p>
            <a:r>
              <a:rPr lang="en-US" dirty="0" smtClean="0"/>
              <a:t>If a process uses too much CPU time, it is moved to low priority</a:t>
            </a:r>
          </a:p>
          <a:p>
            <a:r>
              <a:rPr lang="en-US" dirty="0" smtClean="0"/>
              <a:t>If a process waits too long (aging) in low priority then it is moved to high priority</a:t>
            </a:r>
          </a:p>
          <a:p>
            <a:endParaRPr lang="en-US" dirty="0" smtClean="0"/>
          </a:p>
          <a:p>
            <a:r>
              <a:rPr lang="en-US" dirty="0" smtClean="0"/>
              <a:t>Multilevel-feedback-queue scheduler defined by the following parameters:</a:t>
            </a:r>
          </a:p>
          <a:p>
            <a:pPr lvl="1"/>
            <a:r>
              <a:rPr lang="en-US" dirty="0" smtClean="0"/>
              <a:t>number of queues</a:t>
            </a:r>
          </a:p>
          <a:p>
            <a:pPr lvl="1"/>
            <a:r>
              <a:rPr lang="en-US" dirty="0" smtClean="0"/>
              <a:t>scheduling algorithms for each queue</a:t>
            </a:r>
          </a:p>
          <a:p>
            <a:pPr lvl="1"/>
            <a:r>
              <a:rPr lang="en-US" dirty="0" smtClean="0"/>
              <a:t>method used to determine when to upgrade a process</a:t>
            </a:r>
          </a:p>
          <a:p>
            <a:pPr lvl="1"/>
            <a:r>
              <a:rPr lang="en-US" dirty="0" smtClean="0"/>
              <a:t>method used to determine when to demote a process</a:t>
            </a:r>
          </a:p>
          <a:p>
            <a:pPr lvl="1"/>
            <a:r>
              <a:rPr lang="en-US" dirty="0" smtClean="0"/>
              <a:t>method used to determine which queue a process will enter when that process needs service</a:t>
            </a:r>
          </a:p>
        </p:txBody>
      </p:sp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69888"/>
            <a:ext cx="120396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Multilevel Feedback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6099175" cy="604043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Three queues: 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0</a:t>
            </a:r>
            <a:r>
              <a:rPr lang="en-US" smtClean="0"/>
              <a:t> – RR with time quantum 8 milliseconds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1</a:t>
            </a:r>
            <a:r>
              <a:rPr lang="en-US" smtClean="0"/>
              <a:t> – RR time quantum 16 milliseconds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2</a:t>
            </a:r>
            <a:r>
              <a:rPr lang="en-US" smtClean="0"/>
              <a:t> – FCFS</a:t>
            </a:r>
          </a:p>
          <a:p>
            <a:pPr lvl="1"/>
            <a:endParaRPr lang="en-US" smtClean="0"/>
          </a:p>
          <a:p>
            <a:r>
              <a:rPr lang="en-US" smtClean="0"/>
              <a:t>Scheduling</a:t>
            </a:r>
          </a:p>
          <a:p>
            <a:pPr lvl="1"/>
            <a:r>
              <a:rPr lang="en-US" smtClean="0"/>
              <a:t>A new job enters queue </a:t>
            </a:r>
            <a:r>
              <a:rPr lang="en-US" i="1" smtClean="0"/>
              <a:t>Q</a:t>
            </a:r>
            <a:r>
              <a:rPr lang="en-US" i="1" baseline="-25000" smtClean="0"/>
              <a:t>0</a:t>
            </a:r>
            <a:r>
              <a:rPr lang="en-US" i="1" smtClean="0"/>
              <a:t> </a:t>
            </a:r>
            <a:r>
              <a:rPr lang="en-US" smtClean="0"/>
              <a:t>which is served</a:t>
            </a:r>
            <a:r>
              <a:rPr lang="en-US" i="1" smtClean="0"/>
              <a:t> </a:t>
            </a:r>
            <a:r>
              <a:rPr lang="en-US" smtClean="0"/>
              <a:t>FCFS</a:t>
            </a:r>
          </a:p>
          <a:p>
            <a:pPr lvl="2"/>
            <a:r>
              <a:rPr lang="en-US" smtClean="0"/>
              <a:t>When it gains CPU, job receives 8 milliseconds</a:t>
            </a:r>
          </a:p>
          <a:p>
            <a:pPr lvl="2"/>
            <a:r>
              <a:rPr lang="en-US" smtClean="0"/>
              <a:t>If it does not finish in 8 milliseconds, job is moved to queue </a:t>
            </a:r>
            <a:r>
              <a:rPr lang="en-US" i="1" smtClean="0"/>
              <a:t>Q</a:t>
            </a:r>
            <a:r>
              <a:rPr lang="en-US" baseline="-25000" smtClean="0"/>
              <a:t>1</a:t>
            </a:r>
            <a:endParaRPr lang="en-US" smtClean="0"/>
          </a:p>
          <a:p>
            <a:pPr lvl="1"/>
            <a:r>
              <a:rPr lang="en-US" smtClean="0"/>
              <a:t>At </a:t>
            </a:r>
            <a:r>
              <a:rPr lang="en-US" i="1" smtClean="0"/>
              <a:t>Q</a:t>
            </a:r>
            <a:r>
              <a:rPr lang="en-US" baseline="-25000" smtClean="0"/>
              <a:t>1</a:t>
            </a:r>
            <a:r>
              <a:rPr lang="en-US" smtClean="0"/>
              <a:t> job is again served FCFS and receives 16 additional milliseconds</a:t>
            </a:r>
          </a:p>
          <a:p>
            <a:pPr lvl="2"/>
            <a:r>
              <a:rPr lang="en-US" smtClean="0"/>
              <a:t>If it still does not complete, it is preempted and moved to queue </a:t>
            </a:r>
            <a:r>
              <a:rPr lang="en-US" i="1" smtClean="0"/>
              <a:t>Q</a:t>
            </a:r>
            <a:r>
              <a:rPr lang="en-US" baseline="-25000" smtClean="0"/>
              <a:t>2</a:t>
            </a:r>
            <a:endParaRPr lang="en-US" smtClean="0"/>
          </a:p>
        </p:txBody>
      </p:sp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25" y="223932"/>
            <a:ext cx="11658600" cy="1125538"/>
          </a:xfrm>
        </p:spPr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Example of Multilevel Feedback Queue</a:t>
            </a:r>
          </a:p>
        </p:txBody>
      </p:sp>
      <p:pic>
        <p:nvPicPr>
          <p:cNvPr id="58371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1644651"/>
            <a:ext cx="5794375" cy="692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881188"/>
            <a:ext cx="11407775" cy="64119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CPU scheduling more complex when multiple CPUs are available</a:t>
            </a:r>
          </a:p>
          <a:p>
            <a:endParaRPr lang="en-US" sz="11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Homogeneous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3366FF"/>
                </a:solidFill>
              </a:rPr>
              <a:t>processors</a:t>
            </a:r>
            <a:r>
              <a:rPr lang="en-US" b="1" dirty="0" smtClean="0"/>
              <a:t> </a:t>
            </a:r>
            <a:r>
              <a:rPr lang="en-US" dirty="0" smtClean="0"/>
              <a:t>within a multiprocessor</a:t>
            </a:r>
          </a:p>
          <a:p>
            <a:endParaRPr lang="en-US" sz="11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Asymmetric multiprocessing </a:t>
            </a:r>
            <a:r>
              <a:rPr lang="en-US" dirty="0" smtClean="0"/>
              <a:t>– only one processor accesses the system data structures, alleviating the need for data sharing</a:t>
            </a:r>
          </a:p>
          <a:p>
            <a:endParaRPr lang="en-US" sz="11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Symmetric multiprocessing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SMP</a:t>
            </a:r>
            <a:r>
              <a:rPr lang="en-US" b="1" dirty="0" smtClean="0"/>
              <a:t>) </a:t>
            </a:r>
            <a:r>
              <a:rPr lang="en-US" dirty="0" smtClean="0"/>
              <a:t>– each processor is self-scheduling, all processes in common ready queue, or each has its own private queue of ready processes</a:t>
            </a:r>
          </a:p>
          <a:p>
            <a:endParaRPr lang="en-US" sz="1100" dirty="0" smtClean="0"/>
          </a:p>
        </p:txBody>
      </p: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Multiple-Processor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Processor affinity </a:t>
            </a:r>
            <a:r>
              <a:rPr lang="en-US" dirty="0"/>
              <a:t>– process has affinity for processor on which it is currently running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soft affinity: </a:t>
            </a:r>
            <a:r>
              <a:rPr lang="en-US" sz="4000" dirty="0" smtClean="0"/>
              <a:t>When </a:t>
            </a:r>
            <a:r>
              <a:rPr lang="en-US" sz="4000" dirty="0"/>
              <a:t>an operating system has a</a:t>
            </a:r>
          </a:p>
          <a:p>
            <a:pPr marL="156746" indent="0">
              <a:buNone/>
            </a:pPr>
            <a:r>
              <a:rPr lang="en-US" sz="4000" dirty="0" smtClean="0"/>
              <a:t>  policy </a:t>
            </a:r>
            <a:r>
              <a:rPr lang="en-US" sz="4000" dirty="0"/>
              <a:t>of attempting to keep a process running </a:t>
            </a:r>
            <a:r>
              <a:rPr lang="en-US" sz="4000" dirty="0" smtClean="0"/>
              <a:t>     </a:t>
            </a:r>
          </a:p>
          <a:p>
            <a:pPr marL="156746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on </a:t>
            </a:r>
            <a:r>
              <a:rPr lang="en-US" sz="4000" dirty="0"/>
              <a:t>the same </a:t>
            </a:r>
            <a:r>
              <a:rPr lang="en-US" sz="4000" dirty="0" smtClean="0"/>
              <a:t>processor—but not </a:t>
            </a:r>
            <a:r>
              <a:rPr lang="en-US" sz="4000" dirty="0"/>
              <a:t>guaranteeing </a:t>
            </a:r>
            <a:endParaRPr lang="en-US" sz="4000" dirty="0" smtClean="0"/>
          </a:p>
          <a:p>
            <a:pPr marL="156746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that </a:t>
            </a:r>
            <a:r>
              <a:rPr lang="en-US" sz="4000" dirty="0"/>
              <a:t>it will do </a:t>
            </a:r>
            <a:r>
              <a:rPr lang="en-US" sz="4000" dirty="0" smtClean="0"/>
              <a:t>so </a:t>
            </a:r>
            <a:r>
              <a:rPr lang="en-US" sz="4000" dirty="0"/>
              <a:t>known as </a:t>
            </a:r>
            <a:r>
              <a:rPr lang="en-US" sz="4000" b="1" dirty="0"/>
              <a:t>soft affinity</a:t>
            </a:r>
            <a:r>
              <a:rPr lang="en-US" sz="4000" dirty="0"/>
              <a:t>.</a:t>
            </a:r>
            <a:endParaRPr lang="en-US" b="1" dirty="0" smtClean="0">
              <a:solidFill>
                <a:srgbClr val="3366FF"/>
              </a:solidFill>
            </a:endParaRPr>
          </a:p>
          <a:p>
            <a:r>
              <a:rPr lang="en-US" b="1" dirty="0" smtClean="0">
                <a:solidFill>
                  <a:srgbClr val="3366FF"/>
                </a:solidFill>
              </a:rPr>
              <a:t>hard affinity: </a:t>
            </a:r>
            <a:r>
              <a:rPr lang="en-US" sz="4000" dirty="0" smtClean="0"/>
              <a:t>allowing a process </a:t>
            </a:r>
            <a:r>
              <a:rPr lang="en-US" sz="4000" dirty="0"/>
              <a:t>to specify a subset of processors on which it may run.</a:t>
            </a:r>
            <a:endParaRPr lang="en-US" b="1" dirty="0">
              <a:solidFill>
                <a:srgbClr val="3366FF"/>
              </a:solidFill>
            </a:endParaRPr>
          </a:p>
          <a:p>
            <a:pPr lvl="1"/>
            <a:endParaRPr lang="en-US" b="1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Multiple-Processor Scheduling</a:t>
            </a:r>
          </a:p>
        </p:txBody>
      </p:sp>
    </p:spTree>
    <p:extLst>
      <p:ext uri="{BB962C8B-B14F-4D97-AF65-F5344CB8AC3E}">
        <p14:creationId xmlns:p14="http://schemas.microsoft.com/office/powerpoint/2010/main" val="22879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881188"/>
            <a:ext cx="11407775" cy="6411912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If SMP, need to keep all CPUs loaded for efficiency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Load balancing </a:t>
            </a:r>
            <a:r>
              <a:rPr lang="en-US" smtClean="0"/>
              <a:t>attempts to keep workload evenly distributed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Push migration </a:t>
            </a:r>
            <a:r>
              <a:rPr lang="en-US" smtClean="0"/>
              <a:t>– periodic task checks load on each processor, and if found pushes task from overloaded CPU to other CPUs</a:t>
            </a:r>
          </a:p>
          <a:p>
            <a:endParaRPr lang="en-US" b="1" smtClean="0">
              <a:solidFill>
                <a:srgbClr val="3366FF"/>
              </a:solidFill>
            </a:endParaRPr>
          </a:p>
          <a:p>
            <a:r>
              <a:rPr lang="en-US" b="1" smtClean="0">
                <a:solidFill>
                  <a:srgbClr val="3366FF"/>
                </a:solidFill>
              </a:rPr>
              <a:t>Pull migration </a:t>
            </a:r>
            <a:r>
              <a:rPr lang="en-US" smtClean="0"/>
              <a:t>– idle processors pulls waiting task from busy processor</a:t>
            </a:r>
          </a:p>
          <a:p>
            <a:endParaRPr lang="en-US" sz="1100" smtClean="0"/>
          </a:p>
        </p:txBody>
      </p:sp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z="3600" smtClean="0"/>
              <a:t>Multiple-Processor Scheduling – Load Balancing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69888"/>
            <a:ext cx="114300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Histogram of CPU-burst Times</a:t>
            </a:r>
          </a:p>
        </p:txBody>
      </p:sp>
      <p:pic>
        <p:nvPicPr>
          <p:cNvPr id="1331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2033588"/>
            <a:ext cx="8582025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5329238" cy="6040438"/>
          </a:xfrm>
        </p:spPr>
        <p:txBody>
          <a:bodyPr>
            <a:noAutofit/>
          </a:bodyPr>
          <a:lstStyle/>
          <a:p>
            <a:endParaRPr lang="en-US" sz="2300" dirty="0" smtClean="0"/>
          </a:p>
          <a:p>
            <a:r>
              <a:rPr lang="en-US" sz="2300" b="1" dirty="0" smtClean="0">
                <a:solidFill>
                  <a:srgbClr val="3366FF"/>
                </a:solidFill>
              </a:rPr>
              <a:t>Soft real-time systems </a:t>
            </a:r>
            <a:r>
              <a:rPr lang="en-US" sz="2300" dirty="0" smtClean="0"/>
              <a:t>– no guarantee as to when critical real-time process will be scheduled</a:t>
            </a:r>
          </a:p>
          <a:p>
            <a:r>
              <a:rPr lang="en-US" sz="2300" b="1" dirty="0" smtClean="0">
                <a:solidFill>
                  <a:srgbClr val="3366FF"/>
                </a:solidFill>
              </a:rPr>
              <a:t>Hard real-time systems</a:t>
            </a:r>
            <a:r>
              <a:rPr lang="en-US" sz="2300" dirty="0" smtClean="0"/>
              <a:t> – task must be serviced by its deadline</a:t>
            </a:r>
          </a:p>
          <a:p>
            <a:r>
              <a:rPr lang="en-US" sz="2300" dirty="0" smtClean="0"/>
              <a:t>Two types of latencies affect performance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300" dirty="0" smtClean="0"/>
              <a:t>Interrupt latency – time from arrival of interrupt to start of routine that services interrupt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300" dirty="0" smtClean="0"/>
              <a:t>Dispatch latency – time for schedule to take current process off CPU and switch to another</a:t>
            </a:r>
          </a:p>
          <a:p>
            <a:endParaRPr lang="en-US" sz="2300" dirty="0" smtClean="0"/>
          </a:p>
          <a:p>
            <a:pPr lvl="1">
              <a:buFont typeface="Monotype Sorts" pitchFamily="-84" charset="2"/>
              <a:buNone/>
            </a:pPr>
            <a:r>
              <a:rPr lang="en-US" sz="2300" dirty="0" smtClean="0"/>
              <a:t> </a:t>
            </a:r>
          </a:p>
        </p:txBody>
      </p:sp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Real-Time CPU Scheduling</a:t>
            </a:r>
          </a:p>
        </p:txBody>
      </p:sp>
      <p:pic>
        <p:nvPicPr>
          <p:cNvPr id="78851" name="Picture 1" descr="Screen Shot 2012-12-17 at 8.37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2894013"/>
            <a:ext cx="7219950" cy="529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Preemptive Vs. Non Preemptive Scheduling</a:t>
            </a:r>
            <a:endParaRPr 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0183"/>
            <a:ext cx="13030200" cy="668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9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843088"/>
            <a:ext cx="11596688" cy="597852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Dispatcher module gives control of the CPU to the process selected by the short-term scheduler; this involves:</a:t>
            </a:r>
          </a:p>
          <a:p>
            <a:pPr lvl="1"/>
            <a:r>
              <a:rPr lang="en-US" smtClean="0"/>
              <a:t>switching context</a:t>
            </a:r>
          </a:p>
          <a:p>
            <a:pPr lvl="1"/>
            <a:r>
              <a:rPr lang="en-US" smtClean="0"/>
              <a:t>switching to user mode</a:t>
            </a:r>
          </a:p>
          <a:p>
            <a:pPr lvl="1"/>
            <a:r>
              <a:rPr lang="en-US" smtClean="0"/>
              <a:t>jumping to the proper location in the user program to restart that program</a:t>
            </a:r>
          </a:p>
          <a:p>
            <a:pPr lvl="1"/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Dispatch latency </a:t>
            </a:r>
            <a:r>
              <a:rPr lang="en-US" smtClean="0"/>
              <a:t>– time it takes for the dispatcher to stop one process and start another running</a:t>
            </a:r>
          </a:p>
        </p:txBody>
      </p:sp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Dispatcher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1228725" y="1662113"/>
            <a:ext cx="11456988" cy="661193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CPU utilization </a:t>
            </a:r>
            <a:r>
              <a:rPr lang="en-US" dirty="0" smtClean="0"/>
              <a:t>– keep the CPU as busy as possible</a:t>
            </a:r>
          </a:p>
          <a:p>
            <a:endParaRPr lang="en-US" dirty="0" smtClean="0"/>
          </a:p>
          <a:p>
            <a:r>
              <a:rPr lang="en-US" b="1" dirty="0" smtClean="0"/>
              <a:t>Throughput</a:t>
            </a:r>
            <a:r>
              <a:rPr lang="en-US" dirty="0" smtClean="0"/>
              <a:t> – # of processes that complete their execution per time unit</a:t>
            </a:r>
          </a:p>
          <a:p>
            <a:endParaRPr lang="en-US" dirty="0" smtClean="0"/>
          </a:p>
          <a:p>
            <a:r>
              <a:rPr lang="en-US" b="1" dirty="0" smtClean="0"/>
              <a:t>Turnaround time </a:t>
            </a:r>
            <a:r>
              <a:rPr lang="en-US" dirty="0" smtClean="0"/>
              <a:t>– amount of time to execute a particular process</a:t>
            </a:r>
          </a:p>
          <a:p>
            <a:r>
              <a:rPr lang="en-US" dirty="0" smtClean="0"/>
              <a:t>Turnaround time (TAT)=Completion time – Arrival time</a:t>
            </a:r>
          </a:p>
          <a:p>
            <a:endParaRPr lang="en-US" dirty="0" smtClean="0"/>
          </a:p>
          <a:p>
            <a:r>
              <a:rPr lang="en-US" b="1" dirty="0" smtClean="0"/>
              <a:t>Waiting time </a:t>
            </a:r>
            <a:r>
              <a:rPr lang="en-US" dirty="0" smtClean="0"/>
              <a:t>– amount of time a process has been waiting in the ready queue</a:t>
            </a:r>
          </a:p>
          <a:p>
            <a:endParaRPr lang="en-US" dirty="0" smtClean="0"/>
          </a:p>
          <a:p>
            <a:r>
              <a:rPr lang="en-US" b="1" dirty="0" smtClean="0"/>
              <a:t>Response time </a:t>
            </a:r>
            <a:r>
              <a:rPr lang="en-US" dirty="0" smtClean="0"/>
              <a:t>– amount of time it takes from when a request was submitted until the first response is produced, not output  (for time-sharing environment)</a:t>
            </a:r>
          </a:p>
        </p:txBody>
      </p:sp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Scheduling Criteria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919288"/>
            <a:ext cx="11026775" cy="5978525"/>
          </a:xfrm>
        </p:spPr>
        <p:txBody>
          <a:bodyPr/>
          <a:lstStyle/>
          <a:p>
            <a:r>
              <a:rPr lang="en-US" smtClean="0"/>
              <a:t>Max CPU utilization</a:t>
            </a:r>
          </a:p>
          <a:p>
            <a:r>
              <a:rPr lang="en-US" smtClean="0"/>
              <a:t>Max throughput</a:t>
            </a:r>
          </a:p>
          <a:p>
            <a:r>
              <a:rPr lang="en-US" smtClean="0"/>
              <a:t>Min turnaround time </a:t>
            </a:r>
          </a:p>
          <a:p>
            <a:r>
              <a:rPr lang="en-US" smtClean="0"/>
              <a:t>Min waiting time </a:t>
            </a:r>
          </a:p>
          <a:p>
            <a:r>
              <a:rPr lang="en-US" smtClean="0"/>
              <a:t>Min response time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Scheduling Algorithm Optimization Criteria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1136650" y="1854199"/>
            <a:ext cx="11349038" cy="7121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sz="2300" dirty="0" smtClean="0"/>
              <a:t>		</a:t>
            </a:r>
            <a:r>
              <a:rPr lang="en-US" u="sng" dirty="0" smtClean="0"/>
              <a:t>Process</a:t>
            </a:r>
            <a:r>
              <a:rPr lang="en-US" dirty="0" smtClean="0"/>
              <a:t>	</a:t>
            </a:r>
            <a:r>
              <a:rPr lang="en-US" u="sng" dirty="0" smtClean="0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3	 </a:t>
            </a:r>
            <a:r>
              <a:rPr lang="en-US" dirty="0" smtClean="0"/>
              <a:t>3</a:t>
            </a:r>
            <a:r>
              <a:rPr lang="en-US" i="1" baseline="-25000" dirty="0" smtClean="0"/>
              <a:t> </a:t>
            </a:r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dirty="0" smtClean="0"/>
              <a:t>Suppose that the processes arrive in the order: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3  </a:t>
            </a:r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i="1" baseline="-25000" dirty="0" smtClean="0"/>
              <a:t/>
            </a:r>
            <a:br>
              <a:rPr lang="en-US" i="1" baseline="-25000" dirty="0" smtClean="0"/>
            </a:br>
            <a:r>
              <a:rPr lang="en-US" dirty="0" smtClean="0"/>
              <a:t>The Gantt Chart for the schedule is:</a:t>
            </a:r>
            <a:br>
              <a:rPr lang="en-US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endParaRPr lang="en-US" sz="23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endParaRPr lang="en-US" sz="2300" dirty="0" smtClean="0"/>
          </a:p>
        </p:txBody>
      </p:sp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533400"/>
            <a:ext cx="1200626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First-Come, First-Served (FCFS) Scheduling</a:t>
            </a:r>
          </a:p>
        </p:txBody>
      </p:sp>
      <p:grpSp>
        <p:nvGrpSpPr>
          <p:cNvPr id="23555" name="Group 18"/>
          <p:cNvGrpSpPr>
            <a:grpSpLocks/>
          </p:cNvGrpSpPr>
          <p:nvPr/>
        </p:nvGrpSpPr>
        <p:grpSpPr bwMode="auto">
          <a:xfrm>
            <a:off x="1717675" y="5657639"/>
            <a:ext cx="8161338" cy="1452563"/>
            <a:chOff x="886" y="2688"/>
            <a:chExt cx="3427" cy="686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1816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3304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3880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2970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24</a:t>
              </a:r>
            </a:p>
          </p:txBody>
        </p: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3546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27</a:t>
              </a:r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4122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30</a:t>
              </a:r>
            </a:p>
          </p:txBody>
        </p:sp>
        <p:sp>
          <p:nvSpPr>
            <p:cNvPr id="23569" name="Text Box 17"/>
            <p:cNvSpPr txBox="1">
              <a:spLocks noChangeArrowheads="1"/>
            </p:cNvSpPr>
            <p:nvPr/>
          </p:nvSpPr>
          <p:spPr bwMode="auto">
            <a:xfrm>
              <a:off x="886" y="3192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Covered in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FCFS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13474</TotalTime>
  <Words>1207</Words>
  <Application>Microsoft Office PowerPoint</Application>
  <PresentationFormat>Custom</PresentationFormat>
  <Paragraphs>275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ＭＳ Ｐゴシック</vt:lpstr>
      <vt:lpstr>ＭＳ Ｐゴシック</vt:lpstr>
      <vt:lpstr>Arial</vt:lpstr>
      <vt:lpstr>Cambria Math</vt:lpstr>
      <vt:lpstr>Helvetica</vt:lpstr>
      <vt:lpstr>Lucida Sans Unicode</vt:lpstr>
      <vt:lpstr>Monotype Sorts</vt:lpstr>
      <vt:lpstr>Symbol</vt:lpstr>
      <vt:lpstr>Times New Roman</vt:lpstr>
      <vt:lpstr>Verdana</vt:lpstr>
      <vt:lpstr>Wingdings 2</vt:lpstr>
      <vt:lpstr>Wingdings 3</vt:lpstr>
      <vt:lpstr>Concourse</vt:lpstr>
      <vt:lpstr>CPU Scheduling</vt:lpstr>
      <vt:lpstr>Basic Concepts</vt:lpstr>
      <vt:lpstr>Histogram of CPU-burst Times</vt:lpstr>
      <vt:lpstr>Preemptive Vs. Non Preemptive Scheduling</vt:lpstr>
      <vt:lpstr>Dispatcher</vt:lpstr>
      <vt:lpstr>Scheduling Criteria</vt:lpstr>
      <vt:lpstr>Scheduling Algorithm Optimization Criteria</vt:lpstr>
      <vt:lpstr>First-Come, First-Served (FCFS) Scheduling</vt:lpstr>
      <vt:lpstr>Example FCFS</vt:lpstr>
      <vt:lpstr>FCFS Scheduling (Cont.)</vt:lpstr>
      <vt:lpstr>Shortest-Job-First (SJF) Scheduling</vt:lpstr>
      <vt:lpstr>Example of SJF</vt:lpstr>
      <vt:lpstr>Example of SJF</vt:lpstr>
      <vt:lpstr>Determining Length of Next CPU Burst</vt:lpstr>
      <vt:lpstr>Shortest-remaining-time-first</vt:lpstr>
      <vt:lpstr>Example of SRTF</vt:lpstr>
      <vt:lpstr>Priority Scheduling</vt:lpstr>
      <vt:lpstr>Example of Priority Scheduling</vt:lpstr>
      <vt:lpstr>Example Priority</vt:lpstr>
      <vt:lpstr>Round Robin (RR)</vt:lpstr>
      <vt:lpstr>Example of RR with Time Quantum = 4</vt:lpstr>
      <vt:lpstr>Example RR </vt:lpstr>
      <vt:lpstr>Multilevel Queue</vt:lpstr>
      <vt:lpstr>Multilevel Queue Scheduling</vt:lpstr>
      <vt:lpstr>Multilevel Feedback Queue</vt:lpstr>
      <vt:lpstr>Example of Multilevel Feedback Queue</vt:lpstr>
      <vt:lpstr>Multiple-Processor Scheduling</vt:lpstr>
      <vt:lpstr>Multiple-Processor Scheduling</vt:lpstr>
      <vt:lpstr>Multiple-Processor Scheduling – Load Balancing</vt:lpstr>
      <vt:lpstr>Real-Time CPU Scheduling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nausheen</cp:lastModifiedBy>
  <cp:revision>282</cp:revision>
  <cp:lastPrinted>2011-02-07T04:52:44Z</cp:lastPrinted>
  <dcterms:created xsi:type="dcterms:W3CDTF">2011-02-10T17:10:04Z</dcterms:created>
  <dcterms:modified xsi:type="dcterms:W3CDTF">2020-10-10T04:35:11Z</dcterms:modified>
</cp:coreProperties>
</file>