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6858000" cx="9144000"/>
  <p:notesSz cx="7010400" cy="9296400"/>
  <p:embeddedFontLst>
    <p:embeddedFont>
      <p:font typeface="Arimo"/>
      <p:regular r:id="rId68"/>
      <p:bold r:id="rId69"/>
      <p:italic r:id="rId70"/>
      <p:boldItalic r:id="rId71"/>
    </p:embeddedFont>
    <p:embeddedFont>
      <p:font typeface="Helvetica Neue"/>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440">
          <p15:clr>
            <a:srgbClr val="A4A3A4"/>
          </p15:clr>
        </p15:guide>
      </p15:sldGuideLst>
    </p:ext>
    <p:ext uri="http://customooxmlschemas.google.com/">
      <go:slidesCustomData xmlns:go="http://customooxmlschemas.google.com/" r:id="rId76" roundtripDataSignature="AMtx7mjhbqwiU/Ik98fGz2b/I3j2AiHM5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bold.fntdata"/><Relationship Id="rId72" Type="http://schemas.openxmlformats.org/officeDocument/2006/relationships/font" Target="fonts/HelveticaNeue-regular.fntdata"/><Relationship Id="rId31" Type="http://schemas.openxmlformats.org/officeDocument/2006/relationships/slide" Target="slides/slide26.xml"/><Relationship Id="rId75" Type="http://schemas.openxmlformats.org/officeDocument/2006/relationships/font" Target="fonts/HelveticaNeue-boldItalic.fntdata"/><Relationship Id="rId30" Type="http://schemas.openxmlformats.org/officeDocument/2006/relationships/slide" Target="slides/slide25.xml"/><Relationship Id="rId74" Type="http://schemas.openxmlformats.org/officeDocument/2006/relationships/font" Target="fonts/HelveticaNeue-italic.fntdata"/><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Arimo-boldItalic.fntdata"/><Relationship Id="rId70" Type="http://schemas.openxmlformats.org/officeDocument/2006/relationships/font" Target="fonts/Arimo-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Arimo-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Arim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6888" cy="463550"/>
          </a:xfrm>
          <a:prstGeom prst="rect">
            <a:avLst/>
          </a:prstGeom>
          <a:noFill/>
          <a:ln>
            <a:noFill/>
          </a:ln>
        </p:spPr>
        <p:txBody>
          <a:bodyPr anchorCtr="0" anchor="ctr" bIns="46575" lIns="93150" spcFirstLastPara="1" rIns="93150" wrap="square" tIns="465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973513" y="0"/>
            <a:ext cx="3036887" cy="463550"/>
          </a:xfrm>
          <a:prstGeom prst="rect">
            <a:avLst/>
          </a:prstGeom>
          <a:noFill/>
          <a:ln>
            <a:noFill/>
          </a:ln>
        </p:spPr>
        <p:txBody>
          <a:bodyPr anchorCtr="0" anchor="ctr" bIns="46575" lIns="93150" spcFirstLastPara="1" rIns="93150" wrap="square" tIns="4657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2850"/>
            <a:ext cx="3036888" cy="463550"/>
          </a:xfrm>
          <a:prstGeom prst="rect">
            <a:avLst/>
          </a:prstGeom>
          <a:noFill/>
          <a:ln>
            <a:noFill/>
          </a:ln>
        </p:spPr>
        <p:txBody>
          <a:bodyPr anchorCtr="0" anchor="b" bIns="46575" lIns="93150" spcFirstLastPara="1" rIns="93150" wrap="square" tIns="4657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88" name="Google Shape;88;p1: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rm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rm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93" name="Google Shape;193;p12: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2: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03" name="Google Shape;203;p13: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13: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13" name="Google Shape;213;p14: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4: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223" name="Google Shape;223;p15: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232" name="Google Shape;232;p16: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241" name="Google Shape;241;p17: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50" name="Google Shape;250;p18: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8: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60" name="Google Shape;260;p19: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9: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95" name="Google Shape;95;p2: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2: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70" name="Google Shape;270;p20: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0: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80" name="Google Shape;280;p21: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91" name="Google Shape;291;p22: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22: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3: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02" name="Google Shape;302;p23: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4: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10" name="Google Shape;310;p24: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18" name="Google Shape;318;p25: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25: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28" name="Google Shape;328;p26: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7: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36" name="Google Shape;336;p27: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45" name="Google Shape;345;p28: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28: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9: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355" name="Google Shape;355;p29: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05" name="Google Shape;105;p3: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p3: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0: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64" name="Google Shape;364;p30: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30: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1: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75" name="Google Shape;375;p31: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3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2: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85" name="Google Shape;385;p32: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32: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3: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95" name="Google Shape;395;p33: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33: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4: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07" name="Google Shape;407;p34: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34: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5: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17" name="Google Shape;417;p35: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25" name="Google Shape;425;p36: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7: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34" name="Google Shape;434;p37: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42" name="Google Shape;442;p38: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38: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9: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52" name="Google Shape;452;p39: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39: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116" name="Google Shape;116;p4: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0: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62" name="Google Shape;462;p40: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40: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1: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73" name="Google Shape;473;p41: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4" name="Google Shape;474;p4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2:notes"/>
          <p:cNvSpPr txBox="1"/>
          <p:nvPr>
            <p:ph idx="12" type="sldNum"/>
          </p:nvPr>
        </p:nvSpPr>
        <p:spPr>
          <a:xfrm>
            <a:off x="6056205" y="7183158"/>
            <a:ext cx="4634775" cy="378401"/>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483" name="Google Shape;483;p42:notes"/>
          <p:cNvSpPr/>
          <p:nvPr>
            <p:ph idx="2" type="sldImg"/>
          </p:nvPr>
        </p:nvSpPr>
        <p:spPr>
          <a:xfrm>
            <a:off x="3455988" y="566738"/>
            <a:ext cx="3781425" cy="2836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42:notes"/>
          <p:cNvSpPr txBox="1"/>
          <p:nvPr>
            <p:ph idx="1" type="body"/>
          </p:nvPr>
        </p:nvSpPr>
        <p:spPr>
          <a:xfrm>
            <a:off x="1070309" y="3592871"/>
            <a:ext cx="8552783" cy="340302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3: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493" name="Google Shape;493;p43: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4: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02" name="Google Shape;502;p44: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5: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11" name="Google Shape;511;p45: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19" name="Google Shape;519;p46: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7: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27" name="Google Shape;527;p47: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7: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37" name="Google Shape;537;p48: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48: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9:notes"/>
          <p:cNvSpPr/>
          <p:nvPr>
            <p:ph idx="2" type="sldImg"/>
          </p:nvPr>
        </p:nvSpPr>
        <p:spPr>
          <a:xfrm>
            <a:off x="3646488" y="946150"/>
            <a:ext cx="3400425" cy="25511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49:notes"/>
          <p:cNvSpPr txBox="1"/>
          <p:nvPr>
            <p:ph idx="1" type="body"/>
          </p:nvPr>
        </p:nvSpPr>
        <p:spPr>
          <a:xfrm>
            <a:off x="1069975" y="3640138"/>
            <a:ext cx="8553450" cy="297815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126" name="Google Shape;126;p5: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0:notes"/>
          <p:cNvSpPr txBox="1"/>
          <p:nvPr>
            <p:ph idx="12" type="sldNum"/>
          </p:nvPr>
        </p:nvSpPr>
        <p:spPr>
          <a:xfrm>
            <a:off x="6056205" y="7183158"/>
            <a:ext cx="4634775" cy="378401"/>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69" name="Google Shape;569;p50:notes"/>
          <p:cNvSpPr/>
          <p:nvPr>
            <p:ph idx="2" type="sldImg"/>
          </p:nvPr>
        </p:nvSpPr>
        <p:spPr>
          <a:xfrm>
            <a:off x="3455988" y="566738"/>
            <a:ext cx="3781425" cy="28368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50:notes"/>
          <p:cNvSpPr txBox="1"/>
          <p:nvPr>
            <p:ph idx="1" type="body"/>
          </p:nvPr>
        </p:nvSpPr>
        <p:spPr>
          <a:xfrm>
            <a:off x="1070309" y="3592871"/>
            <a:ext cx="8552783" cy="340302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1: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578" name="Google Shape;578;p51: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2:notes"/>
          <p:cNvSpPr txBox="1"/>
          <p:nvPr>
            <p:ph idx="12" type="sldNum"/>
          </p:nvPr>
        </p:nvSpPr>
        <p:spPr>
          <a:xfrm>
            <a:off x="3970339" y="8829676"/>
            <a:ext cx="3038475" cy="465138"/>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86" name="Google Shape;586;p52: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7" name="Google Shape;587;p52:notes"/>
          <p:cNvSpPr txBox="1"/>
          <p:nvPr>
            <p:ph idx="1" type="body"/>
          </p:nvPr>
        </p:nvSpPr>
        <p:spPr>
          <a:xfrm>
            <a:off x="701676" y="4416427"/>
            <a:ext cx="5607050" cy="4183063"/>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3:notes"/>
          <p:cNvSpPr txBox="1"/>
          <p:nvPr>
            <p:ph idx="12" type="sldNum"/>
          </p:nvPr>
        </p:nvSpPr>
        <p:spPr>
          <a:xfrm>
            <a:off x="3970339" y="8829676"/>
            <a:ext cx="3038475" cy="465138"/>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595" name="Google Shape;595;p53: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p53:notes"/>
          <p:cNvSpPr txBox="1"/>
          <p:nvPr>
            <p:ph idx="1" type="body"/>
          </p:nvPr>
        </p:nvSpPr>
        <p:spPr>
          <a:xfrm>
            <a:off x="701676" y="4416427"/>
            <a:ext cx="5607050" cy="4183063"/>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4:notes"/>
          <p:cNvSpPr txBox="1"/>
          <p:nvPr>
            <p:ph idx="12" type="sldNum"/>
          </p:nvPr>
        </p:nvSpPr>
        <p:spPr>
          <a:xfrm>
            <a:off x="3970339" y="8829676"/>
            <a:ext cx="3038475" cy="465138"/>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04" name="Google Shape;604;p54: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54:notes"/>
          <p:cNvSpPr txBox="1"/>
          <p:nvPr>
            <p:ph idx="1" type="body"/>
          </p:nvPr>
        </p:nvSpPr>
        <p:spPr>
          <a:xfrm>
            <a:off x="701676" y="4416427"/>
            <a:ext cx="5607050" cy="4183063"/>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5:notes"/>
          <p:cNvSpPr txBox="1"/>
          <p:nvPr>
            <p:ph idx="12" type="sldNum"/>
          </p:nvPr>
        </p:nvSpPr>
        <p:spPr>
          <a:xfrm>
            <a:off x="3970339" y="8829676"/>
            <a:ext cx="3038475" cy="465138"/>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14" name="Google Shape;614;p55: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5" name="Google Shape;615;p55:notes"/>
          <p:cNvSpPr txBox="1"/>
          <p:nvPr>
            <p:ph idx="1" type="body"/>
          </p:nvPr>
        </p:nvSpPr>
        <p:spPr>
          <a:xfrm>
            <a:off x="701676" y="4416427"/>
            <a:ext cx="5607050" cy="4183063"/>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6:notes"/>
          <p:cNvSpPr txBox="1"/>
          <p:nvPr>
            <p:ph idx="1" type="body"/>
          </p:nvPr>
        </p:nvSpPr>
        <p:spPr>
          <a:xfrm>
            <a:off x="935038" y="4416425"/>
            <a:ext cx="5140325" cy="4181475"/>
          </a:xfrm>
          <a:prstGeom prst="rect">
            <a:avLst/>
          </a:prstGeom>
        </p:spPr>
        <p:txBody>
          <a:bodyPr anchorCtr="0" anchor="ctr" bIns="46575" lIns="93150" spcFirstLastPara="1" rIns="93150" wrap="square" tIns="46575">
            <a:noAutofit/>
          </a:bodyPr>
          <a:lstStyle/>
          <a:p>
            <a:pPr indent="0" lvl="0" marL="0" rtl="0" algn="l">
              <a:spcBef>
                <a:spcPts val="360"/>
              </a:spcBef>
              <a:spcAft>
                <a:spcPts val="0"/>
              </a:spcAft>
              <a:buNone/>
            </a:pPr>
            <a:r>
              <a:t/>
            </a:r>
            <a:endParaRPr/>
          </a:p>
        </p:txBody>
      </p:sp>
      <p:sp>
        <p:nvSpPr>
          <p:cNvPr id="623" name="Google Shape;623;p56: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7:notes"/>
          <p:cNvSpPr txBox="1"/>
          <p:nvPr>
            <p:ph idx="12" type="sldNum"/>
          </p:nvPr>
        </p:nvSpPr>
        <p:spPr>
          <a:xfrm>
            <a:off x="3970339" y="8829676"/>
            <a:ext cx="3038475" cy="465138"/>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31" name="Google Shape;631;p57: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p57:notes"/>
          <p:cNvSpPr txBox="1"/>
          <p:nvPr>
            <p:ph idx="1" type="body"/>
          </p:nvPr>
        </p:nvSpPr>
        <p:spPr>
          <a:xfrm>
            <a:off x="701676" y="4416427"/>
            <a:ext cx="5607050" cy="4183063"/>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8:notes"/>
          <p:cNvSpPr txBox="1"/>
          <p:nvPr>
            <p:ph idx="12" type="sldNum"/>
          </p:nvPr>
        </p:nvSpPr>
        <p:spPr>
          <a:xfrm>
            <a:off x="3970339" y="8829676"/>
            <a:ext cx="3038475" cy="465138"/>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41" name="Google Shape;641;p58: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p58:notes"/>
          <p:cNvSpPr txBox="1"/>
          <p:nvPr>
            <p:ph idx="1" type="body"/>
          </p:nvPr>
        </p:nvSpPr>
        <p:spPr>
          <a:xfrm>
            <a:off x="701676" y="4416427"/>
            <a:ext cx="5607050" cy="4183063"/>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59:notes"/>
          <p:cNvSpPr txBox="1"/>
          <p:nvPr>
            <p:ph idx="12" type="sldNum"/>
          </p:nvPr>
        </p:nvSpPr>
        <p:spPr>
          <a:xfrm>
            <a:off x="3970339" y="8829676"/>
            <a:ext cx="3038475" cy="465138"/>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50" name="Google Shape;650;p59: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59:notes"/>
          <p:cNvSpPr txBox="1"/>
          <p:nvPr>
            <p:ph idx="1" type="body"/>
          </p:nvPr>
        </p:nvSpPr>
        <p:spPr>
          <a:xfrm>
            <a:off x="701676" y="4416427"/>
            <a:ext cx="5607050" cy="4183063"/>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35" name="Google Shape;135;p6: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6: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60:notes"/>
          <p:cNvSpPr txBox="1"/>
          <p:nvPr>
            <p:ph idx="12" type="sldNum"/>
          </p:nvPr>
        </p:nvSpPr>
        <p:spPr>
          <a:xfrm>
            <a:off x="3970339" y="8829676"/>
            <a:ext cx="3038475" cy="465138"/>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59" name="Google Shape;659;p60: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0" name="Google Shape;660;p60:notes"/>
          <p:cNvSpPr txBox="1"/>
          <p:nvPr>
            <p:ph idx="1" type="body"/>
          </p:nvPr>
        </p:nvSpPr>
        <p:spPr>
          <a:xfrm>
            <a:off x="701676" y="4416427"/>
            <a:ext cx="5607050" cy="4183063"/>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61: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68" name="Google Shape;668;p61: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61: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2: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677" name="Google Shape;677;p62: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8" name="Google Shape;678;p62: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45" name="Google Shape;145;p7: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7: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2" type="sldNum"/>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154" name="Google Shape;154;p8: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8: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935038" y="4416425"/>
            <a:ext cx="5140325" cy="4181475"/>
          </a:xfrm>
          <a:prstGeom prst="rect">
            <a:avLst/>
          </a:prstGeom>
          <a:noFill/>
          <a:ln>
            <a:noFill/>
          </a:ln>
        </p:spPr>
        <p:txBody>
          <a:bodyPr anchorCtr="0" anchor="ctr" bIns="46575" lIns="93150" spcFirstLastPara="1" rIns="93150" wrap="square" tIns="46575">
            <a:norm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82688" y="698500"/>
            <a:ext cx="46466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5" name="Shape 15"/>
        <p:cNvGrpSpPr/>
        <p:nvPr/>
      </p:nvGrpSpPr>
      <p:grpSpPr>
        <a:xfrm>
          <a:off x="0" y="0"/>
          <a:ext cx="0" cy="0"/>
          <a:chOff x="0" y="0"/>
          <a:chExt cx="0" cy="0"/>
        </a:xfrm>
      </p:grpSpPr>
      <p:sp>
        <p:nvSpPr>
          <p:cNvPr id="16" name="Google Shape;16;p64"/>
          <p:cNvSpPr txBox="1"/>
          <p:nvPr>
            <p:ph type="ctrTitle"/>
          </p:nvPr>
        </p:nvSpPr>
        <p:spPr>
          <a:xfrm>
            <a:off x="685800" y="685800"/>
            <a:ext cx="7772400" cy="212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300"/>
              <a:buFont typeface="Calibri"/>
              <a:buNone/>
              <a:defRPr sz="4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7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3"/>
          <p:cNvSpPr/>
          <p:nvPr>
            <p:ph idx="2" type="pic"/>
          </p:nvPr>
        </p:nvSpPr>
        <p:spPr>
          <a:xfrm>
            <a:off x="1792288" y="612775"/>
            <a:ext cx="5486400" cy="4114800"/>
          </a:xfrm>
          <a:prstGeom prst="rect">
            <a:avLst/>
          </a:prstGeom>
          <a:noFill/>
          <a:ln>
            <a:noFill/>
          </a:ln>
        </p:spPr>
      </p:sp>
      <p:sp>
        <p:nvSpPr>
          <p:cNvPr id="70" name="Google Shape;70;p7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7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6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5" name="Google Shape;35;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7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7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7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7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7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7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 name="Google Shape;13;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 name="Google Shape;14;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Verdana"/>
                <a:ea typeface="Verdana"/>
                <a:cs typeface="Verdana"/>
                <a:sym typeface="Verdana"/>
              </a:defRPr>
            </a:lvl1pPr>
            <a:lvl2pPr indent="0" lvl="1" marL="0" marR="0" rtl="0" algn="r">
              <a:spcBef>
                <a:spcPts val="0"/>
              </a:spcBef>
              <a:spcAft>
                <a:spcPts val="0"/>
              </a:spcAft>
              <a:buNone/>
              <a:defRPr b="0" i="0" sz="1200" u="none" cap="none" strike="noStrike">
                <a:solidFill>
                  <a:srgbClr val="888888"/>
                </a:solidFill>
                <a:latin typeface="Verdana"/>
                <a:ea typeface="Verdana"/>
                <a:cs typeface="Verdana"/>
                <a:sym typeface="Verdana"/>
              </a:defRPr>
            </a:lvl2pPr>
            <a:lvl3pPr indent="0" lvl="2" marL="0" marR="0" rtl="0" algn="r">
              <a:spcBef>
                <a:spcPts val="0"/>
              </a:spcBef>
              <a:spcAft>
                <a:spcPts val="0"/>
              </a:spcAft>
              <a:buNone/>
              <a:defRPr b="0" i="0" sz="1200" u="none" cap="none" strike="noStrike">
                <a:solidFill>
                  <a:srgbClr val="888888"/>
                </a:solidFill>
                <a:latin typeface="Verdana"/>
                <a:ea typeface="Verdana"/>
                <a:cs typeface="Verdana"/>
                <a:sym typeface="Verdana"/>
              </a:defRPr>
            </a:lvl3pPr>
            <a:lvl4pPr indent="0" lvl="3" marL="0" marR="0" rtl="0" algn="r">
              <a:spcBef>
                <a:spcPts val="0"/>
              </a:spcBef>
              <a:spcAft>
                <a:spcPts val="0"/>
              </a:spcAft>
              <a:buNone/>
              <a:defRPr b="0" i="0" sz="1200" u="none" cap="none" strike="noStrike">
                <a:solidFill>
                  <a:srgbClr val="888888"/>
                </a:solidFill>
                <a:latin typeface="Verdana"/>
                <a:ea typeface="Verdana"/>
                <a:cs typeface="Verdana"/>
                <a:sym typeface="Verdana"/>
              </a:defRPr>
            </a:lvl4pPr>
            <a:lvl5pPr indent="0" lvl="4" marL="0" marR="0" rtl="0" algn="r">
              <a:spcBef>
                <a:spcPts val="0"/>
              </a:spcBef>
              <a:spcAft>
                <a:spcPts val="0"/>
              </a:spcAft>
              <a:buNone/>
              <a:defRPr b="0" i="0" sz="1200" u="none" cap="none" strike="noStrike">
                <a:solidFill>
                  <a:srgbClr val="888888"/>
                </a:solidFill>
                <a:latin typeface="Verdana"/>
                <a:ea typeface="Verdana"/>
                <a:cs typeface="Verdana"/>
                <a:sym typeface="Verdana"/>
              </a:defRPr>
            </a:lvl5pPr>
            <a:lvl6pPr indent="0" lvl="5" marL="0" marR="0" rtl="0" algn="r">
              <a:spcBef>
                <a:spcPts val="0"/>
              </a:spcBef>
              <a:spcAft>
                <a:spcPts val="0"/>
              </a:spcAft>
              <a:buNone/>
              <a:defRPr b="0" i="0" sz="1200" u="none" cap="none" strike="noStrike">
                <a:solidFill>
                  <a:srgbClr val="888888"/>
                </a:solidFill>
                <a:latin typeface="Verdana"/>
                <a:ea typeface="Verdana"/>
                <a:cs typeface="Verdana"/>
                <a:sym typeface="Verdana"/>
              </a:defRPr>
            </a:lvl6pPr>
            <a:lvl7pPr indent="0" lvl="6" marL="0" marR="0" rtl="0" algn="r">
              <a:spcBef>
                <a:spcPts val="0"/>
              </a:spcBef>
              <a:spcAft>
                <a:spcPts val="0"/>
              </a:spcAft>
              <a:buNone/>
              <a:defRPr b="0" i="0" sz="1200" u="none" cap="none" strike="noStrike">
                <a:solidFill>
                  <a:srgbClr val="888888"/>
                </a:solidFill>
                <a:latin typeface="Verdana"/>
                <a:ea typeface="Verdana"/>
                <a:cs typeface="Verdana"/>
                <a:sym typeface="Verdana"/>
              </a:defRPr>
            </a:lvl7pPr>
            <a:lvl8pPr indent="0" lvl="7" marL="0" marR="0" rtl="0" algn="r">
              <a:spcBef>
                <a:spcPts val="0"/>
              </a:spcBef>
              <a:spcAft>
                <a:spcPts val="0"/>
              </a:spcAft>
              <a:buNone/>
              <a:defRPr b="0" i="0" sz="1200" u="none" cap="none" strike="noStrike">
                <a:solidFill>
                  <a:srgbClr val="888888"/>
                </a:solidFill>
                <a:latin typeface="Verdana"/>
                <a:ea typeface="Verdana"/>
                <a:cs typeface="Verdana"/>
                <a:sym typeface="Verdana"/>
              </a:defRPr>
            </a:lvl8pPr>
            <a:lvl9pPr indent="0" lvl="8" marL="0" marR="0" rtl="0" algn="r">
              <a:spcBef>
                <a:spcPts val="0"/>
              </a:spcBef>
              <a:spcAft>
                <a:spcPts val="0"/>
              </a:spcAft>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2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9.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8.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763105" y="1986446"/>
            <a:ext cx="7772400" cy="2128838"/>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alibri"/>
              <a:buNone/>
            </a:pPr>
            <a:r>
              <a:rPr b="1" lang="en-US">
                <a:solidFill>
                  <a:schemeClr val="accent1"/>
                </a:solidFill>
                <a:latin typeface="Calibri"/>
                <a:ea typeface="Calibri"/>
                <a:cs typeface="Calibri"/>
                <a:sym typeface="Calibri"/>
              </a:rPr>
              <a:t>MEMORY MANAGEMENT</a:t>
            </a:r>
            <a:br>
              <a:rPr lang="en-US">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Main Memory</a:t>
            </a:r>
            <a:br>
              <a:rPr lang="en-US" sz="28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CS2006: OS -Fall 2021</a:t>
            </a:r>
            <a:endParaRPr/>
          </a:p>
        </p:txBody>
      </p:sp>
      <p:sp>
        <p:nvSpPr>
          <p:cNvPr id="92" name="Google Shape;92;p1"/>
          <p:cNvSpPr/>
          <p:nvPr/>
        </p:nvSpPr>
        <p:spPr>
          <a:xfrm>
            <a:off x="2491530" y="5165898"/>
            <a:ext cx="432097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accent1"/>
                </a:solidFill>
                <a:latin typeface="Verdana"/>
                <a:ea typeface="Verdana"/>
                <a:cs typeface="Verdana"/>
                <a:sym typeface="Verdana"/>
              </a:rPr>
              <a:t>Course Supervisor: Anaum Hamid</a:t>
            </a:r>
            <a:endParaRPr b="1" sz="1600">
              <a:solidFill>
                <a:schemeClr val="accent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p:nvPr/>
        </p:nvSpPr>
        <p:spPr>
          <a:xfrm>
            <a:off x="457418" y="1146810"/>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7" name="Google Shape;177;p10"/>
          <p:cNvSpPr txBox="1"/>
          <p:nvPr/>
        </p:nvSpPr>
        <p:spPr>
          <a:xfrm>
            <a:off x="838924" y="581197"/>
            <a:ext cx="7466152" cy="407932"/>
          </a:xfrm>
          <a:prstGeom prst="rect">
            <a:avLst/>
          </a:prstGeom>
          <a:noFill/>
          <a:ln>
            <a:noFill/>
          </a:ln>
        </p:spPr>
        <p:txBody>
          <a:bodyPr anchorCtr="0" anchor="t" bIns="0" lIns="0" spcFirstLastPara="1" rIns="0" wrap="square" tIns="0">
            <a:spAutoFit/>
          </a:bodyPr>
          <a:lstStyle/>
          <a:p>
            <a:pPr indent="0" lvl="0" marL="10859" marR="0" rtl="0" algn="l">
              <a:spcBef>
                <a:spcPts val="0"/>
              </a:spcBef>
              <a:spcAft>
                <a:spcPts val="0"/>
              </a:spcAft>
              <a:buNone/>
            </a:pPr>
            <a:r>
              <a:rPr b="1" lang="en-US" sz="2651">
                <a:solidFill>
                  <a:srgbClr val="006599"/>
                </a:solidFill>
                <a:latin typeface="Arial"/>
                <a:ea typeface="Arial"/>
                <a:cs typeface="Arial"/>
                <a:sym typeface="Arial"/>
              </a:rPr>
              <a:t>Dynamic</a:t>
            </a:r>
            <a:r>
              <a:rPr b="1" lang="en-US" sz="2651">
                <a:solidFill>
                  <a:srgbClr val="006599"/>
                </a:solidFill>
                <a:latin typeface="Times New Roman"/>
                <a:ea typeface="Times New Roman"/>
                <a:cs typeface="Times New Roman"/>
                <a:sym typeface="Times New Roman"/>
              </a:rPr>
              <a:t> </a:t>
            </a:r>
            <a:r>
              <a:rPr b="1" lang="en-US" sz="2651">
                <a:solidFill>
                  <a:srgbClr val="006599"/>
                </a:solidFill>
                <a:latin typeface="Arial"/>
                <a:ea typeface="Arial"/>
                <a:cs typeface="Arial"/>
                <a:sym typeface="Arial"/>
              </a:rPr>
              <a:t>relocation</a:t>
            </a:r>
            <a:r>
              <a:rPr b="1" lang="en-US" sz="2651">
                <a:solidFill>
                  <a:srgbClr val="006599"/>
                </a:solidFill>
                <a:latin typeface="Times New Roman"/>
                <a:ea typeface="Times New Roman"/>
                <a:cs typeface="Times New Roman"/>
                <a:sym typeface="Times New Roman"/>
              </a:rPr>
              <a:t> </a:t>
            </a:r>
            <a:r>
              <a:rPr b="1" lang="en-US" sz="2651">
                <a:solidFill>
                  <a:srgbClr val="006599"/>
                </a:solidFill>
                <a:latin typeface="Arial"/>
                <a:ea typeface="Arial"/>
                <a:cs typeface="Arial"/>
                <a:sym typeface="Arial"/>
              </a:rPr>
              <a:t>using</a:t>
            </a:r>
            <a:r>
              <a:rPr b="1" lang="en-US" sz="2651">
                <a:solidFill>
                  <a:srgbClr val="006599"/>
                </a:solidFill>
                <a:latin typeface="Times New Roman"/>
                <a:ea typeface="Times New Roman"/>
                <a:cs typeface="Times New Roman"/>
                <a:sym typeface="Times New Roman"/>
              </a:rPr>
              <a:t> </a:t>
            </a:r>
            <a:r>
              <a:rPr b="1" lang="en-US" sz="2651">
                <a:solidFill>
                  <a:srgbClr val="006599"/>
                </a:solidFill>
                <a:latin typeface="Arial"/>
                <a:ea typeface="Arial"/>
                <a:cs typeface="Arial"/>
                <a:sym typeface="Arial"/>
              </a:rPr>
              <a:t>a</a:t>
            </a:r>
            <a:r>
              <a:rPr b="1" lang="en-US" sz="2651">
                <a:solidFill>
                  <a:srgbClr val="006599"/>
                </a:solidFill>
                <a:latin typeface="Times New Roman"/>
                <a:ea typeface="Times New Roman"/>
                <a:cs typeface="Times New Roman"/>
                <a:sym typeface="Times New Roman"/>
              </a:rPr>
              <a:t> </a:t>
            </a:r>
            <a:r>
              <a:rPr b="1" lang="en-US" sz="2651">
                <a:solidFill>
                  <a:srgbClr val="006599"/>
                </a:solidFill>
                <a:latin typeface="Arial"/>
                <a:ea typeface="Arial"/>
                <a:cs typeface="Arial"/>
                <a:sym typeface="Arial"/>
              </a:rPr>
              <a:t>relocation</a:t>
            </a:r>
            <a:r>
              <a:rPr b="1" lang="en-US" sz="2651">
                <a:solidFill>
                  <a:srgbClr val="006599"/>
                </a:solidFill>
                <a:latin typeface="Times New Roman"/>
                <a:ea typeface="Times New Roman"/>
                <a:cs typeface="Times New Roman"/>
                <a:sym typeface="Times New Roman"/>
              </a:rPr>
              <a:t> </a:t>
            </a:r>
            <a:r>
              <a:rPr b="1" lang="en-US" sz="2651">
                <a:solidFill>
                  <a:srgbClr val="006599"/>
                </a:solidFill>
                <a:latin typeface="Arial"/>
                <a:ea typeface="Arial"/>
                <a:cs typeface="Arial"/>
                <a:sym typeface="Arial"/>
              </a:rPr>
              <a:t>register</a:t>
            </a:r>
            <a:endParaRPr sz="2651">
              <a:solidFill>
                <a:schemeClr val="dk1"/>
              </a:solidFill>
              <a:latin typeface="Arial"/>
              <a:ea typeface="Arial"/>
              <a:cs typeface="Arial"/>
              <a:sym typeface="Arial"/>
            </a:endParaRPr>
          </a:p>
        </p:txBody>
      </p:sp>
      <p:sp>
        <p:nvSpPr>
          <p:cNvPr id="178" name="Google Shape;178;p10"/>
          <p:cNvSpPr/>
          <p:nvPr/>
        </p:nvSpPr>
        <p:spPr>
          <a:xfrm>
            <a:off x="4475129" y="2073365"/>
            <a:ext cx="4282044" cy="383529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9" name="Google Shape;179;p10"/>
          <p:cNvSpPr txBox="1"/>
          <p:nvPr/>
        </p:nvSpPr>
        <p:spPr>
          <a:xfrm>
            <a:off x="811448" y="1239378"/>
            <a:ext cx="3459951" cy="4692118"/>
          </a:xfrm>
          <a:prstGeom prst="rect">
            <a:avLst/>
          </a:prstGeom>
          <a:noFill/>
          <a:ln>
            <a:noFill/>
          </a:ln>
        </p:spPr>
        <p:txBody>
          <a:bodyPr anchorCtr="0" anchor="t" bIns="0" lIns="0" spcFirstLastPara="1" rIns="0" wrap="square" tIns="0">
            <a:spAutoFit/>
          </a:bodyPr>
          <a:lstStyle/>
          <a:p>
            <a:pPr indent="-325765" lvl="0" marL="336623" marR="0" rtl="0" algn="l">
              <a:spcBef>
                <a:spcPts val="0"/>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Routine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not</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loaded</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until</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it</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called</a:t>
            </a:r>
            <a:endParaRPr/>
          </a:p>
          <a:p>
            <a:pPr indent="0" lvl="0" marL="0" marR="0" rtl="0" algn="l">
              <a:lnSpc>
                <a:spcPct val="100000"/>
              </a:lnSpc>
              <a:spcBef>
                <a:spcPts val="0"/>
              </a:spcBef>
              <a:spcAft>
                <a:spcPts val="0"/>
              </a:spcAft>
              <a:buClr>
                <a:srgbClr val="993200"/>
              </a:buClr>
              <a:buSzPts val="1368"/>
              <a:buFont typeface="Noto Sans Symbols"/>
              <a:buNone/>
            </a:pPr>
            <a:r>
              <a:t/>
            </a:r>
            <a:endParaRPr sz="1368">
              <a:solidFill>
                <a:schemeClr val="dk1"/>
              </a:solidFill>
              <a:latin typeface="Times New Roman"/>
              <a:ea typeface="Times New Roman"/>
              <a:cs typeface="Times New Roman"/>
              <a:sym typeface="Times New Roman"/>
            </a:endParaRPr>
          </a:p>
          <a:p>
            <a:pPr indent="-325765" lvl="0" marL="336623" marR="401776" rtl="0" algn="l">
              <a:spcBef>
                <a:spcPts val="1065"/>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Better</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memory-space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utilization;</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unused</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routine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never</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loaded</a:t>
            </a:r>
            <a:endParaRPr/>
          </a:p>
          <a:p>
            <a:pPr indent="0" lvl="0" marL="0" marR="0" rtl="0" algn="l">
              <a:lnSpc>
                <a:spcPct val="100000"/>
              </a:lnSpc>
              <a:spcBef>
                <a:spcPts val="0"/>
              </a:spcBef>
              <a:spcAft>
                <a:spcPts val="0"/>
              </a:spcAft>
              <a:buClr>
                <a:srgbClr val="993200"/>
              </a:buClr>
              <a:buSzPts val="1368"/>
              <a:buFont typeface="Noto Sans Symbols"/>
              <a:buNone/>
            </a:pPr>
            <a:r>
              <a:t/>
            </a:r>
            <a:endParaRPr sz="1368">
              <a:solidFill>
                <a:schemeClr val="dk1"/>
              </a:solidFill>
              <a:latin typeface="Times New Roman"/>
              <a:ea typeface="Times New Roman"/>
              <a:cs typeface="Times New Roman"/>
              <a:sym typeface="Times New Roman"/>
            </a:endParaRPr>
          </a:p>
          <a:p>
            <a:pPr indent="-325765" lvl="0" marL="336623" marR="234008" rtl="0" algn="l">
              <a:spcBef>
                <a:spcPts val="1065"/>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All</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routines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kept</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on</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disk</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in</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relocatable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load</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format</a:t>
            </a:r>
            <a:endParaRPr/>
          </a:p>
          <a:p>
            <a:pPr indent="0" lvl="0" marL="0" marR="0" rtl="0" algn="l">
              <a:lnSpc>
                <a:spcPct val="100000"/>
              </a:lnSpc>
              <a:spcBef>
                <a:spcPts val="0"/>
              </a:spcBef>
              <a:spcAft>
                <a:spcPts val="0"/>
              </a:spcAft>
              <a:buClr>
                <a:srgbClr val="993200"/>
              </a:buClr>
              <a:buSzPts val="1368"/>
              <a:buFont typeface="Noto Sans Symbols"/>
              <a:buNone/>
            </a:pPr>
            <a:r>
              <a:t/>
            </a:r>
            <a:endParaRPr sz="1368">
              <a:solidFill>
                <a:schemeClr val="dk1"/>
              </a:solidFill>
              <a:latin typeface="Times New Roman"/>
              <a:ea typeface="Times New Roman"/>
              <a:cs typeface="Times New Roman"/>
              <a:sym typeface="Times New Roman"/>
            </a:endParaRPr>
          </a:p>
          <a:p>
            <a:pPr indent="-325765" lvl="0" marL="336623" marR="4344" rtl="0" algn="l">
              <a:spcBef>
                <a:spcPts val="1073"/>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Useful</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when</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large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amounts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of</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code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are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needed</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to</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handle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infrequently</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occurring</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cases</a:t>
            </a:r>
            <a:endParaRPr/>
          </a:p>
          <a:p>
            <a:pPr indent="0" lvl="0" marL="0" marR="0" rtl="0" algn="l">
              <a:lnSpc>
                <a:spcPct val="100000"/>
              </a:lnSpc>
              <a:spcBef>
                <a:spcPts val="0"/>
              </a:spcBef>
              <a:spcAft>
                <a:spcPts val="0"/>
              </a:spcAft>
              <a:buClr>
                <a:srgbClr val="993200"/>
              </a:buClr>
              <a:buSzPts val="1368"/>
              <a:buFont typeface="Noto Sans Symbols"/>
              <a:buNone/>
            </a:pPr>
            <a:r>
              <a:t/>
            </a:r>
            <a:endParaRPr sz="1368">
              <a:solidFill>
                <a:schemeClr val="dk1"/>
              </a:solidFill>
              <a:latin typeface="Times New Roman"/>
              <a:ea typeface="Times New Roman"/>
              <a:cs typeface="Times New Roman"/>
              <a:sym typeface="Times New Roman"/>
            </a:endParaRPr>
          </a:p>
          <a:p>
            <a:pPr indent="-325765" lvl="0" marL="336623" marR="55922" rtl="0" algn="l">
              <a:spcBef>
                <a:spcPts val="1065"/>
              </a:spcBef>
              <a:spcAft>
                <a:spcPts val="0"/>
              </a:spcAft>
              <a:buClr>
                <a:srgbClr val="993200"/>
              </a:buClr>
              <a:buSzPts val="1221"/>
              <a:buFont typeface="Noto Sans Symbols"/>
              <a:buChar char="■"/>
            </a:pPr>
            <a:r>
              <a:rPr lang="en-US" sz="1368">
                <a:solidFill>
                  <a:schemeClr val="dk1"/>
                </a:solidFill>
                <a:latin typeface="Arial"/>
                <a:ea typeface="Arial"/>
                <a:cs typeface="Arial"/>
                <a:sym typeface="Arial"/>
              </a:rPr>
              <a:t>No</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special</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support</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from</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the</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operating</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system</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is</a:t>
            </a:r>
            <a:r>
              <a:rPr lang="en-US" sz="1368">
                <a:solidFill>
                  <a:schemeClr val="dk1"/>
                </a:solidFill>
                <a:latin typeface="Times New Roman"/>
                <a:ea typeface="Times New Roman"/>
                <a:cs typeface="Times New Roman"/>
                <a:sym typeface="Times New Roman"/>
              </a:rPr>
              <a:t> </a:t>
            </a:r>
            <a:r>
              <a:rPr lang="en-US" sz="1368">
                <a:solidFill>
                  <a:schemeClr val="dk1"/>
                </a:solidFill>
                <a:latin typeface="Arial"/>
                <a:ea typeface="Arial"/>
                <a:cs typeface="Arial"/>
                <a:sym typeface="Arial"/>
              </a:rPr>
              <a:t>required</a:t>
            </a:r>
            <a:endParaRPr/>
          </a:p>
          <a:p>
            <a:pPr indent="-272012" lvl="1" marL="716681" marR="0" rtl="0" algn="l">
              <a:spcBef>
                <a:spcPts val="500"/>
              </a:spcBef>
              <a:spcAft>
                <a:spcPts val="0"/>
              </a:spcAft>
              <a:buClr>
                <a:srgbClr val="CC6500"/>
              </a:buClr>
              <a:buSzPts val="1075"/>
              <a:buFont typeface="Noto Sans Symbols"/>
              <a:buChar char="•"/>
            </a:pPr>
            <a:r>
              <a:rPr b="0" i="0" lang="en-US" sz="1368" u="none" cap="none" strike="noStrike">
                <a:solidFill>
                  <a:schemeClr val="dk1"/>
                </a:solidFill>
                <a:latin typeface="Arial"/>
                <a:ea typeface="Arial"/>
                <a:cs typeface="Arial"/>
                <a:sym typeface="Arial"/>
              </a:rPr>
              <a:t>Implemented</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through</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program</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design</a:t>
            </a:r>
            <a:endParaRPr/>
          </a:p>
          <a:p>
            <a:pPr indent="-272012" lvl="1" marL="716681" marR="292644" rtl="0" algn="l">
              <a:spcBef>
                <a:spcPts val="500"/>
              </a:spcBef>
              <a:spcAft>
                <a:spcPts val="0"/>
              </a:spcAft>
              <a:buClr>
                <a:srgbClr val="CC6500"/>
              </a:buClr>
              <a:buSzPts val="1075"/>
              <a:buFont typeface="Noto Sans Symbols"/>
              <a:buChar char="•"/>
            </a:pPr>
            <a:r>
              <a:rPr b="0" i="0" lang="en-US" sz="1368" u="none" cap="none" strike="noStrike">
                <a:solidFill>
                  <a:schemeClr val="dk1"/>
                </a:solidFill>
                <a:latin typeface="Arial"/>
                <a:ea typeface="Arial"/>
                <a:cs typeface="Arial"/>
                <a:sym typeface="Arial"/>
              </a:rPr>
              <a:t>OS</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can</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help</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by</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providing</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libraries</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to</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implement</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dynamic</a:t>
            </a:r>
            <a:r>
              <a:rPr b="0" i="0" lang="en-US" sz="1368" u="none" cap="none" strike="noStrike">
                <a:solidFill>
                  <a:schemeClr val="dk1"/>
                </a:solidFill>
                <a:latin typeface="Times New Roman"/>
                <a:ea typeface="Times New Roman"/>
                <a:cs typeface="Times New Roman"/>
                <a:sym typeface="Times New Roman"/>
              </a:rPr>
              <a:t> </a:t>
            </a:r>
            <a:r>
              <a:rPr b="0" i="0" lang="en-US" sz="1368" u="none" cap="none" strike="noStrike">
                <a:solidFill>
                  <a:schemeClr val="dk1"/>
                </a:solidFill>
                <a:latin typeface="Arial"/>
                <a:ea typeface="Arial"/>
                <a:cs typeface="Arial"/>
                <a:sym typeface="Arial"/>
              </a:rPr>
              <a:t>loading</a:t>
            </a:r>
            <a:endParaRPr/>
          </a:p>
        </p:txBody>
      </p:sp>
      <p:sp>
        <p:nvSpPr>
          <p:cNvPr id="180" name="Google Shape;18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81" name="Google Shape;18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p:nvPr/>
        </p:nvSpPr>
        <p:spPr>
          <a:xfrm>
            <a:off x="457418" y="1146810"/>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87" name="Google Shape;187;p11"/>
          <p:cNvSpPr txBox="1"/>
          <p:nvPr>
            <p:ph idx="1" type="body"/>
          </p:nvPr>
        </p:nvSpPr>
        <p:spPr>
          <a:xfrm>
            <a:off x="457200" y="2377928"/>
            <a:ext cx="8229600" cy="2868614"/>
          </a:xfrm>
          <a:prstGeom prst="rect">
            <a:avLst/>
          </a:prstGeom>
          <a:noFill/>
          <a:ln>
            <a:noFill/>
          </a:ln>
        </p:spPr>
        <p:txBody>
          <a:bodyPr anchorCtr="0" anchor="t" bIns="0" lIns="0" spcFirstLastPara="1" rIns="0" wrap="square" tIns="84950">
            <a:spAutoFit/>
          </a:bodyPr>
          <a:lstStyle/>
          <a:p>
            <a:pPr indent="-325765" lvl="0" marL="335537" rtl="0" algn="l">
              <a:spcBef>
                <a:spcPts val="0"/>
              </a:spcBef>
              <a:spcAft>
                <a:spcPts val="0"/>
              </a:spcAft>
              <a:buClr>
                <a:srgbClr val="993200"/>
              </a:buClr>
              <a:buSzPts val="1832"/>
              <a:buFont typeface="Noto Sans Symbols"/>
              <a:buChar char="■"/>
            </a:pPr>
            <a:r>
              <a:rPr lang="en-US" sz="2052">
                <a:solidFill>
                  <a:srgbClr val="0070C0"/>
                </a:solidFill>
                <a:latin typeface="Arial"/>
                <a:ea typeface="Arial"/>
                <a:cs typeface="Arial"/>
                <a:sym typeface="Arial"/>
              </a:rPr>
              <a:t>Static</a:t>
            </a:r>
            <a:r>
              <a:rPr lang="en-US" sz="2052">
                <a:solidFill>
                  <a:srgbClr val="0070C0"/>
                </a:solidFill>
                <a:latin typeface="Times New Roman"/>
                <a:ea typeface="Times New Roman"/>
                <a:cs typeface="Times New Roman"/>
                <a:sym typeface="Times New Roman"/>
              </a:rPr>
              <a:t> </a:t>
            </a:r>
            <a:r>
              <a:rPr lang="en-US" sz="2052">
                <a:solidFill>
                  <a:srgbClr val="0070C0"/>
                </a:solidFill>
                <a:latin typeface="Arial"/>
                <a:ea typeface="Arial"/>
                <a:cs typeface="Arial"/>
                <a:sym typeface="Arial"/>
              </a:rPr>
              <a:t>linking</a:t>
            </a:r>
            <a:r>
              <a:rPr lang="en-US" sz="2052">
                <a:solidFill>
                  <a:srgbClr val="0070C0"/>
                </a:solidFill>
                <a:latin typeface="Times New Roman"/>
                <a:ea typeface="Times New Roman"/>
                <a:cs typeface="Times New Roman"/>
                <a:sym typeface="Times New Roman"/>
              </a:rPr>
              <a:t> </a:t>
            </a:r>
            <a:r>
              <a:rPr lang="en-US" sz="2052"/>
              <a:t>–</a:t>
            </a:r>
            <a:r>
              <a:rPr lang="en-US" sz="2052">
                <a:latin typeface="Times New Roman"/>
                <a:ea typeface="Times New Roman"/>
                <a:cs typeface="Times New Roman"/>
                <a:sym typeface="Times New Roman"/>
              </a:rPr>
              <a:t> </a:t>
            </a:r>
            <a:r>
              <a:rPr lang="en-US" sz="2052"/>
              <a:t>system</a:t>
            </a:r>
            <a:r>
              <a:rPr lang="en-US" sz="2052">
                <a:latin typeface="Times New Roman"/>
                <a:ea typeface="Times New Roman"/>
                <a:cs typeface="Times New Roman"/>
                <a:sym typeface="Times New Roman"/>
              </a:rPr>
              <a:t> </a:t>
            </a:r>
            <a:r>
              <a:rPr lang="en-US" sz="2052"/>
              <a:t>libraries</a:t>
            </a:r>
            <a:r>
              <a:rPr lang="en-US" sz="2052">
                <a:latin typeface="Times New Roman"/>
                <a:ea typeface="Times New Roman"/>
                <a:cs typeface="Times New Roman"/>
                <a:sym typeface="Times New Roman"/>
              </a:rPr>
              <a:t> </a:t>
            </a:r>
            <a:r>
              <a:rPr lang="en-US" sz="2052"/>
              <a:t>and</a:t>
            </a:r>
            <a:r>
              <a:rPr lang="en-US" sz="2052">
                <a:latin typeface="Times New Roman"/>
                <a:ea typeface="Times New Roman"/>
                <a:cs typeface="Times New Roman"/>
                <a:sym typeface="Times New Roman"/>
              </a:rPr>
              <a:t> </a:t>
            </a:r>
            <a:r>
              <a:rPr lang="en-US" sz="2052"/>
              <a:t>program</a:t>
            </a:r>
            <a:r>
              <a:rPr lang="en-US" sz="2052">
                <a:latin typeface="Times New Roman"/>
                <a:ea typeface="Times New Roman"/>
                <a:cs typeface="Times New Roman"/>
                <a:sym typeface="Times New Roman"/>
              </a:rPr>
              <a:t> </a:t>
            </a:r>
            <a:r>
              <a:rPr lang="en-US" sz="2052"/>
              <a:t>code</a:t>
            </a:r>
            <a:r>
              <a:rPr lang="en-US" sz="2052">
                <a:latin typeface="Times New Roman"/>
                <a:ea typeface="Times New Roman"/>
                <a:cs typeface="Times New Roman"/>
                <a:sym typeface="Times New Roman"/>
              </a:rPr>
              <a:t> </a:t>
            </a:r>
            <a:r>
              <a:rPr lang="en-US" sz="2052"/>
              <a:t>combined</a:t>
            </a:r>
            <a:r>
              <a:rPr lang="en-US" sz="2052">
                <a:latin typeface="Times New Roman"/>
                <a:ea typeface="Times New Roman"/>
                <a:cs typeface="Times New Roman"/>
                <a:sym typeface="Times New Roman"/>
              </a:rPr>
              <a:t> </a:t>
            </a:r>
            <a:r>
              <a:rPr lang="en-US" sz="2052"/>
              <a:t>by</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loader</a:t>
            </a:r>
            <a:r>
              <a:rPr lang="en-US" sz="2052">
                <a:latin typeface="Times New Roman"/>
                <a:ea typeface="Times New Roman"/>
                <a:cs typeface="Times New Roman"/>
                <a:sym typeface="Times New Roman"/>
              </a:rPr>
              <a:t> </a:t>
            </a:r>
            <a:r>
              <a:rPr lang="en-US" sz="2052"/>
              <a:t>into</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binary</a:t>
            </a:r>
            <a:r>
              <a:rPr lang="en-US" sz="2052">
                <a:latin typeface="Times New Roman"/>
                <a:ea typeface="Times New Roman"/>
                <a:cs typeface="Times New Roman"/>
                <a:sym typeface="Times New Roman"/>
              </a:rPr>
              <a:t> </a:t>
            </a:r>
            <a:r>
              <a:rPr lang="en-US" sz="2052"/>
              <a:t>program</a:t>
            </a:r>
            <a:r>
              <a:rPr lang="en-US" sz="2052">
                <a:latin typeface="Times New Roman"/>
                <a:ea typeface="Times New Roman"/>
                <a:cs typeface="Times New Roman"/>
                <a:sym typeface="Times New Roman"/>
              </a:rPr>
              <a:t> </a:t>
            </a:r>
            <a:r>
              <a:rPr lang="en-US" sz="2052"/>
              <a:t>image</a:t>
            </a:r>
            <a:endParaRPr/>
          </a:p>
          <a:p>
            <a:pPr indent="-325765" lvl="0" marL="335537" rtl="0" algn="l">
              <a:spcBef>
                <a:spcPts val="500"/>
              </a:spcBef>
              <a:spcAft>
                <a:spcPts val="0"/>
              </a:spcAft>
              <a:buClr>
                <a:srgbClr val="993200"/>
              </a:buClr>
              <a:buSzPts val="1832"/>
              <a:buFont typeface="Noto Sans Symbols"/>
              <a:buChar char="■"/>
            </a:pPr>
            <a:r>
              <a:rPr lang="en-US" sz="2052">
                <a:solidFill>
                  <a:srgbClr val="0070C0"/>
                </a:solidFill>
              </a:rPr>
              <a:t>Dynamic</a:t>
            </a:r>
            <a:r>
              <a:rPr lang="en-US" sz="2052">
                <a:solidFill>
                  <a:srgbClr val="0070C0"/>
                </a:solidFill>
                <a:latin typeface="Times New Roman"/>
                <a:ea typeface="Times New Roman"/>
                <a:cs typeface="Times New Roman"/>
                <a:sym typeface="Times New Roman"/>
              </a:rPr>
              <a:t> </a:t>
            </a:r>
            <a:r>
              <a:rPr lang="en-US" sz="2052">
                <a:solidFill>
                  <a:srgbClr val="0070C0"/>
                </a:solidFill>
              </a:rPr>
              <a:t>linking</a:t>
            </a:r>
            <a:r>
              <a:rPr lang="en-US" sz="2052">
                <a:latin typeface="Times New Roman"/>
                <a:ea typeface="Times New Roman"/>
                <a:cs typeface="Times New Roman"/>
                <a:sym typeface="Times New Roman"/>
              </a:rPr>
              <a:t> </a:t>
            </a:r>
            <a:r>
              <a:rPr lang="en-US" sz="2052"/>
              <a:t>–linking</a:t>
            </a:r>
            <a:r>
              <a:rPr lang="en-US" sz="2052">
                <a:latin typeface="Times New Roman"/>
                <a:ea typeface="Times New Roman"/>
                <a:cs typeface="Times New Roman"/>
                <a:sym typeface="Times New Roman"/>
              </a:rPr>
              <a:t> </a:t>
            </a:r>
            <a:r>
              <a:rPr lang="en-US" sz="2052"/>
              <a:t>postponed</a:t>
            </a:r>
            <a:r>
              <a:rPr lang="en-US" sz="2052">
                <a:latin typeface="Times New Roman"/>
                <a:ea typeface="Times New Roman"/>
                <a:cs typeface="Times New Roman"/>
                <a:sym typeface="Times New Roman"/>
              </a:rPr>
              <a:t> </a:t>
            </a:r>
            <a:r>
              <a:rPr lang="en-US" sz="2052"/>
              <a:t>until</a:t>
            </a:r>
            <a:r>
              <a:rPr lang="en-US" sz="2052">
                <a:latin typeface="Times New Roman"/>
                <a:ea typeface="Times New Roman"/>
                <a:cs typeface="Times New Roman"/>
                <a:sym typeface="Times New Roman"/>
              </a:rPr>
              <a:t> </a:t>
            </a:r>
            <a:r>
              <a:rPr lang="en-US" sz="2052"/>
              <a:t>execution</a:t>
            </a:r>
            <a:r>
              <a:rPr lang="en-US" sz="2052">
                <a:latin typeface="Times New Roman"/>
                <a:ea typeface="Times New Roman"/>
                <a:cs typeface="Times New Roman"/>
                <a:sym typeface="Times New Roman"/>
              </a:rPr>
              <a:t> </a:t>
            </a:r>
            <a:r>
              <a:rPr lang="en-US" sz="2052"/>
              <a:t>time</a:t>
            </a:r>
            <a:endParaRPr/>
          </a:p>
          <a:p>
            <a:pPr indent="-325765" lvl="0" marL="335537" rtl="0" algn="l">
              <a:spcBef>
                <a:spcPts val="500"/>
              </a:spcBef>
              <a:spcAft>
                <a:spcPts val="0"/>
              </a:spcAft>
              <a:buClr>
                <a:srgbClr val="993200"/>
              </a:buClr>
              <a:buSzPts val="1832"/>
              <a:buFont typeface="Noto Sans Symbols"/>
              <a:buChar char="■"/>
            </a:pPr>
            <a:r>
              <a:rPr lang="en-US" sz="2052"/>
              <a:t>Small</a:t>
            </a:r>
            <a:r>
              <a:rPr lang="en-US" sz="2052">
                <a:latin typeface="Times New Roman"/>
                <a:ea typeface="Times New Roman"/>
                <a:cs typeface="Times New Roman"/>
                <a:sym typeface="Times New Roman"/>
              </a:rPr>
              <a:t> </a:t>
            </a:r>
            <a:r>
              <a:rPr lang="en-US" sz="2052"/>
              <a:t>piece</a:t>
            </a:r>
            <a:r>
              <a:rPr lang="en-US" sz="2052">
                <a:latin typeface="Times New Roman"/>
                <a:ea typeface="Times New Roman"/>
                <a:cs typeface="Times New Roman"/>
                <a:sym typeface="Times New Roman"/>
              </a:rPr>
              <a:t> </a:t>
            </a:r>
            <a:r>
              <a:rPr lang="en-US" sz="2052"/>
              <a:t>of</a:t>
            </a:r>
            <a:r>
              <a:rPr lang="en-US" sz="2052">
                <a:latin typeface="Times New Roman"/>
                <a:ea typeface="Times New Roman"/>
                <a:cs typeface="Times New Roman"/>
                <a:sym typeface="Times New Roman"/>
              </a:rPr>
              <a:t> </a:t>
            </a:r>
            <a:r>
              <a:rPr lang="en-US" sz="2052"/>
              <a:t>code,</a:t>
            </a:r>
            <a:r>
              <a:rPr lang="en-US" sz="2052">
                <a:latin typeface="Times New Roman"/>
                <a:ea typeface="Times New Roman"/>
                <a:cs typeface="Times New Roman"/>
                <a:sym typeface="Times New Roman"/>
              </a:rPr>
              <a:t> </a:t>
            </a:r>
            <a:r>
              <a:rPr lang="en-US" sz="2052">
                <a:solidFill>
                  <a:srgbClr val="3265FF"/>
                </a:solidFill>
                <a:latin typeface="Arial"/>
                <a:ea typeface="Arial"/>
                <a:cs typeface="Arial"/>
                <a:sym typeface="Arial"/>
              </a:rPr>
              <a:t>stub</a:t>
            </a:r>
            <a:r>
              <a:rPr lang="en-US" sz="2052"/>
              <a:t>,</a:t>
            </a:r>
            <a:r>
              <a:rPr lang="en-US" sz="2052">
                <a:latin typeface="Times New Roman"/>
                <a:ea typeface="Times New Roman"/>
                <a:cs typeface="Times New Roman"/>
                <a:sym typeface="Times New Roman"/>
              </a:rPr>
              <a:t> </a:t>
            </a:r>
            <a:r>
              <a:rPr lang="en-US" sz="2052"/>
              <a:t>used</a:t>
            </a:r>
            <a:r>
              <a:rPr lang="en-US" sz="2052">
                <a:latin typeface="Times New Roman"/>
                <a:ea typeface="Times New Roman"/>
                <a:cs typeface="Times New Roman"/>
                <a:sym typeface="Times New Roman"/>
              </a:rPr>
              <a:t> </a:t>
            </a:r>
            <a:r>
              <a:rPr lang="en-US" sz="2052"/>
              <a:t>to</a:t>
            </a:r>
            <a:r>
              <a:rPr lang="en-US" sz="2052">
                <a:latin typeface="Times New Roman"/>
                <a:ea typeface="Times New Roman"/>
                <a:cs typeface="Times New Roman"/>
                <a:sym typeface="Times New Roman"/>
              </a:rPr>
              <a:t> </a:t>
            </a:r>
            <a:r>
              <a:rPr lang="en-US" sz="2052"/>
              <a:t>locate</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appropriate</a:t>
            </a:r>
            <a:r>
              <a:rPr lang="en-US" sz="2052">
                <a:latin typeface="Times New Roman"/>
                <a:ea typeface="Times New Roman"/>
                <a:cs typeface="Times New Roman"/>
                <a:sym typeface="Times New Roman"/>
              </a:rPr>
              <a:t> </a:t>
            </a:r>
            <a:r>
              <a:rPr lang="en-US" sz="2052"/>
              <a:t>memory-resident</a:t>
            </a:r>
            <a:r>
              <a:rPr lang="en-US" sz="2052">
                <a:latin typeface="Times New Roman"/>
                <a:ea typeface="Times New Roman"/>
                <a:cs typeface="Times New Roman"/>
                <a:sym typeface="Times New Roman"/>
              </a:rPr>
              <a:t> </a:t>
            </a:r>
            <a:r>
              <a:rPr lang="en-US" sz="2052"/>
              <a:t>library</a:t>
            </a:r>
            <a:r>
              <a:rPr lang="en-US" sz="2052">
                <a:latin typeface="Times New Roman"/>
                <a:ea typeface="Times New Roman"/>
                <a:cs typeface="Times New Roman"/>
                <a:sym typeface="Times New Roman"/>
              </a:rPr>
              <a:t> </a:t>
            </a:r>
            <a:r>
              <a:rPr lang="en-US" sz="2052"/>
              <a:t>routine</a:t>
            </a:r>
            <a:endParaRPr/>
          </a:p>
          <a:p>
            <a:pPr indent="-325765" lvl="0" marL="335537" rtl="0" algn="l">
              <a:spcBef>
                <a:spcPts val="500"/>
              </a:spcBef>
              <a:spcAft>
                <a:spcPts val="0"/>
              </a:spcAft>
              <a:buClr>
                <a:srgbClr val="993200"/>
              </a:buClr>
              <a:buSzPts val="1832"/>
              <a:buFont typeface="Noto Sans Symbols"/>
              <a:buChar char="■"/>
            </a:pPr>
            <a:r>
              <a:rPr lang="en-US" sz="2052"/>
              <a:t>Stub</a:t>
            </a:r>
            <a:r>
              <a:rPr lang="en-US" sz="2052">
                <a:latin typeface="Times New Roman"/>
                <a:ea typeface="Times New Roman"/>
                <a:cs typeface="Times New Roman"/>
                <a:sym typeface="Times New Roman"/>
              </a:rPr>
              <a:t> </a:t>
            </a:r>
            <a:r>
              <a:rPr lang="en-US" sz="2052"/>
              <a:t>replaces</a:t>
            </a:r>
            <a:r>
              <a:rPr lang="en-US" sz="2052">
                <a:latin typeface="Times New Roman"/>
                <a:ea typeface="Times New Roman"/>
                <a:cs typeface="Times New Roman"/>
                <a:sym typeface="Times New Roman"/>
              </a:rPr>
              <a:t> </a:t>
            </a:r>
            <a:r>
              <a:rPr lang="en-US" sz="2052"/>
              <a:t>itself</a:t>
            </a:r>
            <a:r>
              <a:rPr lang="en-US" sz="2052">
                <a:latin typeface="Times New Roman"/>
                <a:ea typeface="Times New Roman"/>
                <a:cs typeface="Times New Roman"/>
                <a:sym typeface="Times New Roman"/>
              </a:rPr>
              <a:t> </a:t>
            </a:r>
            <a:r>
              <a:rPr lang="en-US" sz="2052"/>
              <a:t>with</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address</a:t>
            </a:r>
            <a:r>
              <a:rPr lang="en-US" sz="2052">
                <a:latin typeface="Times New Roman"/>
                <a:ea typeface="Times New Roman"/>
                <a:cs typeface="Times New Roman"/>
                <a:sym typeface="Times New Roman"/>
              </a:rPr>
              <a:t> </a:t>
            </a:r>
            <a:r>
              <a:rPr lang="en-US" sz="2052"/>
              <a:t>of</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routine,</a:t>
            </a:r>
            <a:r>
              <a:rPr lang="en-US" sz="2052">
                <a:latin typeface="Times New Roman"/>
                <a:ea typeface="Times New Roman"/>
                <a:cs typeface="Times New Roman"/>
                <a:sym typeface="Times New Roman"/>
              </a:rPr>
              <a:t> </a:t>
            </a:r>
            <a:r>
              <a:rPr lang="en-US" sz="2052"/>
              <a:t>and</a:t>
            </a:r>
            <a:r>
              <a:rPr lang="en-US" sz="2052">
                <a:latin typeface="Times New Roman"/>
                <a:ea typeface="Times New Roman"/>
                <a:cs typeface="Times New Roman"/>
                <a:sym typeface="Times New Roman"/>
              </a:rPr>
              <a:t> </a:t>
            </a:r>
            <a:r>
              <a:rPr lang="en-US" sz="2052"/>
              <a:t>executes</a:t>
            </a:r>
            <a:r>
              <a:rPr lang="en-US" sz="2052">
                <a:latin typeface="Times New Roman"/>
                <a:ea typeface="Times New Roman"/>
                <a:cs typeface="Times New Roman"/>
                <a:sym typeface="Times New Roman"/>
              </a:rPr>
              <a:t> </a:t>
            </a:r>
            <a:r>
              <a:rPr lang="en-US" sz="2052"/>
              <a:t>the</a:t>
            </a:r>
            <a:r>
              <a:rPr lang="en-US" sz="2052">
                <a:latin typeface="Times New Roman"/>
                <a:ea typeface="Times New Roman"/>
                <a:cs typeface="Times New Roman"/>
                <a:sym typeface="Times New Roman"/>
              </a:rPr>
              <a:t> </a:t>
            </a:r>
            <a:r>
              <a:rPr lang="en-US" sz="2052"/>
              <a:t>routine</a:t>
            </a:r>
            <a:endParaRPr/>
          </a:p>
          <a:p>
            <a:pPr indent="-325765" lvl="0" marL="335537" rtl="0" algn="l">
              <a:spcBef>
                <a:spcPts val="500"/>
              </a:spcBef>
              <a:spcAft>
                <a:spcPts val="0"/>
              </a:spcAft>
              <a:buClr>
                <a:srgbClr val="993200"/>
              </a:buClr>
              <a:buSzPts val="1832"/>
              <a:buFont typeface="Noto Sans Symbols"/>
              <a:buChar char="■"/>
            </a:pPr>
            <a:r>
              <a:rPr lang="en-US" sz="2052"/>
              <a:t>Dynamic</a:t>
            </a:r>
            <a:r>
              <a:rPr lang="en-US" sz="2052">
                <a:latin typeface="Times New Roman"/>
                <a:ea typeface="Times New Roman"/>
                <a:cs typeface="Times New Roman"/>
                <a:sym typeface="Times New Roman"/>
              </a:rPr>
              <a:t> </a:t>
            </a:r>
            <a:r>
              <a:rPr lang="en-US" sz="2052"/>
              <a:t>linking</a:t>
            </a:r>
            <a:r>
              <a:rPr lang="en-US" sz="2052">
                <a:latin typeface="Times New Roman"/>
                <a:ea typeface="Times New Roman"/>
                <a:cs typeface="Times New Roman"/>
                <a:sym typeface="Times New Roman"/>
              </a:rPr>
              <a:t> </a:t>
            </a:r>
            <a:r>
              <a:rPr lang="en-US" sz="2052"/>
              <a:t>is</a:t>
            </a:r>
            <a:r>
              <a:rPr lang="en-US" sz="2052">
                <a:latin typeface="Times New Roman"/>
                <a:ea typeface="Times New Roman"/>
                <a:cs typeface="Times New Roman"/>
                <a:sym typeface="Times New Roman"/>
              </a:rPr>
              <a:t> </a:t>
            </a:r>
            <a:r>
              <a:rPr lang="en-US" sz="2052"/>
              <a:t>particularly</a:t>
            </a:r>
            <a:r>
              <a:rPr lang="en-US" sz="2052">
                <a:latin typeface="Times New Roman"/>
                <a:ea typeface="Times New Roman"/>
                <a:cs typeface="Times New Roman"/>
                <a:sym typeface="Times New Roman"/>
              </a:rPr>
              <a:t> </a:t>
            </a:r>
            <a:r>
              <a:rPr lang="en-US" sz="2052"/>
              <a:t>useful</a:t>
            </a:r>
            <a:r>
              <a:rPr lang="en-US" sz="2052">
                <a:latin typeface="Times New Roman"/>
                <a:ea typeface="Times New Roman"/>
                <a:cs typeface="Times New Roman"/>
                <a:sym typeface="Times New Roman"/>
              </a:rPr>
              <a:t> </a:t>
            </a:r>
            <a:r>
              <a:rPr lang="en-US" sz="2052"/>
              <a:t>for</a:t>
            </a:r>
            <a:r>
              <a:rPr lang="en-US" sz="2052">
                <a:latin typeface="Times New Roman"/>
                <a:ea typeface="Times New Roman"/>
                <a:cs typeface="Times New Roman"/>
                <a:sym typeface="Times New Roman"/>
              </a:rPr>
              <a:t> </a:t>
            </a:r>
            <a:r>
              <a:rPr lang="en-US" sz="2052"/>
              <a:t>libraries</a:t>
            </a:r>
            <a:endParaRPr/>
          </a:p>
        </p:txBody>
      </p:sp>
      <p:sp>
        <p:nvSpPr>
          <p:cNvPr id="188" name="Google Shape;188;p11"/>
          <p:cNvSpPr txBox="1"/>
          <p:nvPr>
            <p:ph type="title"/>
          </p:nvPr>
        </p:nvSpPr>
        <p:spPr>
          <a:xfrm>
            <a:off x="828413" y="572418"/>
            <a:ext cx="7487174" cy="500009"/>
          </a:xfrm>
          <a:prstGeom prst="rect">
            <a:avLst/>
          </a:prstGeom>
          <a:noFill/>
          <a:ln>
            <a:noFill/>
          </a:ln>
        </p:spPr>
        <p:txBody>
          <a:bodyPr anchorCtr="0" anchor="ctr" bIns="0" lIns="0" spcFirstLastPara="1" rIns="0" wrap="square" tIns="0">
            <a:spAutoFit/>
          </a:bodyPr>
          <a:lstStyle/>
          <a:p>
            <a:pPr indent="0" lvl="0" marL="2577880" rtl="0" algn="ctr">
              <a:spcBef>
                <a:spcPts val="0"/>
              </a:spcBef>
              <a:spcAft>
                <a:spcPts val="0"/>
              </a:spcAft>
              <a:buClr>
                <a:schemeClr val="accent1"/>
              </a:buClr>
              <a:buSzPts val="3249"/>
              <a:buFont typeface="Calibri"/>
              <a:buNone/>
            </a:pPr>
            <a:r>
              <a:rPr b="1" lang="en-US" sz="3249">
                <a:solidFill>
                  <a:schemeClr val="accent1"/>
                </a:solidFill>
              </a:rPr>
              <a:t>STATIC &amp; DYNAMIC</a:t>
            </a:r>
            <a:r>
              <a:rPr b="1" lang="en-US" sz="3249">
                <a:solidFill>
                  <a:schemeClr val="accent1"/>
                </a:solidFill>
                <a:latin typeface="Times New Roman"/>
                <a:ea typeface="Times New Roman"/>
                <a:cs typeface="Times New Roman"/>
                <a:sym typeface="Times New Roman"/>
              </a:rPr>
              <a:t> </a:t>
            </a:r>
            <a:r>
              <a:rPr b="1" lang="en-US" sz="3249">
                <a:solidFill>
                  <a:schemeClr val="accent1"/>
                </a:solidFill>
              </a:rPr>
              <a:t>LINKING</a:t>
            </a:r>
            <a:endParaRPr/>
          </a:p>
        </p:txBody>
      </p:sp>
      <p:sp>
        <p:nvSpPr>
          <p:cNvPr id="189" name="Google Shape;18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90" name="Google Shape;19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488950" y="231035"/>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SWAPPING</a:t>
            </a:r>
            <a:endParaRPr/>
          </a:p>
        </p:txBody>
      </p:sp>
      <p:sp>
        <p:nvSpPr>
          <p:cNvPr id="197" name="Google Shape;197;p12"/>
          <p:cNvSpPr txBox="1"/>
          <p:nvPr>
            <p:ph idx="1" type="body"/>
          </p:nvPr>
        </p:nvSpPr>
        <p:spPr>
          <a:xfrm>
            <a:off x="798635" y="1167710"/>
            <a:ext cx="7788267" cy="5371202"/>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Font typeface="Noto Sans Symbols"/>
              <a:buChar char="⮚"/>
            </a:pPr>
            <a:r>
              <a:rPr lang="en-US"/>
              <a:t>A process can be </a:t>
            </a:r>
            <a:r>
              <a:rPr b="1" lang="en-US">
                <a:solidFill>
                  <a:srgbClr val="006699"/>
                </a:solidFill>
                <a:latin typeface="Calibri"/>
                <a:ea typeface="Calibri"/>
                <a:cs typeface="Calibri"/>
                <a:sym typeface="Calibri"/>
              </a:rPr>
              <a:t>swapped</a:t>
            </a:r>
            <a:r>
              <a:rPr lang="en-US"/>
              <a:t> temporarily out of memory to a backing store, and then brought </a:t>
            </a:r>
            <a:r>
              <a:rPr b="1" lang="en-US">
                <a:solidFill>
                  <a:srgbClr val="006699"/>
                </a:solidFill>
                <a:latin typeface="Calibri"/>
                <a:ea typeface="Calibri"/>
                <a:cs typeface="Calibri"/>
                <a:sym typeface="Calibri"/>
              </a:rPr>
              <a:t>back</a:t>
            </a:r>
            <a:r>
              <a:rPr lang="en-US"/>
              <a:t> into memory for continued execution</a:t>
            </a:r>
            <a:endParaRPr/>
          </a:p>
          <a:p>
            <a:pPr indent="-285750" lvl="1" marL="742950" rtl="0" algn="l">
              <a:spcBef>
                <a:spcPts val="350"/>
              </a:spcBef>
              <a:spcAft>
                <a:spcPts val="0"/>
              </a:spcAft>
              <a:buClr>
                <a:schemeClr val="dk1"/>
              </a:buClr>
              <a:buSzPct val="100000"/>
              <a:buChar char="–"/>
            </a:pPr>
            <a:r>
              <a:rPr lang="en-US"/>
              <a:t>Total physical memory space of processes can exceed physical memory</a:t>
            </a:r>
            <a:endParaRPr/>
          </a:p>
          <a:p>
            <a:pPr indent="-174625" lvl="1" marL="742950" rtl="0" algn="l">
              <a:spcBef>
                <a:spcPts val="350"/>
              </a:spcBef>
              <a:spcAft>
                <a:spcPts val="0"/>
              </a:spcAft>
              <a:buClr>
                <a:schemeClr val="dk1"/>
              </a:buClr>
              <a:buSzPct val="100000"/>
              <a:buNone/>
            </a:pPr>
            <a:r>
              <a:t/>
            </a:r>
            <a:endParaRPr/>
          </a:p>
          <a:p>
            <a:pPr indent="-342900" lvl="0" marL="342900" rtl="0" algn="l">
              <a:spcBef>
                <a:spcPts val="400"/>
              </a:spcBef>
              <a:spcAft>
                <a:spcPts val="0"/>
              </a:spcAft>
              <a:buClr>
                <a:srgbClr val="006699"/>
              </a:buClr>
              <a:buSzPct val="100000"/>
              <a:buFont typeface="Noto Sans Symbols"/>
              <a:buChar char="⮚"/>
            </a:pPr>
            <a:r>
              <a:rPr b="1" lang="en-US">
                <a:solidFill>
                  <a:srgbClr val="006699"/>
                </a:solidFill>
                <a:latin typeface="Calibri"/>
                <a:ea typeface="Calibri"/>
                <a:cs typeface="Calibri"/>
                <a:sym typeface="Calibri"/>
              </a:rPr>
              <a:t>Backing</a:t>
            </a:r>
            <a:r>
              <a:rPr b="1" lang="en-US">
                <a:solidFill>
                  <a:srgbClr val="3366FF"/>
                </a:solidFill>
              </a:rPr>
              <a:t> </a:t>
            </a:r>
            <a:r>
              <a:rPr b="1" lang="en-US">
                <a:solidFill>
                  <a:srgbClr val="006699"/>
                </a:solidFill>
                <a:latin typeface="Calibri"/>
                <a:ea typeface="Calibri"/>
                <a:cs typeface="Calibri"/>
                <a:sym typeface="Calibri"/>
              </a:rPr>
              <a:t>store</a:t>
            </a:r>
            <a:r>
              <a:rPr lang="en-US">
                <a:solidFill>
                  <a:srgbClr val="3366FF"/>
                </a:solidFill>
              </a:rPr>
              <a:t> </a:t>
            </a:r>
            <a:r>
              <a:rPr lang="en-US"/>
              <a:t>– fast disk large enough to accommodate copies of all memory images for all users; must provide direct access to these memory images.</a:t>
            </a:r>
            <a:endParaRPr/>
          </a:p>
          <a:p>
            <a:pPr indent="0" lvl="0" marL="0" rtl="0" algn="l">
              <a:spcBef>
                <a:spcPts val="400"/>
              </a:spcBef>
              <a:spcAft>
                <a:spcPts val="0"/>
              </a:spcAft>
              <a:buClr>
                <a:schemeClr val="dk1"/>
              </a:buClr>
              <a:buSzPct val="100000"/>
              <a:buNone/>
            </a:pPr>
            <a:r>
              <a:t/>
            </a:r>
            <a:endParaRPr/>
          </a:p>
          <a:p>
            <a:pPr indent="-342900" lvl="0" marL="342900" rtl="0" algn="l">
              <a:spcBef>
                <a:spcPts val="400"/>
              </a:spcBef>
              <a:spcAft>
                <a:spcPts val="0"/>
              </a:spcAft>
              <a:buClr>
                <a:srgbClr val="006699"/>
              </a:buClr>
              <a:buSzPct val="100000"/>
              <a:buFont typeface="Noto Sans Symbols"/>
              <a:buChar char="⮚"/>
            </a:pPr>
            <a:r>
              <a:rPr b="1" lang="en-US">
                <a:solidFill>
                  <a:srgbClr val="006699"/>
                </a:solidFill>
                <a:latin typeface="Calibri"/>
                <a:ea typeface="Calibri"/>
                <a:cs typeface="Calibri"/>
                <a:sym typeface="Calibri"/>
              </a:rPr>
              <a:t>Roll</a:t>
            </a:r>
            <a:r>
              <a:rPr b="1" lang="en-US">
                <a:solidFill>
                  <a:srgbClr val="3366FF"/>
                </a:solidFill>
              </a:rPr>
              <a:t> </a:t>
            </a:r>
            <a:r>
              <a:rPr b="1" lang="en-US">
                <a:solidFill>
                  <a:srgbClr val="006699"/>
                </a:solidFill>
                <a:latin typeface="Calibri"/>
                <a:ea typeface="Calibri"/>
                <a:cs typeface="Calibri"/>
                <a:sym typeface="Calibri"/>
              </a:rPr>
              <a:t>out</a:t>
            </a:r>
            <a:r>
              <a:rPr b="1" lang="en-US">
                <a:solidFill>
                  <a:srgbClr val="3366FF"/>
                </a:solidFill>
              </a:rPr>
              <a:t>, </a:t>
            </a:r>
            <a:r>
              <a:rPr b="1" lang="en-US">
                <a:solidFill>
                  <a:srgbClr val="006699"/>
                </a:solidFill>
                <a:latin typeface="Calibri"/>
                <a:ea typeface="Calibri"/>
                <a:cs typeface="Calibri"/>
                <a:sym typeface="Calibri"/>
              </a:rPr>
              <a:t>roll</a:t>
            </a:r>
            <a:r>
              <a:rPr b="1" lang="en-US">
                <a:solidFill>
                  <a:srgbClr val="3366FF"/>
                </a:solidFill>
              </a:rPr>
              <a:t> </a:t>
            </a:r>
            <a:r>
              <a:rPr b="1" lang="en-US">
                <a:solidFill>
                  <a:srgbClr val="006699"/>
                </a:solidFill>
                <a:latin typeface="Calibri"/>
                <a:ea typeface="Calibri"/>
                <a:cs typeface="Calibri"/>
                <a:sym typeface="Calibri"/>
              </a:rPr>
              <a:t>in</a:t>
            </a:r>
            <a:r>
              <a:rPr lang="en-US">
                <a:solidFill>
                  <a:srgbClr val="3366FF"/>
                </a:solidFill>
              </a:rPr>
              <a:t> </a:t>
            </a:r>
            <a:r>
              <a:rPr lang="en-US"/>
              <a:t>– swapping variant used for priority-based scheduling algorithms; lower-priority process is swapped out so higher-priority process can be loaded and executed.</a:t>
            </a:r>
            <a:endParaRPr/>
          </a:p>
          <a:p>
            <a:pPr indent="-215900" lvl="0" marL="342900" rtl="0" algn="l">
              <a:spcBef>
                <a:spcPts val="400"/>
              </a:spcBef>
              <a:spcAft>
                <a:spcPts val="0"/>
              </a:spcAft>
              <a:buClr>
                <a:schemeClr val="dk1"/>
              </a:buClr>
              <a:buSzPct val="100000"/>
              <a:buFont typeface="Noto Sans Symbols"/>
              <a:buNone/>
            </a:pPr>
            <a:r>
              <a:t/>
            </a:r>
            <a:endParaRPr/>
          </a:p>
          <a:p>
            <a:pPr indent="-342900" lvl="0" marL="342900" rtl="0" algn="l">
              <a:spcBef>
                <a:spcPts val="400"/>
              </a:spcBef>
              <a:spcAft>
                <a:spcPts val="0"/>
              </a:spcAft>
              <a:buClr>
                <a:schemeClr val="dk1"/>
              </a:buClr>
              <a:buSzPct val="100000"/>
              <a:buChar char="•"/>
            </a:pPr>
            <a:r>
              <a:rPr lang="en-US"/>
              <a:t>Major part of swap time is transfer time; total transfer time is directly proportional to the amount of memory swapped.</a:t>
            </a:r>
            <a:endParaRPr/>
          </a:p>
          <a:p>
            <a:pPr indent="0" lvl="0" marL="0" rtl="0" algn="l">
              <a:spcBef>
                <a:spcPts val="400"/>
              </a:spcBef>
              <a:spcAft>
                <a:spcPts val="0"/>
              </a:spcAft>
              <a:buClr>
                <a:schemeClr val="dk1"/>
              </a:buClr>
              <a:buSzPct val="100000"/>
              <a:buNone/>
            </a:pPr>
            <a:r>
              <a:t/>
            </a:r>
            <a:endParaRPr/>
          </a:p>
          <a:p>
            <a:pPr indent="-342900" lvl="0" marL="342900" rtl="0" algn="l">
              <a:spcBef>
                <a:spcPts val="400"/>
              </a:spcBef>
              <a:spcAft>
                <a:spcPts val="0"/>
              </a:spcAft>
              <a:buClr>
                <a:schemeClr val="dk1"/>
              </a:buClr>
              <a:buSzPct val="100000"/>
              <a:buChar char="•"/>
            </a:pPr>
            <a:r>
              <a:rPr lang="en-US"/>
              <a:t>System maintains a </a:t>
            </a:r>
            <a:r>
              <a:rPr b="1" lang="en-US">
                <a:solidFill>
                  <a:srgbClr val="006699"/>
                </a:solidFill>
                <a:latin typeface="Calibri"/>
                <a:ea typeface="Calibri"/>
                <a:cs typeface="Calibri"/>
                <a:sym typeface="Calibri"/>
              </a:rPr>
              <a:t>ready</a:t>
            </a:r>
            <a:r>
              <a:rPr b="1" lang="en-US">
                <a:solidFill>
                  <a:srgbClr val="3366FF"/>
                </a:solidFill>
              </a:rPr>
              <a:t> </a:t>
            </a:r>
            <a:r>
              <a:rPr b="1" lang="en-US">
                <a:solidFill>
                  <a:srgbClr val="006699"/>
                </a:solidFill>
                <a:latin typeface="Calibri"/>
                <a:ea typeface="Calibri"/>
                <a:cs typeface="Calibri"/>
                <a:sym typeface="Calibri"/>
              </a:rPr>
              <a:t>queue</a:t>
            </a:r>
            <a:r>
              <a:rPr lang="en-US">
                <a:solidFill>
                  <a:srgbClr val="3366FF"/>
                </a:solidFill>
              </a:rPr>
              <a:t> </a:t>
            </a:r>
            <a:r>
              <a:rPr lang="en-US"/>
              <a:t>of ready-to-run processes which have memory images on disk</a:t>
            </a:r>
            <a:endParaRPr/>
          </a:p>
        </p:txBody>
      </p:sp>
      <p:sp>
        <p:nvSpPr>
          <p:cNvPr id="198" name="Google Shape;198;p12"/>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9" name="Google Shape;19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00" name="Google Shape;20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3"/>
          <p:cNvSpPr txBox="1"/>
          <p:nvPr>
            <p:ph type="title"/>
          </p:nvPr>
        </p:nvSpPr>
        <p:spPr>
          <a:xfrm>
            <a:off x="488950" y="238549"/>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SWAPPING</a:t>
            </a:r>
            <a:r>
              <a:rPr lang="en-US"/>
              <a:t> (Cont.)</a:t>
            </a:r>
            <a:endParaRPr/>
          </a:p>
        </p:txBody>
      </p:sp>
      <p:sp>
        <p:nvSpPr>
          <p:cNvPr id="207" name="Google Shape;207;p13"/>
          <p:cNvSpPr txBox="1"/>
          <p:nvPr>
            <p:ph idx="1" type="body"/>
          </p:nvPr>
        </p:nvSpPr>
        <p:spPr>
          <a:xfrm>
            <a:off x="839754" y="1101725"/>
            <a:ext cx="7697755" cy="5067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Does the swapped-out process need to swap back in to same physical addresses?</a:t>
            </a:r>
            <a:endParaRPr/>
          </a:p>
          <a:p>
            <a:pPr indent="-342900" lvl="0" marL="342900" rtl="0" algn="l">
              <a:spcBef>
                <a:spcPts val="480"/>
              </a:spcBef>
              <a:spcAft>
                <a:spcPts val="0"/>
              </a:spcAft>
              <a:buClr>
                <a:schemeClr val="dk1"/>
              </a:buClr>
              <a:buSzPts val="2400"/>
              <a:buChar char="•"/>
            </a:pPr>
            <a:r>
              <a:rPr lang="en-US" sz="2400"/>
              <a:t>Depends on address binding method</a:t>
            </a:r>
            <a:endParaRPr/>
          </a:p>
          <a:p>
            <a:pPr indent="-285750" lvl="1" marL="742950" rtl="0" algn="l">
              <a:spcBef>
                <a:spcPts val="400"/>
              </a:spcBef>
              <a:spcAft>
                <a:spcPts val="0"/>
              </a:spcAft>
              <a:buClr>
                <a:schemeClr val="dk1"/>
              </a:buClr>
              <a:buSzPts val="2000"/>
              <a:buChar char="–"/>
            </a:pPr>
            <a:r>
              <a:rPr lang="en-US" sz="2000"/>
              <a:t>Plus consider pending I/O to / from process memory space</a:t>
            </a:r>
            <a:endParaRPr/>
          </a:p>
          <a:p>
            <a:pPr indent="-342900" lvl="0" marL="342900" rtl="0" algn="l">
              <a:spcBef>
                <a:spcPts val="480"/>
              </a:spcBef>
              <a:spcAft>
                <a:spcPts val="0"/>
              </a:spcAft>
              <a:buClr>
                <a:schemeClr val="dk1"/>
              </a:buClr>
              <a:buSzPts val="2400"/>
              <a:buChar char="•"/>
            </a:pPr>
            <a:r>
              <a:rPr lang="en-US" sz="2400"/>
              <a:t>Modified versions of swapping are found on many systems (i.e., UNIX, Linux, and Windows)</a:t>
            </a:r>
            <a:endParaRPr/>
          </a:p>
          <a:p>
            <a:pPr indent="-285750" lvl="1" marL="742950" rtl="0" algn="l">
              <a:spcBef>
                <a:spcPts val="400"/>
              </a:spcBef>
              <a:spcAft>
                <a:spcPts val="0"/>
              </a:spcAft>
              <a:buClr>
                <a:schemeClr val="dk1"/>
              </a:buClr>
              <a:buSzPts val="2000"/>
              <a:buChar char="–"/>
            </a:pPr>
            <a:r>
              <a:rPr lang="en-US" sz="2000"/>
              <a:t>Swapping normally disabled</a:t>
            </a:r>
            <a:endParaRPr/>
          </a:p>
          <a:p>
            <a:pPr indent="-285750" lvl="1" marL="742950" rtl="0" algn="l">
              <a:spcBef>
                <a:spcPts val="400"/>
              </a:spcBef>
              <a:spcAft>
                <a:spcPts val="0"/>
              </a:spcAft>
              <a:buClr>
                <a:schemeClr val="dk1"/>
              </a:buClr>
              <a:buSzPts val="2000"/>
              <a:buChar char="–"/>
            </a:pPr>
            <a:r>
              <a:rPr lang="en-US" sz="2000"/>
              <a:t>Started if more than threshold amount of memory allocated</a:t>
            </a:r>
            <a:endParaRPr/>
          </a:p>
          <a:p>
            <a:pPr indent="-285750" lvl="1" marL="742950" rtl="0" algn="l">
              <a:spcBef>
                <a:spcPts val="400"/>
              </a:spcBef>
              <a:spcAft>
                <a:spcPts val="0"/>
              </a:spcAft>
              <a:buClr>
                <a:schemeClr val="dk1"/>
              </a:buClr>
              <a:buSzPts val="2000"/>
              <a:buChar char="–"/>
            </a:pPr>
            <a:r>
              <a:rPr lang="en-US" sz="2000"/>
              <a:t>Disabled again once memory demand reduced below threshold</a:t>
            </a:r>
            <a:endParaRPr/>
          </a:p>
          <a:p>
            <a:pPr indent="-342900" lvl="0" marL="342900" rtl="0" algn="l">
              <a:spcBef>
                <a:spcPts val="280"/>
              </a:spcBef>
              <a:spcAft>
                <a:spcPts val="0"/>
              </a:spcAft>
              <a:buClr>
                <a:schemeClr val="dk1"/>
              </a:buClr>
              <a:buSzPts val="1400"/>
              <a:buFont typeface="Arial"/>
              <a:buNone/>
            </a:pPr>
            <a:r>
              <a:t/>
            </a:r>
            <a:endParaRPr sz="1400"/>
          </a:p>
        </p:txBody>
      </p:sp>
      <p:sp>
        <p:nvSpPr>
          <p:cNvPr id="208" name="Google Shape;208;p13"/>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9" name="Google Shape;20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10" name="Google Shape;21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817563" y="229218"/>
            <a:ext cx="786923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83333"/>
              <a:buFont typeface="Calibri"/>
              <a:buNone/>
            </a:pPr>
            <a:r>
              <a:rPr lang="en-US"/>
              <a:t>Schematic View of Swapping</a:t>
            </a:r>
            <a:endParaRPr sz="2400"/>
          </a:p>
        </p:txBody>
      </p:sp>
      <p:pic>
        <p:nvPicPr>
          <p:cNvPr descr="8" id="217" name="Google Shape;217;p14"/>
          <p:cNvPicPr preferRelativeResize="0"/>
          <p:nvPr/>
        </p:nvPicPr>
        <p:blipFill rotWithShape="1">
          <a:blip r:embed="rId3">
            <a:alphaModFix/>
          </a:blip>
          <a:srcRect b="0" l="0" r="0" t="0"/>
          <a:stretch/>
        </p:blipFill>
        <p:spPr>
          <a:xfrm>
            <a:off x="2081213" y="1400175"/>
            <a:ext cx="5099050" cy="3814763"/>
          </a:xfrm>
          <a:prstGeom prst="rect">
            <a:avLst/>
          </a:prstGeom>
          <a:noFill/>
          <a:ln>
            <a:noFill/>
          </a:ln>
        </p:spPr>
      </p:pic>
      <p:sp>
        <p:nvSpPr>
          <p:cNvPr id="218" name="Google Shape;218;p14"/>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9" name="Google Shape;21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20" name="Google Shape;22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type="title"/>
          </p:nvPr>
        </p:nvSpPr>
        <p:spPr>
          <a:xfrm>
            <a:off x="549689" y="351771"/>
            <a:ext cx="8037513" cy="5762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accent1"/>
              </a:buClr>
              <a:buSzPts val="3200"/>
              <a:buFont typeface="Calibri"/>
              <a:buNone/>
            </a:pPr>
            <a:r>
              <a:rPr lang="en-US" sz="3200">
                <a:solidFill>
                  <a:schemeClr val="accent1"/>
                </a:solidFill>
              </a:rPr>
              <a:t>Context Switch Time including Swapping</a:t>
            </a:r>
            <a:endParaRPr/>
          </a:p>
        </p:txBody>
      </p:sp>
      <p:sp>
        <p:nvSpPr>
          <p:cNvPr id="226" name="Google Shape;226;p15"/>
          <p:cNvSpPr txBox="1"/>
          <p:nvPr>
            <p:ph idx="1" type="body"/>
          </p:nvPr>
        </p:nvSpPr>
        <p:spPr>
          <a:xfrm>
            <a:off x="869950" y="1112838"/>
            <a:ext cx="7686221" cy="475456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If next processes to be put on CPU is not in memory, need to swap out a process and swap in target process</a:t>
            </a:r>
            <a:endParaRPr/>
          </a:p>
          <a:p>
            <a:pPr indent="-342900" lvl="0" marL="342900" rtl="0" algn="l">
              <a:spcBef>
                <a:spcPts val="480"/>
              </a:spcBef>
              <a:spcAft>
                <a:spcPts val="0"/>
              </a:spcAft>
              <a:buClr>
                <a:schemeClr val="dk1"/>
              </a:buClr>
              <a:buSzPts val="2400"/>
              <a:buChar char="•"/>
            </a:pPr>
            <a:r>
              <a:rPr lang="en-US" sz="2400"/>
              <a:t>Context switch time can then be very high</a:t>
            </a:r>
            <a:endParaRPr/>
          </a:p>
          <a:p>
            <a:pPr indent="0" lvl="0" marL="0" rtl="0" algn="l">
              <a:spcBef>
                <a:spcPts val="480"/>
              </a:spcBef>
              <a:spcAft>
                <a:spcPts val="0"/>
              </a:spcAft>
              <a:buClr>
                <a:srgbClr val="494429"/>
              </a:buClr>
              <a:buSzPts val="2400"/>
              <a:buNone/>
            </a:pPr>
            <a:r>
              <a:rPr lang="en-US" sz="2400">
                <a:solidFill>
                  <a:srgbClr val="494429"/>
                </a:solidFill>
              </a:rPr>
              <a:t>Problem</a:t>
            </a:r>
            <a:r>
              <a:rPr lang="en-US" sz="2400"/>
              <a:t>: </a:t>
            </a:r>
            <a:endParaRPr/>
          </a:p>
          <a:p>
            <a:pPr indent="0" lvl="0" marL="0" rtl="0" algn="l">
              <a:spcBef>
                <a:spcPts val="480"/>
              </a:spcBef>
              <a:spcAft>
                <a:spcPts val="0"/>
              </a:spcAft>
              <a:buClr>
                <a:schemeClr val="dk1"/>
              </a:buClr>
              <a:buSzPts val="2400"/>
              <a:buNone/>
            </a:pPr>
            <a:r>
              <a:rPr lang="en-US" sz="2400"/>
              <a:t>100MB process swapping to hard disk with transfer rate of 50MB/sec from main memory.</a:t>
            </a:r>
            <a:endParaRPr/>
          </a:p>
          <a:p>
            <a:pPr indent="-342900" lvl="0" marL="342900" rtl="0" algn="l">
              <a:spcBef>
                <a:spcPts val="480"/>
              </a:spcBef>
              <a:spcAft>
                <a:spcPts val="0"/>
              </a:spcAft>
              <a:buClr>
                <a:srgbClr val="3366FF"/>
              </a:buClr>
              <a:buSzPts val="2400"/>
              <a:buChar char="•"/>
            </a:pPr>
            <a:r>
              <a:rPr lang="en-US" sz="2400">
                <a:solidFill>
                  <a:srgbClr val="3366FF"/>
                </a:solidFill>
              </a:rPr>
              <a:t>Swap Time (sec) = Size (mb)/ transfer rate (mb/sec)</a:t>
            </a:r>
            <a:endParaRPr/>
          </a:p>
          <a:p>
            <a:pPr indent="-285750" lvl="1" marL="742950" rtl="0" algn="l">
              <a:spcBef>
                <a:spcPts val="400"/>
              </a:spcBef>
              <a:spcAft>
                <a:spcPts val="0"/>
              </a:spcAft>
              <a:buClr>
                <a:schemeClr val="dk1"/>
              </a:buClr>
              <a:buSzPts val="2000"/>
              <a:buChar char="–"/>
            </a:pPr>
            <a:r>
              <a:rPr lang="en-US" sz="2000"/>
              <a:t>Swap Time  = 100/50 = 2sec = 2000ms</a:t>
            </a:r>
            <a:endParaRPr/>
          </a:p>
          <a:p>
            <a:pPr indent="-285750" lvl="1" marL="742950" rtl="0" algn="l">
              <a:spcBef>
                <a:spcPts val="400"/>
              </a:spcBef>
              <a:spcAft>
                <a:spcPts val="0"/>
              </a:spcAft>
              <a:buClr>
                <a:schemeClr val="dk1"/>
              </a:buClr>
              <a:buSzPts val="2000"/>
              <a:buChar char="–"/>
            </a:pPr>
            <a:r>
              <a:rPr lang="en-US" sz="2000"/>
              <a:t>Swap[out] time of 2000 ms</a:t>
            </a:r>
            <a:endParaRPr sz="2000"/>
          </a:p>
          <a:p>
            <a:pPr indent="-285750" lvl="1" marL="742950" rtl="0" algn="l">
              <a:spcBef>
                <a:spcPts val="400"/>
              </a:spcBef>
              <a:spcAft>
                <a:spcPts val="0"/>
              </a:spcAft>
              <a:buClr>
                <a:schemeClr val="dk1"/>
              </a:buClr>
              <a:buSzPts val="2000"/>
              <a:buChar char="–"/>
            </a:pPr>
            <a:r>
              <a:rPr lang="en-US" sz="2000"/>
              <a:t>Plus, swap in of </a:t>
            </a:r>
            <a:r>
              <a:rPr lang="en-US" sz="2000">
                <a:solidFill>
                  <a:srgbClr val="3366FF"/>
                </a:solidFill>
              </a:rPr>
              <a:t>same sized process</a:t>
            </a:r>
            <a:endParaRPr/>
          </a:p>
          <a:p>
            <a:pPr indent="-285750" lvl="1" marL="742950" rtl="0" algn="l">
              <a:spcBef>
                <a:spcPts val="400"/>
              </a:spcBef>
              <a:spcAft>
                <a:spcPts val="0"/>
              </a:spcAft>
              <a:buClr>
                <a:schemeClr val="dk1"/>
              </a:buClr>
              <a:buSzPts val="2000"/>
              <a:buChar char="–"/>
            </a:pPr>
            <a:r>
              <a:rPr lang="en-US" sz="2000"/>
              <a:t>Total context switch swapping component time = 4000ms (4 seconds)</a:t>
            </a:r>
            <a:endParaRPr/>
          </a:p>
        </p:txBody>
      </p:sp>
      <p:sp>
        <p:nvSpPr>
          <p:cNvPr id="227" name="Google Shape;227;p15"/>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8" name="Google Shape;22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29" name="Google Shape;22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idx="1" type="body"/>
          </p:nvPr>
        </p:nvSpPr>
        <p:spPr>
          <a:xfrm>
            <a:off x="457200" y="1669703"/>
            <a:ext cx="8229600" cy="4886936"/>
          </a:xfrm>
          <a:prstGeom prst="rect">
            <a:avLst/>
          </a:prstGeom>
          <a:noFill/>
          <a:ln>
            <a:noFill/>
          </a:ln>
        </p:spPr>
        <p:txBody>
          <a:bodyPr anchorCtr="0" anchor="t" bIns="45700" lIns="91425" spcFirstLastPara="1" rIns="91425" wrap="square" tIns="45700">
            <a:normAutofit/>
          </a:bodyPr>
          <a:lstStyle/>
          <a:p>
            <a:pPr indent="0" lvl="0" marL="10858" rtl="0" algn="l">
              <a:spcBef>
                <a:spcPts val="0"/>
              </a:spcBef>
              <a:spcAft>
                <a:spcPts val="0"/>
              </a:spcAft>
              <a:buClr>
                <a:srgbClr val="993200"/>
              </a:buClr>
              <a:buSzPts val="1699"/>
              <a:buNone/>
            </a:pPr>
            <a:r>
              <a:rPr b="1" lang="en-US" sz="1881">
                <a:latin typeface="Arial"/>
                <a:ea typeface="Arial"/>
                <a:cs typeface="Arial"/>
                <a:sym typeface="Arial"/>
              </a:rPr>
              <a:t>Constraints of Swapping:</a:t>
            </a:r>
            <a:endParaRPr/>
          </a:p>
          <a:p>
            <a:pPr indent="-325765" lvl="0" marL="336623" rtl="0" algn="l">
              <a:spcBef>
                <a:spcPts val="564"/>
              </a:spcBef>
              <a:spcAft>
                <a:spcPts val="0"/>
              </a:spcAft>
              <a:buClr>
                <a:srgbClr val="993200"/>
              </a:buClr>
              <a:buSzPts val="1699"/>
              <a:buFont typeface="Noto Sans Symbols"/>
              <a:buChar char="■"/>
            </a:pPr>
            <a:r>
              <a:rPr lang="en-US" sz="1881">
                <a:latin typeface="Arial"/>
                <a:ea typeface="Arial"/>
                <a:cs typeface="Arial"/>
                <a:sym typeface="Arial"/>
              </a:rPr>
              <a:t>Swap time can</a:t>
            </a:r>
            <a:r>
              <a:rPr lang="en-US" sz="1881">
                <a:latin typeface="Times New Roman"/>
                <a:ea typeface="Times New Roman"/>
                <a:cs typeface="Times New Roman"/>
                <a:sym typeface="Times New Roman"/>
              </a:rPr>
              <a:t> be </a:t>
            </a:r>
            <a:r>
              <a:rPr lang="en-US" sz="1881">
                <a:latin typeface="Arial"/>
                <a:ea typeface="Arial"/>
                <a:cs typeface="Arial"/>
                <a:sym typeface="Arial"/>
              </a:rPr>
              <a:t>reduced</a:t>
            </a:r>
            <a:r>
              <a:rPr lang="en-US" sz="1881">
                <a:latin typeface="Times New Roman"/>
                <a:ea typeface="Times New Roman"/>
                <a:cs typeface="Times New Roman"/>
                <a:sym typeface="Times New Roman"/>
              </a:rPr>
              <a:t> </a:t>
            </a:r>
            <a:r>
              <a:rPr lang="en-US" sz="1881">
                <a:latin typeface="Arial"/>
                <a:ea typeface="Arial"/>
                <a:cs typeface="Arial"/>
                <a:sym typeface="Arial"/>
              </a:rPr>
              <a:t>if</a:t>
            </a:r>
            <a:r>
              <a:rPr lang="en-US" sz="1881">
                <a:latin typeface="Times New Roman"/>
                <a:ea typeface="Times New Roman"/>
                <a:cs typeface="Times New Roman"/>
                <a:sym typeface="Times New Roman"/>
              </a:rPr>
              <a:t> </a:t>
            </a:r>
            <a:r>
              <a:rPr lang="en-US" sz="1881">
                <a:latin typeface="Arial"/>
                <a:ea typeface="Arial"/>
                <a:cs typeface="Arial"/>
                <a:sym typeface="Arial"/>
              </a:rPr>
              <a:t>reduce</a:t>
            </a:r>
            <a:r>
              <a:rPr lang="en-US" sz="1881">
                <a:latin typeface="Times New Roman"/>
                <a:ea typeface="Times New Roman"/>
                <a:cs typeface="Times New Roman"/>
                <a:sym typeface="Times New Roman"/>
              </a:rPr>
              <a:t> </a:t>
            </a:r>
            <a:r>
              <a:rPr lang="en-US" sz="1881">
                <a:latin typeface="Arial"/>
                <a:ea typeface="Arial"/>
                <a:cs typeface="Arial"/>
                <a:sym typeface="Arial"/>
              </a:rPr>
              <a:t>size</a:t>
            </a:r>
            <a:r>
              <a:rPr lang="en-US" sz="1881">
                <a:latin typeface="Times New Roman"/>
                <a:ea typeface="Times New Roman"/>
                <a:cs typeface="Times New Roman"/>
                <a:sym typeface="Times New Roman"/>
              </a:rPr>
              <a:t> </a:t>
            </a:r>
            <a:r>
              <a:rPr lang="en-US" sz="1881">
                <a:latin typeface="Arial"/>
                <a:ea typeface="Arial"/>
                <a:cs typeface="Arial"/>
                <a:sym typeface="Arial"/>
              </a:rPr>
              <a:t>of</a:t>
            </a:r>
            <a:r>
              <a:rPr lang="en-US" sz="1881">
                <a:latin typeface="Times New Roman"/>
                <a:ea typeface="Times New Roman"/>
                <a:cs typeface="Times New Roman"/>
                <a:sym typeface="Times New Roman"/>
              </a:rPr>
              <a:t> </a:t>
            </a:r>
            <a:r>
              <a:rPr lang="en-US" sz="1881">
                <a:latin typeface="Arial"/>
                <a:ea typeface="Arial"/>
                <a:cs typeface="Arial"/>
                <a:sym typeface="Arial"/>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swapped</a:t>
            </a:r>
            <a:r>
              <a:rPr lang="en-US" sz="1881">
                <a:latin typeface="Times New Roman"/>
                <a:ea typeface="Times New Roman"/>
                <a:cs typeface="Times New Roman"/>
                <a:sym typeface="Times New Roman"/>
              </a:rPr>
              <a:t> </a:t>
            </a:r>
            <a:r>
              <a:rPr lang="en-US" sz="1881">
                <a:latin typeface="Arial"/>
                <a:ea typeface="Arial"/>
                <a:cs typeface="Arial"/>
                <a:sym typeface="Arial"/>
              </a:rPr>
              <a:t>–</a:t>
            </a:r>
            <a:r>
              <a:rPr lang="en-US" sz="1881">
                <a:latin typeface="Times New Roman"/>
                <a:ea typeface="Times New Roman"/>
                <a:cs typeface="Times New Roman"/>
                <a:sym typeface="Times New Roman"/>
              </a:rPr>
              <a:t> </a:t>
            </a:r>
            <a:r>
              <a:rPr lang="en-US" sz="1881">
                <a:latin typeface="Arial"/>
                <a:ea typeface="Arial"/>
                <a:cs typeface="Arial"/>
                <a:sym typeface="Arial"/>
              </a:rPr>
              <a:t>by</a:t>
            </a:r>
            <a:r>
              <a:rPr lang="en-US" sz="1881">
                <a:latin typeface="Times New Roman"/>
                <a:ea typeface="Times New Roman"/>
                <a:cs typeface="Times New Roman"/>
                <a:sym typeface="Times New Roman"/>
              </a:rPr>
              <a:t> </a:t>
            </a:r>
            <a:r>
              <a:rPr lang="en-US" sz="1881">
                <a:latin typeface="Arial"/>
                <a:ea typeface="Arial"/>
                <a:cs typeface="Arial"/>
                <a:sym typeface="Arial"/>
              </a:rPr>
              <a:t>knowing</a:t>
            </a:r>
            <a:r>
              <a:rPr lang="en-US" sz="1881">
                <a:latin typeface="Times New Roman"/>
                <a:ea typeface="Times New Roman"/>
                <a:cs typeface="Times New Roman"/>
                <a:sym typeface="Times New Roman"/>
              </a:rPr>
              <a:t> </a:t>
            </a:r>
            <a:r>
              <a:rPr lang="en-US" sz="1881">
                <a:latin typeface="Arial"/>
                <a:ea typeface="Arial"/>
                <a:cs typeface="Arial"/>
                <a:sym typeface="Arial"/>
              </a:rPr>
              <a:t>how</a:t>
            </a:r>
            <a:r>
              <a:rPr lang="en-US" sz="1881">
                <a:latin typeface="Times New Roman"/>
                <a:ea typeface="Times New Roman"/>
                <a:cs typeface="Times New Roman"/>
                <a:sym typeface="Times New Roman"/>
              </a:rPr>
              <a:t> </a:t>
            </a:r>
            <a:r>
              <a:rPr lang="en-US" sz="1881">
                <a:latin typeface="Arial"/>
                <a:ea typeface="Arial"/>
                <a:cs typeface="Arial"/>
                <a:sym typeface="Arial"/>
              </a:rPr>
              <a:t>much</a:t>
            </a:r>
            <a:r>
              <a:rPr lang="en-US" sz="1881">
                <a:latin typeface="Times New Roman"/>
                <a:ea typeface="Times New Roman"/>
                <a:cs typeface="Times New Roman"/>
                <a:sym typeface="Times New Roman"/>
              </a:rPr>
              <a:t> </a:t>
            </a:r>
            <a:r>
              <a:rPr lang="en-US" sz="1881">
                <a:latin typeface="Arial"/>
                <a:ea typeface="Arial"/>
                <a:cs typeface="Arial"/>
                <a:sym typeface="Arial"/>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really</a:t>
            </a:r>
            <a:r>
              <a:rPr lang="en-US" sz="1881">
                <a:latin typeface="Times New Roman"/>
                <a:ea typeface="Times New Roman"/>
                <a:cs typeface="Times New Roman"/>
                <a:sym typeface="Times New Roman"/>
              </a:rPr>
              <a:t> </a:t>
            </a:r>
            <a:r>
              <a:rPr lang="en-US" sz="1881">
                <a:latin typeface="Arial"/>
                <a:ea typeface="Arial"/>
                <a:cs typeface="Arial"/>
                <a:sym typeface="Arial"/>
              </a:rPr>
              <a:t>being</a:t>
            </a:r>
            <a:r>
              <a:rPr lang="en-US" sz="1881">
                <a:latin typeface="Times New Roman"/>
                <a:ea typeface="Times New Roman"/>
                <a:cs typeface="Times New Roman"/>
                <a:sym typeface="Times New Roman"/>
              </a:rPr>
              <a:t> </a:t>
            </a:r>
            <a:r>
              <a:rPr lang="en-US" sz="1881">
                <a:latin typeface="Arial"/>
                <a:ea typeface="Arial"/>
                <a:cs typeface="Arial"/>
                <a:sym typeface="Arial"/>
              </a:rPr>
              <a:t>used</a:t>
            </a:r>
            <a:endParaRPr/>
          </a:p>
          <a:p>
            <a:pPr indent="-272012" lvl="1" marL="716681" rtl="0" algn="l">
              <a:spcBef>
                <a:spcPts val="470"/>
              </a:spcBef>
              <a:spcAft>
                <a:spcPts val="0"/>
              </a:spcAft>
              <a:buClr>
                <a:srgbClr val="CC6500"/>
              </a:buClr>
              <a:buSzPts val="1517"/>
              <a:buFont typeface="Noto Sans Symbols"/>
              <a:buChar char="•"/>
            </a:pPr>
            <a:r>
              <a:rPr lang="en-US" sz="1881">
                <a:latin typeface="Arial"/>
                <a:ea typeface="Arial"/>
                <a:cs typeface="Arial"/>
                <a:sym typeface="Arial"/>
              </a:rPr>
              <a:t>System</a:t>
            </a:r>
            <a:r>
              <a:rPr lang="en-US" sz="1881">
                <a:latin typeface="Times New Roman"/>
                <a:ea typeface="Times New Roman"/>
                <a:cs typeface="Times New Roman"/>
                <a:sym typeface="Times New Roman"/>
              </a:rPr>
              <a:t> </a:t>
            </a:r>
            <a:r>
              <a:rPr lang="en-US" sz="1881">
                <a:latin typeface="Arial"/>
                <a:ea typeface="Arial"/>
                <a:cs typeface="Arial"/>
                <a:sym typeface="Arial"/>
              </a:rPr>
              <a:t>calls</a:t>
            </a:r>
            <a:r>
              <a:rPr lang="en-US" sz="1881">
                <a:latin typeface="Times New Roman"/>
                <a:ea typeface="Times New Roman"/>
                <a:cs typeface="Times New Roman"/>
                <a:sym typeface="Times New Roman"/>
              </a:rPr>
              <a:t> </a:t>
            </a:r>
            <a:r>
              <a:rPr lang="en-US" sz="1881">
                <a:latin typeface="Arial"/>
                <a:ea typeface="Arial"/>
                <a:cs typeface="Arial"/>
                <a:sym typeface="Arial"/>
              </a:rPr>
              <a:t>to</a:t>
            </a:r>
            <a:r>
              <a:rPr lang="en-US" sz="1881">
                <a:latin typeface="Times New Roman"/>
                <a:ea typeface="Times New Roman"/>
                <a:cs typeface="Times New Roman"/>
                <a:sym typeface="Times New Roman"/>
              </a:rPr>
              <a:t> </a:t>
            </a:r>
            <a:r>
              <a:rPr lang="en-US" sz="1881">
                <a:latin typeface="Arial"/>
                <a:ea typeface="Arial"/>
                <a:cs typeface="Arial"/>
                <a:sym typeface="Arial"/>
              </a:rPr>
              <a:t>inform</a:t>
            </a:r>
            <a:r>
              <a:rPr lang="en-US" sz="1881">
                <a:latin typeface="Times New Roman"/>
                <a:ea typeface="Times New Roman"/>
                <a:cs typeface="Times New Roman"/>
                <a:sym typeface="Times New Roman"/>
              </a:rPr>
              <a:t> </a:t>
            </a:r>
            <a:r>
              <a:rPr lang="en-US" sz="1881">
                <a:latin typeface="Arial"/>
                <a:ea typeface="Arial"/>
                <a:cs typeface="Arial"/>
                <a:sym typeface="Arial"/>
              </a:rPr>
              <a:t>OS</a:t>
            </a:r>
            <a:r>
              <a:rPr lang="en-US" sz="1881">
                <a:latin typeface="Times New Roman"/>
                <a:ea typeface="Times New Roman"/>
                <a:cs typeface="Times New Roman"/>
                <a:sym typeface="Times New Roman"/>
              </a:rPr>
              <a:t> </a:t>
            </a:r>
            <a:r>
              <a:rPr lang="en-US" sz="1881">
                <a:latin typeface="Arial"/>
                <a:ea typeface="Arial"/>
                <a:cs typeface="Arial"/>
                <a:sym typeface="Arial"/>
              </a:rPr>
              <a:t>of</a:t>
            </a:r>
            <a:r>
              <a:rPr lang="en-US" sz="1881">
                <a:latin typeface="Times New Roman"/>
                <a:ea typeface="Times New Roman"/>
                <a:cs typeface="Times New Roman"/>
                <a:sym typeface="Times New Roman"/>
              </a:rPr>
              <a:t> </a:t>
            </a:r>
            <a:r>
              <a:rPr lang="en-US" sz="1881">
                <a:latin typeface="Arial"/>
                <a:ea typeface="Arial"/>
                <a:cs typeface="Arial"/>
                <a:sym typeface="Arial"/>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use</a:t>
            </a:r>
            <a:r>
              <a:rPr lang="en-US" sz="1881">
                <a:latin typeface="Times New Roman"/>
                <a:ea typeface="Times New Roman"/>
                <a:cs typeface="Times New Roman"/>
                <a:sym typeface="Times New Roman"/>
              </a:rPr>
              <a:t> </a:t>
            </a:r>
            <a:r>
              <a:rPr lang="en-US" sz="1881">
                <a:latin typeface="Arial"/>
                <a:ea typeface="Arial"/>
                <a:cs typeface="Arial"/>
                <a:sym typeface="Arial"/>
              </a:rPr>
              <a:t>via</a:t>
            </a:r>
            <a:r>
              <a:rPr lang="en-US" sz="1881">
                <a:latin typeface="Times New Roman"/>
                <a:ea typeface="Times New Roman"/>
                <a:cs typeface="Times New Roman"/>
                <a:sym typeface="Times New Roman"/>
              </a:rPr>
              <a:t> </a:t>
            </a:r>
            <a:r>
              <a:rPr lang="en-US" sz="1881">
                <a:latin typeface="Courier New"/>
                <a:ea typeface="Courier New"/>
                <a:cs typeface="Courier New"/>
                <a:sym typeface="Courier New"/>
              </a:rPr>
              <a:t>request</a:t>
            </a:r>
            <a:r>
              <a:rPr lang="en-US" sz="1881">
                <a:latin typeface="Times New Roman"/>
                <a:ea typeface="Times New Roman"/>
                <a:cs typeface="Times New Roman"/>
                <a:sym typeface="Times New Roman"/>
              </a:rPr>
              <a:t>  </a:t>
            </a:r>
            <a:r>
              <a:rPr lang="en-US" sz="1881">
                <a:latin typeface="Courier New"/>
                <a:ea typeface="Courier New"/>
                <a:cs typeface="Courier New"/>
                <a:sym typeface="Courier New"/>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and</a:t>
            </a:r>
            <a:r>
              <a:rPr lang="en-US" sz="1881">
                <a:latin typeface="Times New Roman"/>
                <a:ea typeface="Times New Roman"/>
                <a:cs typeface="Times New Roman"/>
                <a:sym typeface="Times New Roman"/>
              </a:rPr>
              <a:t> </a:t>
            </a:r>
            <a:r>
              <a:rPr lang="en-US" sz="1881">
                <a:latin typeface="Courier New"/>
                <a:ea typeface="Courier New"/>
                <a:cs typeface="Courier New"/>
                <a:sym typeface="Courier New"/>
              </a:rPr>
              <a:t>release</a:t>
            </a:r>
            <a:r>
              <a:rPr lang="en-US" sz="1881">
                <a:latin typeface="Times New Roman"/>
                <a:ea typeface="Times New Roman"/>
                <a:cs typeface="Times New Roman"/>
                <a:sym typeface="Times New Roman"/>
              </a:rPr>
              <a:t>  </a:t>
            </a:r>
            <a:r>
              <a:rPr lang="en-US" sz="1881">
                <a:latin typeface="Courier New"/>
                <a:ea typeface="Courier New"/>
                <a:cs typeface="Courier New"/>
                <a:sym typeface="Courier New"/>
              </a:rPr>
              <a:t>memory()</a:t>
            </a:r>
            <a:endParaRPr/>
          </a:p>
          <a:p>
            <a:pPr indent="-325765" lvl="0" marL="336623" rtl="0" algn="l">
              <a:spcBef>
                <a:spcPts val="654"/>
              </a:spcBef>
              <a:spcAft>
                <a:spcPts val="0"/>
              </a:spcAft>
              <a:buClr>
                <a:srgbClr val="993200"/>
              </a:buClr>
              <a:buSzPts val="1699"/>
              <a:buFont typeface="Noto Sans Symbols"/>
              <a:buChar char="■"/>
            </a:pPr>
            <a:r>
              <a:rPr lang="en-US" sz="1881">
                <a:latin typeface="Arial"/>
                <a:ea typeface="Arial"/>
                <a:cs typeface="Arial"/>
                <a:sym typeface="Arial"/>
              </a:rPr>
              <a:t>Other</a:t>
            </a:r>
            <a:r>
              <a:rPr lang="en-US" sz="1881">
                <a:latin typeface="Times New Roman"/>
                <a:ea typeface="Times New Roman"/>
                <a:cs typeface="Times New Roman"/>
                <a:sym typeface="Times New Roman"/>
              </a:rPr>
              <a:t> </a:t>
            </a:r>
            <a:r>
              <a:rPr lang="en-US" sz="1881">
                <a:latin typeface="Arial"/>
                <a:ea typeface="Arial"/>
                <a:cs typeface="Arial"/>
                <a:sym typeface="Arial"/>
              </a:rPr>
              <a:t>constraints</a:t>
            </a:r>
            <a:r>
              <a:rPr lang="en-US" sz="1881">
                <a:latin typeface="Times New Roman"/>
                <a:ea typeface="Times New Roman"/>
                <a:cs typeface="Times New Roman"/>
                <a:sym typeface="Times New Roman"/>
              </a:rPr>
              <a:t> </a:t>
            </a:r>
            <a:r>
              <a:rPr lang="en-US" sz="1881">
                <a:latin typeface="Arial"/>
                <a:ea typeface="Arial"/>
                <a:cs typeface="Arial"/>
                <a:sym typeface="Arial"/>
              </a:rPr>
              <a:t>are:</a:t>
            </a:r>
            <a:endParaRPr sz="1881">
              <a:latin typeface="Arial"/>
              <a:ea typeface="Arial"/>
              <a:cs typeface="Arial"/>
              <a:sym typeface="Arial"/>
            </a:endParaRPr>
          </a:p>
          <a:p>
            <a:pPr indent="-272012" lvl="1" marL="716681" rtl="0" algn="l">
              <a:spcBef>
                <a:spcPts val="564"/>
              </a:spcBef>
              <a:spcAft>
                <a:spcPts val="0"/>
              </a:spcAft>
              <a:buClr>
                <a:srgbClr val="CC6500"/>
              </a:buClr>
              <a:buSzPts val="1517"/>
              <a:buFont typeface="Noto Sans Symbols"/>
              <a:buChar char="•"/>
            </a:pPr>
            <a:r>
              <a:rPr lang="en-US" sz="1881">
                <a:latin typeface="Arial"/>
                <a:ea typeface="Arial"/>
                <a:cs typeface="Arial"/>
                <a:sym typeface="Arial"/>
              </a:rPr>
              <a:t>Pending</a:t>
            </a:r>
            <a:r>
              <a:rPr lang="en-US" sz="1881">
                <a:latin typeface="Times New Roman"/>
                <a:ea typeface="Times New Roman"/>
                <a:cs typeface="Times New Roman"/>
                <a:sym typeface="Times New Roman"/>
              </a:rPr>
              <a:t> </a:t>
            </a:r>
            <a:r>
              <a:rPr lang="en-US" sz="1881">
                <a:latin typeface="Arial"/>
                <a:ea typeface="Arial"/>
                <a:cs typeface="Arial"/>
                <a:sym typeface="Arial"/>
              </a:rPr>
              <a:t>I/O</a:t>
            </a:r>
            <a:r>
              <a:rPr lang="en-US" sz="1881">
                <a:latin typeface="Times New Roman"/>
                <a:ea typeface="Times New Roman"/>
                <a:cs typeface="Times New Roman"/>
                <a:sym typeface="Times New Roman"/>
              </a:rPr>
              <a:t> </a:t>
            </a:r>
            <a:r>
              <a:rPr lang="en-US" sz="1881">
                <a:latin typeface="Arial"/>
                <a:ea typeface="Arial"/>
                <a:cs typeface="Arial"/>
                <a:sym typeface="Arial"/>
              </a:rPr>
              <a:t>–</a:t>
            </a:r>
            <a:r>
              <a:rPr lang="en-US" sz="1881">
                <a:latin typeface="Times New Roman"/>
                <a:ea typeface="Times New Roman"/>
                <a:cs typeface="Times New Roman"/>
                <a:sym typeface="Times New Roman"/>
              </a:rPr>
              <a:t> </a:t>
            </a:r>
            <a:r>
              <a:rPr lang="en-US" sz="1881">
                <a:latin typeface="Arial"/>
                <a:ea typeface="Arial"/>
                <a:cs typeface="Arial"/>
                <a:sym typeface="Arial"/>
              </a:rPr>
              <a:t>can’t</a:t>
            </a:r>
            <a:r>
              <a:rPr lang="en-US" sz="1881">
                <a:latin typeface="Times New Roman"/>
                <a:ea typeface="Times New Roman"/>
                <a:cs typeface="Times New Roman"/>
                <a:sym typeface="Times New Roman"/>
              </a:rPr>
              <a:t> </a:t>
            </a:r>
            <a:r>
              <a:rPr lang="en-US" sz="1881">
                <a:latin typeface="Arial"/>
                <a:ea typeface="Arial"/>
                <a:cs typeface="Arial"/>
                <a:sym typeface="Arial"/>
              </a:rPr>
              <a:t>swap</a:t>
            </a:r>
            <a:r>
              <a:rPr lang="en-US" sz="1881">
                <a:latin typeface="Times New Roman"/>
                <a:ea typeface="Times New Roman"/>
                <a:cs typeface="Times New Roman"/>
                <a:sym typeface="Times New Roman"/>
              </a:rPr>
              <a:t> </a:t>
            </a:r>
            <a:r>
              <a:rPr lang="en-US" sz="1881">
                <a:latin typeface="Arial"/>
                <a:ea typeface="Arial"/>
                <a:cs typeface="Arial"/>
                <a:sym typeface="Arial"/>
              </a:rPr>
              <a:t>out</a:t>
            </a:r>
            <a:r>
              <a:rPr lang="en-US" sz="1881">
                <a:latin typeface="Times New Roman"/>
                <a:ea typeface="Times New Roman"/>
                <a:cs typeface="Times New Roman"/>
                <a:sym typeface="Times New Roman"/>
              </a:rPr>
              <a:t> </a:t>
            </a:r>
            <a:r>
              <a:rPr lang="en-US" sz="1881">
                <a:latin typeface="Arial"/>
                <a:ea typeface="Arial"/>
                <a:cs typeface="Arial"/>
                <a:sym typeface="Arial"/>
              </a:rPr>
              <a:t>as</a:t>
            </a:r>
            <a:r>
              <a:rPr lang="en-US" sz="1881">
                <a:latin typeface="Times New Roman"/>
                <a:ea typeface="Times New Roman"/>
                <a:cs typeface="Times New Roman"/>
                <a:sym typeface="Times New Roman"/>
              </a:rPr>
              <a:t> </a:t>
            </a:r>
            <a:r>
              <a:rPr lang="en-US" sz="1881">
                <a:latin typeface="Arial"/>
                <a:ea typeface="Arial"/>
                <a:cs typeface="Arial"/>
                <a:sym typeface="Arial"/>
              </a:rPr>
              <a:t>I/O</a:t>
            </a:r>
            <a:r>
              <a:rPr lang="en-US" sz="1881">
                <a:latin typeface="Times New Roman"/>
                <a:ea typeface="Times New Roman"/>
                <a:cs typeface="Times New Roman"/>
                <a:sym typeface="Times New Roman"/>
              </a:rPr>
              <a:t> </a:t>
            </a:r>
            <a:r>
              <a:rPr lang="en-US" sz="1881">
                <a:latin typeface="Arial"/>
                <a:ea typeface="Arial"/>
                <a:cs typeface="Arial"/>
                <a:sym typeface="Arial"/>
              </a:rPr>
              <a:t>would</a:t>
            </a:r>
            <a:r>
              <a:rPr lang="en-US" sz="1881">
                <a:latin typeface="Times New Roman"/>
                <a:ea typeface="Times New Roman"/>
                <a:cs typeface="Times New Roman"/>
                <a:sym typeface="Times New Roman"/>
              </a:rPr>
              <a:t> </a:t>
            </a:r>
            <a:r>
              <a:rPr lang="en-US" sz="1881">
                <a:latin typeface="Arial"/>
                <a:ea typeface="Arial"/>
                <a:cs typeface="Arial"/>
                <a:sym typeface="Arial"/>
              </a:rPr>
              <a:t>occur</a:t>
            </a:r>
            <a:r>
              <a:rPr lang="en-US" sz="1881">
                <a:latin typeface="Times New Roman"/>
                <a:ea typeface="Times New Roman"/>
                <a:cs typeface="Times New Roman"/>
                <a:sym typeface="Times New Roman"/>
              </a:rPr>
              <a:t> </a:t>
            </a:r>
            <a:r>
              <a:rPr lang="en-US" sz="1881">
                <a:latin typeface="Arial"/>
                <a:ea typeface="Arial"/>
                <a:cs typeface="Arial"/>
                <a:sym typeface="Arial"/>
              </a:rPr>
              <a:t>to</a:t>
            </a:r>
            <a:r>
              <a:rPr lang="en-US" sz="1881">
                <a:latin typeface="Times New Roman"/>
                <a:ea typeface="Times New Roman"/>
                <a:cs typeface="Times New Roman"/>
                <a:sym typeface="Times New Roman"/>
              </a:rPr>
              <a:t> </a:t>
            </a:r>
            <a:r>
              <a:rPr lang="en-US" sz="1881">
                <a:latin typeface="Arial"/>
                <a:ea typeface="Arial"/>
                <a:cs typeface="Arial"/>
                <a:sym typeface="Arial"/>
              </a:rPr>
              <a:t>wrong</a:t>
            </a:r>
            <a:r>
              <a:rPr lang="en-US" sz="1881">
                <a:latin typeface="Times New Roman"/>
                <a:ea typeface="Times New Roman"/>
                <a:cs typeface="Times New Roman"/>
                <a:sym typeface="Times New Roman"/>
              </a:rPr>
              <a:t> </a:t>
            </a:r>
            <a:r>
              <a:rPr lang="en-US" sz="1881">
                <a:latin typeface="Arial"/>
                <a:ea typeface="Arial"/>
                <a:cs typeface="Arial"/>
                <a:sym typeface="Arial"/>
              </a:rPr>
              <a:t>process</a:t>
            </a:r>
            <a:endParaRPr/>
          </a:p>
          <a:p>
            <a:pPr indent="-272012" lvl="1" marL="716681" rtl="0" algn="l">
              <a:spcBef>
                <a:spcPts val="564"/>
              </a:spcBef>
              <a:spcAft>
                <a:spcPts val="0"/>
              </a:spcAft>
              <a:buClr>
                <a:srgbClr val="CC6500"/>
              </a:buClr>
              <a:buSzPts val="1517"/>
              <a:buFont typeface="Noto Sans Symbols"/>
              <a:buChar char="•"/>
            </a:pPr>
            <a:r>
              <a:rPr lang="en-US" sz="1881">
                <a:latin typeface="Arial"/>
                <a:ea typeface="Arial"/>
                <a:cs typeface="Arial"/>
                <a:sym typeface="Arial"/>
              </a:rPr>
              <a:t>always</a:t>
            </a:r>
            <a:r>
              <a:rPr lang="en-US" sz="1881">
                <a:latin typeface="Times New Roman"/>
                <a:ea typeface="Times New Roman"/>
                <a:cs typeface="Times New Roman"/>
                <a:sym typeface="Times New Roman"/>
              </a:rPr>
              <a:t> </a:t>
            </a:r>
            <a:r>
              <a:rPr lang="en-US" sz="1881">
                <a:latin typeface="Arial"/>
                <a:ea typeface="Arial"/>
                <a:cs typeface="Arial"/>
                <a:sym typeface="Arial"/>
              </a:rPr>
              <a:t>transfer</a:t>
            </a:r>
            <a:r>
              <a:rPr lang="en-US" sz="1881">
                <a:latin typeface="Times New Roman"/>
                <a:ea typeface="Times New Roman"/>
                <a:cs typeface="Times New Roman"/>
                <a:sym typeface="Times New Roman"/>
              </a:rPr>
              <a:t> </a:t>
            </a:r>
            <a:r>
              <a:rPr lang="en-US" sz="1881">
                <a:latin typeface="Arial"/>
                <a:ea typeface="Arial"/>
                <a:cs typeface="Arial"/>
                <a:sym typeface="Arial"/>
              </a:rPr>
              <a:t>I/O</a:t>
            </a:r>
            <a:r>
              <a:rPr lang="en-US" sz="1881">
                <a:latin typeface="Times New Roman"/>
                <a:ea typeface="Times New Roman"/>
                <a:cs typeface="Times New Roman"/>
                <a:sym typeface="Times New Roman"/>
              </a:rPr>
              <a:t> </a:t>
            </a:r>
            <a:r>
              <a:rPr lang="en-US" sz="1881">
                <a:latin typeface="Arial"/>
                <a:ea typeface="Arial"/>
                <a:cs typeface="Arial"/>
                <a:sym typeface="Arial"/>
              </a:rPr>
              <a:t>to</a:t>
            </a:r>
            <a:r>
              <a:rPr lang="en-US" sz="1881">
                <a:latin typeface="Times New Roman"/>
                <a:ea typeface="Times New Roman"/>
                <a:cs typeface="Times New Roman"/>
                <a:sym typeface="Times New Roman"/>
              </a:rPr>
              <a:t> </a:t>
            </a:r>
            <a:r>
              <a:rPr lang="en-US" sz="1881">
                <a:latin typeface="Arial"/>
                <a:ea typeface="Arial"/>
                <a:cs typeface="Arial"/>
                <a:sym typeface="Arial"/>
              </a:rPr>
              <a:t>kernel</a:t>
            </a:r>
            <a:r>
              <a:rPr lang="en-US" sz="1881">
                <a:latin typeface="Times New Roman"/>
                <a:ea typeface="Times New Roman"/>
                <a:cs typeface="Times New Roman"/>
                <a:sym typeface="Times New Roman"/>
              </a:rPr>
              <a:t> </a:t>
            </a:r>
            <a:r>
              <a:rPr lang="en-US" sz="1881">
                <a:latin typeface="Arial"/>
                <a:ea typeface="Arial"/>
                <a:cs typeface="Arial"/>
                <a:sym typeface="Arial"/>
              </a:rPr>
              <a:t>space,</a:t>
            </a:r>
            <a:r>
              <a:rPr lang="en-US" sz="1881">
                <a:latin typeface="Times New Roman"/>
                <a:ea typeface="Times New Roman"/>
                <a:cs typeface="Times New Roman"/>
                <a:sym typeface="Times New Roman"/>
              </a:rPr>
              <a:t> </a:t>
            </a:r>
            <a:r>
              <a:rPr lang="en-US" sz="1881">
                <a:latin typeface="Arial"/>
                <a:ea typeface="Arial"/>
                <a:cs typeface="Arial"/>
                <a:sym typeface="Arial"/>
              </a:rPr>
              <a:t>then</a:t>
            </a:r>
            <a:r>
              <a:rPr lang="en-US" sz="1881">
                <a:latin typeface="Times New Roman"/>
                <a:ea typeface="Times New Roman"/>
                <a:cs typeface="Times New Roman"/>
                <a:sym typeface="Times New Roman"/>
              </a:rPr>
              <a:t> </a:t>
            </a:r>
            <a:r>
              <a:rPr lang="en-US" sz="1881">
                <a:latin typeface="Arial"/>
                <a:ea typeface="Arial"/>
                <a:cs typeface="Arial"/>
                <a:sym typeface="Arial"/>
              </a:rPr>
              <a:t>to</a:t>
            </a:r>
            <a:r>
              <a:rPr lang="en-US" sz="1881">
                <a:latin typeface="Times New Roman"/>
                <a:ea typeface="Times New Roman"/>
                <a:cs typeface="Times New Roman"/>
                <a:sym typeface="Times New Roman"/>
              </a:rPr>
              <a:t> </a:t>
            </a:r>
            <a:r>
              <a:rPr lang="en-US" sz="1881">
                <a:latin typeface="Arial"/>
                <a:ea typeface="Arial"/>
                <a:cs typeface="Arial"/>
                <a:sym typeface="Arial"/>
              </a:rPr>
              <a:t>I/O</a:t>
            </a:r>
            <a:r>
              <a:rPr lang="en-US" sz="1881">
                <a:latin typeface="Times New Roman"/>
                <a:ea typeface="Times New Roman"/>
                <a:cs typeface="Times New Roman"/>
                <a:sym typeface="Times New Roman"/>
              </a:rPr>
              <a:t> </a:t>
            </a:r>
            <a:r>
              <a:rPr lang="en-US" sz="1881">
                <a:latin typeface="Arial"/>
                <a:ea typeface="Arial"/>
                <a:cs typeface="Arial"/>
                <a:sym typeface="Arial"/>
              </a:rPr>
              <a:t>device</a:t>
            </a:r>
            <a:endParaRPr/>
          </a:p>
          <a:p>
            <a:pPr indent="-342900" lvl="0" marL="826354" rtl="0" algn="l">
              <a:spcBef>
                <a:spcPts val="564"/>
              </a:spcBef>
              <a:spcAft>
                <a:spcPts val="0"/>
              </a:spcAft>
              <a:buClr>
                <a:srgbClr val="009900"/>
              </a:buClr>
              <a:buSzPts val="1881"/>
              <a:buChar char="•"/>
            </a:pPr>
            <a:r>
              <a:rPr lang="en-US" sz="1881">
                <a:solidFill>
                  <a:srgbClr val="009900"/>
                </a:solidFill>
                <a:latin typeface="Arimo"/>
                <a:ea typeface="Arimo"/>
                <a:cs typeface="Arimo"/>
                <a:sym typeface="Arimo"/>
              </a:rPr>
              <a:t></a:t>
            </a:r>
            <a:r>
              <a:rPr lang="en-US" sz="1881">
                <a:solidFill>
                  <a:srgbClr val="009900"/>
                </a:solidFill>
                <a:latin typeface="Times New Roman"/>
                <a:ea typeface="Times New Roman"/>
                <a:cs typeface="Times New Roman"/>
                <a:sym typeface="Times New Roman"/>
              </a:rPr>
              <a:t>   </a:t>
            </a:r>
            <a:r>
              <a:rPr lang="en-US" sz="1881">
                <a:latin typeface="Arial"/>
                <a:ea typeface="Arial"/>
                <a:cs typeface="Arial"/>
                <a:sym typeface="Arial"/>
              </a:rPr>
              <a:t>Known</a:t>
            </a:r>
            <a:r>
              <a:rPr lang="en-US" sz="1881">
                <a:latin typeface="Times New Roman"/>
                <a:ea typeface="Times New Roman"/>
                <a:cs typeface="Times New Roman"/>
                <a:sym typeface="Times New Roman"/>
              </a:rPr>
              <a:t> </a:t>
            </a:r>
            <a:r>
              <a:rPr lang="en-US" sz="1881">
                <a:latin typeface="Arial"/>
                <a:ea typeface="Arial"/>
                <a:cs typeface="Arial"/>
                <a:sym typeface="Arial"/>
              </a:rPr>
              <a:t>as</a:t>
            </a:r>
            <a:r>
              <a:rPr lang="en-US" sz="1881">
                <a:latin typeface="Times New Roman"/>
                <a:ea typeface="Times New Roman"/>
                <a:cs typeface="Times New Roman"/>
                <a:sym typeface="Times New Roman"/>
              </a:rPr>
              <a:t> </a:t>
            </a:r>
            <a:r>
              <a:rPr b="1" lang="en-US" sz="1881">
                <a:solidFill>
                  <a:srgbClr val="3265FF"/>
                </a:solidFill>
                <a:latin typeface="Arial"/>
                <a:ea typeface="Arial"/>
                <a:cs typeface="Arial"/>
                <a:sym typeface="Arial"/>
              </a:rPr>
              <a:t>double</a:t>
            </a:r>
            <a:r>
              <a:rPr b="1" lang="en-US" sz="1881">
                <a:solidFill>
                  <a:srgbClr val="3265FF"/>
                </a:solidFill>
                <a:latin typeface="Times New Roman"/>
                <a:ea typeface="Times New Roman"/>
                <a:cs typeface="Times New Roman"/>
                <a:sym typeface="Times New Roman"/>
              </a:rPr>
              <a:t> </a:t>
            </a:r>
            <a:r>
              <a:rPr b="1" lang="en-US" sz="1881">
                <a:solidFill>
                  <a:srgbClr val="3265FF"/>
                </a:solidFill>
                <a:latin typeface="Arial"/>
                <a:ea typeface="Arial"/>
                <a:cs typeface="Arial"/>
                <a:sym typeface="Arial"/>
              </a:rPr>
              <a:t>buffering</a:t>
            </a:r>
            <a:r>
              <a:rPr lang="en-US" sz="1881">
                <a:latin typeface="Arial"/>
                <a:ea typeface="Arial"/>
                <a:cs typeface="Arial"/>
                <a:sym typeface="Arial"/>
              </a:rPr>
              <a:t>,</a:t>
            </a:r>
            <a:r>
              <a:rPr lang="en-US" sz="1881">
                <a:latin typeface="Times New Roman"/>
                <a:ea typeface="Times New Roman"/>
                <a:cs typeface="Times New Roman"/>
                <a:sym typeface="Times New Roman"/>
              </a:rPr>
              <a:t> </a:t>
            </a:r>
            <a:r>
              <a:rPr lang="en-US" sz="1881">
                <a:latin typeface="Arial"/>
                <a:ea typeface="Arial"/>
                <a:cs typeface="Arial"/>
                <a:sym typeface="Arial"/>
              </a:rPr>
              <a:t>adds</a:t>
            </a:r>
            <a:r>
              <a:rPr lang="en-US" sz="1881">
                <a:latin typeface="Times New Roman"/>
                <a:ea typeface="Times New Roman"/>
                <a:cs typeface="Times New Roman"/>
                <a:sym typeface="Times New Roman"/>
              </a:rPr>
              <a:t> </a:t>
            </a:r>
            <a:r>
              <a:rPr lang="en-US" sz="1881">
                <a:latin typeface="Arial"/>
                <a:ea typeface="Arial"/>
                <a:cs typeface="Arial"/>
                <a:sym typeface="Arial"/>
              </a:rPr>
              <a:t>overhead</a:t>
            </a:r>
            <a:endParaRPr/>
          </a:p>
          <a:p>
            <a:pPr indent="-325765" lvl="0" marL="336623" rtl="0" algn="l">
              <a:spcBef>
                <a:spcPts val="573"/>
              </a:spcBef>
              <a:spcAft>
                <a:spcPts val="0"/>
              </a:spcAft>
              <a:buClr>
                <a:srgbClr val="993200"/>
              </a:buClr>
              <a:buSzPts val="1699"/>
              <a:buFont typeface="Noto Sans Symbols"/>
              <a:buChar char="■"/>
            </a:pPr>
            <a:r>
              <a:rPr lang="en-US" sz="1881">
                <a:latin typeface="Arial"/>
                <a:ea typeface="Arial"/>
                <a:cs typeface="Arial"/>
                <a:sym typeface="Arial"/>
              </a:rPr>
              <a:t>Standard</a:t>
            </a:r>
            <a:r>
              <a:rPr lang="en-US" sz="1881">
                <a:latin typeface="Times New Roman"/>
                <a:ea typeface="Times New Roman"/>
                <a:cs typeface="Times New Roman"/>
                <a:sym typeface="Times New Roman"/>
              </a:rPr>
              <a:t> </a:t>
            </a:r>
            <a:r>
              <a:rPr lang="en-US" sz="1881">
                <a:latin typeface="Arial"/>
                <a:ea typeface="Arial"/>
                <a:cs typeface="Arial"/>
                <a:sym typeface="Arial"/>
              </a:rPr>
              <a:t>swapping</a:t>
            </a:r>
            <a:r>
              <a:rPr lang="en-US" sz="1881">
                <a:latin typeface="Times New Roman"/>
                <a:ea typeface="Times New Roman"/>
                <a:cs typeface="Times New Roman"/>
                <a:sym typeface="Times New Roman"/>
              </a:rPr>
              <a:t> </a:t>
            </a:r>
            <a:r>
              <a:rPr lang="en-US" sz="1881">
                <a:latin typeface="Arial"/>
                <a:ea typeface="Arial"/>
                <a:cs typeface="Arial"/>
                <a:sym typeface="Arial"/>
              </a:rPr>
              <a:t>not</a:t>
            </a:r>
            <a:r>
              <a:rPr lang="en-US" sz="1881">
                <a:latin typeface="Times New Roman"/>
                <a:ea typeface="Times New Roman"/>
                <a:cs typeface="Times New Roman"/>
                <a:sym typeface="Times New Roman"/>
              </a:rPr>
              <a:t> </a:t>
            </a:r>
            <a:r>
              <a:rPr lang="en-US" sz="1881">
                <a:latin typeface="Arial"/>
                <a:ea typeface="Arial"/>
                <a:cs typeface="Arial"/>
                <a:sym typeface="Arial"/>
              </a:rPr>
              <a:t>used</a:t>
            </a:r>
            <a:r>
              <a:rPr lang="en-US" sz="1881">
                <a:latin typeface="Times New Roman"/>
                <a:ea typeface="Times New Roman"/>
                <a:cs typeface="Times New Roman"/>
                <a:sym typeface="Times New Roman"/>
              </a:rPr>
              <a:t> </a:t>
            </a:r>
            <a:r>
              <a:rPr lang="en-US" sz="1881">
                <a:latin typeface="Arial"/>
                <a:ea typeface="Arial"/>
                <a:cs typeface="Arial"/>
                <a:sym typeface="Arial"/>
              </a:rPr>
              <a:t>in</a:t>
            </a:r>
            <a:r>
              <a:rPr lang="en-US" sz="1881">
                <a:latin typeface="Times New Roman"/>
                <a:ea typeface="Times New Roman"/>
                <a:cs typeface="Times New Roman"/>
                <a:sym typeface="Times New Roman"/>
              </a:rPr>
              <a:t> </a:t>
            </a:r>
            <a:r>
              <a:rPr lang="en-US" sz="1881">
                <a:latin typeface="Arial"/>
                <a:ea typeface="Arial"/>
                <a:cs typeface="Arial"/>
                <a:sym typeface="Arial"/>
              </a:rPr>
              <a:t>modern</a:t>
            </a:r>
            <a:r>
              <a:rPr lang="en-US" sz="1881">
                <a:latin typeface="Times New Roman"/>
                <a:ea typeface="Times New Roman"/>
                <a:cs typeface="Times New Roman"/>
                <a:sym typeface="Times New Roman"/>
              </a:rPr>
              <a:t> </a:t>
            </a:r>
            <a:r>
              <a:rPr lang="en-US" sz="1881">
                <a:latin typeface="Arial"/>
                <a:ea typeface="Arial"/>
                <a:cs typeface="Arial"/>
                <a:sym typeface="Arial"/>
              </a:rPr>
              <a:t>operating</a:t>
            </a:r>
            <a:r>
              <a:rPr lang="en-US" sz="1881">
                <a:latin typeface="Times New Roman"/>
                <a:ea typeface="Times New Roman"/>
                <a:cs typeface="Times New Roman"/>
                <a:sym typeface="Times New Roman"/>
              </a:rPr>
              <a:t> </a:t>
            </a:r>
            <a:r>
              <a:rPr lang="en-US" sz="1881">
                <a:latin typeface="Arial"/>
                <a:ea typeface="Arial"/>
                <a:cs typeface="Arial"/>
                <a:sym typeface="Arial"/>
              </a:rPr>
              <a:t>systems</a:t>
            </a:r>
            <a:endParaRPr/>
          </a:p>
          <a:p>
            <a:pPr indent="-342900" lvl="0" marL="826354" rtl="0" algn="l">
              <a:spcBef>
                <a:spcPts val="564"/>
              </a:spcBef>
              <a:spcAft>
                <a:spcPts val="0"/>
              </a:spcAft>
              <a:buClr>
                <a:srgbClr val="009900"/>
              </a:buClr>
              <a:buSzPts val="1881"/>
              <a:buChar char="•"/>
            </a:pPr>
            <a:r>
              <a:rPr lang="en-US" sz="1881">
                <a:solidFill>
                  <a:srgbClr val="009900"/>
                </a:solidFill>
                <a:latin typeface="Arimo"/>
                <a:ea typeface="Arimo"/>
                <a:cs typeface="Arimo"/>
                <a:sym typeface="Arimo"/>
              </a:rPr>
              <a:t></a:t>
            </a:r>
            <a:r>
              <a:rPr lang="en-US" sz="1881">
                <a:solidFill>
                  <a:srgbClr val="009900"/>
                </a:solidFill>
                <a:latin typeface="Times New Roman"/>
                <a:ea typeface="Times New Roman"/>
                <a:cs typeface="Times New Roman"/>
                <a:sym typeface="Times New Roman"/>
              </a:rPr>
              <a:t>   </a:t>
            </a:r>
            <a:r>
              <a:rPr lang="en-US" sz="1881">
                <a:latin typeface="Arial"/>
                <a:ea typeface="Arial"/>
                <a:cs typeface="Arial"/>
                <a:sym typeface="Arial"/>
              </a:rPr>
              <a:t>Swap</a:t>
            </a:r>
            <a:r>
              <a:rPr lang="en-US" sz="1881">
                <a:latin typeface="Times New Roman"/>
                <a:ea typeface="Times New Roman"/>
                <a:cs typeface="Times New Roman"/>
                <a:sym typeface="Times New Roman"/>
              </a:rPr>
              <a:t> </a:t>
            </a:r>
            <a:r>
              <a:rPr lang="en-US" sz="1881">
                <a:latin typeface="Arial"/>
                <a:ea typeface="Arial"/>
                <a:cs typeface="Arial"/>
                <a:sym typeface="Arial"/>
              </a:rPr>
              <a:t>only</a:t>
            </a:r>
            <a:r>
              <a:rPr lang="en-US" sz="1881">
                <a:latin typeface="Times New Roman"/>
                <a:ea typeface="Times New Roman"/>
                <a:cs typeface="Times New Roman"/>
                <a:sym typeface="Times New Roman"/>
              </a:rPr>
              <a:t> </a:t>
            </a:r>
            <a:r>
              <a:rPr lang="en-US" sz="1881">
                <a:latin typeface="Arial"/>
                <a:ea typeface="Arial"/>
                <a:cs typeface="Arial"/>
                <a:sym typeface="Arial"/>
              </a:rPr>
              <a:t>when</a:t>
            </a:r>
            <a:r>
              <a:rPr lang="en-US" sz="1881">
                <a:latin typeface="Times New Roman"/>
                <a:ea typeface="Times New Roman"/>
                <a:cs typeface="Times New Roman"/>
                <a:sym typeface="Times New Roman"/>
              </a:rPr>
              <a:t> </a:t>
            </a:r>
            <a:r>
              <a:rPr lang="en-US" sz="1881">
                <a:latin typeface="Arial"/>
                <a:ea typeface="Arial"/>
                <a:cs typeface="Arial"/>
                <a:sym typeface="Arial"/>
              </a:rPr>
              <a:t>free</a:t>
            </a:r>
            <a:r>
              <a:rPr lang="en-US" sz="1881">
                <a:latin typeface="Times New Roman"/>
                <a:ea typeface="Times New Roman"/>
                <a:cs typeface="Times New Roman"/>
                <a:sym typeface="Times New Roman"/>
              </a:rPr>
              <a:t> </a:t>
            </a:r>
            <a:r>
              <a:rPr lang="en-US" sz="1881">
                <a:latin typeface="Arial"/>
                <a:ea typeface="Arial"/>
                <a:cs typeface="Arial"/>
                <a:sym typeface="Arial"/>
              </a:rPr>
              <a:t>memory</a:t>
            </a:r>
            <a:r>
              <a:rPr lang="en-US" sz="1881">
                <a:latin typeface="Times New Roman"/>
                <a:ea typeface="Times New Roman"/>
                <a:cs typeface="Times New Roman"/>
                <a:sym typeface="Times New Roman"/>
              </a:rPr>
              <a:t> </a:t>
            </a:r>
            <a:r>
              <a:rPr lang="en-US" sz="1881">
                <a:latin typeface="Arial"/>
                <a:ea typeface="Arial"/>
                <a:cs typeface="Arial"/>
                <a:sym typeface="Arial"/>
              </a:rPr>
              <a:t>extremely</a:t>
            </a:r>
            <a:r>
              <a:rPr lang="en-US" sz="1881">
                <a:latin typeface="Times New Roman"/>
                <a:ea typeface="Times New Roman"/>
                <a:cs typeface="Times New Roman"/>
                <a:sym typeface="Times New Roman"/>
              </a:rPr>
              <a:t> </a:t>
            </a:r>
            <a:r>
              <a:rPr lang="en-US" sz="1881">
                <a:latin typeface="Arial"/>
                <a:ea typeface="Arial"/>
                <a:cs typeface="Arial"/>
                <a:sym typeface="Arial"/>
              </a:rPr>
              <a:t>low</a:t>
            </a:r>
            <a:endParaRPr sz="1881"/>
          </a:p>
        </p:txBody>
      </p:sp>
      <p:sp>
        <p:nvSpPr>
          <p:cNvPr id="235" name="Google Shape;235;p16"/>
          <p:cNvSpPr txBox="1"/>
          <p:nvPr>
            <p:ph type="title"/>
          </p:nvPr>
        </p:nvSpPr>
        <p:spPr>
          <a:xfrm>
            <a:off x="369882" y="467341"/>
            <a:ext cx="8229600" cy="461355"/>
          </a:xfrm>
          <a:prstGeom prst="rect">
            <a:avLst/>
          </a:prstGeom>
          <a:noFill/>
          <a:ln>
            <a:noFill/>
          </a:ln>
        </p:spPr>
        <p:txBody>
          <a:bodyPr anchorCtr="0" anchor="ctr" bIns="0" lIns="0" spcFirstLastPara="1" rIns="0" wrap="square" tIns="52900">
            <a:spAutoFit/>
          </a:bodyPr>
          <a:lstStyle/>
          <a:p>
            <a:pPr indent="0" lvl="0" marL="829611" rtl="0" algn="ctr">
              <a:spcBef>
                <a:spcPts val="0"/>
              </a:spcBef>
              <a:spcAft>
                <a:spcPts val="0"/>
              </a:spcAft>
              <a:buClr>
                <a:schemeClr val="accent1"/>
              </a:buClr>
              <a:buSzPts val="2651"/>
              <a:buFont typeface="Calibri"/>
              <a:buNone/>
            </a:pPr>
            <a:r>
              <a:rPr lang="en-US" sz="2651">
                <a:solidFill>
                  <a:schemeClr val="accent1"/>
                </a:solidFill>
              </a:rPr>
              <a:t>Context</a:t>
            </a:r>
            <a:r>
              <a:rPr lang="en-US" sz="2651">
                <a:solidFill>
                  <a:schemeClr val="accent1"/>
                </a:solidFill>
                <a:latin typeface="Times New Roman"/>
                <a:ea typeface="Times New Roman"/>
                <a:cs typeface="Times New Roman"/>
                <a:sym typeface="Times New Roman"/>
              </a:rPr>
              <a:t> </a:t>
            </a:r>
            <a:r>
              <a:rPr lang="en-US" sz="2651">
                <a:solidFill>
                  <a:schemeClr val="accent1"/>
                </a:solidFill>
              </a:rPr>
              <a:t>Switch</a:t>
            </a:r>
            <a:r>
              <a:rPr lang="en-US" sz="2651">
                <a:solidFill>
                  <a:schemeClr val="accent1"/>
                </a:solidFill>
                <a:latin typeface="Times New Roman"/>
                <a:ea typeface="Times New Roman"/>
                <a:cs typeface="Times New Roman"/>
                <a:sym typeface="Times New Roman"/>
              </a:rPr>
              <a:t> </a:t>
            </a:r>
            <a:r>
              <a:rPr lang="en-US" sz="2651">
                <a:solidFill>
                  <a:schemeClr val="accent1"/>
                </a:solidFill>
              </a:rPr>
              <a:t>Time</a:t>
            </a:r>
            <a:r>
              <a:rPr lang="en-US" sz="2651">
                <a:solidFill>
                  <a:schemeClr val="accent1"/>
                </a:solidFill>
                <a:latin typeface="Times New Roman"/>
                <a:ea typeface="Times New Roman"/>
                <a:cs typeface="Times New Roman"/>
                <a:sym typeface="Times New Roman"/>
              </a:rPr>
              <a:t> </a:t>
            </a:r>
            <a:r>
              <a:rPr lang="en-US" sz="2651">
                <a:solidFill>
                  <a:schemeClr val="accent1"/>
                </a:solidFill>
              </a:rPr>
              <a:t>including</a:t>
            </a:r>
            <a:r>
              <a:rPr lang="en-US" sz="2651">
                <a:solidFill>
                  <a:schemeClr val="accent1"/>
                </a:solidFill>
                <a:latin typeface="Times New Roman"/>
                <a:ea typeface="Times New Roman"/>
                <a:cs typeface="Times New Roman"/>
                <a:sym typeface="Times New Roman"/>
              </a:rPr>
              <a:t> </a:t>
            </a:r>
            <a:r>
              <a:rPr lang="en-US" sz="2651">
                <a:solidFill>
                  <a:schemeClr val="accent1"/>
                </a:solidFill>
              </a:rPr>
              <a:t>Swapping (Cont.)</a:t>
            </a:r>
            <a:endParaRPr sz="2651">
              <a:solidFill>
                <a:schemeClr val="accent1"/>
              </a:solidFill>
              <a:latin typeface="Times New Roman"/>
              <a:ea typeface="Times New Roman"/>
              <a:cs typeface="Times New Roman"/>
              <a:sym typeface="Times New Roman"/>
            </a:endParaRPr>
          </a:p>
        </p:txBody>
      </p:sp>
      <p:sp>
        <p:nvSpPr>
          <p:cNvPr id="236" name="Google Shape;236;p16"/>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37" name="Google Shape;23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38" name="Google Shape;23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7"/>
          <p:cNvSpPr txBox="1"/>
          <p:nvPr>
            <p:ph type="title"/>
          </p:nvPr>
        </p:nvSpPr>
        <p:spPr>
          <a:xfrm>
            <a:off x="488950" y="232005"/>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Swapping on Mobile Systems</a:t>
            </a:r>
            <a:endParaRPr/>
          </a:p>
        </p:txBody>
      </p:sp>
      <p:sp>
        <p:nvSpPr>
          <p:cNvPr id="244" name="Google Shape;244;p17"/>
          <p:cNvSpPr txBox="1"/>
          <p:nvPr>
            <p:ph idx="1" type="body"/>
          </p:nvPr>
        </p:nvSpPr>
        <p:spPr>
          <a:xfrm>
            <a:off x="845101" y="1060450"/>
            <a:ext cx="7723187" cy="4935538"/>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Not typically supported</a:t>
            </a:r>
            <a:endParaRPr/>
          </a:p>
          <a:p>
            <a:pPr indent="-285750" lvl="1" marL="742950" rtl="0" algn="l">
              <a:spcBef>
                <a:spcPts val="476"/>
              </a:spcBef>
              <a:spcAft>
                <a:spcPts val="0"/>
              </a:spcAft>
              <a:buClr>
                <a:schemeClr val="dk1"/>
              </a:buClr>
              <a:buSzPct val="100000"/>
              <a:buChar char="–"/>
            </a:pPr>
            <a:r>
              <a:rPr lang="en-US"/>
              <a:t>Flash memory based</a:t>
            </a:r>
            <a:endParaRPr/>
          </a:p>
          <a:p>
            <a:pPr indent="-228600" lvl="2" marL="1143000" rtl="0" algn="l">
              <a:spcBef>
                <a:spcPts val="408"/>
              </a:spcBef>
              <a:spcAft>
                <a:spcPts val="0"/>
              </a:spcAft>
              <a:buClr>
                <a:schemeClr val="dk1"/>
              </a:buClr>
              <a:buSzPct val="100000"/>
              <a:buChar char="•"/>
            </a:pPr>
            <a:r>
              <a:rPr lang="en-US"/>
              <a:t>Small amount of space</a:t>
            </a:r>
            <a:endParaRPr/>
          </a:p>
          <a:p>
            <a:pPr indent="-228600" lvl="2" marL="1143000" rtl="0" algn="l">
              <a:spcBef>
                <a:spcPts val="408"/>
              </a:spcBef>
              <a:spcAft>
                <a:spcPts val="0"/>
              </a:spcAft>
              <a:buClr>
                <a:schemeClr val="dk1"/>
              </a:buClr>
              <a:buSzPct val="100000"/>
              <a:buChar char="•"/>
            </a:pPr>
            <a:r>
              <a:rPr lang="en-US"/>
              <a:t>Limited number of write cycles</a:t>
            </a:r>
            <a:endParaRPr/>
          </a:p>
          <a:p>
            <a:pPr indent="-228600" lvl="2" marL="1143000" rtl="0" algn="l">
              <a:spcBef>
                <a:spcPts val="408"/>
              </a:spcBef>
              <a:spcAft>
                <a:spcPts val="0"/>
              </a:spcAft>
              <a:buClr>
                <a:schemeClr val="dk1"/>
              </a:buClr>
              <a:buSzPct val="100000"/>
              <a:buChar char="•"/>
            </a:pPr>
            <a:r>
              <a:rPr lang="en-US"/>
              <a:t>Poor throughput between flash memory and CPU on mobile platform</a:t>
            </a:r>
            <a:endParaRPr/>
          </a:p>
          <a:p>
            <a:pPr indent="-342900" lvl="0" marL="342900" rtl="0" algn="l">
              <a:spcBef>
                <a:spcPts val="544"/>
              </a:spcBef>
              <a:spcAft>
                <a:spcPts val="0"/>
              </a:spcAft>
              <a:buClr>
                <a:schemeClr val="dk1"/>
              </a:buClr>
              <a:buSzPct val="100000"/>
              <a:buChar char="•"/>
            </a:pPr>
            <a:r>
              <a:rPr lang="en-US"/>
              <a:t>Instead use other methods to free memory if low</a:t>
            </a:r>
            <a:endParaRPr/>
          </a:p>
          <a:p>
            <a:pPr indent="-285750" lvl="1" marL="742950" rtl="0" algn="l">
              <a:spcBef>
                <a:spcPts val="476"/>
              </a:spcBef>
              <a:spcAft>
                <a:spcPts val="0"/>
              </a:spcAft>
              <a:buClr>
                <a:schemeClr val="dk1"/>
              </a:buClr>
              <a:buSzPct val="100000"/>
              <a:buChar char="–"/>
            </a:pPr>
            <a:r>
              <a:rPr lang="en-US"/>
              <a:t>iOS </a:t>
            </a:r>
            <a:r>
              <a:rPr b="1" i="1" lang="en-US"/>
              <a:t>asks</a:t>
            </a:r>
            <a:r>
              <a:rPr lang="en-US"/>
              <a:t> apps to voluntarily relinquish allocated memory</a:t>
            </a:r>
            <a:endParaRPr/>
          </a:p>
          <a:p>
            <a:pPr indent="-228600" lvl="2" marL="1143000" rtl="0" algn="l">
              <a:spcBef>
                <a:spcPts val="408"/>
              </a:spcBef>
              <a:spcAft>
                <a:spcPts val="0"/>
              </a:spcAft>
              <a:buClr>
                <a:schemeClr val="dk1"/>
              </a:buClr>
              <a:buSzPct val="100000"/>
              <a:buChar char="•"/>
            </a:pPr>
            <a:r>
              <a:rPr lang="en-US"/>
              <a:t>Read-only data thrown out and reloaded from flash if needed</a:t>
            </a:r>
            <a:endParaRPr/>
          </a:p>
          <a:p>
            <a:pPr indent="-228600" lvl="2" marL="1143000" rtl="0" algn="l">
              <a:spcBef>
                <a:spcPts val="408"/>
              </a:spcBef>
              <a:spcAft>
                <a:spcPts val="0"/>
              </a:spcAft>
              <a:buClr>
                <a:schemeClr val="dk1"/>
              </a:buClr>
              <a:buSzPct val="100000"/>
              <a:buChar char="•"/>
            </a:pPr>
            <a:r>
              <a:rPr lang="en-US"/>
              <a:t>Failure to free can result in termination</a:t>
            </a:r>
            <a:endParaRPr/>
          </a:p>
          <a:p>
            <a:pPr indent="-285750" lvl="1" marL="742950" rtl="0" algn="l">
              <a:spcBef>
                <a:spcPts val="476"/>
              </a:spcBef>
              <a:spcAft>
                <a:spcPts val="0"/>
              </a:spcAft>
              <a:buClr>
                <a:schemeClr val="dk1"/>
              </a:buClr>
              <a:buSzPct val="100000"/>
              <a:buChar char="–"/>
            </a:pPr>
            <a:r>
              <a:rPr lang="en-US"/>
              <a:t>Android terminates apps if low free memory, but first writes </a:t>
            </a:r>
            <a:r>
              <a:rPr b="1" lang="en-US">
                <a:solidFill>
                  <a:srgbClr val="006699"/>
                </a:solidFill>
                <a:latin typeface="Calibri"/>
                <a:ea typeface="Calibri"/>
                <a:cs typeface="Calibri"/>
                <a:sym typeface="Calibri"/>
              </a:rPr>
              <a:t>application</a:t>
            </a:r>
            <a:r>
              <a:rPr b="1" lang="en-US">
                <a:solidFill>
                  <a:srgbClr val="3366FF"/>
                </a:solidFill>
              </a:rPr>
              <a:t> </a:t>
            </a:r>
            <a:r>
              <a:rPr b="1" lang="en-US">
                <a:solidFill>
                  <a:srgbClr val="006699"/>
                </a:solidFill>
                <a:latin typeface="Calibri"/>
                <a:ea typeface="Calibri"/>
                <a:cs typeface="Calibri"/>
                <a:sym typeface="Calibri"/>
              </a:rPr>
              <a:t>state</a:t>
            </a:r>
            <a:r>
              <a:rPr lang="en-US"/>
              <a:t> to flash for fast restart</a:t>
            </a:r>
            <a:endParaRPr/>
          </a:p>
        </p:txBody>
      </p:sp>
      <p:sp>
        <p:nvSpPr>
          <p:cNvPr id="245" name="Google Shape;245;p17"/>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46" name="Google Shape;24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47" name="Google Shape;24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773468" y="476674"/>
            <a:ext cx="782002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CONTIGUOUS ALLOCATION</a:t>
            </a:r>
            <a:endParaRPr/>
          </a:p>
        </p:txBody>
      </p:sp>
      <p:sp>
        <p:nvSpPr>
          <p:cNvPr id="254" name="Google Shape;254;p18"/>
          <p:cNvSpPr txBox="1"/>
          <p:nvPr>
            <p:ph idx="1" type="body"/>
          </p:nvPr>
        </p:nvSpPr>
        <p:spPr>
          <a:xfrm>
            <a:off x="866775" y="1237304"/>
            <a:ext cx="7633413" cy="499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Main memory must support both </a:t>
            </a:r>
            <a:r>
              <a:rPr lang="en-US" sz="2400">
                <a:solidFill>
                  <a:srgbClr val="538CD5"/>
                </a:solidFill>
              </a:rPr>
              <a:t>OS</a:t>
            </a:r>
            <a:r>
              <a:rPr lang="en-US" sz="2400"/>
              <a:t> and </a:t>
            </a:r>
            <a:r>
              <a:rPr lang="en-US" sz="2400">
                <a:solidFill>
                  <a:srgbClr val="558ED5"/>
                </a:solidFill>
              </a:rPr>
              <a:t>user processes</a:t>
            </a:r>
            <a:endParaRPr/>
          </a:p>
          <a:p>
            <a:pPr indent="-342900" lvl="0" marL="342900" rtl="0" algn="l">
              <a:spcBef>
                <a:spcPts val="480"/>
              </a:spcBef>
              <a:spcAft>
                <a:spcPts val="0"/>
              </a:spcAft>
              <a:buClr>
                <a:schemeClr val="dk1"/>
              </a:buClr>
              <a:buSzPts val="2400"/>
              <a:buChar char="•"/>
            </a:pPr>
            <a:r>
              <a:rPr lang="en-US" sz="2400"/>
              <a:t>Limited resource, must allocate efficiently</a:t>
            </a:r>
            <a:endParaRPr/>
          </a:p>
          <a:p>
            <a:pPr indent="-342900" lvl="0" marL="342900" rtl="0" algn="l">
              <a:spcBef>
                <a:spcPts val="480"/>
              </a:spcBef>
              <a:spcAft>
                <a:spcPts val="0"/>
              </a:spcAft>
              <a:buClr>
                <a:schemeClr val="dk1"/>
              </a:buClr>
              <a:buSzPts val="2400"/>
              <a:buChar char="•"/>
            </a:pPr>
            <a:r>
              <a:rPr lang="en-US" sz="2400"/>
              <a:t>Contiguous allocation is one early method</a:t>
            </a:r>
            <a:endParaRPr/>
          </a:p>
          <a:p>
            <a:pPr indent="-342900" lvl="0" marL="342900" rtl="0" algn="l">
              <a:spcBef>
                <a:spcPts val="480"/>
              </a:spcBef>
              <a:spcAft>
                <a:spcPts val="0"/>
              </a:spcAft>
              <a:buClr>
                <a:schemeClr val="dk1"/>
              </a:buClr>
              <a:buSzPts val="2400"/>
              <a:buChar char="•"/>
            </a:pPr>
            <a:r>
              <a:rPr lang="en-US" sz="2400"/>
              <a:t>Main memory usually into two </a:t>
            </a:r>
            <a:r>
              <a:rPr b="1" lang="en-US" sz="2400">
                <a:solidFill>
                  <a:srgbClr val="006699"/>
                </a:solidFill>
                <a:latin typeface="Calibri"/>
                <a:ea typeface="Calibri"/>
                <a:cs typeface="Calibri"/>
                <a:sym typeface="Calibri"/>
              </a:rPr>
              <a:t>partitions</a:t>
            </a:r>
            <a:r>
              <a:rPr lang="en-US" sz="2400"/>
              <a:t>:</a:t>
            </a:r>
            <a:endParaRPr/>
          </a:p>
          <a:p>
            <a:pPr indent="-285750" lvl="1" marL="742950" rtl="0" algn="l">
              <a:spcBef>
                <a:spcPts val="400"/>
              </a:spcBef>
              <a:spcAft>
                <a:spcPts val="0"/>
              </a:spcAft>
              <a:buClr>
                <a:schemeClr val="dk1"/>
              </a:buClr>
              <a:buSzPts val="2000"/>
              <a:buChar char="–"/>
            </a:pPr>
            <a:r>
              <a:rPr lang="en-US" sz="2000"/>
              <a:t>Resident operating system, usually held in low memory with interrupt vector</a:t>
            </a:r>
            <a:endParaRPr/>
          </a:p>
          <a:p>
            <a:pPr indent="-285750" lvl="1" marL="742950" rtl="0" algn="l">
              <a:spcBef>
                <a:spcPts val="400"/>
              </a:spcBef>
              <a:spcAft>
                <a:spcPts val="0"/>
              </a:spcAft>
              <a:buClr>
                <a:schemeClr val="dk1"/>
              </a:buClr>
              <a:buSzPts val="2000"/>
              <a:buChar char="–"/>
            </a:pPr>
            <a:r>
              <a:rPr lang="en-US" sz="2000"/>
              <a:t>User processes then held in high memory</a:t>
            </a:r>
            <a:endParaRPr/>
          </a:p>
          <a:p>
            <a:pPr indent="-285750" lvl="1" marL="742950" rtl="0" algn="l">
              <a:spcBef>
                <a:spcPts val="400"/>
              </a:spcBef>
              <a:spcAft>
                <a:spcPts val="0"/>
              </a:spcAft>
              <a:buClr>
                <a:schemeClr val="dk1"/>
              </a:buClr>
              <a:buSzPts val="2000"/>
              <a:buChar char="–"/>
            </a:pPr>
            <a:r>
              <a:rPr lang="en-US" sz="2000"/>
              <a:t>Each process contained in single contiguous section of memory</a:t>
            </a:r>
            <a:endParaRPr/>
          </a:p>
          <a:p>
            <a:pPr indent="-139700" lvl="0" marL="342900" rtl="0" algn="l">
              <a:spcBef>
                <a:spcPts val="640"/>
              </a:spcBef>
              <a:spcAft>
                <a:spcPts val="0"/>
              </a:spcAft>
              <a:buClr>
                <a:schemeClr val="dk1"/>
              </a:buClr>
              <a:buSzPts val="3200"/>
              <a:buNone/>
            </a:pPr>
            <a:r>
              <a:t/>
            </a:r>
            <a:endParaRPr/>
          </a:p>
        </p:txBody>
      </p:sp>
      <p:sp>
        <p:nvSpPr>
          <p:cNvPr id="255" name="Google Shape;255;p18"/>
          <p:cNvSpPr/>
          <p:nvPr/>
        </p:nvSpPr>
        <p:spPr>
          <a:xfrm>
            <a:off x="431857" y="1050454"/>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56" name="Google Shape;2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57" name="Google Shape;2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9"/>
          <p:cNvSpPr txBox="1"/>
          <p:nvPr>
            <p:ph type="title"/>
          </p:nvPr>
        </p:nvSpPr>
        <p:spPr>
          <a:xfrm>
            <a:off x="866775" y="232005"/>
            <a:ext cx="7820025"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Contiguous Allocation (Cont.)</a:t>
            </a:r>
            <a:endParaRPr/>
          </a:p>
        </p:txBody>
      </p:sp>
      <p:sp>
        <p:nvSpPr>
          <p:cNvPr id="264" name="Google Shape;264;p19"/>
          <p:cNvSpPr txBox="1"/>
          <p:nvPr>
            <p:ph idx="1" type="body"/>
          </p:nvPr>
        </p:nvSpPr>
        <p:spPr>
          <a:xfrm>
            <a:off x="866775" y="1093788"/>
            <a:ext cx="7605421" cy="499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Relocation registers used to protect user processes from each other, and from changing operating-system code and data</a:t>
            </a:r>
            <a:endParaRPr/>
          </a:p>
          <a:p>
            <a:pPr indent="-285750" lvl="1" marL="742950" rtl="0" algn="l">
              <a:spcBef>
                <a:spcPts val="480"/>
              </a:spcBef>
              <a:spcAft>
                <a:spcPts val="0"/>
              </a:spcAft>
              <a:buClr>
                <a:schemeClr val="dk1"/>
              </a:buClr>
              <a:buSzPts val="2400"/>
              <a:buChar char="–"/>
            </a:pPr>
            <a:r>
              <a:rPr lang="en-US" sz="2400"/>
              <a:t>Base register contains value of smallest physical address</a:t>
            </a:r>
            <a:endParaRPr/>
          </a:p>
          <a:p>
            <a:pPr indent="-285750" lvl="1" marL="742950" rtl="0" algn="l">
              <a:spcBef>
                <a:spcPts val="480"/>
              </a:spcBef>
              <a:spcAft>
                <a:spcPts val="0"/>
              </a:spcAft>
              <a:buClr>
                <a:schemeClr val="dk1"/>
              </a:buClr>
              <a:buSzPts val="2400"/>
              <a:buChar char="–"/>
            </a:pPr>
            <a:r>
              <a:rPr lang="en-US" sz="2400"/>
              <a:t>Limit register contains range of logical addresses – each logical address must be less than the limit register </a:t>
            </a:r>
            <a:endParaRPr/>
          </a:p>
          <a:p>
            <a:pPr indent="-285750" lvl="1" marL="742950" rtl="0" algn="l">
              <a:spcBef>
                <a:spcPts val="480"/>
              </a:spcBef>
              <a:spcAft>
                <a:spcPts val="0"/>
              </a:spcAft>
              <a:buClr>
                <a:schemeClr val="dk1"/>
              </a:buClr>
              <a:buSzPts val="2400"/>
              <a:buChar char="–"/>
            </a:pPr>
            <a:r>
              <a:rPr lang="en-US" sz="2400"/>
              <a:t>MMU maps logical address </a:t>
            </a:r>
            <a:r>
              <a:rPr i="1" lang="en-US" sz="2400"/>
              <a:t>dynamically</a:t>
            </a:r>
            <a:endParaRPr/>
          </a:p>
          <a:p>
            <a:pPr indent="-285750" lvl="1" marL="742950" rtl="0" algn="l">
              <a:spcBef>
                <a:spcPts val="480"/>
              </a:spcBef>
              <a:spcAft>
                <a:spcPts val="0"/>
              </a:spcAft>
              <a:buClr>
                <a:schemeClr val="dk1"/>
              </a:buClr>
              <a:buSzPts val="2400"/>
              <a:buChar char="–"/>
            </a:pPr>
            <a:r>
              <a:rPr lang="en-US" sz="2400"/>
              <a:t>Can then allow actions such as kernel code being </a:t>
            </a:r>
            <a:r>
              <a:rPr b="1" lang="en-US" sz="2400">
                <a:solidFill>
                  <a:srgbClr val="006699"/>
                </a:solidFill>
                <a:latin typeface="Calibri"/>
                <a:ea typeface="Calibri"/>
                <a:cs typeface="Calibri"/>
                <a:sym typeface="Calibri"/>
              </a:rPr>
              <a:t>transient</a:t>
            </a:r>
            <a:r>
              <a:rPr b="1" lang="en-US" sz="2400">
                <a:solidFill>
                  <a:srgbClr val="0000FF"/>
                </a:solidFill>
              </a:rPr>
              <a:t> </a:t>
            </a:r>
            <a:r>
              <a:rPr lang="en-US" sz="2400"/>
              <a:t>and kernel changing size</a:t>
            </a:r>
            <a:endParaRPr/>
          </a:p>
        </p:txBody>
      </p:sp>
      <p:sp>
        <p:nvSpPr>
          <p:cNvPr id="265" name="Google Shape;265;p19"/>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6" name="Google Shape;2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67" name="Google Shape;2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060450" y="228830"/>
            <a:ext cx="6764338"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BACKGROUND</a:t>
            </a:r>
            <a:endParaRPr/>
          </a:p>
        </p:txBody>
      </p:sp>
      <p:sp>
        <p:nvSpPr>
          <p:cNvPr id="99" name="Google Shape;99;p2"/>
          <p:cNvSpPr txBox="1"/>
          <p:nvPr>
            <p:ph idx="1" type="body"/>
          </p:nvPr>
        </p:nvSpPr>
        <p:spPr>
          <a:xfrm>
            <a:off x="849085" y="1208088"/>
            <a:ext cx="7669763" cy="44831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Font typeface="Noto Sans Symbols"/>
              <a:buChar char="⮚"/>
            </a:pPr>
            <a:r>
              <a:rPr lang="en-US" sz="2800"/>
              <a:t>Program must be brought (from disk)  into memory and placed within a process for it to be run.</a:t>
            </a:r>
            <a:endParaRPr/>
          </a:p>
          <a:p>
            <a:pPr indent="-320675" lvl="0" marL="342900" rtl="0" algn="l">
              <a:spcBef>
                <a:spcPts val="70"/>
              </a:spcBef>
              <a:spcAft>
                <a:spcPts val="0"/>
              </a:spcAft>
              <a:buClr>
                <a:schemeClr val="dk1"/>
              </a:buClr>
              <a:buSzPct val="100000"/>
              <a:buFont typeface="Noto Sans Symbols"/>
              <a:buNone/>
            </a:pPr>
            <a:r>
              <a:t/>
            </a:r>
            <a:endParaRPr sz="500"/>
          </a:p>
          <a:p>
            <a:pPr indent="-342900" lvl="0" marL="342900" rtl="0" algn="l">
              <a:spcBef>
                <a:spcPts val="392"/>
              </a:spcBef>
              <a:spcAft>
                <a:spcPts val="0"/>
              </a:spcAft>
              <a:buClr>
                <a:schemeClr val="dk1"/>
              </a:buClr>
              <a:buSzPct val="100000"/>
              <a:buFont typeface="Noto Sans Symbols"/>
              <a:buChar char="⮚"/>
            </a:pPr>
            <a:r>
              <a:rPr lang="en-US" sz="2800"/>
              <a:t>Main memory and registers are only storage CPU can access directly.</a:t>
            </a:r>
            <a:endParaRPr/>
          </a:p>
          <a:p>
            <a:pPr indent="0" lvl="0" marL="0" rtl="0" algn="l">
              <a:spcBef>
                <a:spcPts val="392"/>
              </a:spcBef>
              <a:spcAft>
                <a:spcPts val="0"/>
              </a:spcAft>
              <a:buClr>
                <a:schemeClr val="dk1"/>
              </a:buClr>
              <a:buSzPct val="100000"/>
              <a:buNone/>
            </a:pPr>
            <a:r>
              <a:t/>
            </a:r>
            <a:endParaRPr sz="2800"/>
          </a:p>
          <a:p>
            <a:pPr indent="-342900" lvl="0" marL="342900" rtl="0" algn="l">
              <a:spcBef>
                <a:spcPts val="392"/>
              </a:spcBef>
              <a:spcAft>
                <a:spcPts val="0"/>
              </a:spcAft>
              <a:buClr>
                <a:schemeClr val="dk1"/>
              </a:buClr>
              <a:buSzPct val="100000"/>
              <a:buFont typeface="Noto Sans Symbols"/>
              <a:buChar char="⮚"/>
            </a:pPr>
            <a:r>
              <a:rPr lang="en-US" sz="2800"/>
              <a:t>Memory unit only sees a stream of:</a:t>
            </a:r>
            <a:endParaRPr/>
          </a:p>
          <a:p>
            <a:pPr indent="-285750" lvl="1" marL="742950" rtl="0" algn="l">
              <a:spcBef>
                <a:spcPts val="336"/>
              </a:spcBef>
              <a:spcAft>
                <a:spcPts val="0"/>
              </a:spcAft>
              <a:buClr>
                <a:schemeClr val="dk1"/>
              </a:buClr>
              <a:buSzPct val="100000"/>
              <a:buFont typeface="Noto Sans Symbols"/>
              <a:buChar char="⮚"/>
            </a:pPr>
            <a:r>
              <a:rPr lang="en-US" sz="2400"/>
              <a:t>addresses + read requests, or </a:t>
            </a:r>
            <a:endParaRPr/>
          </a:p>
          <a:p>
            <a:pPr indent="-285750" lvl="1" marL="742950" rtl="0" algn="l">
              <a:spcBef>
                <a:spcPts val="336"/>
              </a:spcBef>
              <a:spcAft>
                <a:spcPts val="0"/>
              </a:spcAft>
              <a:buClr>
                <a:schemeClr val="dk1"/>
              </a:buClr>
              <a:buSzPct val="100000"/>
              <a:buFont typeface="Noto Sans Symbols"/>
              <a:buChar char="⮚"/>
            </a:pPr>
            <a:r>
              <a:rPr lang="en-US" sz="2400"/>
              <a:t>address + data and write requests</a:t>
            </a:r>
            <a:endParaRPr/>
          </a:p>
          <a:p>
            <a:pPr indent="-263525" lvl="1" marL="742950" rtl="0" algn="l">
              <a:spcBef>
                <a:spcPts val="70"/>
              </a:spcBef>
              <a:spcAft>
                <a:spcPts val="0"/>
              </a:spcAft>
              <a:buClr>
                <a:schemeClr val="dk1"/>
              </a:buClr>
              <a:buSzPct val="100000"/>
              <a:buFont typeface="Noto Sans Symbols"/>
              <a:buNone/>
            </a:pPr>
            <a:r>
              <a:t/>
            </a:r>
            <a:endParaRPr sz="500"/>
          </a:p>
          <a:p>
            <a:pPr indent="-342900" lvl="0" marL="342900" rtl="0" algn="l">
              <a:spcBef>
                <a:spcPts val="392"/>
              </a:spcBef>
              <a:spcAft>
                <a:spcPts val="0"/>
              </a:spcAft>
              <a:buClr>
                <a:schemeClr val="dk1"/>
              </a:buClr>
              <a:buSzPct val="100000"/>
              <a:buFont typeface="Noto Sans Symbols"/>
              <a:buChar char="⮚"/>
            </a:pPr>
            <a:r>
              <a:rPr lang="en-US" sz="2800"/>
              <a:t>Register access is done in one CPU clock (or less).</a:t>
            </a:r>
            <a:endParaRPr/>
          </a:p>
          <a:p>
            <a:pPr indent="-218440" lvl="0" marL="342900" rtl="0" algn="l">
              <a:spcBef>
                <a:spcPts val="392"/>
              </a:spcBef>
              <a:spcAft>
                <a:spcPts val="0"/>
              </a:spcAft>
              <a:buClr>
                <a:schemeClr val="dk1"/>
              </a:buClr>
              <a:buSzPct val="100000"/>
              <a:buFont typeface="Noto Sans Symbols"/>
              <a:buNone/>
            </a:pPr>
            <a:r>
              <a:t/>
            </a:r>
            <a:endParaRPr sz="2800"/>
          </a:p>
          <a:p>
            <a:pPr indent="-320675" lvl="0" marL="342900" rtl="0" algn="l">
              <a:spcBef>
                <a:spcPts val="70"/>
              </a:spcBef>
              <a:spcAft>
                <a:spcPts val="0"/>
              </a:spcAft>
              <a:buClr>
                <a:schemeClr val="dk1"/>
              </a:buClr>
              <a:buSzPct val="100000"/>
              <a:buFont typeface="Noto Sans Symbols"/>
              <a:buNone/>
            </a:pPr>
            <a:r>
              <a:t/>
            </a:r>
            <a:endParaRPr sz="500"/>
          </a:p>
          <a:p>
            <a:pPr indent="-342900" lvl="0" marL="342900" rtl="0" algn="l">
              <a:spcBef>
                <a:spcPts val="392"/>
              </a:spcBef>
              <a:spcAft>
                <a:spcPts val="0"/>
              </a:spcAft>
              <a:buClr>
                <a:schemeClr val="dk1"/>
              </a:buClr>
              <a:buSzPct val="100000"/>
              <a:buFont typeface="Noto Sans Symbols"/>
              <a:buChar char="⮚"/>
            </a:pPr>
            <a:r>
              <a:rPr lang="en-US" sz="2800"/>
              <a:t>Main memory can take many cycles, causing a </a:t>
            </a:r>
            <a:r>
              <a:rPr b="1" lang="en-US" sz="2800">
                <a:solidFill>
                  <a:srgbClr val="006699"/>
                </a:solidFill>
                <a:latin typeface="Calibri"/>
                <a:ea typeface="Calibri"/>
                <a:cs typeface="Calibri"/>
                <a:sym typeface="Calibri"/>
              </a:rPr>
              <a:t>stall.</a:t>
            </a:r>
            <a:endParaRPr/>
          </a:p>
          <a:p>
            <a:pPr indent="0" lvl="0" marL="0" rtl="0" algn="l">
              <a:spcBef>
                <a:spcPts val="392"/>
              </a:spcBef>
              <a:spcAft>
                <a:spcPts val="0"/>
              </a:spcAft>
              <a:buClr>
                <a:schemeClr val="dk1"/>
              </a:buClr>
              <a:buSzPct val="100000"/>
              <a:buNone/>
            </a:pPr>
            <a:r>
              <a:t/>
            </a:r>
            <a:endParaRPr b="1" sz="2800">
              <a:solidFill>
                <a:srgbClr val="006699"/>
              </a:solidFill>
              <a:latin typeface="Calibri"/>
              <a:ea typeface="Calibri"/>
              <a:cs typeface="Calibri"/>
              <a:sym typeface="Calibri"/>
            </a:endParaRPr>
          </a:p>
          <a:p>
            <a:pPr indent="-342900" lvl="0" marL="342900" rtl="0" algn="l">
              <a:spcBef>
                <a:spcPts val="392"/>
              </a:spcBef>
              <a:spcAft>
                <a:spcPts val="0"/>
              </a:spcAft>
              <a:buClr>
                <a:srgbClr val="006699"/>
              </a:buClr>
              <a:buSzPct val="100000"/>
              <a:buFont typeface="Noto Sans Symbols"/>
              <a:buChar char="⮚"/>
            </a:pPr>
            <a:r>
              <a:rPr b="1" lang="en-US" sz="2800">
                <a:solidFill>
                  <a:srgbClr val="006699"/>
                </a:solidFill>
                <a:latin typeface="Calibri"/>
                <a:ea typeface="Calibri"/>
                <a:cs typeface="Calibri"/>
                <a:sym typeface="Calibri"/>
              </a:rPr>
              <a:t>Cache</a:t>
            </a:r>
            <a:r>
              <a:rPr lang="en-US" sz="2800">
                <a:solidFill>
                  <a:srgbClr val="3366FF"/>
                </a:solidFill>
              </a:rPr>
              <a:t> </a:t>
            </a:r>
            <a:r>
              <a:rPr lang="en-US" sz="2800"/>
              <a:t>sits between main memory and CPU registers.</a:t>
            </a:r>
            <a:endParaRPr/>
          </a:p>
          <a:p>
            <a:pPr indent="-218440" lvl="0" marL="342900" rtl="0" algn="l">
              <a:spcBef>
                <a:spcPts val="392"/>
              </a:spcBef>
              <a:spcAft>
                <a:spcPts val="0"/>
              </a:spcAft>
              <a:buClr>
                <a:schemeClr val="dk1"/>
              </a:buClr>
              <a:buSzPct val="100000"/>
              <a:buFont typeface="Noto Sans Symbols"/>
              <a:buNone/>
            </a:pPr>
            <a:r>
              <a:t/>
            </a:r>
            <a:endParaRPr sz="2800"/>
          </a:p>
          <a:p>
            <a:pPr indent="-320675" lvl="0" marL="342900" rtl="0" algn="l">
              <a:spcBef>
                <a:spcPts val="70"/>
              </a:spcBef>
              <a:spcAft>
                <a:spcPts val="0"/>
              </a:spcAft>
              <a:buClr>
                <a:schemeClr val="dk1"/>
              </a:buClr>
              <a:buSzPct val="100000"/>
              <a:buFont typeface="Noto Sans Symbols"/>
              <a:buNone/>
            </a:pPr>
            <a:r>
              <a:t/>
            </a:r>
            <a:endParaRPr sz="500"/>
          </a:p>
          <a:p>
            <a:pPr indent="-342900" lvl="0" marL="342900" rtl="0" algn="l">
              <a:spcBef>
                <a:spcPts val="392"/>
              </a:spcBef>
              <a:spcAft>
                <a:spcPts val="0"/>
              </a:spcAft>
              <a:buClr>
                <a:schemeClr val="dk1"/>
              </a:buClr>
              <a:buSzPct val="100000"/>
              <a:buFont typeface="Noto Sans Symbols"/>
              <a:buChar char="⮚"/>
            </a:pPr>
            <a:r>
              <a:rPr lang="en-US" sz="2800"/>
              <a:t>Protection of memory required to ensure correct operation</a:t>
            </a:r>
            <a:endParaRPr/>
          </a:p>
          <a:p>
            <a:pPr indent="-342900" lvl="0" marL="342900" rtl="0" algn="l">
              <a:spcBef>
                <a:spcPts val="448"/>
              </a:spcBef>
              <a:spcAft>
                <a:spcPts val="0"/>
              </a:spcAft>
              <a:buClr>
                <a:schemeClr val="dk1"/>
              </a:buClr>
              <a:buSzPct val="100000"/>
              <a:buFont typeface="Arial"/>
              <a:buNone/>
            </a:pPr>
            <a:r>
              <a:t/>
            </a:r>
            <a:endParaRPr b="1"/>
          </a:p>
        </p:txBody>
      </p:sp>
      <p:sp>
        <p:nvSpPr>
          <p:cNvPr id="100" name="Google Shape;100;p2"/>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01" name="Google Shape;101;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02" name="Google Shape;10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302780" y="839396"/>
            <a:ext cx="8442325" cy="5762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400"/>
              <a:buFont typeface="Calibri"/>
              <a:buNone/>
            </a:pPr>
            <a:r>
              <a:rPr lang="en-US" sz="2400"/>
              <a:t>Hardware Support for Relocation and Limit Registers</a:t>
            </a:r>
            <a:endParaRPr/>
          </a:p>
        </p:txBody>
      </p:sp>
      <p:pic>
        <p:nvPicPr>
          <p:cNvPr descr="8" id="274" name="Google Shape;274;p20"/>
          <p:cNvPicPr preferRelativeResize="0"/>
          <p:nvPr/>
        </p:nvPicPr>
        <p:blipFill rotWithShape="1">
          <a:blip r:embed="rId3">
            <a:alphaModFix/>
          </a:blip>
          <a:srcRect b="0" l="0" r="0" t="0"/>
          <a:stretch/>
        </p:blipFill>
        <p:spPr>
          <a:xfrm>
            <a:off x="1701110" y="1966223"/>
            <a:ext cx="5845175" cy="2901950"/>
          </a:xfrm>
          <a:prstGeom prst="rect">
            <a:avLst/>
          </a:prstGeom>
          <a:noFill/>
          <a:ln>
            <a:noFill/>
          </a:ln>
        </p:spPr>
      </p:pic>
      <p:sp>
        <p:nvSpPr>
          <p:cNvPr id="275" name="Google Shape;275;p20"/>
          <p:cNvSpPr/>
          <p:nvPr/>
        </p:nvSpPr>
        <p:spPr>
          <a:xfrm>
            <a:off x="537834" y="141317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76" name="Google Shape;27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77" name="Google Shape;27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ph type="title"/>
          </p:nvPr>
        </p:nvSpPr>
        <p:spPr>
          <a:xfrm>
            <a:off x="559837" y="184150"/>
            <a:ext cx="8438113" cy="6159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Variable Partition</a:t>
            </a:r>
            <a:endParaRPr/>
          </a:p>
        </p:txBody>
      </p:sp>
      <p:sp>
        <p:nvSpPr>
          <p:cNvPr id="284" name="Google Shape;284;p21"/>
          <p:cNvSpPr txBox="1"/>
          <p:nvPr>
            <p:ph idx="1" type="body"/>
          </p:nvPr>
        </p:nvSpPr>
        <p:spPr>
          <a:xfrm>
            <a:off x="787400" y="1076325"/>
            <a:ext cx="7770813" cy="32623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Multiple-partition allocation</a:t>
            </a:r>
            <a:endParaRPr/>
          </a:p>
          <a:p>
            <a:pPr indent="-285750" lvl="1" marL="742950" rtl="0" algn="l">
              <a:spcBef>
                <a:spcPts val="320"/>
              </a:spcBef>
              <a:spcAft>
                <a:spcPts val="0"/>
              </a:spcAft>
              <a:buClr>
                <a:schemeClr val="dk1"/>
              </a:buClr>
              <a:buSzPts val="1600"/>
              <a:buChar char="–"/>
            </a:pPr>
            <a:r>
              <a:rPr lang="en-US" sz="1600"/>
              <a:t>Degree of multiprogramming limited by number of partitions</a:t>
            </a:r>
            <a:endParaRPr/>
          </a:p>
          <a:p>
            <a:pPr indent="-285750" lvl="1" marL="742950" rtl="0" algn="l">
              <a:spcBef>
                <a:spcPts val="360"/>
              </a:spcBef>
              <a:spcAft>
                <a:spcPts val="0"/>
              </a:spcAft>
              <a:buClr>
                <a:srgbClr val="006699"/>
              </a:buClr>
              <a:buSzPts val="1800"/>
              <a:buChar char="–"/>
            </a:pPr>
            <a:r>
              <a:rPr b="1" lang="en-US" sz="1800">
                <a:solidFill>
                  <a:srgbClr val="006699"/>
                </a:solidFill>
                <a:latin typeface="Calibri"/>
                <a:ea typeface="Calibri"/>
                <a:cs typeface="Calibri"/>
                <a:sym typeface="Calibri"/>
              </a:rPr>
              <a:t>Variable-partition</a:t>
            </a:r>
            <a:r>
              <a:rPr b="1" lang="en-US" sz="1100">
                <a:solidFill>
                  <a:srgbClr val="0000FF"/>
                </a:solidFill>
              </a:rPr>
              <a:t> </a:t>
            </a:r>
            <a:r>
              <a:rPr lang="en-US" sz="1600"/>
              <a:t>sizes for efficiency (sized to a given process’ needs)</a:t>
            </a:r>
            <a:endParaRPr/>
          </a:p>
          <a:p>
            <a:pPr indent="-285750" lvl="1" marL="742950" rtl="0" algn="l">
              <a:spcBef>
                <a:spcPts val="360"/>
              </a:spcBef>
              <a:spcAft>
                <a:spcPts val="0"/>
              </a:spcAft>
              <a:buClr>
                <a:srgbClr val="006699"/>
              </a:buClr>
              <a:buSzPts val="1800"/>
              <a:buChar char="–"/>
            </a:pPr>
            <a:r>
              <a:rPr b="1" lang="en-US" sz="1800">
                <a:solidFill>
                  <a:srgbClr val="006699"/>
                </a:solidFill>
                <a:latin typeface="Calibri"/>
                <a:ea typeface="Calibri"/>
                <a:cs typeface="Calibri"/>
                <a:sym typeface="Calibri"/>
              </a:rPr>
              <a:t>Hole</a:t>
            </a:r>
            <a:r>
              <a:rPr lang="en-US" sz="1100"/>
              <a:t> </a:t>
            </a:r>
            <a:r>
              <a:rPr lang="en-US" sz="1600"/>
              <a:t>– block of available memory; holes of various size are scattered throughout memory</a:t>
            </a:r>
            <a:endParaRPr/>
          </a:p>
          <a:p>
            <a:pPr indent="-285750" lvl="1" marL="742950" rtl="0" algn="l">
              <a:spcBef>
                <a:spcPts val="320"/>
              </a:spcBef>
              <a:spcAft>
                <a:spcPts val="0"/>
              </a:spcAft>
              <a:buClr>
                <a:schemeClr val="dk1"/>
              </a:buClr>
              <a:buSzPts val="1600"/>
              <a:buChar char="–"/>
            </a:pPr>
            <a:r>
              <a:rPr lang="en-US" sz="1600"/>
              <a:t>When a process arrives, it is allocated memory from a hole large enough to accommodate it</a:t>
            </a:r>
            <a:endParaRPr/>
          </a:p>
          <a:p>
            <a:pPr indent="-285750" lvl="1" marL="742950" rtl="0" algn="l">
              <a:spcBef>
                <a:spcPts val="320"/>
              </a:spcBef>
              <a:spcAft>
                <a:spcPts val="0"/>
              </a:spcAft>
              <a:buClr>
                <a:schemeClr val="dk1"/>
              </a:buClr>
              <a:buSzPts val="1600"/>
              <a:buChar char="–"/>
            </a:pPr>
            <a:r>
              <a:rPr lang="en-US" sz="1600"/>
              <a:t>Process exiting frees its partition, adjacent free partitions combined</a:t>
            </a:r>
            <a:endParaRPr/>
          </a:p>
          <a:p>
            <a:pPr indent="-285750" lvl="1" marL="742950" rtl="0" algn="l">
              <a:spcBef>
                <a:spcPts val="320"/>
              </a:spcBef>
              <a:spcAft>
                <a:spcPts val="0"/>
              </a:spcAft>
              <a:buClr>
                <a:schemeClr val="dk1"/>
              </a:buClr>
              <a:buSzPts val="1600"/>
              <a:buChar char="–"/>
            </a:pPr>
            <a:r>
              <a:rPr lang="en-US" sz="1600"/>
              <a:t>Operating system maintains information about:</a:t>
            </a:r>
            <a:br>
              <a:rPr lang="en-US" sz="1600"/>
            </a:br>
            <a:r>
              <a:rPr lang="en-US" sz="1600"/>
              <a:t>a) allocated partitions    b) free partitions (hole)</a:t>
            </a:r>
            <a:endParaRPr/>
          </a:p>
        </p:txBody>
      </p:sp>
      <p:pic>
        <p:nvPicPr>
          <p:cNvPr descr="W:\os-book\OS10\slide-dir\os-figures\9_07.jpg" id="285" name="Google Shape;285;p21"/>
          <p:cNvPicPr preferRelativeResize="0"/>
          <p:nvPr/>
        </p:nvPicPr>
        <p:blipFill rotWithShape="1">
          <a:blip r:embed="rId3">
            <a:alphaModFix/>
          </a:blip>
          <a:srcRect b="0" l="0" r="0" t="0"/>
          <a:stretch/>
        </p:blipFill>
        <p:spPr>
          <a:xfrm>
            <a:off x="2397125" y="4446588"/>
            <a:ext cx="4899025" cy="1454150"/>
          </a:xfrm>
          <a:prstGeom prst="rect">
            <a:avLst/>
          </a:prstGeom>
          <a:noFill/>
          <a:ln>
            <a:noFill/>
          </a:ln>
        </p:spPr>
      </p:pic>
      <p:sp>
        <p:nvSpPr>
          <p:cNvPr id="286" name="Google Shape;286;p21"/>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87" name="Google Shape;28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88" name="Google Shape;28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2"/>
          <p:cNvSpPr txBox="1"/>
          <p:nvPr>
            <p:ph type="title"/>
          </p:nvPr>
        </p:nvSpPr>
        <p:spPr>
          <a:xfrm>
            <a:off x="685799" y="325323"/>
            <a:ext cx="77724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Dynamic Storage-Allocation Problem</a:t>
            </a:r>
            <a:endParaRPr/>
          </a:p>
        </p:txBody>
      </p:sp>
      <p:sp>
        <p:nvSpPr>
          <p:cNvPr id="295" name="Google Shape;295;p22"/>
          <p:cNvSpPr txBox="1"/>
          <p:nvPr>
            <p:ph idx="1" type="body"/>
          </p:nvPr>
        </p:nvSpPr>
        <p:spPr>
          <a:xfrm>
            <a:off x="742425" y="1228755"/>
            <a:ext cx="7659149" cy="4605557"/>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006699"/>
              </a:buClr>
              <a:buSzPts val="2000"/>
              <a:buChar char="•"/>
            </a:pPr>
            <a:r>
              <a:rPr b="1" lang="en-US" sz="2000">
                <a:solidFill>
                  <a:srgbClr val="006699"/>
                </a:solidFill>
                <a:latin typeface="Calibri"/>
                <a:ea typeface="Calibri"/>
                <a:cs typeface="Calibri"/>
                <a:sym typeface="Calibri"/>
              </a:rPr>
              <a:t>First-fit</a:t>
            </a:r>
            <a:r>
              <a:rPr lang="en-US" sz="2000"/>
              <a:t>:  First Fit fits data into memory by scanning from the beginning of available memory to the end, until the first free space which is at least big enough to accept the data is found. This space is then allocated to the data. Any left over becomes a smaller, separate free space.</a:t>
            </a:r>
            <a:endParaRPr sz="2000"/>
          </a:p>
          <a:p>
            <a:pPr indent="-342900" lvl="0" marL="342900" rtl="0" algn="l">
              <a:lnSpc>
                <a:spcPct val="90000"/>
              </a:lnSpc>
              <a:spcBef>
                <a:spcPts val="400"/>
              </a:spcBef>
              <a:spcAft>
                <a:spcPts val="0"/>
              </a:spcAft>
              <a:buClr>
                <a:srgbClr val="006699"/>
              </a:buClr>
              <a:buSzPts val="2000"/>
              <a:buChar char="•"/>
            </a:pPr>
            <a:r>
              <a:rPr b="1" lang="en-US" sz="2000">
                <a:solidFill>
                  <a:srgbClr val="006699"/>
                </a:solidFill>
                <a:latin typeface="Calibri"/>
                <a:ea typeface="Calibri"/>
                <a:cs typeface="Calibri"/>
                <a:sym typeface="Calibri"/>
              </a:rPr>
              <a:t>Best-fit</a:t>
            </a:r>
            <a:r>
              <a:rPr lang="en-US" sz="2000"/>
              <a:t>:  </a:t>
            </a:r>
            <a:r>
              <a:rPr lang="en-US" sz="1800"/>
              <a:t>The best fit deals with allocating the smallest free partition which meets the requirement of the requesting process. This algorithm first searches the entire list of free partitions and considers the smallest hole that is adequate. It then tries to find a hole which is close to actual process size needed.</a:t>
            </a:r>
            <a:endParaRPr sz="2800"/>
          </a:p>
          <a:p>
            <a:pPr indent="-342900" lvl="0" marL="342900" rtl="0" algn="l">
              <a:lnSpc>
                <a:spcPct val="90000"/>
              </a:lnSpc>
              <a:spcBef>
                <a:spcPts val="400"/>
              </a:spcBef>
              <a:spcAft>
                <a:spcPts val="0"/>
              </a:spcAft>
              <a:buClr>
                <a:srgbClr val="006699"/>
              </a:buClr>
              <a:buSzPts val="2000"/>
              <a:buChar char="•"/>
            </a:pPr>
            <a:r>
              <a:rPr b="1" lang="en-US" sz="2000">
                <a:solidFill>
                  <a:srgbClr val="006699"/>
                </a:solidFill>
                <a:latin typeface="Calibri"/>
                <a:ea typeface="Calibri"/>
                <a:cs typeface="Calibri"/>
                <a:sym typeface="Calibri"/>
              </a:rPr>
              <a:t>Worst-fit</a:t>
            </a:r>
            <a:r>
              <a:rPr lang="en-US" sz="2000"/>
              <a:t>:  </a:t>
            </a:r>
            <a:r>
              <a:rPr lang="en-US" sz="1900"/>
              <a:t>The algorithm searches for free-space in memory in which it can store the desired information. The algorithm selects the largest possible free space that the information can be stored on (i.e. that is bigger than the information needing to be stored) and stores it there. </a:t>
            </a:r>
            <a:endParaRPr sz="1800"/>
          </a:p>
        </p:txBody>
      </p:sp>
      <p:sp>
        <p:nvSpPr>
          <p:cNvPr id="296" name="Google Shape;296;p22"/>
          <p:cNvSpPr txBox="1"/>
          <p:nvPr/>
        </p:nvSpPr>
        <p:spPr>
          <a:xfrm>
            <a:off x="627061" y="5444581"/>
            <a:ext cx="8342452" cy="36932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First-fit and best-fit better than worst-fit in terms of speed and storage utilization</a:t>
            </a:r>
            <a:endParaRPr/>
          </a:p>
        </p:txBody>
      </p:sp>
      <p:sp>
        <p:nvSpPr>
          <p:cNvPr id="297" name="Google Shape;297;p22"/>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98" name="Google Shape;29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299" name="Google Shape;29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3"/>
          <p:cNvSpPr/>
          <p:nvPr/>
        </p:nvSpPr>
        <p:spPr>
          <a:xfrm>
            <a:off x="452784" y="1016000"/>
            <a:ext cx="8039650" cy="5355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Given five memory partitions of 100Kb, 500Kb, 200Kb, 300Kb, 600Kb (in order), how would the first-fit, best-fit, and worst-fit algorithms place processes of 212 Kb, 417 Kb, 112 Kb, and 426 Kb (in order)? Which algorithm makes the most efficient use of memory?</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First-fit:</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212K is put in 500K partition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417K is put in 600K partition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112K is put in 288K partition (new partition 288K = 500K - 212K)</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426K must wait</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Best-fit:</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212K is put in 300K partition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417K is put in 500K partition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112K is put in 200K partition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426K is put in 600K partition</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a:t>
            </a:r>
            <a:endParaRPr/>
          </a:p>
        </p:txBody>
      </p:sp>
      <p:sp>
        <p:nvSpPr>
          <p:cNvPr id="305" name="Google Shape;305;p23"/>
          <p:cNvSpPr txBox="1"/>
          <p:nvPr>
            <p:ph type="title"/>
          </p:nvPr>
        </p:nvSpPr>
        <p:spPr>
          <a:xfrm>
            <a:off x="691722" y="235762"/>
            <a:ext cx="77724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Dynamic Storage-Allocation Problem</a:t>
            </a:r>
            <a:endParaRPr/>
          </a:p>
        </p:txBody>
      </p:sp>
      <p:sp>
        <p:nvSpPr>
          <p:cNvPr id="306" name="Google Shape;30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07" name="Google Shape;30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4"/>
          <p:cNvSpPr/>
          <p:nvPr/>
        </p:nvSpPr>
        <p:spPr>
          <a:xfrm>
            <a:off x="717826" y="1855304"/>
            <a:ext cx="7874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Worst-fit:</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212K is put in 600K partition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417K is put in 500K partition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112K is put in 388K partition</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426K must wait</a:t>
            </a:r>
            <a:endParaRPr/>
          </a:p>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In this example, best-fit turns out to be the best</a:t>
            </a:r>
            <a:endParaRPr/>
          </a:p>
        </p:txBody>
      </p:sp>
      <p:sp>
        <p:nvSpPr>
          <p:cNvPr id="313" name="Google Shape;313;p24"/>
          <p:cNvSpPr txBox="1"/>
          <p:nvPr>
            <p:ph type="title"/>
          </p:nvPr>
        </p:nvSpPr>
        <p:spPr>
          <a:xfrm>
            <a:off x="702756" y="533936"/>
            <a:ext cx="77724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Dynamic Storage-Allocation Problem</a:t>
            </a:r>
            <a:endParaRPr/>
          </a:p>
        </p:txBody>
      </p:sp>
      <p:sp>
        <p:nvSpPr>
          <p:cNvPr id="314" name="Google Shape;31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15" name="Google Shape;31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5"/>
          <p:cNvSpPr txBox="1"/>
          <p:nvPr>
            <p:ph type="title"/>
          </p:nvPr>
        </p:nvSpPr>
        <p:spPr>
          <a:xfrm>
            <a:off x="855663" y="236379"/>
            <a:ext cx="7831137"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Fragmentation</a:t>
            </a:r>
            <a:endParaRPr/>
          </a:p>
        </p:txBody>
      </p:sp>
      <p:sp>
        <p:nvSpPr>
          <p:cNvPr id="322" name="Google Shape;322;p25"/>
          <p:cNvSpPr txBox="1"/>
          <p:nvPr>
            <p:ph idx="1" type="body"/>
          </p:nvPr>
        </p:nvSpPr>
        <p:spPr>
          <a:xfrm>
            <a:off x="855663" y="1114425"/>
            <a:ext cx="7663186" cy="49990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6699"/>
              </a:buClr>
              <a:buSzPts val="2800"/>
              <a:buChar char="•"/>
            </a:pPr>
            <a:r>
              <a:rPr b="1" lang="en-US" sz="2800">
                <a:solidFill>
                  <a:srgbClr val="006699"/>
                </a:solidFill>
                <a:latin typeface="Calibri"/>
                <a:ea typeface="Calibri"/>
                <a:cs typeface="Calibri"/>
                <a:sym typeface="Calibri"/>
              </a:rPr>
              <a:t>External</a:t>
            </a:r>
            <a:r>
              <a:rPr b="1" lang="en-US" sz="2800">
                <a:solidFill>
                  <a:srgbClr val="3366FF"/>
                </a:solidFill>
              </a:rPr>
              <a:t> </a:t>
            </a:r>
            <a:r>
              <a:rPr b="1" lang="en-US" sz="2800">
                <a:solidFill>
                  <a:srgbClr val="006699"/>
                </a:solidFill>
                <a:latin typeface="Calibri"/>
                <a:ea typeface="Calibri"/>
                <a:cs typeface="Calibri"/>
                <a:sym typeface="Calibri"/>
              </a:rPr>
              <a:t>Fragmentation</a:t>
            </a:r>
            <a:r>
              <a:rPr lang="en-US" sz="2800">
                <a:solidFill>
                  <a:srgbClr val="3366FF"/>
                </a:solidFill>
              </a:rPr>
              <a:t> </a:t>
            </a:r>
            <a:r>
              <a:rPr lang="en-US" sz="2800"/>
              <a:t>– total memory space exists to satisfy a request, but it is not contiguous</a:t>
            </a:r>
            <a:endParaRPr b="1" sz="2800">
              <a:solidFill>
                <a:srgbClr val="3366FF"/>
              </a:solidFill>
            </a:endParaRPr>
          </a:p>
          <a:p>
            <a:pPr indent="-342900" lvl="0" marL="342900" rtl="0" algn="l">
              <a:spcBef>
                <a:spcPts val="560"/>
              </a:spcBef>
              <a:spcAft>
                <a:spcPts val="0"/>
              </a:spcAft>
              <a:buClr>
                <a:srgbClr val="006699"/>
              </a:buClr>
              <a:buSzPts val="2800"/>
              <a:buChar char="•"/>
            </a:pPr>
            <a:r>
              <a:rPr b="1" lang="en-US" sz="2800">
                <a:solidFill>
                  <a:srgbClr val="006699"/>
                </a:solidFill>
                <a:latin typeface="Calibri"/>
                <a:ea typeface="Calibri"/>
                <a:cs typeface="Calibri"/>
                <a:sym typeface="Calibri"/>
              </a:rPr>
              <a:t>Internal</a:t>
            </a:r>
            <a:r>
              <a:rPr b="1" lang="en-US" sz="2800">
                <a:solidFill>
                  <a:srgbClr val="3366FF"/>
                </a:solidFill>
              </a:rPr>
              <a:t> </a:t>
            </a:r>
            <a:r>
              <a:rPr b="1" lang="en-US" sz="2800">
                <a:solidFill>
                  <a:srgbClr val="006699"/>
                </a:solidFill>
                <a:latin typeface="Calibri"/>
                <a:ea typeface="Calibri"/>
                <a:cs typeface="Calibri"/>
                <a:sym typeface="Calibri"/>
              </a:rPr>
              <a:t>Fragmentation</a:t>
            </a:r>
            <a:r>
              <a:rPr lang="en-US" sz="2800">
                <a:solidFill>
                  <a:srgbClr val="3366FF"/>
                </a:solidFill>
              </a:rPr>
              <a:t> </a:t>
            </a:r>
            <a:r>
              <a:rPr lang="en-US" sz="2800"/>
              <a:t>– allocated memory may be slightly larger than requested memory; this size difference is memory internal to a partition, but not being used</a:t>
            </a:r>
            <a:endParaRPr/>
          </a:p>
          <a:p>
            <a:pPr indent="-342900" lvl="0" marL="342900" rtl="0" algn="l">
              <a:spcBef>
                <a:spcPts val="560"/>
              </a:spcBef>
              <a:spcAft>
                <a:spcPts val="0"/>
              </a:spcAft>
              <a:buClr>
                <a:schemeClr val="dk1"/>
              </a:buClr>
              <a:buSzPts val="2800"/>
              <a:buChar char="•"/>
            </a:pPr>
            <a:r>
              <a:rPr lang="en-US" sz="2800"/>
              <a:t>First fit analysis reveals that given </a:t>
            </a:r>
            <a:r>
              <a:rPr i="1" lang="en-US" sz="2800"/>
              <a:t>N</a:t>
            </a:r>
            <a:r>
              <a:rPr lang="en-US" sz="2800"/>
              <a:t> blocks allocated, 0.5 </a:t>
            </a:r>
            <a:r>
              <a:rPr i="1" lang="en-US" sz="2800"/>
              <a:t>N</a:t>
            </a:r>
            <a:r>
              <a:rPr lang="en-US" sz="2800"/>
              <a:t> blocks lost to fragmentation</a:t>
            </a:r>
            <a:endParaRPr/>
          </a:p>
          <a:p>
            <a:pPr indent="-285750" lvl="1" marL="742950" rtl="0" algn="l">
              <a:spcBef>
                <a:spcPts val="480"/>
              </a:spcBef>
              <a:spcAft>
                <a:spcPts val="0"/>
              </a:spcAft>
              <a:buClr>
                <a:schemeClr val="dk1"/>
              </a:buClr>
              <a:buSzPts val="2400"/>
              <a:buChar char="–"/>
            </a:pPr>
            <a:r>
              <a:rPr lang="en-US" sz="2400"/>
              <a:t>1/3 may be unusable -&gt; </a:t>
            </a:r>
            <a:r>
              <a:rPr b="1" lang="en-US" sz="2400">
                <a:solidFill>
                  <a:srgbClr val="006699"/>
                </a:solidFill>
                <a:latin typeface="Calibri"/>
                <a:ea typeface="Calibri"/>
                <a:cs typeface="Calibri"/>
                <a:sym typeface="Calibri"/>
              </a:rPr>
              <a:t>50-percent</a:t>
            </a:r>
            <a:r>
              <a:rPr b="1" lang="en-US" sz="2400">
                <a:solidFill>
                  <a:srgbClr val="3366FF"/>
                </a:solidFill>
              </a:rPr>
              <a:t> </a:t>
            </a:r>
            <a:r>
              <a:rPr b="1" lang="en-US" sz="2400">
                <a:solidFill>
                  <a:srgbClr val="006699"/>
                </a:solidFill>
                <a:latin typeface="Calibri"/>
                <a:ea typeface="Calibri"/>
                <a:cs typeface="Calibri"/>
                <a:sym typeface="Calibri"/>
              </a:rPr>
              <a:t>rule</a:t>
            </a:r>
            <a:endParaRPr/>
          </a:p>
        </p:txBody>
      </p:sp>
      <p:sp>
        <p:nvSpPr>
          <p:cNvPr id="323" name="Google Shape;323;p25"/>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24" name="Google Shape;324;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25" name="Google Shape;32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Calibri"/>
              <a:buNone/>
            </a:pPr>
            <a:r>
              <a:rPr b="1" lang="en-US">
                <a:solidFill>
                  <a:schemeClr val="accent1"/>
                </a:solidFill>
              </a:rPr>
              <a:t>Fragmentation</a:t>
            </a:r>
            <a:endParaRPr/>
          </a:p>
        </p:txBody>
      </p:sp>
      <p:pic>
        <p:nvPicPr>
          <p:cNvPr descr="Diagram&#10;&#10;Description automatically generated" id="331" name="Google Shape;331;p26"/>
          <p:cNvPicPr preferRelativeResize="0"/>
          <p:nvPr>
            <p:ph idx="1" type="body"/>
          </p:nvPr>
        </p:nvPicPr>
        <p:blipFill rotWithShape="1">
          <a:blip r:embed="rId3">
            <a:alphaModFix/>
          </a:blip>
          <a:srcRect b="0" l="0" r="0" t="0"/>
          <a:stretch/>
        </p:blipFill>
        <p:spPr>
          <a:xfrm>
            <a:off x="2704308" y="2606041"/>
            <a:ext cx="4114286" cy="2561905"/>
          </a:xfrm>
          <a:prstGeom prst="rect">
            <a:avLst/>
          </a:prstGeom>
          <a:solidFill>
            <a:srgbClr val="000000"/>
          </a:solidFill>
          <a:ln cap="sq" cmpd="sng" w="444500">
            <a:solidFill>
              <a:srgbClr val="000000"/>
            </a:solidFill>
            <a:prstDash val="solid"/>
            <a:miter lim="800000"/>
            <a:headEnd len="sm" w="sm" type="none"/>
            <a:tailEnd len="sm" w="sm" type="none"/>
          </a:ln>
          <a:effectLst>
            <a:outerShdw blurRad="254000" rotWithShape="0" algn="bl" dir="2700000" dist="190500" sy="90000">
              <a:srgbClr val="000000">
                <a:alpha val="40000"/>
              </a:srgbClr>
            </a:outerShdw>
          </a:effectLst>
        </p:spPr>
      </p:pic>
      <p:sp>
        <p:nvSpPr>
          <p:cNvPr id="332" name="Google Shape;33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33" name="Google Shape;33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7"/>
          <p:cNvSpPr txBox="1"/>
          <p:nvPr>
            <p:ph type="title"/>
          </p:nvPr>
        </p:nvSpPr>
        <p:spPr>
          <a:xfrm>
            <a:off x="457200" y="248493"/>
            <a:ext cx="822960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Fragmentation (Cont.)</a:t>
            </a:r>
            <a:endParaRPr/>
          </a:p>
        </p:txBody>
      </p:sp>
      <p:sp>
        <p:nvSpPr>
          <p:cNvPr id="339" name="Google Shape;339;p27"/>
          <p:cNvSpPr txBox="1"/>
          <p:nvPr>
            <p:ph idx="1" type="body"/>
          </p:nvPr>
        </p:nvSpPr>
        <p:spPr>
          <a:xfrm>
            <a:off x="849086" y="1154113"/>
            <a:ext cx="7651102" cy="453072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Reduce external fragmentation by </a:t>
            </a:r>
            <a:r>
              <a:rPr b="1" lang="en-US" sz="2800">
                <a:solidFill>
                  <a:srgbClr val="006699"/>
                </a:solidFill>
                <a:latin typeface="Calibri"/>
                <a:ea typeface="Calibri"/>
                <a:cs typeface="Calibri"/>
                <a:sym typeface="Calibri"/>
              </a:rPr>
              <a:t>compaction</a:t>
            </a:r>
            <a:endParaRPr/>
          </a:p>
          <a:p>
            <a:pPr indent="-285750" lvl="1" marL="742950" rtl="0" algn="l">
              <a:spcBef>
                <a:spcPts val="480"/>
              </a:spcBef>
              <a:spcAft>
                <a:spcPts val="0"/>
              </a:spcAft>
              <a:buClr>
                <a:schemeClr val="dk1"/>
              </a:buClr>
              <a:buSzPts val="2400"/>
              <a:buChar char="–"/>
            </a:pPr>
            <a:r>
              <a:rPr lang="en-US" sz="2400"/>
              <a:t>Shuffle memory contents to place all free memory together in one large block</a:t>
            </a:r>
            <a:endParaRPr/>
          </a:p>
          <a:p>
            <a:pPr indent="-285750" lvl="1" marL="742950" rtl="0" algn="l">
              <a:spcBef>
                <a:spcPts val="480"/>
              </a:spcBef>
              <a:spcAft>
                <a:spcPts val="0"/>
              </a:spcAft>
              <a:buClr>
                <a:schemeClr val="dk1"/>
              </a:buClr>
              <a:buSzPts val="2400"/>
              <a:buChar char="–"/>
            </a:pPr>
            <a:r>
              <a:rPr lang="en-US" sz="2400"/>
              <a:t>Compaction is possible </a:t>
            </a:r>
            <a:r>
              <a:rPr i="1" lang="en-US" sz="2400"/>
              <a:t>only</a:t>
            </a:r>
            <a:r>
              <a:rPr lang="en-US" sz="2400"/>
              <a:t> if relocation is dynamic, and is done at execution time</a:t>
            </a:r>
            <a:endParaRPr/>
          </a:p>
          <a:p>
            <a:pPr indent="-285750" lvl="1" marL="742950" rtl="0" algn="l">
              <a:spcBef>
                <a:spcPts val="480"/>
              </a:spcBef>
              <a:spcAft>
                <a:spcPts val="0"/>
              </a:spcAft>
              <a:buClr>
                <a:schemeClr val="dk1"/>
              </a:buClr>
              <a:buSzPts val="2400"/>
              <a:buChar char="–"/>
            </a:pPr>
            <a:r>
              <a:rPr lang="en-US" sz="2400"/>
              <a:t>I/O problem</a:t>
            </a:r>
            <a:endParaRPr/>
          </a:p>
          <a:p>
            <a:pPr indent="-228600" lvl="2" marL="1143000" rtl="0" algn="l">
              <a:spcBef>
                <a:spcPts val="400"/>
              </a:spcBef>
              <a:spcAft>
                <a:spcPts val="0"/>
              </a:spcAft>
              <a:buClr>
                <a:schemeClr val="dk1"/>
              </a:buClr>
              <a:buSzPts val="2000"/>
              <a:buChar char="•"/>
            </a:pPr>
            <a:r>
              <a:rPr lang="en-US" sz="2000"/>
              <a:t>Latch job in memory while it is involved in I/O</a:t>
            </a:r>
            <a:endParaRPr/>
          </a:p>
          <a:p>
            <a:pPr indent="-228600" lvl="2" marL="1143000" rtl="0" algn="l">
              <a:spcBef>
                <a:spcPts val="400"/>
              </a:spcBef>
              <a:spcAft>
                <a:spcPts val="0"/>
              </a:spcAft>
              <a:buClr>
                <a:schemeClr val="dk1"/>
              </a:buClr>
              <a:buSzPts val="2000"/>
              <a:buChar char="•"/>
            </a:pPr>
            <a:r>
              <a:rPr lang="en-US" sz="2000"/>
              <a:t>Do I/O only into OS buffers</a:t>
            </a:r>
            <a:endParaRPr/>
          </a:p>
          <a:p>
            <a:pPr indent="-342900" lvl="0" marL="342900" rtl="0" algn="l">
              <a:spcBef>
                <a:spcPts val="560"/>
              </a:spcBef>
              <a:spcAft>
                <a:spcPts val="0"/>
              </a:spcAft>
              <a:buClr>
                <a:schemeClr val="dk1"/>
              </a:buClr>
              <a:buSzPts val="2800"/>
              <a:buChar char="•"/>
            </a:pPr>
            <a:r>
              <a:rPr lang="en-US" sz="2800"/>
              <a:t>Now consider that backing store has same fragmentation problems</a:t>
            </a:r>
            <a:endParaRPr/>
          </a:p>
        </p:txBody>
      </p:sp>
      <p:sp>
        <p:nvSpPr>
          <p:cNvPr id="340" name="Google Shape;340;p27"/>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41" name="Google Shape;34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42" name="Google Shape;34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8"/>
          <p:cNvSpPr txBox="1"/>
          <p:nvPr>
            <p:ph type="title"/>
          </p:nvPr>
        </p:nvSpPr>
        <p:spPr>
          <a:xfrm>
            <a:off x="457200" y="236379"/>
            <a:ext cx="822960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PAGING</a:t>
            </a:r>
            <a:endParaRPr/>
          </a:p>
        </p:txBody>
      </p:sp>
      <p:sp>
        <p:nvSpPr>
          <p:cNvPr id="349" name="Google Shape;349;p28"/>
          <p:cNvSpPr txBox="1"/>
          <p:nvPr>
            <p:ph idx="1" type="body"/>
          </p:nvPr>
        </p:nvSpPr>
        <p:spPr>
          <a:xfrm>
            <a:off x="739913" y="985148"/>
            <a:ext cx="7676322" cy="5375896"/>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Font typeface="Noto Sans Symbols"/>
              <a:buChar char="⮚"/>
            </a:pPr>
            <a:r>
              <a:rPr lang="en-US"/>
              <a:t>Physical  address space of a process can be noncontiguous; process is allocated physical memory whenever the latter is available</a:t>
            </a:r>
            <a:endParaRPr/>
          </a:p>
          <a:p>
            <a:pPr indent="-285750" lvl="1" marL="742950" rtl="0" algn="l">
              <a:spcBef>
                <a:spcPts val="350"/>
              </a:spcBef>
              <a:spcAft>
                <a:spcPts val="0"/>
              </a:spcAft>
              <a:buClr>
                <a:schemeClr val="dk1"/>
              </a:buClr>
              <a:buSzPct val="100000"/>
              <a:buFont typeface="Arial"/>
              <a:buChar char="•"/>
            </a:pPr>
            <a:r>
              <a:rPr lang="en-US"/>
              <a:t>Avoids external fragmentation</a:t>
            </a:r>
            <a:endParaRPr/>
          </a:p>
          <a:p>
            <a:pPr indent="-285750" lvl="1" marL="742950" rtl="0" algn="l">
              <a:spcBef>
                <a:spcPts val="350"/>
              </a:spcBef>
              <a:spcAft>
                <a:spcPts val="0"/>
              </a:spcAft>
              <a:buClr>
                <a:schemeClr val="dk1"/>
              </a:buClr>
              <a:buSzPct val="100000"/>
              <a:buFont typeface="Arial"/>
              <a:buChar char="•"/>
            </a:pPr>
            <a:r>
              <a:rPr lang="en-US"/>
              <a:t>Avoids problem of varying sized memory chunks</a:t>
            </a:r>
            <a:endParaRPr/>
          </a:p>
          <a:p>
            <a:pPr indent="-174625" lvl="1" marL="742950" rtl="0" algn="l">
              <a:spcBef>
                <a:spcPts val="350"/>
              </a:spcBef>
              <a:spcAft>
                <a:spcPts val="0"/>
              </a:spcAft>
              <a:buClr>
                <a:schemeClr val="dk1"/>
              </a:buClr>
              <a:buSzPct val="100000"/>
              <a:buFont typeface="Arial"/>
              <a:buNone/>
            </a:pPr>
            <a:r>
              <a:t/>
            </a:r>
            <a:endParaRPr/>
          </a:p>
          <a:p>
            <a:pPr indent="-254000" lvl="1" marL="742950" rtl="0" algn="l">
              <a:spcBef>
                <a:spcPts val="100"/>
              </a:spcBef>
              <a:spcAft>
                <a:spcPts val="0"/>
              </a:spcAft>
              <a:buClr>
                <a:schemeClr val="dk1"/>
              </a:buClr>
              <a:buSzPct val="100000"/>
              <a:buFont typeface="Noto Sans Symbols"/>
              <a:buNone/>
            </a:pPr>
            <a:r>
              <a:t/>
            </a:r>
            <a:endParaRPr sz="800"/>
          </a:p>
          <a:p>
            <a:pPr indent="-342900" lvl="0" marL="342900" rtl="0" algn="l">
              <a:spcBef>
                <a:spcPts val="400"/>
              </a:spcBef>
              <a:spcAft>
                <a:spcPts val="0"/>
              </a:spcAft>
              <a:buClr>
                <a:schemeClr val="dk1"/>
              </a:buClr>
              <a:buSzPct val="100000"/>
              <a:buFont typeface="Noto Sans Symbols"/>
              <a:buChar char="⮚"/>
            </a:pPr>
            <a:r>
              <a:rPr lang="en-US"/>
              <a:t>Divide physical memory into fixed-sized blocks called </a:t>
            </a:r>
            <a:r>
              <a:rPr b="1" lang="en-US">
                <a:solidFill>
                  <a:srgbClr val="006699"/>
                </a:solidFill>
                <a:latin typeface="Calibri"/>
                <a:ea typeface="Calibri"/>
                <a:cs typeface="Calibri"/>
                <a:sym typeface="Calibri"/>
              </a:rPr>
              <a:t>frames</a:t>
            </a:r>
            <a:endParaRPr/>
          </a:p>
          <a:p>
            <a:pPr indent="-285750" lvl="1" marL="742950" rtl="0" algn="l">
              <a:spcBef>
                <a:spcPts val="350"/>
              </a:spcBef>
              <a:spcAft>
                <a:spcPts val="0"/>
              </a:spcAft>
              <a:buClr>
                <a:srgbClr val="000000"/>
              </a:buClr>
              <a:buSzPct val="100000"/>
              <a:buFont typeface="Arial"/>
              <a:buChar char="•"/>
            </a:pPr>
            <a:r>
              <a:rPr lang="en-US">
                <a:solidFill>
                  <a:srgbClr val="000000"/>
                </a:solidFill>
              </a:rPr>
              <a:t>Size </a:t>
            </a:r>
            <a:r>
              <a:rPr lang="en-US"/>
              <a:t>is power of 2, between 512 bytes and 16 Mbytes.</a:t>
            </a:r>
            <a:endParaRPr/>
          </a:p>
          <a:p>
            <a:pPr indent="-254000" lvl="1" marL="742950" rtl="0" algn="l">
              <a:spcBef>
                <a:spcPts val="100"/>
              </a:spcBef>
              <a:spcAft>
                <a:spcPts val="0"/>
              </a:spcAft>
              <a:buClr>
                <a:schemeClr val="dk1"/>
              </a:buClr>
              <a:buSzPct val="100000"/>
              <a:buFont typeface="Arial"/>
              <a:buNone/>
            </a:pPr>
            <a:r>
              <a:t/>
            </a:r>
            <a:endParaRPr sz="800"/>
          </a:p>
          <a:p>
            <a:pPr indent="-342900" lvl="0" marL="342900" rtl="0" algn="l">
              <a:spcBef>
                <a:spcPts val="400"/>
              </a:spcBef>
              <a:spcAft>
                <a:spcPts val="0"/>
              </a:spcAft>
              <a:buClr>
                <a:schemeClr val="dk1"/>
              </a:buClr>
              <a:buSzPct val="100000"/>
              <a:buFont typeface="Noto Sans Symbols"/>
              <a:buChar char="⮚"/>
            </a:pPr>
            <a:r>
              <a:rPr lang="en-US"/>
              <a:t>Divide logical memory into blocks of same size called </a:t>
            </a:r>
            <a:r>
              <a:rPr b="1" lang="en-US">
                <a:solidFill>
                  <a:srgbClr val="006699"/>
                </a:solidFill>
                <a:latin typeface="Calibri"/>
                <a:ea typeface="Calibri"/>
                <a:cs typeface="Calibri"/>
                <a:sym typeface="Calibri"/>
              </a:rPr>
              <a:t>pages</a:t>
            </a:r>
            <a:endParaRPr/>
          </a:p>
          <a:p>
            <a:pPr indent="-215900" lvl="0" marL="342900" rtl="0" algn="l">
              <a:spcBef>
                <a:spcPts val="400"/>
              </a:spcBef>
              <a:spcAft>
                <a:spcPts val="0"/>
              </a:spcAft>
              <a:buClr>
                <a:schemeClr val="dk1"/>
              </a:buClr>
              <a:buSzPct val="100000"/>
              <a:buFont typeface="Noto Sans Symbols"/>
              <a:buNone/>
            </a:pPr>
            <a:r>
              <a:t/>
            </a:r>
            <a:endParaRPr b="1">
              <a:solidFill>
                <a:srgbClr val="006699"/>
              </a:solidFill>
              <a:latin typeface="Calibri"/>
              <a:ea typeface="Calibri"/>
              <a:cs typeface="Calibri"/>
              <a:sym typeface="Calibri"/>
            </a:endParaRPr>
          </a:p>
          <a:p>
            <a:pPr indent="-342900" lvl="0" marL="342900" rtl="0" algn="l">
              <a:spcBef>
                <a:spcPts val="400"/>
              </a:spcBef>
              <a:spcAft>
                <a:spcPts val="0"/>
              </a:spcAft>
              <a:buClr>
                <a:schemeClr val="dk1"/>
              </a:buClr>
              <a:buSzPct val="100000"/>
              <a:buFont typeface="Noto Sans Symbols"/>
              <a:buChar char="⮚"/>
            </a:pPr>
            <a:r>
              <a:rPr lang="en-US"/>
              <a:t>Keep track of all free frames</a:t>
            </a:r>
            <a:endParaRPr/>
          </a:p>
          <a:p>
            <a:pPr indent="-311150" lvl="0" marL="342900" rtl="0" algn="l">
              <a:spcBef>
                <a:spcPts val="100"/>
              </a:spcBef>
              <a:spcAft>
                <a:spcPts val="0"/>
              </a:spcAft>
              <a:buClr>
                <a:schemeClr val="dk1"/>
              </a:buClr>
              <a:buSzPct val="100000"/>
              <a:buFont typeface="Noto Sans Symbols"/>
              <a:buNone/>
            </a:pPr>
            <a:r>
              <a:t/>
            </a:r>
            <a:endParaRPr sz="800"/>
          </a:p>
          <a:p>
            <a:pPr indent="-342900" lvl="0" marL="342900" rtl="0" algn="l">
              <a:spcBef>
                <a:spcPts val="400"/>
              </a:spcBef>
              <a:spcAft>
                <a:spcPts val="0"/>
              </a:spcAft>
              <a:buClr>
                <a:schemeClr val="dk1"/>
              </a:buClr>
              <a:buSzPct val="100000"/>
              <a:buFont typeface="Noto Sans Symbols"/>
              <a:buChar char="⮚"/>
            </a:pPr>
            <a:r>
              <a:rPr lang="en-US"/>
              <a:t>To run a program of size </a:t>
            </a:r>
            <a:r>
              <a:rPr b="1" i="1" lang="en-US"/>
              <a:t>N</a:t>
            </a:r>
            <a:r>
              <a:rPr i="1" lang="en-US"/>
              <a:t> </a:t>
            </a:r>
            <a:r>
              <a:rPr lang="en-US"/>
              <a:t>pages, need to find </a:t>
            </a:r>
            <a:r>
              <a:rPr b="1" i="1" lang="en-US"/>
              <a:t>N</a:t>
            </a:r>
            <a:r>
              <a:rPr lang="en-US"/>
              <a:t> free frames and load program</a:t>
            </a:r>
            <a:endParaRPr/>
          </a:p>
          <a:p>
            <a:pPr indent="-311150" lvl="0" marL="342900" rtl="0" algn="l">
              <a:spcBef>
                <a:spcPts val="100"/>
              </a:spcBef>
              <a:spcAft>
                <a:spcPts val="0"/>
              </a:spcAft>
              <a:buClr>
                <a:schemeClr val="dk1"/>
              </a:buClr>
              <a:buSzPct val="100000"/>
              <a:buFont typeface="Noto Sans Symbols"/>
              <a:buNone/>
            </a:pPr>
            <a:r>
              <a:t/>
            </a:r>
            <a:endParaRPr sz="800"/>
          </a:p>
          <a:p>
            <a:pPr indent="-342900" lvl="0" marL="342900" rtl="0" algn="l">
              <a:spcBef>
                <a:spcPts val="400"/>
              </a:spcBef>
              <a:spcAft>
                <a:spcPts val="0"/>
              </a:spcAft>
              <a:buClr>
                <a:schemeClr val="dk1"/>
              </a:buClr>
              <a:buSzPct val="100000"/>
              <a:buFont typeface="Noto Sans Symbols"/>
              <a:buChar char="⮚"/>
            </a:pPr>
            <a:r>
              <a:rPr lang="en-US"/>
              <a:t>Set up a </a:t>
            </a:r>
            <a:r>
              <a:rPr b="1" lang="en-US">
                <a:solidFill>
                  <a:srgbClr val="006699"/>
                </a:solidFill>
                <a:latin typeface="Calibri"/>
                <a:ea typeface="Calibri"/>
                <a:cs typeface="Calibri"/>
                <a:sym typeface="Calibri"/>
              </a:rPr>
              <a:t>page</a:t>
            </a:r>
            <a:r>
              <a:rPr b="1" lang="en-US">
                <a:solidFill>
                  <a:srgbClr val="3366FF"/>
                </a:solidFill>
              </a:rPr>
              <a:t> </a:t>
            </a:r>
            <a:r>
              <a:rPr b="1" lang="en-US">
                <a:solidFill>
                  <a:srgbClr val="006699"/>
                </a:solidFill>
                <a:latin typeface="Calibri"/>
                <a:ea typeface="Calibri"/>
                <a:cs typeface="Calibri"/>
                <a:sym typeface="Calibri"/>
              </a:rPr>
              <a:t>table</a:t>
            </a:r>
            <a:r>
              <a:rPr lang="en-US"/>
              <a:t> to translate logical to physical addresses</a:t>
            </a:r>
            <a:endParaRPr/>
          </a:p>
          <a:p>
            <a:pPr indent="-311150" lvl="0" marL="342900" rtl="0" algn="l">
              <a:spcBef>
                <a:spcPts val="100"/>
              </a:spcBef>
              <a:spcAft>
                <a:spcPts val="0"/>
              </a:spcAft>
              <a:buClr>
                <a:schemeClr val="dk1"/>
              </a:buClr>
              <a:buSzPct val="100000"/>
              <a:buFont typeface="Noto Sans Symbols"/>
              <a:buNone/>
            </a:pPr>
            <a:r>
              <a:t/>
            </a:r>
            <a:endParaRPr sz="800"/>
          </a:p>
          <a:p>
            <a:pPr indent="-342900" lvl="0" marL="342900" rtl="0" algn="l">
              <a:spcBef>
                <a:spcPts val="400"/>
              </a:spcBef>
              <a:spcAft>
                <a:spcPts val="0"/>
              </a:spcAft>
              <a:buClr>
                <a:schemeClr val="dk1"/>
              </a:buClr>
              <a:buSzPct val="100000"/>
              <a:buFont typeface="Noto Sans Symbols"/>
              <a:buChar char="⮚"/>
            </a:pPr>
            <a:r>
              <a:rPr lang="en-US"/>
              <a:t>Backing store likewise split into pages</a:t>
            </a:r>
            <a:endParaRPr/>
          </a:p>
          <a:p>
            <a:pPr indent="-215900" lvl="0" marL="342900" rtl="0" algn="l">
              <a:spcBef>
                <a:spcPts val="400"/>
              </a:spcBef>
              <a:spcAft>
                <a:spcPts val="0"/>
              </a:spcAft>
              <a:buClr>
                <a:schemeClr val="dk1"/>
              </a:buClr>
              <a:buSzPct val="100000"/>
              <a:buFont typeface="Noto Sans Symbols"/>
              <a:buNone/>
            </a:pPr>
            <a:r>
              <a:t/>
            </a:r>
            <a:endParaRPr/>
          </a:p>
          <a:p>
            <a:pPr indent="-342900" lvl="0" marL="342900" rtl="0" algn="l">
              <a:spcBef>
                <a:spcPts val="400"/>
              </a:spcBef>
              <a:spcAft>
                <a:spcPts val="0"/>
              </a:spcAft>
              <a:buClr>
                <a:schemeClr val="dk1"/>
              </a:buClr>
              <a:buSzPct val="100000"/>
              <a:buFont typeface="Noto Sans Symbols"/>
              <a:buChar char="⮚"/>
            </a:pPr>
            <a:r>
              <a:rPr lang="en-US"/>
              <a:t>Still have Internal fragmentation</a:t>
            </a:r>
            <a:endParaRPr/>
          </a:p>
        </p:txBody>
      </p:sp>
      <p:sp>
        <p:nvSpPr>
          <p:cNvPr id="350" name="Google Shape;350;p28"/>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51" name="Google Shape;35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52" name="Google Shape;35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ph type="title"/>
          </p:nvPr>
        </p:nvSpPr>
        <p:spPr>
          <a:xfrm>
            <a:off x="488950" y="309250"/>
            <a:ext cx="8229600" cy="54341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PAGING</a:t>
            </a:r>
            <a:r>
              <a:rPr lang="en-US"/>
              <a:t> (Cont.)</a:t>
            </a:r>
            <a:endParaRPr/>
          </a:p>
        </p:txBody>
      </p:sp>
      <p:sp>
        <p:nvSpPr>
          <p:cNvPr id="358" name="Google Shape;358;p29"/>
          <p:cNvSpPr txBox="1"/>
          <p:nvPr>
            <p:ph idx="1" type="body"/>
          </p:nvPr>
        </p:nvSpPr>
        <p:spPr>
          <a:xfrm>
            <a:off x="488950" y="1382912"/>
            <a:ext cx="8337550" cy="4546392"/>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Calculating internal fragmentation</a:t>
            </a:r>
            <a:endParaRPr/>
          </a:p>
          <a:p>
            <a:pPr indent="0" lvl="1" marL="383558" rtl="0" algn="l">
              <a:spcBef>
                <a:spcPts val="476"/>
              </a:spcBef>
              <a:spcAft>
                <a:spcPts val="0"/>
              </a:spcAft>
              <a:buClr>
                <a:schemeClr val="dk1"/>
              </a:buClr>
              <a:buSzPct val="100000"/>
              <a:buNone/>
            </a:pPr>
            <a:r>
              <a:rPr b="1" i="1" lang="en-US"/>
              <a:t>Given:</a:t>
            </a:r>
            <a:endParaRPr/>
          </a:p>
          <a:p>
            <a:pPr indent="-285750" lvl="1" marL="742950" rtl="0" algn="l">
              <a:spcBef>
                <a:spcPts val="476"/>
              </a:spcBef>
              <a:spcAft>
                <a:spcPts val="0"/>
              </a:spcAft>
              <a:buClr>
                <a:schemeClr val="dk1"/>
              </a:buClr>
              <a:buSzPct val="100000"/>
              <a:buChar char="–"/>
            </a:pPr>
            <a:r>
              <a:rPr lang="en-US"/>
              <a:t>Page size = 2,048 bytes</a:t>
            </a:r>
            <a:endParaRPr/>
          </a:p>
          <a:p>
            <a:pPr indent="-285750" lvl="1" marL="742950" rtl="0" algn="l">
              <a:spcBef>
                <a:spcPts val="476"/>
              </a:spcBef>
              <a:spcAft>
                <a:spcPts val="0"/>
              </a:spcAft>
              <a:buClr>
                <a:schemeClr val="dk1"/>
              </a:buClr>
              <a:buSzPct val="100000"/>
              <a:buChar char="–"/>
            </a:pPr>
            <a:r>
              <a:rPr lang="en-US"/>
              <a:t>Process size = 72,766 bytes</a:t>
            </a:r>
            <a:endParaRPr/>
          </a:p>
          <a:p>
            <a:pPr indent="-285750" lvl="1" marL="742950" rtl="0" algn="l">
              <a:spcBef>
                <a:spcPts val="476"/>
              </a:spcBef>
              <a:spcAft>
                <a:spcPts val="0"/>
              </a:spcAft>
              <a:buClr>
                <a:schemeClr val="dk1"/>
              </a:buClr>
              <a:buSzPct val="100000"/>
              <a:buChar char="–"/>
            </a:pPr>
            <a:r>
              <a:rPr lang="en-US"/>
              <a:t>35 pages + 1,086 bytes</a:t>
            </a:r>
            <a:endParaRPr/>
          </a:p>
          <a:p>
            <a:pPr indent="0" lvl="1" marL="383558" rtl="0" algn="l">
              <a:spcBef>
                <a:spcPts val="476"/>
              </a:spcBef>
              <a:spcAft>
                <a:spcPts val="0"/>
              </a:spcAft>
              <a:buClr>
                <a:schemeClr val="dk1"/>
              </a:buClr>
              <a:buSzPct val="100000"/>
              <a:buNone/>
            </a:pPr>
            <a:r>
              <a:rPr b="1" i="1" lang="en-US"/>
              <a:t>Calculate:</a:t>
            </a:r>
            <a:endParaRPr/>
          </a:p>
          <a:p>
            <a:pPr indent="-285750" lvl="1" marL="742950" rtl="0" algn="l">
              <a:spcBef>
                <a:spcPts val="476"/>
              </a:spcBef>
              <a:spcAft>
                <a:spcPts val="0"/>
              </a:spcAft>
              <a:buClr>
                <a:schemeClr val="dk1"/>
              </a:buClr>
              <a:buSzPct val="100000"/>
              <a:buChar char="–"/>
            </a:pPr>
            <a:r>
              <a:rPr lang="en-US"/>
              <a:t>Internal fragmentation of 2,048 - 1,086 = 962 bytes</a:t>
            </a:r>
            <a:endParaRPr/>
          </a:p>
          <a:p>
            <a:pPr indent="-285750" lvl="1" marL="742950" rtl="0" algn="l">
              <a:spcBef>
                <a:spcPts val="476"/>
              </a:spcBef>
              <a:spcAft>
                <a:spcPts val="0"/>
              </a:spcAft>
              <a:buClr>
                <a:schemeClr val="dk1"/>
              </a:buClr>
              <a:buSzPct val="100000"/>
              <a:buChar char="–"/>
            </a:pPr>
            <a:r>
              <a:rPr lang="en-US"/>
              <a:t>Worst case fragmentation = 1 frame – 1 byte</a:t>
            </a:r>
            <a:endParaRPr/>
          </a:p>
          <a:p>
            <a:pPr indent="-285750" lvl="1" marL="742950" rtl="0" algn="l">
              <a:spcBef>
                <a:spcPts val="476"/>
              </a:spcBef>
              <a:spcAft>
                <a:spcPts val="0"/>
              </a:spcAft>
              <a:buClr>
                <a:schemeClr val="dk1"/>
              </a:buClr>
              <a:buSzPct val="100000"/>
              <a:buChar char="–"/>
            </a:pPr>
            <a:r>
              <a:rPr lang="en-US"/>
              <a:t>On average fragmentation = 1 / 2 frame size</a:t>
            </a:r>
            <a:endParaRPr/>
          </a:p>
          <a:p>
            <a:pPr indent="-342900" lvl="0" marL="342900" rtl="0" algn="l">
              <a:spcBef>
                <a:spcPts val="544"/>
              </a:spcBef>
              <a:spcAft>
                <a:spcPts val="0"/>
              </a:spcAft>
              <a:buClr>
                <a:schemeClr val="dk1"/>
              </a:buClr>
              <a:buSzPct val="100000"/>
              <a:buChar char="•"/>
            </a:pPr>
            <a:r>
              <a:rPr lang="en-US"/>
              <a:t>Process view and physical memory now very different</a:t>
            </a:r>
            <a:endParaRPr/>
          </a:p>
          <a:p>
            <a:pPr indent="-342900" lvl="0" marL="342900" rtl="0" algn="l">
              <a:spcBef>
                <a:spcPts val="544"/>
              </a:spcBef>
              <a:spcAft>
                <a:spcPts val="0"/>
              </a:spcAft>
              <a:buClr>
                <a:schemeClr val="dk1"/>
              </a:buClr>
              <a:buSzPct val="100000"/>
              <a:buChar char="•"/>
            </a:pPr>
            <a:r>
              <a:rPr lang="en-US"/>
              <a:t>By implementation process can only access its own memory</a:t>
            </a:r>
            <a:endParaRPr/>
          </a:p>
        </p:txBody>
      </p:sp>
      <p:sp>
        <p:nvSpPr>
          <p:cNvPr id="359" name="Google Shape;359;p29"/>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60" name="Google Shape;36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61" name="Google Shape;36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1265238" y="112713"/>
            <a:ext cx="655955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Arial"/>
              <a:buNone/>
            </a:pPr>
            <a:r>
              <a:rPr b="1" lang="en-US" sz="4000">
                <a:solidFill>
                  <a:schemeClr val="accent1"/>
                </a:solidFill>
                <a:latin typeface="Arial"/>
                <a:ea typeface="Arial"/>
                <a:cs typeface="Arial"/>
                <a:sym typeface="Arial"/>
              </a:rPr>
              <a:t>Base and Limit </a:t>
            </a:r>
            <a:r>
              <a:rPr b="1" lang="en-US" sz="3600">
                <a:solidFill>
                  <a:schemeClr val="accent1"/>
                </a:solidFill>
                <a:latin typeface="Arial"/>
                <a:ea typeface="Arial"/>
                <a:cs typeface="Arial"/>
                <a:sym typeface="Arial"/>
              </a:rPr>
              <a:t>Registers</a:t>
            </a:r>
            <a:endParaRPr b="1" sz="4000">
              <a:solidFill>
                <a:schemeClr val="accent1"/>
              </a:solidFill>
              <a:latin typeface="Arial"/>
              <a:ea typeface="Arial"/>
              <a:cs typeface="Arial"/>
              <a:sym typeface="Arial"/>
            </a:endParaRPr>
          </a:p>
        </p:txBody>
      </p:sp>
      <p:sp>
        <p:nvSpPr>
          <p:cNvPr id="109" name="Google Shape;109;p3"/>
          <p:cNvSpPr txBox="1"/>
          <p:nvPr>
            <p:ph idx="1" type="body"/>
          </p:nvPr>
        </p:nvSpPr>
        <p:spPr>
          <a:xfrm>
            <a:off x="950913" y="995363"/>
            <a:ext cx="7351712" cy="4483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latin typeface="Helvetica Neue"/>
                <a:ea typeface="Helvetica Neue"/>
                <a:cs typeface="Helvetica Neue"/>
                <a:sym typeface="Helvetica Neue"/>
              </a:rPr>
              <a:t>A pair of </a:t>
            </a:r>
            <a:r>
              <a:rPr b="1" lang="en-US" sz="1800">
                <a:solidFill>
                  <a:srgbClr val="3366FF"/>
                </a:solidFill>
                <a:latin typeface="Helvetica Neue"/>
                <a:ea typeface="Helvetica Neue"/>
                <a:cs typeface="Helvetica Neue"/>
                <a:sym typeface="Helvetica Neue"/>
              </a:rPr>
              <a:t>base</a:t>
            </a:r>
            <a:r>
              <a:rPr lang="en-US" sz="1800">
                <a:solidFill>
                  <a:srgbClr val="3366FF"/>
                </a:solidFill>
                <a:latin typeface="Helvetica Neue"/>
                <a:ea typeface="Helvetica Neue"/>
                <a:cs typeface="Helvetica Neue"/>
                <a:sym typeface="Helvetica Neue"/>
              </a:rPr>
              <a:t> </a:t>
            </a:r>
            <a:r>
              <a:rPr lang="en-US" sz="1800">
                <a:latin typeface="Helvetica Neue"/>
                <a:ea typeface="Helvetica Neue"/>
                <a:cs typeface="Helvetica Neue"/>
                <a:sym typeface="Helvetica Neue"/>
              </a:rPr>
              <a:t>and</a:t>
            </a:r>
            <a:r>
              <a:rPr b="1" lang="en-US" sz="1800">
                <a:solidFill>
                  <a:srgbClr val="FF0000"/>
                </a:solidFill>
                <a:latin typeface="Helvetica Neue"/>
                <a:ea typeface="Helvetica Neue"/>
                <a:cs typeface="Helvetica Neue"/>
                <a:sym typeface="Helvetica Neue"/>
              </a:rPr>
              <a:t> </a:t>
            </a:r>
            <a:r>
              <a:rPr b="1" lang="en-US" sz="1800">
                <a:solidFill>
                  <a:srgbClr val="3366FF"/>
                </a:solidFill>
                <a:latin typeface="Helvetica Neue"/>
                <a:ea typeface="Helvetica Neue"/>
                <a:cs typeface="Helvetica Neue"/>
                <a:sym typeface="Helvetica Neue"/>
              </a:rPr>
              <a:t>limit</a:t>
            </a:r>
            <a:r>
              <a:rPr lang="en-US" sz="1800">
                <a:solidFill>
                  <a:srgbClr val="3366FF"/>
                </a:solidFill>
                <a:latin typeface="Helvetica Neue"/>
                <a:ea typeface="Helvetica Neue"/>
                <a:cs typeface="Helvetica Neue"/>
                <a:sym typeface="Helvetica Neue"/>
              </a:rPr>
              <a:t> </a:t>
            </a:r>
            <a:r>
              <a:rPr b="1" lang="en-US" sz="1800">
                <a:solidFill>
                  <a:srgbClr val="3366FF"/>
                </a:solidFill>
                <a:latin typeface="Helvetica Neue"/>
                <a:ea typeface="Helvetica Neue"/>
                <a:cs typeface="Helvetica Neue"/>
                <a:sym typeface="Helvetica Neue"/>
              </a:rPr>
              <a:t>registers</a:t>
            </a:r>
            <a:r>
              <a:rPr lang="en-US" sz="1800">
                <a:latin typeface="Helvetica Neue"/>
                <a:ea typeface="Helvetica Neue"/>
                <a:cs typeface="Helvetica Neue"/>
                <a:sym typeface="Helvetica Neue"/>
              </a:rPr>
              <a:t> define the logical address space</a:t>
            </a:r>
            <a:endParaRPr/>
          </a:p>
          <a:p>
            <a:pPr indent="-342900" lvl="0" marL="342900" rtl="0" algn="l">
              <a:spcBef>
                <a:spcPts val="360"/>
              </a:spcBef>
              <a:spcAft>
                <a:spcPts val="0"/>
              </a:spcAft>
              <a:buClr>
                <a:schemeClr val="dk1"/>
              </a:buClr>
              <a:buSzPts val="1800"/>
              <a:buChar char="•"/>
            </a:pPr>
            <a:r>
              <a:rPr lang="en-US" sz="1800">
                <a:latin typeface="Helvetica Neue"/>
                <a:ea typeface="Helvetica Neue"/>
                <a:cs typeface="Helvetica Neue"/>
                <a:sym typeface="Helvetica Neue"/>
              </a:rPr>
              <a:t>CPU must check every memory access generated in user mode to be sure it is between base and limit for that user.</a:t>
            </a:r>
            <a:endParaRPr/>
          </a:p>
          <a:p>
            <a:pPr indent="-342900" lvl="0" marL="342900" rtl="0" algn="l">
              <a:spcBef>
                <a:spcPts val="360"/>
              </a:spcBef>
              <a:spcAft>
                <a:spcPts val="0"/>
              </a:spcAft>
              <a:buClr>
                <a:schemeClr val="dk1"/>
              </a:buClr>
              <a:buSzPts val="1800"/>
              <a:buChar char="•"/>
            </a:pPr>
            <a:r>
              <a:rPr lang="en-US" sz="1800">
                <a:latin typeface="Helvetica Neue"/>
                <a:ea typeface="Helvetica Neue"/>
                <a:cs typeface="Helvetica Neue"/>
                <a:sym typeface="Helvetica Neue"/>
              </a:rPr>
              <a:t>Limit register  = 120900</a:t>
            </a:r>
            <a:endParaRPr/>
          </a:p>
        </p:txBody>
      </p:sp>
      <p:pic>
        <p:nvPicPr>
          <p:cNvPr descr="W:\os-book\OS10\slide-dir\os-figures\9_01.jpg" id="110" name="Google Shape;110;p3"/>
          <p:cNvPicPr preferRelativeResize="0"/>
          <p:nvPr/>
        </p:nvPicPr>
        <p:blipFill rotWithShape="1">
          <a:blip r:embed="rId3">
            <a:alphaModFix/>
          </a:blip>
          <a:srcRect b="0" l="0" r="0" t="0"/>
          <a:stretch/>
        </p:blipFill>
        <p:spPr>
          <a:xfrm>
            <a:off x="3964609" y="2352261"/>
            <a:ext cx="3726733" cy="3639728"/>
          </a:xfrm>
          <a:prstGeom prst="rect">
            <a:avLst/>
          </a:prstGeom>
          <a:noFill/>
          <a:ln>
            <a:noFill/>
          </a:ln>
        </p:spPr>
      </p:pic>
      <p:sp>
        <p:nvSpPr>
          <p:cNvPr id="111" name="Google Shape;111;p3"/>
          <p:cNvSpPr/>
          <p:nvPr/>
        </p:nvSpPr>
        <p:spPr>
          <a:xfrm>
            <a:off x="537834" y="828028"/>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2" name="Google Shape;11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13" name="Google Shape;11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ph type="title"/>
          </p:nvPr>
        </p:nvSpPr>
        <p:spPr>
          <a:xfrm>
            <a:off x="846138" y="236379"/>
            <a:ext cx="7840662"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Address Translation Scheme</a:t>
            </a:r>
            <a:endParaRPr/>
          </a:p>
        </p:txBody>
      </p:sp>
      <p:sp>
        <p:nvSpPr>
          <p:cNvPr id="368" name="Google Shape;368;p30"/>
          <p:cNvSpPr txBox="1"/>
          <p:nvPr>
            <p:ph idx="1" type="body"/>
          </p:nvPr>
        </p:nvSpPr>
        <p:spPr>
          <a:xfrm>
            <a:off x="664679" y="1181653"/>
            <a:ext cx="8203233" cy="48024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Address generated by CPU is divided into:</a:t>
            </a:r>
            <a:endParaRPr/>
          </a:p>
          <a:p>
            <a:pPr indent="-285750" lvl="1" marL="742950" rtl="0" algn="l">
              <a:spcBef>
                <a:spcPts val="480"/>
              </a:spcBef>
              <a:spcAft>
                <a:spcPts val="0"/>
              </a:spcAft>
              <a:buClr>
                <a:srgbClr val="006699"/>
              </a:buClr>
              <a:buSzPts val="2400"/>
              <a:buChar char="–"/>
            </a:pPr>
            <a:r>
              <a:rPr b="1" lang="en-US" sz="2400">
                <a:solidFill>
                  <a:srgbClr val="006699"/>
                </a:solidFill>
                <a:latin typeface="Calibri"/>
                <a:ea typeface="Calibri"/>
                <a:cs typeface="Calibri"/>
                <a:sym typeface="Calibri"/>
              </a:rPr>
              <a:t>Page</a:t>
            </a:r>
            <a:r>
              <a:rPr b="1" lang="en-US" sz="2400">
                <a:solidFill>
                  <a:srgbClr val="3366FF"/>
                </a:solidFill>
              </a:rPr>
              <a:t> </a:t>
            </a:r>
            <a:r>
              <a:rPr b="1" lang="en-US" sz="2400">
                <a:solidFill>
                  <a:srgbClr val="006699"/>
                </a:solidFill>
                <a:latin typeface="Calibri"/>
                <a:ea typeface="Calibri"/>
                <a:cs typeface="Calibri"/>
                <a:sym typeface="Calibri"/>
              </a:rPr>
              <a:t>number</a:t>
            </a:r>
            <a:r>
              <a:rPr b="1" lang="en-US" sz="2400">
                <a:solidFill>
                  <a:srgbClr val="3366FF"/>
                </a:solidFill>
              </a:rPr>
              <a:t> </a:t>
            </a:r>
            <a:r>
              <a:rPr lang="en-US" sz="2400"/>
              <a:t>(</a:t>
            </a:r>
            <a:r>
              <a:rPr b="1" i="1" lang="en-US" sz="2400">
                <a:solidFill>
                  <a:srgbClr val="006699"/>
                </a:solidFill>
                <a:latin typeface="Calibri"/>
                <a:ea typeface="Calibri"/>
                <a:cs typeface="Calibri"/>
                <a:sym typeface="Calibri"/>
              </a:rPr>
              <a:t>p</a:t>
            </a:r>
            <a:r>
              <a:rPr lang="en-US" sz="2400"/>
              <a:t>)</a:t>
            </a:r>
            <a:r>
              <a:rPr lang="en-US" sz="2400">
                <a:solidFill>
                  <a:srgbClr val="3366FF"/>
                </a:solidFill>
              </a:rPr>
              <a:t> </a:t>
            </a:r>
            <a:r>
              <a:rPr lang="en-US" sz="2400"/>
              <a:t>– used as an index into a </a:t>
            </a:r>
            <a:r>
              <a:rPr b="1" lang="en-US" sz="2400">
                <a:solidFill>
                  <a:srgbClr val="006699"/>
                </a:solidFill>
                <a:latin typeface="Calibri"/>
                <a:ea typeface="Calibri"/>
                <a:cs typeface="Calibri"/>
                <a:sym typeface="Calibri"/>
              </a:rPr>
              <a:t>page</a:t>
            </a:r>
            <a:r>
              <a:rPr b="1" lang="en-US" sz="2400">
                <a:solidFill>
                  <a:srgbClr val="3366FF"/>
                </a:solidFill>
              </a:rPr>
              <a:t> </a:t>
            </a:r>
            <a:r>
              <a:rPr b="1" lang="en-US" sz="2400">
                <a:solidFill>
                  <a:srgbClr val="006699"/>
                </a:solidFill>
                <a:latin typeface="Calibri"/>
                <a:ea typeface="Calibri"/>
                <a:cs typeface="Calibri"/>
                <a:sym typeface="Calibri"/>
              </a:rPr>
              <a:t>table</a:t>
            </a:r>
            <a:r>
              <a:rPr b="1" lang="en-US" sz="2400">
                <a:solidFill>
                  <a:srgbClr val="3366FF"/>
                </a:solidFill>
              </a:rPr>
              <a:t> </a:t>
            </a:r>
            <a:r>
              <a:rPr lang="en-US" sz="2400"/>
              <a:t>which contains base address of each page in physical memory</a:t>
            </a:r>
            <a:endParaRPr/>
          </a:p>
          <a:p>
            <a:pPr indent="-285750" lvl="1" marL="742950" rtl="0" algn="l">
              <a:spcBef>
                <a:spcPts val="480"/>
              </a:spcBef>
              <a:spcAft>
                <a:spcPts val="0"/>
              </a:spcAft>
              <a:buClr>
                <a:srgbClr val="006699"/>
              </a:buClr>
              <a:buSzPts val="2400"/>
              <a:buChar char="–"/>
            </a:pPr>
            <a:r>
              <a:rPr b="1" lang="en-US" sz="2400">
                <a:solidFill>
                  <a:srgbClr val="006699"/>
                </a:solidFill>
                <a:latin typeface="Calibri"/>
                <a:ea typeface="Calibri"/>
                <a:cs typeface="Calibri"/>
                <a:sym typeface="Calibri"/>
              </a:rPr>
              <a:t>Page</a:t>
            </a:r>
            <a:r>
              <a:rPr b="1" lang="en-US" sz="2400">
                <a:solidFill>
                  <a:srgbClr val="3366FF"/>
                </a:solidFill>
              </a:rPr>
              <a:t> </a:t>
            </a:r>
            <a:r>
              <a:rPr b="1" lang="en-US" sz="2400">
                <a:solidFill>
                  <a:srgbClr val="006699"/>
                </a:solidFill>
                <a:latin typeface="Calibri"/>
                <a:ea typeface="Calibri"/>
                <a:cs typeface="Calibri"/>
                <a:sym typeface="Calibri"/>
              </a:rPr>
              <a:t>offset</a:t>
            </a:r>
            <a:r>
              <a:rPr b="1" lang="en-US" sz="2400">
                <a:solidFill>
                  <a:srgbClr val="3366FF"/>
                </a:solidFill>
              </a:rPr>
              <a:t> </a:t>
            </a:r>
            <a:r>
              <a:rPr lang="en-US" sz="2400"/>
              <a:t>(</a:t>
            </a:r>
            <a:r>
              <a:rPr b="1" i="1" lang="en-US" sz="2400">
                <a:solidFill>
                  <a:srgbClr val="006699"/>
                </a:solidFill>
                <a:latin typeface="Calibri"/>
                <a:ea typeface="Calibri"/>
                <a:cs typeface="Calibri"/>
                <a:sym typeface="Calibri"/>
              </a:rPr>
              <a:t>d</a:t>
            </a:r>
            <a:r>
              <a:rPr lang="en-US" sz="2400"/>
              <a:t>)</a:t>
            </a:r>
            <a:r>
              <a:rPr lang="en-US" sz="2400">
                <a:solidFill>
                  <a:srgbClr val="3366FF"/>
                </a:solidFill>
              </a:rPr>
              <a:t> </a:t>
            </a:r>
            <a:r>
              <a:rPr lang="en-US" sz="2400"/>
              <a:t>– combined with base address to define the physical memory address that is sent to the memory unit</a:t>
            </a:r>
            <a:endParaRPr/>
          </a:p>
          <a:p>
            <a:pPr indent="-133350" lvl="1" marL="742950" rtl="0" algn="l">
              <a:spcBef>
                <a:spcPts val="480"/>
              </a:spcBef>
              <a:spcAft>
                <a:spcPts val="0"/>
              </a:spcAft>
              <a:buClr>
                <a:schemeClr val="dk1"/>
              </a:buClr>
              <a:buSzPts val="2400"/>
              <a:buNone/>
            </a:pPr>
            <a:r>
              <a:t/>
            </a:r>
            <a:endParaRPr sz="2400"/>
          </a:p>
          <a:p>
            <a:pPr indent="-133350" lvl="1" marL="742950" rtl="0" algn="l">
              <a:spcBef>
                <a:spcPts val="480"/>
              </a:spcBef>
              <a:spcAft>
                <a:spcPts val="0"/>
              </a:spcAft>
              <a:buClr>
                <a:schemeClr val="dk1"/>
              </a:buClr>
              <a:buSzPts val="2400"/>
              <a:buNone/>
            </a:pPr>
            <a:r>
              <a:t/>
            </a:r>
            <a:endParaRPr sz="2400"/>
          </a:p>
          <a:p>
            <a:pPr indent="0" lvl="1" marL="457200" rtl="0" algn="l">
              <a:spcBef>
                <a:spcPts val="480"/>
              </a:spcBef>
              <a:spcAft>
                <a:spcPts val="0"/>
              </a:spcAft>
              <a:buClr>
                <a:schemeClr val="dk1"/>
              </a:buClr>
              <a:buSzPts val="2400"/>
              <a:buFont typeface="Arial"/>
              <a:buNone/>
            </a:pPr>
            <a:r>
              <a:t/>
            </a:r>
            <a:endParaRPr sz="2400"/>
          </a:p>
          <a:p>
            <a:pPr indent="-133350" lvl="1" marL="742950" rtl="0" algn="l">
              <a:spcBef>
                <a:spcPts val="480"/>
              </a:spcBef>
              <a:spcAft>
                <a:spcPts val="0"/>
              </a:spcAft>
              <a:buClr>
                <a:schemeClr val="dk1"/>
              </a:buClr>
              <a:buSzPts val="2400"/>
              <a:buNone/>
            </a:pPr>
            <a:r>
              <a:t/>
            </a:r>
            <a:endParaRPr sz="2400"/>
          </a:p>
          <a:p>
            <a:pPr indent="-285750" lvl="1" marL="742950" rtl="0" algn="l">
              <a:spcBef>
                <a:spcPts val="480"/>
              </a:spcBef>
              <a:spcAft>
                <a:spcPts val="0"/>
              </a:spcAft>
              <a:buClr>
                <a:schemeClr val="dk1"/>
              </a:buClr>
              <a:buSzPts val="2400"/>
              <a:buChar char="–"/>
            </a:pPr>
            <a:r>
              <a:rPr lang="en-US" sz="2400"/>
              <a:t>For given logical address space 2</a:t>
            </a:r>
            <a:r>
              <a:rPr baseline="30000" i="1" lang="en-US" sz="2400"/>
              <a:t>m </a:t>
            </a:r>
            <a:r>
              <a:rPr lang="en-US" sz="2400"/>
              <a:t>and page size</a:t>
            </a:r>
            <a:r>
              <a:rPr baseline="30000" lang="en-US" sz="2400"/>
              <a:t> </a:t>
            </a:r>
            <a:r>
              <a:rPr i="1" lang="en-US" sz="2400"/>
              <a:t>2</a:t>
            </a:r>
            <a:r>
              <a:rPr baseline="30000" lang="en-US" sz="2400"/>
              <a:t>n</a:t>
            </a:r>
            <a:endParaRPr/>
          </a:p>
        </p:txBody>
      </p:sp>
      <p:pic>
        <p:nvPicPr>
          <p:cNvPr id="369" name="Google Shape;369;p30"/>
          <p:cNvPicPr preferRelativeResize="0"/>
          <p:nvPr/>
        </p:nvPicPr>
        <p:blipFill rotWithShape="1">
          <a:blip r:embed="rId3">
            <a:alphaModFix/>
          </a:blip>
          <a:srcRect b="0" l="0" r="0" t="0"/>
          <a:stretch/>
        </p:blipFill>
        <p:spPr>
          <a:xfrm>
            <a:off x="2845146" y="4197074"/>
            <a:ext cx="3343275" cy="1228725"/>
          </a:xfrm>
          <a:prstGeom prst="rect">
            <a:avLst/>
          </a:prstGeom>
          <a:noFill/>
          <a:ln>
            <a:noFill/>
          </a:ln>
        </p:spPr>
      </p:pic>
      <p:sp>
        <p:nvSpPr>
          <p:cNvPr id="370" name="Google Shape;370;p30"/>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71" name="Google Shape;37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72" name="Google Shape;37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txBox="1"/>
          <p:nvPr>
            <p:ph type="title"/>
          </p:nvPr>
        </p:nvSpPr>
        <p:spPr>
          <a:xfrm>
            <a:off x="749300" y="223291"/>
            <a:ext cx="793750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PAGING HARDWARE</a:t>
            </a:r>
            <a:endParaRPr/>
          </a:p>
        </p:txBody>
      </p:sp>
      <p:pic>
        <p:nvPicPr>
          <p:cNvPr descr="C:\Users\as668\Desktop\9_08.jpg" id="379" name="Google Shape;379;p31"/>
          <p:cNvPicPr preferRelativeResize="0"/>
          <p:nvPr/>
        </p:nvPicPr>
        <p:blipFill rotWithShape="1">
          <a:blip r:embed="rId3">
            <a:alphaModFix/>
          </a:blip>
          <a:srcRect b="0" l="0" r="0" t="0"/>
          <a:stretch/>
        </p:blipFill>
        <p:spPr>
          <a:xfrm>
            <a:off x="578354" y="1324737"/>
            <a:ext cx="8108446" cy="4506429"/>
          </a:xfrm>
          <a:prstGeom prst="rect">
            <a:avLst/>
          </a:prstGeom>
          <a:noFill/>
          <a:ln>
            <a:noFill/>
          </a:ln>
        </p:spPr>
      </p:pic>
      <p:sp>
        <p:nvSpPr>
          <p:cNvPr id="380" name="Google Shape;380;p31"/>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81" name="Google Shape;38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82" name="Google Shape;38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2"/>
          <p:cNvSpPr txBox="1"/>
          <p:nvPr>
            <p:ph type="title"/>
          </p:nvPr>
        </p:nvSpPr>
        <p:spPr>
          <a:xfrm>
            <a:off x="285254" y="299860"/>
            <a:ext cx="8229600" cy="644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2600"/>
              <a:buFont typeface="Calibri"/>
              <a:buNone/>
            </a:pPr>
            <a:r>
              <a:rPr b="1" lang="en-US" sz="2600">
                <a:solidFill>
                  <a:schemeClr val="accent1"/>
                </a:solidFill>
              </a:rPr>
              <a:t>Paging Model of Logical and  Physical Memory</a:t>
            </a:r>
            <a:endParaRPr/>
          </a:p>
        </p:txBody>
      </p:sp>
      <p:pic>
        <p:nvPicPr>
          <p:cNvPr id="389" name="Google Shape;389;p32"/>
          <p:cNvPicPr preferRelativeResize="0"/>
          <p:nvPr/>
        </p:nvPicPr>
        <p:blipFill rotWithShape="1">
          <a:blip r:embed="rId3">
            <a:alphaModFix/>
          </a:blip>
          <a:srcRect b="0" l="0" r="0" t="0"/>
          <a:stretch/>
        </p:blipFill>
        <p:spPr>
          <a:xfrm>
            <a:off x="1930698" y="1480162"/>
            <a:ext cx="4938712" cy="4613275"/>
          </a:xfrm>
          <a:prstGeom prst="rect">
            <a:avLst/>
          </a:prstGeom>
          <a:noFill/>
          <a:ln>
            <a:noFill/>
          </a:ln>
        </p:spPr>
      </p:pic>
      <p:sp>
        <p:nvSpPr>
          <p:cNvPr id="390" name="Google Shape;390;p32"/>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391" name="Google Shape;39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392" name="Google Shape;39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457200" y="236379"/>
            <a:ext cx="822960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a:solidFill>
                  <a:schemeClr val="accent1"/>
                </a:solidFill>
              </a:rPr>
              <a:t>FREE FRAMES</a:t>
            </a:r>
            <a:endParaRPr/>
          </a:p>
        </p:txBody>
      </p:sp>
      <p:sp>
        <p:nvSpPr>
          <p:cNvPr id="399" name="Google Shape;399;p33"/>
          <p:cNvSpPr txBox="1"/>
          <p:nvPr/>
        </p:nvSpPr>
        <p:spPr>
          <a:xfrm>
            <a:off x="2300288" y="5721350"/>
            <a:ext cx="1901825" cy="36988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Before allocation</a:t>
            </a:r>
            <a:endParaRPr/>
          </a:p>
        </p:txBody>
      </p:sp>
      <p:sp>
        <p:nvSpPr>
          <p:cNvPr id="400" name="Google Shape;400;p33"/>
          <p:cNvSpPr txBox="1"/>
          <p:nvPr/>
        </p:nvSpPr>
        <p:spPr>
          <a:xfrm>
            <a:off x="5343525" y="5734050"/>
            <a:ext cx="1711325" cy="36988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Helvetica Neue"/>
                <a:ea typeface="Helvetica Neue"/>
                <a:cs typeface="Helvetica Neue"/>
                <a:sym typeface="Helvetica Neue"/>
              </a:rPr>
              <a:t>After allocation</a:t>
            </a:r>
            <a:endParaRPr/>
          </a:p>
        </p:txBody>
      </p:sp>
      <p:pic>
        <p:nvPicPr>
          <p:cNvPr id="401" name="Google Shape;401;p33"/>
          <p:cNvPicPr preferRelativeResize="0"/>
          <p:nvPr/>
        </p:nvPicPr>
        <p:blipFill rotWithShape="1">
          <a:blip r:embed="rId3">
            <a:alphaModFix/>
          </a:blip>
          <a:srcRect b="0" l="0" r="0" t="0"/>
          <a:stretch/>
        </p:blipFill>
        <p:spPr>
          <a:xfrm>
            <a:off x="1825625" y="1244600"/>
            <a:ext cx="5903913" cy="4235450"/>
          </a:xfrm>
          <a:prstGeom prst="rect">
            <a:avLst/>
          </a:prstGeom>
          <a:noFill/>
          <a:ln>
            <a:noFill/>
          </a:ln>
        </p:spPr>
      </p:pic>
      <p:sp>
        <p:nvSpPr>
          <p:cNvPr id="402" name="Google Shape;402;p33"/>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03" name="Google Shape;40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04" name="Google Shape;40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type="title"/>
          </p:nvPr>
        </p:nvSpPr>
        <p:spPr>
          <a:xfrm>
            <a:off x="817563" y="238549"/>
            <a:ext cx="7869237"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83333"/>
              <a:buFont typeface="Calibri"/>
              <a:buNone/>
            </a:pPr>
            <a:r>
              <a:rPr lang="en-US">
                <a:solidFill>
                  <a:schemeClr val="accent1"/>
                </a:solidFill>
              </a:rPr>
              <a:t>SWAPPING WITH PAGING</a:t>
            </a:r>
            <a:endParaRPr sz="2400">
              <a:solidFill>
                <a:schemeClr val="accent1"/>
              </a:solidFill>
            </a:endParaRPr>
          </a:p>
        </p:txBody>
      </p:sp>
      <p:pic>
        <p:nvPicPr>
          <p:cNvPr descr="W:\os-book\OS10\slide-dir\os-figures\9_20.jpg" id="411" name="Google Shape;411;p34"/>
          <p:cNvPicPr preferRelativeResize="0"/>
          <p:nvPr/>
        </p:nvPicPr>
        <p:blipFill rotWithShape="1">
          <a:blip r:embed="rId3">
            <a:alphaModFix/>
          </a:blip>
          <a:srcRect b="0" l="0" r="0" t="0"/>
          <a:stretch/>
        </p:blipFill>
        <p:spPr>
          <a:xfrm>
            <a:off x="1839913" y="1295400"/>
            <a:ext cx="4875212" cy="4546600"/>
          </a:xfrm>
          <a:prstGeom prst="rect">
            <a:avLst/>
          </a:prstGeom>
          <a:noFill/>
          <a:ln>
            <a:noFill/>
          </a:ln>
        </p:spPr>
      </p:pic>
      <p:sp>
        <p:nvSpPr>
          <p:cNvPr id="412" name="Google Shape;412;p34"/>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13" name="Google Shape;41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14" name="Google Shape;41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Paging Numerical-1</a:t>
            </a:r>
            <a:endParaRPr/>
          </a:p>
        </p:txBody>
      </p:sp>
      <p:sp>
        <p:nvSpPr>
          <p:cNvPr id="420" name="Google Shape;42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Assuming a 1-KB page size, what are the page numbers and offsets for the following address references (provided as decimal numbers):</a:t>
            </a:r>
            <a:endParaRPr/>
          </a:p>
          <a:p>
            <a:pPr indent="0" lvl="0" marL="0" rtl="0" algn="l">
              <a:spcBef>
                <a:spcPts val="592"/>
              </a:spcBef>
              <a:spcAft>
                <a:spcPts val="0"/>
              </a:spcAft>
              <a:buClr>
                <a:schemeClr val="dk1"/>
              </a:buClr>
              <a:buSzPct val="100000"/>
              <a:buNone/>
            </a:pPr>
            <a:r>
              <a:rPr lang="en-US"/>
              <a:t>a. 3085</a:t>
            </a:r>
            <a:endParaRPr/>
          </a:p>
          <a:p>
            <a:pPr indent="0" lvl="0" marL="0" rtl="0" algn="l">
              <a:spcBef>
                <a:spcPts val="592"/>
              </a:spcBef>
              <a:spcAft>
                <a:spcPts val="0"/>
              </a:spcAft>
              <a:buClr>
                <a:schemeClr val="dk1"/>
              </a:buClr>
              <a:buSzPct val="100000"/>
              <a:buNone/>
            </a:pPr>
            <a:r>
              <a:rPr lang="en-US"/>
              <a:t>b. 42095</a:t>
            </a:r>
            <a:endParaRPr/>
          </a:p>
          <a:p>
            <a:pPr indent="0" lvl="0" marL="0" rtl="0" algn="l">
              <a:spcBef>
                <a:spcPts val="592"/>
              </a:spcBef>
              <a:spcAft>
                <a:spcPts val="0"/>
              </a:spcAft>
              <a:buClr>
                <a:schemeClr val="dk1"/>
              </a:buClr>
              <a:buSzPct val="100000"/>
              <a:buNone/>
            </a:pPr>
            <a:r>
              <a:rPr lang="en-US"/>
              <a:t>c. 215201</a:t>
            </a:r>
            <a:endParaRPr/>
          </a:p>
          <a:p>
            <a:pPr indent="0" lvl="0" marL="0" rtl="0" algn="l">
              <a:spcBef>
                <a:spcPts val="592"/>
              </a:spcBef>
              <a:spcAft>
                <a:spcPts val="0"/>
              </a:spcAft>
              <a:buClr>
                <a:schemeClr val="dk1"/>
              </a:buClr>
              <a:buSzPct val="100000"/>
              <a:buNone/>
            </a:pPr>
            <a:r>
              <a:rPr lang="en-US"/>
              <a:t>d. 650000</a:t>
            </a:r>
            <a:endParaRPr/>
          </a:p>
          <a:p>
            <a:pPr indent="0" lvl="0" marL="0" rtl="0" algn="l">
              <a:spcBef>
                <a:spcPts val="592"/>
              </a:spcBef>
              <a:spcAft>
                <a:spcPts val="0"/>
              </a:spcAft>
              <a:buClr>
                <a:schemeClr val="dk1"/>
              </a:buClr>
              <a:buSzPct val="100000"/>
              <a:buNone/>
            </a:pPr>
            <a:r>
              <a:rPr lang="en-US"/>
              <a:t>e. 2000001</a:t>
            </a:r>
            <a:endParaRPr/>
          </a:p>
          <a:p>
            <a:pPr indent="0" lvl="0" marL="0" rtl="0" algn="l">
              <a:spcBef>
                <a:spcPts val="592"/>
              </a:spcBef>
              <a:spcAft>
                <a:spcPts val="0"/>
              </a:spcAft>
              <a:buClr>
                <a:schemeClr val="dk1"/>
              </a:buClr>
              <a:buSzPct val="100000"/>
              <a:buNone/>
            </a:pPr>
            <a:r>
              <a:rPr lang="en-US"/>
              <a:t> </a:t>
            </a:r>
            <a:endParaRPr/>
          </a:p>
          <a:p>
            <a:pPr indent="-154940" lvl="0" marL="342900" rtl="0" algn="l">
              <a:spcBef>
                <a:spcPts val="592"/>
              </a:spcBef>
              <a:spcAft>
                <a:spcPts val="0"/>
              </a:spcAft>
              <a:buClr>
                <a:schemeClr val="dk1"/>
              </a:buClr>
              <a:buSzPct val="100000"/>
              <a:buNone/>
            </a:pPr>
            <a:r>
              <a:t/>
            </a:r>
            <a:endParaRPr/>
          </a:p>
        </p:txBody>
      </p:sp>
      <p:sp>
        <p:nvSpPr>
          <p:cNvPr id="421" name="Google Shape;42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22" name="Google Shape;42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Page Numerical-1 (Solution2)</a:t>
            </a:r>
            <a:endParaRPr/>
          </a:p>
        </p:txBody>
      </p:sp>
      <p:pic>
        <p:nvPicPr>
          <p:cNvPr descr="Screen Shot 2020-11-20 at 1.43.28 AM.png" id="428" name="Google Shape;428;p36"/>
          <p:cNvPicPr preferRelativeResize="0"/>
          <p:nvPr>
            <p:ph idx="1" type="body"/>
          </p:nvPr>
        </p:nvPicPr>
        <p:blipFill rotWithShape="1">
          <a:blip r:embed="rId3">
            <a:alphaModFix/>
          </a:blip>
          <a:srcRect b="-57198" l="0" r="0" t="-57198"/>
          <a:stretch/>
        </p:blipFill>
        <p:spPr>
          <a:xfrm>
            <a:off x="457200" y="1600200"/>
            <a:ext cx="8229600" cy="4525963"/>
          </a:xfrm>
          <a:prstGeom prst="rect">
            <a:avLst/>
          </a:prstGeom>
          <a:noFill/>
          <a:ln>
            <a:noFill/>
          </a:ln>
        </p:spPr>
      </p:pic>
      <p:sp>
        <p:nvSpPr>
          <p:cNvPr id="429" name="Google Shape;429;p36"/>
          <p:cNvSpPr txBox="1"/>
          <p:nvPr/>
        </p:nvSpPr>
        <p:spPr>
          <a:xfrm>
            <a:off x="708868" y="1853967"/>
            <a:ext cx="562901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3085/1024= 3.0126953125</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3 = pages</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0.126953125 * 1024 = 13</a:t>
            </a:r>
            <a:endParaRPr/>
          </a:p>
        </p:txBody>
      </p:sp>
      <p:sp>
        <p:nvSpPr>
          <p:cNvPr id="430" name="Google Shape;43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31" name="Google Shape;43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Paging Numerical-2</a:t>
            </a:r>
            <a:endParaRPr/>
          </a:p>
        </p:txBody>
      </p:sp>
      <p:sp>
        <p:nvSpPr>
          <p:cNvPr id="437" name="Google Shape;43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600"/>
              <a:buChar char="•"/>
            </a:pPr>
            <a:r>
              <a:rPr lang="en-US" sz="2600"/>
              <a:t>Consider a logical address space (LAS) of 32 pages with 1024 words per page; mapped onto a physical memory of 16 frames. </a:t>
            </a:r>
            <a:endParaRPr/>
          </a:p>
          <a:p>
            <a:pPr indent="-514350" lvl="0" marL="514350" rtl="0" algn="l">
              <a:spcBef>
                <a:spcPts val="520"/>
              </a:spcBef>
              <a:spcAft>
                <a:spcPts val="0"/>
              </a:spcAft>
              <a:buClr>
                <a:schemeClr val="dk1"/>
              </a:buClr>
              <a:buSzPts val="2600"/>
              <a:buFont typeface="Calibri"/>
              <a:buAutoNum type="arabicPeriod"/>
            </a:pPr>
            <a:r>
              <a:rPr lang="en-US" sz="2600"/>
              <a:t>How many bits are required in the logical address? </a:t>
            </a:r>
            <a:endParaRPr/>
          </a:p>
          <a:p>
            <a:pPr indent="-514350" lvl="0" marL="514350" rtl="0" algn="l">
              <a:spcBef>
                <a:spcPts val="520"/>
              </a:spcBef>
              <a:spcAft>
                <a:spcPts val="0"/>
              </a:spcAft>
              <a:buClr>
                <a:schemeClr val="dk1"/>
              </a:buClr>
              <a:buSzPts val="2600"/>
              <a:buFont typeface="Calibri"/>
              <a:buAutoNum type="arabicPeriod"/>
            </a:pPr>
            <a:r>
              <a:rPr lang="en-US" sz="2600"/>
              <a:t>How many bits are required in the physical address?  </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Answer: </a:t>
            </a:r>
            <a:endParaRPr/>
          </a:p>
          <a:p>
            <a:pPr indent="-514350" lvl="0" marL="514350" rtl="0" algn="l">
              <a:spcBef>
                <a:spcPts val="480"/>
              </a:spcBef>
              <a:spcAft>
                <a:spcPts val="0"/>
              </a:spcAft>
              <a:buClr>
                <a:schemeClr val="dk1"/>
              </a:buClr>
              <a:buSzPts val="2400"/>
              <a:buFont typeface="Calibri"/>
              <a:buAutoNum type="arabicPeriod"/>
            </a:pPr>
            <a:r>
              <a:rPr lang="en-US" sz="2400"/>
              <a:t>2^5  * 2^10  = 2^15 =  15 bits.  </a:t>
            </a:r>
            <a:endParaRPr/>
          </a:p>
          <a:p>
            <a:pPr indent="-514350" lvl="0" marL="514350" rtl="0" algn="l">
              <a:spcBef>
                <a:spcPts val="480"/>
              </a:spcBef>
              <a:spcAft>
                <a:spcPts val="0"/>
              </a:spcAft>
              <a:buClr>
                <a:schemeClr val="dk1"/>
              </a:buClr>
              <a:buSzPts val="2400"/>
              <a:buFont typeface="Calibri"/>
              <a:buAutoNum type="arabicPeriod"/>
            </a:pPr>
            <a:r>
              <a:rPr lang="en-US" sz="2400"/>
              <a:t>2^4  * 2^10  = 2^14  = 14 bits. </a:t>
            </a:r>
            <a:endParaRPr/>
          </a:p>
        </p:txBody>
      </p:sp>
      <p:sp>
        <p:nvSpPr>
          <p:cNvPr id="438" name="Google Shape;4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39" name="Google Shape;4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646113" y="235762"/>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Implementation of Page Table</a:t>
            </a:r>
            <a:endParaRPr/>
          </a:p>
        </p:txBody>
      </p:sp>
      <p:sp>
        <p:nvSpPr>
          <p:cNvPr id="446" name="Google Shape;446;p38"/>
          <p:cNvSpPr txBox="1"/>
          <p:nvPr>
            <p:ph idx="1" type="body"/>
          </p:nvPr>
        </p:nvSpPr>
        <p:spPr>
          <a:xfrm>
            <a:off x="793102" y="1243004"/>
            <a:ext cx="7725746" cy="46863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sz="2400"/>
              <a:t>Page table is kept in main memory</a:t>
            </a:r>
            <a:endParaRPr/>
          </a:p>
          <a:p>
            <a:pPr indent="-285750" lvl="1" marL="742950" rtl="0" algn="l">
              <a:spcBef>
                <a:spcPts val="444"/>
              </a:spcBef>
              <a:spcAft>
                <a:spcPts val="0"/>
              </a:spcAft>
              <a:buClr>
                <a:srgbClr val="006699"/>
              </a:buClr>
              <a:buSzPct val="100000"/>
              <a:buChar char="–"/>
            </a:pPr>
            <a:r>
              <a:rPr b="1" lang="en-US" sz="2400">
                <a:solidFill>
                  <a:srgbClr val="006699"/>
                </a:solidFill>
                <a:latin typeface="Calibri"/>
                <a:ea typeface="Calibri"/>
                <a:cs typeface="Calibri"/>
                <a:sym typeface="Calibri"/>
              </a:rPr>
              <a:t>Page-table</a:t>
            </a:r>
            <a:r>
              <a:rPr b="1" lang="en-US" sz="2400">
                <a:solidFill>
                  <a:srgbClr val="3366FF"/>
                </a:solidFill>
              </a:rPr>
              <a:t> </a:t>
            </a:r>
            <a:r>
              <a:rPr b="1" lang="en-US" sz="2400">
                <a:solidFill>
                  <a:srgbClr val="006699"/>
                </a:solidFill>
                <a:latin typeface="Calibri"/>
                <a:ea typeface="Calibri"/>
                <a:cs typeface="Calibri"/>
                <a:sym typeface="Calibri"/>
              </a:rPr>
              <a:t>base</a:t>
            </a:r>
            <a:r>
              <a:rPr b="1" lang="en-US" sz="2400">
                <a:solidFill>
                  <a:srgbClr val="3366FF"/>
                </a:solidFill>
              </a:rPr>
              <a:t> </a:t>
            </a:r>
            <a:r>
              <a:rPr b="1" lang="en-US" sz="2400">
                <a:solidFill>
                  <a:srgbClr val="006699"/>
                </a:solidFill>
                <a:latin typeface="Calibri"/>
                <a:ea typeface="Calibri"/>
                <a:cs typeface="Calibri"/>
                <a:sym typeface="Calibri"/>
              </a:rPr>
              <a:t>register</a:t>
            </a:r>
            <a:r>
              <a:rPr b="1" lang="en-US" sz="2400">
                <a:solidFill>
                  <a:srgbClr val="3366FF"/>
                </a:solidFill>
              </a:rPr>
              <a:t> </a:t>
            </a:r>
            <a:r>
              <a:rPr lang="en-US" sz="2400"/>
              <a:t>(</a:t>
            </a:r>
            <a:r>
              <a:rPr b="1" lang="en-US" sz="2400">
                <a:solidFill>
                  <a:srgbClr val="006699"/>
                </a:solidFill>
                <a:latin typeface="Calibri"/>
                <a:ea typeface="Calibri"/>
                <a:cs typeface="Calibri"/>
                <a:sym typeface="Calibri"/>
              </a:rPr>
              <a:t>PTBR</a:t>
            </a:r>
            <a:r>
              <a:rPr lang="en-US" sz="2400"/>
              <a:t>)</a:t>
            </a:r>
            <a:r>
              <a:rPr lang="en-US" sz="2400">
                <a:solidFill>
                  <a:srgbClr val="3366FF"/>
                </a:solidFill>
              </a:rPr>
              <a:t> </a:t>
            </a:r>
            <a:r>
              <a:rPr lang="en-US" sz="2400"/>
              <a:t>points to the page table</a:t>
            </a:r>
            <a:endParaRPr/>
          </a:p>
          <a:p>
            <a:pPr indent="-285750" lvl="1" marL="742950" rtl="0" algn="l">
              <a:spcBef>
                <a:spcPts val="444"/>
              </a:spcBef>
              <a:spcAft>
                <a:spcPts val="0"/>
              </a:spcAft>
              <a:buClr>
                <a:srgbClr val="006699"/>
              </a:buClr>
              <a:buSzPct val="100000"/>
              <a:buChar char="–"/>
            </a:pPr>
            <a:r>
              <a:rPr b="1" lang="en-US" sz="2400">
                <a:solidFill>
                  <a:srgbClr val="006699"/>
                </a:solidFill>
                <a:latin typeface="Calibri"/>
                <a:ea typeface="Calibri"/>
                <a:cs typeface="Calibri"/>
                <a:sym typeface="Calibri"/>
              </a:rPr>
              <a:t>Page-table</a:t>
            </a:r>
            <a:r>
              <a:rPr b="1" lang="en-US" sz="2400">
                <a:solidFill>
                  <a:srgbClr val="3366FF"/>
                </a:solidFill>
              </a:rPr>
              <a:t> </a:t>
            </a:r>
            <a:r>
              <a:rPr b="1" lang="en-US" sz="2400">
                <a:solidFill>
                  <a:srgbClr val="006699"/>
                </a:solidFill>
                <a:latin typeface="Calibri"/>
                <a:ea typeface="Calibri"/>
                <a:cs typeface="Calibri"/>
                <a:sym typeface="Calibri"/>
              </a:rPr>
              <a:t>length</a:t>
            </a:r>
            <a:r>
              <a:rPr b="1" lang="en-US" sz="2400">
                <a:solidFill>
                  <a:srgbClr val="3366FF"/>
                </a:solidFill>
              </a:rPr>
              <a:t> </a:t>
            </a:r>
            <a:r>
              <a:rPr b="1" lang="en-US" sz="2400">
                <a:solidFill>
                  <a:srgbClr val="006699"/>
                </a:solidFill>
                <a:latin typeface="Calibri"/>
                <a:ea typeface="Calibri"/>
                <a:cs typeface="Calibri"/>
                <a:sym typeface="Calibri"/>
              </a:rPr>
              <a:t>register</a:t>
            </a:r>
            <a:r>
              <a:rPr b="1" lang="en-US" sz="2400">
                <a:solidFill>
                  <a:srgbClr val="3366FF"/>
                </a:solidFill>
              </a:rPr>
              <a:t> </a:t>
            </a:r>
            <a:r>
              <a:rPr lang="en-US" sz="2400"/>
              <a:t>(</a:t>
            </a:r>
            <a:r>
              <a:rPr b="1" lang="en-US" sz="2400">
                <a:solidFill>
                  <a:srgbClr val="006699"/>
                </a:solidFill>
                <a:latin typeface="Calibri"/>
                <a:ea typeface="Calibri"/>
                <a:cs typeface="Calibri"/>
                <a:sym typeface="Calibri"/>
              </a:rPr>
              <a:t>PTLR</a:t>
            </a:r>
            <a:r>
              <a:rPr lang="en-US" sz="2400"/>
              <a:t>)</a:t>
            </a:r>
            <a:r>
              <a:rPr lang="en-US" sz="2400">
                <a:solidFill>
                  <a:srgbClr val="3366FF"/>
                </a:solidFill>
              </a:rPr>
              <a:t> </a:t>
            </a:r>
            <a:r>
              <a:rPr lang="en-US" sz="2400"/>
              <a:t>indicates size of the page table</a:t>
            </a:r>
            <a:endParaRPr/>
          </a:p>
          <a:p>
            <a:pPr indent="-342900" lvl="0" marL="342900" rtl="0" algn="l">
              <a:spcBef>
                <a:spcPts val="444"/>
              </a:spcBef>
              <a:spcAft>
                <a:spcPts val="0"/>
              </a:spcAft>
              <a:buClr>
                <a:schemeClr val="dk1"/>
              </a:buClr>
              <a:buSzPct val="100000"/>
              <a:buChar char="•"/>
            </a:pPr>
            <a:r>
              <a:rPr lang="en-US" sz="2400"/>
              <a:t>In this scheme every data/instruction access requires two memory accesses</a:t>
            </a:r>
            <a:endParaRPr/>
          </a:p>
          <a:p>
            <a:pPr indent="-285750" lvl="1" marL="742950" rtl="0" algn="l">
              <a:spcBef>
                <a:spcPts val="444"/>
              </a:spcBef>
              <a:spcAft>
                <a:spcPts val="0"/>
              </a:spcAft>
              <a:buClr>
                <a:schemeClr val="dk1"/>
              </a:buClr>
              <a:buSzPct val="100000"/>
              <a:buChar char="–"/>
            </a:pPr>
            <a:r>
              <a:rPr lang="en-US" sz="2400"/>
              <a:t>One for the page table and one for the data / instruction</a:t>
            </a:r>
            <a:endParaRPr/>
          </a:p>
          <a:p>
            <a:pPr indent="-342900" lvl="0" marL="342900" rtl="0" algn="l">
              <a:spcBef>
                <a:spcPts val="444"/>
              </a:spcBef>
              <a:spcAft>
                <a:spcPts val="0"/>
              </a:spcAft>
              <a:buClr>
                <a:schemeClr val="dk1"/>
              </a:buClr>
              <a:buSzPct val="100000"/>
              <a:buChar char="•"/>
            </a:pPr>
            <a:r>
              <a:rPr lang="en-US" sz="2400"/>
              <a:t>The two-memory access problem can be solved using a special fast-lookup hardware cache called  </a:t>
            </a:r>
            <a:r>
              <a:rPr b="1" lang="en-US" sz="2400">
                <a:solidFill>
                  <a:srgbClr val="006699"/>
                </a:solidFill>
                <a:latin typeface="Calibri"/>
                <a:ea typeface="Calibri"/>
                <a:cs typeface="Calibri"/>
                <a:sym typeface="Calibri"/>
              </a:rPr>
              <a:t>translation</a:t>
            </a:r>
            <a:r>
              <a:rPr b="1" lang="en-US" sz="2400">
                <a:solidFill>
                  <a:srgbClr val="3366FF"/>
                </a:solidFill>
              </a:rPr>
              <a:t> </a:t>
            </a:r>
            <a:r>
              <a:rPr b="1" lang="en-US" sz="2400">
                <a:solidFill>
                  <a:srgbClr val="006699"/>
                </a:solidFill>
                <a:latin typeface="Calibri"/>
                <a:ea typeface="Calibri"/>
                <a:cs typeface="Calibri"/>
                <a:sym typeface="Calibri"/>
              </a:rPr>
              <a:t>look-aside</a:t>
            </a:r>
            <a:r>
              <a:rPr b="1" lang="en-US" sz="2400">
                <a:solidFill>
                  <a:srgbClr val="3366FF"/>
                </a:solidFill>
              </a:rPr>
              <a:t> </a:t>
            </a:r>
            <a:r>
              <a:rPr b="1" lang="en-US" sz="2400">
                <a:solidFill>
                  <a:srgbClr val="006699"/>
                </a:solidFill>
                <a:latin typeface="Calibri"/>
                <a:ea typeface="Calibri"/>
                <a:cs typeface="Calibri"/>
                <a:sym typeface="Calibri"/>
              </a:rPr>
              <a:t>buffers</a:t>
            </a:r>
            <a:r>
              <a:rPr b="1" lang="en-US" sz="2400">
                <a:solidFill>
                  <a:srgbClr val="3366FF"/>
                </a:solidFill>
              </a:rPr>
              <a:t> </a:t>
            </a:r>
            <a:r>
              <a:rPr lang="en-US" sz="2400"/>
              <a:t>(</a:t>
            </a:r>
            <a:r>
              <a:rPr b="1" lang="en-US" sz="2400">
                <a:solidFill>
                  <a:srgbClr val="006699"/>
                </a:solidFill>
                <a:latin typeface="Calibri"/>
                <a:ea typeface="Calibri"/>
                <a:cs typeface="Calibri"/>
                <a:sym typeface="Calibri"/>
              </a:rPr>
              <a:t>TLBs</a:t>
            </a:r>
            <a:r>
              <a:rPr lang="en-US" sz="2400"/>
              <a:t>) (also called </a:t>
            </a:r>
            <a:r>
              <a:rPr b="1" lang="en-US" sz="2400">
                <a:solidFill>
                  <a:srgbClr val="006699"/>
                </a:solidFill>
                <a:latin typeface="Calibri"/>
                <a:ea typeface="Calibri"/>
                <a:cs typeface="Calibri"/>
                <a:sym typeface="Calibri"/>
              </a:rPr>
              <a:t>associative</a:t>
            </a:r>
            <a:r>
              <a:rPr b="1" lang="en-US" sz="2400">
                <a:solidFill>
                  <a:srgbClr val="3366FF"/>
                </a:solidFill>
              </a:rPr>
              <a:t> </a:t>
            </a:r>
            <a:r>
              <a:rPr b="1" lang="en-US" sz="2400">
                <a:solidFill>
                  <a:srgbClr val="006699"/>
                </a:solidFill>
                <a:latin typeface="Calibri"/>
                <a:ea typeface="Calibri"/>
                <a:cs typeface="Calibri"/>
                <a:sym typeface="Calibri"/>
              </a:rPr>
              <a:t>memory</a:t>
            </a:r>
            <a:r>
              <a:rPr lang="en-US" sz="2400"/>
              <a:t>).</a:t>
            </a:r>
            <a:endParaRPr/>
          </a:p>
        </p:txBody>
      </p:sp>
      <p:sp>
        <p:nvSpPr>
          <p:cNvPr id="447" name="Google Shape;447;p38"/>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48" name="Google Shape;44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49" name="Google Shape;44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9"/>
          <p:cNvSpPr txBox="1"/>
          <p:nvPr>
            <p:ph type="title"/>
          </p:nvPr>
        </p:nvSpPr>
        <p:spPr>
          <a:xfrm>
            <a:off x="391886" y="254794"/>
            <a:ext cx="8360228"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Translation Look-Aside Buffer </a:t>
            </a:r>
            <a:endParaRPr/>
          </a:p>
        </p:txBody>
      </p:sp>
      <p:sp>
        <p:nvSpPr>
          <p:cNvPr id="456" name="Google Shape;456;p39"/>
          <p:cNvSpPr txBox="1"/>
          <p:nvPr>
            <p:ph idx="1" type="body"/>
          </p:nvPr>
        </p:nvSpPr>
        <p:spPr>
          <a:xfrm>
            <a:off x="767935" y="1381067"/>
            <a:ext cx="7746892" cy="460692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400"/>
              <a:buChar char="•"/>
            </a:pPr>
            <a:r>
              <a:rPr lang="en-US" sz="2400"/>
              <a:t>Some TLBs store</a:t>
            </a:r>
            <a:r>
              <a:rPr b="1" lang="en-US" sz="2400"/>
              <a:t> </a:t>
            </a:r>
            <a:r>
              <a:rPr b="1" lang="en-US" sz="2400">
                <a:solidFill>
                  <a:srgbClr val="006699"/>
                </a:solidFill>
                <a:latin typeface="Calibri"/>
                <a:ea typeface="Calibri"/>
                <a:cs typeface="Calibri"/>
                <a:sym typeface="Calibri"/>
              </a:rPr>
              <a:t>address-space</a:t>
            </a:r>
            <a:r>
              <a:rPr b="1" lang="en-US" sz="2400">
                <a:solidFill>
                  <a:srgbClr val="3366FF"/>
                </a:solidFill>
              </a:rPr>
              <a:t> </a:t>
            </a:r>
            <a:r>
              <a:rPr b="1" lang="en-US" sz="2400">
                <a:solidFill>
                  <a:srgbClr val="006699"/>
                </a:solidFill>
                <a:latin typeface="Calibri"/>
                <a:ea typeface="Calibri"/>
                <a:cs typeface="Calibri"/>
                <a:sym typeface="Calibri"/>
              </a:rPr>
              <a:t>identifiers</a:t>
            </a:r>
            <a:r>
              <a:rPr b="1" lang="en-US" sz="2400">
                <a:solidFill>
                  <a:srgbClr val="3366FF"/>
                </a:solidFill>
              </a:rPr>
              <a:t> </a:t>
            </a:r>
            <a:r>
              <a:rPr lang="en-US" sz="2400"/>
              <a:t>(</a:t>
            </a:r>
            <a:r>
              <a:rPr b="1" lang="en-US" sz="2400">
                <a:solidFill>
                  <a:srgbClr val="006699"/>
                </a:solidFill>
                <a:latin typeface="Calibri"/>
                <a:ea typeface="Calibri"/>
                <a:cs typeface="Calibri"/>
                <a:sym typeface="Calibri"/>
              </a:rPr>
              <a:t>ASIDs</a:t>
            </a:r>
            <a:r>
              <a:rPr lang="en-US" sz="2400"/>
              <a:t>)</a:t>
            </a:r>
            <a:r>
              <a:rPr b="1" lang="en-US" sz="2400">
                <a:solidFill>
                  <a:srgbClr val="3366FF"/>
                </a:solidFill>
              </a:rPr>
              <a:t> </a:t>
            </a:r>
            <a:r>
              <a:rPr lang="en-US" sz="2400"/>
              <a:t>in each TLB entry – uniquely identifies each process to provide address-space protection for that process</a:t>
            </a:r>
            <a:endParaRPr/>
          </a:p>
          <a:p>
            <a:pPr indent="-285750" lvl="1" marL="742950" rtl="0" algn="l">
              <a:spcBef>
                <a:spcPts val="480"/>
              </a:spcBef>
              <a:spcAft>
                <a:spcPts val="0"/>
              </a:spcAft>
              <a:buClr>
                <a:schemeClr val="dk1"/>
              </a:buClr>
              <a:buSzPts val="2400"/>
              <a:buChar char="–"/>
            </a:pPr>
            <a:r>
              <a:rPr lang="en-US" sz="2400"/>
              <a:t>Otherwise need to flush at every context switch.</a:t>
            </a:r>
            <a:endParaRPr/>
          </a:p>
          <a:p>
            <a:pPr indent="-133350" lvl="1" marL="74295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TLBs typically small (64 to 1,024 entries)</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On a TLB miss, value is loaded into the TLB for faster access next time</a:t>
            </a:r>
            <a:endParaRPr/>
          </a:p>
          <a:p>
            <a:pPr indent="-285750" lvl="1" marL="742950" rtl="0" algn="l">
              <a:spcBef>
                <a:spcPts val="480"/>
              </a:spcBef>
              <a:spcAft>
                <a:spcPts val="0"/>
              </a:spcAft>
              <a:buClr>
                <a:schemeClr val="dk1"/>
              </a:buClr>
              <a:buSzPts val="2400"/>
              <a:buChar char="–"/>
            </a:pPr>
            <a:r>
              <a:rPr lang="en-US" sz="2400"/>
              <a:t>Replacement policies must be considered</a:t>
            </a:r>
            <a:endParaRPr/>
          </a:p>
          <a:p>
            <a:pPr indent="-285750" lvl="1" marL="742950" rtl="0" algn="l">
              <a:spcBef>
                <a:spcPts val="480"/>
              </a:spcBef>
              <a:spcAft>
                <a:spcPts val="0"/>
              </a:spcAft>
              <a:buClr>
                <a:schemeClr val="dk1"/>
              </a:buClr>
              <a:buSzPts val="2400"/>
              <a:buChar char="–"/>
            </a:pPr>
            <a:r>
              <a:rPr lang="en-US" sz="2400"/>
              <a:t>Some entries can be</a:t>
            </a:r>
            <a:r>
              <a:rPr b="1" lang="en-US" sz="2400">
                <a:solidFill>
                  <a:srgbClr val="3366FF"/>
                </a:solidFill>
              </a:rPr>
              <a:t> </a:t>
            </a:r>
            <a:r>
              <a:rPr b="1" lang="en-US" sz="2400">
                <a:solidFill>
                  <a:srgbClr val="006699"/>
                </a:solidFill>
                <a:latin typeface="Calibri"/>
                <a:ea typeface="Calibri"/>
                <a:cs typeface="Calibri"/>
                <a:sym typeface="Calibri"/>
              </a:rPr>
              <a:t>wired</a:t>
            </a:r>
            <a:r>
              <a:rPr b="1" lang="en-US" sz="2400">
                <a:solidFill>
                  <a:srgbClr val="3366FF"/>
                </a:solidFill>
              </a:rPr>
              <a:t> </a:t>
            </a:r>
            <a:r>
              <a:rPr b="1" lang="en-US" sz="2400">
                <a:solidFill>
                  <a:srgbClr val="006699"/>
                </a:solidFill>
                <a:latin typeface="Calibri"/>
                <a:ea typeface="Calibri"/>
                <a:cs typeface="Calibri"/>
                <a:sym typeface="Calibri"/>
              </a:rPr>
              <a:t>down</a:t>
            </a:r>
            <a:r>
              <a:rPr b="1" lang="en-US" sz="2400">
                <a:solidFill>
                  <a:srgbClr val="3366FF"/>
                </a:solidFill>
              </a:rPr>
              <a:t> </a:t>
            </a:r>
            <a:r>
              <a:rPr lang="en-US" sz="2400"/>
              <a:t>for permanent fast access</a:t>
            </a:r>
            <a:endParaRPr/>
          </a:p>
        </p:txBody>
      </p:sp>
      <p:sp>
        <p:nvSpPr>
          <p:cNvPr id="457" name="Google Shape;457;p39"/>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58" name="Google Shape;45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59" name="Google Shape;45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941388" y="228636"/>
            <a:ext cx="774541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sz="4000">
                <a:solidFill>
                  <a:schemeClr val="accent1"/>
                </a:solidFill>
              </a:rPr>
              <a:t>Hardware Address Protection</a:t>
            </a:r>
            <a:endParaRPr/>
          </a:p>
        </p:txBody>
      </p:sp>
      <p:sp>
        <p:nvSpPr>
          <p:cNvPr id="119" name="Google Shape;119;p4"/>
          <p:cNvSpPr txBox="1"/>
          <p:nvPr>
            <p:ph idx="1" type="body"/>
          </p:nvPr>
        </p:nvSpPr>
        <p:spPr>
          <a:xfrm>
            <a:off x="1036825" y="1269241"/>
            <a:ext cx="7380514" cy="46101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CPU must check every memory access generated in user mode to be sure it is between base and limit for that user</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Char char="•"/>
            </a:pPr>
            <a:r>
              <a:rPr lang="en-US"/>
              <a:t>the instructions to loading the base and limit registers are privileged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pic>
        <p:nvPicPr>
          <p:cNvPr descr="W:\os-book\OS10\slide-dir\os-figures\9_02.jpg" id="120" name="Google Shape;120;p4"/>
          <p:cNvPicPr preferRelativeResize="0"/>
          <p:nvPr/>
        </p:nvPicPr>
        <p:blipFill rotWithShape="1">
          <a:blip r:embed="rId3">
            <a:alphaModFix/>
          </a:blip>
          <a:srcRect b="0" l="0" r="0" t="0"/>
          <a:stretch/>
        </p:blipFill>
        <p:spPr>
          <a:xfrm>
            <a:off x="1747493" y="2252869"/>
            <a:ext cx="5251450" cy="2425700"/>
          </a:xfrm>
          <a:prstGeom prst="rect">
            <a:avLst/>
          </a:prstGeom>
          <a:noFill/>
          <a:ln>
            <a:noFill/>
          </a:ln>
        </p:spPr>
      </p:pic>
      <p:sp>
        <p:nvSpPr>
          <p:cNvPr id="121" name="Google Shape;121;p4"/>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2" name="Google Shape;122;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23" name="Google Shape;12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457200" y="232005"/>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ASSOCIATIVE MEMORY</a:t>
            </a:r>
            <a:endParaRPr/>
          </a:p>
        </p:txBody>
      </p:sp>
      <p:sp>
        <p:nvSpPr>
          <p:cNvPr id="466" name="Google Shape;466;p40"/>
          <p:cNvSpPr txBox="1"/>
          <p:nvPr>
            <p:ph idx="1" type="body"/>
          </p:nvPr>
        </p:nvSpPr>
        <p:spPr>
          <a:xfrm>
            <a:off x="811763" y="1211263"/>
            <a:ext cx="7735078" cy="44831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Associative memory – parallel search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Font typeface="Arial"/>
              <a:buNone/>
            </a:pPr>
            <a:r>
              <a:t/>
            </a:r>
            <a:endParaRPr/>
          </a:p>
          <a:p>
            <a:pPr indent="-342900" lvl="0" marL="342900" rtl="0" algn="l">
              <a:spcBef>
                <a:spcPts val="592"/>
              </a:spcBef>
              <a:spcAft>
                <a:spcPts val="0"/>
              </a:spcAft>
              <a:buClr>
                <a:schemeClr val="dk1"/>
              </a:buClr>
              <a:buSzPct val="100000"/>
              <a:buChar char="•"/>
            </a:pPr>
            <a:r>
              <a:rPr lang="en-US"/>
              <a:t>Address translation (p, d)</a:t>
            </a:r>
            <a:endParaRPr/>
          </a:p>
          <a:p>
            <a:pPr indent="-285750" lvl="1" marL="627063" rtl="0" algn="l">
              <a:spcBef>
                <a:spcPts val="518"/>
              </a:spcBef>
              <a:spcAft>
                <a:spcPts val="0"/>
              </a:spcAft>
              <a:buClr>
                <a:schemeClr val="dk1"/>
              </a:buClr>
              <a:buSzPct val="100000"/>
              <a:buChar char="–"/>
            </a:pPr>
            <a:r>
              <a:rPr lang="en-US"/>
              <a:t>If p is in associative register, get frame # out</a:t>
            </a:r>
            <a:endParaRPr/>
          </a:p>
          <a:p>
            <a:pPr indent="-285750" lvl="1" marL="627063" rtl="0" algn="l">
              <a:spcBef>
                <a:spcPts val="518"/>
              </a:spcBef>
              <a:spcAft>
                <a:spcPts val="0"/>
              </a:spcAft>
              <a:buClr>
                <a:schemeClr val="dk1"/>
              </a:buClr>
              <a:buSzPct val="100000"/>
              <a:buChar char="–"/>
            </a:pPr>
            <a:r>
              <a:rPr lang="en-US"/>
              <a:t>Otherwise get frame # from page table in memory</a:t>
            </a:r>
            <a:endParaRPr/>
          </a:p>
          <a:p>
            <a:pPr indent="-121284" lvl="1" marL="627063" rtl="0" algn="l">
              <a:spcBef>
                <a:spcPts val="518"/>
              </a:spcBef>
              <a:spcAft>
                <a:spcPts val="0"/>
              </a:spcAft>
              <a:buClr>
                <a:schemeClr val="dk1"/>
              </a:buClr>
              <a:buSzPct val="100000"/>
              <a:buNone/>
            </a:pPr>
            <a:r>
              <a:t/>
            </a:r>
            <a:endParaRPr/>
          </a:p>
        </p:txBody>
      </p:sp>
      <p:pic>
        <p:nvPicPr>
          <p:cNvPr id="467" name="Google Shape;467;p40"/>
          <p:cNvPicPr preferRelativeResize="0"/>
          <p:nvPr/>
        </p:nvPicPr>
        <p:blipFill rotWithShape="1">
          <a:blip r:embed="rId3">
            <a:alphaModFix/>
          </a:blip>
          <a:srcRect b="0" l="0" r="0" t="0"/>
          <a:stretch/>
        </p:blipFill>
        <p:spPr>
          <a:xfrm>
            <a:off x="3208352" y="2130090"/>
            <a:ext cx="2943225" cy="1590675"/>
          </a:xfrm>
          <a:prstGeom prst="rect">
            <a:avLst/>
          </a:prstGeom>
          <a:noFill/>
          <a:ln>
            <a:noFill/>
          </a:ln>
        </p:spPr>
      </p:pic>
      <p:sp>
        <p:nvSpPr>
          <p:cNvPr id="468" name="Google Shape;468;p40"/>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69" name="Google Shape;46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70" name="Google Shape;47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1"/>
          <p:cNvSpPr txBox="1"/>
          <p:nvPr>
            <p:ph type="title"/>
          </p:nvPr>
        </p:nvSpPr>
        <p:spPr>
          <a:xfrm>
            <a:off x="488950" y="238549"/>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83333"/>
              <a:buFont typeface="Calibri"/>
              <a:buNone/>
            </a:pPr>
            <a:r>
              <a:rPr lang="en-US">
                <a:solidFill>
                  <a:schemeClr val="accent1"/>
                </a:solidFill>
              </a:rPr>
              <a:t>Paging Hardware With TLB</a:t>
            </a:r>
            <a:endParaRPr sz="2400">
              <a:solidFill>
                <a:schemeClr val="accent1"/>
              </a:solidFill>
            </a:endParaRPr>
          </a:p>
        </p:txBody>
      </p:sp>
      <p:pic>
        <p:nvPicPr>
          <p:cNvPr id="477" name="Google Shape;477;p41"/>
          <p:cNvPicPr preferRelativeResize="0"/>
          <p:nvPr/>
        </p:nvPicPr>
        <p:blipFill rotWithShape="1">
          <a:blip r:embed="rId3">
            <a:alphaModFix/>
          </a:blip>
          <a:srcRect b="0" l="0" r="0" t="0"/>
          <a:stretch/>
        </p:blipFill>
        <p:spPr>
          <a:xfrm>
            <a:off x="1176744" y="1175791"/>
            <a:ext cx="6854012" cy="5180559"/>
          </a:xfrm>
          <a:prstGeom prst="rect">
            <a:avLst/>
          </a:prstGeom>
          <a:noFill/>
          <a:ln>
            <a:noFill/>
          </a:ln>
        </p:spPr>
      </p:pic>
      <p:sp>
        <p:nvSpPr>
          <p:cNvPr id="478" name="Google Shape;478;p41"/>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79" name="Google Shape;47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80" name="Google Shape;48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2"/>
          <p:cNvSpPr txBox="1"/>
          <p:nvPr>
            <p:ph type="title"/>
          </p:nvPr>
        </p:nvSpPr>
        <p:spPr>
          <a:xfrm>
            <a:off x="457200" y="339190"/>
            <a:ext cx="8229600" cy="54341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Hit ratio</a:t>
            </a:r>
            <a:endParaRPr>
              <a:solidFill>
                <a:schemeClr val="accent1"/>
              </a:solidFill>
            </a:endParaRPr>
          </a:p>
        </p:txBody>
      </p:sp>
      <p:sp>
        <p:nvSpPr>
          <p:cNvPr id="487" name="Google Shape;487;p42"/>
          <p:cNvSpPr txBox="1"/>
          <p:nvPr>
            <p:ph idx="1" type="body"/>
          </p:nvPr>
        </p:nvSpPr>
        <p:spPr>
          <a:xfrm>
            <a:off x="904875" y="1409066"/>
            <a:ext cx="7781925" cy="4760464"/>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accent1"/>
              </a:buClr>
              <a:buSzPts val="3200"/>
              <a:buChar char="•"/>
            </a:pPr>
            <a:r>
              <a:rPr b="1" lang="en-US">
                <a:solidFill>
                  <a:schemeClr val="accent1"/>
                </a:solidFill>
              </a:rPr>
              <a:t>Hit ratio = α</a:t>
            </a:r>
            <a:endParaRPr/>
          </a:p>
          <a:p>
            <a:pPr indent="-285750" lvl="1" marL="742950" rtl="0" algn="l">
              <a:lnSpc>
                <a:spcPct val="90000"/>
              </a:lnSpc>
              <a:spcBef>
                <a:spcPts val="640"/>
              </a:spcBef>
              <a:spcAft>
                <a:spcPts val="0"/>
              </a:spcAft>
              <a:buClr>
                <a:schemeClr val="dk1"/>
              </a:buClr>
              <a:buSzPts val="3200"/>
              <a:buChar char="–"/>
            </a:pPr>
            <a:r>
              <a:rPr lang="en-US" sz="3200"/>
              <a:t>Hit ratio – percentage of times that a page number is found in the  TLB</a:t>
            </a:r>
            <a:endParaRPr/>
          </a:p>
          <a:p>
            <a:pPr indent="0" lvl="1" marL="457200" rtl="0" algn="l">
              <a:lnSpc>
                <a:spcPct val="90000"/>
              </a:lnSpc>
              <a:spcBef>
                <a:spcPts val="640"/>
              </a:spcBef>
              <a:spcAft>
                <a:spcPts val="0"/>
              </a:spcAft>
              <a:buClr>
                <a:schemeClr val="dk1"/>
              </a:buClr>
              <a:buSzPts val="3200"/>
              <a:buNone/>
            </a:pPr>
            <a:r>
              <a:t/>
            </a:r>
            <a:endParaRPr sz="3200"/>
          </a:p>
          <a:p>
            <a:pPr indent="-342900" lvl="0" marL="342900" rtl="0" algn="l">
              <a:lnSpc>
                <a:spcPct val="90000"/>
              </a:lnSpc>
              <a:spcBef>
                <a:spcPts val="480"/>
              </a:spcBef>
              <a:spcAft>
                <a:spcPts val="0"/>
              </a:spcAft>
              <a:buClr>
                <a:schemeClr val="dk1"/>
              </a:buClr>
              <a:buSzPts val="2400"/>
              <a:buChar char="•"/>
            </a:pPr>
            <a:r>
              <a:rPr lang="en-US" sz="2400"/>
              <a:t>An 80% hit ratio means that we find the desired  page number  in the TLB 80% of the time.</a:t>
            </a:r>
            <a:endParaRPr/>
          </a:p>
          <a:p>
            <a:pPr indent="-190500" lvl="0" marL="342900" rtl="0" algn="l">
              <a:lnSpc>
                <a:spcPct val="90000"/>
              </a:lnSpc>
              <a:spcBef>
                <a:spcPts val="480"/>
              </a:spcBef>
              <a:spcAft>
                <a:spcPts val="0"/>
              </a:spcAft>
              <a:buClr>
                <a:schemeClr val="dk1"/>
              </a:buClr>
              <a:buSzPts val="2400"/>
              <a:buNone/>
            </a:pPr>
            <a:r>
              <a:t/>
            </a:r>
            <a:endParaRPr sz="2400"/>
          </a:p>
          <a:p>
            <a:pPr indent="-342900" lvl="0" marL="342900" rtl="0" algn="l">
              <a:lnSpc>
                <a:spcPct val="90000"/>
              </a:lnSpc>
              <a:spcBef>
                <a:spcPts val="480"/>
              </a:spcBef>
              <a:spcAft>
                <a:spcPts val="0"/>
              </a:spcAft>
              <a:buClr>
                <a:schemeClr val="dk1"/>
              </a:buClr>
              <a:buSzPts val="2400"/>
              <a:buChar char="•"/>
            </a:pPr>
            <a:r>
              <a:rPr lang="en-US" sz="2400"/>
              <a:t>Suppose that 10 nanoseconds to access memory.  </a:t>
            </a:r>
            <a:endParaRPr/>
          </a:p>
          <a:p>
            <a:pPr indent="-285750" lvl="1" marL="742950" rtl="0" algn="l">
              <a:lnSpc>
                <a:spcPct val="90000"/>
              </a:lnSpc>
              <a:spcBef>
                <a:spcPts val="400"/>
              </a:spcBef>
              <a:spcAft>
                <a:spcPts val="0"/>
              </a:spcAft>
              <a:buClr>
                <a:schemeClr val="dk1"/>
              </a:buClr>
              <a:buSzPts val="2000"/>
              <a:buChar char="–"/>
            </a:pPr>
            <a:r>
              <a:rPr lang="en-US" sz="2000"/>
              <a:t>If we find the desired page in TLB then a mapped-memory access take 10 ns</a:t>
            </a:r>
            <a:endParaRPr/>
          </a:p>
          <a:p>
            <a:pPr indent="-285750" lvl="1" marL="742950" rtl="0" algn="l">
              <a:lnSpc>
                <a:spcPct val="90000"/>
              </a:lnSpc>
              <a:spcBef>
                <a:spcPts val="400"/>
              </a:spcBef>
              <a:spcAft>
                <a:spcPts val="0"/>
              </a:spcAft>
              <a:buClr>
                <a:schemeClr val="dk1"/>
              </a:buClr>
              <a:buSzPts val="2000"/>
              <a:buChar char="–"/>
            </a:pPr>
            <a:r>
              <a:rPr lang="en-US" sz="2000"/>
              <a:t>Otherwise, we need two memory access, so it is 20 ns</a:t>
            </a:r>
            <a:endParaRPr/>
          </a:p>
          <a:p>
            <a:pPr indent="-107950" lvl="1" marL="742950" rtl="0" algn="l">
              <a:lnSpc>
                <a:spcPct val="90000"/>
              </a:lnSpc>
              <a:spcBef>
                <a:spcPts val="560"/>
              </a:spcBef>
              <a:spcAft>
                <a:spcPts val="0"/>
              </a:spcAft>
              <a:buClr>
                <a:schemeClr val="dk1"/>
              </a:buClr>
              <a:buSzPts val="2800"/>
              <a:buNone/>
            </a:pPr>
            <a:r>
              <a:t/>
            </a:r>
            <a:endParaRPr/>
          </a:p>
          <a:p>
            <a:pPr indent="-107950" lvl="1" marL="742950" rtl="0" algn="l">
              <a:lnSpc>
                <a:spcPct val="90000"/>
              </a:lnSpc>
              <a:spcBef>
                <a:spcPts val="560"/>
              </a:spcBef>
              <a:spcAft>
                <a:spcPts val="0"/>
              </a:spcAft>
              <a:buClr>
                <a:schemeClr val="dk1"/>
              </a:buClr>
              <a:buSzPts val="2800"/>
              <a:buNone/>
            </a:pPr>
            <a:r>
              <a:t/>
            </a:r>
            <a:endParaRPr/>
          </a:p>
          <a:p>
            <a:pPr indent="-139700" lvl="0" marL="342900" rtl="0" algn="l">
              <a:lnSpc>
                <a:spcPct val="90000"/>
              </a:lnSpc>
              <a:spcBef>
                <a:spcPts val="640"/>
              </a:spcBef>
              <a:spcAft>
                <a:spcPts val="0"/>
              </a:spcAft>
              <a:buClr>
                <a:schemeClr val="dk1"/>
              </a:buClr>
              <a:buSzPts val="3200"/>
              <a:buNone/>
            </a:pPr>
            <a:r>
              <a:t/>
            </a:r>
            <a:endParaRPr/>
          </a:p>
          <a:p>
            <a:pPr indent="-107950" lvl="1" marL="742950" rtl="0" algn="l">
              <a:lnSpc>
                <a:spcPct val="90000"/>
              </a:lnSpc>
              <a:spcBef>
                <a:spcPts val="560"/>
              </a:spcBef>
              <a:spcAft>
                <a:spcPts val="0"/>
              </a:spcAft>
              <a:buClr>
                <a:schemeClr val="dk1"/>
              </a:buClr>
              <a:buSzPts val="2800"/>
              <a:buNone/>
            </a:pPr>
            <a:r>
              <a:t/>
            </a:r>
            <a:endParaRPr/>
          </a:p>
          <a:p>
            <a:pPr indent="-342900" lvl="0" marL="342900" rtl="0" algn="l">
              <a:lnSpc>
                <a:spcPct val="90000"/>
              </a:lnSpc>
              <a:spcBef>
                <a:spcPts val="640"/>
              </a:spcBef>
              <a:spcAft>
                <a:spcPts val="0"/>
              </a:spcAft>
              <a:buClr>
                <a:schemeClr val="dk1"/>
              </a:buClr>
              <a:buSzPts val="3200"/>
              <a:buNone/>
            </a:pPr>
            <a:r>
              <a:t/>
            </a:r>
            <a:endParaRPr/>
          </a:p>
        </p:txBody>
      </p:sp>
      <p:sp>
        <p:nvSpPr>
          <p:cNvPr id="488" name="Google Shape;488;p42"/>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89" name="Google Shape;489;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90" name="Google Shape;490;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rgbClr val="3366FF"/>
              </a:buClr>
              <a:buSzPts val="3200"/>
              <a:buChar char="•"/>
            </a:pPr>
            <a:r>
              <a:rPr b="1" lang="en-US">
                <a:solidFill>
                  <a:srgbClr val="3366FF"/>
                </a:solidFill>
              </a:rPr>
              <a:t>Effective Access Time</a:t>
            </a:r>
            <a:r>
              <a:rPr lang="en-US">
                <a:solidFill>
                  <a:srgbClr val="3366FF"/>
                </a:solidFill>
              </a:rPr>
              <a:t> </a:t>
            </a:r>
            <a:r>
              <a:rPr lang="en-US"/>
              <a:t>(</a:t>
            </a:r>
            <a:r>
              <a:rPr b="1" lang="en-US">
                <a:solidFill>
                  <a:srgbClr val="3366FF"/>
                </a:solidFill>
              </a:rPr>
              <a:t>EAT</a:t>
            </a:r>
            <a:r>
              <a:rPr lang="en-US"/>
              <a:t>)</a:t>
            </a:r>
            <a:endParaRPr/>
          </a:p>
          <a:p>
            <a:pPr indent="-342900" lvl="0" marL="342900" rtl="0" algn="l">
              <a:lnSpc>
                <a:spcPct val="90000"/>
              </a:lnSpc>
              <a:spcBef>
                <a:spcPts val="640"/>
              </a:spcBef>
              <a:spcAft>
                <a:spcPts val="0"/>
              </a:spcAft>
              <a:buClr>
                <a:schemeClr val="dk1"/>
              </a:buClr>
              <a:buSzPts val="3200"/>
              <a:buNone/>
            </a:pPr>
            <a:r>
              <a:rPr lang="en-US"/>
              <a:t>		</a:t>
            </a:r>
            <a:endParaRPr/>
          </a:p>
          <a:p>
            <a:pPr indent="-342900" lvl="0" marL="342900" rtl="0" algn="l">
              <a:lnSpc>
                <a:spcPct val="90000"/>
              </a:lnSpc>
              <a:spcBef>
                <a:spcPts val="640"/>
              </a:spcBef>
              <a:spcAft>
                <a:spcPts val="0"/>
              </a:spcAft>
              <a:buClr>
                <a:schemeClr val="dk1"/>
              </a:buClr>
              <a:buSzPts val="3200"/>
              <a:buNone/>
            </a:pPr>
            <a:r>
              <a:rPr lang="en-US"/>
              <a:t>EAT= α x memory access time (hit) + fail x memory access time (failed)</a:t>
            </a:r>
            <a:endParaRPr/>
          </a:p>
          <a:p>
            <a:pPr indent="-139700" lvl="0" marL="342900" rtl="0" algn="l">
              <a:spcBef>
                <a:spcPts val="640"/>
              </a:spcBef>
              <a:spcAft>
                <a:spcPts val="0"/>
              </a:spcAft>
              <a:buClr>
                <a:schemeClr val="dk1"/>
              </a:buClr>
              <a:buSzPts val="3200"/>
              <a:buNone/>
            </a:pPr>
            <a:r>
              <a:t/>
            </a:r>
            <a:endParaRPr/>
          </a:p>
        </p:txBody>
      </p:sp>
      <p:sp>
        <p:nvSpPr>
          <p:cNvPr id="496" name="Google Shape;496;p43"/>
          <p:cNvSpPr txBox="1"/>
          <p:nvPr/>
        </p:nvSpPr>
        <p:spPr>
          <a:xfrm>
            <a:off x="457200" y="339190"/>
            <a:ext cx="8229600" cy="543412"/>
          </a:xfrm>
          <a:prstGeom prst="rect">
            <a:avLst/>
          </a:prstGeom>
          <a:noFill/>
          <a:ln>
            <a:noFill/>
          </a:ln>
        </p:spPr>
        <p:txBody>
          <a:bodyPr anchorCtr="0" anchor="ctr" bIns="45700" lIns="91425" spcFirstLastPara="1" rIns="91425" wrap="square" tIns="45700">
            <a:normAutofit fontScale="82500" lnSpcReduction="20000"/>
          </a:bodyPr>
          <a:lstStyle/>
          <a:p>
            <a:pPr indent="0" lvl="0" marL="0" marR="0" rtl="0" algn="ctr">
              <a:spcBef>
                <a:spcPts val="0"/>
              </a:spcBef>
              <a:spcAft>
                <a:spcPts val="0"/>
              </a:spcAft>
              <a:buClr>
                <a:schemeClr val="accent1"/>
              </a:buClr>
              <a:buSzPct val="100000"/>
              <a:buFont typeface="Calibri"/>
              <a:buNone/>
            </a:pPr>
            <a:r>
              <a:rPr b="1" lang="en-US" sz="4400">
                <a:solidFill>
                  <a:schemeClr val="accent1"/>
                </a:solidFill>
                <a:latin typeface="Calibri"/>
                <a:ea typeface="Calibri"/>
                <a:cs typeface="Calibri"/>
                <a:sym typeface="Calibri"/>
              </a:rPr>
              <a:t>Effective Access Time </a:t>
            </a:r>
            <a:endParaRPr/>
          </a:p>
        </p:txBody>
      </p:sp>
      <p:sp>
        <p:nvSpPr>
          <p:cNvPr id="497" name="Google Shape;497;p43"/>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498" name="Google Shape;49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499" name="Google Shape;49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4"/>
          <p:cNvSpPr txBox="1"/>
          <p:nvPr>
            <p:ph idx="1" type="body"/>
          </p:nvPr>
        </p:nvSpPr>
        <p:spPr>
          <a:xfrm>
            <a:off x="433878" y="1532301"/>
            <a:ext cx="8229600" cy="469854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 Consider α = 80%, 100ns for memory access</a:t>
            </a:r>
            <a:endParaRPr/>
          </a:p>
          <a:p>
            <a:pPr indent="-285750" lvl="1" marL="742950" rtl="0" algn="l">
              <a:lnSpc>
                <a:spcPct val="90000"/>
              </a:lnSpc>
              <a:spcBef>
                <a:spcPts val="560"/>
              </a:spcBef>
              <a:spcAft>
                <a:spcPts val="0"/>
              </a:spcAft>
              <a:buClr>
                <a:schemeClr val="dk1"/>
              </a:buClr>
              <a:buSzPts val="2800"/>
              <a:buChar char="–"/>
            </a:pPr>
            <a:r>
              <a:rPr lang="en-US"/>
              <a:t>EAT = 0.80 x 100 + 0.20 x (100+100) = 120ns</a:t>
            </a:r>
            <a:endParaRPr/>
          </a:p>
          <a:p>
            <a:pPr indent="-107950" lvl="1" marL="742950" rtl="0" algn="l">
              <a:lnSpc>
                <a:spcPct val="90000"/>
              </a:lnSpc>
              <a:spcBef>
                <a:spcPts val="560"/>
              </a:spcBef>
              <a:spcAft>
                <a:spcPts val="0"/>
              </a:spcAft>
              <a:buClr>
                <a:schemeClr val="dk1"/>
              </a:buClr>
              <a:buSzPts val="2800"/>
              <a:buNone/>
            </a:pPr>
            <a:r>
              <a:t/>
            </a:r>
            <a:endParaRPr/>
          </a:p>
          <a:p>
            <a:pPr indent="-107950" lvl="1" marL="742950" rtl="0" algn="l">
              <a:lnSpc>
                <a:spcPct val="90000"/>
              </a:lnSpc>
              <a:spcBef>
                <a:spcPts val="560"/>
              </a:spcBef>
              <a:spcAft>
                <a:spcPts val="0"/>
              </a:spcAft>
              <a:buClr>
                <a:schemeClr val="dk1"/>
              </a:buClr>
              <a:buSzPts val="2800"/>
              <a:buNone/>
            </a:pPr>
            <a:r>
              <a:t/>
            </a:r>
            <a:endParaRPr/>
          </a:p>
          <a:p>
            <a:pPr indent="-342900" lvl="0" marL="342900" rtl="0" algn="l">
              <a:lnSpc>
                <a:spcPct val="90000"/>
              </a:lnSpc>
              <a:spcBef>
                <a:spcPts val="640"/>
              </a:spcBef>
              <a:spcAft>
                <a:spcPts val="0"/>
              </a:spcAft>
              <a:buClr>
                <a:schemeClr val="dk1"/>
              </a:buClr>
              <a:buSzPts val="3200"/>
              <a:buChar char="•"/>
            </a:pPr>
            <a:r>
              <a:rPr lang="en-US"/>
              <a:t>Consider more realistic hit ratio -&gt;  α = 99% , 100ns for memory access</a:t>
            </a:r>
            <a:endParaRPr/>
          </a:p>
          <a:p>
            <a:pPr indent="-285750" lvl="1" marL="742950" rtl="0" algn="l">
              <a:lnSpc>
                <a:spcPct val="90000"/>
              </a:lnSpc>
              <a:spcBef>
                <a:spcPts val="560"/>
              </a:spcBef>
              <a:spcAft>
                <a:spcPts val="0"/>
              </a:spcAft>
              <a:buClr>
                <a:schemeClr val="dk1"/>
              </a:buClr>
              <a:buSzPts val="2800"/>
              <a:buChar char="–"/>
            </a:pPr>
            <a:r>
              <a:rPr lang="en-US"/>
              <a:t>EAT = 0.99 x 100 + 0.01 x (100+100) = 101ns</a:t>
            </a:r>
            <a:endParaRPr/>
          </a:p>
        </p:txBody>
      </p:sp>
      <p:sp>
        <p:nvSpPr>
          <p:cNvPr id="505" name="Google Shape;50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Calibri"/>
              <a:buNone/>
            </a:pPr>
            <a:r>
              <a:rPr lang="en-US">
                <a:solidFill>
                  <a:schemeClr val="accent1"/>
                </a:solidFill>
              </a:rPr>
              <a:t>Effective Access Time </a:t>
            </a:r>
            <a:r>
              <a:rPr lang="en-US"/>
              <a:t>(Cont.)</a:t>
            </a:r>
            <a:endParaRPr/>
          </a:p>
        </p:txBody>
      </p:sp>
      <p:sp>
        <p:nvSpPr>
          <p:cNvPr id="506" name="Google Shape;506;p44"/>
          <p:cNvSpPr/>
          <p:nvPr/>
        </p:nvSpPr>
        <p:spPr>
          <a:xfrm>
            <a:off x="457200" y="1230700"/>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07" name="Google Shape;507;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08" name="Google Shape;50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EAT Numerical </a:t>
            </a:r>
            <a:endParaRPr/>
          </a:p>
        </p:txBody>
      </p:sp>
      <p:sp>
        <p:nvSpPr>
          <p:cNvPr id="514" name="Google Shape;514;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lang="en-US" sz="2400"/>
              <a:t>Consider a paging system with the page table stored in memory.  </a:t>
            </a:r>
            <a:endParaRPr/>
          </a:p>
          <a:p>
            <a:pPr indent="-514350" lvl="0" marL="514350" rtl="0" algn="l">
              <a:spcBef>
                <a:spcPts val="480"/>
              </a:spcBef>
              <a:spcAft>
                <a:spcPts val="0"/>
              </a:spcAft>
              <a:buClr>
                <a:schemeClr val="dk1"/>
              </a:buClr>
              <a:buSzPts val="2400"/>
              <a:buFont typeface="Calibri"/>
              <a:buAutoNum type="arabicPeriod"/>
            </a:pPr>
            <a:r>
              <a:rPr lang="en-US" sz="2400"/>
              <a:t>If a memory reference takes 200 nanoseconds, how long does a paged memory reference take?  </a:t>
            </a:r>
            <a:endParaRPr/>
          </a:p>
          <a:p>
            <a:pPr indent="-514350" lvl="0" marL="514350" rtl="0" algn="l">
              <a:spcBef>
                <a:spcPts val="480"/>
              </a:spcBef>
              <a:spcAft>
                <a:spcPts val="0"/>
              </a:spcAft>
              <a:buClr>
                <a:schemeClr val="dk1"/>
              </a:buClr>
              <a:buSzPts val="2400"/>
              <a:buFont typeface="Calibri"/>
              <a:buAutoNum type="arabicPeriod"/>
            </a:pPr>
            <a:r>
              <a:rPr lang="en-US" sz="2400"/>
              <a:t>If we add associative registers, and 75 percent of all page-table references are found in the associative registers, what is the effective memory reference time? (Assume that finding a page-table entry in the associative registers takes zero time if the entry is there.) </a:t>
            </a:r>
            <a:endParaRPr/>
          </a:p>
          <a:p>
            <a:pPr indent="-139700" lvl="0" marL="342900" rtl="0" algn="l">
              <a:spcBef>
                <a:spcPts val="640"/>
              </a:spcBef>
              <a:spcAft>
                <a:spcPts val="0"/>
              </a:spcAft>
              <a:buClr>
                <a:schemeClr val="dk1"/>
              </a:buClr>
              <a:buSzPts val="3200"/>
              <a:buNone/>
            </a:pPr>
            <a:r>
              <a:t/>
            </a:r>
            <a:endParaRPr/>
          </a:p>
        </p:txBody>
      </p:sp>
      <p:sp>
        <p:nvSpPr>
          <p:cNvPr id="515" name="Google Shape;515;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16" name="Google Shape;51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EAT Numerical (Sol)</a:t>
            </a:r>
            <a:endParaRPr/>
          </a:p>
        </p:txBody>
      </p:sp>
      <p:sp>
        <p:nvSpPr>
          <p:cNvPr id="522" name="Google Shape;522;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Answer:  </a:t>
            </a:r>
            <a:endParaRPr/>
          </a:p>
          <a:p>
            <a:pPr indent="-514350" lvl="0" marL="514350" rtl="0" algn="l">
              <a:spcBef>
                <a:spcPts val="640"/>
              </a:spcBef>
              <a:spcAft>
                <a:spcPts val="0"/>
              </a:spcAft>
              <a:buClr>
                <a:schemeClr val="dk1"/>
              </a:buClr>
              <a:buSzPts val="3200"/>
              <a:buFont typeface="Calibri"/>
              <a:buAutoNum type="arabicPeriod"/>
            </a:pPr>
            <a:r>
              <a:rPr lang="en-US"/>
              <a:t>400 nanoseconds: 200 nanoseconds to access the page table and 200 nanoseconds to access the word in memory.  </a:t>
            </a:r>
            <a:endParaRPr/>
          </a:p>
          <a:p>
            <a:pPr indent="-514350" lvl="0" marL="514350" rtl="0" algn="l">
              <a:spcBef>
                <a:spcPts val="640"/>
              </a:spcBef>
              <a:spcAft>
                <a:spcPts val="0"/>
              </a:spcAft>
              <a:buClr>
                <a:schemeClr val="dk1"/>
              </a:buClr>
              <a:buSzPts val="3200"/>
              <a:buFont typeface="Calibri"/>
              <a:buAutoNum type="arabicPeriod"/>
            </a:pPr>
            <a:r>
              <a:rPr lang="en-US"/>
              <a:t>Effective access time = 0.75 × (200 nanoseconds) + 0.25 × (400 nanoseconds) = 250 nanoseconds. </a:t>
            </a:r>
            <a:endParaRPr/>
          </a:p>
          <a:p>
            <a:pPr indent="-139700" lvl="0" marL="342900" rtl="0" algn="l">
              <a:spcBef>
                <a:spcPts val="640"/>
              </a:spcBef>
              <a:spcAft>
                <a:spcPts val="0"/>
              </a:spcAft>
              <a:buClr>
                <a:schemeClr val="dk1"/>
              </a:buClr>
              <a:buSzPts val="3200"/>
              <a:buNone/>
            </a:pPr>
            <a:r>
              <a:t/>
            </a:r>
            <a:endParaRPr/>
          </a:p>
        </p:txBody>
      </p:sp>
      <p:sp>
        <p:nvSpPr>
          <p:cNvPr id="523" name="Google Shape;523;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24" name="Google Shape;524;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7"/>
          <p:cNvSpPr txBox="1"/>
          <p:nvPr>
            <p:ph type="title"/>
          </p:nvPr>
        </p:nvSpPr>
        <p:spPr>
          <a:xfrm>
            <a:off x="457200" y="247880"/>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Memory Protection</a:t>
            </a:r>
            <a:endParaRPr/>
          </a:p>
        </p:txBody>
      </p:sp>
      <p:sp>
        <p:nvSpPr>
          <p:cNvPr id="531" name="Google Shape;531;p47"/>
          <p:cNvSpPr txBox="1"/>
          <p:nvPr>
            <p:ph idx="1" type="body"/>
          </p:nvPr>
        </p:nvSpPr>
        <p:spPr>
          <a:xfrm>
            <a:off x="508000" y="1115391"/>
            <a:ext cx="8139043" cy="506895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Memory protection implemented by associating protection bit with each frame to indicate if read-only or read-write access is allowed</a:t>
            </a:r>
            <a:endParaRPr/>
          </a:p>
          <a:p>
            <a:pPr indent="-285750" lvl="1" marL="742950" rtl="0" algn="l">
              <a:spcBef>
                <a:spcPts val="400"/>
              </a:spcBef>
              <a:spcAft>
                <a:spcPts val="0"/>
              </a:spcAft>
              <a:buClr>
                <a:schemeClr val="dk1"/>
              </a:buClr>
              <a:buSzPts val="2000"/>
              <a:buChar char="–"/>
            </a:pPr>
            <a:r>
              <a:rPr lang="en-US" sz="2000"/>
              <a:t>Can also add more bits to indicate page execute-only, and so on</a:t>
            </a:r>
            <a:endParaRPr/>
          </a:p>
          <a:p>
            <a:pPr indent="-158750" lvl="1" marL="742950" rtl="0" algn="l">
              <a:spcBef>
                <a:spcPts val="400"/>
              </a:spcBef>
              <a:spcAft>
                <a:spcPts val="0"/>
              </a:spcAft>
              <a:buClr>
                <a:schemeClr val="dk1"/>
              </a:buClr>
              <a:buSzPts val="2000"/>
              <a:buNone/>
            </a:pPr>
            <a:r>
              <a:t/>
            </a:r>
            <a:endParaRPr sz="2000"/>
          </a:p>
          <a:p>
            <a:pPr indent="-342900" lvl="0" marL="342900" rtl="0" algn="l">
              <a:spcBef>
                <a:spcPts val="480"/>
              </a:spcBef>
              <a:spcAft>
                <a:spcPts val="0"/>
              </a:spcAft>
              <a:buClr>
                <a:srgbClr val="006699"/>
              </a:buClr>
              <a:buSzPts val="2400"/>
              <a:buChar char="•"/>
            </a:pPr>
            <a:r>
              <a:rPr b="1" lang="en-US" sz="2400">
                <a:solidFill>
                  <a:srgbClr val="006699"/>
                </a:solidFill>
                <a:latin typeface="Calibri"/>
                <a:ea typeface="Calibri"/>
                <a:cs typeface="Calibri"/>
                <a:sym typeface="Calibri"/>
              </a:rPr>
              <a:t>Valid-invalid</a:t>
            </a:r>
            <a:r>
              <a:rPr lang="en-US" sz="2400">
                <a:solidFill>
                  <a:srgbClr val="3366FF"/>
                </a:solidFill>
              </a:rPr>
              <a:t> </a:t>
            </a:r>
            <a:r>
              <a:rPr lang="en-US" sz="2400"/>
              <a:t>bit attached to each entry in the page table:</a:t>
            </a:r>
            <a:endParaRPr/>
          </a:p>
          <a:p>
            <a:pPr indent="-285750" lvl="1" marL="742950" rtl="0" algn="l">
              <a:spcBef>
                <a:spcPts val="400"/>
              </a:spcBef>
              <a:spcAft>
                <a:spcPts val="0"/>
              </a:spcAft>
              <a:buClr>
                <a:schemeClr val="dk1"/>
              </a:buClr>
              <a:buSzPts val="2000"/>
              <a:buChar char="–"/>
            </a:pPr>
            <a:r>
              <a:rPr lang="en-US" sz="2000"/>
              <a:t>“valid” indicates that the associated page is in the process’ logical address space, and is thus a legal page</a:t>
            </a:r>
            <a:endParaRPr/>
          </a:p>
          <a:p>
            <a:pPr indent="-285750" lvl="1" marL="742950" rtl="0" algn="l">
              <a:spcBef>
                <a:spcPts val="400"/>
              </a:spcBef>
              <a:spcAft>
                <a:spcPts val="0"/>
              </a:spcAft>
              <a:buClr>
                <a:schemeClr val="dk1"/>
              </a:buClr>
              <a:buSzPts val="2000"/>
              <a:buChar char="–"/>
            </a:pPr>
            <a:r>
              <a:rPr lang="en-US" sz="2000"/>
              <a:t>“invalid” indicates that the page is not in the process’ logical address space</a:t>
            </a:r>
            <a:endParaRPr/>
          </a:p>
          <a:p>
            <a:pPr indent="-285750" lvl="1" marL="742950" rtl="0" algn="l">
              <a:spcBef>
                <a:spcPts val="400"/>
              </a:spcBef>
              <a:spcAft>
                <a:spcPts val="0"/>
              </a:spcAft>
              <a:buClr>
                <a:schemeClr val="dk1"/>
              </a:buClr>
              <a:buSzPts val="2000"/>
              <a:buChar char="–"/>
            </a:pPr>
            <a:r>
              <a:rPr lang="en-US" sz="2000"/>
              <a:t>Or use </a:t>
            </a:r>
            <a:r>
              <a:rPr b="1" lang="en-US" sz="2000">
                <a:solidFill>
                  <a:srgbClr val="006699"/>
                </a:solidFill>
                <a:latin typeface="Calibri"/>
                <a:ea typeface="Calibri"/>
                <a:cs typeface="Calibri"/>
                <a:sym typeface="Calibri"/>
              </a:rPr>
              <a:t>page-table</a:t>
            </a:r>
            <a:r>
              <a:rPr b="1" lang="en-US" sz="2000">
                <a:solidFill>
                  <a:srgbClr val="3366FF"/>
                </a:solidFill>
              </a:rPr>
              <a:t> </a:t>
            </a:r>
            <a:r>
              <a:rPr b="1" lang="en-US" sz="2000">
                <a:solidFill>
                  <a:srgbClr val="006699"/>
                </a:solidFill>
                <a:latin typeface="Calibri"/>
                <a:ea typeface="Calibri"/>
                <a:cs typeface="Calibri"/>
                <a:sym typeface="Calibri"/>
              </a:rPr>
              <a:t>length</a:t>
            </a:r>
            <a:r>
              <a:rPr b="1" lang="en-US" sz="2000">
                <a:solidFill>
                  <a:srgbClr val="3366FF"/>
                </a:solidFill>
              </a:rPr>
              <a:t> </a:t>
            </a:r>
            <a:r>
              <a:rPr b="1" lang="en-US" sz="2000">
                <a:solidFill>
                  <a:srgbClr val="006699"/>
                </a:solidFill>
                <a:latin typeface="Calibri"/>
                <a:ea typeface="Calibri"/>
                <a:cs typeface="Calibri"/>
                <a:sym typeface="Calibri"/>
              </a:rPr>
              <a:t>register</a:t>
            </a:r>
            <a:r>
              <a:rPr b="1" lang="en-US" sz="2000">
                <a:solidFill>
                  <a:srgbClr val="3366FF"/>
                </a:solidFill>
              </a:rPr>
              <a:t> </a:t>
            </a:r>
            <a:r>
              <a:rPr lang="en-US" sz="2000"/>
              <a:t>(</a:t>
            </a:r>
            <a:r>
              <a:rPr b="1" lang="en-US" sz="2000">
                <a:solidFill>
                  <a:srgbClr val="006699"/>
                </a:solidFill>
                <a:latin typeface="Calibri"/>
                <a:ea typeface="Calibri"/>
                <a:cs typeface="Calibri"/>
                <a:sym typeface="Calibri"/>
              </a:rPr>
              <a:t>PTLR</a:t>
            </a:r>
            <a:r>
              <a:rPr lang="en-US" sz="2000"/>
              <a:t>)</a:t>
            </a:r>
            <a:endParaRPr/>
          </a:p>
          <a:p>
            <a:pPr indent="0" lvl="1" marL="457200" rtl="0" algn="l">
              <a:spcBef>
                <a:spcPts val="400"/>
              </a:spcBef>
              <a:spcAft>
                <a:spcPts val="0"/>
              </a:spcAft>
              <a:buClr>
                <a:schemeClr val="dk1"/>
              </a:buClr>
              <a:buSzPts val="2000"/>
              <a:buNone/>
            </a:pPr>
            <a:r>
              <a:t/>
            </a:r>
            <a:endParaRPr sz="2000"/>
          </a:p>
        </p:txBody>
      </p:sp>
      <p:sp>
        <p:nvSpPr>
          <p:cNvPr id="532" name="Google Shape;532;p47"/>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33" name="Google Shape;533;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34" name="Google Shape;53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8"/>
          <p:cNvSpPr txBox="1"/>
          <p:nvPr>
            <p:ph type="title"/>
          </p:nvPr>
        </p:nvSpPr>
        <p:spPr>
          <a:xfrm>
            <a:off x="786453" y="231913"/>
            <a:ext cx="7672873" cy="56472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2800"/>
              <a:buFont typeface="Calibri"/>
              <a:buNone/>
            </a:pPr>
            <a:r>
              <a:rPr lang="en-US" sz="2800">
                <a:solidFill>
                  <a:schemeClr val="accent1"/>
                </a:solidFill>
              </a:rPr>
              <a:t>Valid (v) or Invalid (i) Bit In A Page Table</a:t>
            </a:r>
            <a:endParaRPr/>
          </a:p>
        </p:txBody>
      </p:sp>
      <p:pic>
        <p:nvPicPr>
          <p:cNvPr id="541" name="Google Shape;541;p48"/>
          <p:cNvPicPr preferRelativeResize="0"/>
          <p:nvPr/>
        </p:nvPicPr>
        <p:blipFill rotWithShape="1">
          <a:blip r:embed="rId3">
            <a:alphaModFix/>
          </a:blip>
          <a:srcRect b="0" l="0" r="0" t="0"/>
          <a:stretch/>
        </p:blipFill>
        <p:spPr>
          <a:xfrm>
            <a:off x="1643250" y="1056141"/>
            <a:ext cx="6316593" cy="5482771"/>
          </a:xfrm>
          <a:prstGeom prst="rect">
            <a:avLst/>
          </a:prstGeom>
          <a:noFill/>
          <a:ln>
            <a:noFill/>
          </a:ln>
        </p:spPr>
      </p:pic>
      <p:sp>
        <p:nvSpPr>
          <p:cNvPr id="542" name="Google Shape;542;p48"/>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43" name="Google Shape;54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44" name="Google Shape;54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9"/>
          <p:cNvSpPr txBox="1"/>
          <p:nvPr>
            <p:ph type="title"/>
          </p:nvPr>
        </p:nvSpPr>
        <p:spPr>
          <a:xfrm>
            <a:off x="457200" y="274638"/>
            <a:ext cx="8229600" cy="51932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lang="en-US">
                <a:solidFill>
                  <a:schemeClr val="accent1"/>
                </a:solidFill>
              </a:rPr>
              <a:t>SHARED PAGES</a:t>
            </a:r>
            <a:endParaRPr/>
          </a:p>
        </p:txBody>
      </p:sp>
      <p:sp>
        <p:nvSpPr>
          <p:cNvPr id="550" name="Google Shape;550;p49"/>
          <p:cNvSpPr txBox="1"/>
          <p:nvPr>
            <p:ph idx="1" type="body"/>
          </p:nvPr>
        </p:nvSpPr>
        <p:spPr>
          <a:xfrm>
            <a:off x="5072064" y="1827210"/>
            <a:ext cx="4071937" cy="4134717"/>
          </a:xfrm>
          <a:prstGeom prst="rect">
            <a:avLst/>
          </a:prstGeom>
          <a:noFill/>
          <a:ln>
            <a:noFill/>
          </a:ln>
        </p:spPr>
        <p:txBody>
          <a:bodyPr anchorCtr="0" anchor="t" bIns="45700" lIns="91425" spcFirstLastPara="1" rIns="91425" wrap="square" tIns="45700">
            <a:normAutofit fontScale="92500" lnSpcReduction="10000"/>
          </a:bodyPr>
          <a:lstStyle/>
          <a:p>
            <a:pPr indent="-342923" lvl="0" marL="342900" rtl="0" algn="l">
              <a:lnSpc>
                <a:spcPct val="90000"/>
              </a:lnSpc>
              <a:spcBef>
                <a:spcPts val="0"/>
              </a:spcBef>
              <a:spcAft>
                <a:spcPts val="0"/>
              </a:spcAft>
              <a:buClr>
                <a:schemeClr val="dk1"/>
              </a:buClr>
              <a:buSzPct val="99944"/>
              <a:buChar char="•"/>
            </a:pPr>
            <a:r>
              <a:rPr lang="en-US" sz="1795"/>
              <a:t>Shared code</a:t>
            </a:r>
            <a:endParaRPr/>
          </a:p>
          <a:p>
            <a:pPr indent="-285773" lvl="1" marL="742950" rtl="0" algn="l">
              <a:lnSpc>
                <a:spcPct val="90000"/>
              </a:lnSpc>
              <a:spcBef>
                <a:spcPts val="332"/>
              </a:spcBef>
              <a:spcAft>
                <a:spcPts val="0"/>
              </a:spcAft>
              <a:buClr>
                <a:schemeClr val="dk1"/>
              </a:buClr>
              <a:buSzPct val="99944"/>
              <a:buChar char="–"/>
            </a:pPr>
            <a:r>
              <a:rPr lang="en-US" sz="1795"/>
              <a:t>Read-only (reentrant) code shared among processes</a:t>
            </a:r>
            <a:endParaRPr/>
          </a:p>
          <a:p>
            <a:pPr indent="-285773" lvl="1" marL="742950" rtl="0" algn="l">
              <a:lnSpc>
                <a:spcPct val="90000"/>
              </a:lnSpc>
              <a:spcBef>
                <a:spcPts val="332"/>
              </a:spcBef>
              <a:spcAft>
                <a:spcPts val="0"/>
              </a:spcAft>
              <a:buClr>
                <a:schemeClr val="dk1"/>
              </a:buClr>
              <a:buSzPct val="99944"/>
              <a:buChar char="–"/>
            </a:pPr>
            <a:r>
              <a:rPr lang="en-US" sz="1795"/>
              <a:t>Shared code appeared in same location in the physical address space</a:t>
            </a:r>
            <a:endParaRPr/>
          </a:p>
          <a:p>
            <a:pPr indent="-342923" lvl="0" marL="342900" rtl="0" algn="l">
              <a:lnSpc>
                <a:spcPct val="90000"/>
              </a:lnSpc>
              <a:spcBef>
                <a:spcPts val="332"/>
              </a:spcBef>
              <a:spcAft>
                <a:spcPts val="0"/>
              </a:spcAft>
              <a:buClr>
                <a:schemeClr val="dk1"/>
              </a:buClr>
              <a:buSzPct val="99944"/>
              <a:buChar char="•"/>
            </a:pPr>
            <a:r>
              <a:rPr lang="en-US" sz="1795"/>
              <a:t>Private code and data </a:t>
            </a:r>
            <a:endParaRPr/>
          </a:p>
          <a:p>
            <a:pPr indent="-285773" lvl="1" marL="742950" rtl="0" algn="l">
              <a:lnSpc>
                <a:spcPct val="90000"/>
              </a:lnSpc>
              <a:spcBef>
                <a:spcPts val="332"/>
              </a:spcBef>
              <a:spcAft>
                <a:spcPts val="0"/>
              </a:spcAft>
              <a:buClr>
                <a:schemeClr val="dk1"/>
              </a:buClr>
              <a:buSzPct val="99944"/>
              <a:buChar char="–"/>
            </a:pPr>
            <a:r>
              <a:rPr lang="en-US" sz="1795"/>
              <a:t>Each process keeps a separate copy of the code and data, (e.g., stack).</a:t>
            </a:r>
            <a:endParaRPr/>
          </a:p>
          <a:p>
            <a:pPr indent="-285773" lvl="1" marL="742950" rtl="0" algn="l">
              <a:lnSpc>
                <a:spcPct val="90000"/>
              </a:lnSpc>
              <a:spcBef>
                <a:spcPts val="332"/>
              </a:spcBef>
              <a:spcAft>
                <a:spcPts val="0"/>
              </a:spcAft>
              <a:buClr>
                <a:schemeClr val="dk1"/>
              </a:buClr>
              <a:buSzPct val="99944"/>
              <a:buChar char="–"/>
            </a:pPr>
            <a:r>
              <a:rPr lang="en-US" sz="1795"/>
              <a:t>Private page can appear anywhere in the physical address space.</a:t>
            </a:r>
            <a:endParaRPr/>
          </a:p>
          <a:p>
            <a:pPr indent="-342923" lvl="0" marL="342900" rtl="0" algn="l">
              <a:lnSpc>
                <a:spcPct val="90000"/>
              </a:lnSpc>
              <a:spcBef>
                <a:spcPts val="332"/>
              </a:spcBef>
              <a:spcAft>
                <a:spcPts val="0"/>
              </a:spcAft>
              <a:buClr>
                <a:schemeClr val="dk1"/>
              </a:buClr>
              <a:buSzPct val="99944"/>
              <a:buChar char="•"/>
            </a:pPr>
            <a:r>
              <a:rPr lang="en-US" sz="1795"/>
              <a:t>Copy on write</a:t>
            </a:r>
            <a:endParaRPr/>
          </a:p>
          <a:p>
            <a:pPr indent="-285773" lvl="1" marL="742950" rtl="0" algn="l">
              <a:lnSpc>
                <a:spcPct val="90000"/>
              </a:lnSpc>
              <a:spcBef>
                <a:spcPts val="332"/>
              </a:spcBef>
              <a:spcAft>
                <a:spcPts val="0"/>
              </a:spcAft>
              <a:buClr>
                <a:schemeClr val="dk1"/>
              </a:buClr>
              <a:buSzPct val="99944"/>
              <a:buChar char="–"/>
            </a:pPr>
            <a:r>
              <a:rPr lang="en-US" sz="1795"/>
              <a:t>Pages may be initially shared upon a fork</a:t>
            </a:r>
            <a:endParaRPr/>
          </a:p>
          <a:p>
            <a:pPr indent="-285773" lvl="1" marL="742950" rtl="0" algn="l">
              <a:lnSpc>
                <a:spcPct val="90000"/>
              </a:lnSpc>
              <a:spcBef>
                <a:spcPts val="332"/>
              </a:spcBef>
              <a:spcAft>
                <a:spcPts val="0"/>
              </a:spcAft>
              <a:buClr>
                <a:schemeClr val="dk1"/>
              </a:buClr>
              <a:buSzPct val="99944"/>
              <a:buChar char="–"/>
            </a:pPr>
            <a:r>
              <a:rPr lang="en-US" sz="1795"/>
              <a:t>They will be duplicated upon a write</a:t>
            </a:r>
            <a:endParaRPr/>
          </a:p>
        </p:txBody>
      </p:sp>
      <p:pic>
        <p:nvPicPr>
          <p:cNvPr id="551" name="Google Shape;551;p49"/>
          <p:cNvPicPr preferRelativeResize="0"/>
          <p:nvPr/>
        </p:nvPicPr>
        <p:blipFill rotWithShape="1">
          <a:blip r:embed="rId3">
            <a:alphaModFix/>
          </a:blip>
          <a:srcRect b="850" l="1698" r="1698" t="848"/>
          <a:stretch/>
        </p:blipFill>
        <p:spPr>
          <a:xfrm>
            <a:off x="0" y="1832450"/>
            <a:ext cx="5029200" cy="3860766"/>
          </a:xfrm>
          <a:prstGeom prst="rect">
            <a:avLst/>
          </a:prstGeom>
          <a:noFill/>
          <a:ln>
            <a:noFill/>
          </a:ln>
        </p:spPr>
      </p:pic>
      <p:cxnSp>
        <p:nvCxnSpPr>
          <p:cNvPr id="552" name="Google Shape;552;p49"/>
          <p:cNvCxnSpPr/>
          <p:nvPr/>
        </p:nvCxnSpPr>
        <p:spPr>
          <a:xfrm>
            <a:off x="644526" y="2342177"/>
            <a:ext cx="377825" cy="270958"/>
          </a:xfrm>
          <a:prstGeom prst="straightConnector1">
            <a:avLst/>
          </a:prstGeom>
          <a:noFill/>
          <a:ln cap="flat" cmpd="sng" w="9525">
            <a:solidFill>
              <a:schemeClr val="dk1"/>
            </a:solidFill>
            <a:prstDash val="solid"/>
            <a:miter lim="800000"/>
            <a:headEnd len="med" w="med" type="none"/>
            <a:tailEnd len="med" w="med" type="triangle"/>
          </a:ln>
        </p:spPr>
      </p:cxnSp>
      <p:cxnSp>
        <p:nvCxnSpPr>
          <p:cNvPr id="553" name="Google Shape;553;p49"/>
          <p:cNvCxnSpPr/>
          <p:nvPr/>
        </p:nvCxnSpPr>
        <p:spPr>
          <a:xfrm>
            <a:off x="1236663" y="2613135"/>
            <a:ext cx="3119437" cy="709579"/>
          </a:xfrm>
          <a:prstGeom prst="straightConnector1">
            <a:avLst/>
          </a:prstGeom>
          <a:noFill/>
          <a:ln cap="flat" cmpd="sng" w="9525">
            <a:solidFill>
              <a:schemeClr val="dk1"/>
            </a:solidFill>
            <a:prstDash val="solid"/>
            <a:miter lim="800000"/>
            <a:headEnd len="med" w="med" type="none"/>
            <a:tailEnd len="med" w="med" type="triangle"/>
          </a:ln>
        </p:spPr>
      </p:cxnSp>
      <p:cxnSp>
        <p:nvCxnSpPr>
          <p:cNvPr id="554" name="Google Shape;554;p49"/>
          <p:cNvCxnSpPr/>
          <p:nvPr/>
        </p:nvCxnSpPr>
        <p:spPr>
          <a:xfrm flipH="1" rot="10800000">
            <a:off x="3335339" y="3357145"/>
            <a:ext cx="968375" cy="405688"/>
          </a:xfrm>
          <a:prstGeom prst="straightConnector1">
            <a:avLst/>
          </a:prstGeom>
          <a:noFill/>
          <a:ln cap="flat" cmpd="sng" w="9525">
            <a:solidFill>
              <a:schemeClr val="dk1"/>
            </a:solidFill>
            <a:prstDash val="solid"/>
            <a:miter lim="800000"/>
            <a:headEnd len="med" w="med" type="none"/>
            <a:tailEnd len="med" w="med" type="triangle"/>
          </a:ln>
        </p:spPr>
      </p:cxnSp>
      <p:cxnSp>
        <p:nvCxnSpPr>
          <p:cNvPr id="555" name="Google Shape;555;p49"/>
          <p:cNvCxnSpPr/>
          <p:nvPr/>
        </p:nvCxnSpPr>
        <p:spPr>
          <a:xfrm>
            <a:off x="2743201" y="3542772"/>
            <a:ext cx="341313" cy="203592"/>
          </a:xfrm>
          <a:prstGeom prst="straightConnector1">
            <a:avLst/>
          </a:prstGeom>
          <a:noFill/>
          <a:ln cap="flat" cmpd="sng" w="9525">
            <a:solidFill>
              <a:schemeClr val="dk1"/>
            </a:solidFill>
            <a:prstDash val="solid"/>
            <a:miter lim="800000"/>
            <a:headEnd len="med" w="med" type="none"/>
            <a:tailEnd len="med" w="med" type="none"/>
          </a:ln>
        </p:spPr>
      </p:cxnSp>
      <p:cxnSp>
        <p:nvCxnSpPr>
          <p:cNvPr id="556" name="Google Shape;556;p49"/>
          <p:cNvCxnSpPr/>
          <p:nvPr/>
        </p:nvCxnSpPr>
        <p:spPr>
          <a:xfrm>
            <a:off x="646114" y="4743368"/>
            <a:ext cx="376237" cy="220060"/>
          </a:xfrm>
          <a:prstGeom prst="straightConnector1">
            <a:avLst/>
          </a:prstGeom>
          <a:noFill/>
          <a:ln cap="flat" cmpd="sng" w="9525">
            <a:solidFill>
              <a:schemeClr val="dk1"/>
            </a:solidFill>
            <a:prstDash val="solid"/>
            <a:miter lim="800000"/>
            <a:headEnd len="med" w="med" type="none"/>
            <a:tailEnd len="med" w="med" type="triangle"/>
          </a:ln>
        </p:spPr>
      </p:cxnSp>
      <p:sp>
        <p:nvSpPr>
          <p:cNvPr id="557" name="Google Shape;557;p49"/>
          <p:cNvSpPr/>
          <p:nvPr/>
        </p:nvSpPr>
        <p:spPr>
          <a:xfrm>
            <a:off x="1255714" y="3475408"/>
            <a:ext cx="3011487" cy="1616762"/>
          </a:xfrm>
          <a:custGeom>
            <a:rect b="b" l="l" r="r" t="t"/>
            <a:pathLst>
              <a:path extrusionOk="0" h="1080" w="1897">
                <a:moveTo>
                  <a:pt x="0" y="983"/>
                </a:moveTo>
                <a:cubicBezTo>
                  <a:pt x="339" y="1031"/>
                  <a:pt x="679" y="1080"/>
                  <a:pt x="937" y="1050"/>
                </a:cubicBezTo>
                <a:cubicBezTo>
                  <a:pt x="1195" y="1020"/>
                  <a:pt x="1387" y="977"/>
                  <a:pt x="1547" y="802"/>
                </a:cubicBezTo>
                <a:cubicBezTo>
                  <a:pt x="1707" y="627"/>
                  <a:pt x="1802" y="313"/>
                  <a:pt x="1897" y="0"/>
                </a:cubicBezTo>
              </a:path>
            </a:pathLst>
          </a:custGeom>
          <a:noFill/>
          <a:ln cap="flat" cmpd="sng" w="9525">
            <a:solidFill>
              <a:schemeClr val="dk1"/>
            </a:solidFill>
            <a:prstDash val="solid"/>
            <a:miter lim="800000"/>
            <a:headEnd len="sm" w="sm" type="none"/>
            <a:tailEnd len="sm" w="sm" type="none"/>
          </a:ln>
        </p:spPr>
        <p:txBody>
          <a:bodyPr anchorCtr="0" anchor="t" bIns="44600" lIns="89200" spcFirstLastPara="1" rIns="89200" wrap="square" tIns="446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558" name="Google Shape;558;p49"/>
          <p:cNvCxnSpPr/>
          <p:nvPr/>
        </p:nvCxnSpPr>
        <p:spPr>
          <a:xfrm flipH="1" rot="10800000">
            <a:off x="646114" y="3171516"/>
            <a:ext cx="358775" cy="169162"/>
          </a:xfrm>
          <a:prstGeom prst="straightConnector1">
            <a:avLst/>
          </a:prstGeom>
          <a:noFill/>
          <a:ln cap="flat" cmpd="sng" w="9525">
            <a:solidFill>
              <a:schemeClr val="hlink"/>
            </a:solidFill>
            <a:prstDash val="solid"/>
            <a:miter lim="800000"/>
            <a:headEnd len="med" w="med" type="none"/>
            <a:tailEnd len="med" w="med" type="triangle"/>
          </a:ln>
        </p:spPr>
      </p:cxnSp>
      <p:cxnSp>
        <p:nvCxnSpPr>
          <p:cNvPr id="559" name="Google Shape;559;p49"/>
          <p:cNvCxnSpPr/>
          <p:nvPr/>
        </p:nvCxnSpPr>
        <p:spPr>
          <a:xfrm flipH="1" rot="10800000">
            <a:off x="2743200" y="4321213"/>
            <a:ext cx="376238" cy="220060"/>
          </a:xfrm>
          <a:prstGeom prst="straightConnector1">
            <a:avLst/>
          </a:prstGeom>
          <a:noFill/>
          <a:ln cap="flat" cmpd="sng" w="9525">
            <a:solidFill>
              <a:srgbClr val="00FF00"/>
            </a:solidFill>
            <a:prstDash val="solid"/>
            <a:miter lim="800000"/>
            <a:headEnd len="med" w="med" type="none"/>
            <a:tailEnd len="med" w="med" type="triangle"/>
          </a:ln>
        </p:spPr>
      </p:cxnSp>
      <p:cxnSp>
        <p:nvCxnSpPr>
          <p:cNvPr id="560" name="Google Shape;560;p49"/>
          <p:cNvCxnSpPr/>
          <p:nvPr/>
        </p:nvCxnSpPr>
        <p:spPr>
          <a:xfrm flipH="1" rot="10800000">
            <a:off x="681038" y="5538276"/>
            <a:ext cx="341312" cy="202095"/>
          </a:xfrm>
          <a:prstGeom prst="straightConnector1">
            <a:avLst/>
          </a:prstGeom>
          <a:noFill/>
          <a:ln cap="flat" cmpd="sng" w="9525">
            <a:solidFill>
              <a:srgbClr val="0000FF"/>
            </a:solidFill>
            <a:prstDash val="solid"/>
            <a:miter lim="800000"/>
            <a:headEnd len="med" w="med" type="none"/>
            <a:tailEnd len="med" w="med" type="triangle"/>
          </a:ln>
        </p:spPr>
      </p:cxnSp>
      <p:sp>
        <p:nvSpPr>
          <p:cNvPr id="561" name="Google Shape;561;p49"/>
          <p:cNvSpPr/>
          <p:nvPr/>
        </p:nvSpPr>
        <p:spPr>
          <a:xfrm>
            <a:off x="1236663" y="3069720"/>
            <a:ext cx="3013075" cy="2612268"/>
          </a:xfrm>
          <a:custGeom>
            <a:rect b="b" l="l" r="r" t="t"/>
            <a:pathLst>
              <a:path extrusionOk="0" h="1745" w="1898">
                <a:moveTo>
                  <a:pt x="0" y="1626"/>
                </a:moveTo>
                <a:cubicBezTo>
                  <a:pt x="678" y="1685"/>
                  <a:pt x="1356" y="1745"/>
                  <a:pt x="1627" y="1559"/>
                </a:cubicBezTo>
                <a:cubicBezTo>
                  <a:pt x="1898" y="1373"/>
                  <a:pt x="1582" y="768"/>
                  <a:pt x="1627" y="508"/>
                </a:cubicBezTo>
                <a:cubicBezTo>
                  <a:pt x="1672" y="248"/>
                  <a:pt x="1785" y="124"/>
                  <a:pt x="1898" y="0"/>
                </a:cubicBezTo>
              </a:path>
            </a:pathLst>
          </a:custGeom>
          <a:noFill/>
          <a:ln cap="flat" cmpd="sng" w="9525">
            <a:solidFill>
              <a:srgbClr val="0000FF"/>
            </a:solidFill>
            <a:prstDash val="solid"/>
            <a:miter lim="800000"/>
            <a:headEnd len="sm" w="sm" type="none"/>
            <a:tailEnd len="sm" w="sm" type="none"/>
          </a:ln>
        </p:spPr>
        <p:txBody>
          <a:bodyPr anchorCtr="0" anchor="t" bIns="44600" lIns="89200" spcFirstLastPara="1" rIns="89200" wrap="square" tIns="446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562" name="Google Shape;562;p49"/>
          <p:cNvCxnSpPr/>
          <p:nvPr/>
        </p:nvCxnSpPr>
        <p:spPr>
          <a:xfrm flipH="1" rot="10800000">
            <a:off x="1236663" y="2714931"/>
            <a:ext cx="3067050" cy="473052"/>
          </a:xfrm>
          <a:prstGeom prst="straightConnector1">
            <a:avLst/>
          </a:prstGeom>
          <a:noFill/>
          <a:ln cap="flat" cmpd="sng" w="9525">
            <a:solidFill>
              <a:schemeClr val="hlink"/>
            </a:solidFill>
            <a:prstDash val="solid"/>
            <a:miter lim="800000"/>
            <a:headEnd len="med" w="med" type="none"/>
            <a:tailEnd len="med" w="med" type="triangle"/>
          </a:ln>
        </p:spPr>
      </p:cxnSp>
      <p:cxnSp>
        <p:nvCxnSpPr>
          <p:cNvPr id="563" name="Google Shape;563;p49"/>
          <p:cNvCxnSpPr/>
          <p:nvPr/>
        </p:nvCxnSpPr>
        <p:spPr>
          <a:xfrm>
            <a:off x="3335338" y="4321213"/>
            <a:ext cx="914400" cy="438622"/>
          </a:xfrm>
          <a:prstGeom prst="straightConnector1">
            <a:avLst/>
          </a:prstGeom>
          <a:noFill/>
          <a:ln cap="flat" cmpd="sng" w="9525">
            <a:solidFill>
              <a:srgbClr val="00FF00"/>
            </a:solidFill>
            <a:prstDash val="solid"/>
            <a:miter lim="800000"/>
            <a:headEnd len="med" w="med" type="none"/>
            <a:tailEnd len="med" w="med" type="triangle"/>
          </a:ln>
        </p:spPr>
      </p:cxnSp>
      <p:sp>
        <p:nvSpPr>
          <p:cNvPr id="564" name="Google Shape;564;p49"/>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565" name="Google Shape;56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66" name="Google Shape;56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457200" y="235568"/>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sz="4400">
                <a:solidFill>
                  <a:schemeClr val="accent1"/>
                </a:solidFill>
              </a:rPr>
              <a:t>Address Binding</a:t>
            </a:r>
            <a:endParaRPr/>
          </a:p>
        </p:txBody>
      </p:sp>
      <p:sp>
        <p:nvSpPr>
          <p:cNvPr id="129" name="Google Shape;129;p5"/>
          <p:cNvSpPr txBox="1"/>
          <p:nvPr>
            <p:ph idx="1" type="body"/>
          </p:nvPr>
        </p:nvSpPr>
        <p:spPr>
          <a:xfrm>
            <a:off x="849085" y="1144588"/>
            <a:ext cx="7688424" cy="492601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Programs on disk, ready to be brought into memory to execute form an </a:t>
            </a:r>
            <a:r>
              <a:rPr b="1" lang="en-US">
                <a:solidFill>
                  <a:srgbClr val="006699"/>
                </a:solidFill>
                <a:latin typeface="Calibri"/>
                <a:ea typeface="Calibri"/>
                <a:cs typeface="Calibri"/>
                <a:sym typeface="Calibri"/>
              </a:rPr>
              <a:t>input queue</a:t>
            </a:r>
            <a:endParaRPr/>
          </a:p>
          <a:p>
            <a:pPr indent="-285750" lvl="1" marL="742950" rtl="0" algn="l">
              <a:spcBef>
                <a:spcPts val="392"/>
              </a:spcBef>
              <a:spcAft>
                <a:spcPts val="0"/>
              </a:spcAft>
              <a:buClr>
                <a:schemeClr val="dk1"/>
              </a:buClr>
              <a:buSzPct val="100000"/>
              <a:buChar char="–"/>
            </a:pPr>
            <a:r>
              <a:rPr lang="en-US"/>
              <a:t>Without support, must be loaded into address 0000</a:t>
            </a:r>
            <a:endParaRPr/>
          </a:p>
          <a:p>
            <a:pPr indent="-342900" lvl="0" marL="342900" rtl="0" algn="l">
              <a:spcBef>
                <a:spcPts val="448"/>
              </a:spcBef>
              <a:spcAft>
                <a:spcPts val="0"/>
              </a:spcAft>
              <a:buClr>
                <a:schemeClr val="dk1"/>
              </a:buClr>
              <a:buSzPct val="100000"/>
              <a:buChar char="•"/>
            </a:pPr>
            <a:r>
              <a:rPr lang="en-US"/>
              <a:t>Inconvenient to have first user process physical address always at 0000 </a:t>
            </a:r>
            <a:endParaRPr/>
          </a:p>
          <a:p>
            <a:pPr indent="-285750" lvl="1" marL="742950" rtl="0" algn="l">
              <a:spcBef>
                <a:spcPts val="392"/>
              </a:spcBef>
              <a:spcAft>
                <a:spcPts val="0"/>
              </a:spcAft>
              <a:buClr>
                <a:schemeClr val="dk1"/>
              </a:buClr>
              <a:buSzPct val="100000"/>
              <a:buChar char="–"/>
            </a:pPr>
            <a:r>
              <a:rPr lang="en-US"/>
              <a:t>How can it not be?</a:t>
            </a:r>
            <a:endParaRPr/>
          </a:p>
          <a:p>
            <a:pPr indent="-342900" lvl="0" marL="342900" rtl="0" algn="l">
              <a:spcBef>
                <a:spcPts val="448"/>
              </a:spcBef>
              <a:spcAft>
                <a:spcPts val="0"/>
              </a:spcAft>
              <a:buClr>
                <a:schemeClr val="dk1"/>
              </a:buClr>
              <a:buSzPct val="100000"/>
              <a:buChar char="•"/>
            </a:pPr>
            <a:r>
              <a:rPr lang="en-US"/>
              <a:t>Addresses represented in different ways at different stages of a program’s life</a:t>
            </a:r>
            <a:endParaRPr/>
          </a:p>
          <a:p>
            <a:pPr indent="-285750" lvl="1" marL="742950" rtl="0" algn="l">
              <a:spcBef>
                <a:spcPts val="392"/>
              </a:spcBef>
              <a:spcAft>
                <a:spcPts val="0"/>
              </a:spcAft>
              <a:buClr>
                <a:schemeClr val="dk1"/>
              </a:buClr>
              <a:buSzPct val="100000"/>
              <a:buChar char="–"/>
            </a:pPr>
            <a:r>
              <a:rPr lang="en-US"/>
              <a:t>Source code addresses usually symbolic</a:t>
            </a:r>
            <a:endParaRPr/>
          </a:p>
          <a:p>
            <a:pPr indent="-285750" lvl="1" marL="742950" rtl="0" algn="l">
              <a:spcBef>
                <a:spcPts val="392"/>
              </a:spcBef>
              <a:spcAft>
                <a:spcPts val="0"/>
              </a:spcAft>
              <a:buClr>
                <a:schemeClr val="dk1"/>
              </a:buClr>
              <a:buSzPct val="100000"/>
              <a:buChar char="–"/>
            </a:pPr>
            <a:r>
              <a:rPr lang="en-US"/>
              <a:t>Compiled code addresses </a:t>
            </a:r>
            <a:r>
              <a:rPr b="1" lang="en-US">
                <a:solidFill>
                  <a:srgbClr val="006699"/>
                </a:solidFill>
                <a:latin typeface="Calibri"/>
                <a:ea typeface="Calibri"/>
                <a:cs typeface="Calibri"/>
                <a:sym typeface="Calibri"/>
              </a:rPr>
              <a:t>bind</a:t>
            </a:r>
            <a:r>
              <a:rPr b="1" lang="en-US">
                <a:solidFill>
                  <a:srgbClr val="0000FF"/>
                </a:solidFill>
              </a:rPr>
              <a:t> </a:t>
            </a:r>
            <a:r>
              <a:rPr lang="en-US"/>
              <a:t>to relocatable addresses</a:t>
            </a:r>
            <a:endParaRPr/>
          </a:p>
          <a:p>
            <a:pPr indent="-228600" lvl="2" marL="1143000" rtl="0" algn="l">
              <a:spcBef>
                <a:spcPts val="336"/>
              </a:spcBef>
              <a:spcAft>
                <a:spcPts val="0"/>
              </a:spcAft>
              <a:buClr>
                <a:schemeClr val="dk1"/>
              </a:buClr>
              <a:buSzPct val="100000"/>
              <a:buChar char="•"/>
            </a:pPr>
            <a:r>
              <a:rPr lang="en-US"/>
              <a:t>i.e., “14 bytes from beginning of this module”</a:t>
            </a:r>
            <a:endParaRPr/>
          </a:p>
          <a:p>
            <a:pPr indent="-285750" lvl="1" marL="742950" rtl="0" algn="l">
              <a:spcBef>
                <a:spcPts val="392"/>
              </a:spcBef>
              <a:spcAft>
                <a:spcPts val="0"/>
              </a:spcAft>
              <a:buClr>
                <a:schemeClr val="dk1"/>
              </a:buClr>
              <a:buSzPct val="100000"/>
              <a:buChar char="–"/>
            </a:pPr>
            <a:r>
              <a:rPr lang="en-US"/>
              <a:t>Linker or loader will bind relocatable addresses to absolute addresses</a:t>
            </a:r>
            <a:endParaRPr/>
          </a:p>
          <a:p>
            <a:pPr indent="-228600" lvl="2" marL="1143000" rtl="0" algn="l">
              <a:spcBef>
                <a:spcPts val="336"/>
              </a:spcBef>
              <a:spcAft>
                <a:spcPts val="0"/>
              </a:spcAft>
              <a:buClr>
                <a:schemeClr val="dk1"/>
              </a:buClr>
              <a:buSzPct val="100000"/>
              <a:buChar char="•"/>
            </a:pPr>
            <a:r>
              <a:rPr lang="en-US"/>
              <a:t>i.e., 74014</a:t>
            </a:r>
            <a:endParaRPr/>
          </a:p>
          <a:p>
            <a:pPr indent="-285750" lvl="1" marL="742950" rtl="0" algn="l">
              <a:spcBef>
                <a:spcPts val="392"/>
              </a:spcBef>
              <a:spcAft>
                <a:spcPts val="0"/>
              </a:spcAft>
              <a:buClr>
                <a:schemeClr val="dk1"/>
              </a:buClr>
              <a:buSzPct val="100000"/>
              <a:buChar char="–"/>
            </a:pPr>
            <a:r>
              <a:rPr lang="en-US"/>
              <a:t>Each binding maps one address space to another</a:t>
            </a:r>
            <a:endParaRPr/>
          </a:p>
          <a:p>
            <a:pPr indent="-342900" lvl="0" marL="342900" rtl="0" algn="l">
              <a:spcBef>
                <a:spcPts val="448"/>
              </a:spcBef>
              <a:spcAft>
                <a:spcPts val="0"/>
              </a:spcAft>
              <a:buClr>
                <a:schemeClr val="dk1"/>
              </a:buClr>
              <a:buSzPct val="100000"/>
              <a:buFont typeface="Arial"/>
              <a:buNone/>
            </a:pPr>
            <a:r>
              <a:t/>
            </a:r>
            <a:endParaRPr/>
          </a:p>
          <a:p>
            <a:pPr indent="-161290" lvl="1" marL="742950" rtl="0" algn="l">
              <a:spcBef>
                <a:spcPts val="392"/>
              </a:spcBef>
              <a:spcAft>
                <a:spcPts val="0"/>
              </a:spcAft>
              <a:buClr>
                <a:schemeClr val="dk1"/>
              </a:buClr>
              <a:buSzPct val="100000"/>
              <a:buNone/>
            </a:pPr>
            <a:r>
              <a:t/>
            </a:r>
            <a:endParaRPr/>
          </a:p>
        </p:txBody>
      </p:sp>
      <p:sp>
        <p:nvSpPr>
          <p:cNvPr id="130" name="Google Shape;130;p5"/>
          <p:cNvSpPr/>
          <p:nvPr/>
        </p:nvSpPr>
        <p:spPr>
          <a:xfrm>
            <a:off x="450517" y="928696"/>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31" name="Google Shape;1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32" name="Google Shape;1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0"/>
          <p:cNvSpPr txBox="1"/>
          <p:nvPr>
            <p:ph type="title"/>
          </p:nvPr>
        </p:nvSpPr>
        <p:spPr>
          <a:xfrm>
            <a:off x="520700" y="367633"/>
            <a:ext cx="8229600" cy="54341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en-US">
                <a:solidFill>
                  <a:srgbClr val="0070C0"/>
                </a:solidFill>
              </a:rPr>
              <a:t>Structure of the Page Table</a:t>
            </a:r>
            <a:endParaRPr/>
          </a:p>
        </p:txBody>
      </p:sp>
      <p:sp>
        <p:nvSpPr>
          <p:cNvPr id="573" name="Google Shape;573;p50"/>
          <p:cNvSpPr txBox="1"/>
          <p:nvPr>
            <p:ph idx="1" type="body"/>
          </p:nvPr>
        </p:nvSpPr>
        <p:spPr>
          <a:xfrm>
            <a:off x="907584" y="1519931"/>
            <a:ext cx="7119938" cy="4227531"/>
          </a:xfrm>
          <a:prstGeom prst="rect">
            <a:avLst/>
          </a:prstGeom>
          <a:noFill/>
          <a:ln>
            <a:noFill/>
          </a:ln>
        </p:spPr>
        <p:txBody>
          <a:bodyPr anchorCtr="0" anchor="t" bIns="45700" lIns="91425" spcFirstLastPara="1" rIns="91425" wrap="square" tIns="45700">
            <a:normAutofit fontScale="92500" lnSpcReduction="20000"/>
          </a:bodyPr>
          <a:lstStyle/>
          <a:p>
            <a:pPr indent="-358140" lvl="0" marL="342900" rtl="0" algn="l">
              <a:spcBef>
                <a:spcPts val="0"/>
              </a:spcBef>
              <a:spcAft>
                <a:spcPts val="0"/>
              </a:spcAft>
              <a:buClr>
                <a:schemeClr val="dk1"/>
              </a:buClr>
              <a:buSzPct val="100000"/>
              <a:buChar char="•"/>
            </a:pPr>
            <a:r>
              <a:rPr lang="en-US"/>
              <a:t>Memory structures for paging can get huge using </a:t>
            </a:r>
            <a:r>
              <a:rPr lang="en-US"/>
              <a:t>straightforward</a:t>
            </a:r>
            <a:r>
              <a:rPr lang="en-US"/>
              <a:t> methods</a:t>
            </a:r>
            <a:endParaRPr/>
          </a:p>
          <a:p>
            <a:pPr indent="-299085" lvl="1" marL="742950" rtl="0" algn="l">
              <a:spcBef>
                <a:spcPts val="476"/>
              </a:spcBef>
              <a:spcAft>
                <a:spcPts val="0"/>
              </a:spcAft>
              <a:buClr>
                <a:schemeClr val="dk1"/>
              </a:buClr>
              <a:buSzPct val="100000"/>
              <a:buChar char="–"/>
            </a:pPr>
            <a:r>
              <a:rPr lang="en-US"/>
              <a:t>Consider a 32-bit logical address space as on modern computers</a:t>
            </a:r>
            <a:endParaRPr/>
          </a:p>
          <a:p>
            <a:pPr indent="-299085" lvl="1" marL="742950" rtl="0" algn="l">
              <a:spcBef>
                <a:spcPts val="476"/>
              </a:spcBef>
              <a:spcAft>
                <a:spcPts val="0"/>
              </a:spcAft>
              <a:buClr>
                <a:schemeClr val="dk1"/>
              </a:buClr>
              <a:buSzPct val="100000"/>
              <a:buChar char="–"/>
            </a:pPr>
            <a:r>
              <a:rPr lang="en-US"/>
              <a:t>Page size of 4 KB (2</a:t>
            </a:r>
            <a:r>
              <a:rPr baseline="30000" lang="en-US"/>
              <a:t>12</a:t>
            </a:r>
            <a:r>
              <a:rPr lang="en-US"/>
              <a:t>)</a:t>
            </a:r>
            <a:endParaRPr/>
          </a:p>
          <a:p>
            <a:pPr indent="-299085" lvl="1" marL="742950" rtl="0" algn="l">
              <a:spcBef>
                <a:spcPts val="476"/>
              </a:spcBef>
              <a:spcAft>
                <a:spcPts val="0"/>
              </a:spcAft>
              <a:buClr>
                <a:schemeClr val="dk1"/>
              </a:buClr>
              <a:buSzPct val="100000"/>
              <a:buChar char="–"/>
            </a:pPr>
            <a:r>
              <a:rPr lang="en-US"/>
              <a:t>Page table would have 1 million entries (2</a:t>
            </a:r>
            <a:r>
              <a:rPr baseline="30000" lang="en-US"/>
              <a:t>32</a:t>
            </a:r>
            <a:r>
              <a:rPr lang="en-US"/>
              <a:t> / 2</a:t>
            </a:r>
            <a:r>
              <a:rPr baseline="30000" lang="en-US"/>
              <a:t>12</a:t>
            </a:r>
            <a:r>
              <a:rPr lang="en-US"/>
              <a:t>)</a:t>
            </a:r>
            <a:endParaRPr/>
          </a:p>
          <a:p>
            <a:pPr indent="-299085" lvl="1" marL="742950" rtl="0" algn="l">
              <a:spcBef>
                <a:spcPts val="476"/>
              </a:spcBef>
              <a:spcAft>
                <a:spcPts val="0"/>
              </a:spcAft>
              <a:buClr>
                <a:schemeClr val="dk1"/>
              </a:buClr>
              <a:buSzPct val="100000"/>
              <a:buChar char="–"/>
            </a:pPr>
            <a:r>
              <a:rPr lang="en-US"/>
              <a:t>If each entry is 4 bytes -&gt; 4 MB of physical address space / memory for page table alone</a:t>
            </a:r>
            <a:endParaRPr/>
          </a:p>
          <a:p>
            <a:pPr indent="-240030" lvl="2" marL="1143000" rtl="0" algn="l">
              <a:spcBef>
                <a:spcPts val="408"/>
              </a:spcBef>
              <a:spcAft>
                <a:spcPts val="0"/>
              </a:spcAft>
              <a:buClr>
                <a:schemeClr val="dk1"/>
              </a:buClr>
              <a:buSzPct val="100000"/>
              <a:buChar char="•"/>
            </a:pPr>
            <a:r>
              <a:rPr lang="en-US"/>
              <a:t>That amount of memory used to cost a lot</a:t>
            </a:r>
            <a:endParaRPr/>
          </a:p>
          <a:p>
            <a:pPr indent="-240030" lvl="2" marL="1143000" rtl="0" algn="l">
              <a:spcBef>
                <a:spcPts val="408"/>
              </a:spcBef>
              <a:spcAft>
                <a:spcPts val="0"/>
              </a:spcAft>
              <a:buClr>
                <a:schemeClr val="dk1"/>
              </a:buClr>
              <a:buSzPct val="100000"/>
              <a:buChar char="•"/>
            </a:pPr>
            <a:r>
              <a:rPr lang="en-US"/>
              <a:t>Don’t want to allocate that contiguously in main memory</a:t>
            </a:r>
            <a:endParaRPr/>
          </a:p>
        </p:txBody>
      </p:sp>
      <p:sp>
        <p:nvSpPr>
          <p:cNvPr id="574" name="Google Shape;574;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75" name="Google Shape;57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1"/>
          <p:cNvSpPr txBox="1"/>
          <p:nvPr>
            <p:ph idx="1" type="body"/>
          </p:nvPr>
        </p:nvSpPr>
        <p:spPr>
          <a:xfrm>
            <a:off x="534505" y="1651472"/>
            <a:ext cx="8229600" cy="4525963"/>
          </a:xfrm>
          <a:prstGeom prst="rect">
            <a:avLst/>
          </a:prstGeom>
          <a:noFill/>
          <a:ln>
            <a:noFill/>
          </a:ln>
        </p:spPr>
        <p:txBody>
          <a:bodyPr anchorCtr="0" anchor="t" bIns="45700" lIns="91425" spcFirstLastPara="1" rIns="91425" wrap="square" tIns="45700">
            <a:normAutofit/>
          </a:bodyPr>
          <a:lstStyle/>
          <a:p>
            <a:pPr indent="-514350" lvl="0" marL="514350" rtl="0" algn="ctr">
              <a:spcBef>
                <a:spcPts val="0"/>
              </a:spcBef>
              <a:spcAft>
                <a:spcPts val="0"/>
              </a:spcAft>
              <a:buClr>
                <a:schemeClr val="dk1"/>
              </a:buClr>
              <a:buSzPts val="3200"/>
              <a:buFont typeface="Calibri"/>
              <a:buAutoNum type="arabicPeriod"/>
            </a:pPr>
            <a:r>
              <a:rPr lang="en-US"/>
              <a:t>Hierarchical Paging</a:t>
            </a:r>
            <a:endParaRPr/>
          </a:p>
          <a:p>
            <a:pPr indent="-311150" lvl="0" marL="514350" rtl="0" algn="ctr">
              <a:spcBef>
                <a:spcPts val="640"/>
              </a:spcBef>
              <a:spcAft>
                <a:spcPts val="0"/>
              </a:spcAft>
              <a:buClr>
                <a:schemeClr val="dk1"/>
              </a:buClr>
              <a:buSzPts val="3200"/>
              <a:buFont typeface="Calibri"/>
              <a:buNone/>
            </a:pPr>
            <a:r>
              <a:t/>
            </a:r>
            <a:endParaRPr/>
          </a:p>
          <a:p>
            <a:pPr indent="-514350" lvl="0" marL="514350" rtl="0" algn="ctr">
              <a:spcBef>
                <a:spcPts val="640"/>
              </a:spcBef>
              <a:spcAft>
                <a:spcPts val="0"/>
              </a:spcAft>
              <a:buClr>
                <a:schemeClr val="dk1"/>
              </a:buClr>
              <a:buSzPts val="3200"/>
              <a:buFont typeface="Calibri"/>
              <a:buAutoNum type="arabicPeriod"/>
            </a:pPr>
            <a:r>
              <a:rPr lang="en-US"/>
              <a:t>Hashed Page Tables</a:t>
            </a:r>
            <a:endParaRPr/>
          </a:p>
          <a:p>
            <a:pPr indent="-311150" lvl="0" marL="514350" rtl="0" algn="ctr">
              <a:spcBef>
                <a:spcPts val="640"/>
              </a:spcBef>
              <a:spcAft>
                <a:spcPts val="0"/>
              </a:spcAft>
              <a:buClr>
                <a:schemeClr val="dk1"/>
              </a:buClr>
              <a:buSzPts val="3200"/>
              <a:buFont typeface="Calibri"/>
              <a:buNone/>
            </a:pPr>
            <a:r>
              <a:t/>
            </a:r>
            <a:endParaRPr/>
          </a:p>
          <a:p>
            <a:pPr indent="-514350" lvl="0" marL="514350" rtl="0" algn="ctr">
              <a:spcBef>
                <a:spcPts val="640"/>
              </a:spcBef>
              <a:spcAft>
                <a:spcPts val="0"/>
              </a:spcAft>
              <a:buClr>
                <a:schemeClr val="dk1"/>
              </a:buClr>
              <a:buSzPts val="3200"/>
              <a:buFont typeface="Calibri"/>
              <a:buAutoNum type="arabicPeriod"/>
            </a:pPr>
            <a:r>
              <a:rPr lang="en-US"/>
              <a:t>Inverted Page Tables</a:t>
            </a:r>
            <a:endParaRPr/>
          </a:p>
          <a:p>
            <a:pPr indent="-311150" lvl="0" marL="514350" rtl="0" algn="ctr">
              <a:spcBef>
                <a:spcPts val="640"/>
              </a:spcBef>
              <a:spcAft>
                <a:spcPts val="0"/>
              </a:spcAft>
              <a:buClr>
                <a:schemeClr val="dk1"/>
              </a:buClr>
              <a:buSzPts val="3200"/>
              <a:buFont typeface="Calibri"/>
              <a:buNone/>
            </a:pPr>
            <a:r>
              <a:t/>
            </a:r>
            <a:endParaRPr/>
          </a:p>
        </p:txBody>
      </p:sp>
      <p:sp>
        <p:nvSpPr>
          <p:cNvPr id="581" name="Google Shape;581;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4400"/>
              <a:buFont typeface="Calibri"/>
              <a:buNone/>
            </a:pPr>
            <a:r>
              <a:rPr lang="en-US">
                <a:solidFill>
                  <a:srgbClr val="0070C0"/>
                </a:solidFill>
              </a:rPr>
              <a:t>Structure of the Page Table</a:t>
            </a:r>
            <a:endParaRPr/>
          </a:p>
        </p:txBody>
      </p:sp>
      <p:sp>
        <p:nvSpPr>
          <p:cNvPr id="582" name="Google Shape;58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83" name="Google Shape;58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52"/>
          <p:cNvSpPr txBox="1"/>
          <p:nvPr>
            <p:ph type="title"/>
          </p:nvPr>
        </p:nvSpPr>
        <p:spPr>
          <a:xfrm>
            <a:off x="487317" y="351932"/>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en-US">
                <a:solidFill>
                  <a:srgbClr val="0070C0"/>
                </a:solidFill>
              </a:rPr>
              <a:t>Hierarchical Page Tables</a:t>
            </a:r>
            <a:endParaRPr/>
          </a:p>
        </p:txBody>
      </p:sp>
      <p:sp>
        <p:nvSpPr>
          <p:cNvPr id="590" name="Google Shape;590;p52"/>
          <p:cNvSpPr txBox="1"/>
          <p:nvPr>
            <p:ph idx="1" type="body"/>
          </p:nvPr>
        </p:nvSpPr>
        <p:spPr>
          <a:xfrm>
            <a:off x="936884" y="1304815"/>
            <a:ext cx="7699582" cy="467491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Break up the logical address space into multiple page tables</a:t>
            </a:r>
            <a:endParaRPr/>
          </a:p>
          <a:p>
            <a:pPr indent="-342900" lvl="0" marL="342900" rtl="0" algn="l">
              <a:spcBef>
                <a:spcPts val="640"/>
              </a:spcBef>
              <a:spcAft>
                <a:spcPts val="0"/>
              </a:spcAft>
              <a:buClr>
                <a:schemeClr val="dk1"/>
              </a:buClr>
              <a:buSzPts val="3200"/>
              <a:buChar char="•"/>
            </a:pPr>
            <a:r>
              <a:rPr lang="en-US"/>
              <a:t>A simple technique is a two-level page table</a:t>
            </a:r>
            <a:endParaRPr/>
          </a:p>
          <a:p>
            <a:pPr indent="-342900" lvl="0" marL="342900" rtl="0" algn="l">
              <a:spcBef>
                <a:spcPts val="640"/>
              </a:spcBef>
              <a:spcAft>
                <a:spcPts val="0"/>
              </a:spcAft>
              <a:buClr>
                <a:schemeClr val="dk1"/>
              </a:buClr>
              <a:buSzPts val="3200"/>
              <a:buChar char="•"/>
            </a:pPr>
            <a:r>
              <a:rPr lang="en-US"/>
              <a:t>We then page the page table</a:t>
            </a:r>
            <a:endParaRPr/>
          </a:p>
        </p:txBody>
      </p:sp>
      <p:sp>
        <p:nvSpPr>
          <p:cNvPr id="591" name="Google Shape;591;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592" name="Google Shape;59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3"/>
          <p:cNvSpPr txBox="1"/>
          <p:nvPr>
            <p:ph idx="4294967295" type="title"/>
          </p:nvPr>
        </p:nvSpPr>
        <p:spPr>
          <a:xfrm>
            <a:off x="457743" y="394939"/>
            <a:ext cx="8229057" cy="5758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83333"/>
              <a:buFont typeface="Calibri"/>
              <a:buNone/>
            </a:pPr>
            <a:r>
              <a:rPr lang="en-US">
                <a:solidFill>
                  <a:srgbClr val="0070C0"/>
                </a:solidFill>
              </a:rPr>
              <a:t>Two-Level Page-Table Scheme</a:t>
            </a:r>
            <a:endParaRPr sz="2400">
              <a:solidFill>
                <a:srgbClr val="0070C0"/>
              </a:solidFill>
            </a:endParaRPr>
          </a:p>
        </p:txBody>
      </p:sp>
      <p:pic>
        <p:nvPicPr>
          <p:cNvPr descr="8" id="599" name="Google Shape;599;p53"/>
          <p:cNvPicPr preferRelativeResize="0"/>
          <p:nvPr/>
        </p:nvPicPr>
        <p:blipFill rotWithShape="1">
          <a:blip r:embed="rId3">
            <a:alphaModFix/>
          </a:blip>
          <a:srcRect b="0" l="0" r="0" t="0"/>
          <a:stretch/>
        </p:blipFill>
        <p:spPr>
          <a:xfrm>
            <a:off x="2301875" y="1268414"/>
            <a:ext cx="4248150" cy="4492625"/>
          </a:xfrm>
          <a:prstGeom prst="rect">
            <a:avLst/>
          </a:prstGeom>
          <a:noFill/>
          <a:ln>
            <a:noFill/>
          </a:ln>
        </p:spPr>
      </p:pic>
      <p:sp>
        <p:nvSpPr>
          <p:cNvPr id="600" name="Google Shape;600;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01" name="Google Shape;601;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54"/>
          <p:cNvSpPr txBox="1"/>
          <p:nvPr>
            <p:ph type="title"/>
          </p:nvPr>
        </p:nvSpPr>
        <p:spPr>
          <a:xfrm>
            <a:off x="673652" y="241955"/>
            <a:ext cx="7762875"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en-US">
                <a:solidFill>
                  <a:srgbClr val="0070C0"/>
                </a:solidFill>
              </a:rPr>
              <a:t>Two-Level Paging Example</a:t>
            </a:r>
            <a:endParaRPr/>
          </a:p>
        </p:txBody>
      </p:sp>
      <p:sp>
        <p:nvSpPr>
          <p:cNvPr id="608" name="Google Shape;608;p54"/>
          <p:cNvSpPr txBox="1"/>
          <p:nvPr>
            <p:ph idx="1" type="body"/>
          </p:nvPr>
        </p:nvSpPr>
        <p:spPr>
          <a:xfrm>
            <a:off x="673652" y="941464"/>
            <a:ext cx="8038667" cy="5386449"/>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90000"/>
              </a:lnSpc>
              <a:spcBef>
                <a:spcPts val="0"/>
              </a:spcBef>
              <a:spcAft>
                <a:spcPts val="0"/>
              </a:spcAft>
              <a:buClr>
                <a:schemeClr val="dk1"/>
              </a:buClr>
              <a:buSzPct val="100000"/>
              <a:buChar char="•"/>
            </a:pPr>
            <a:r>
              <a:rPr lang="en-US"/>
              <a:t>A logical address (on 32-bit machine with 1K page size) is divided into:</a:t>
            </a:r>
            <a:endParaRPr/>
          </a:p>
          <a:p>
            <a:pPr indent="-285749" lvl="1" marL="627007" rtl="0" algn="l">
              <a:lnSpc>
                <a:spcPct val="90000"/>
              </a:lnSpc>
              <a:spcBef>
                <a:spcPts val="392"/>
              </a:spcBef>
              <a:spcAft>
                <a:spcPts val="0"/>
              </a:spcAft>
              <a:buClr>
                <a:schemeClr val="dk1"/>
              </a:buClr>
              <a:buSzPct val="100000"/>
              <a:buChar char="–"/>
            </a:pPr>
            <a:r>
              <a:rPr lang="en-US"/>
              <a:t>a page number consisting of 22 bits</a:t>
            </a:r>
            <a:endParaRPr/>
          </a:p>
          <a:p>
            <a:pPr indent="-285749" lvl="1" marL="627007" rtl="0" algn="l">
              <a:lnSpc>
                <a:spcPct val="90000"/>
              </a:lnSpc>
              <a:spcBef>
                <a:spcPts val="392"/>
              </a:spcBef>
              <a:spcAft>
                <a:spcPts val="0"/>
              </a:spcAft>
              <a:buClr>
                <a:schemeClr val="dk1"/>
              </a:buClr>
              <a:buSzPct val="100000"/>
              <a:buChar char="–"/>
            </a:pPr>
            <a:r>
              <a:rPr lang="en-US"/>
              <a:t>a page offset consisting of 10 bits</a:t>
            </a:r>
            <a:endParaRPr/>
          </a:p>
          <a:p>
            <a:pPr indent="-250189" lvl="1" marL="627007" rtl="0" algn="l">
              <a:lnSpc>
                <a:spcPct val="90000"/>
              </a:lnSpc>
              <a:spcBef>
                <a:spcPts val="112"/>
              </a:spcBef>
              <a:spcAft>
                <a:spcPts val="0"/>
              </a:spcAft>
              <a:buClr>
                <a:schemeClr val="dk1"/>
              </a:buClr>
              <a:buSzPct val="100000"/>
              <a:buNone/>
            </a:pPr>
            <a:r>
              <a:t/>
            </a:r>
            <a:endParaRPr sz="800"/>
          </a:p>
          <a:p>
            <a:pPr indent="-342900" lvl="0" marL="342900" rtl="0" algn="l">
              <a:lnSpc>
                <a:spcPct val="90000"/>
              </a:lnSpc>
              <a:spcBef>
                <a:spcPts val="448"/>
              </a:spcBef>
              <a:spcAft>
                <a:spcPts val="0"/>
              </a:spcAft>
              <a:buClr>
                <a:schemeClr val="dk1"/>
              </a:buClr>
              <a:buSzPct val="100000"/>
              <a:buChar char="•"/>
            </a:pPr>
            <a:r>
              <a:rPr lang="en-US"/>
              <a:t>Since the page table is paged, the page number is further divided into:</a:t>
            </a:r>
            <a:endParaRPr/>
          </a:p>
          <a:p>
            <a:pPr indent="-285749" lvl="1" marL="627007" rtl="0" algn="l">
              <a:lnSpc>
                <a:spcPct val="90000"/>
              </a:lnSpc>
              <a:spcBef>
                <a:spcPts val="392"/>
              </a:spcBef>
              <a:spcAft>
                <a:spcPts val="0"/>
              </a:spcAft>
              <a:buClr>
                <a:schemeClr val="dk1"/>
              </a:buClr>
              <a:buSzPct val="100000"/>
              <a:buChar char="–"/>
            </a:pPr>
            <a:r>
              <a:rPr lang="en-US"/>
              <a:t>a 12-bit page number </a:t>
            </a:r>
            <a:endParaRPr/>
          </a:p>
          <a:p>
            <a:pPr indent="-285749" lvl="1" marL="627007" rtl="0" algn="l">
              <a:lnSpc>
                <a:spcPct val="90000"/>
              </a:lnSpc>
              <a:spcBef>
                <a:spcPts val="392"/>
              </a:spcBef>
              <a:spcAft>
                <a:spcPts val="0"/>
              </a:spcAft>
              <a:buClr>
                <a:schemeClr val="dk1"/>
              </a:buClr>
              <a:buSzPct val="100000"/>
              <a:buChar char="–"/>
            </a:pPr>
            <a:r>
              <a:rPr lang="en-US"/>
              <a:t>a 10-bit page offset</a:t>
            </a:r>
            <a:endParaRPr/>
          </a:p>
          <a:p>
            <a:pPr indent="-250189" lvl="1" marL="627007" rtl="0" algn="l">
              <a:lnSpc>
                <a:spcPct val="90000"/>
              </a:lnSpc>
              <a:spcBef>
                <a:spcPts val="112"/>
              </a:spcBef>
              <a:spcAft>
                <a:spcPts val="0"/>
              </a:spcAft>
              <a:buClr>
                <a:schemeClr val="dk1"/>
              </a:buClr>
              <a:buSzPct val="100000"/>
              <a:buNone/>
            </a:pPr>
            <a:r>
              <a:t/>
            </a:r>
            <a:endParaRPr sz="800"/>
          </a:p>
          <a:p>
            <a:pPr indent="-342900" lvl="0" marL="342900" rtl="0" algn="l">
              <a:lnSpc>
                <a:spcPct val="90000"/>
              </a:lnSpc>
              <a:spcBef>
                <a:spcPts val="448"/>
              </a:spcBef>
              <a:spcAft>
                <a:spcPts val="0"/>
              </a:spcAft>
              <a:buClr>
                <a:schemeClr val="dk1"/>
              </a:buClr>
              <a:buSzPct val="100000"/>
              <a:buChar char="•"/>
            </a:pPr>
            <a:r>
              <a:rPr lang="en-US"/>
              <a:t>Thus, a logical address is as follows:</a:t>
            </a:r>
            <a:endParaRPr/>
          </a:p>
          <a:p>
            <a:pPr indent="-200660" lvl="0" marL="342900" rtl="0" algn="l">
              <a:lnSpc>
                <a:spcPct val="90000"/>
              </a:lnSpc>
              <a:spcBef>
                <a:spcPts val="448"/>
              </a:spcBef>
              <a:spcAft>
                <a:spcPts val="0"/>
              </a:spcAft>
              <a:buClr>
                <a:schemeClr val="dk1"/>
              </a:buClr>
              <a:buSzPct val="100000"/>
              <a:buNone/>
            </a:pPr>
            <a:r>
              <a:t/>
            </a:r>
            <a:endParaRPr/>
          </a:p>
          <a:p>
            <a:pPr indent="0" lvl="0" marL="0" rtl="0" algn="l">
              <a:lnSpc>
                <a:spcPct val="90000"/>
              </a:lnSpc>
              <a:spcBef>
                <a:spcPts val="448"/>
              </a:spcBef>
              <a:spcAft>
                <a:spcPts val="0"/>
              </a:spcAft>
              <a:buClr>
                <a:schemeClr val="dk1"/>
              </a:buClr>
              <a:buSzPct val="200000"/>
              <a:buNone/>
            </a:pPr>
            <a:br>
              <a:rPr lang="en-US"/>
            </a:br>
            <a:br>
              <a:rPr lang="en-US" sz="1600"/>
            </a:br>
            <a:br>
              <a:rPr lang="en-US" sz="1600"/>
            </a:br>
            <a:br>
              <a:rPr lang="en-US" sz="1600"/>
            </a:br>
            <a:br>
              <a:rPr lang="en-US" sz="1600"/>
            </a:br>
            <a:br>
              <a:rPr lang="en-US" sz="1600"/>
            </a:br>
            <a:endParaRPr sz="1600"/>
          </a:p>
          <a:p>
            <a:pPr indent="-200660" lvl="0" marL="342900" rtl="0" algn="l">
              <a:lnSpc>
                <a:spcPct val="90000"/>
              </a:lnSpc>
              <a:spcBef>
                <a:spcPts val="448"/>
              </a:spcBef>
              <a:spcAft>
                <a:spcPts val="0"/>
              </a:spcAft>
              <a:buClr>
                <a:schemeClr val="dk1"/>
              </a:buClr>
              <a:buSzPct val="100000"/>
              <a:buNone/>
            </a:pPr>
            <a:r>
              <a:t/>
            </a:r>
            <a:endParaRPr/>
          </a:p>
          <a:p>
            <a:pPr indent="-342900" lvl="0" marL="342900" rtl="0" algn="l">
              <a:lnSpc>
                <a:spcPct val="90000"/>
              </a:lnSpc>
              <a:spcBef>
                <a:spcPts val="448"/>
              </a:spcBef>
              <a:spcAft>
                <a:spcPts val="0"/>
              </a:spcAft>
              <a:buClr>
                <a:schemeClr val="dk1"/>
              </a:buClr>
              <a:buSzPct val="100000"/>
              <a:buChar char="•"/>
            </a:pPr>
            <a:r>
              <a:rPr lang="en-US"/>
              <a:t>where</a:t>
            </a:r>
            <a:r>
              <a:rPr i="1" lang="en-US"/>
              <a:t> p</a:t>
            </a:r>
            <a:r>
              <a:rPr baseline="-25000" i="1" lang="en-US"/>
              <a:t>1</a:t>
            </a:r>
            <a:r>
              <a:rPr lang="en-US"/>
              <a:t> is an index into the outer page table, and </a:t>
            </a:r>
            <a:r>
              <a:rPr i="1" lang="en-US"/>
              <a:t>p</a:t>
            </a:r>
            <a:r>
              <a:rPr baseline="-25000" i="1" lang="en-US"/>
              <a:t>2</a:t>
            </a:r>
            <a:r>
              <a:rPr lang="en-US"/>
              <a:t> is the displacement within the page of the inner page table</a:t>
            </a:r>
            <a:endParaRPr/>
          </a:p>
          <a:p>
            <a:pPr indent="-342900" lvl="0" marL="342900" rtl="0" algn="l">
              <a:lnSpc>
                <a:spcPct val="90000"/>
              </a:lnSpc>
              <a:spcBef>
                <a:spcPts val="448"/>
              </a:spcBef>
              <a:spcAft>
                <a:spcPts val="0"/>
              </a:spcAft>
              <a:buClr>
                <a:schemeClr val="dk1"/>
              </a:buClr>
              <a:buSzPct val="100000"/>
              <a:buChar char="•"/>
            </a:pPr>
            <a:r>
              <a:rPr lang="en-US"/>
              <a:t>Known as </a:t>
            </a:r>
            <a:r>
              <a:rPr b="1" lang="en-US">
                <a:solidFill>
                  <a:srgbClr val="0070C0"/>
                </a:solidFill>
              </a:rPr>
              <a:t>forward-mapped page table</a:t>
            </a:r>
            <a:endParaRPr/>
          </a:p>
        </p:txBody>
      </p:sp>
      <p:pic>
        <p:nvPicPr>
          <p:cNvPr id="609" name="Google Shape;609;p54"/>
          <p:cNvPicPr preferRelativeResize="0"/>
          <p:nvPr/>
        </p:nvPicPr>
        <p:blipFill rotWithShape="1">
          <a:blip r:embed="rId3">
            <a:alphaModFix/>
          </a:blip>
          <a:srcRect b="0" l="0" r="0" t="0"/>
          <a:stretch/>
        </p:blipFill>
        <p:spPr>
          <a:xfrm>
            <a:off x="3100495" y="3755278"/>
            <a:ext cx="3159125" cy="1055687"/>
          </a:xfrm>
          <a:prstGeom prst="rect">
            <a:avLst/>
          </a:prstGeom>
          <a:noFill/>
          <a:ln>
            <a:noFill/>
          </a:ln>
        </p:spPr>
      </p:pic>
      <p:sp>
        <p:nvSpPr>
          <p:cNvPr id="610" name="Google Shape;610;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11" name="Google Shape;611;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5"/>
          <p:cNvSpPr txBox="1"/>
          <p:nvPr>
            <p:ph type="title"/>
          </p:nvPr>
        </p:nvSpPr>
        <p:spPr>
          <a:xfrm>
            <a:off x="974106" y="351183"/>
            <a:ext cx="7558087"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83333"/>
              <a:buFont typeface="Calibri"/>
              <a:buNone/>
            </a:pPr>
            <a:r>
              <a:rPr lang="en-US">
                <a:solidFill>
                  <a:srgbClr val="0070C0"/>
                </a:solidFill>
              </a:rPr>
              <a:t>Address-Translation Scheme</a:t>
            </a:r>
            <a:endParaRPr sz="2400">
              <a:solidFill>
                <a:srgbClr val="0070C0"/>
              </a:solidFill>
            </a:endParaRPr>
          </a:p>
        </p:txBody>
      </p:sp>
      <p:pic>
        <p:nvPicPr>
          <p:cNvPr id="618" name="Google Shape;618;p55"/>
          <p:cNvPicPr preferRelativeResize="0"/>
          <p:nvPr/>
        </p:nvPicPr>
        <p:blipFill rotWithShape="1">
          <a:blip r:embed="rId3">
            <a:alphaModFix/>
          </a:blip>
          <a:srcRect b="0" l="0" r="0" t="0"/>
          <a:stretch/>
        </p:blipFill>
        <p:spPr>
          <a:xfrm>
            <a:off x="647148" y="1623325"/>
            <a:ext cx="8198658" cy="3456676"/>
          </a:xfrm>
          <a:prstGeom prst="rect">
            <a:avLst/>
          </a:prstGeom>
          <a:noFill/>
          <a:ln>
            <a:noFill/>
          </a:ln>
        </p:spPr>
      </p:pic>
      <p:sp>
        <p:nvSpPr>
          <p:cNvPr id="619" name="Google Shape;619;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20" name="Google Shape;620;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6"/>
          <p:cNvSpPr txBox="1"/>
          <p:nvPr>
            <p:ph type="title"/>
          </p:nvPr>
        </p:nvSpPr>
        <p:spPr>
          <a:xfrm>
            <a:off x="536575" y="304008"/>
            <a:ext cx="822960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en-US">
                <a:solidFill>
                  <a:srgbClr val="0070C0"/>
                </a:solidFill>
              </a:rPr>
              <a:t>64-bit Logical Address Space</a:t>
            </a:r>
            <a:endParaRPr/>
          </a:p>
        </p:txBody>
      </p:sp>
      <p:sp>
        <p:nvSpPr>
          <p:cNvPr id="626" name="Google Shape;626;p56"/>
          <p:cNvSpPr txBox="1"/>
          <p:nvPr>
            <p:ph idx="1" type="body"/>
          </p:nvPr>
        </p:nvSpPr>
        <p:spPr>
          <a:xfrm>
            <a:off x="722560" y="1201738"/>
            <a:ext cx="8116888" cy="508793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Noto Sans Symbols"/>
              <a:buChar char="⮚"/>
            </a:pPr>
            <a:r>
              <a:rPr lang="en-US" sz="2400"/>
              <a:t>Even two-level paging scheme not sufficient.</a:t>
            </a:r>
            <a:endParaRPr/>
          </a:p>
          <a:p>
            <a:pPr indent="-190500" lvl="0" marL="342900" rtl="0" algn="l">
              <a:spcBef>
                <a:spcPts val="480"/>
              </a:spcBef>
              <a:spcAft>
                <a:spcPts val="0"/>
              </a:spcAft>
              <a:buClr>
                <a:schemeClr val="dk1"/>
              </a:buClr>
              <a:buSzPts val="2400"/>
              <a:buFont typeface="Noto Sans Symbols"/>
              <a:buNone/>
            </a:pPr>
            <a:r>
              <a:t/>
            </a:r>
            <a:endParaRPr sz="2400"/>
          </a:p>
          <a:p>
            <a:pPr indent="-342900" lvl="0" marL="342900" rtl="0" algn="l">
              <a:spcBef>
                <a:spcPts val="480"/>
              </a:spcBef>
              <a:spcAft>
                <a:spcPts val="0"/>
              </a:spcAft>
              <a:buClr>
                <a:schemeClr val="dk1"/>
              </a:buClr>
              <a:buSzPts val="2400"/>
              <a:buFont typeface="Noto Sans Symbols"/>
              <a:buChar char="⮚"/>
            </a:pPr>
            <a:r>
              <a:rPr lang="en-US" sz="2400"/>
              <a:t>If page size is 4 KB (2</a:t>
            </a:r>
            <a:r>
              <a:rPr baseline="30000" lang="en-US" sz="2400"/>
              <a:t>12</a:t>
            </a:r>
            <a:r>
              <a:rPr lang="en-US" sz="2400"/>
              <a:t>)</a:t>
            </a:r>
            <a:endParaRPr/>
          </a:p>
          <a:p>
            <a:pPr indent="-457200" lvl="1" marL="914400" rtl="0" algn="l">
              <a:spcBef>
                <a:spcPts val="480"/>
              </a:spcBef>
              <a:spcAft>
                <a:spcPts val="0"/>
              </a:spcAft>
              <a:buClr>
                <a:schemeClr val="dk1"/>
              </a:buClr>
              <a:buSzPts val="2400"/>
              <a:buFont typeface="Calibri"/>
              <a:buAutoNum type="arabicPeriod"/>
            </a:pPr>
            <a:r>
              <a:rPr lang="en-US" sz="2400"/>
              <a:t>Then page table has 2</a:t>
            </a:r>
            <a:r>
              <a:rPr baseline="30000" lang="en-US" sz="2400"/>
              <a:t>52</a:t>
            </a:r>
            <a:r>
              <a:rPr lang="en-US" sz="2400"/>
              <a:t> entries</a:t>
            </a:r>
            <a:endParaRPr/>
          </a:p>
          <a:p>
            <a:pPr indent="-457200" lvl="1" marL="914400" rtl="0" algn="l">
              <a:spcBef>
                <a:spcPts val="480"/>
              </a:spcBef>
              <a:spcAft>
                <a:spcPts val="0"/>
              </a:spcAft>
              <a:buClr>
                <a:schemeClr val="dk1"/>
              </a:buClr>
              <a:buSzPts val="2400"/>
              <a:buFont typeface="Calibri"/>
              <a:buAutoNum type="arabicPeriod"/>
            </a:pPr>
            <a:r>
              <a:rPr lang="en-US" sz="2400"/>
              <a:t>If two level scheme, inner page tables could be 2</a:t>
            </a:r>
            <a:r>
              <a:rPr baseline="30000" lang="en-US" sz="2400"/>
              <a:t>10</a:t>
            </a:r>
            <a:r>
              <a:rPr lang="en-US" sz="2400"/>
              <a:t> 4-byte entries</a:t>
            </a:r>
            <a:endParaRPr/>
          </a:p>
          <a:p>
            <a:pPr indent="-457200" lvl="1" marL="914400" rtl="0" algn="l">
              <a:spcBef>
                <a:spcPts val="480"/>
              </a:spcBef>
              <a:spcAft>
                <a:spcPts val="0"/>
              </a:spcAft>
              <a:buClr>
                <a:schemeClr val="dk1"/>
              </a:buClr>
              <a:buSzPts val="2400"/>
              <a:buFont typeface="Calibri"/>
              <a:buAutoNum type="arabicPeriod"/>
            </a:pPr>
            <a:r>
              <a:rPr lang="en-US" sz="2400"/>
              <a:t>One solution is to add a 2</a:t>
            </a:r>
            <a:r>
              <a:rPr baseline="30000" lang="en-US" sz="2400"/>
              <a:t>nd</a:t>
            </a:r>
            <a:r>
              <a:rPr lang="en-US" sz="2400"/>
              <a:t> outer page table</a:t>
            </a:r>
            <a:endParaRPr/>
          </a:p>
          <a:p>
            <a:pPr indent="-457200" lvl="1" marL="914400" rtl="0" algn="l">
              <a:spcBef>
                <a:spcPts val="480"/>
              </a:spcBef>
              <a:spcAft>
                <a:spcPts val="0"/>
              </a:spcAft>
              <a:buClr>
                <a:schemeClr val="dk1"/>
              </a:buClr>
              <a:buSzPts val="2400"/>
              <a:buFont typeface="Calibri"/>
              <a:buAutoNum type="arabicPeriod"/>
            </a:pPr>
            <a:r>
              <a:rPr lang="en-US" sz="2400"/>
              <a:t>But in the following example the 2</a:t>
            </a:r>
            <a:r>
              <a:rPr baseline="30000" lang="en-US" sz="2400"/>
              <a:t>nd</a:t>
            </a:r>
            <a:r>
              <a:rPr lang="en-US" sz="2400"/>
              <a:t> outer page table is still 2</a:t>
            </a:r>
            <a:r>
              <a:rPr baseline="30000" lang="en-US" sz="2400"/>
              <a:t>34</a:t>
            </a:r>
            <a:r>
              <a:rPr lang="en-US" sz="2400"/>
              <a:t> bytes in size</a:t>
            </a:r>
            <a:endParaRPr/>
          </a:p>
          <a:p>
            <a:pPr indent="-228600" lvl="2" marL="1143000" rtl="0" algn="l">
              <a:spcBef>
                <a:spcPts val="400"/>
              </a:spcBef>
              <a:spcAft>
                <a:spcPts val="0"/>
              </a:spcAft>
              <a:buClr>
                <a:schemeClr val="dk1"/>
              </a:buClr>
              <a:buSzPts val="2000"/>
              <a:buChar char="•"/>
            </a:pPr>
            <a:r>
              <a:rPr lang="en-US" sz="2000"/>
              <a:t>And possibly 4 memory access to get to one physical memory location</a:t>
            </a:r>
            <a:endParaRPr/>
          </a:p>
          <a:p>
            <a:pPr indent="-82550" lvl="1" marL="742950" rtl="0" algn="l">
              <a:spcBef>
                <a:spcPts val="640"/>
              </a:spcBef>
              <a:spcAft>
                <a:spcPts val="0"/>
              </a:spcAft>
              <a:buClr>
                <a:schemeClr val="dk1"/>
              </a:buClr>
              <a:buSzPts val="3200"/>
              <a:buFont typeface="Arial"/>
              <a:buNone/>
            </a:pPr>
            <a:r>
              <a:t/>
            </a:r>
            <a:endParaRPr sz="3200"/>
          </a:p>
        </p:txBody>
      </p:sp>
      <p:sp>
        <p:nvSpPr>
          <p:cNvPr id="627" name="Google Shape;62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28" name="Google Shape;62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7"/>
          <p:cNvSpPr txBox="1"/>
          <p:nvPr>
            <p:ph type="title"/>
          </p:nvPr>
        </p:nvSpPr>
        <p:spPr>
          <a:xfrm>
            <a:off x="666414" y="346830"/>
            <a:ext cx="782161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en-US">
                <a:solidFill>
                  <a:srgbClr val="0070C0"/>
                </a:solidFill>
              </a:rPr>
              <a:t>Three-level Paging Scheme</a:t>
            </a:r>
            <a:endParaRPr/>
          </a:p>
        </p:txBody>
      </p:sp>
      <p:pic>
        <p:nvPicPr>
          <p:cNvPr id="635" name="Google Shape;635;p57"/>
          <p:cNvPicPr preferRelativeResize="0"/>
          <p:nvPr/>
        </p:nvPicPr>
        <p:blipFill rotWithShape="1">
          <a:blip r:embed="rId3">
            <a:alphaModFix/>
          </a:blip>
          <a:srcRect b="0" l="0" r="0" t="0"/>
          <a:stretch/>
        </p:blipFill>
        <p:spPr>
          <a:xfrm>
            <a:off x="1827165" y="1868049"/>
            <a:ext cx="5241925" cy="1168400"/>
          </a:xfrm>
          <a:prstGeom prst="rect">
            <a:avLst/>
          </a:prstGeom>
          <a:noFill/>
          <a:ln>
            <a:noFill/>
          </a:ln>
        </p:spPr>
      </p:pic>
      <p:pic>
        <p:nvPicPr>
          <p:cNvPr id="636" name="Google Shape;636;p57"/>
          <p:cNvPicPr preferRelativeResize="0"/>
          <p:nvPr/>
        </p:nvPicPr>
        <p:blipFill rotWithShape="1">
          <a:blip r:embed="rId4">
            <a:alphaModFix/>
          </a:blip>
          <a:srcRect b="0" l="0" r="0" t="0"/>
          <a:stretch/>
        </p:blipFill>
        <p:spPr>
          <a:xfrm>
            <a:off x="1814465" y="3704786"/>
            <a:ext cx="5486400" cy="1062038"/>
          </a:xfrm>
          <a:prstGeom prst="rect">
            <a:avLst/>
          </a:prstGeom>
          <a:noFill/>
          <a:ln>
            <a:noFill/>
          </a:ln>
        </p:spPr>
      </p:pic>
      <p:sp>
        <p:nvSpPr>
          <p:cNvPr id="637" name="Google Shape;637;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38" name="Google Shape;638;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8"/>
          <p:cNvSpPr txBox="1"/>
          <p:nvPr>
            <p:ph type="title"/>
          </p:nvPr>
        </p:nvSpPr>
        <p:spPr>
          <a:xfrm>
            <a:off x="846138" y="166689"/>
            <a:ext cx="78406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en-US">
                <a:solidFill>
                  <a:srgbClr val="0070C0"/>
                </a:solidFill>
              </a:rPr>
              <a:t>Hashed Page Tables</a:t>
            </a:r>
            <a:endParaRPr/>
          </a:p>
        </p:txBody>
      </p:sp>
      <p:sp>
        <p:nvSpPr>
          <p:cNvPr id="645" name="Google Shape;645;p58"/>
          <p:cNvSpPr txBox="1"/>
          <p:nvPr>
            <p:ph idx="1" type="body"/>
          </p:nvPr>
        </p:nvSpPr>
        <p:spPr>
          <a:xfrm>
            <a:off x="903288" y="1141413"/>
            <a:ext cx="7626350" cy="4722812"/>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Common in address spaces &gt; 32 bits</a:t>
            </a:r>
            <a:endParaRPr/>
          </a:p>
          <a:p>
            <a:pPr indent="-342900" lvl="0" marL="342900" rtl="0" algn="l">
              <a:spcBef>
                <a:spcPts val="448"/>
              </a:spcBef>
              <a:spcAft>
                <a:spcPts val="0"/>
              </a:spcAft>
              <a:buClr>
                <a:schemeClr val="dk1"/>
              </a:buClr>
              <a:buSzPct val="100000"/>
              <a:buChar char="•"/>
            </a:pPr>
            <a:r>
              <a:rPr lang="en-US"/>
              <a:t>The virtual page number is hashed into a page table</a:t>
            </a:r>
            <a:endParaRPr/>
          </a:p>
          <a:p>
            <a:pPr indent="-285750" lvl="1" marL="742950" rtl="0" algn="l">
              <a:spcBef>
                <a:spcPts val="392"/>
              </a:spcBef>
              <a:spcAft>
                <a:spcPts val="0"/>
              </a:spcAft>
              <a:buClr>
                <a:schemeClr val="dk1"/>
              </a:buClr>
              <a:buSzPct val="100000"/>
              <a:buChar char="–"/>
            </a:pPr>
            <a:r>
              <a:rPr lang="en-US"/>
              <a:t>This page table contains a chain of elements hashing to the same location</a:t>
            </a:r>
            <a:endParaRPr/>
          </a:p>
          <a:p>
            <a:pPr indent="-342900" lvl="0" marL="342900" rtl="0" algn="l">
              <a:spcBef>
                <a:spcPts val="448"/>
              </a:spcBef>
              <a:spcAft>
                <a:spcPts val="0"/>
              </a:spcAft>
              <a:buClr>
                <a:schemeClr val="dk1"/>
              </a:buClr>
              <a:buSzPct val="100000"/>
              <a:buChar char="•"/>
            </a:pPr>
            <a:r>
              <a:rPr lang="en-US"/>
              <a:t>Each element contains (1) the virtual page number (2) the value of the mapped page frame (3) a pointer to the next element</a:t>
            </a:r>
            <a:endParaRPr/>
          </a:p>
          <a:p>
            <a:pPr indent="-342900" lvl="0" marL="342900" rtl="0" algn="l">
              <a:spcBef>
                <a:spcPts val="448"/>
              </a:spcBef>
              <a:spcAft>
                <a:spcPts val="0"/>
              </a:spcAft>
              <a:buClr>
                <a:schemeClr val="dk1"/>
              </a:buClr>
              <a:buSzPct val="100000"/>
              <a:buChar char="•"/>
            </a:pPr>
            <a:r>
              <a:rPr lang="en-US"/>
              <a:t>Virtual page numbers are compared in this chain searching for a match</a:t>
            </a:r>
            <a:endParaRPr/>
          </a:p>
          <a:p>
            <a:pPr indent="-285750" lvl="1" marL="742950" rtl="0" algn="l">
              <a:spcBef>
                <a:spcPts val="392"/>
              </a:spcBef>
              <a:spcAft>
                <a:spcPts val="0"/>
              </a:spcAft>
              <a:buClr>
                <a:schemeClr val="dk1"/>
              </a:buClr>
              <a:buSzPct val="100000"/>
              <a:buChar char="–"/>
            </a:pPr>
            <a:r>
              <a:rPr lang="en-US"/>
              <a:t>If a match is found, the corresponding physical frame is extracted</a:t>
            </a:r>
            <a:endParaRPr/>
          </a:p>
          <a:p>
            <a:pPr indent="-342900" lvl="0" marL="342900" rtl="0" algn="l">
              <a:spcBef>
                <a:spcPts val="448"/>
              </a:spcBef>
              <a:spcAft>
                <a:spcPts val="0"/>
              </a:spcAft>
              <a:buClr>
                <a:schemeClr val="dk1"/>
              </a:buClr>
              <a:buSzPct val="100000"/>
              <a:buChar char="•"/>
            </a:pPr>
            <a:r>
              <a:rPr lang="en-US"/>
              <a:t>Variation for 64-bit addresses is </a:t>
            </a:r>
            <a:r>
              <a:rPr b="1" lang="en-US">
                <a:solidFill>
                  <a:srgbClr val="3366FF"/>
                </a:solidFill>
              </a:rPr>
              <a:t>clustered page tables</a:t>
            </a:r>
            <a:endParaRPr/>
          </a:p>
          <a:p>
            <a:pPr indent="-285750" lvl="1" marL="742950" rtl="0" algn="l">
              <a:spcBef>
                <a:spcPts val="392"/>
              </a:spcBef>
              <a:spcAft>
                <a:spcPts val="0"/>
              </a:spcAft>
              <a:buClr>
                <a:schemeClr val="dk1"/>
              </a:buClr>
              <a:buSzPct val="100000"/>
              <a:buChar char="–"/>
            </a:pPr>
            <a:r>
              <a:rPr lang="en-US"/>
              <a:t>Similar to hashed but each entry refers to several pages (such as 16) rather than 1</a:t>
            </a:r>
            <a:endParaRPr/>
          </a:p>
          <a:p>
            <a:pPr indent="-285750" lvl="1" marL="742950" rtl="0" algn="l">
              <a:spcBef>
                <a:spcPts val="392"/>
              </a:spcBef>
              <a:spcAft>
                <a:spcPts val="0"/>
              </a:spcAft>
              <a:buClr>
                <a:schemeClr val="dk1"/>
              </a:buClr>
              <a:buSzPct val="100000"/>
              <a:buChar char="–"/>
            </a:pPr>
            <a:r>
              <a:rPr lang="en-US"/>
              <a:t>Especially useful for </a:t>
            </a:r>
            <a:r>
              <a:rPr b="1" lang="en-US">
                <a:solidFill>
                  <a:srgbClr val="3366FF"/>
                </a:solidFill>
              </a:rPr>
              <a:t>sparse</a:t>
            </a:r>
            <a:r>
              <a:rPr lang="en-US"/>
              <a:t> address spaces (where memory references are non-contiguous and scattered) </a:t>
            </a:r>
            <a:endParaRPr/>
          </a:p>
        </p:txBody>
      </p:sp>
      <p:sp>
        <p:nvSpPr>
          <p:cNvPr id="646" name="Google Shape;646;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47" name="Google Shape;647;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59"/>
          <p:cNvSpPr txBox="1"/>
          <p:nvPr>
            <p:ph idx="4294967295" type="title"/>
          </p:nvPr>
        </p:nvSpPr>
        <p:spPr>
          <a:xfrm>
            <a:off x="553673" y="440501"/>
            <a:ext cx="8229057" cy="57581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83333"/>
              <a:buFont typeface="Calibri"/>
              <a:buNone/>
            </a:pPr>
            <a:r>
              <a:rPr lang="en-US">
                <a:solidFill>
                  <a:srgbClr val="0070C0"/>
                </a:solidFill>
              </a:rPr>
              <a:t>Hashed Page Table</a:t>
            </a:r>
            <a:endParaRPr sz="2400">
              <a:solidFill>
                <a:srgbClr val="0070C0"/>
              </a:solidFill>
            </a:endParaRPr>
          </a:p>
        </p:txBody>
      </p:sp>
      <p:pic>
        <p:nvPicPr>
          <p:cNvPr id="654" name="Google Shape;654;p59"/>
          <p:cNvPicPr preferRelativeResize="0"/>
          <p:nvPr/>
        </p:nvPicPr>
        <p:blipFill rotWithShape="1">
          <a:blip r:embed="rId3">
            <a:alphaModFix/>
          </a:blip>
          <a:srcRect b="0" l="0" r="0" t="0"/>
          <a:stretch/>
        </p:blipFill>
        <p:spPr>
          <a:xfrm>
            <a:off x="1487721" y="1632618"/>
            <a:ext cx="6616700" cy="3819525"/>
          </a:xfrm>
          <a:prstGeom prst="rect">
            <a:avLst/>
          </a:prstGeom>
          <a:noFill/>
          <a:ln>
            <a:noFill/>
          </a:ln>
        </p:spPr>
      </p:pic>
      <p:sp>
        <p:nvSpPr>
          <p:cNvPr id="655" name="Google Shape;655;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56" name="Google Shape;656;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520344" y="467978"/>
            <a:ext cx="8134350" cy="457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3600">
                <a:latin typeface="Calibri"/>
                <a:ea typeface="Calibri"/>
                <a:cs typeface="Calibri"/>
                <a:sym typeface="Calibri"/>
              </a:rPr>
              <a:t>Binding of Instructions and Data to Memory</a:t>
            </a:r>
            <a:endParaRPr/>
          </a:p>
        </p:txBody>
      </p:sp>
      <p:sp>
        <p:nvSpPr>
          <p:cNvPr id="139" name="Google Shape;139;p6"/>
          <p:cNvSpPr txBox="1"/>
          <p:nvPr>
            <p:ph idx="1" type="body"/>
          </p:nvPr>
        </p:nvSpPr>
        <p:spPr>
          <a:xfrm>
            <a:off x="673652" y="1334277"/>
            <a:ext cx="7854528" cy="504885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Address binding of instructions and data to memory addresses can happen at three different stages</a:t>
            </a:r>
            <a:endParaRPr/>
          </a:p>
          <a:p>
            <a:pPr indent="-285750" lvl="1" marL="742950" rtl="0" algn="l">
              <a:spcBef>
                <a:spcPts val="476"/>
              </a:spcBef>
              <a:spcAft>
                <a:spcPts val="0"/>
              </a:spcAft>
              <a:buClr>
                <a:schemeClr val="dk1"/>
              </a:buClr>
              <a:buSzPct val="100000"/>
              <a:buChar char="–"/>
            </a:pPr>
            <a:r>
              <a:rPr b="1" lang="en-US"/>
              <a:t>Compile time</a:t>
            </a:r>
            <a:r>
              <a:rPr lang="en-US"/>
              <a:t>:  If memory location known a priori, </a:t>
            </a:r>
            <a:r>
              <a:rPr b="1" lang="en-US">
                <a:solidFill>
                  <a:srgbClr val="006699"/>
                </a:solidFill>
                <a:latin typeface="Calibri"/>
                <a:ea typeface="Calibri"/>
                <a:cs typeface="Calibri"/>
                <a:sym typeface="Calibri"/>
              </a:rPr>
              <a:t>absolute code </a:t>
            </a:r>
            <a:r>
              <a:rPr lang="en-US"/>
              <a:t>can be generated; must recompile code if starting location changes.</a:t>
            </a:r>
            <a:endParaRPr/>
          </a:p>
          <a:p>
            <a:pPr indent="-134619" lvl="1" marL="742950" rtl="0" algn="l">
              <a:spcBef>
                <a:spcPts val="476"/>
              </a:spcBef>
              <a:spcAft>
                <a:spcPts val="0"/>
              </a:spcAft>
              <a:buClr>
                <a:schemeClr val="dk1"/>
              </a:buClr>
              <a:buSzPct val="100000"/>
              <a:buNone/>
            </a:pPr>
            <a:r>
              <a:t/>
            </a:r>
            <a:endParaRPr/>
          </a:p>
          <a:p>
            <a:pPr indent="-285750" lvl="1" marL="742950" rtl="0" algn="l">
              <a:spcBef>
                <a:spcPts val="476"/>
              </a:spcBef>
              <a:spcAft>
                <a:spcPts val="0"/>
              </a:spcAft>
              <a:buClr>
                <a:schemeClr val="dk1"/>
              </a:buClr>
              <a:buSzPct val="100000"/>
              <a:buChar char="–"/>
            </a:pPr>
            <a:r>
              <a:rPr b="1" lang="en-US"/>
              <a:t>Load time</a:t>
            </a:r>
            <a:r>
              <a:rPr lang="en-US"/>
              <a:t>:  Must generate </a:t>
            </a:r>
            <a:r>
              <a:rPr b="1" lang="en-US">
                <a:solidFill>
                  <a:srgbClr val="006699"/>
                </a:solidFill>
                <a:latin typeface="Calibri"/>
                <a:ea typeface="Calibri"/>
                <a:cs typeface="Calibri"/>
                <a:sym typeface="Calibri"/>
              </a:rPr>
              <a:t>relocatable code </a:t>
            </a:r>
            <a:r>
              <a:rPr lang="en-US"/>
              <a:t>if memory location is not known at compile time.</a:t>
            </a:r>
            <a:endParaRPr/>
          </a:p>
          <a:p>
            <a:pPr indent="-134619" lvl="1" marL="742950" rtl="0" algn="l">
              <a:spcBef>
                <a:spcPts val="476"/>
              </a:spcBef>
              <a:spcAft>
                <a:spcPts val="0"/>
              </a:spcAft>
              <a:buClr>
                <a:schemeClr val="dk1"/>
              </a:buClr>
              <a:buSzPct val="100000"/>
              <a:buNone/>
            </a:pPr>
            <a:r>
              <a:t/>
            </a:r>
            <a:endParaRPr/>
          </a:p>
          <a:p>
            <a:pPr indent="-285750" lvl="1" marL="742950" rtl="0" algn="l">
              <a:spcBef>
                <a:spcPts val="476"/>
              </a:spcBef>
              <a:spcAft>
                <a:spcPts val="0"/>
              </a:spcAft>
              <a:buClr>
                <a:schemeClr val="dk1"/>
              </a:buClr>
              <a:buSzPct val="100000"/>
              <a:buChar char="–"/>
            </a:pPr>
            <a:r>
              <a:rPr b="1" lang="en-US"/>
              <a:t>Execution time</a:t>
            </a:r>
            <a:r>
              <a:rPr lang="en-US"/>
              <a:t>:  Binding delayed until run time if the process can be moved during its execution from one memory segment to another.</a:t>
            </a:r>
            <a:endParaRPr/>
          </a:p>
          <a:p>
            <a:pPr indent="-228600" lvl="2" marL="1143000" rtl="0" algn="l">
              <a:spcBef>
                <a:spcPts val="408"/>
              </a:spcBef>
              <a:spcAft>
                <a:spcPts val="0"/>
              </a:spcAft>
              <a:buClr>
                <a:schemeClr val="dk1"/>
              </a:buClr>
              <a:buSzPct val="100000"/>
              <a:buChar char="•"/>
            </a:pPr>
            <a:r>
              <a:rPr lang="en-US"/>
              <a:t>Need hardware support for address maps (e.g., base and limit</a:t>
            </a:r>
            <a:r>
              <a:rPr i="1" lang="en-US"/>
              <a:t> </a:t>
            </a:r>
            <a:r>
              <a:rPr lang="en-US"/>
              <a:t>registers)</a:t>
            </a:r>
            <a:endParaRPr/>
          </a:p>
        </p:txBody>
      </p:sp>
      <p:sp>
        <p:nvSpPr>
          <p:cNvPr id="140" name="Google Shape;140;p6"/>
          <p:cNvSpPr/>
          <p:nvPr/>
        </p:nvSpPr>
        <p:spPr>
          <a:xfrm>
            <a:off x="457418" y="1146810"/>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1" name="Google Shape;14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42" name="Google Shape;14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0"/>
          <p:cNvSpPr txBox="1"/>
          <p:nvPr>
            <p:ph type="title"/>
          </p:nvPr>
        </p:nvSpPr>
        <p:spPr>
          <a:xfrm>
            <a:off x="593725" y="330460"/>
            <a:ext cx="7956550" cy="5762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lang="en-US">
                <a:solidFill>
                  <a:srgbClr val="0070C0"/>
                </a:solidFill>
              </a:rPr>
              <a:t>Inverted Page Table</a:t>
            </a:r>
            <a:endParaRPr/>
          </a:p>
        </p:txBody>
      </p:sp>
      <p:sp>
        <p:nvSpPr>
          <p:cNvPr id="663" name="Google Shape;663;p60"/>
          <p:cNvSpPr txBox="1"/>
          <p:nvPr>
            <p:ph idx="1" type="body"/>
          </p:nvPr>
        </p:nvSpPr>
        <p:spPr>
          <a:xfrm>
            <a:off x="939800" y="1152526"/>
            <a:ext cx="7073900" cy="47926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Rather than each process having a page table and keeping track of all possible logical pages, track all physical pages</a:t>
            </a:r>
            <a:endParaRPr/>
          </a:p>
          <a:p>
            <a:pPr indent="-20066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Char char="•"/>
            </a:pPr>
            <a:r>
              <a:rPr lang="en-US"/>
              <a:t>Entry consists of the virtual address of the page stored in that real memory location, with information about the process that owns that page</a:t>
            </a:r>
            <a:endParaRPr/>
          </a:p>
          <a:p>
            <a:pPr indent="-20066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Char char="•"/>
            </a:pPr>
            <a:r>
              <a:rPr lang="en-US"/>
              <a:t>Decreases memory needed to store each page table, but increases time needed to search the table when a page reference occurs</a:t>
            </a:r>
            <a:endParaRPr/>
          </a:p>
          <a:p>
            <a:pPr indent="-20066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Char char="•"/>
            </a:pPr>
            <a:r>
              <a:rPr lang="en-US"/>
              <a:t>Use hash table to limit the search to one — or at most a few — page-table entries</a:t>
            </a:r>
            <a:endParaRPr/>
          </a:p>
          <a:p>
            <a:pPr indent="-285750" lvl="1" marL="742950" rtl="0" algn="l">
              <a:spcBef>
                <a:spcPts val="392"/>
              </a:spcBef>
              <a:spcAft>
                <a:spcPts val="0"/>
              </a:spcAft>
              <a:buClr>
                <a:schemeClr val="dk1"/>
              </a:buClr>
              <a:buSzPct val="100000"/>
              <a:buChar char="–"/>
            </a:pPr>
            <a:r>
              <a:rPr lang="en-US"/>
              <a:t>TLB can accelerate access</a:t>
            </a:r>
            <a:endParaRPr/>
          </a:p>
        </p:txBody>
      </p:sp>
      <p:sp>
        <p:nvSpPr>
          <p:cNvPr id="664" name="Google Shape;664;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65" name="Google Shape;665;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61"/>
          <p:cNvSpPr txBox="1"/>
          <p:nvPr>
            <p:ph type="title"/>
          </p:nvPr>
        </p:nvSpPr>
        <p:spPr>
          <a:xfrm>
            <a:off x="958850" y="238549"/>
            <a:ext cx="7791450"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83333"/>
              <a:buFont typeface="Calibri"/>
              <a:buNone/>
            </a:pPr>
            <a:r>
              <a:rPr lang="en-US">
                <a:solidFill>
                  <a:srgbClr val="0070C0"/>
                </a:solidFill>
              </a:rPr>
              <a:t>Inverted Page Table Architecture</a:t>
            </a:r>
            <a:endParaRPr sz="2400">
              <a:solidFill>
                <a:srgbClr val="0070C0"/>
              </a:solidFill>
            </a:endParaRPr>
          </a:p>
        </p:txBody>
      </p:sp>
      <p:pic>
        <p:nvPicPr>
          <p:cNvPr id="672" name="Google Shape;672;p61"/>
          <p:cNvPicPr preferRelativeResize="0"/>
          <p:nvPr/>
        </p:nvPicPr>
        <p:blipFill rotWithShape="1">
          <a:blip r:embed="rId3">
            <a:alphaModFix/>
          </a:blip>
          <a:srcRect b="0" l="0" r="0" t="0"/>
          <a:stretch/>
        </p:blipFill>
        <p:spPr>
          <a:xfrm>
            <a:off x="1717675" y="1274763"/>
            <a:ext cx="6057900" cy="4189412"/>
          </a:xfrm>
          <a:prstGeom prst="rect">
            <a:avLst/>
          </a:prstGeom>
          <a:noFill/>
          <a:ln>
            <a:noFill/>
          </a:ln>
        </p:spPr>
      </p:pic>
      <p:sp>
        <p:nvSpPr>
          <p:cNvPr id="673" name="Google Shape;673;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674" name="Google Shape;674;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2"/>
          <p:cNvSpPr txBox="1"/>
          <p:nvPr>
            <p:ph type="ctrTitle"/>
          </p:nvPr>
        </p:nvSpPr>
        <p:spPr>
          <a:xfrm>
            <a:off x="818322" y="2353365"/>
            <a:ext cx="7772400" cy="212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300"/>
              <a:buFont typeface="Calibri"/>
              <a:buNone/>
            </a:pPr>
            <a:r>
              <a:rPr lang="en-US">
                <a:solidFill>
                  <a:schemeClr val="accent1"/>
                </a:solidFill>
              </a:rPr>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996662" y="2073192"/>
            <a:ext cx="2581425" cy="266446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000"/>
              <a:buFont typeface="Calibri"/>
              <a:buNone/>
            </a:pPr>
            <a:r>
              <a:rPr lang="en-US" sz="3000"/>
              <a:t>Multistep Processing of a User Program </a:t>
            </a:r>
            <a:endParaRPr sz="3000"/>
          </a:p>
        </p:txBody>
      </p:sp>
      <p:pic>
        <p:nvPicPr>
          <p:cNvPr descr="8" id="149" name="Google Shape;149;p7"/>
          <p:cNvPicPr preferRelativeResize="0"/>
          <p:nvPr/>
        </p:nvPicPr>
        <p:blipFill rotWithShape="1">
          <a:blip r:embed="rId3">
            <a:alphaModFix/>
          </a:blip>
          <a:srcRect b="0" l="0" r="0" t="0"/>
          <a:stretch/>
        </p:blipFill>
        <p:spPr>
          <a:xfrm>
            <a:off x="4509260" y="368064"/>
            <a:ext cx="3132827" cy="5813937"/>
          </a:xfrm>
          <a:prstGeom prst="rect">
            <a:avLst/>
          </a:prstGeom>
          <a:noFill/>
          <a:ln>
            <a:noFill/>
          </a:ln>
        </p:spPr>
      </p:pic>
      <p:sp>
        <p:nvSpPr>
          <p:cNvPr id="150" name="Google Shape;150;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51" name="Google Shape;1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706678" y="147415"/>
            <a:ext cx="7548562" cy="5762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Calibri"/>
              <a:buNone/>
            </a:pPr>
            <a:r>
              <a:rPr b="1" lang="en-US" sz="3600">
                <a:solidFill>
                  <a:schemeClr val="accent1"/>
                </a:solidFill>
              </a:rPr>
              <a:t>Logical vs. Physical Address Space</a:t>
            </a:r>
            <a:endParaRPr/>
          </a:p>
        </p:txBody>
      </p:sp>
      <p:sp>
        <p:nvSpPr>
          <p:cNvPr id="158" name="Google Shape;158;p8"/>
          <p:cNvSpPr txBox="1"/>
          <p:nvPr>
            <p:ph idx="1" type="body"/>
          </p:nvPr>
        </p:nvSpPr>
        <p:spPr>
          <a:xfrm>
            <a:off x="652015" y="1225826"/>
            <a:ext cx="7729985" cy="4998692"/>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sz="2600"/>
              <a:t>The concept of a logical address space that is bound to a separate </a:t>
            </a:r>
            <a:r>
              <a:rPr b="1" lang="en-US" sz="2600">
                <a:solidFill>
                  <a:srgbClr val="006699"/>
                </a:solidFill>
              </a:rPr>
              <a:t>physical</a:t>
            </a:r>
            <a:r>
              <a:rPr b="1" lang="en-US" sz="2600">
                <a:solidFill>
                  <a:srgbClr val="3366FF"/>
                </a:solidFill>
              </a:rPr>
              <a:t> </a:t>
            </a:r>
            <a:r>
              <a:rPr b="1" lang="en-US" sz="2600">
                <a:solidFill>
                  <a:srgbClr val="006699"/>
                </a:solidFill>
              </a:rPr>
              <a:t>address</a:t>
            </a:r>
            <a:r>
              <a:rPr b="1" lang="en-US" sz="2600">
                <a:solidFill>
                  <a:srgbClr val="3366FF"/>
                </a:solidFill>
              </a:rPr>
              <a:t> </a:t>
            </a:r>
            <a:r>
              <a:rPr b="1" lang="en-US" sz="2600">
                <a:solidFill>
                  <a:srgbClr val="006699"/>
                </a:solidFill>
              </a:rPr>
              <a:t>space</a:t>
            </a:r>
            <a:r>
              <a:rPr lang="en-US" sz="2600">
                <a:solidFill>
                  <a:srgbClr val="3366FF"/>
                </a:solidFill>
              </a:rPr>
              <a:t> </a:t>
            </a:r>
            <a:r>
              <a:rPr lang="en-US" sz="2600"/>
              <a:t>is central to proper memory management</a:t>
            </a:r>
            <a:endParaRPr/>
          </a:p>
          <a:p>
            <a:pPr indent="-285750" lvl="1" marL="742950" rtl="0" algn="l">
              <a:spcBef>
                <a:spcPts val="341"/>
              </a:spcBef>
              <a:spcAft>
                <a:spcPts val="0"/>
              </a:spcAft>
              <a:buClr>
                <a:srgbClr val="006699"/>
              </a:buClr>
              <a:buSzPct val="100000"/>
              <a:buChar char="–"/>
            </a:pPr>
            <a:r>
              <a:rPr b="1" lang="en-US" sz="2200">
                <a:solidFill>
                  <a:srgbClr val="006699"/>
                </a:solidFill>
              </a:rPr>
              <a:t>Logical</a:t>
            </a:r>
            <a:r>
              <a:rPr b="1" lang="en-US" sz="2200">
                <a:solidFill>
                  <a:srgbClr val="3366FF"/>
                </a:solidFill>
              </a:rPr>
              <a:t> </a:t>
            </a:r>
            <a:r>
              <a:rPr b="1" lang="en-US" sz="2200">
                <a:solidFill>
                  <a:srgbClr val="006699"/>
                </a:solidFill>
              </a:rPr>
              <a:t>address</a:t>
            </a:r>
            <a:r>
              <a:rPr lang="en-US" sz="2200">
                <a:solidFill>
                  <a:srgbClr val="3366FF"/>
                </a:solidFill>
              </a:rPr>
              <a:t> </a:t>
            </a:r>
            <a:r>
              <a:rPr lang="en-US" sz="2200"/>
              <a:t>– generated by the CPU; also referred to as </a:t>
            </a:r>
            <a:r>
              <a:rPr b="1" lang="en-US" sz="2200">
                <a:solidFill>
                  <a:srgbClr val="006699"/>
                </a:solidFill>
              </a:rPr>
              <a:t>virtual</a:t>
            </a:r>
            <a:r>
              <a:rPr b="1" lang="en-US" sz="2200">
                <a:solidFill>
                  <a:srgbClr val="3366FF"/>
                </a:solidFill>
              </a:rPr>
              <a:t> </a:t>
            </a:r>
            <a:r>
              <a:rPr b="1" lang="en-US" sz="2200">
                <a:solidFill>
                  <a:srgbClr val="006699"/>
                </a:solidFill>
              </a:rPr>
              <a:t>address</a:t>
            </a:r>
            <a:endParaRPr/>
          </a:p>
          <a:p>
            <a:pPr indent="-285750" lvl="1" marL="742950" rtl="0" algn="l">
              <a:spcBef>
                <a:spcPts val="341"/>
              </a:spcBef>
              <a:spcAft>
                <a:spcPts val="0"/>
              </a:spcAft>
              <a:buClr>
                <a:srgbClr val="006699"/>
              </a:buClr>
              <a:buSzPct val="100000"/>
              <a:buChar char="–"/>
            </a:pPr>
            <a:r>
              <a:rPr b="1" lang="en-US" sz="2200">
                <a:solidFill>
                  <a:srgbClr val="006699"/>
                </a:solidFill>
              </a:rPr>
              <a:t>Physical</a:t>
            </a:r>
            <a:r>
              <a:rPr b="1" lang="en-US" sz="2200">
                <a:solidFill>
                  <a:srgbClr val="3366FF"/>
                </a:solidFill>
              </a:rPr>
              <a:t> </a:t>
            </a:r>
            <a:r>
              <a:rPr b="1" lang="en-US" sz="2200">
                <a:solidFill>
                  <a:srgbClr val="006699"/>
                </a:solidFill>
              </a:rPr>
              <a:t>address</a:t>
            </a:r>
            <a:r>
              <a:rPr lang="en-US" sz="2200">
                <a:solidFill>
                  <a:srgbClr val="3366FF"/>
                </a:solidFill>
              </a:rPr>
              <a:t> </a:t>
            </a:r>
            <a:r>
              <a:rPr lang="en-US" sz="2200"/>
              <a:t>– address seen by the memory unit.</a:t>
            </a:r>
            <a:endParaRPr/>
          </a:p>
          <a:p>
            <a:pPr indent="0" lvl="1" marL="457200" rtl="0" algn="l">
              <a:spcBef>
                <a:spcPts val="341"/>
              </a:spcBef>
              <a:spcAft>
                <a:spcPts val="0"/>
              </a:spcAft>
              <a:buClr>
                <a:schemeClr val="dk1"/>
              </a:buClr>
              <a:buSzPct val="100000"/>
              <a:buNone/>
            </a:pPr>
            <a:r>
              <a:t/>
            </a:r>
            <a:endParaRPr sz="2200"/>
          </a:p>
          <a:p>
            <a:pPr indent="-342900" lvl="0" marL="342900" rtl="0" algn="l">
              <a:spcBef>
                <a:spcPts val="403"/>
              </a:spcBef>
              <a:spcAft>
                <a:spcPts val="0"/>
              </a:spcAft>
              <a:buClr>
                <a:schemeClr val="dk1"/>
              </a:buClr>
              <a:buSzPct val="100000"/>
              <a:buChar char="•"/>
            </a:pPr>
            <a:r>
              <a:rPr lang="en-US" sz="2600"/>
              <a:t>Logical and physical addresses are the same in compile-time and load-time address-binding schemes; logical (virtual) and physical addresses differ in execution-time address-binding scheme.</a:t>
            </a:r>
            <a:endParaRPr/>
          </a:p>
          <a:p>
            <a:pPr indent="0" lvl="0" marL="0" rtl="0" algn="l">
              <a:spcBef>
                <a:spcPts val="403"/>
              </a:spcBef>
              <a:spcAft>
                <a:spcPts val="0"/>
              </a:spcAft>
              <a:buClr>
                <a:schemeClr val="dk1"/>
              </a:buClr>
              <a:buSzPct val="100000"/>
              <a:buNone/>
            </a:pPr>
            <a:r>
              <a:t/>
            </a:r>
            <a:endParaRPr sz="2600"/>
          </a:p>
          <a:p>
            <a:pPr indent="-342900" lvl="0" marL="342900" rtl="0" algn="l">
              <a:spcBef>
                <a:spcPts val="403"/>
              </a:spcBef>
              <a:spcAft>
                <a:spcPts val="0"/>
              </a:spcAft>
              <a:buClr>
                <a:srgbClr val="006699"/>
              </a:buClr>
              <a:buSzPct val="100000"/>
              <a:buChar char="•"/>
            </a:pPr>
            <a:r>
              <a:rPr b="1" lang="en-US" sz="2600">
                <a:solidFill>
                  <a:srgbClr val="006699"/>
                </a:solidFill>
              </a:rPr>
              <a:t>Logical</a:t>
            </a:r>
            <a:r>
              <a:rPr b="1" lang="en-US" sz="2600">
                <a:solidFill>
                  <a:srgbClr val="3366FF"/>
                </a:solidFill>
              </a:rPr>
              <a:t> </a:t>
            </a:r>
            <a:r>
              <a:rPr b="1" lang="en-US" sz="2600">
                <a:solidFill>
                  <a:srgbClr val="006699"/>
                </a:solidFill>
              </a:rPr>
              <a:t>address</a:t>
            </a:r>
            <a:r>
              <a:rPr b="1" lang="en-US" sz="2600">
                <a:solidFill>
                  <a:srgbClr val="3366FF"/>
                </a:solidFill>
              </a:rPr>
              <a:t> </a:t>
            </a:r>
            <a:r>
              <a:rPr b="1" lang="en-US" sz="2600">
                <a:solidFill>
                  <a:srgbClr val="006699"/>
                </a:solidFill>
              </a:rPr>
              <a:t>space</a:t>
            </a:r>
            <a:r>
              <a:rPr b="1" lang="en-US" sz="2600">
                <a:solidFill>
                  <a:srgbClr val="3366FF"/>
                </a:solidFill>
              </a:rPr>
              <a:t> </a:t>
            </a:r>
            <a:r>
              <a:rPr lang="en-US" sz="2600"/>
              <a:t>is the set of all logical addresses generated by a program.</a:t>
            </a:r>
            <a:endParaRPr/>
          </a:p>
          <a:p>
            <a:pPr indent="0" lvl="0" marL="0" rtl="0" algn="l">
              <a:spcBef>
                <a:spcPts val="403"/>
              </a:spcBef>
              <a:spcAft>
                <a:spcPts val="0"/>
              </a:spcAft>
              <a:buClr>
                <a:schemeClr val="dk1"/>
              </a:buClr>
              <a:buSzPct val="100000"/>
              <a:buNone/>
            </a:pPr>
            <a:r>
              <a:t/>
            </a:r>
            <a:endParaRPr sz="2600"/>
          </a:p>
          <a:p>
            <a:pPr indent="-342900" lvl="0" marL="342900" rtl="0" algn="l">
              <a:spcBef>
                <a:spcPts val="403"/>
              </a:spcBef>
              <a:spcAft>
                <a:spcPts val="0"/>
              </a:spcAft>
              <a:buClr>
                <a:srgbClr val="006699"/>
              </a:buClr>
              <a:buSzPct val="100000"/>
              <a:buChar char="•"/>
            </a:pPr>
            <a:r>
              <a:rPr b="1" lang="en-US" sz="2600">
                <a:solidFill>
                  <a:srgbClr val="006699"/>
                </a:solidFill>
              </a:rPr>
              <a:t>Physical</a:t>
            </a:r>
            <a:r>
              <a:rPr b="1" lang="en-US" sz="2600">
                <a:solidFill>
                  <a:srgbClr val="3366FF"/>
                </a:solidFill>
              </a:rPr>
              <a:t> </a:t>
            </a:r>
            <a:r>
              <a:rPr b="1" lang="en-US" sz="2600">
                <a:solidFill>
                  <a:srgbClr val="006699"/>
                </a:solidFill>
              </a:rPr>
              <a:t>address</a:t>
            </a:r>
            <a:r>
              <a:rPr b="1" lang="en-US" sz="2600">
                <a:solidFill>
                  <a:srgbClr val="3366FF"/>
                </a:solidFill>
              </a:rPr>
              <a:t> </a:t>
            </a:r>
            <a:r>
              <a:rPr b="1" lang="en-US" sz="2600">
                <a:solidFill>
                  <a:srgbClr val="006699"/>
                </a:solidFill>
              </a:rPr>
              <a:t>space</a:t>
            </a:r>
            <a:r>
              <a:rPr b="1" lang="en-US" sz="2600">
                <a:solidFill>
                  <a:srgbClr val="3366FF"/>
                </a:solidFill>
              </a:rPr>
              <a:t> </a:t>
            </a:r>
            <a:r>
              <a:rPr lang="en-US" sz="2600"/>
              <a:t>is the set of all physical addresses generated by a program</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
        <p:nvSpPr>
          <p:cNvPr id="159" name="Google Shape;159;p8"/>
          <p:cNvSpPr/>
          <p:nvPr/>
        </p:nvSpPr>
        <p:spPr>
          <a:xfrm>
            <a:off x="474196" y="895140"/>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0" name="Google Shape;160;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61" name="Google Shape;16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9"/>
          <p:cNvSpPr/>
          <p:nvPr/>
        </p:nvSpPr>
        <p:spPr>
          <a:xfrm>
            <a:off x="457418" y="1146810"/>
            <a:ext cx="8068331" cy="0"/>
          </a:xfrm>
          <a:custGeom>
            <a:rect b="b" l="l" r="r" t="t"/>
            <a:pathLst>
              <a:path extrusionOk="0" h="120000" w="9435465">
                <a:moveTo>
                  <a:pt x="0" y="0"/>
                </a:moveTo>
                <a:lnTo>
                  <a:pt x="9435083" y="0"/>
                </a:lnTo>
              </a:path>
            </a:pathLst>
          </a:custGeom>
          <a:noFill/>
          <a:ln cap="flat" cmpd="sng" w="16500">
            <a:solidFill>
              <a:srgbClr val="32659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7" name="Google Shape;167;p9"/>
          <p:cNvSpPr txBox="1"/>
          <p:nvPr>
            <p:ph type="title"/>
          </p:nvPr>
        </p:nvSpPr>
        <p:spPr>
          <a:xfrm>
            <a:off x="737512" y="616365"/>
            <a:ext cx="7378117" cy="430887"/>
          </a:xfrm>
          <a:prstGeom prst="rect">
            <a:avLst/>
          </a:prstGeom>
          <a:noFill/>
          <a:ln>
            <a:noFill/>
          </a:ln>
        </p:spPr>
        <p:txBody>
          <a:bodyPr anchorCtr="0" anchor="ctr" bIns="0" lIns="0" spcFirstLastPara="1" rIns="0" wrap="square" tIns="0">
            <a:spAutoFit/>
          </a:bodyPr>
          <a:lstStyle/>
          <a:p>
            <a:pPr indent="0" lvl="0" marL="1371468" rtl="0" algn="l">
              <a:spcBef>
                <a:spcPts val="0"/>
              </a:spcBef>
              <a:spcAft>
                <a:spcPts val="0"/>
              </a:spcAft>
              <a:buClr>
                <a:schemeClr val="accent1"/>
              </a:buClr>
              <a:buSzPts val="2800"/>
              <a:buFont typeface="Calibri"/>
              <a:buNone/>
            </a:pPr>
            <a:r>
              <a:rPr b="1" lang="en-US" sz="2800">
                <a:solidFill>
                  <a:schemeClr val="accent1"/>
                </a:solidFill>
              </a:rPr>
              <a:t>MEMORY-MANAGEMENT</a:t>
            </a:r>
            <a:r>
              <a:rPr b="1" lang="en-US" sz="2800">
                <a:solidFill>
                  <a:schemeClr val="accent1"/>
                </a:solidFill>
                <a:latin typeface="Times New Roman"/>
                <a:ea typeface="Times New Roman"/>
                <a:cs typeface="Times New Roman"/>
                <a:sym typeface="Times New Roman"/>
              </a:rPr>
              <a:t> </a:t>
            </a:r>
            <a:r>
              <a:rPr b="1" lang="en-US" sz="2800">
                <a:solidFill>
                  <a:schemeClr val="accent1"/>
                </a:solidFill>
              </a:rPr>
              <a:t>UNIT</a:t>
            </a:r>
            <a:r>
              <a:rPr b="1" lang="en-US" sz="2800">
                <a:solidFill>
                  <a:schemeClr val="accent1"/>
                </a:solidFill>
                <a:latin typeface="Times New Roman"/>
                <a:ea typeface="Times New Roman"/>
                <a:cs typeface="Times New Roman"/>
                <a:sym typeface="Times New Roman"/>
              </a:rPr>
              <a:t> </a:t>
            </a:r>
            <a:r>
              <a:rPr b="1" lang="en-US" sz="2800">
                <a:solidFill>
                  <a:schemeClr val="accent1"/>
                </a:solidFill>
              </a:rPr>
              <a:t>(MMU)</a:t>
            </a:r>
            <a:endParaRPr b="1" sz="2800">
              <a:solidFill>
                <a:schemeClr val="accent1"/>
              </a:solidFill>
              <a:latin typeface="Times New Roman"/>
              <a:ea typeface="Times New Roman"/>
              <a:cs typeface="Times New Roman"/>
              <a:sym typeface="Times New Roman"/>
            </a:endParaRPr>
          </a:p>
        </p:txBody>
      </p:sp>
      <p:sp>
        <p:nvSpPr>
          <p:cNvPr id="168" name="Google Shape;168;p9"/>
          <p:cNvSpPr txBox="1"/>
          <p:nvPr/>
        </p:nvSpPr>
        <p:spPr>
          <a:xfrm>
            <a:off x="853678" y="1378579"/>
            <a:ext cx="7145786" cy="5031506"/>
          </a:xfrm>
          <a:prstGeom prst="rect">
            <a:avLst/>
          </a:prstGeom>
          <a:noFill/>
          <a:ln>
            <a:noFill/>
          </a:ln>
        </p:spPr>
        <p:txBody>
          <a:bodyPr anchorCtr="0" anchor="t" bIns="0" lIns="0" spcFirstLastPara="1" rIns="0" wrap="square" tIns="0">
            <a:spAutoFit/>
          </a:bodyPr>
          <a:lstStyle/>
          <a:p>
            <a:pPr indent="-325765" lvl="0" marL="336623" marR="0" rtl="0" algn="l">
              <a:spcBef>
                <a:spcPts val="0"/>
              </a:spcBef>
              <a:spcAft>
                <a:spcPts val="0"/>
              </a:spcAft>
              <a:buClr>
                <a:srgbClr val="993200"/>
              </a:buClr>
              <a:buSzPts val="1603"/>
              <a:buFont typeface="Noto Sans Symbols"/>
              <a:buChar char="■"/>
            </a:pPr>
            <a:r>
              <a:rPr lang="en-US" sz="1795">
                <a:solidFill>
                  <a:schemeClr val="dk1"/>
                </a:solidFill>
                <a:latin typeface="Arial"/>
                <a:ea typeface="Arial"/>
                <a:cs typeface="Arial"/>
                <a:sym typeface="Arial"/>
              </a:rPr>
              <a:t>MMU is a hardware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device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that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run</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time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maps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virtual</a:t>
            </a:r>
            <a:r>
              <a:rPr lang="en-US" sz="1795">
                <a:solidFill>
                  <a:schemeClr val="dk1"/>
                </a:solidFill>
                <a:latin typeface="Times New Roman"/>
                <a:ea typeface="Times New Roman"/>
                <a:cs typeface="Times New Roman"/>
                <a:sym typeface="Times New Roman"/>
              </a:rPr>
              <a:t> address </a:t>
            </a:r>
            <a:r>
              <a:rPr lang="en-US" sz="1795">
                <a:solidFill>
                  <a:schemeClr val="dk1"/>
                </a:solidFill>
                <a:latin typeface="Arial"/>
                <a:ea typeface="Arial"/>
                <a:cs typeface="Arial"/>
                <a:sym typeface="Arial"/>
              </a:rPr>
              <a:t>to</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physical</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address</a:t>
            </a:r>
            <a:endParaRPr/>
          </a:p>
          <a:p>
            <a:pPr indent="-223939" lvl="0" marL="336623" marR="0" rtl="0" algn="l">
              <a:spcBef>
                <a:spcPts val="0"/>
              </a:spcBef>
              <a:spcAft>
                <a:spcPts val="0"/>
              </a:spcAft>
              <a:buClr>
                <a:srgbClr val="993200"/>
              </a:buClr>
              <a:buSzPts val="1604"/>
              <a:buFont typeface="Noto Sans Symbols"/>
              <a:buNone/>
            </a:pPr>
            <a:r>
              <a:t/>
            </a:r>
            <a:endParaRPr sz="1795">
              <a:solidFill>
                <a:schemeClr val="dk1"/>
              </a:solidFill>
              <a:latin typeface="Arial"/>
              <a:ea typeface="Arial"/>
              <a:cs typeface="Arial"/>
              <a:sym typeface="Arial"/>
            </a:endParaRPr>
          </a:p>
          <a:p>
            <a:pPr indent="-223939" lvl="0" marL="336623" marR="0" rtl="0" algn="l">
              <a:spcBef>
                <a:spcPts val="0"/>
              </a:spcBef>
              <a:spcAft>
                <a:spcPts val="0"/>
              </a:spcAft>
              <a:buClr>
                <a:srgbClr val="993200"/>
              </a:buClr>
              <a:buSzPts val="1604"/>
              <a:buFont typeface="Noto Sans Symbols"/>
              <a:buNone/>
            </a:pPr>
            <a:r>
              <a:t/>
            </a:r>
            <a:endParaRPr sz="1795">
              <a:solidFill>
                <a:schemeClr val="dk1"/>
              </a:solidFill>
              <a:latin typeface="Arial"/>
              <a:ea typeface="Arial"/>
              <a:cs typeface="Arial"/>
              <a:sym typeface="Arial"/>
            </a:endParaRPr>
          </a:p>
          <a:p>
            <a:pPr indent="-223939" lvl="0" marL="336623" marR="0" rtl="0" algn="l">
              <a:spcBef>
                <a:spcPts val="0"/>
              </a:spcBef>
              <a:spcAft>
                <a:spcPts val="0"/>
              </a:spcAft>
              <a:buClr>
                <a:srgbClr val="993200"/>
              </a:buClr>
              <a:buSzPts val="1604"/>
              <a:buFont typeface="Noto Sans Symbols"/>
              <a:buNone/>
            </a:pPr>
            <a:r>
              <a:t/>
            </a:r>
            <a:endParaRPr sz="1795">
              <a:solidFill>
                <a:schemeClr val="dk1"/>
              </a:solidFill>
              <a:latin typeface="Arial"/>
              <a:ea typeface="Arial"/>
              <a:cs typeface="Arial"/>
              <a:sym typeface="Arial"/>
            </a:endParaRPr>
          </a:p>
          <a:p>
            <a:pPr indent="-223939" lvl="0" marL="336623" marR="0" rtl="0" algn="l">
              <a:spcBef>
                <a:spcPts val="0"/>
              </a:spcBef>
              <a:spcAft>
                <a:spcPts val="0"/>
              </a:spcAft>
              <a:buClr>
                <a:srgbClr val="993200"/>
              </a:buClr>
              <a:buSzPts val="1604"/>
              <a:buFont typeface="Noto Sans Symbols"/>
              <a:buNone/>
            </a:pPr>
            <a:r>
              <a:t/>
            </a:r>
            <a:endParaRPr sz="1795">
              <a:solidFill>
                <a:schemeClr val="dk1"/>
              </a:solidFill>
              <a:latin typeface="Arial"/>
              <a:ea typeface="Arial"/>
              <a:cs typeface="Arial"/>
              <a:sym typeface="Arial"/>
            </a:endParaRPr>
          </a:p>
          <a:p>
            <a:pPr indent="0" lvl="0" marL="0" marR="0" rtl="0" algn="l">
              <a:spcBef>
                <a:spcPts val="21"/>
              </a:spcBef>
              <a:spcAft>
                <a:spcPts val="0"/>
              </a:spcAft>
              <a:buClr>
                <a:srgbClr val="993200"/>
              </a:buClr>
              <a:buSzPts val="1796"/>
              <a:buFont typeface="Noto Sans Symbols"/>
              <a:buNone/>
            </a:pPr>
            <a:r>
              <a:t/>
            </a:r>
            <a:endParaRPr sz="1795">
              <a:solidFill>
                <a:schemeClr val="dk1"/>
              </a:solidFill>
              <a:latin typeface="Times New Roman"/>
              <a:ea typeface="Times New Roman"/>
              <a:cs typeface="Times New Roman"/>
              <a:sym typeface="Times New Roman"/>
            </a:endParaRPr>
          </a:p>
          <a:p>
            <a:pPr indent="-325765" lvl="0" marL="336623" marR="4344" rtl="0" algn="l">
              <a:spcBef>
                <a:spcPts val="0"/>
              </a:spcBef>
              <a:spcAft>
                <a:spcPts val="0"/>
              </a:spcAft>
              <a:buClr>
                <a:srgbClr val="993200"/>
              </a:buClr>
              <a:buSzPts val="1603"/>
              <a:buFont typeface="Noto Sans Symbols"/>
              <a:buChar char="■"/>
            </a:pPr>
            <a:r>
              <a:rPr lang="en-US" sz="1795">
                <a:solidFill>
                  <a:schemeClr val="dk1"/>
                </a:solidFill>
                <a:latin typeface="Arial"/>
                <a:ea typeface="Arial"/>
                <a:cs typeface="Arial"/>
                <a:sym typeface="Arial"/>
              </a:rPr>
              <a:t>To</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start,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consider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simple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scheme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where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value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in</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relocation</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register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added</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to</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every</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address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generated</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by</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user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process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time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sent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to</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memory</a:t>
            </a:r>
            <a:endParaRPr/>
          </a:p>
          <a:p>
            <a:pPr indent="-272012" lvl="1" marL="716681" marR="0" rtl="0" algn="l">
              <a:spcBef>
                <a:spcPts val="500"/>
              </a:spcBef>
              <a:spcAft>
                <a:spcPts val="0"/>
              </a:spcAft>
              <a:buClr>
                <a:srgbClr val="CC6500"/>
              </a:buClr>
              <a:buSzPts val="1410"/>
              <a:buFont typeface="Noto Sans Symbols"/>
              <a:buChar char="•"/>
            </a:pPr>
            <a:r>
              <a:rPr b="0" i="0" lang="en-US" sz="1795" u="none" cap="none" strike="noStrike">
                <a:solidFill>
                  <a:schemeClr val="dk1"/>
                </a:solidFill>
                <a:latin typeface="Arial"/>
                <a:ea typeface="Arial"/>
                <a:cs typeface="Arial"/>
                <a:sym typeface="Arial"/>
              </a:rPr>
              <a:t>Base</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register</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now</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called</a:t>
            </a:r>
            <a:r>
              <a:rPr b="0" i="0" lang="en-US" sz="1795" u="none" cap="none" strike="noStrike">
                <a:solidFill>
                  <a:schemeClr val="dk1"/>
                </a:solidFill>
                <a:latin typeface="Times New Roman"/>
                <a:ea typeface="Times New Roman"/>
                <a:cs typeface="Times New Roman"/>
                <a:sym typeface="Times New Roman"/>
              </a:rPr>
              <a:t> </a:t>
            </a:r>
            <a:r>
              <a:rPr b="1" i="0" lang="en-US" sz="1795" u="none" cap="none" strike="noStrike">
                <a:solidFill>
                  <a:srgbClr val="0000FF"/>
                </a:solidFill>
                <a:latin typeface="Arial"/>
                <a:ea typeface="Arial"/>
                <a:cs typeface="Arial"/>
                <a:sym typeface="Arial"/>
              </a:rPr>
              <a:t>relocation</a:t>
            </a:r>
            <a:r>
              <a:rPr b="1" i="0" lang="en-US" sz="1795" u="none" cap="none" strike="noStrike">
                <a:solidFill>
                  <a:srgbClr val="0000FF"/>
                </a:solidFill>
                <a:latin typeface="Times New Roman"/>
                <a:ea typeface="Times New Roman"/>
                <a:cs typeface="Times New Roman"/>
                <a:sym typeface="Times New Roman"/>
              </a:rPr>
              <a:t> </a:t>
            </a:r>
            <a:r>
              <a:rPr b="1" i="0" lang="en-US" sz="1795" u="none" cap="none" strike="noStrike">
                <a:solidFill>
                  <a:srgbClr val="0000FF"/>
                </a:solidFill>
                <a:latin typeface="Arial"/>
                <a:ea typeface="Arial"/>
                <a:cs typeface="Arial"/>
                <a:sym typeface="Arial"/>
              </a:rPr>
              <a:t>register</a:t>
            </a:r>
            <a:endParaRPr b="0" i="0" sz="1795" u="none" cap="none" strike="noStrike">
              <a:solidFill>
                <a:schemeClr val="dk1"/>
              </a:solidFill>
              <a:latin typeface="Arial"/>
              <a:ea typeface="Arial"/>
              <a:cs typeface="Arial"/>
              <a:sym typeface="Arial"/>
            </a:endParaRPr>
          </a:p>
          <a:p>
            <a:pPr indent="-272012" lvl="1" marL="716681" marR="0" rtl="0" algn="l">
              <a:spcBef>
                <a:spcPts val="500"/>
              </a:spcBef>
              <a:spcAft>
                <a:spcPts val="0"/>
              </a:spcAft>
              <a:buClr>
                <a:srgbClr val="CC6500"/>
              </a:buClr>
              <a:buSzPts val="1410"/>
              <a:buFont typeface="Noto Sans Symbols"/>
              <a:buChar char="•"/>
            </a:pPr>
            <a:r>
              <a:rPr b="0" i="0" lang="en-US" sz="1795" u="none" cap="none" strike="noStrike">
                <a:solidFill>
                  <a:schemeClr val="dk1"/>
                </a:solidFill>
                <a:latin typeface="Arial"/>
                <a:ea typeface="Arial"/>
                <a:cs typeface="Arial"/>
                <a:sym typeface="Arial"/>
              </a:rPr>
              <a:t>MS-DOS</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on</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Intel</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80x86</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used</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4</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relocation</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registers</a:t>
            </a:r>
            <a:endParaRPr/>
          </a:p>
          <a:p>
            <a:pPr indent="0" lvl="1" marL="457200" marR="0" rtl="0" algn="l">
              <a:lnSpc>
                <a:spcPct val="100000"/>
              </a:lnSpc>
              <a:spcBef>
                <a:spcPts val="0"/>
              </a:spcBef>
              <a:spcAft>
                <a:spcPts val="0"/>
              </a:spcAft>
              <a:buClr>
                <a:srgbClr val="CC6500"/>
              </a:buClr>
              <a:buSzPts val="1796"/>
              <a:buFont typeface="Noto Sans Symbols"/>
              <a:buNone/>
            </a:pPr>
            <a:r>
              <a:t/>
            </a:r>
            <a:endParaRPr b="0" i="0" sz="1795" u="none" cap="none" strike="noStrike">
              <a:solidFill>
                <a:schemeClr val="dk1"/>
              </a:solidFill>
              <a:latin typeface="Times New Roman"/>
              <a:ea typeface="Times New Roman"/>
              <a:cs typeface="Times New Roman"/>
              <a:sym typeface="Times New Roman"/>
            </a:endParaRPr>
          </a:p>
          <a:p>
            <a:pPr indent="-325765" lvl="0" marL="336623" marR="0" rtl="0" algn="l">
              <a:spcBef>
                <a:spcPts val="1073"/>
              </a:spcBef>
              <a:spcAft>
                <a:spcPts val="0"/>
              </a:spcAft>
              <a:buClr>
                <a:srgbClr val="993200"/>
              </a:buClr>
              <a:buSzPts val="1603"/>
              <a:buFont typeface="Noto Sans Symbols"/>
              <a:buChar char="■"/>
            </a:pP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user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program</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deals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with</a:t>
            </a:r>
            <a:r>
              <a:rPr lang="en-US" sz="1795">
                <a:solidFill>
                  <a:schemeClr val="dk1"/>
                </a:solidFill>
                <a:latin typeface="Times New Roman"/>
                <a:ea typeface="Times New Roman"/>
                <a:cs typeface="Times New Roman"/>
                <a:sym typeface="Times New Roman"/>
              </a:rPr>
              <a:t> </a:t>
            </a:r>
            <a:r>
              <a:rPr i="1" lang="en-US" sz="1795">
                <a:solidFill>
                  <a:schemeClr val="dk1"/>
                </a:solidFill>
                <a:latin typeface="Arial"/>
                <a:ea typeface="Arial"/>
                <a:cs typeface="Arial"/>
                <a:sym typeface="Arial"/>
              </a:rPr>
              <a:t>logical</a:t>
            </a:r>
            <a:r>
              <a:rPr i="1"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addresses;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it</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never</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sees</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the</a:t>
            </a:r>
            <a:r>
              <a:rPr lang="en-US" sz="1795">
                <a:solidFill>
                  <a:schemeClr val="dk1"/>
                </a:solidFill>
                <a:latin typeface="Times New Roman"/>
                <a:ea typeface="Times New Roman"/>
                <a:cs typeface="Times New Roman"/>
                <a:sym typeface="Times New Roman"/>
              </a:rPr>
              <a:t> </a:t>
            </a:r>
            <a:r>
              <a:rPr i="1" lang="en-US" sz="1795">
                <a:solidFill>
                  <a:schemeClr val="dk1"/>
                </a:solidFill>
                <a:latin typeface="Arial"/>
                <a:ea typeface="Arial"/>
                <a:cs typeface="Arial"/>
                <a:sym typeface="Arial"/>
              </a:rPr>
              <a:t>real</a:t>
            </a:r>
            <a:r>
              <a:rPr i="1"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physical</a:t>
            </a:r>
            <a:r>
              <a:rPr lang="en-US" sz="1795">
                <a:solidFill>
                  <a:schemeClr val="dk1"/>
                </a:solidFill>
                <a:latin typeface="Times New Roman"/>
                <a:ea typeface="Times New Roman"/>
                <a:cs typeface="Times New Roman"/>
                <a:sym typeface="Times New Roman"/>
              </a:rPr>
              <a:t> </a:t>
            </a:r>
            <a:r>
              <a:rPr lang="en-US" sz="1795">
                <a:solidFill>
                  <a:schemeClr val="dk1"/>
                </a:solidFill>
                <a:latin typeface="Arial"/>
                <a:ea typeface="Arial"/>
                <a:cs typeface="Arial"/>
                <a:sym typeface="Arial"/>
              </a:rPr>
              <a:t>addresses</a:t>
            </a:r>
            <a:endParaRPr/>
          </a:p>
          <a:p>
            <a:pPr indent="-272012" lvl="1" marL="716681" marR="0" rtl="0" algn="l">
              <a:spcBef>
                <a:spcPts val="500"/>
              </a:spcBef>
              <a:spcAft>
                <a:spcPts val="0"/>
              </a:spcAft>
              <a:buClr>
                <a:srgbClr val="CC6500"/>
              </a:buClr>
              <a:buSzPts val="1410"/>
              <a:buFont typeface="Noto Sans Symbols"/>
              <a:buChar char="•"/>
            </a:pPr>
            <a:r>
              <a:rPr b="0" i="0" lang="en-US" sz="1795" u="none" cap="none" strike="noStrike">
                <a:solidFill>
                  <a:schemeClr val="dk1"/>
                </a:solidFill>
                <a:latin typeface="Arial"/>
                <a:ea typeface="Arial"/>
                <a:cs typeface="Arial"/>
                <a:sym typeface="Arial"/>
              </a:rPr>
              <a:t>Execution-time</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binding</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occurs</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when</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reference</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is</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made</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to</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location</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in</a:t>
            </a:r>
            <a:r>
              <a:rPr b="0" i="0" lang="en-US" sz="1795" u="none" cap="none" strike="noStrike">
                <a:solidFill>
                  <a:schemeClr val="dk1"/>
                </a:solidFill>
                <a:latin typeface="Times New Roman"/>
                <a:ea typeface="Times New Roman"/>
                <a:cs typeface="Times New Roman"/>
                <a:sym typeface="Times New Roman"/>
              </a:rPr>
              <a:t> </a:t>
            </a:r>
            <a:r>
              <a:rPr b="0" i="0" lang="en-US" sz="1795" u="none" cap="none" strike="noStrike">
                <a:solidFill>
                  <a:schemeClr val="dk1"/>
                </a:solidFill>
                <a:latin typeface="Arial"/>
                <a:ea typeface="Arial"/>
                <a:cs typeface="Arial"/>
                <a:sym typeface="Arial"/>
              </a:rPr>
              <a:t>memory</a:t>
            </a:r>
            <a:endParaRPr/>
          </a:p>
        </p:txBody>
      </p:sp>
      <p:pic>
        <p:nvPicPr>
          <p:cNvPr descr="W:\os-book\OS10\slide-dir\os-figures\9_04.jpg" id="169" name="Google Shape;169;p9"/>
          <p:cNvPicPr preferRelativeResize="0"/>
          <p:nvPr/>
        </p:nvPicPr>
        <p:blipFill rotWithShape="1">
          <a:blip r:embed="rId3">
            <a:alphaModFix/>
          </a:blip>
          <a:srcRect b="0" l="0" r="0" t="0"/>
          <a:stretch/>
        </p:blipFill>
        <p:spPr>
          <a:xfrm>
            <a:off x="3347206" y="1683798"/>
            <a:ext cx="4008665" cy="1456795"/>
          </a:xfrm>
          <a:prstGeom prst="rect">
            <a:avLst/>
          </a:prstGeom>
          <a:noFill/>
          <a:ln>
            <a:noFill/>
          </a:ln>
        </p:spPr>
      </p:pic>
      <p:sp>
        <p:nvSpPr>
          <p:cNvPr id="170" name="Google Shape;17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Course Supervisor: Anaum Hamid</a:t>
            </a:r>
            <a:endParaRPr/>
          </a:p>
        </p:txBody>
      </p:sp>
      <p:sp>
        <p:nvSpPr>
          <p:cNvPr id="171" name="Google Shape;17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2011-01-13T23:43:38Z</dcterms:created>
  <dc:creator>Anaum Hamid</dc:creator>
</cp:coreProperties>
</file>