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12192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Helvetica Neue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2" roundtripDataSignature="AMtx7mgiIGrTlplv1H1zHdHUmHUNawpw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DF91CD-431C-441C-B193-69BC581ADD23}">
  <a:tblStyle styleId="{32DF91CD-431C-441C-B193-69BC581ADD23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675FBDB-C6E9-48C2-8588-D79FC26BEB2B}" styleName="Table_1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bold.fntdata"/><Relationship Id="rId10" Type="http://schemas.openxmlformats.org/officeDocument/2006/relationships/slide" Target="slides/slide4.xml"/><Relationship Id="rId54" Type="http://schemas.openxmlformats.org/officeDocument/2006/relationships/font" Target="fonts/Roboto-regular.fntdata"/><Relationship Id="rId13" Type="http://schemas.openxmlformats.org/officeDocument/2006/relationships/slide" Target="slides/slide7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-italic.fntdata"/><Relationship Id="rId15" Type="http://schemas.openxmlformats.org/officeDocument/2006/relationships/slide" Target="slides/slide9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37:notes"/>
          <p:cNvSpPr txBox="1"/>
          <p:nvPr/>
        </p:nvSpPr>
        <p:spPr>
          <a:xfrm>
            <a:off x="3899694" y="883158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7300" lIns="90975" spcFirstLastPara="1" rIns="90975" wrap="square" tIns="47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7:notes"/>
          <p:cNvSpPr/>
          <p:nvPr>
            <p:ph idx="2" type="sldImg"/>
          </p:nvPr>
        </p:nvSpPr>
        <p:spPr>
          <a:xfrm>
            <a:off x="3429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1" name="Google Shape;471;p37:notes"/>
          <p:cNvSpPr txBox="1"/>
          <p:nvPr>
            <p:ph idx="1" type="body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5" name="Google Shape;48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4" name="Google Shape;51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3" name="Google Shape;53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49"/>
          <p:cNvSpPr txBox="1"/>
          <p:nvPr>
            <p:ph type="ctrTitle"/>
          </p:nvPr>
        </p:nvSpPr>
        <p:spPr>
          <a:xfrm>
            <a:off x="914400" y="1752602"/>
            <a:ext cx="103632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subTitle"/>
          </p:nvPr>
        </p:nvSpPr>
        <p:spPr>
          <a:xfrm>
            <a:off x="914400" y="3611607"/>
            <a:ext cx="103632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49"/>
          <p:cNvGrpSpPr/>
          <p:nvPr/>
        </p:nvGrpSpPr>
        <p:grpSpPr>
          <a:xfrm>
            <a:off x="-5019" y="4953000"/>
            <a:ext cx="12197021" cy="1912088"/>
            <a:chOff x="-3765" y="4832896"/>
            <a:chExt cx="9147765" cy="2032192"/>
          </a:xfrm>
        </p:grpSpPr>
        <p:sp>
          <p:nvSpPr>
            <p:cNvPr id="24" name="Google Shape;24;p49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49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Google Shape;26;p49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7" name="Google Shape;27;p49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49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0"/>
          <p:cNvSpPr txBox="1"/>
          <p:nvPr>
            <p:ph idx="1" type="body"/>
          </p:nvPr>
        </p:nvSpPr>
        <p:spPr>
          <a:xfrm rot="5400000">
            <a:off x="3902965" y="-1812034"/>
            <a:ext cx="438607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1"/>
          <p:cNvSpPr txBox="1"/>
          <p:nvPr>
            <p:ph type="title"/>
          </p:nvPr>
        </p:nvSpPr>
        <p:spPr>
          <a:xfrm rot="5400000">
            <a:off x="7513950" y="1886041"/>
            <a:ext cx="5592761" cy="236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1"/>
          <p:cNvSpPr txBox="1"/>
          <p:nvPr>
            <p:ph idx="1" type="body"/>
          </p:nvPr>
        </p:nvSpPr>
        <p:spPr>
          <a:xfrm rot="5400000">
            <a:off x="2029620" y="-1145379"/>
            <a:ext cx="559276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61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1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3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3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3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5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/>
          <p:nvPr>
            <p:ph idx="1" type="body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type="title"/>
          </p:nvPr>
        </p:nvSpPr>
        <p:spPr>
          <a:xfrm>
            <a:off x="963168" y="1059712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" type="body"/>
          </p:nvPr>
        </p:nvSpPr>
        <p:spPr>
          <a:xfrm>
            <a:off x="5230284" y="2931712"/>
            <a:ext cx="6096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5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" name="Google Shape;48;p55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idx="1" type="body"/>
          </p:nvPr>
        </p:nvSpPr>
        <p:spPr>
          <a:xfrm>
            <a:off x="609600" y="1481329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2" type="body"/>
          </p:nvPr>
        </p:nvSpPr>
        <p:spPr>
          <a:xfrm>
            <a:off x="6197600" y="1481329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6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7"/>
          <p:cNvSpPr txBox="1"/>
          <p:nvPr>
            <p:ph type="title"/>
          </p:nvPr>
        </p:nvSpPr>
        <p:spPr>
          <a:xfrm>
            <a:off x="609600" y="2730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7"/>
          <p:cNvSpPr txBox="1"/>
          <p:nvPr>
            <p:ph idx="1" type="body"/>
          </p:nvPr>
        </p:nvSpPr>
        <p:spPr>
          <a:xfrm>
            <a:off x="609600" y="5410200"/>
            <a:ext cx="5386917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2" type="body"/>
          </p:nvPr>
        </p:nvSpPr>
        <p:spPr>
          <a:xfrm>
            <a:off x="6193369" y="5410200"/>
            <a:ext cx="5389033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3" type="body"/>
          </p:nvPr>
        </p:nvSpPr>
        <p:spPr>
          <a:xfrm>
            <a:off x="609600" y="1444295"/>
            <a:ext cx="5386917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4" type="body"/>
          </p:nvPr>
        </p:nvSpPr>
        <p:spPr>
          <a:xfrm>
            <a:off x="6193368" y="1444295"/>
            <a:ext cx="5389033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57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5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8"/>
          <p:cNvSpPr txBox="1"/>
          <p:nvPr>
            <p:ph type="title"/>
          </p:nvPr>
        </p:nvSpPr>
        <p:spPr>
          <a:xfrm>
            <a:off x="1219200" y="4876800"/>
            <a:ext cx="99757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" type="body"/>
          </p:nvPr>
        </p:nvSpPr>
        <p:spPr>
          <a:xfrm>
            <a:off x="5892800" y="5355102"/>
            <a:ext cx="5299456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2" type="body"/>
          </p:nvPr>
        </p:nvSpPr>
        <p:spPr>
          <a:xfrm>
            <a:off x="1219200" y="274320"/>
            <a:ext cx="997305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8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9"/>
          <p:cNvSpPr txBox="1"/>
          <p:nvPr>
            <p:ph idx="1" type="body"/>
          </p:nvPr>
        </p:nvSpPr>
        <p:spPr>
          <a:xfrm>
            <a:off x="1521643" y="5443402"/>
            <a:ext cx="95504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59"/>
          <p:cNvSpPr/>
          <p:nvPr>
            <p:ph idx="2" type="pic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9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59"/>
          <p:cNvSpPr txBox="1"/>
          <p:nvPr>
            <p:ph type="title"/>
          </p:nvPr>
        </p:nvSpPr>
        <p:spPr>
          <a:xfrm>
            <a:off x="304800" y="4865122"/>
            <a:ext cx="10767243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9"/>
          <p:cNvSpPr/>
          <p:nvPr/>
        </p:nvSpPr>
        <p:spPr>
          <a:xfrm>
            <a:off x="665697" y="5944936"/>
            <a:ext cx="6587499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59"/>
          <p:cNvSpPr/>
          <p:nvPr/>
        </p:nvSpPr>
        <p:spPr>
          <a:xfrm>
            <a:off x="647623" y="5939011"/>
            <a:ext cx="492060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59"/>
          <p:cNvSpPr/>
          <p:nvPr/>
        </p:nvSpPr>
        <p:spPr>
          <a:xfrm>
            <a:off x="-8056" y="5791253"/>
            <a:ext cx="4536419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7" name="Google Shape;87;p59"/>
          <p:cNvCxnSpPr/>
          <p:nvPr/>
        </p:nvCxnSpPr>
        <p:spPr>
          <a:xfrm>
            <a:off x="-12316" y="5787739"/>
            <a:ext cx="454067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59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59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/>
          <p:nvPr/>
        </p:nvSpPr>
        <p:spPr>
          <a:xfrm>
            <a:off x="665697" y="5944936"/>
            <a:ext cx="6587499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48"/>
          <p:cNvSpPr/>
          <p:nvPr/>
        </p:nvSpPr>
        <p:spPr>
          <a:xfrm>
            <a:off x="647623" y="5939011"/>
            <a:ext cx="492060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p48"/>
          <p:cNvSpPr/>
          <p:nvPr/>
        </p:nvSpPr>
        <p:spPr>
          <a:xfrm>
            <a:off x="-8056" y="5791253"/>
            <a:ext cx="4536419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48"/>
          <p:cNvCxnSpPr/>
          <p:nvPr/>
        </p:nvCxnSpPr>
        <p:spPr>
          <a:xfrm>
            <a:off x="-12316" y="5787739"/>
            <a:ext cx="454067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4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8"/>
          <p:cNvSpPr txBox="1"/>
          <p:nvPr>
            <p:ph idx="1" type="body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48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" name="Google Shape;17;p48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Google Shape;18;p48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/>
          <p:nvPr/>
        </p:nvSpPr>
        <p:spPr>
          <a:xfrm>
            <a:off x="665697" y="5944936"/>
            <a:ext cx="6587499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51"/>
          <p:cNvSpPr/>
          <p:nvPr/>
        </p:nvSpPr>
        <p:spPr>
          <a:xfrm>
            <a:off x="647623" y="5939011"/>
            <a:ext cx="492060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51"/>
          <p:cNvSpPr/>
          <p:nvPr/>
        </p:nvSpPr>
        <p:spPr>
          <a:xfrm>
            <a:off x="-8056" y="5791253"/>
            <a:ext cx="4536419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6" name="Google Shape;106;p51"/>
          <p:cNvCxnSpPr/>
          <p:nvPr/>
        </p:nvCxnSpPr>
        <p:spPr>
          <a:xfrm>
            <a:off x="-12316" y="5787739"/>
            <a:ext cx="454067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5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51"/>
          <p:cNvSpPr txBox="1"/>
          <p:nvPr>
            <p:ph idx="1" type="body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9" name="Google Shape;109;p51"/>
          <p:cNvSpPr txBox="1"/>
          <p:nvPr>
            <p:ph idx="10" type="dt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0" name="Google Shape;110;p51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1" name="Google Shape;111;p51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oad_balancing_(computing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Speedup" TargetMode="External"/><Relationship Id="rId4" Type="http://schemas.openxmlformats.org/officeDocument/2006/relationships/hyperlink" Target="https://en.wikipedia.org/wiki/Latency_(engineering)" TargetMode="External"/><Relationship Id="rId5" Type="http://schemas.openxmlformats.org/officeDocument/2006/relationships/hyperlink" Target="https://en.wikipedia.org/wiki/Workload" TargetMode="External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FCFD"/>
            </a:gs>
            <a:gs pos="100000">
              <a:srgbClr val="C8DDE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/>
        </p:nvSpPr>
        <p:spPr>
          <a:xfrm>
            <a:off x="682062" y="3429000"/>
            <a:ext cx="8292276" cy="13729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ida Sans"/>
              <a:buNone/>
            </a:pPr>
            <a:r>
              <a:rPr b="1" lang="en-US" sz="3000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CHAPTER 5:  THREADS AND CONCURRENCY</a:t>
            </a:r>
            <a:endParaRPr/>
          </a:p>
          <a:p>
            <a:pPr indent="0" lvl="0" marL="12700" marR="50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lang="en-US" sz="2400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OPERATING SYSTEMS (CS-2006)  </a:t>
            </a:r>
            <a:br>
              <a:rPr lang="en-US" sz="2400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SPRING</a:t>
            </a:r>
            <a:r>
              <a:rPr lang="en-US" sz="2400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202</a:t>
            </a: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r>
              <a:rPr lang="en-US" sz="2400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FAST NUCES</a:t>
            </a:r>
            <a:endParaRPr sz="2400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9189" y="590152"/>
            <a:ext cx="2449533" cy="251473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  <p:sp>
        <p:nvSpPr>
          <p:cNvPr id="123" name="Google Shape;123;p1"/>
          <p:cNvSpPr txBox="1"/>
          <p:nvPr/>
        </p:nvSpPr>
        <p:spPr>
          <a:xfrm>
            <a:off x="3856180" y="6502364"/>
            <a:ext cx="223982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anaum.hamid@nu.edu.pk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125" name="Google Shape;125;p1"/>
          <p:cNvSpPr txBox="1"/>
          <p:nvPr>
            <p:ph idx="12" type="sldNum"/>
          </p:nvPr>
        </p:nvSpPr>
        <p:spPr>
          <a:xfrm>
            <a:off x="1452615" y="23211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FCFD"/>
            </a:gs>
            <a:gs pos="100000">
              <a:srgbClr val="C8DDE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4389121" y="730885"/>
            <a:ext cx="7036525" cy="6042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256032" lvl="0" marL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b="1" lang="en-US" sz="6400"/>
              <a:t>Responsiveness – </a:t>
            </a:r>
            <a:r>
              <a:rPr b="0" i="0" lang="en-US" sz="5600">
                <a:solidFill>
                  <a:srgbClr val="000000"/>
                </a:solidFill>
              </a:rPr>
              <a:t>One thread may provide rapid response while other threads are blocked or slowed down doing intensive calculations.</a:t>
            </a:r>
            <a:endParaRPr/>
          </a:p>
          <a:p>
            <a:pPr indent="0" lvl="0" marL="109728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6400"/>
          </a:p>
          <a:p>
            <a:pPr indent="-256032" lvl="0" marL="36576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 sz="6400"/>
              <a:t>Resource Sharing – </a:t>
            </a:r>
            <a:r>
              <a:rPr b="0" i="0" lang="en-US" sz="5600">
                <a:solidFill>
                  <a:srgbClr val="000000"/>
                </a:solidFill>
              </a:rPr>
              <a:t>By default threads share common code, data, and other resources, which allows multiple tasks to be performed simultaneously in a single address space.</a:t>
            </a:r>
            <a:endParaRPr/>
          </a:p>
          <a:p>
            <a:pPr indent="-177444" lvl="0" marL="36576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0" i="0" sz="5600">
              <a:solidFill>
                <a:srgbClr val="000000"/>
              </a:solidFill>
            </a:endParaRPr>
          </a:p>
          <a:p>
            <a:pPr indent="-256032" lvl="0" marL="36576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 sz="6400"/>
              <a:t>Economy – </a:t>
            </a:r>
            <a:r>
              <a:rPr b="0" i="0" lang="en-US" sz="5600">
                <a:solidFill>
                  <a:srgbClr val="000000"/>
                </a:solidFill>
              </a:rPr>
              <a:t>Creating and managing threads ( and context switches between them ) is much faster than performing the same tasks for processes.</a:t>
            </a:r>
            <a:endParaRPr/>
          </a:p>
          <a:p>
            <a:pPr indent="0" lvl="0" marL="109728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6400"/>
          </a:p>
          <a:p>
            <a:pPr indent="-256032" lvl="0" marL="36576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 sz="6400"/>
              <a:t>Scalability – </a:t>
            </a:r>
            <a:r>
              <a:rPr b="0" i="0" lang="en-US" sz="5600">
                <a:solidFill>
                  <a:srgbClr val="000000"/>
                </a:solidFill>
              </a:rPr>
              <a:t>Utilization of multiprocessor architectures - A single threaded process can only run on one CPU, no matter how many may be available, whereas the execution of a multi-threaded application may be split amongst available processors. </a:t>
            </a:r>
            <a:br>
              <a:rPr lang="en-US" sz="6400"/>
            </a:br>
            <a:endParaRPr sz="6400"/>
          </a:p>
          <a:p>
            <a:pPr indent="-233578" lvl="0" marL="36576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 sz="1600"/>
          </a:p>
        </p:txBody>
      </p:sp>
      <p:sp>
        <p:nvSpPr>
          <p:cNvPr id="221" name="Google Shape;221;p10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22" name="Google Shape;222;p10"/>
          <p:cNvSpPr txBox="1"/>
          <p:nvPr>
            <p:ph idx="12" type="sldNum"/>
          </p:nvPr>
        </p:nvSpPr>
        <p:spPr>
          <a:xfrm>
            <a:off x="501223" y="143756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0"/>
          <p:cNvSpPr txBox="1"/>
          <p:nvPr>
            <p:ph type="title"/>
          </p:nvPr>
        </p:nvSpPr>
        <p:spPr>
          <a:xfrm>
            <a:off x="1329660" y="934190"/>
            <a:ext cx="2371484" cy="100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FADCC"/>
              </a:buClr>
              <a:buSzPts val="4100"/>
              <a:buFont typeface="Lucida Sans"/>
              <a:buNone/>
            </a:pPr>
            <a:r>
              <a:rPr lang="en-US">
                <a:solidFill>
                  <a:srgbClr val="1FADCC"/>
                </a:solidFill>
              </a:rPr>
              <a:t>Benefits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2455816" y="1481329"/>
            <a:ext cx="9126583" cy="468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b="0" i="0" lang="en-US">
                <a:solidFill>
                  <a:srgbClr val="000000"/>
                </a:solidFill>
              </a:rPr>
              <a:t>A recent trend in computer architecture is to produce chips with multiple </a:t>
            </a:r>
            <a:r>
              <a:rPr b="1" i="1" lang="en-US">
                <a:solidFill>
                  <a:srgbClr val="000000"/>
                </a:solidFill>
              </a:rPr>
              <a:t>cores</a:t>
            </a:r>
            <a:r>
              <a:rPr b="0" i="0" lang="en-US">
                <a:solidFill>
                  <a:srgbClr val="000000"/>
                </a:solidFill>
              </a:rPr>
              <a:t>, or CPUs on a single chip.</a:t>
            </a:r>
            <a:endParaRPr b="1" i="1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solidFill>
                  <a:srgbClr val="1FADCC"/>
                </a:solidFill>
              </a:rPr>
              <a:t>Parallelism</a:t>
            </a:r>
            <a:r>
              <a:rPr lang="en-US"/>
              <a:t> implies a system can perform more than one task simultaneously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solidFill>
                  <a:srgbClr val="1FADCC"/>
                </a:solidFill>
              </a:rPr>
              <a:t>Concurrency</a:t>
            </a:r>
            <a:r>
              <a:rPr lang="en-US"/>
              <a:t> supports more than one task making progress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Single processor / core, scheduler providing concurrency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29" name="Google Shape;229;p11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30" name="Google Shape;230;p11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Multicore Programming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FCFD"/>
            </a:gs>
            <a:gs pos="100000">
              <a:srgbClr val="C8DDE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37" name="Google Shape;237;p12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2"/>
          <p:cNvSpPr txBox="1"/>
          <p:nvPr>
            <p:ph type="title"/>
          </p:nvPr>
        </p:nvSpPr>
        <p:spPr>
          <a:xfrm>
            <a:off x="1451579" y="770036"/>
            <a:ext cx="8532930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Concurrency vs. Parallelism</a:t>
            </a: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1451276" y="1805684"/>
            <a:ext cx="5550357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88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Concurrent execution on single-core system:</a:t>
            </a:r>
            <a:endParaRPr/>
          </a:p>
          <a:p>
            <a:pPr indent="-114300" lvl="0" marL="488950" marR="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14300" lvl="0" marL="488950" marR="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14300" lvl="0" marL="488950" marR="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85750" lvl="0" marL="546100" marR="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Parallelism on a multi-core system:</a:t>
            </a:r>
            <a:endParaRPr/>
          </a:p>
          <a:p>
            <a:pPr indent="-114300" lvl="0" marL="488950" marR="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4_04.pdf"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431" y="4223452"/>
            <a:ext cx="7460835" cy="1716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_03.pdf" id="241" name="Google Shape;24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7340" y="2476634"/>
            <a:ext cx="7995024" cy="88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type="title"/>
          </p:nvPr>
        </p:nvSpPr>
        <p:spPr>
          <a:xfrm>
            <a:off x="1943696" y="331814"/>
            <a:ext cx="3002161" cy="1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925">
            <a:spAutoFit/>
          </a:bodyPr>
          <a:lstStyle/>
          <a:p>
            <a:pPr indent="0" lvl="0" marL="892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Thread Dispatching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3318929" y="1665450"/>
            <a:ext cx="792510" cy="2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50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T</a:t>
            </a:r>
            <a:r>
              <a:rPr baseline="-25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2593633" y="2192945"/>
            <a:ext cx="796082" cy="2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50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2607367" y="5809825"/>
            <a:ext cx="796082" cy="2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50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3789962" y="2152698"/>
            <a:ext cx="0" cy="362992"/>
          </a:xfrm>
          <a:custGeom>
            <a:rect b="b" l="l" r="r" t="t"/>
            <a:pathLst>
              <a:path extrusionOk="0" h="516254" w="120000">
                <a:moveTo>
                  <a:pt x="0" y="0"/>
                </a:moveTo>
                <a:lnTo>
                  <a:pt x="0" y="515768"/>
                </a:lnTo>
              </a:path>
            </a:pathLst>
          </a:custGeom>
          <a:noFill/>
          <a:ln cap="flat" cmpd="sng" w="4687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3740509" y="2449404"/>
            <a:ext cx="99120" cy="99120"/>
          </a:xfrm>
          <a:custGeom>
            <a:rect b="b" l="l" r="r" t="t"/>
            <a:pathLst>
              <a:path extrusionOk="0" h="140970" w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3658088" y="2548310"/>
            <a:ext cx="263872" cy="446"/>
          </a:xfrm>
          <a:custGeom>
            <a:rect b="b" l="l" r="r" t="t"/>
            <a:pathLst>
              <a:path extrusionOk="0" h="635" w="375285">
                <a:moveTo>
                  <a:pt x="0" y="0"/>
                </a:moveTo>
                <a:lnTo>
                  <a:pt x="375104" y="1"/>
                </a:lnTo>
              </a:path>
            </a:pathLst>
          </a:cu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3789962" y="5713250"/>
            <a:ext cx="0" cy="362992"/>
          </a:xfrm>
          <a:custGeom>
            <a:rect b="b" l="l" r="r" t="t"/>
            <a:pathLst>
              <a:path extrusionOk="0" h="516254" w="120000">
                <a:moveTo>
                  <a:pt x="0" y="0"/>
                </a:moveTo>
                <a:lnTo>
                  <a:pt x="0" y="515768"/>
                </a:lnTo>
              </a:path>
            </a:pathLst>
          </a:custGeom>
          <a:noFill/>
          <a:ln cap="flat" cmpd="sng" w="4687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3740509" y="6009966"/>
            <a:ext cx="99120" cy="99120"/>
          </a:xfrm>
          <a:custGeom>
            <a:rect b="b" l="l" r="r" t="t"/>
            <a:pathLst>
              <a:path extrusionOk="0" h="140970" w="140970">
                <a:moveTo>
                  <a:pt x="140665" y="0"/>
                </a:moveTo>
                <a:lnTo>
                  <a:pt x="0" y="0"/>
                </a:lnTo>
                <a:lnTo>
                  <a:pt x="70332" y="140663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13"/>
          <p:cNvSpPr/>
          <p:nvPr/>
        </p:nvSpPr>
        <p:spPr>
          <a:xfrm>
            <a:off x="3658088" y="5713250"/>
            <a:ext cx="263872" cy="0"/>
          </a:xfrm>
          <a:custGeom>
            <a:rect b="b" l="l" r="r" t="t"/>
            <a:pathLst>
              <a:path extrusionOk="0" h="120000" w="375285">
                <a:moveTo>
                  <a:pt x="0" y="0"/>
                </a:moveTo>
                <a:lnTo>
                  <a:pt x="375104" y="0"/>
                </a:lnTo>
              </a:path>
            </a:pathLst>
          </a:cu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3789962" y="2548309"/>
            <a:ext cx="0" cy="3165128"/>
          </a:xfrm>
          <a:custGeom>
            <a:rect b="b" l="l" r="r" t="t"/>
            <a:pathLst>
              <a:path extrusionOk="0" h="4501515" w="120000">
                <a:moveTo>
                  <a:pt x="0" y="0"/>
                </a:moveTo>
                <a:lnTo>
                  <a:pt x="0" y="4501249"/>
                </a:lnTo>
              </a:path>
            </a:pathLst>
          </a:cu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2739241" y="3831731"/>
            <a:ext cx="691604" cy="48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00">
            <a:spAutoFit/>
          </a:bodyPr>
          <a:lstStyle/>
          <a:p>
            <a:pPr indent="-44200" lvl="0" marL="52683" marR="3572" rtl="0" algn="l">
              <a:lnSpc>
                <a:spcPct val="1209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or  waiting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5174627" y="4394526"/>
            <a:ext cx="2440037" cy="396032"/>
          </a:xfrm>
          <a:custGeom>
            <a:rect b="b" l="l" r="r" t="t"/>
            <a:pathLst>
              <a:path extrusionOk="0" h="563245" w="347027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5174627" y="4394523"/>
            <a:ext cx="2440037" cy="311981"/>
          </a:xfrm>
          <a:prstGeom prst="rect">
            <a:avLst/>
          </a:pr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0350">
            <a:spAutoFit/>
          </a:bodyPr>
          <a:lstStyle/>
          <a:p>
            <a:pPr indent="0" lvl="0" marL="4196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state into TCB</a:t>
            </a:r>
            <a:r>
              <a:rPr baseline="-25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5174627" y="4922020"/>
            <a:ext cx="2440037" cy="396032"/>
          </a:xfrm>
          <a:custGeom>
            <a:rect b="b" l="l" r="r" t="t"/>
            <a:pathLst>
              <a:path extrusionOk="0" h="563245" w="347027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5174627" y="4922018"/>
            <a:ext cx="2440037" cy="311981"/>
          </a:xfrm>
          <a:prstGeom prst="rect">
            <a:avLst/>
          </a:pr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0350">
            <a:spAutoFit/>
          </a:bodyPr>
          <a:lstStyle/>
          <a:p>
            <a:pPr indent="0" lvl="0" marL="28752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Reload state from TCB</a:t>
            </a:r>
            <a:r>
              <a:rPr baseline="-25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5108690" y="2284566"/>
            <a:ext cx="2440037" cy="396032"/>
          </a:xfrm>
          <a:custGeom>
            <a:rect b="b" l="l" r="r" t="t"/>
            <a:pathLst>
              <a:path extrusionOk="0" h="563245" w="347027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5108690" y="2284563"/>
            <a:ext cx="2440037" cy="311981"/>
          </a:xfrm>
          <a:prstGeom prst="rect">
            <a:avLst/>
          </a:pr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0350">
            <a:spAutoFit/>
          </a:bodyPr>
          <a:lstStyle/>
          <a:p>
            <a:pPr indent="0" lvl="0" marL="4196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state into TCB</a:t>
            </a:r>
            <a:r>
              <a:rPr baseline="-25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5108690" y="2812060"/>
            <a:ext cx="2440037" cy="396032"/>
          </a:xfrm>
          <a:custGeom>
            <a:rect b="b" l="l" r="r" t="t"/>
            <a:pathLst>
              <a:path extrusionOk="0" h="563245" w="347027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5108690" y="2812058"/>
            <a:ext cx="2440037" cy="311981"/>
          </a:xfrm>
          <a:prstGeom prst="rect">
            <a:avLst/>
          </a:pr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0350">
            <a:spAutoFit/>
          </a:bodyPr>
          <a:lstStyle/>
          <a:p>
            <a:pPr indent="0" lvl="0" marL="28752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Reload state from TCB</a:t>
            </a:r>
            <a:r>
              <a:rPr baseline="-25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5165143" y="1797324"/>
            <a:ext cx="1892201" cy="2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50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 or system call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3987773" y="2152698"/>
            <a:ext cx="2242245" cy="396032"/>
          </a:xfrm>
          <a:custGeom>
            <a:rect b="b" l="l" r="r" t="t"/>
            <a:pathLst>
              <a:path extrusionOk="0" h="563245" w="3188970">
                <a:moveTo>
                  <a:pt x="0" y="562656"/>
                </a:moveTo>
                <a:lnTo>
                  <a:pt x="1183922" y="0"/>
                </a:lnTo>
                <a:lnTo>
                  <a:pt x="3188385" y="0"/>
                </a:lnTo>
                <a:lnTo>
                  <a:pt x="3188385" y="156293"/>
                </a:lnTo>
              </a:path>
            </a:pathLst>
          </a:cu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6196637" y="2218634"/>
            <a:ext cx="66080" cy="66080"/>
          </a:xfrm>
          <a:custGeom>
            <a:rect b="b" l="l" r="r" t="t"/>
            <a:pathLst>
              <a:path extrusionOk="0" h="93980" w="93979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4009671" y="5317638"/>
            <a:ext cx="2286000" cy="393799"/>
          </a:xfrm>
          <a:custGeom>
            <a:rect b="b" l="l" r="r" t="t"/>
            <a:pathLst>
              <a:path extrusionOk="0" h="560070" w="3251200">
                <a:moveTo>
                  <a:pt x="3251016" y="0"/>
                </a:moveTo>
                <a:lnTo>
                  <a:pt x="3251016" y="281328"/>
                </a:lnTo>
                <a:lnTo>
                  <a:pt x="0" y="559986"/>
                </a:lnTo>
              </a:path>
            </a:pathLst>
          </a:cu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3987773" y="5674771"/>
            <a:ext cx="68759" cy="66080"/>
          </a:xfrm>
          <a:custGeom>
            <a:rect b="b" l="l" r="r" t="t"/>
            <a:pathLst>
              <a:path extrusionOk="0" h="93979" w="97789">
                <a:moveTo>
                  <a:pt x="89433" y="0"/>
                </a:moveTo>
                <a:lnTo>
                  <a:pt x="0" y="54724"/>
                </a:lnTo>
                <a:lnTo>
                  <a:pt x="97434" y="93433"/>
                </a:lnTo>
                <a:lnTo>
                  <a:pt x="894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8277889" y="1721769"/>
            <a:ext cx="792510" cy="2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50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T</a:t>
            </a:r>
            <a:r>
              <a:rPr baseline="-25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9003185" y="3831730"/>
            <a:ext cx="796082" cy="2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50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8617047" y="3066187"/>
            <a:ext cx="263872" cy="446"/>
          </a:xfrm>
          <a:custGeom>
            <a:rect b="b" l="l" r="r" t="t"/>
            <a:pathLst>
              <a:path extrusionOk="0" h="635" w="375284">
                <a:moveTo>
                  <a:pt x="0" y="0"/>
                </a:moveTo>
                <a:lnTo>
                  <a:pt x="375104" y="1"/>
                </a:lnTo>
              </a:path>
            </a:pathLst>
          </a:cu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8735187" y="3075805"/>
            <a:ext cx="0" cy="1879253"/>
          </a:xfrm>
          <a:custGeom>
            <a:rect b="b" l="l" r="r" t="t"/>
            <a:pathLst>
              <a:path extrusionOk="0" h="2672715" w="120000">
                <a:moveTo>
                  <a:pt x="0" y="0"/>
                </a:moveTo>
                <a:lnTo>
                  <a:pt x="0" y="2672617"/>
                </a:lnTo>
              </a:path>
            </a:pathLst>
          </a:custGeom>
          <a:noFill/>
          <a:ln cap="flat" cmpd="sng" w="46875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8685734" y="4889048"/>
            <a:ext cx="99120" cy="99120"/>
          </a:xfrm>
          <a:custGeom>
            <a:rect b="b" l="l" r="r" t="t"/>
            <a:pathLst>
              <a:path extrusionOk="0" h="140970" w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8603313" y="4987953"/>
            <a:ext cx="263872" cy="0"/>
          </a:xfrm>
          <a:custGeom>
            <a:rect b="b" l="l" r="r" t="t"/>
            <a:pathLst>
              <a:path extrusionOk="0" h="120000" w="375284">
                <a:moveTo>
                  <a:pt x="0" y="0"/>
                </a:moveTo>
                <a:lnTo>
                  <a:pt x="375104" y="0"/>
                </a:lnTo>
              </a:path>
            </a:pathLst>
          </a:cu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8735187" y="2152697"/>
            <a:ext cx="0" cy="923330"/>
          </a:xfrm>
          <a:custGeom>
            <a:rect b="b" l="l" r="r" t="t"/>
            <a:pathLst>
              <a:path extrusionOk="0" h="1313179" w="120000">
                <a:moveTo>
                  <a:pt x="0" y="0"/>
                </a:moveTo>
                <a:lnTo>
                  <a:pt x="0" y="1312864"/>
                </a:lnTo>
              </a:path>
            </a:pathLst>
          </a:cu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8735187" y="4987953"/>
            <a:ext cx="0" cy="923330"/>
          </a:xfrm>
          <a:custGeom>
            <a:rect b="b" l="l" r="r" t="t"/>
            <a:pathLst>
              <a:path extrusionOk="0" h="1313179" w="120000">
                <a:moveTo>
                  <a:pt x="0" y="0"/>
                </a:moveTo>
                <a:lnTo>
                  <a:pt x="0" y="1312864"/>
                </a:lnTo>
              </a:path>
            </a:pathLst>
          </a:cu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6229606" y="3084899"/>
            <a:ext cx="2287786" cy="321022"/>
          </a:xfrm>
          <a:custGeom>
            <a:rect b="b" l="l" r="r" t="t"/>
            <a:pathLst>
              <a:path extrusionOk="0" h="456564" w="3253740">
                <a:moveTo>
                  <a:pt x="0" y="174617"/>
                </a:moveTo>
                <a:lnTo>
                  <a:pt x="0" y="455945"/>
                </a:lnTo>
                <a:lnTo>
                  <a:pt x="2250624" y="455945"/>
                </a:lnTo>
                <a:lnTo>
                  <a:pt x="3253708" y="0"/>
                </a:lnTo>
              </a:path>
            </a:pathLst>
          </a:cu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8463707" y="3073073"/>
            <a:ext cx="73670" cy="60275"/>
          </a:xfrm>
          <a:custGeom>
            <a:rect b="b" l="l" r="r" t="t"/>
            <a:pathLst>
              <a:path extrusionOk="0" h="85725" w="104775">
                <a:moveTo>
                  <a:pt x="0" y="0"/>
                </a:moveTo>
                <a:lnTo>
                  <a:pt x="38811" y="85369"/>
                </a:lnTo>
                <a:lnTo>
                  <a:pt x="104775" y="38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6229606" y="4196722"/>
            <a:ext cx="2307878" cy="791617"/>
          </a:xfrm>
          <a:custGeom>
            <a:rect b="b" l="l" r="r" t="t"/>
            <a:pathLst>
              <a:path extrusionOk="0" h="1125854" w="3282315">
                <a:moveTo>
                  <a:pt x="3282161" y="1125312"/>
                </a:moveTo>
                <a:lnTo>
                  <a:pt x="2156848" y="0"/>
                </a:lnTo>
                <a:lnTo>
                  <a:pt x="0" y="0"/>
                </a:lnTo>
                <a:lnTo>
                  <a:pt x="0" y="250069"/>
                </a:lnTo>
              </a:path>
            </a:pathLst>
          </a:custGeom>
          <a:noFill/>
          <a:ln cap="flat" cmpd="sng" w="15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6196637" y="4328594"/>
            <a:ext cx="66080" cy="66080"/>
          </a:xfrm>
          <a:custGeom>
            <a:rect b="b" l="l" r="r" t="t"/>
            <a:pathLst>
              <a:path extrusionOk="0" h="93979" w="93979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5244822" y="3633928"/>
            <a:ext cx="1892201" cy="2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50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 or system call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9135059" y="2381138"/>
            <a:ext cx="691604" cy="48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00">
            <a:spAutoFit/>
          </a:bodyPr>
          <a:lstStyle/>
          <a:p>
            <a:pPr indent="-44200" lvl="0" marL="52683" marR="3572" rtl="0" algn="l">
              <a:lnSpc>
                <a:spcPct val="1209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or  waiting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9135059" y="5282331"/>
            <a:ext cx="691604" cy="48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300">
            <a:spAutoFit/>
          </a:bodyPr>
          <a:lstStyle/>
          <a:p>
            <a:pPr indent="-44200" lvl="0" marL="52683" marR="3572" rtl="0" algn="l">
              <a:lnSpc>
                <a:spcPct val="1209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or  waiting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FCFD"/>
            </a:gs>
            <a:gs pos="100000">
              <a:srgbClr val="C8DDE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idx="11" type="ftr"/>
          </p:nvPr>
        </p:nvSpPr>
        <p:spPr>
          <a:xfrm>
            <a:off x="-1617252" y="6460143"/>
            <a:ext cx="417950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292" name="Google Shape;292;p14"/>
          <p:cNvSpPr txBox="1"/>
          <p:nvPr>
            <p:ph idx="12" type="sldNum"/>
          </p:nvPr>
        </p:nvSpPr>
        <p:spPr>
          <a:xfrm>
            <a:off x="472501" y="798973"/>
            <a:ext cx="811019" cy="503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14"/>
          <p:cNvSpPr txBox="1"/>
          <p:nvPr>
            <p:ph type="title"/>
          </p:nvPr>
        </p:nvSpPr>
        <p:spPr>
          <a:xfrm>
            <a:off x="2803302" y="90836"/>
            <a:ext cx="7769761" cy="8447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FADCC"/>
              </a:buClr>
              <a:buSzPts val="4800"/>
              <a:buFont typeface="Lucida Sans"/>
              <a:buNone/>
            </a:pPr>
            <a:r>
              <a:rPr lang="en-US" sz="4800">
                <a:solidFill>
                  <a:srgbClr val="1FADCC"/>
                </a:solidFill>
              </a:rPr>
              <a:t>Types of Parallelism</a:t>
            </a:r>
            <a:endParaRPr/>
          </a:p>
        </p:txBody>
      </p:sp>
      <p:pic>
        <p:nvPicPr>
          <p:cNvPr id="294" name="Google Shape;2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9101" y="945485"/>
            <a:ext cx="7930849" cy="539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FCFD"/>
            </a:gs>
            <a:gs pos="100000">
              <a:srgbClr val="C8DDE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p15"/>
          <p:cNvGraphicFramePr/>
          <p:nvPr/>
        </p:nvGraphicFramePr>
        <p:xfrm>
          <a:off x="5982789" y="101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{B675FBDB-C6E9-48C2-8588-D79FC26BEB2B}</a:tableStyleId>
              </a:tblPr>
              <a:tblGrid>
                <a:gridCol w="2898025"/>
                <a:gridCol w="2962825"/>
              </a:tblGrid>
              <a:tr h="43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Data Parallelism</a:t>
                      </a:r>
                      <a:endParaRPr/>
                    </a:p>
                  </a:txBody>
                  <a:tcPr marT="34800" marB="34800" marR="69575" marL="69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Task Parallelism</a:t>
                      </a:r>
                      <a:endParaRPr/>
                    </a:p>
                  </a:txBody>
                  <a:tcPr marT="34800" marB="34800" marR="69575" marL="69575"/>
                </a:tc>
              </a:tr>
              <a:tr h="101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Same operations are performed on different subsets of same data.</a:t>
                      </a:r>
                      <a:endParaRPr sz="1400"/>
                    </a:p>
                  </a:txBody>
                  <a:tcPr marT="34800" marB="34800" marR="69575" marL="69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Different operations are performed on the same or different data.</a:t>
                      </a:r>
                      <a:endParaRPr sz="1400"/>
                    </a:p>
                  </a:txBody>
                  <a:tcPr marT="34800" marB="34800" marR="69575" marL="69575"/>
                </a:tc>
              </a:tr>
              <a:tr h="69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Synchronous computation</a:t>
                      </a:r>
                      <a:endParaRPr sz="1400"/>
                    </a:p>
                  </a:txBody>
                  <a:tcPr marT="34800" marB="34800" marR="69575" marL="69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Asynchronous computation</a:t>
                      </a:r>
                      <a:endParaRPr sz="1400"/>
                    </a:p>
                  </a:txBody>
                  <a:tcPr marT="34800" marB="34800" marR="69575" marL="69575"/>
                </a:tc>
              </a:tr>
              <a:tr h="160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Speedup is more as there is only one execution thread operating on all sets of data.</a:t>
                      </a:r>
                      <a:endParaRPr/>
                    </a:p>
                  </a:txBody>
                  <a:tcPr marT="34800" marB="34800" marR="69575" marL="6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Speedup is less as each processor will execute a different thread or process on the same or different set of data.</a:t>
                      </a:r>
                      <a:endParaRPr sz="1400"/>
                    </a:p>
                  </a:txBody>
                  <a:tcPr marT="34800" marB="34800" marR="69575" marL="69575"/>
                </a:tc>
              </a:tr>
              <a:tr h="131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Amount of parallelization is proportional to the input data size.</a:t>
                      </a:r>
                      <a:endParaRPr sz="1400"/>
                    </a:p>
                  </a:txBody>
                  <a:tcPr marT="34800" marB="34800" marR="69575" marL="69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Amount of parallelization is proportional to the number of independent tasks to be performed</a:t>
                      </a:r>
                      <a:endParaRPr sz="1400"/>
                    </a:p>
                  </a:txBody>
                  <a:tcPr marT="34800" marB="34800" marR="69575" marL="69575"/>
                </a:tc>
              </a:tr>
              <a:tr h="159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Designed for optimum </a:t>
                      </a:r>
                      <a:r>
                        <a:rPr b="0" i="0" lang="en-US" sz="1400" u="sng" strike="noStrike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load balance</a:t>
                      </a:r>
                      <a:r>
                        <a:rPr b="0" i="0" lang="en-US" sz="14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 on multi processor system.</a:t>
                      </a:r>
                      <a:endParaRPr sz="1400"/>
                    </a:p>
                  </a:txBody>
                  <a:tcPr marT="34800" marB="34800" marR="69575" marL="69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Load balancing depends on the availability of the hardware and scheduling algorithms like static and dynamic scheduling.</a:t>
                      </a:r>
                      <a:endParaRPr sz="1400"/>
                    </a:p>
                  </a:txBody>
                  <a:tcPr marT="34800" marB="34800" marR="69575" marL="69575"/>
                </a:tc>
              </a:tr>
            </a:tbl>
          </a:graphicData>
        </a:graphic>
      </p:graphicFrame>
      <p:sp>
        <p:nvSpPr>
          <p:cNvPr id="300" name="Google Shape;300;p15"/>
          <p:cNvSpPr txBox="1"/>
          <p:nvPr>
            <p:ph idx="11" type="ftr"/>
          </p:nvPr>
        </p:nvSpPr>
        <p:spPr>
          <a:xfrm>
            <a:off x="1449981" y="329309"/>
            <a:ext cx="417950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01" name="Google Shape;301;p15"/>
          <p:cNvSpPr txBox="1"/>
          <p:nvPr>
            <p:ph idx="12" type="sldNum"/>
          </p:nvPr>
        </p:nvSpPr>
        <p:spPr>
          <a:xfrm>
            <a:off x="472501" y="798973"/>
            <a:ext cx="811019" cy="503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15"/>
          <p:cNvSpPr txBox="1"/>
          <p:nvPr>
            <p:ph type="title"/>
          </p:nvPr>
        </p:nvSpPr>
        <p:spPr>
          <a:xfrm>
            <a:off x="1452616" y="962902"/>
            <a:ext cx="4176384" cy="2380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n-US" sz="4800"/>
              <a:t>Data vs. Task Parallelism</a:t>
            </a:r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-543285" y="6391357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idx="1" type="body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gives the theoretical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speedup</a:t>
            </a:r>
            <a:r>
              <a:rPr lang="en-US"/>
              <a:t> in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latency</a:t>
            </a:r>
            <a:r>
              <a:rPr lang="en-US"/>
              <a:t> of the execution of a task at fixed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workload</a:t>
            </a:r>
            <a:r>
              <a:rPr lang="en-US"/>
              <a:t> that can be expected of a system whose resources are improved</a:t>
            </a:r>
            <a:endParaRPr/>
          </a:p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FADCC"/>
              </a:buClr>
              <a:buSzPts val="4100"/>
              <a:buFont typeface="Lucida Sans"/>
              <a:buNone/>
            </a:pPr>
            <a:r>
              <a:rPr lang="en-US">
                <a:solidFill>
                  <a:srgbClr val="1FADCC"/>
                </a:solidFill>
              </a:rPr>
              <a:t>Amdahl’s Law</a:t>
            </a:r>
            <a:endParaRPr/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2987" y="3429000"/>
            <a:ext cx="2486025" cy="809625"/>
          </a:xfrm>
          <a:prstGeom prst="rect">
            <a:avLst/>
          </a:prstGeom>
          <a:solidFill>
            <a:srgbClr val="062228"/>
          </a:solidFill>
          <a:ln cap="flat" cmpd="sng" w="9525">
            <a:solidFill>
              <a:srgbClr val="0F5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1" name="Google Shape;311;p16"/>
          <p:cNvSpPr txBox="1"/>
          <p:nvPr/>
        </p:nvSpPr>
        <p:spPr>
          <a:xfrm>
            <a:off x="2715986" y="5078187"/>
            <a:ext cx="5709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S = portion of program executed serially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N = Processing Cores</a:t>
            </a:r>
            <a:endParaRPr/>
          </a:p>
        </p:txBody>
      </p:sp>
      <p:sp>
        <p:nvSpPr>
          <p:cNvPr id="312" name="Google Shape;312;p16"/>
          <p:cNvSpPr txBox="1"/>
          <p:nvPr>
            <p:ph idx="11" type="ftr"/>
          </p:nvPr>
        </p:nvSpPr>
        <p:spPr>
          <a:xfrm>
            <a:off x="-604246" y="649287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idx="1" type="body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we have an application that is 75 percent parallel and 25 percent serial. If we run this application on a system with two processing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   cores?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S=25%=0.25, N= 2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If we add two additional cores , calculate speedup?</a:t>
            </a:r>
            <a:endParaRPr/>
          </a:p>
        </p:txBody>
      </p:sp>
      <p:sp>
        <p:nvSpPr>
          <p:cNvPr id="318" name="Google Shape;318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Amdahl’s Law Example</a:t>
            </a:r>
            <a:endParaRPr/>
          </a:p>
        </p:txBody>
      </p:sp>
      <p:sp>
        <p:nvSpPr>
          <p:cNvPr id="319" name="Google Shape;319;p17"/>
          <p:cNvSpPr txBox="1"/>
          <p:nvPr>
            <p:ph idx="11" type="ftr"/>
          </p:nvPr>
        </p:nvSpPr>
        <p:spPr>
          <a:xfrm>
            <a:off x="-630372" y="6400799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 lang="en-US"/>
              <a:t>Support provided at either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Arial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/>
              <a:t>User level -&gt; </a:t>
            </a:r>
            <a:r>
              <a:rPr b="1" lang="en-US"/>
              <a:t>user threads</a:t>
            </a:r>
            <a:endParaRPr/>
          </a:p>
          <a:p>
            <a:pPr indent="0" lvl="1" marL="457200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rPr lang="en-US"/>
              <a:t>Supported above the kernel  and managed without kernel support</a:t>
            </a:r>
            <a:endParaRPr/>
          </a:p>
          <a:p>
            <a:pPr indent="0" lvl="1" marL="457200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/>
              <a:t>Kernel level -&gt; </a:t>
            </a:r>
            <a:r>
              <a:rPr b="1" lang="en-US"/>
              <a:t>kernel threads</a:t>
            </a:r>
            <a:endParaRPr/>
          </a:p>
          <a:p>
            <a:pPr indent="0" lvl="1" marL="457200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rPr lang="en-US"/>
              <a:t>Supported and managed directly by the operating system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rPr lang="en-US"/>
              <a:t>What is the relationship between user and kernel threads?</a:t>
            </a:r>
            <a:endParaRPr/>
          </a:p>
        </p:txBody>
      </p:sp>
      <p:sp>
        <p:nvSpPr>
          <p:cNvPr id="325" name="Google Shape;325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FADCC"/>
              </a:buClr>
              <a:buSzPts val="4100"/>
              <a:buFont typeface="Lucida Sans"/>
              <a:buNone/>
            </a:pPr>
            <a:r>
              <a:rPr lang="en-US">
                <a:solidFill>
                  <a:srgbClr val="1FADCC"/>
                </a:solidFill>
              </a:rPr>
              <a:t>Types of Threads</a:t>
            </a:r>
            <a:endParaRPr/>
          </a:p>
        </p:txBody>
      </p:sp>
      <p:sp>
        <p:nvSpPr>
          <p:cNvPr id="326" name="Google Shape;326;p18"/>
          <p:cNvSpPr txBox="1"/>
          <p:nvPr>
            <p:ph idx="11" type="ftr"/>
          </p:nvPr>
        </p:nvSpPr>
        <p:spPr>
          <a:xfrm>
            <a:off x="-717457" y="6400799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</a:pPr>
            <a:r>
              <a:rPr lang="en-US"/>
              <a:t>User and Kernel Threads</a:t>
            </a:r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4938" y="1901825"/>
            <a:ext cx="4826000" cy="26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1981200" y="22286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2330449" y="1233489"/>
            <a:ext cx="8450761" cy="4104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Most modern applications are multithreaded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Threads run within application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Multiple tasks with the application can be implemented by separate threads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display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Fetch data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Spell checking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Answer a network request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 creation is heavy-weight while thread creation is light-weight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simplify code, increase efficiency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Kernels are generally multithreaded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idx="1" type="body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Thread management done by user-level threads library</a:t>
            </a:r>
            <a:br>
              <a:rPr lang="en-US"/>
            </a:b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Three primary thread libraries: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 POSIX </a:t>
            </a:r>
            <a:r>
              <a:rPr lang="en-US">
                <a:solidFill>
                  <a:srgbClr val="3366FF"/>
                </a:solidFill>
              </a:rPr>
              <a:t>Pthreads</a:t>
            </a:r>
            <a:endParaRPr i="1">
              <a:solidFill>
                <a:srgbClr val="3366FF"/>
              </a:solidFill>
            </a:endParaRPr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 Win32 threads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 Java threads</a:t>
            </a:r>
            <a:endParaRPr/>
          </a:p>
        </p:txBody>
      </p:sp>
      <p:sp>
        <p:nvSpPr>
          <p:cNvPr id="339" name="Google Shape;339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User Threads</a:t>
            </a:r>
            <a:endParaRPr/>
          </a:p>
        </p:txBody>
      </p:sp>
      <p:sp>
        <p:nvSpPr>
          <p:cNvPr id="340" name="Google Shape;340;p20"/>
          <p:cNvSpPr txBox="1"/>
          <p:nvPr>
            <p:ph idx="11" type="ftr"/>
          </p:nvPr>
        </p:nvSpPr>
        <p:spPr>
          <a:xfrm>
            <a:off x="-586829" y="6400799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Supported by the Kernel</a:t>
            </a:r>
            <a:br>
              <a:rPr lang="en-US"/>
            </a:b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Examples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Windows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Linux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Mac OS X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iOS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Android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Kernel Threads</a:t>
            </a:r>
            <a:endParaRPr/>
          </a:p>
        </p:txBody>
      </p:sp>
      <p:sp>
        <p:nvSpPr>
          <p:cNvPr id="348" name="Google Shape;348;p21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idx="1" type="body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n-US">
                <a:solidFill>
                  <a:srgbClr val="000000"/>
                </a:solidFill>
              </a:rPr>
              <a:t>In a specific implementation, the user threads must be mapped to kernel threads, using these listed below Multithreading Models: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en-US"/>
              <a:t>Many-to-One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en-US"/>
              <a:t>One-to-One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en-US"/>
              <a:t>Many-to-Many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0" i="0">
              <a:solidFill>
                <a:srgbClr val="000000"/>
              </a:solidFill>
            </a:endParaRPr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55" name="Google Shape;355;p22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2"/>
          <p:cNvSpPr txBox="1"/>
          <p:nvPr>
            <p:ph type="title"/>
          </p:nvPr>
        </p:nvSpPr>
        <p:spPr>
          <a:xfrm>
            <a:off x="592183" y="27920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Multithreading models</a:t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4807151" y="3538442"/>
            <a:ext cx="4167187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Thread – to - Kernel Thread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FCFD"/>
            </a:gs>
            <a:gs pos="100000">
              <a:srgbClr val="C8DDE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63" name="Google Shape;363;p23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23"/>
          <p:cNvSpPr txBox="1"/>
          <p:nvPr>
            <p:ph type="title"/>
          </p:nvPr>
        </p:nvSpPr>
        <p:spPr>
          <a:xfrm>
            <a:off x="609600" y="274638"/>
            <a:ext cx="10972800" cy="876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Many-to-One</a:t>
            </a:r>
            <a:endParaRPr/>
          </a:p>
        </p:txBody>
      </p:sp>
      <p:sp>
        <p:nvSpPr>
          <p:cNvPr id="365" name="Google Shape;365;p23"/>
          <p:cNvSpPr txBox="1"/>
          <p:nvPr>
            <p:ph idx="1" type="body"/>
          </p:nvPr>
        </p:nvSpPr>
        <p:spPr>
          <a:xfrm>
            <a:off x="2238375" y="1365056"/>
            <a:ext cx="4902926" cy="4829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lang="en-US" sz="2800"/>
              <a:t>Many user-level threads mapped to single kernel thread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sz="2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800"/>
              <a:t>Only one thread can access the kernel at a time,</a:t>
            </a:r>
            <a:endParaRPr/>
          </a:p>
          <a:p>
            <a:pPr indent="-153263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800"/>
              <a:t>multiple threads are unable to run in parallel on multicore systems.</a:t>
            </a:r>
            <a:endParaRPr/>
          </a:p>
          <a:p>
            <a:pPr indent="-167944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/>
              <a:t>the entire process will block if a thread makes a blocking system call</a:t>
            </a:r>
            <a:endParaRPr sz="2800"/>
          </a:p>
          <a:p>
            <a:pPr indent="-156933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0471" y="2471932"/>
            <a:ext cx="39592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FCFD"/>
            </a:gs>
            <a:gs pos="100000">
              <a:srgbClr val="C8DDE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 txBox="1"/>
          <p:nvPr>
            <p:ph idx="1" type="body"/>
          </p:nvPr>
        </p:nvSpPr>
        <p:spPr>
          <a:xfrm>
            <a:off x="975360" y="1542849"/>
            <a:ext cx="10241279" cy="2106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24"/>
              <a:buFont typeface="Arial"/>
              <a:buNone/>
            </a:pPr>
            <a:r>
              <a:rPr lang="en-US" sz="1800"/>
              <a:t>Each user-level thread maps to kernel thread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en-US" sz="1800"/>
              <a:t>more concurrency than the many-to-one model by allowing another thread to run when a thread makes a blocking system call.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en-US" sz="1800"/>
              <a:t>Allows multiple threads to run in parallel on multiprocessors.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en-US" sz="1800"/>
              <a:t>drawback is, creating a user thread requires creating the corresponding kernel thread</a:t>
            </a:r>
            <a:endParaRPr/>
          </a:p>
        </p:txBody>
      </p:sp>
      <p:sp>
        <p:nvSpPr>
          <p:cNvPr id="372" name="Google Shape;372;p24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73" name="Google Shape;373;p24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4"/>
          <p:cNvSpPr txBox="1"/>
          <p:nvPr>
            <p:ph type="title"/>
          </p:nvPr>
        </p:nvSpPr>
        <p:spPr>
          <a:xfrm>
            <a:off x="609600" y="274638"/>
            <a:ext cx="109728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One-to-One</a:t>
            </a:r>
            <a:endParaRPr/>
          </a:p>
        </p:txBody>
      </p:sp>
      <p:pic>
        <p:nvPicPr>
          <p:cNvPr id="375" name="Google Shape;3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625" y="3349625"/>
            <a:ext cx="5397500" cy="299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FCFD"/>
            </a:gs>
            <a:gs pos="100000">
              <a:srgbClr val="C8DDE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381" name="Google Shape;381;p25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Many-to-Many Model</a:t>
            </a:r>
            <a:endParaRPr/>
          </a:p>
        </p:txBody>
      </p:sp>
      <p:sp>
        <p:nvSpPr>
          <p:cNvPr id="383" name="Google Shape;383;p25"/>
          <p:cNvSpPr txBox="1"/>
          <p:nvPr>
            <p:ph idx="1" type="body"/>
          </p:nvPr>
        </p:nvSpPr>
        <p:spPr>
          <a:xfrm>
            <a:off x="6615160" y="1104537"/>
            <a:ext cx="4688259" cy="475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 sz="2400"/>
              <a:t>multiplexes many user-level threads to a smaller or equal number of kernel threads</a:t>
            </a:r>
            <a:endParaRPr/>
          </a:p>
          <a:p>
            <a:pPr indent="-167944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/>
              <a:t>developers can create as many user threads as necessary, and the corresponding</a:t>
            </a:r>
            <a:endParaRPr/>
          </a:p>
          <a:p>
            <a:pPr indent="-167944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/>
              <a:t>kernel threads can run in parallel on a multiprocessor.</a:t>
            </a:r>
            <a:endParaRPr/>
          </a:p>
          <a:p>
            <a:pPr indent="-167944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/>
              <a:t>When thread performs a blocking system call, the kernel can schedule another thread for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sz="2400"/>
              <a:t>    execution.</a:t>
            </a:r>
            <a:endParaRPr/>
          </a:p>
        </p:txBody>
      </p:sp>
      <p:pic>
        <p:nvPicPr>
          <p:cNvPr id="384" name="Google Shape;3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39" y="2343149"/>
            <a:ext cx="5309686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Three main thread libraries in use today: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POSIX Pthreads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May be provided either as user-level or kernel-level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POSIX standard (IEEE 1003.1c) API for thread creation and synchronization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API specifies behavior of the thread library, implementation is up to development of the library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Win32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Kernel-level library on  Windows system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Java threads are managed by the JVM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Typically implemented using the threads model provided by underlying OS</a:t>
            </a:r>
            <a:endParaRPr/>
          </a:p>
        </p:txBody>
      </p:sp>
      <p:sp>
        <p:nvSpPr>
          <p:cNvPr id="390" name="Google Shape;390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FADCC"/>
              </a:buClr>
              <a:buSzPts val="4100"/>
              <a:buFont typeface="Lucida Sans"/>
              <a:buNone/>
            </a:pPr>
            <a:r>
              <a:rPr lang="en-US">
                <a:solidFill>
                  <a:srgbClr val="1FADCC"/>
                </a:solidFill>
              </a:rPr>
              <a:t>Thread Libraries</a:t>
            </a:r>
            <a:endParaRPr/>
          </a:p>
        </p:txBody>
      </p:sp>
      <p:sp>
        <p:nvSpPr>
          <p:cNvPr id="391" name="Google Shape;391;p26"/>
          <p:cNvSpPr txBox="1"/>
          <p:nvPr>
            <p:ph idx="11" type="ftr"/>
          </p:nvPr>
        </p:nvSpPr>
        <p:spPr>
          <a:xfrm>
            <a:off x="5840097" y="6416654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1981200" y="2202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Pthreads Example</a:t>
            </a:r>
            <a:endParaRPr/>
          </a:p>
        </p:txBody>
      </p:sp>
      <p:pic>
        <p:nvPicPr>
          <p:cNvPr id="397" name="Google Shape;3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863" y="949325"/>
            <a:ext cx="7137400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/>
          <p:nvPr>
            <p:ph type="title"/>
          </p:nvPr>
        </p:nvSpPr>
        <p:spPr>
          <a:xfrm>
            <a:off x="1981200" y="22452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cida Sans"/>
              <a:buNone/>
            </a:pPr>
            <a:r>
              <a:rPr lang="en-US"/>
              <a:t>Pthreads Example (Cont.)</a:t>
            </a:r>
            <a:endParaRPr/>
          </a:p>
        </p:txBody>
      </p:sp>
      <p:pic>
        <p:nvPicPr>
          <p:cNvPr id="403" name="Google Shape;4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057400"/>
            <a:ext cx="5638800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type="title"/>
          </p:nvPr>
        </p:nvSpPr>
        <p:spPr>
          <a:xfrm>
            <a:off x="1288868" y="757645"/>
            <a:ext cx="10110651" cy="627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Pthreads Code for Joining 10 Threads</a:t>
            </a:r>
            <a:endParaRPr/>
          </a:p>
        </p:txBody>
      </p:sp>
      <p:pic>
        <p:nvPicPr>
          <p:cNvPr id="409" name="Google Shape;4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2041" y="2362200"/>
            <a:ext cx="54387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3340646" y="593945"/>
            <a:ext cx="5703518" cy="639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925">
            <a:spAutoFit/>
          </a:bodyPr>
          <a:lstStyle/>
          <a:p>
            <a:pPr indent="0" lvl="0" marL="8929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Control Blocks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6096857" y="6524780"/>
            <a:ext cx="95548" cy="126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50">
            <a:spAutoFit/>
          </a:bodyPr>
          <a:lstStyle/>
          <a:p>
            <a:pPr indent="0" lvl="0" marL="17859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1943697" y="1645420"/>
            <a:ext cx="7853446" cy="3627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spAutoFit/>
          </a:bodyPr>
          <a:lstStyle/>
          <a:p>
            <a:pPr indent="-142870" lvl="0" marL="1517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associated with each process: </a:t>
            </a: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Control Block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92922" marR="0" rtl="0" algn="l">
              <a:spcBef>
                <a:spcPts val="170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management information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92922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 information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0" lvl="0" marL="151799" marR="0" rtl="0" algn="l">
              <a:spcBef>
                <a:spcPts val="170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associated with each thread: </a:t>
            </a: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Control Block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92922" marR="0" rtl="0" algn="l">
              <a:spcBef>
                <a:spcPts val="1709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counter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92922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registers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92922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scheduling information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92922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Pending I/O information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788238" y="827128"/>
            <a:ext cx="8615524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Windows  Multithreaded C Program</a:t>
            </a:r>
            <a:endParaRPr/>
          </a:p>
        </p:txBody>
      </p:sp>
      <p:pic>
        <p:nvPicPr>
          <p:cNvPr id="415" name="Google Shape;4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200" y="1905000"/>
            <a:ext cx="61849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type="title"/>
          </p:nvPr>
        </p:nvSpPr>
        <p:spPr>
          <a:xfrm>
            <a:off x="2578360" y="222868"/>
            <a:ext cx="80261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3000"/>
              <a:t>Windows  Multithreaded C Program (Cont.)</a:t>
            </a:r>
            <a:endParaRPr/>
          </a:p>
        </p:txBody>
      </p:sp>
      <p:pic>
        <p:nvPicPr>
          <p:cNvPr id="421" name="Google Shape;4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9250" y="799130"/>
            <a:ext cx="6540500" cy="5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/>
          <p:nvPr>
            <p:ph type="title"/>
          </p:nvPr>
        </p:nvSpPr>
        <p:spPr>
          <a:xfrm>
            <a:off x="1981200" y="417826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Java Threads</a:t>
            </a:r>
            <a:endParaRPr/>
          </a:p>
        </p:txBody>
      </p:sp>
      <p:sp>
        <p:nvSpPr>
          <p:cNvPr id="428" name="Google Shape;428;p32"/>
          <p:cNvSpPr txBox="1"/>
          <p:nvPr>
            <p:ph idx="1" type="body"/>
          </p:nvPr>
        </p:nvSpPr>
        <p:spPr>
          <a:xfrm>
            <a:off x="2360023" y="1231900"/>
            <a:ext cx="7664166" cy="4411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Java threads are managed by the JVM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Typically implemented using the threads model provided by underlying OS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Java threads may be created by: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Extending Thread class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Implementing the Runnable interface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93535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 practice is to implement Runnable interface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2-12-04 at 9.09.28 PM.png" id="429" name="Google Shape;4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828" y="3437527"/>
            <a:ext cx="3773488" cy="1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1981200" y="22452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cida Sans"/>
              <a:buNone/>
            </a:pPr>
            <a:r>
              <a:rPr lang="en-US"/>
              <a:t>Java Threads</a:t>
            </a:r>
            <a:endParaRPr/>
          </a:p>
        </p:txBody>
      </p:sp>
      <p:sp>
        <p:nvSpPr>
          <p:cNvPr id="435" name="Google Shape;435;p33"/>
          <p:cNvSpPr txBox="1"/>
          <p:nvPr/>
        </p:nvSpPr>
        <p:spPr>
          <a:xfrm>
            <a:off x="2665414" y="1062039"/>
            <a:ext cx="46577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Implementing Runnable interface:</a:t>
            </a:r>
            <a:endParaRPr/>
          </a:p>
        </p:txBody>
      </p:sp>
      <p:pic>
        <p:nvPicPr>
          <p:cNvPr id="436" name="Google Shape;4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875" y="1492250"/>
            <a:ext cx="48260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3"/>
          <p:cNvSpPr/>
          <p:nvPr/>
        </p:nvSpPr>
        <p:spPr>
          <a:xfrm>
            <a:off x="2738438" y="3014663"/>
            <a:ext cx="2546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Creating a thread:</a:t>
            </a:r>
            <a:endParaRPr/>
          </a:p>
        </p:txBody>
      </p:sp>
      <p:pic>
        <p:nvPicPr>
          <p:cNvPr id="438" name="Google Shape;4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3413" y="3494088"/>
            <a:ext cx="48006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3"/>
          <p:cNvSpPr/>
          <p:nvPr/>
        </p:nvSpPr>
        <p:spPr>
          <a:xfrm>
            <a:off x="2738438" y="4219575"/>
            <a:ext cx="28495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Waiting on a thread:</a:t>
            </a:r>
            <a:endParaRPr/>
          </a:p>
        </p:txBody>
      </p:sp>
      <p:pic>
        <p:nvPicPr>
          <p:cNvPr id="440" name="Google Shape;44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7875" y="4657725"/>
            <a:ext cx="41148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>
            <p:ph idx="1" type="body"/>
          </p:nvPr>
        </p:nvSpPr>
        <p:spPr>
          <a:xfrm>
            <a:off x="1390619" y="1329284"/>
            <a:ext cx="9861550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Creation and management of threads done by compilers and run-time libraries rather than programmers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These listed below methods explored</a:t>
            </a:r>
            <a:endParaRPr/>
          </a:p>
          <a:p>
            <a:pPr indent="-342900" lvl="1" marL="800100" rtl="0" algn="l">
              <a:spcBef>
                <a:spcPts val="324"/>
              </a:spcBef>
              <a:spcAft>
                <a:spcPts val="0"/>
              </a:spcAft>
              <a:buSzPts val="2300"/>
              <a:buFont typeface="Lucida Sans"/>
              <a:buAutoNum type="arabicPeriod"/>
            </a:pPr>
            <a:r>
              <a:rPr lang="en-US"/>
              <a:t>Thread Pools</a:t>
            </a:r>
            <a:endParaRPr/>
          </a:p>
          <a:p>
            <a:pPr indent="-342900" lvl="1" marL="800100" rtl="0" algn="l">
              <a:spcBef>
                <a:spcPts val="324"/>
              </a:spcBef>
              <a:spcAft>
                <a:spcPts val="0"/>
              </a:spcAft>
              <a:buSzPts val="2300"/>
              <a:buFont typeface="Lucida Sans"/>
              <a:buAutoNum type="arabicPeriod"/>
            </a:pPr>
            <a:r>
              <a:rPr lang="en-US"/>
              <a:t>Fork Join</a:t>
            </a:r>
            <a:endParaRPr/>
          </a:p>
          <a:p>
            <a:pPr indent="-342900" lvl="1" marL="800100" rtl="0" algn="l">
              <a:spcBef>
                <a:spcPts val="324"/>
              </a:spcBef>
              <a:spcAft>
                <a:spcPts val="0"/>
              </a:spcAft>
              <a:buSzPts val="2300"/>
              <a:buFont typeface="Lucida Sans"/>
              <a:buAutoNum type="arabicPeriod"/>
            </a:pPr>
            <a:r>
              <a:rPr lang="en-US"/>
              <a:t>OpenMP</a:t>
            </a:r>
            <a:endParaRPr/>
          </a:p>
          <a:p>
            <a:pPr indent="-342900" lvl="1" marL="800100" rtl="0" algn="l">
              <a:spcBef>
                <a:spcPts val="324"/>
              </a:spcBef>
              <a:spcAft>
                <a:spcPts val="0"/>
              </a:spcAft>
              <a:buSzPts val="2300"/>
              <a:buFont typeface="Lucida Sans"/>
              <a:buAutoNum type="arabicPeriod"/>
            </a:pPr>
            <a:r>
              <a:rPr lang="en-US"/>
              <a:t>Grand Central Dispatch.</a:t>
            </a:r>
            <a:endParaRPr/>
          </a:p>
          <a:p>
            <a:pPr indent="-342900" lvl="1" marL="800100" rtl="0" algn="l">
              <a:spcBef>
                <a:spcPts val="324"/>
              </a:spcBef>
              <a:spcAft>
                <a:spcPts val="0"/>
              </a:spcAft>
              <a:buSzPts val="2300"/>
              <a:buFont typeface="Lucida Sans"/>
              <a:buAutoNum type="arabicPeriod"/>
            </a:pPr>
            <a:r>
              <a:rPr lang="en-US"/>
              <a:t>Intel Threading Building Blocks</a:t>
            </a:r>
            <a:endParaRPr/>
          </a:p>
          <a:p>
            <a:pPr indent="-196850" lvl="1" marL="800100" rtl="0" algn="l">
              <a:spcBef>
                <a:spcPts val="324"/>
              </a:spcBef>
              <a:spcAft>
                <a:spcPts val="0"/>
              </a:spcAft>
              <a:buSzPts val="23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447" name="Google Shape;447;p34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448" name="Google Shape;448;p34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34"/>
          <p:cNvSpPr txBox="1"/>
          <p:nvPr>
            <p:ph type="title"/>
          </p:nvPr>
        </p:nvSpPr>
        <p:spPr>
          <a:xfrm>
            <a:off x="1390619" y="33589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Implicit  Threading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>
            <p:ph idx="1" type="body"/>
          </p:nvPr>
        </p:nvSpPr>
        <p:spPr>
          <a:xfrm>
            <a:off x="2330451" y="1233489"/>
            <a:ext cx="7631113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Create a number of threads in a pool where they await work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Advantages: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Usually slightly faster to service a request with an existing thread than create a new thread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Allows the number of threads in the application(s) to be bound to the size of the pool</a:t>
            </a:r>
            <a:endParaRPr/>
          </a:p>
        </p:txBody>
      </p:sp>
      <p:sp>
        <p:nvSpPr>
          <p:cNvPr id="456" name="Google Shape;456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Thread Pools</a:t>
            </a:r>
            <a:endParaRPr/>
          </a:p>
        </p:txBody>
      </p:sp>
      <p:pic>
        <p:nvPicPr>
          <p:cNvPr descr="Screen Shot 2012-12-04 at 9.17.42 PM.png" id="457" name="Google Shape;4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5288" y="4743450"/>
            <a:ext cx="6438900" cy="142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"/>
          <p:cNvSpPr txBox="1"/>
          <p:nvPr>
            <p:ph idx="1" type="body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Multiple threads (tasks) are </a:t>
            </a:r>
            <a:r>
              <a:rPr b="1" lang="en-US"/>
              <a:t>forked</a:t>
            </a:r>
            <a:r>
              <a:rPr lang="en-US"/>
              <a:t>, and then </a:t>
            </a:r>
            <a:r>
              <a:rPr b="1" lang="en-US"/>
              <a:t>joined</a:t>
            </a:r>
            <a:r>
              <a:rPr lang="en-US"/>
              <a:t>.</a:t>
            </a:r>
            <a:endParaRPr/>
          </a:p>
        </p:txBody>
      </p:sp>
      <p:sp>
        <p:nvSpPr>
          <p:cNvPr id="463" name="Google Shape;463;p36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464" name="Google Shape;464;p36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5" name="Google Shape;465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Fork-Join Parallelism</a:t>
            </a:r>
            <a:endParaRPr/>
          </a:p>
        </p:txBody>
      </p:sp>
      <p:pic>
        <p:nvPicPr>
          <p:cNvPr id="466" name="Google Shape;4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1539" y="2838451"/>
            <a:ext cx="8351837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/>
          <p:nvPr/>
        </p:nvSpPr>
        <p:spPr>
          <a:xfrm>
            <a:off x="1754187" y="489857"/>
            <a:ext cx="8304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OpenMP</a:t>
            </a:r>
            <a:endParaRPr/>
          </a:p>
        </p:txBody>
      </p:sp>
      <p:sp>
        <p:nvSpPr>
          <p:cNvPr id="474" name="Google Shape;474;p37"/>
          <p:cNvSpPr txBox="1"/>
          <p:nvPr/>
        </p:nvSpPr>
        <p:spPr>
          <a:xfrm>
            <a:off x="1752600" y="1143000"/>
            <a:ext cx="8305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30200" marR="0" rtl="0" algn="l">
              <a:spcBef>
                <a:spcPts val="0"/>
              </a:spcBef>
              <a:spcAft>
                <a:spcPts val="0"/>
              </a:spcAft>
              <a:buClr>
                <a:srgbClr val="581E58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Application Program Interface (API) that may be used to explicitly direct multithreaded, shared memory parallelism</a:t>
            </a:r>
            <a:endParaRPr/>
          </a:p>
          <a:p>
            <a:pPr indent="-330200" lvl="0" marL="330200" marR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30200" marR="0" rtl="0" algn="l">
              <a:spcBef>
                <a:spcPts val="550"/>
              </a:spcBef>
              <a:spcAft>
                <a:spcPts val="0"/>
              </a:spcAft>
              <a:buClr>
                <a:srgbClr val="581E58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main API components</a:t>
            </a:r>
            <a:endParaRPr/>
          </a:p>
          <a:p>
            <a:pPr indent="-273050" lvl="1" marL="730250" marR="0" rtl="0" algn="l">
              <a:spcBef>
                <a:spcPts val="500"/>
              </a:spcBef>
              <a:spcAft>
                <a:spcPts val="0"/>
              </a:spcAft>
              <a:buClr>
                <a:srgbClr val="581E58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directives</a:t>
            </a:r>
            <a:endParaRPr/>
          </a:p>
          <a:p>
            <a:pPr indent="-273050" lvl="1" marL="730250" marR="0" rtl="0" algn="l">
              <a:spcBef>
                <a:spcPts val="500"/>
              </a:spcBef>
              <a:spcAft>
                <a:spcPts val="0"/>
              </a:spcAft>
              <a:buClr>
                <a:srgbClr val="581E58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library routines</a:t>
            </a:r>
            <a:endParaRPr/>
          </a:p>
          <a:p>
            <a:pPr indent="-273050" lvl="1" marL="730250" marR="0" rtl="0" algn="l">
              <a:spcBef>
                <a:spcPts val="500"/>
              </a:spcBef>
              <a:spcAft>
                <a:spcPts val="0"/>
              </a:spcAft>
              <a:buClr>
                <a:srgbClr val="581E58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variables</a:t>
            </a:r>
            <a:endParaRPr/>
          </a:p>
          <a:p>
            <a:pPr indent="-273050" lvl="1" marL="73025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30200" marR="0" rtl="0" algn="l">
              <a:spcBef>
                <a:spcPts val="550"/>
              </a:spcBef>
              <a:spcAft>
                <a:spcPts val="0"/>
              </a:spcAft>
              <a:buClr>
                <a:srgbClr val="581E58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Portable &amp; Standardized</a:t>
            </a:r>
            <a:endParaRPr/>
          </a:p>
          <a:p>
            <a:pPr indent="-273050" lvl="1" marL="730250" marR="0" rtl="0" algn="l">
              <a:spcBef>
                <a:spcPts val="500"/>
              </a:spcBef>
              <a:spcAft>
                <a:spcPts val="0"/>
              </a:spcAft>
              <a:buClr>
                <a:srgbClr val="581E58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exist both C/C++ and Fortan 90/77</a:t>
            </a:r>
            <a:endParaRPr/>
          </a:p>
          <a:p>
            <a:pPr indent="-273050" lvl="1" marL="730250" marR="0" rtl="0" algn="l">
              <a:spcBef>
                <a:spcPts val="500"/>
              </a:spcBef>
              <a:spcAft>
                <a:spcPts val="0"/>
              </a:spcAft>
              <a:buClr>
                <a:srgbClr val="581E58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 platform Support (Unix, Linux etc.)</a:t>
            </a:r>
            <a:endParaRPr/>
          </a:p>
        </p:txBody>
      </p:sp>
      <p:sp>
        <p:nvSpPr>
          <p:cNvPr id="475" name="Google Shape;475;p37"/>
          <p:cNvSpPr txBox="1"/>
          <p:nvPr>
            <p:ph idx="11" type="ftr"/>
          </p:nvPr>
        </p:nvSpPr>
        <p:spPr>
          <a:xfrm>
            <a:off x="-586829" y="6400799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Open MP Example</a:t>
            </a:r>
            <a:endParaRPr/>
          </a:p>
        </p:txBody>
      </p:sp>
      <p:pic>
        <p:nvPicPr>
          <p:cNvPr id="481" name="Google Shape;4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204" y="1354580"/>
            <a:ext cx="8039100" cy="462741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8"/>
          <p:cNvSpPr txBox="1"/>
          <p:nvPr>
            <p:ph idx="11" type="ftr"/>
          </p:nvPr>
        </p:nvSpPr>
        <p:spPr>
          <a:xfrm>
            <a:off x="-586829" y="6400799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/>
          <p:nvPr>
            <p:ph type="title"/>
          </p:nvPr>
        </p:nvSpPr>
        <p:spPr>
          <a:xfrm>
            <a:off x="1981200" y="451261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Threading Issues</a:t>
            </a:r>
            <a:endParaRPr/>
          </a:p>
        </p:txBody>
      </p:sp>
      <p:sp>
        <p:nvSpPr>
          <p:cNvPr id="489" name="Google Shape;489;p39"/>
          <p:cNvSpPr txBox="1"/>
          <p:nvPr>
            <p:ph idx="1" type="body"/>
          </p:nvPr>
        </p:nvSpPr>
        <p:spPr>
          <a:xfrm>
            <a:off x="2457683" y="1697083"/>
            <a:ext cx="8419323" cy="346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24078" rtl="0" algn="l">
              <a:spcBef>
                <a:spcPts val="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Semantics of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fork()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exec()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system calls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Signal handling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Thread cancellation of target thread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Thread-local storage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ts val="1836"/>
              <a:buFont typeface="Lucida Sans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Scheduler Activations</a:t>
            </a:r>
            <a:endParaRPr/>
          </a:p>
          <a:p>
            <a:pPr indent="-221487" lvl="0" marL="365760" rtl="0" algn="l">
              <a:spcBef>
                <a:spcPts val="400"/>
              </a:spcBef>
              <a:spcAft>
                <a:spcPts val="0"/>
              </a:spcAft>
              <a:buSzPts val="544"/>
              <a:buNone/>
            </a:pPr>
            <a:r>
              <a:t/>
            </a:r>
            <a:endParaRPr sz="800"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800"/>
              <a:buFont typeface="Arial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1943697" y="647285"/>
            <a:ext cx="7564975" cy="639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925">
            <a:spAutoFit/>
          </a:bodyPr>
          <a:lstStyle/>
          <a:p>
            <a:pPr indent="0" lvl="0" marL="8929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Control Blocks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058229" y="6310883"/>
            <a:ext cx="163860" cy="1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50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061880" y="2091285"/>
            <a:ext cx="2465487" cy="276816"/>
          </a:xfrm>
          <a:prstGeom prst="rect">
            <a:avLst/>
          </a:pr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525">
            <a:spAutoFit/>
          </a:bodyPr>
          <a:lstStyle/>
          <a:p>
            <a:pPr indent="0" lvl="0" marL="8090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PID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3061880" y="4905399"/>
            <a:ext cx="2465487" cy="523726"/>
          </a:xfrm>
          <a:custGeom>
            <a:rect b="b" l="l" r="r" t="t"/>
            <a:pathLst>
              <a:path extrusionOk="0" h="744854" w="3506470">
                <a:moveTo>
                  <a:pt x="0" y="0"/>
                </a:moveTo>
                <a:lnTo>
                  <a:pt x="3505883" y="0"/>
                </a:lnTo>
                <a:lnTo>
                  <a:pt x="3505883" y="744612"/>
                </a:lnTo>
                <a:lnTo>
                  <a:pt x="0" y="74461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5417879" y="3465621"/>
            <a:ext cx="1553766" cy="2679"/>
          </a:xfrm>
          <a:custGeom>
            <a:rect b="b" l="l" r="r" t="t"/>
            <a:pathLst>
              <a:path extrusionOk="0" h="3810" w="220980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6988549" y="3334731"/>
            <a:ext cx="1439912" cy="243907"/>
          </a:xfrm>
          <a:prstGeom prst="rect">
            <a:avLst/>
          </a:pr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925">
            <a:spAutoFit/>
          </a:bodyPr>
          <a:lstStyle/>
          <a:p>
            <a:pPr indent="0" lvl="0" marL="19823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Table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3061880" y="1698615"/>
            <a:ext cx="2465487" cy="309727"/>
          </a:xfrm>
          <a:prstGeom prst="rect">
            <a:avLst/>
          </a:pr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25">
            <a:spAutoFit/>
          </a:bodyPr>
          <a:lstStyle/>
          <a:p>
            <a:pPr indent="0" lvl="0" marL="6018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ID (PID)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3535064" y="2886227"/>
            <a:ext cx="1517600" cy="23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75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Process Block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061880" y="3672861"/>
            <a:ext cx="2465487" cy="337228"/>
          </a:xfrm>
          <a:prstGeom prst="rect">
            <a:avLst/>
          </a:pr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5350">
            <a:spAutoFit/>
          </a:bodyPr>
          <a:lstStyle/>
          <a:p>
            <a:pPr indent="0" lvl="0" marL="56924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File Name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6988551" y="2876619"/>
            <a:ext cx="1033611" cy="254275"/>
          </a:xfrm>
          <a:prstGeom prst="rect">
            <a:avLst/>
          </a:pr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3200">
            <a:spAutoFit/>
          </a:bodyPr>
          <a:lstStyle/>
          <a:p>
            <a:pPr indent="0" lvl="0" marL="357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PCB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3709577" y="4268204"/>
            <a:ext cx="1160859" cy="1026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425">
            <a:spAutoFit/>
          </a:bodyPr>
          <a:lstStyle/>
          <a:p>
            <a:pPr indent="6696" lvl="0" marL="8483" marR="3572" rtl="0" algn="ctr">
              <a:lnSpc>
                <a:spcPct val="1204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Thread  Control Blocks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1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859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3633229" y="3317075"/>
            <a:ext cx="1315789" cy="23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75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open ﬁles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4231160" y="2488114"/>
            <a:ext cx="144661" cy="23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6272818" y="4019511"/>
            <a:ext cx="2933849" cy="332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00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Thread Control Block (TCB)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" name="Google Shape;158;p4"/>
          <p:cNvGraphicFramePr/>
          <p:nvPr/>
        </p:nvGraphicFramePr>
        <p:xfrm>
          <a:off x="6917649" y="4542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{32DF91CD-431C-441C-B193-69BC581ADD23}</a:tableStyleId>
              </a:tblPr>
              <a:tblGrid>
                <a:gridCol w="2356100"/>
                <a:gridCol w="130825"/>
                <a:gridCol w="421475"/>
              </a:tblGrid>
              <a:tr h="160725">
                <a:tc rowSpan="2">
                  <a:txBody>
                    <a:bodyPr/>
                    <a:lstStyle/>
                    <a:p>
                      <a:pPr indent="0" lvl="0" marL="12515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TCB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3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2625">
                <a:tc gridSpan="2">
                  <a:txBody>
                    <a:bodyPr/>
                    <a:lstStyle/>
                    <a:p>
                      <a:pPr indent="0" lvl="0" marL="802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 Counter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9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vMerge="1"/>
              </a:tr>
              <a:tr h="381750">
                <a:tc gridSpan="2"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Registers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27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vMerge="1"/>
              </a:tr>
              <a:tr h="392450">
                <a:tc gridSpan="2">
                  <a:txBody>
                    <a:bodyPr/>
                    <a:lstStyle/>
                    <a:p>
                      <a:pPr indent="0" lvl="0" marL="279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81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vMerge="1"/>
              </a:tr>
            </a:tbl>
          </a:graphicData>
        </a:graphic>
      </p:graphicFrame>
      <p:sp>
        <p:nvSpPr>
          <p:cNvPr id="159" name="Google Shape;159;p4"/>
          <p:cNvSpPr/>
          <p:nvPr/>
        </p:nvSpPr>
        <p:spPr>
          <a:xfrm>
            <a:off x="5385162" y="3432894"/>
            <a:ext cx="65445" cy="654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898512" y="3435439"/>
            <a:ext cx="109389" cy="65633"/>
          </a:xfrm>
          <a:custGeom>
            <a:rect b="b" l="l" r="r" t="t"/>
            <a:pathLst>
              <a:path extrusionOk="0" h="93345" w="155575">
                <a:moveTo>
                  <a:pt x="152" y="0"/>
                </a:moveTo>
                <a:lnTo>
                  <a:pt x="62128" y="46647"/>
                </a:lnTo>
                <a:lnTo>
                  <a:pt x="0" y="93078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3061880" y="1698614"/>
            <a:ext cx="2465487" cy="4450556"/>
          </a:xfrm>
          <a:custGeom>
            <a:rect b="b" l="l" r="r" t="t"/>
            <a:pathLst>
              <a:path extrusionOk="0" h="6329680" w="3506470">
                <a:moveTo>
                  <a:pt x="0" y="0"/>
                </a:moveTo>
                <a:lnTo>
                  <a:pt x="3505883" y="0"/>
                </a:lnTo>
                <a:lnTo>
                  <a:pt x="3505883" y="6329205"/>
                </a:lnTo>
                <a:lnTo>
                  <a:pt x="0" y="632920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3061880" y="2822085"/>
            <a:ext cx="2465487" cy="382191"/>
          </a:xfrm>
          <a:custGeom>
            <a:rect b="b" l="l" r="r" t="t"/>
            <a:pathLst>
              <a:path extrusionOk="0" h="543560" w="3506470">
                <a:moveTo>
                  <a:pt x="0" y="0"/>
                </a:moveTo>
                <a:lnTo>
                  <a:pt x="3505883" y="0"/>
                </a:lnTo>
                <a:lnTo>
                  <a:pt x="3505883" y="542946"/>
                </a:lnTo>
                <a:lnTo>
                  <a:pt x="0" y="54294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5417879" y="3007511"/>
            <a:ext cx="1553766" cy="2679"/>
          </a:xfrm>
          <a:custGeom>
            <a:rect b="b" l="l" r="r" t="t"/>
            <a:pathLst>
              <a:path extrusionOk="0" h="3810" w="220980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5385162" y="2974783"/>
            <a:ext cx="65445" cy="654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6898512" y="2977329"/>
            <a:ext cx="109389" cy="65633"/>
          </a:xfrm>
          <a:custGeom>
            <a:rect b="b" l="l" r="r" t="t"/>
            <a:pathLst>
              <a:path extrusionOk="0" h="93345" w="155575">
                <a:moveTo>
                  <a:pt x="152" y="0"/>
                </a:moveTo>
                <a:lnTo>
                  <a:pt x="62128" y="46634"/>
                </a:lnTo>
                <a:lnTo>
                  <a:pt x="0" y="93065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3061880" y="4120060"/>
            <a:ext cx="2465487" cy="785366"/>
          </a:xfrm>
          <a:custGeom>
            <a:rect b="b" l="l" r="r" t="t"/>
            <a:pathLst>
              <a:path extrusionOk="0" h="1116965" w="3506470">
                <a:moveTo>
                  <a:pt x="0" y="0"/>
                </a:moveTo>
                <a:lnTo>
                  <a:pt x="3505883" y="0"/>
                </a:lnTo>
                <a:lnTo>
                  <a:pt x="3505883" y="1116918"/>
                </a:lnTo>
                <a:lnTo>
                  <a:pt x="0" y="111691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3061880" y="3214751"/>
            <a:ext cx="2465487" cy="458539"/>
          </a:xfrm>
          <a:custGeom>
            <a:rect b="b" l="l" r="r" t="t"/>
            <a:pathLst>
              <a:path extrusionOk="0" h="652145" w="3506470">
                <a:moveTo>
                  <a:pt x="0" y="0"/>
                </a:moveTo>
                <a:lnTo>
                  <a:pt x="3505883" y="0"/>
                </a:lnTo>
                <a:lnTo>
                  <a:pt x="3505883" y="651535"/>
                </a:lnTo>
                <a:lnTo>
                  <a:pt x="0" y="65153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3061880" y="2418508"/>
            <a:ext cx="2465487" cy="392906"/>
          </a:xfrm>
          <a:custGeom>
            <a:rect b="b" l="l" r="r" t="t"/>
            <a:pathLst>
              <a:path extrusionOk="0" h="558800" w="3506470">
                <a:moveTo>
                  <a:pt x="0" y="0"/>
                </a:moveTo>
                <a:lnTo>
                  <a:pt x="3505883" y="0"/>
                </a:lnTo>
                <a:lnTo>
                  <a:pt x="3505883" y="558459"/>
                </a:lnTo>
                <a:lnTo>
                  <a:pt x="0" y="55845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5417879" y="4699515"/>
            <a:ext cx="1468934" cy="0"/>
          </a:xfrm>
          <a:custGeom>
            <a:rect b="b" l="l" r="r" t="t"/>
            <a:pathLst>
              <a:path extrusionOk="0" h="120000" w="2089150">
                <a:moveTo>
                  <a:pt x="0" y="0"/>
                </a:moveTo>
                <a:lnTo>
                  <a:pt x="2089055" y="0"/>
                </a:lnTo>
              </a:path>
            </a:pathLst>
          </a:custGeom>
          <a:noFill/>
          <a:ln cap="flat" cmpd="sng" w="15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5385162" y="4666799"/>
            <a:ext cx="65445" cy="6544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6814028" y="4666799"/>
            <a:ext cx="109389" cy="65633"/>
          </a:xfrm>
          <a:custGeom>
            <a:rect b="b" l="l" r="r" t="t"/>
            <a:pathLst>
              <a:path extrusionOk="0" h="93345" w="155575">
                <a:moveTo>
                  <a:pt x="0" y="0"/>
                </a:moveTo>
                <a:lnTo>
                  <a:pt x="62052" y="46532"/>
                </a:lnTo>
                <a:lnTo>
                  <a:pt x="0" y="93078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9246385" y="4676344"/>
            <a:ext cx="65436" cy="654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9759030" y="4676345"/>
            <a:ext cx="109389" cy="65633"/>
          </a:xfrm>
          <a:custGeom>
            <a:rect b="b" l="l" r="r" t="t"/>
            <a:pathLst>
              <a:path extrusionOk="0" h="93345" w="155575">
                <a:moveTo>
                  <a:pt x="0" y="0"/>
                </a:moveTo>
                <a:lnTo>
                  <a:pt x="62052" y="46532"/>
                </a:lnTo>
                <a:lnTo>
                  <a:pt x="0" y="93065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4"/>
          <p:cNvSpPr txBox="1"/>
          <p:nvPr>
            <p:ph idx="11" type="ftr"/>
          </p:nvPr>
        </p:nvSpPr>
        <p:spPr>
          <a:xfrm>
            <a:off x="8861971" y="6310883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/>
          <p:nvPr>
            <p:ph type="title"/>
          </p:nvPr>
        </p:nvSpPr>
        <p:spPr>
          <a:xfrm>
            <a:off x="2311400" y="944435"/>
            <a:ext cx="7569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Semantics of fork() and exec()</a:t>
            </a:r>
            <a:endParaRPr/>
          </a:p>
        </p:txBody>
      </p:sp>
      <p:sp>
        <p:nvSpPr>
          <p:cNvPr id="496" name="Google Shape;496;p40"/>
          <p:cNvSpPr txBox="1"/>
          <p:nvPr>
            <p:ph idx="1" type="body"/>
          </p:nvPr>
        </p:nvSpPr>
        <p:spPr>
          <a:xfrm>
            <a:off x="2330450" y="2238103"/>
            <a:ext cx="8250464" cy="2612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Does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/>
              <a:t>duplicate only the calling thread or all threads?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Some UNIXes have two versions of fork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exec() </a:t>
            </a:r>
            <a:r>
              <a:rPr lang="en-US"/>
              <a:t>usually works as normal – replace the running process including all threads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title"/>
          </p:nvPr>
        </p:nvSpPr>
        <p:spPr>
          <a:xfrm>
            <a:off x="2293144" y="391700"/>
            <a:ext cx="76057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Thread Cancellation</a:t>
            </a:r>
            <a:endParaRPr/>
          </a:p>
        </p:txBody>
      </p:sp>
      <p:sp>
        <p:nvSpPr>
          <p:cNvPr id="503" name="Google Shape;503;p41"/>
          <p:cNvSpPr txBox="1"/>
          <p:nvPr>
            <p:ph idx="1" type="body"/>
          </p:nvPr>
        </p:nvSpPr>
        <p:spPr>
          <a:xfrm>
            <a:off x="1724299" y="1276805"/>
            <a:ext cx="9562010" cy="460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Terminating a thread before it has finished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Thread to be canceled is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target thread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Two general approaches: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Asynchronous cancellation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terminates the target thread immediately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Deferred cancellation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allows the target thread to periodically check if it should be cancelled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Cancellation only occurs when thread reaches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cancellation point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pthread_testcancel()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b="1" lang="en-US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cleanup handler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invoked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Arial"/>
              <a:buNone/>
            </a:pPr>
            <a:r>
              <a:t/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509" name="Google Shape;509;p42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0" name="Google Shape;510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Pthread code to create and cancel a thread</a:t>
            </a:r>
            <a:endParaRPr/>
          </a:p>
        </p:txBody>
      </p:sp>
      <p:pic>
        <p:nvPicPr>
          <p:cNvPr id="511" name="Google Shape;511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985" y="1667593"/>
            <a:ext cx="6286768" cy="38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>
            <p:ph idx="1" type="body"/>
          </p:nvPr>
        </p:nvSpPr>
        <p:spPr>
          <a:xfrm>
            <a:off x="3211740" y="1558823"/>
            <a:ext cx="6707323" cy="4298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solidFill>
                  <a:srgbClr val="3366FF"/>
                </a:solidFill>
              </a:rPr>
              <a:t>Thread-local storage </a:t>
            </a:r>
            <a:r>
              <a:rPr lang="en-US"/>
              <a:t>(</a:t>
            </a:r>
            <a:r>
              <a:rPr b="1" lang="en-US">
                <a:solidFill>
                  <a:srgbClr val="3366FF"/>
                </a:solidFill>
              </a:rPr>
              <a:t>TLS</a:t>
            </a:r>
            <a:r>
              <a:rPr lang="en-US"/>
              <a:t>) allows each thread to have its own copy of data.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thread libraries ( pThreads, Win32, Java ) provide support for thread-specific data, known as </a:t>
            </a:r>
            <a:r>
              <a:rPr b="1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thread-local storage</a:t>
            </a: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 </a:t>
            </a:r>
            <a:r>
              <a:rPr b="1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TLS.</a:t>
            </a: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518" name="Google Shape;518;p43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519" name="Google Shape;519;p43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43"/>
          <p:cNvSpPr txBox="1"/>
          <p:nvPr>
            <p:ph type="title"/>
          </p:nvPr>
        </p:nvSpPr>
        <p:spPr>
          <a:xfrm>
            <a:off x="1981200" y="43161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FADCC"/>
              </a:buClr>
              <a:buSzPct val="100000"/>
              <a:buFont typeface="Lucida Sans"/>
              <a:buNone/>
            </a:pPr>
            <a:r>
              <a:rPr lang="en-US">
                <a:solidFill>
                  <a:srgbClr val="1FADCC"/>
                </a:solidFill>
              </a:rPr>
              <a:t>Thread-Local Storage</a:t>
            </a:r>
            <a:endParaRPr/>
          </a:p>
        </p:txBody>
      </p:sp>
      <p:sp>
        <p:nvSpPr>
          <p:cNvPr id="521" name="Google Shape;521;p43"/>
          <p:cNvSpPr txBox="1"/>
          <p:nvPr/>
        </p:nvSpPr>
        <p:spPr>
          <a:xfrm>
            <a:off x="-586829" y="6400799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Course Supervisor: ANAUM HAMID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 txBox="1"/>
          <p:nvPr>
            <p:ph idx="1" type="body"/>
          </p:nvPr>
        </p:nvSpPr>
        <p:spPr>
          <a:xfrm>
            <a:off x="1152433" y="1254035"/>
            <a:ext cx="10432869" cy="507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b="1" lang="en-US" sz="20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Signals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are used in UNIX systems to notify a process that a particular event has occurred.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0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signal handler</a:t>
            </a:r>
            <a:r>
              <a:rPr lang="en-US" sz="20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is used to process signals</a:t>
            </a:r>
            <a:endParaRPr/>
          </a:p>
          <a:p>
            <a:pPr indent="-342265" lvl="1" marL="798989" rtl="0" algn="l">
              <a:spcBef>
                <a:spcPts val="324"/>
              </a:spcBef>
              <a:spcAft>
                <a:spcPts val="0"/>
              </a:spcAft>
              <a:buSzPts val="1800"/>
              <a:buFont typeface="Arimo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Signal is generated by particular event</a:t>
            </a:r>
            <a:endParaRPr/>
          </a:p>
          <a:p>
            <a:pPr indent="-342265" lvl="1" marL="798989" rtl="0" algn="l">
              <a:spcBef>
                <a:spcPts val="324"/>
              </a:spcBef>
              <a:spcAft>
                <a:spcPts val="0"/>
              </a:spcAft>
              <a:buSzPts val="1800"/>
              <a:buFont typeface="Arimo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Signal is delivered to a process</a:t>
            </a:r>
            <a:endParaRPr/>
          </a:p>
          <a:p>
            <a:pPr indent="-342265" lvl="1" marL="798989" rtl="0" algn="l">
              <a:spcBef>
                <a:spcPts val="324"/>
              </a:spcBef>
              <a:spcAft>
                <a:spcPts val="0"/>
              </a:spcAft>
              <a:buSzPts val="1800"/>
              <a:buFont typeface="Arimo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Signal is handled by one of two signal handlers:</a:t>
            </a:r>
            <a:endParaRPr/>
          </a:p>
          <a:p>
            <a:pPr indent="-342265" lvl="2" marL="1142366" rtl="0" algn="l">
              <a:spcBef>
                <a:spcPts val="350"/>
              </a:spcBef>
              <a:spcAft>
                <a:spcPts val="0"/>
              </a:spcAft>
              <a:buSzPts val="1800"/>
              <a:buFont typeface="Arimo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  <a:p>
            <a:pPr indent="-342265" lvl="2" marL="1142366" rtl="0" algn="l">
              <a:spcBef>
                <a:spcPts val="350"/>
              </a:spcBef>
              <a:spcAft>
                <a:spcPts val="0"/>
              </a:spcAft>
              <a:buSzPts val="1800"/>
              <a:buFont typeface="Arimo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user-defined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Where should a signal be delivered for multi-threaded? </a:t>
            </a:r>
            <a:endParaRPr/>
          </a:p>
          <a:p>
            <a:pPr indent="-380048" lvl="1" marL="780098" rtl="0" algn="l">
              <a:spcBef>
                <a:spcPts val="324"/>
              </a:spcBef>
              <a:spcAft>
                <a:spcPts val="0"/>
              </a:spcAft>
              <a:buSzPts val="1800"/>
              <a:buFont typeface="Lucida Sans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Deliver the signal to the thread to which the signal applies</a:t>
            </a:r>
            <a:endParaRPr/>
          </a:p>
          <a:p>
            <a:pPr indent="-342900" lvl="1" marL="799624" rtl="0" algn="l">
              <a:spcBef>
                <a:spcPts val="324"/>
              </a:spcBef>
              <a:spcAft>
                <a:spcPts val="0"/>
              </a:spcAft>
              <a:buSzPts val="1800"/>
              <a:buFont typeface="Lucida Sans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Deliver the signal to every thread in the process</a:t>
            </a:r>
            <a:endParaRPr/>
          </a:p>
          <a:p>
            <a:pPr indent="-342900" lvl="1" marL="799624" rtl="0" algn="l">
              <a:spcBef>
                <a:spcPts val="324"/>
              </a:spcBef>
              <a:spcAft>
                <a:spcPts val="0"/>
              </a:spcAft>
              <a:buSzPts val="1800"/>
              <a:buFont typeface="Lucida Sans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Deliver the signal to certain threads in the process</a:t>
            </a:r>
            <a:endParaRPr/>
          </a:p>
          <a:p>
            <a:pPr indent="-342900" lvl="1" marL="799624" rtl="0" algn="l">
              <a:spcBef>
                <a:spcPts val="324"/>
              </a:spcBef>
              <a:spcAft>
                <a:spcPts val="0"/>
              </a:spcAft>
              <a:buSzPts val="1800"/>
              <a:buFont typeface="Lucida Sans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Assign a specific thread to receive all signals for the process</a:t>
            </a:r>
            <a:endParaRPr/>
          </a:p>
          <a:p>
            <a:pPr indent="0" lvl="2" marL="800101" rtl="0" algn="l">
              <a:spcBef>
                <a:spcPts val="3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528" name="Google Shape;528;p44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529" name="Google Shape;529;p44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44"/>
          <p:cNvSpPr txBox="1"/>
          <p:nvPr>
            <p:ph type="title"/>
          </p:nvPr>
        </p:nvSpPr>
        <p:spPr>
          <a:xfrm>
            <a:off x="2609668" y="273572"/>
            <a:ext cx="7518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FADCC"/>
              </a:buClr>
              <a:buSzPct val="100000"/>
              <a:buFont typeface="Lucida Sans"/>
              <a:buNone/>
            </a:pPr>
            <a:r>
              <a:rPr lang="en-US">
                <a:solidFill>
                  <a:srgbClr val="1FADCC"/>
                </a:solidFill>
              </a:rPr>
              <a:t>Signal Handling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/>
          <p:nvPr>
            <p:ph type="title"/>
          </p:nvPr>
        </p:nvSpPr>
        <p:spPr>
          <a:xfrm>
            <a:off x="1567544" y="228830"/>
            <a:ext cx="8643258" cy="788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lang="en-US" sz="3200"/>
              <a:t>Scheduler Activations</a:t>
            </a:r>
            <a:endParaRPr/>
          </a:p>
        </p:txBody>
      </p:sp>
      <p:sp>
        <p:nvSpPr>
          <p:cNvPr id="537" name="Google Shape;537;p45"/>
          <p:cNvSpPr txBox="1"/>
          <p:nvPr>
            <p:ph idx="1" type="body"/>
          </p:nvPr>
        </p:nvSpPr>
        <p:spPr>
          <a:xfrm>
            <a:off x="1454331" y="1017588"/>
            <a:ext cx="6192657" cy="496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Both M:M and Two-level models require communication to maintain the appropriate number of kernel threads allocated to the application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Typically use an intermediate data structure between user and kernel threads – </a:t>
            </a:r>
            <a:r>
              <a:rPr b="1" lang="en-US" sz="2000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lightweight</a:t>
            </a:r>
            <a:r>
              <a:rPr b="1" lang="en-US" sz="20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1" lang="en-US" sz="20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000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LWP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Appears to be a virtual processor on which process can schedule user thread to run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Each LWP attached to kernel thread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How many LWPs to create?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Scheduler activations provide </a:t>
            </a:r>
            <a:r>
              <a:rPr b="1" lang="en-US" sz="2000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upcalls</a:t>
            </a:r>
            <a:r>
              <a:rPr lang="en-US" sz="20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a communication mechanism from the kernel to the </a:t>
            </a:r>
            <a:r>
              <a:rPr b="1" lang="en-US" sz="2000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upcall</a:t>
            </a:r>
            <a:r>
              <a:rPr b="1" lang="en-US" sz="20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b="1" lang="en-US" sz="20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 the thread library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communication allows an application to maintain the correct number kernel threads</a:t>
            </a:r>
            <a:endParaRPr/>
          </a:p>
        </p:txBody>
      </p:sp>
      <p:pic>
        <p:nvPicPr>
          <p:cNvPr id="538" name="Google Shape;53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0364" y="2416175"/>
            <a:ext cx="2352675" cy="216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lang="en-US" sz="4400"/>
              <a:t>Kernel Scheduling</a:t>
            </a:r>
            <a:endParaRPr/>
          </a:p>
        </p:txBody>
      </p:sp>
      <p:pic>
        <p:nvPicPr>
          <p:cNvPr id="544" name="Google Shape;5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575" y="1764740"/>
            <a:ext cx="832485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6"/>
          <p:cNvSpPr txBox="1"/>
          <p:nvPr>
            <p:ph idx="11" type="ftr"/>
          </p:nvPr>
        </p:nvSpPr>
        <p:spPr>
          <a:xfrm>
            <a:off x="-612954" y="6400799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  <p:sp>
        <p:nvSpPr>
          <p:cNvPr id="551" name="Google Shape;551;p47"/>
          <p:cNvSpPr txBox="1"/>
          <p:nvPr>
            <p:ph idx="12" type="sldNum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47"/>
          <p:cNvSpPr txBox="1"/>
          <p:nvPr/>
        </p:nvSpPr>
        <p:spPr>
          <a:xfrm>
            <a:off x="2117002" y="314086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ucida Sans"/>
              <a:buNone/>
            </a:pPr>
            <a:r>
              <a:rPr b="0" i="0" lang="en-US" sz="3200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1943696" y="747312"/>
            <a:ext cx="5815642" cy="43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925">
            <a:spAutoFit/>
          </a:bodyPr>
          <a:lstStyle/>
          <a:p>
            <a:pPr indent="0" lvl="0" marL="8929" rtl="0" algn="ctr">
              <a:spcBef>
                <a:spcPts val="0"/>
              </a:spcBef>
              <a:spcAft>
                <a:spcPts val="0"/>
              </a:spcAft>
              <a:buClr>
                <a:srgbClr val="1FADCC"/>
              </a:buClr>
              <a:buSzPts val="2800"/>
              <a:buFont typeface="Lucida Sans"/>
              <a:buNone/>
            </a:pPr>
            <a:r>
              <a:rPr lang="en-US" sz="2800">
                <a:solidFill>
                  <a:srgbClr val="1FADCC"/>
                </a:solidFill>
              </a:rPr>
              <a:t>Single &amp; Multithreading Process</a:t>
            </a:r>
            <a:endParaRPr sz="2800">
              <a:solidFill>
                <a:srgbClr val="1FADCC"/>
              </a:solidFill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1943696" y="1351498"/>
            <a:ext cx="5117157" cy="4954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spAutoFit/>
          </a:bodyPr>
          <a:lstStyle/>
          <a:p>
            <a:pPr indent="-142870" lvl="0" marL="1517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0" lvl="1" marL="392892" marR="0" rtl="0" algn="l">
              <a:spcBef>
                <a:spcPts val="170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execution state (Running, Ready, etc.)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0" lvl="1" marL="392892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Saved thread context when not running</a:t>
            </a:r>
            <a:endParaRPr/>
          </a:p>
          <a:p>
            <a:pPr indent="-142870" lvl="1" marL="392892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execution stack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0" lvl="1" marL="392892" marR="0" rtl="0" algn="l">
              <a:spcBef>
                <a:spcPts val="1702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per-thread static storage for local variables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0" lvl="1" marL="392892" marR="570587" rtl="0" algn="l">
              <a:lnSpc>
                <a:spcPct val="100699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the memory and resources of its  process (all threads of a process share this)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0" lvl="0" marL="151799" marR="815251" rtl="0" algn="l">
              <a:lnSpc>
                <a:spcPct val="100699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Suspending a process involves suspending  all threads of the process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0" lvl="0" marL="151799" marR="493794" rtl="0" algn="l">
              <a:lnSpc>
                <a:spcPct val="100699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 of a process terminates all threads  within the process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6105787" y="6519637"/>
            <a:ext cx="77688" cy="132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sp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8057245" y="390109"/>
            <a:ext cx="2826670" cy="25910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7050698" y="2879815"/>
            <a:ext cx="4626575" cy="35688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1808163" y="2416176"/>
            <a:ext cx="4025900" cy="3249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Global memory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 ID and parent process ID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Controlling terminal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 credentials (user 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Open file information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Timers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………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Threads  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1741488" y="1508126"/>
            <a:ext cx="39306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Threads share….</a:t>
            </a:r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6270625" y="1028701"/>
            <a:ext cx="4173538" cy="4594225"/>
            <a:chOff x="4747078" y="1028700"/>
            <a:chExt cx="4173764" cy="4593997"/>
          </a:xfrm>
        </p:grpSpPr>
        <p:sp>
          <p:nvSpPr>
            <p:cNvPr id="193" name="Google Shape;193;p6"/>
            <p:cNvSpPr txBox="1"/>
            <p:nvPr/>
          </p:nvSpPr>
          <p:spPr>
            <a:xfrm>
              <a:off x="4991099" y="1028700"/>
              <a:ext cx="3929743" cy="1055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6699"/>
                  </a:solidFill>
                  <a:latin typeface="Arial"/>
                  <a:ea typeface="Arial"/>
                  <a:cs typeface="Arial"/>
                  <a:sym typeface="Arial"/>
                </a:rPr>
                <a:t>Threads specific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006699"/>
                  </a:solidFill>
                  <a:latin typeface="Arial"/>
                  <a:ea typeface="Arial"/>
                  <a:cs typeface="Arial"/>
                  <a:sym typeface="Arial"/>
                </a:rPr>
                <a:t>Attributes….</a:t>
              </a: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4747078" y="2373084"/>
              <a:ext cx="4026807" cy="3249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620"/>
                <a:buFont typeface="Arial"/>
                <a:buChar char="●"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Thread ID</a:t>
              </a:r>
              <a:endParaRPr/>
            </a:p>
            <a:p>
              <a:pPr indent="-342900" lvl="0" marL="342900" marR="0" rtl="0" algn="l">
                <a:spcBef>
                  <a:spcPts val="630"/>
                </a:spcBef>
                <a:spcAft>
                  <a:spcPts val="0"/>
                </a:spcAft>
                <a:buClr>
                  <a:srgbClr val="993300"/>
                </a:buClr>
                <a:buSzPts val="1620"/>
                <a:buFont typeface="Arial"/>
                <a:buChar char="●"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Thread specific data</a:t>
              </a:r>
              <a:endParaRPr/>
            </a:p>
            <a:p>
              <a:pPr indent="-342900" lvl="0" marL="342900" marR="0" rtl="0" algn="l">
                <a:spcBef>
                  <a:spcPts val="630"/>
                </a:spcBef>
                <a:spcAft>
                  <a:spcPts val="0"/>
                </a:spcAft>
                <a:buClr>
                  <a:srgbClr val="993300"/>
                </a:buClr>
                <a:buSzPts val="1620"/>
                <a:buFont typeface="Arial"/>
                <a:buChar char="●"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CPU affinity</a:t>
              </a:r>
              <a:endParaRPr/>
            </a:p>
            <a:p>
              <a:pPr indent="-342900" lvl="0" marL="342900" marR="0" rtl="0" algn="l">
                <a:spcBef>
                  <a:spcPts val="630"/>
                </a:spcBef>
                <a:spcAft>
                  <a:spcPts val="0"/>
                </a:spcAft>
                <a:buClr>
                  <a:srgbClr val="993300"/>
                </a:buClr>
                <a:buSzPts val="1620"/>
                <a:buFont typeface="Arial"/>
                <a:buChar char="●"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Stack (local variables and function call linkage information)</a:t>
              </a:r>
              <a:endParaRPr/>
            </a:p>
            <a:p>
              <a:pPr indent="-342900" lvl="0" marL="342900" marR="0" rtl="0" algn="l">
                <a:spcBef>
                  <a:spcPts val="630"/>
                </a:spcBef>
                <a:spcAft>
                  <a:spcPts val="0"/>
                </a:spcAft>
                <a:buClr>
                  <a:srgbClr val="993300"/>
                </a:buClr>
                <a:buSzPts val="1620"/>
                <a:buFont typeface="Arial"/>
                <a:buChar char="●"/>
              </a:pPr>
              <a:r>
                <a:rPr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……</a:t>
              </a:r>
              <a:endParaRPr/>
            </a:p>
          </p:txBody>
        </p:sp>
      </p:grpSp>
      <p:sp>
        <p:nvSpPr>
          <p:cNvPr id="195" name="Google Shape;195;p6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2273301" y="228830"/>
            <a:ext cx="84994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cida Sans"/>
              <a:buNone/>
            </a:pPr>
            <a:r>
              <a:rPr lang="en-US"/>
              <a:t>Single and Multithreaded Processes</a:t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282700"/>
            <a:ext cx="7626350" cy="428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069" y="200297"/>
            <a:ext cx="8178826" cy="632210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>
            <p:ph type="title"/>
          </p:nvPr>
        </p:nvSpPr>
        <p:spPr>
          <a:xfrm>
            <a:off x="687977" y="1249997"/>
            <a:ext cx="2438400" cy="3879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FADCC"/>
              </a:buClr>
              <a:buSzPts val="4100"/>
              <a:buFont typeface="Lucida Sans"/>
              <a:buNone/>
            </a:pPr>
            <a:r>
              <a:rPr lang="en-US">
                <a:solidFill>
                  <a:srgbClr val="1FADCC"/>
                </a:solidFill>
              </a:rPr>
              <a:t>Process Vs. Threads</a:t>
            </a:r>
            <a:endParaRPr/>
          </a:p>
        </p:txBody>
      </p:sp>
      <p:sp>
        <p:nvSpPr>
          <p:cNvPr id="209" name="Google Shape;209;p8"/>
          <p:cNvSpPr txBox="1"/>
          <p:nvPr>
            <p:ph idx="11" type="ftr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Supervisor: ANAUM HAMID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1882776" y="96897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Multithreaded Server Architecture</a:t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1" y="2006601"/>
            <a:ext cx="7966075" cy="28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1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2020-11-03T08:25:52Z</dcterms:created>
  <dc:creator>anaum hamid</dc:creator>
</cp:coreProperties>
</file>