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9"/>
  </p:notesMasterIdLst>
  <p:sldIdLst>
    <p:sldId id="256" r:id="rId2"/>
    <p:sldId id="258" r:id="rId3"/>
    <p:sldId id="260" r:id="rId4"/>
    <p:sldId id="261" r:id="rId5"/>
    <p:sldId id="315" r:id="rId6"/>
    <p:sldId id="263" r:id="rId7"/>
    <p:sldId id="264" r:id="rId8"/>
    <p:sldId id="265" r:id="rId9"/>
    <p:sldId id="266" r:id="rId10"/>
    <p:sldId id="267" r:id="rId11"/>
    <p:sldId id="268" r:id="rId12"/>
    <p:sldId id="270" r:id="rId13"/>
    <p:sldId id="271" r:id="rId14"/>
    <p:sldId id="275" r:id="rId15"/>
    <p:sldId id="274" r:id="rId16"/>
    <p:sldId id="272" r:id="rId17"/>
    <p:sldId id="276" r:id="rId18"/>
    <p:sldId id="277" r:id="rId19"/>
    <p:sldId id="278" r:id="rId20"/>
    <p:sldId id="273" r:id="rId21"/>
    <p:sldId id="281" r:id="rId22"/>
    <p:sldId id="283" r:id="rId23"/>
    <p:sldId id="284" r:id="rId24"/>
    <p:sldId id="286" r:id="rId25"/>
    <p:sldId id="316" r:id="rId26"/>
    <p:sldId id="280" r:id="rId27"/>
    <p:sldId id="288" r:id="rId28"/>
    <p:sldId id="290" r:id="rId29"/>
    <p:sldId id="291" r:id="rId30"/>
    <p:sldId id="292" r:id="rId31"/>
    <p:sldId id="296" r:id="rId32"/>
    <p:sldId id="295" r:id="rId33"/>
    <p:sldId id="298" r:id="rId34"/>
    <p:sldId id="299" r:id="rId35"/>
    <p:sldId id="314" r:id="rId36"/>
    <p:sldId id="300" r:id="rId37"/>
    <p:sldId id="301" r:id="rId38"/>
    <p:sldId id="302" r:id="rId39"/>
    <p:sldId id="304" r:id="rId40"/>
    <p:sldId id="305" r:id="rId41"/>
    <p:sldId id="309" r:id="rId42"/>
    <p:sldId id="307" r:id="rId43"/>
    <p:sldId id="308" r:id="rId44"/>
    <p:sldId id="310" r:id="rId45"/>
    <p:sldId id="311" r:id="rId46"/>
    <p:sldId id="312" r:id="rId47"/>
    <p:sldId id="31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968" autoAdjust="0"/>
  </p:normalViewPr>
  <p:slideViewPr>
    <p:cSldViewPr snapToGrid="0">
      <p:cViewPr varScale="1">
        <p:scale>
          <a:sx n="108" d="100"/>
          <a:sy n="108"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7AD2D-112D-4538-8D12-5B3C0A02B3F3}" type="datetimeFigureOut">
              <a:rPr lang="en-US" smtClean="0"/>
              <a:t>8/30/2022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B017E-9405-4A24-9E72-ABBA234FC5F9}" type="slidenum">
              <a:rPr lang="en-US" smtClean="0"/>
              <a:t>‹#›</a:t>
            </a:fld>
            <a:endParaRPr lang="en-US"/>
          </a:p>
        </p:txBody>
      </p:sp>
    </p:spTree>
    <p:extLst>
      <p:ext uri="{BB962C8B-B14F-4D97-AF65-F5344CB8AC3E}">
        <p14:creationId xmlns:p14="http://schemas.microsoft.com/office/powerpoint/2010/main" val="669716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1</a:t>
            </a:fld>
            <a:endParaRPr lang="en-US"/>
          </a:p>
        </p:txBody>
      </p:sp>
    </p:spTree>
    <p:extLst>
      <p:ext uri="{BB962C8B-B14F-4D97-AF65-F5344CB8AC3E}">
        <p14:creationId xmlns:p14="http://schemas.microsoft.com/office/powerpoint/2010/main" val="4164794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29</a:t>
            </a:fld>
            <a:endParaRPr lang="en-US"/>
          </a:p>
        </p:txBody>
      </p:sp>
    </p:spTree>
    <p:extLst>
      <p:ext uri="{BB962C8B-B14F-4D97-AF65-F5344CB8AC3E}">
        <p14:creationId xmlns:p14="http://schemas.microsoft.com/office/powerpoint/2010/main" val="45539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Beautiful, awesome, excellent, I love this</a:t>
            </a:r>
            <a:r>
              <a:rPr lang="en-US" sz="1200" b="0" i="0" kern="1200" baseline="0" dirty="0" smtClean="0">
                <a:solidFill>
                  <a:schemeClr val="tx1"/>
                </a:solidFill>
                <a:effectLst/>
                <a:latin typeface="+mn-lt"/>
                <a:ea typeface="+mn-ea"/>
                <a:cs typeface="+mn-cs"/>
              </a:rPr>
              <a:t> product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User view: This view is often measured by reliability, usability.</a:t>
            </a:r>
          </a:p>
          <a:p>
            <a:r>
              <a:rPr lang="en-US" sz="1200" b="0" i="0" kern="1200" dirty="0" smtClean="0">
                <a:solidFill>
                  <a:schemeClr val="tx1"/>
                </a:solidFill>
                <a:effectLst/>
                <a:latin typeface="+mn-lt"/>
                <a:ea typeface="+mn-ea"/>
                <a:cs typeface="+mn-cs"/>
              </a:rPr>
              <a:t>Manufacturing view:  Defect counts and rework costs are two characteristics to measure..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(internal quality indicators: </a:t>
            </a:r>
            <a:r>
              <a:rPr lang="en-US" altLang="en-US" dirty="0" smtClean="0"/>
              <a:t>: </a:t>
            </a:r>
            <a:r>
              <a:rPr lang="en-US" altLang="en-US" i="1" dirty="0" smtClean="0"/>
              <a:t>Modularity</a:t>
            </a:r>
            <a:r>
              <a:rPr lang="en-US" altLang="en-US" dirty="0" smtClean="0"/>
              <a:t> enables </a:t>
            </a:r>
            <a:r>
              <a:rPr lang="en-US" altLang="en-US" i="1" dirty="0" smtClean="0"/>
              <a:t>testability</a:t>
            </a:r>
            <a:r>
              <a:rPr lang="en-US" altLang="en-US" dirty="0" smtClean="0"/>
              <a:t>.</a:t>
            </a:r>
          </a:p>
          <a:p>
            <a:endParaRPr lang="en-US" sz="1200" b="0" i="0" kern="1200" dirty="0" smtClean="0">
              <a:solidFill>
                <a:schemeClr val="tx1"/>
              </a:solidFill>
              <a:effectLst/>
              <a:latin typeface="+mn-lt"/>
              <a:ea typeface="+mn-ea"/>
              <a:cs typeface="+mn-cs"/>
            </a:endParaRPr>
          </a:p>
          <a:p>
            <a:endParaRPr lang="en-US" dirty="0"/>
          </a:p>
        </p:txBody>
      </p:sp>
      <p:sp>
        <p:nvSpPr>
          <p:cNvPr id="4" name="Date Placeholder 3"/>
          <p:cNvSpPr>
            <a:spLocks noGrp="1"/>
          </p:cNvSpPr>
          <p:nvPr>
            <p:ph type="dt" idx="10"/>
          </p:nvPr>
        </p:nvSpPr>
        <p:spPr/>
        <p:txBody>
          <a:bodyPr/>
          <a:lstStyle/>
          <a:p>
            <a:pPr>
              <a:defRPr/>
            </a:pPr>
            <a:fld id="{50D0D0A8-E1F9-4A2E-A64E-A2D06F83B0B5}" type="datetime1">
              <a:rPr lang="en-US" smtClean="0"/>
              <a:t>8/30/2022</a:t>
            </a:fld>
            <a:endParaRPr lang="en-US" dirty="0"/>
          </a:p>
        </p:txBody>
      </p:sp>
      <p:sp>
        <p:nvSpPr>
          <p:cNvPr id="5" name="Slide Number Placeholder 4"/>
          <p:cNvSpPr>
            <a:spLocks noGrp="1"/>
          </p:cNvSpPr>
          <p:nvPr>
            <p:ph type="sldNum" sz="quarter" idx="11"/>
          </p:nvPr>
        </p:nvSpPr>
        <p:spPr/>
        <p:txBody>
          <a:bodyPr/>
          <a:lstStyle/>
          <a:p>
            <a:pPr>
              <a:defRPr/>
            </a:pPr>
            <a:fld id="{A4C719D9-CCCC-479C-8E5B-B4668CC71D86}" type="slidenum">
              <a:rPr lang="en-US" smtClean="0"/>
              <a:pPr>
                <a:defRPr/>
              </a:pPr>
              <a:t>33</a:t>
            </a:fld>
            <a:endParaRPr lang="en-US" dirty="0"/>
          </a:p>
        </p:txBody>
      </p:sp>
    </p:spTree>
    <p:extLst>
      <p:ext uri="{BB962C8B-B14F-4D97-AF65-F5344CB8AC3E}">
        <p14:creationId xmlns:p14="http://schemas.microsoft.com/office/powerpoint/2010/main" val="3167531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50D0D0A8-E1F9-4A2E-A64E-A2D06F83B0B5}" type="datetime1">
              <a:rPr lang="en-US" smtClean="0"/>
              <a:t>8/30/2022</a:t>
            </a:fld>
            <a:endParaRPr lang="en-US" dirty="0"/>
          </a:p>
        </p:txBody>
      </p:sp>
      <p:sp>
        <p:nvSpPr>
          <p:cNvPr id="5" name="Slide Number Placeholder 4"/>
          <p:cNvSpPr>
            <a:spLocks noGrp="1"/>
          </p:cNvSpPr>
          <p:nvPr>
            <p:ph type="sldNum" sz="quarter" idx="11"/>
          </p:nvPr>
        </p:nvSpPr>
        <p:spPr/>
        <p:txBody>
          <a:bodyPr/>
          <a:lstStyle/>
          <a:p>
            <a:pPr>
              <a:defRPr/>
            </a:pPr>
            <a:fld id="{A4C719D9-CCCC-479C-8E5B-B4668CC71D86}" type="slidenum">
              <a:rPr lang="en-US" smtClean="0"/>
              <a:pPr>
                <a:defRPr/>
              </a:pPr>
              <a:t>34</a:t>
            </a:fld>
            <a:endParaRPr lang="en-US" dirty="0"/>
          </a:p>
        </p:txBody>
      </p:sp>
    </p:spTree>
    <p:extLst>
      <p:ext uri="{BB962C8B-B14F-4D97-AF65-F5344CB8AC3E}">
        <p14:creationId xmlns:p14="http://schemas.microsoft.com/office/powerpoint/2010/main" val="1430773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50D0D0A8-E1F9-4A2E-A64E-A2D06F83B0B5}" type="datetime1">
              <a:rPr lang="en-US" smtClean="0"/>
              <a:t>8/30/2022</a:t>
            </a:fld>
            <a:endParaRPr lang="en-US" dirty="0"/>
          </a:p>
        </p:txBody>
      </p:sp>
      <p:sp>
        <p:nvSpPr>
          <p:cNvPr id="5" name="Slide Number Placeholder 4"/>
          <p:cNvSpPr>
            <a:spLocks noGrp="1"/>
          </p:cNvSpPr>
          <p:nvPr>
            <p:ph type="sldNum" sz="quarter" idx="11"/>
          </p:nvPr>
        </p:nvSpPr>
        <p:spPr/>
        <p:txBody>
          <a:bodyPr/>
          <a:lstStyle/>
          <a:p>
            <a:pPr>
              <a:defRPr/>
            </a:pPr>
            <a:fld id="{A4C719D9-CCCC-479C-8E5B-B4668CC71D86}" type="slidenum">
              <a:rPr lang="en-US" smtClean="0"/>
              <a:pPr>
                <a:defRPr/>
              </a:pPr>
              <a:t>36</a:t>
            </a:fld>
            <a:endParaRPr lang="en-US" dirty="0"/>
          </a:p>
        </p:txBody>
      </p:sp>
    </p:spTree>
    <p:extLst>
      <p:ext uri="{BB962C8B-B14F-4D97-AF65-F5344CB8AC3E}">
        <p14:creationId xmlns:p14="http://schemas.microsoft.com/office/powerpoint/2010/main" val="3001557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50D0D0A8-E1F9-4A2E-A64E-A2D06F83B0B5}" type="datetime1">
              <a:rPr lang="en-US" smtClean="0"/>
              <a:t>8/30/2022</a:t>
            </a:fld>
            <a:endParaRPr lang="en-US" dirty="0"/>
          </a:p>
        </p:txBody>
      </p:sp>
      <p:sp>
        <p:nvSpPr>
          <p:cNvPr id="5" name="Slide Number Placeholder 4"/>
          <p:cNvSpPr>
            <a:spLocks noGrp="1"/>
          </p:cNvSpPr>
          <p:nvPr>
            <p:ph type="sldNum" sz="quarter" idx="11"/>
          </p:nvPr>
        </p:nvSpPr>
        <p:spPr/>
        <p:txBody>
          <a:bodyPr/>
          <a:lstStyle/>
          <a:p>
            <a:pPr>
              <a:defRPr/>
            </a:pPr>
            <a:fld id="{A4C719D9-CCCC-479C-8E5B-B4668CC71D86}" type="slidenum">
              <a:rPr lang="en-US" smtClean="0"/>
              <a:pPr>
                <a:defRPr/>
              </a:pPr>
              <a:t>37</a:t>
            </a:fld>
            <a:endParaRPr lang="en-US" dirty="0"/>
          </a:p>
        </p:txBody>
      </p:sp>
    </p:spTree>
    <p:extLst>
      <p:ext uri="{BB962C8B-B14F-4D97-AF65-F5344CB8AC3E}">
        <p14:creationId xmlns:p14="http://schemas.microsoft.com/office/powerpoint/2010/main" val="2111975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Error:</a:t>
            </a:r>
            <a:r>
              <a:rPr lang="en-US" baseline="0" dirty="0" smtClean="0"/>
              <a:t> you have to enter name and u enter numerical value, missing @ in email address,</a:t>
            </a:r>
          </a:p>
          <a:p>
            <a:r>
              <a:rPr lang="en-US" baseline="0" dirty="0" smtClean="0"/>
              <a:t>Fault: u have to find the sum and by mistake you have written code for multiply</a:t>
            </a:r>
            <a:endParaRPr lang="en-US" dirty="0"/>
          </a:p>
        </p:txBody>
      </p:sp>
      <p:sp>
        <p:nvSpPr>
          <p:cNvPr id="4" name="Date Placeholder 3"/>
          <p:cNvSpPr>
            <a:spLocks noGrp="1"/>
          </p:cNvSpPr>
          <p:nvPr>
            <p:ph type="dt" idx="10"/>
          </p:nvPr>
        </p:nvSpPr>
        <p:spPr/>
        <p:txBody>
          <a:bodyPr/>
          <a:lstStyle/>
          <a:p>
            <a:pPr>
              <a:defRPr/>
            </a:pPr>
            <a:fld id="{50D0D0A8-E1F9-4A2E-A64E-A2D06F83B0B5}" type="datetime1">
              <a:rPr lang="en-US" smtClean="0"/>
              <a:t>8/30/2022</a:t>
            </a:fld>
            <a:endParaRPr lang="en-US" dirty="0"/>
          </a:p>
        </p:txBody>
      </p:sp>
      <p:sp>
        <p:nvSpPr>
          <p:cNvPr id="5" name="Slide Number Placeholder 4"/>
          <p:cNvSpPr>
            <a:spLocks noGrp="1"/>
          </p:cNvSpPr>
          <p:nvPr>
            <p:ph type="sldNum" sz="quarter" idx="11"/>
          </p:nvPr>
        </p:nvSpPr>
        <p:spPr/>
        <p:txBody>
          <a:bodyPr/>
          <a:lstStyle/>
          <a:p>
            <a:pPr>
              <a:defRPr/>
            </a:pPr>
            <a:fld id="{A4C719D9-CCCC-479C-8E5B-B4668CC71D86}" type="slidenum">
              <a:rPr lang="en-US" smtClean="0"/>
              <a:pPr>
                <a:defRPr/>
              </a:pPr>
              <a:t>38</a:t>
            </a:fld>
            <a:endParaRPr lang="en-US" dirty="0"/>
          </a:p>
        </p:txBody>
      </p:sp>
    </p:spTree>
    <p:extLst>
      <p:ext uri="{BB962C8B-B14F-4D97-AF65-F5344CB8AC3E}">
        <p14:creationId xmlns:p14="http://schemas.microsoft.com/office/powerpoint/2010/main" val="136469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50D0D0A8-E1F9-4A2E-A64E-A2D06F83B0B5}" type="datetime1">
              <a:rPr lang="en-US" smtClean="0"/>
              <a:t>8/30/2022</a:t>
            </a:fld>
            <a:endParaRPr lang="en-US" dirty="0"/>
          </a:p>
        </p:txBody>
      </p:sp>
      <p:sp>
        <p:nvSpPr>
          <p:cNvPr id="5" name="Slide Number Placeholder 4"/>
          <p:cNvSpPr>
            <a:spLocks noGrp="1"/>
          </p:cNvSpPr>
          <p:nvPr>
            <p:ph type="sldNum" sz="quarter" idx="11"/>
          </p:nvPr>
        </p:nvSpPr>
        <p:spPr/>
        <p:txBody>
          <a:bodyPr/>
          <a:lstStyle/>
          <a:p>
            <a:pPr>
              <a:defRPr/>
            </a:pPr>
            <a:fld id="{A4C719D9-CCCC-479C-8E5B-B4668CC71D86}" type="slidenum">
              <a:rPr lang="en-US" smtClean="0"/>
              <a:pPr>
                <a:defRPr/>
              </a:pPr>
              <a:t>39</a:t>
            </a:fld>
            <a:endParaRPr lang="en-US" dirty="0"/>
          </a:p>
        </p:txBody>
      </p:sp>
    </p:spTree>
    <p:extLst>
      <p:ext uri="{BB962C8B-B14F-4D97-AF65-F5344CB8AC3E}">
        <p14:creationId xmlns:p14="http://schemas.microsoft.com/office/powerpoint/2010/main" val="1197321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50D0D0A8-E1F9-4A2E-A64E-A2D06F83B0B5}" type="datetime1">
              <a:rPr lang="en-US" smtClean="0"/>
              <a:t>8/30/2022</a:t>
            </a:fld>
            <a:endParaRPr lang="en-US" dirty="0"/>
          </a:p>
        </p:txBody>
      </p:sp>
      <p:sp>
        <p:nvSpPr>
          <p:cNvPr id="5" name="Slide Number Placeholder 4"/>
          <p:cNvSpPr>
            <a:spLocks noGrp="1"/>
          </p:cNvSpPr>
          <p:nvPr>
            <p:ph type="sldNum" sz="quarter" idx="11"/>
          </p:nvPr>
        </p:nvSpPr>
        <p:spPr/>
        <p:txBody>
          <a:bodyPr/>
          <a:lstStyle/>
          <a:p>
            <a:pPr>
              <a:defRPr/>
            </a:pPr>
            <a:fld id="{A4C719D9-CCCC-479C-8E5B-B4668CC71D86}" type="slidenum">
              <a:rPr lang="en-US" smtClean="0"/>
              <a:pPr>
                <a:defRPr/>
              </a:pPr>
              <a:t>40</a:t>
            </a:fld>
            <a:endParaRPr lang="en-US" dirty="0"/>
          </a:p>
        </p:txBody>
      </p:sp>
    </p:spTree>
    <p:extLst>
      <p:ext uri="{BB962C8B-B14F-4D97-AF65-F5344CB8AC3E}">
        <p14:creationId xmlns:p14="http://schemas.microsoft.com/office/powerpoint/2010/main" val="1360443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50D0D0A8-E1F9-4A2E-A64E-A2D06F83B0B5}" type="datetime1">
              <a:rPr lang="en-US" smtClean="0"/>
              <a:t>8/30/2022</a:t>
            </a:fld>
            <a:endParaRPr lang="en-US" dirty="0"/>
          </a:p>
        </p:txBody>
      </p:sp>
      <p:sp>
        <p:nvSpPr>
          <p:cNvPr id="5" name="Slide Number Placeholder 4"/>
          <p:cNvSpPr>
            <a:spLocks noGrp="1"/>
          </p:cNvSpPr>
          <p:nvPr>
            <p:ph type="sldNum" sz="quarter" idx="11"/>
          </p:nvPr>
        </p:nvSpPr>
        <p:spPr/>
        <p:txBody>
          <a:bodyPr/>
          <a:lstStyle/>
          <a:p>
            <a:pPr>
              <a:defRPr/>
            </a:pPr>
            <a:fld id="{A4C719D9-CCCC-479C-8E5B-B4668CC71D86}" type="slidenum">
              <a:rPr lang="en-US" smtClean="0"/>
              <a:pPr>
                <a:defRPr/>
              </a:pPr>
              <a:t>42</a:t>
            </a:fld>
            <a:endParaRPr lang="en-US" dirty="0"/>
          </a:p>
        </p:txBody>
      </p:sp>
    </p:spTree>
    <p:extLst>
      <p:ext uri="{BB962C8B-B14F-4D97-AF65-F5344CB8AC3E}">
        <p14:creationId xmlns:p14="http://schemas.microsoft.com/office/powerpoint/2010/main" val="246337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50D0D0A8-E1F9-4A2E-A64E-A2D06F83B0B5}" type="datetime1">
              <a:rPr lang="en-US" smtClean="0"/>
              <a:t>8/30/2022</a:t>
            </a:fld>
            <a:endParaRPr lang="en-US" dirty="0"/>
          </a:p>
        </p:txBody>
      </p:sp>
      <p:sp>
        <p:nvSpPr>
          <p:cNvPr id="5" name="Slide Number Placeholder 4"/>
          <p:cNvSpPr>
            <a:spLocks noGrp="1"/>
          </p:cNvSpPr>
          <p:nvPr>
            <p:ph type="sldNum" sz="quarter" idx="11"/>
          </p:nvPr>
        </p:nvSpPr>
        <p:spPr/>
        <p:txBody>
          <a:bodyPr/>
          <a:lstStyle/>
          <a:p>
            <a:pPr>
              <a:defRPr/>
            </a:pPr>
            <a:fld id="{A4C719D9-CCCC-479C-8E5B-B4668CC71D86}" type="slidenum">
              <a:rPr lang="en-US" smtClean="0"/>
              <a:pPr>
                <a:defRPr/>
              </a:pPr>
              <a:t>43</a:t>
            </a:fld>
            <a:endParaRPr lang="en-US" dirty="0"/>
          </a:p>
        </p:txBody>
      </p:sp>
    </p:spTree>
    <p:extLst>
      <p:ext uri="{BB962C8B-B14F-4D97-AF65-F5344CB8AC3E}">
        <p14:creationId xmlns:p14="http://schemas.microsoft.com/office/powerpoint/2010/main" val="66768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29B38F1-631B-49CB-B429-8845F35306B7}" type="slidenum">
              <a:rPr lang="en-US"/>
              <a:pPr/>
              <a:t>2</a:t>
            </a:fld>
            <a:endParaRPr lang="en-US"/>
          </a:p>
        </p:txBody>
      </p:sp>
      <p:sp>
        <p:nvSpPr>
          <p:cNvPr id="2" name="Notes Placeholder 1"/>
          <p:cNvSpPr>
            <a:spLocks noGrp="1"/>
          </p:cNvSpPr>
          <p:nvPr>
            <p:ph type="body" idx="1"/>
          </p:nvPr>
        </p:nvSpPr>
        <p:spPr/>
        <p:txBody>
          <a:bodyPr/>
          <a:lstStyle/>
          <a:p>
            <a:r>
              <a:rPr lang="en-US" dirty="0"/>
              <a:t>https://classroom.google.com/u/1/c/Mjc1MTg1NDU1MDla</a:t>
            </a:r>
          </a:p>
        </p:txBody>
      </p:sp>
    </p:spTree>
    <p:extLst>
      <p:ext uri="{BB962C8B-B14F-4D97-AF65-F5344CB8AC3E}">
        <p14:creationId xmlns:p14="http://schemas.microsoft.com/office/powerpoint/2010/main" val="2645823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89C313-78CE-413E-B973-C9C50864F3EA}" type="slidenum">
              <a:rPr lang="en-US" smtClean="0"/>
              <a:pPr/>
              <a:t>47</a:t>
            </a:fld>
            <a:endParaRPr lang="en-US"/>
          </a:p>
        </p:txBody>
      </p:sp>
    </p:spTree>
    <p:extLst>
      <p:ext uri="{BB962C8B-B14F-4D97-AF65-F5344CB8AC3E}">
        <p14:creationId xmlns:p14="http://schemas.microsoft.com/office/powerpoint/2010/main" val="4152068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3</a:t>
            </a:fld>
            <a:endParaRPr lang="en-US"/>
          </a:p>
        </p:txBody>
      </p:sp>
    </p:spTree>
    <p:extLst>
      <p:ext uri="{BB962C8B-B14F-4D97-AF65-F5344CB8AC3E}">
        <p14:creationId xmlns:p14="http://schemas.microsoft.com/office/powerpoint/2010/main" val="627239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0" i="0" u="none" strike="noStrike" kern="1200" dirty="0" smtClean="0">
                <a:solidFill>
                  <a:schemeClr val="tx1"/>
                </a:solidFill>
                <a:effectLst/>
                <a:latin typeface="+mn-lt"/>
                <a:ea typeface="+mn-ea"/>
                <a:cs typeface="+mn-cs"/>
              </a:rPr>
              <a:t>C1: Describe the concepts and role of Software Quality Engineering.</a:t>
            </a:r>
          </a:p>
          <a:p>
            <a:pPr rtl="0" eaLnBrk="1" fontAlgn="t" latinLnBrk="0" hangingPunct="1"/>
            <a:r>
              <a:rPr lang="en-US" sz="1200" b="0" i="0" u="none" strike="noStrike" kern="1200" dirty="0" smtClean="0">
                <a:solidFill>
                  <a:schemeClr val="tx1"/>
                </a:solidFill>
                <a:effectLst/>
                <a:latin typeface="+mn-lt"/>
                <a:ea typeface="+mn-ea"/>
                <a:cs typeface="+mn-cs"/>
              </a:rPr>
              <a:t>C2: Develop a software quality plan document.</a:t>
            </a:r>
          </a:p>
          <a:p>
            <a:pPr rtl="0" eaLnBrk="1" fontAlgn="t" latinLnBrk="0" hangingPunct="1"/>
            <a:r>
              <a:rPr lang="en-US" sz="1200" b="0" i="0" u="none" strike="noStrike" kern="1200" dirty="0" smtClean="0">
                <a:solidFill>
                  <a:schemeClr val="tx1"/>
                </a:solidFill>
                <a:effectLst/>
                <a:latin typeface="+mn-lt"/>
                <a:ea typeface="+mn-ea"/>
                <a:cs typeface="+mn-cs"/>
              </a:rPr>
              <a:t>C3: Apply QA activities in any of the stage/work product in a software project lifecycle.</a:t>
            </a:r>
          </a:p>
          <a:p>
            <a:pPr rtl="0" eaLnBrk="1" fontAlgn="t" latinLnBrk="0" hangingPunct="1"/>
            <a:r>
              <a:rPr lang="en-US" sz="1200" b="0" i="0" u="none" strike="noStrike" kern="1200" dirty="0" smtClean="0">
                <a:solidFill>
                  <a:schemeClr val="tx1"/>
                </a:solidFill>
                <a:effectLst/>
                <a:latin typeface="+mn-lt"/>
                <a:ea typeface="+mn-ea"/>
                <a:cs typeface="+mn-cs"/>
              </a:rPr>
              <a:t>C4: Identify areas of improvement of QA activities/processes applied as part of C3.</a:t>
            </a:r>
          </a:p>
          <a:p>
            <a:pPr rtl="0" eaLnBrk="1" fontAlgn="t" latinLnBrk="0" hangingPunct="1"/>
            <a:r>
              <a:rPr lang="en-US" sz="1200" b="0" i="0" u="none" strike="noStrike"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4</a:t>
            </a:fld>
            <a:endParaRPr lang="en-US"/>
          </a:p>
        </p:txBody>
      </p:sp>
    </p:spTree>
    <p:extLst>
      <p:ext uri="{BB962C8B-B14F-4D97-AF65-F5344CB8AC3E}">
        <p14:creationId xmlns:p14="http://schemas.microsoft.com/office/powerpoint/2010/main" val="153408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0" i="0" u="none" strike="noStrike" kern="1200" dirty="0" smtClean="0">
                <a:solidFill>
                  <a:schemeClr val="tx1"/>
                </a:solidFill>
                <a:effectLst/>
                <a:latin typeface="+mn-lt"/>
                <a:ea typeface="+mn-ea"/>
                <a:cs typeface="+mn-cs"/>
              </a:rPr>
              <a:t>C1: Describe the concepts and role of Software Quality Engineering.</a:t>
            </a:r>
          </a:p>
          <a:p>
            <a:pPr rtl="0" eaLnBrk="1" fontAlgn="t" latinLnBrk="0" hangingPunct="1"/>
            <a:r>
              <a:rPr lang="en-US" sz="1200" b="0" i="0" u="none" strike="noStrike" kern="1200" dirty="0" smtClean="0">
                <a:solidFill>
                  <a:schemeClr val="tx1"/>
                </a:solidFill>
                <a:effectLst/>
                <a:latin typeface="+mn-lt"/>
                <a:ea typeface="+mn-ea"/>
                <a:cs typeface="+mn-cs"/>
              </a:rPr>
              <a:t>C2: Develop a software quality plan document.</a:t>
            </a:r>
          </a:p>
          <a:p>
            <a:pPr rtl="0" eaLnBrk="1" fontAlgn="t" latinLnBrk="0" hangingPunct="1"/>
            <a:r>
              <a:rPr lang="en-US" sz="1200" b="0" i="0" u="none" strike="noStrike" kern="1200" dirty="0" smtClean="0">
                <a:solidFill>
                  <a:schemeClr val="tx1"/>
                </a:solidFill>
                <a:effectLst/>
                <a:latin typeface="+mn-lt"/>
                <a:ea typeface="+mn-ea"/>
                <a:cs typeface="+mn-cs"/>
              </a:rPr>
              <a:t>C3: Apply QA activities in any of the stage/work product in a software project lifecycle.</a:t>
            </a:r>
          </a:p>
          <a:p>
            <a:pPr rtl="0" eaLnBrk="1" fontAlgn="t" latinLnBrk="0" hangingPunct="1"/>
            <a:r>
              <a:rPr lang="en-US" sz="1200" b="0" i="0" u="none" strike="noStrike" kern="1200" dirty="0" smtClean="0">
                <a:solidFill>
                  <a:schemeClr val="tx1"/>
                </a:solidFill>
                <a:effectLst/>
                <a:latin typeface="+mn-lt"/>
                <a:ea typeface="+mn-ea"/>
                <a:cs typeface="+mn-cs"/>
              </a:rPr>
              <a:t>C4: Identify areas of improvement of QA activities/processes applied as part of C3.</a:t>
            </a:r>
          </a:p>
          <a:p>
            <a:pPr rtl="0" eaLnBrk="1" fontAlgn="t" latinLnBrk="0" hangingPunct="1"/>
            <a:r>
              <a:rPr lang="en-US" sz="1200" b="0" i="0" u="none" strike="noStrike"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5</a:t>
            </a:fld>
            <a:endParaRPr lang="en-US"/>
          </a:p>
        </p:txBody>
      </p:sp>
    </p:spTree>
    <p:extLst>
      <p:ext uri="{BB962C8B-B14F-4D97-AF65-F5344CB8AC3E}">
        <p14:creationId xmlns:p14="http://schemas.microsoft.com/office/powerpoint/2010/main" val="3773244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Lz24tey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a:t>
            </a:r>
            <a:r>
              <a:rPr lang="en-US" sz="1200" b="0" i="0" kern="1200" baseline="0" dirty="0" smtClean="0">
                <a:solidFill>
                  <a:schemeClr val="tx1"/>
                </a:solidFill>
                <a:effectLst/>
                <a:latin typeface="+mn-lt"/>
                <a:ea typeface="+mn-ea"/>
                <a:cs typeface="+mn-cs"/>
              </a:rPr>
              <a:t> </a:t>
            </a:r>
            <a:r>
              <a:rPr lang="en-US" sz="1200" dirty="0" smtClean="0"/>
              <a:t>cdb657s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20</a:t>
            </a:fld>
            <a:endParaRPr lang="en-US"/>
          </a:p>
        </p:txBody>
      </p:sp>
    </p:spTree>
    <p:extLst>
      <p:ext uri="{BB962C8B-B14F-4D97-AF65-F5344CB8AC3E}">
        <p14:creationId xmlns:p14="http://schemas.microsoft.com/office/powerpoint/2010/main" val="592807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50D0D0A8-E1F9-4A2E-A64E-A2D06F83B0B5}" type="datetime1">
              <a:rPr lang="en-US" smtClean="0"/>
              <a:t>8/30/2022</a:t>
            </a:fld>
            <a:endParaRPr lang="en-US" dirty="0"/>
          </a:p>
        </p:txBody>
      </p:sp>
      <p:sp>
        <p:nvSpPr>
          <p:cNvPr id="5" name="Slide Number Placeholder 4"/>
          <p:cNvSpPr>
            <a:spLocks noGrp="1"/>
          </p:cNvSpPr>
          <p:nvPr>
            <p:ph type="sldNum" sz="quarter" idx="11"/>
          </p:nvPr>
        </p:nvSpPr>
        <p:spPr/>
        <p:txBody>
          <a:bodyPr/>
          <a:lstStyle/>
          <a:p>
            <a:pPr>
              <a:defRPr/>
            </a:pPr>
            <a:fld id="{A4C719D9-CCCC-479C-8E5B-B4668CC71D86}" type="slidenum">
              <a:rPr lang="en-US" smtClean="0"/>
              <a:pPr>
                <a:defRPr/>
              </a:pPr>
              <a:t>21</a:t>
            </a:fld>
            <a:endParaRPr lang="en-US" dirty="0"/>
          </a:p>
        </p:txBody>
      </p:sp>
    </p:spTree>
    <p:extLst>
      <p:ext uri="{BB962C8B-B14F-4D97-AF65-F5344CB8AC3E}">
        <p14:creationId xmlns:p14="http://schemas.microsoft.com/office/powerpoint/2010/main" val="2360369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50D0D0A8-E1F9-4A2E-A64E-A2D06F83B0B5}" type="datetime1">
              <a:rPr lang="en-US" smtClean="0"/>
              <a:t>8/30/2022</a:t>
            </a:fld>
            <a:endParaRPr lang="en-US" dirty="0"/>
          </a:p>
        </p:txBody>
      </p:sp>
      <p:sp>
        <p:nvSpPr>
          <p:cNvPr id="5" name="Slide Number Placeholder 4"/>
          <p:cNvSpPr>
            <a:spLocks noGrp="1"/>
          </p:cNvSpPr>
          <p:nvPr>
            <p:ph type="sldNum" sz="quarter" idx="11"/>
          </p:nvPr>
        </p:nvSpPr>
        <p:spPr/>
        <p:txBody>
          <a:bodyPr/>
          <a:lstStyle/>
          <a:p>
            <a:pPr>
              <a:defRPr/>
            </a:pPr>
            <a:fld id="{A4C719D9-CCCC-479C-8E5B-B4668CC71D86}" type="slidenum">
              <a:rPr lang="en-US" smtClean="0"/>
              <a:pPr>
                <a:defRPr/>
              </a:pPr>
              <a:t>24</a:t>
            </a:fld>
            <a:endParaRPr lang="en-US" dirty="0"/>
          </a:p>
        </p:txBody>
      </p:sp>
    </p:spTree>
    <p:extLst>
      <p:ext uri="{BB962C8B-B14F-4D97-AF65-F5344CB8AC3E}">
        <p14:creationId xmlns:p14="http://schemas.microsoft.com/office/powerpoint/2010/main" val="4256403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50D0D0A8-E1F9-4A2E-A64E-A2D06F83B0B5}" type="datetime1">
              <a:rPr lang="en-US" smtClean="0"/>
              <a:t>8/30/2022</a:t>
            </a:fld>
            <a:endParaRPr lang="en-US" dirty="0"/>
          </a:p>
        </p:txBody>
      </p:sp>
      <p:sp>
        <p:nvSpPr>
          <p:cNvPr id="5" name="Slide Number Placeholder 4"/>
          <p:cNvSpPr>
            <a:spLocks noGrp="1"/>
          </p:cNvSpPr>
          <p:nvPr>
            <p:ph type="sldNum" sz="quarter" idx="11"/>
          </p:nvPr>
        </p:nvSpPr>
        <p:spPr/>
        <p:txBody>
          <a:bodyPr/>
          <a:lstStyle/>
          <a:p>
            <a:pPr>
              <a:defRPr/>
            </a:pPr>
            <a:fld id="{A4C719D9-CCCC-479C-8E5B-B4668CC71D86}" type="slidenum">
              <a:rPr lang="en-US" smtClean="0"/>
              <a:pPr>
                <a:defRPr/>
              </a:pPr>
              <a:t>27</a:t>
            </a:fld>
            <a:endParaRPr lang="en-US" dirty="0"/>
          </a:p>
        </p:txBody>
      </p:sp>
    </p:spTree>
    <p:extLst>
      <p:ext uri="{BB962C8B-B14F-4D97-AF65-F5344CB8AC3E}">
        <p14:creationId xmlns:p14="http://schemas.microsoft.com/office/powerpoint/2010/main" val="2998327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598BA50-52A6-4359-920A-46CCA9DDE42F}" type="datetime1">
              <a:rPr lang="en-US" smtClean="0"/>
              <a:t>8/30/2022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Software Quality Engineering</a:t>
            </a:r>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957157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A95069-02FC-40DB-9F18-E1444A9E2E95}" type="datetime1">
              <a:rPr lang="en-US" smtClean="0"/>
              <a:t>8/30/2022</a:t>
            </a:fld>
            <a:endParaRPr lang="en-US"/>
          </a:p>
        </p:txBody>
      </p:sp>
      <p:sp>
        <p:nvSpPr>
          <p:cNvPr id="5" name="Footer Placeholder 4"/>
          <p:cNvSpPr>
            <a:spLocks noGrp="1"/>
          </p:cNvSpPr>
          <p:nvPr>
            <p:ph type="ftr" sz="quarter" idx="11"/>
          </p:nvPr>
        </p:nvSpPr>
        <p:spPr/>
        <p:txBody>
          <a:bodyPr/>
          <a:lstStyle/>
          <a:p>
            <a:r>
              <a:rPr lang="en-US" smtClean="0"/>
              <a:t>Software Quality Engineering</a:t>
            </a:r>
            <a:endParaRPr lang="en-US"/>
          </a:p>
        </p:txBody>
      </p:sp>
      <p:sp>
        <p:nvSpPr>
          <p:cNvPr id="6" name="Slide Number Placeholder 5"/>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190755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EA93A0D-4208-469D-972E-F8E8AD05B423}" type="datetime1">
              <a:rPr lang="en-US" smtClean="0"/>
              <a:t>8/30/2022</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smtClean="0"/>
              <a:t>Software Quality Engineering</a:t>
            </a:r>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3418522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173CE6-0B5F-4075-85B2-3FB3C35B054A}" type="datetime1">
              <a:rPr lang="en-US" smtClean="0"/>
              <a:t>8/30/2022</a:t>
            </a:fld>
            <a:endParaRPr lang="en-US"/>
          </a:p>
        </p:txBody>
      </p:sp>
      <p:sp>
        <p:nvSpPr>
          <p:cNvPr id="5" name="Footer Placeholder 4"/>
          <p:cNvSpPr>
            <a:spLocks noGrp="1"/>
          </p:cNvSpPr>
          <p:nvPr>
            <p:ph type="ftr" sz="quarter" idx="11"/>
          </p:nvPr>
        </p:nvSpPr>
        <p:spPr/>
        <p:txBody>
          <a:bodyPr/>
          <a:lstStyle/>
          <a:p>
            <a:r>
              <a:rPr lang="en-US" smtClean="0"/>
              <a:t>Software Quality Engineering</a:t>
            </a:r>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417394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ACE3EA1-4D1D-4659-BD2F-003EF01A3F6B}" type="datetime1">
              <a:rPr lang="en-US" smtClean="0"/>
              <a:t>8/30/2022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Software Quality Engineering</a:t>
            </a: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1983319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C78527-AE02-4035-A034-E5C12832A46A}" type="datetime1">
              <a:rPr lang="en-US" smtClean="0"/>
              <a:t>8/30/2022</a:t>
            </a:fld>
            <a:endParaRPr lang="en-US"/>
          </a:p>
        </p:txBody>
      </p:sp>
      <p:sp>
        <p:nvSpPr>
          <p:cNvPr id="6" name="Footer Placeholder 5"/>
          <p:cNvSpPr>
            <a:spLocks noGrp="1"/>
          </p:cNvSpPr>
          <p:nvPr>
            <p:ph type="ftr" sz="quarter" idx="11"/>
          </p:nvPr>
        </p:nvSpPr>
        <p:spPr/>
        <p:txBody>
          <a:bodyPr/>
          <a:lstStyle/>
          <a:p>
            <a:r>
              <a:rPr lang="en-US" smtClean="0"/>
              <a:t>Software Quality Engineering</a:t>
            </a:r>
            <a:endParaRPr lang="en-US"/>
          </a:p>
        </p:txBody>
      </p:sp>
      <p:sp>
        <p:nvSpPr>
          <p:cNvPr id="7" name="Slide Number Placeholder 6"/>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2947931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F56E05-6254-4B96-AA31-74618396B997}" type="datetime1">
              <a:rPr lang="en-US" smtClean="0"/>
              <a:t>8/30/2022</a:t>
            </a:fld>
            <a:endParaRPr lang="en-US"/>
          </a:p>
        </p:txBody>
      </p:sp>
      <p:sp>
        <p:nvSpPr>
          <p:cNvPr id="8" name="Footer Placeholder 7"/>
          <p:cNvSpPr>
            <a:spLocks noGrp="1"/>
          </p:cNvSpPr>
          <p:nvPr>
            <p:ph type="ftr" sz="quarter" idx="11"/>
          </p:nvPr>
        </p:nvSpPr>
        <p:spPr/>
        <p:txBody>
          <a:bodyPr/>
          <a:lstStyle/>
          <a:p>
            <a:r>
              <a:rPr lang="en-US" smtClean="0"/>
              <a:t>Software Quality Engineering</a:t>
            </a:r>
            <a:endParaRPr lang="en-US"/>
          </a:p>
        </p:txBody>
      </p:sp>
      <p:sp>
        <p:nvSpPr>
          <p:cNvPr id="9" name="Slide Number Placeholder 8"/>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3336734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A4A775-F8E7-4493-9D4D-4BDCC532757B}" type="datetime1">
              <a:rPr lang="en-US" smtClean="0"/>
              <a:t>8/30/2022</a:t>
            </a:fld>
            <a:endParaRPr lang="en-US"/>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3630148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FE4EC3-A4DF-491F-AE28-D08B3B067322}" type="datetime1">
              <a:rPr lang="en-US" smtClean="0"/>
              <a:t>8/30/2022</a:t>
            </a:fld>
            <a:endParaRPr lang="en-US"/>
          </a:p>
        </p:txBody>
      </p:sp>
      <p:sp>
        <p:nvSpPr>
          <p:cNvPr id="3" name="Footer Placeholder 2"/>
          <p:cNvSpPr>
            <a:spLocks noGrp="1"/>
          </p:cNvSpPr>
          <p:nvPr>
            <p:ph type="ftr" sz="quarter" idx="11"/>
          </p:nvPr>
        </p:nvSpPr>
        <p:spPr/>
        <p:txBody>
          <a:bodyPr/>
          <a:lstStyle/>
          <a:p>
            <a:r>
              <a:rPr lang="en-US" smtClean="0"/>
              <a:t>Software Quality Engineering</a:t>
            </a:r>
            <a:endParaRPr lang="en-US"/>
          </a:p>
        </p:txBody>
      </p:sp>
      <p:sp>
        <p:nvSpPr>
          <p:cNvPr id="4" name="Slide Number Placeholder 3"/>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3926405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D354CCF-9971-41C9-87E6-0CA8A5AAC8DA}" type="datetime1">
              <a:rPr lang="en-US" smtClean="0"/>
              <a:t>8/30/2022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Software Quality Engineering</a:t>
            </a: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3228929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B9658D0-E8E1-4F56-8227-7F68ED825989}" type="datetime1">
              <a:rPr lang="en-US" smtClean="0"/>
              <a:t>8/30/2022</a:t>
            </a:fld>
            <a:endParaRPr lang="en-US"/>
          </a:p>
        </p:txBody>
      </p:sp>
      <p:sp>
        <p:nvSpPr>
          <p:cNvPr id="6" name="Footer Placeholder 5"/>
          <p:cNvSpPr>
            <a:spLocks noGrp="1"/>
          </p:cNvSpPr>
          <p:nvPr>
            <p:ph type="ftr" sz="quarter" idx="11"/>
          </p:nvPr>
        </p:nvSpPr>
        <p:spPr/>
        <p:txBody>
          <a:bodyPr/>
          <a:lstStyle/>
          <a:p>
            <a:r>
              <a:rPr lang="en-US" smtClean="0"/>
              <a:t>Software Quality Engineering</a:t>
            </a:r>
            <a:endParaRPr lang="en-US"/>
          </a:p>
        </p:txBody>
      </p:sp>
      <p:sp>
        <p:nvSpPr>
          <p:cNvPr id="7" name="Slide Number Placeholder 6"/>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2554439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0B8593A-49E8-4E8A-828D-F53AB3AB520B}" type="datetime1">
              <a:rPr lang="en-US" smtClean="0"/>
              <a:t>8/30/2022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Software Quality Engineering</a:t>
            </a:r>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B116B9D-E45C-46EC-8209-CAE30643B7E0}"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598296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556673"/>
            <a:ext cx="10993549" cy="4629221"/>
          </a:xfrm>
        </p:spPr>
        <p:txBody>
          <a:bodyPr>
            <a:normAutofit fontScale="90000"/>
          </a:bodyPr>
          <a:lstStyle/>
          <a:p>
            <a:pPr algn="ctr"/>
            <a:r>
              <a:rPr lang="en-US" b="1" dirty="0" smtClean="0">
                <a:solidFill>
                  <a:schemeClr val="tx1"/>
                </a:solidFill>
              </a:rPr>
              <a:t/>
            </a:r>
            <a:br>
              <a:rPr lang="en-US" b="1" dirty="0" smtClean="0">
                <a:solidFill>
                  <a:schemeClr val="tx1"/>
                </a:solidFill>
              </a:rPr>
            </a:br>
            <a:r>
              <a:rPr lang="en-US" b="1" dirty="0">
                <a:solidFill>
                  <a:schemeClr val="tx1"/>
                </a:solidFill>
              </a:rPr>
              <a:t/>
            </a:r>
            <a:br>
              <a:rPr lang="en-US" b="1" dirty="0">
                <a:solidFill>
                  <a:schemeClr val="tx1"/>
                </a:solidFill>
              </a:rPr>
            </a:br>
            <a:r>
              <a:rPr lang="en-US" b="1" dirty="0" smtClean="0">
                <a:solidFill>
                  <a:schemeClr val="tx1"/>
                </a:solidFill>
              </a:rPr>
              <a:t>SE-3002</a:t>
            </a:r>
            <a:br>
              <a:rPr lang="en-US" b="1" dirty="0" smtClean="0">
                <a:solidFill>
                  <a:schemeClr val="tx1"/>
                </a:solidFill>
              </a:rPr>
            </a:br>
            <a:r>
              <a:rPr lang="en-US" b="1" dirty="0" smtClean="0">
                <a:solidFill>
                  <a:schemeClr val="tx1"/>
                </a:solidFill>
              </a:rPr>
              <a:t>Software quality engineering</a:t>
            </a:r>
            <a:br>
              <a:rPr lang="en-US" b="1" dirty="0" smtClean="0">
                <a:solidFill>
                  <a:schemeClr val="tx1"/>
                </a:solidFill>
              </a:rPr>
            </a:br>
            <a:r>
              <a:rPr lang="en-US" dirty="0" smtClean="0"/>
              <a:t>Romasha khurshid</a:t>
            </a:r>
            <a:r>
              <a:rPr lang="en-US" dirty="0">
                <a:solidFill>
                  <a:srgbClr val="FF0000"/>
                </a:solidFill>
              </a:rPr>
              <a:t/>
            </a:r>
            <a:br>
              <a:rPr lang="en-US" dirty="0">
                <a:solidFill>
                  <a:srgbClr val="FF0000"/>
                </a:solidFill>
              </a:rPr>
            </a:br>
            <a:r>
              <a:rPr lang="en-US" u="sng" dirty="0" smtClean="0">
                <a:solidFill>
                  <a:schemeClr val="accent4"/>
                </a:solidFill>
              </a:rPr>
              <a:t>Romasha.khurshid@nu.edu.pk</a:t>
            </a:r>
            <a:r>
              <a:rPr lang="en-US" dirty="0" smtClean="0">
                <a:solidFill>
                  <a:schemeClr val="accent1">
                    <a:lumMod val="75000"/>
                  </a:schemeClr>
                </a:solidFill>
              </a:rPr>
              <a:t/>
            </a:r>
            <a:br>
              <a:rPr lang="en-US" dirty="0" smtClean="0">
                <a:solidFill>
                  <a:schemeClr val="accent1">
                    <a:lumMod val="75000"/>
                  </a:schemeClr>
                </a:solidFill>
              </a:rPr>
            </a:br>
            <a:r>
              <a:rPr lang="en-US" dirty="0">
                <a:solidFill>
                  <a:schemeClr val="accent1">
                    <a:lumMod val="75000"/>
                  </a:schemeClr>
                </a:solidFill>
              </a:rPr>
              <a:t/>
            </a:r>
            <a:br>
              <a:rPr lang="en-US" dirty="0">
                <a:solidFill>
                  <a:schemeClr val="accent1">
                    <a:lumMod val="75000"/>
                  </a:schemeClr>
                </a:solidFill>
              </a:rPr>
            </a:br>
            <a:r>
              <a:rPr lang="en-US" b="1" dirty="0"/>
              <a:t/>
            </a:r>
            <a:br>
              <a:rPr lang="en-US" b="1" dirty="0"/>
            </a:br>
            <a:endParaRPr lang="en-US" dirty="0"/>
          </a:p>
        </p:txBody>
      </p:sp>
      <p:sp>
        <p:nvSpPr>
          <p:cNvPr id="5" name="Rectangle 4"/>
          <p:cNvSpPr/>
          <p:nvPr/>
        </p:nvSpPr>
        <p:spPr>
          <a:xfrm>
            <a:off x="3974074" y="3244334"/>
            <a:ext cx="4243854" cy="1292662"/>
          </a:xfrm>
          <a:prstGeom prst="rect">
            <a:avLst/>
          </a:prstGeom>
        </p:spPr>
        <p:txBody>
          <a:bodyPr wrap="none">
            <a:spAutoFit/>
          </a:bodyPr>
          <a:lstStyle/>
          <a:p>
            <a:pPr algn="ctr"/>
            <a:r>
              <a:rPr lang="en-US" sz="5400" b="1" dirty="0">
                <a:solidFill>
                  <a:schemeClr val="bg1"/>
                </a:solidFill>
              </a:rPr>
              <a:t>Introduction</a:t>
            </a:r>
          </a:p>
          <a:p>
            <a:pPr algn="ctr"/>
            <a:r>
              <a:rPr lang="en-US" sz="2400" dirty="0" smtClean="0">
                <a:solidFill>
                  <a:schemeClr val="bg1"/>
                </a:solidFill>
              </a:rPr>
              <a:t>Overview and Basics</a:t>
            </a:r>
          </a:p>
        </p:txBody>
      </p:sp>
      <p:pic>
        <p:nvPicPr>
          <p:cNvPr id="6" name="Picture 5" descr="National University of Computer and Emerging Sciences logo.png"/>
          <p:cNvPicPr/>
          <p:nvPr/>
        </p:nvPicPr>
        <p:blipFill>
          <a:blip r:embed="rId3"/>
          <a:srcRect/>
          <a:stretch>
            <a:fillRect/>
          </a:stretch>
        </p:blipFill>
        <p:spPr bwMode="auto">
          <a:xfrm>
            <a:off x="48980" y="542215"/>
            <a:ext cx="2168979" cy="1932896"/>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8B116B9D-E45C-46EC-8209-CAE30643B7E0}" type="slidenum">
              <a:rPr lang="en-US" smtClean="0"/>
              <a:t>1</a:t>
            </a:fld>
            <a:endParaRPr lang="en-US"/>
          </a:p>
        </p:txBody>
      </p:sp>
    </p:spTree>
    <p:extLst>
      <p:ext uri="{BB962C8B-B14F-4D97-AF65-F5344CB8AC3E}">
        <p14:creationId xmlns:p14="http://schemas.microsoft.com/office/powerpoint/2010/main" val="2348086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534938"/>
            <a:ext cx="10856558" cy="1209541"/>
          </a:xfrm>
        </p:spPr>
        <p:txBody>
          <a:bodyPr>
            <a:normAutofit fontScale="90000"/>
          </a:bodyPr>
          <a:lstStyle/>
          <a:p>
            <a:r>
              <a:rPr lang="en-US" sz="2000" dirty="0"/>
              <a:t>Overview of SE-3002</a:t>
            </a:r>
            <a:r>
              <a:rPr lang="en-US" sz="2000" dirty="0" smtClean="0"/>
              <a:t/>
            </a:r>
            <a:br>
              <a:rPr lang="en-US" sz="2000" dirty="0" smtClean="0"/>
            </a:br>
            <a:r>
              <a:rPr lang="en-US" sz="3600" dirty="0" smtClean="0"/>
              <a:t>Tentative </a:t>
            </a:r>
            <a:r>
              <a:rPr lang="en-US" sz="3600" dirty="0"/>
              <a:t>Mark Distribution and Grading Policy</a:t>
            </a:r>
          </a:p>
        </p:txBody>
      </p:sp>
      <p:sp>
        <p:nvSpPr>
          <p:cNvPr id="3" name="Content Placeholder 2"/>
          <p:cNvSpPr>
            <a:spLocks noGrp="1"/>
          </p:cNvSpPr>
          <p:nvPr>
            <p:ph idx="1"/>
          </p:nvPr>
        </p:nvSpPr>
        <p:spPr>
          <a:xfrm>
            <a:off x="581191" y="1830388"/>
            <a:ext cx="8458200" cy="4525963"/>
          </a:xfrm>
        </p:spPr>
        <p:txBody>
          <a:bodyPr>
            <a:normAutofit/>
          </a:bodyPr>
          <a:lstStyle/>
          <a:p>
            <a:pPr marL="461963" lvl="1"/>
            <a:r>
              <a:rPr lang="en-US" sz="3200" b="1" dirty="0">
                <a:solidFill>
                  <a:schemeClr val="tx1"/>
                </a:solidFill>
              </a:rPr>
              <a:t>    </a:t>
            </a:r>
            <a:r>
              <a:rPr lang="en-US" sz="3200" b="1" dirty="0" smtClean="0">
                <a:solidFill>
                  <a:schemeClr val="tx1"/>
                </a:solidFill>
              </a:rPr>
              <a:t> </a:t>
            </a:r>
            <a:r>
              <a:rPr lang="en-US" sz="3200" dirty="0" smtClean="0">
                <a:solidFill>
                  <a:schemeClr val="tx1"/>
                </a:solidFill>
              </a:rPr>
              <a:t>Assignments: 6% (2 Assignments) </a:t>
            </a:r>
          </a:p>
          <a:p>
            <a:pPr marL="461963" lvl="1"/>
            <a:r>
              <a:rPr lang="en-US" sz="3200" dirty="0" smtClean="0">
                <a:solidFill>
                  <a:schemeClr val="tx1"/>
                </a:solidFill>
              </a:rPr>
              <a:t>     Quizzes: 9% (3 Quizzes)</a:t>
            </a:r>
          </a:p>
          <a:p>
            <a:pPr marL="461963" lvl="1"/>
            <a:r>
              <a:rPr lang="en-US" sz="3200" dirty="0" smtClean="0">
                <a:solidFill>
                  <a:schemeClr val="tx1"/>
                </a:solidFill>
              </a:rPr>
              <a:t>     Mid </a:t>
            </a:r>
            <a:r>
              <a:rPr lang="en-US" sz="3200" dirty="0">
                <a:solidFill>
                  <a:schemeClr val="tx1"/>
                </a:solidFill>
              </a:rPr>
              <a:t>Exams: </a:t>
            </a:r>
            <a:r>
              <a:rPr lang="en-US" sz="3200" dirty="0" smtClean="0">
                <a:solidFill>
                  <a:schemeClr val="tx1"/>
                </a:solidFill>
              </a:rPr>
              <a:t>25%</a:t>
            </a:r>
            <a:endParaRPr lang="en-US" sz="3200" dirty="0">
              <a:solidFill>
                <a:schemeClr val="tx1"/>
              </a:solidFill>
            </a:endParaRPr>
          </a:p>
          <a:p>
            <a:pPr marL="461963" lvl="1"/>
            <a:r>
              <a:rPr lang="en-US" sz="3200" dirty="0">
                <a:solidFill>
                  <a:schemeClr val="tx1"/>
                </a:solidFill>
              </a:rPr>
              <a:t>     Final: 5</a:t>
            </a:r>
            <a:r>
              <a:rPr lang="en-US" sz="3200" dirty="0" smtClean="0">
                <a:solidFill>
                  <a:schemeClr val="tx1"/>
                </a:solidFill>
              </a:rPr>
              <a:t>0</a:t>
            </a:r>
            <a:r>
              <a:rPr lang="en-US" sz="3200" dirty="0">
                <a:solidFill>
                  <a:schemeClr val="tx1"/>
                </a:solidFill>
              </a:rPr>
              <a:t>%</a:t>
            </a:r>
          </a:p>
          <a:p>
            <a:pPr marL="461963" lvl="1"/>
            <a:r>
              <a:rPr lang="en-US" sz="3200" dirty="0">
                <a:solidFill>
                  <a:schemeClr val="tx1"/>
                </a:solidFill>
              </a:rPr>
              <a:t>     Presentations + Projects: 10%</a:t>
            </a:r>
          </a:p>
          <a:p>
            <a:pPr marL="461963" lvl="1"/>
            <a:r>
              <a:rPr lang="en-US" sz="3200" dirty="0" smtClean="0">
                <a:solidFill>
                  <a:schemeClr val="tx1"/>
                </a:solidFill>
              </a:rPr>
              <a:t>     Absolute </a:t>
            </a:r>
            <a:r>
              <a:rPr lang="en-US" sz="3200" dirty="0">
                <a:solidFill>
                  <a:schemeClr val="tx1"/>
                </a:solidFill>
              </a:rPr>
              <a:t>Grading Scheme</a:t>
            </a:r>
          </a:p>
          <a:p>
            <a:endParaRPr lang="en-US" b="1" dirty="0">
              <a:solidFill>
                <a:schemeClr val="tx1"/>
              </a:solidFill>
            </a:endParaRPr>
          </a:p>
        </p:txBody>
      </p:sp>
      <p:sp>
        <p:nvSpPr>
          <p:cNvPr id="4" name="Footer Placeholder 3"/>
          <p:cNvSpPr>
            <a:spLocks noGrp="1"/>
          </p:cNvSpPr>
          <p:nvPr>
            <p:ph type="ftr" sz="quarter" idx="11"/>
          </p:nvPr>
        </p:nvSpPr>
        <p:spPr/>
        <p:txBody>
          <a:bodyPr/>
          <a:lstStyle/>
          <a:p>
            <a:r>
              <a:rPr lang="en-US" dirty="0" smtClean="0"/>
              <a:t>Software Quality Engineering</a:t>
            </a:r>
            <a:endParaRPr lang="en-US" dirty="0"/>
          </a:p>
        </p:txBody>
      </p:sp>
      <p:sp>
        <p:nvSpPr>
          <p:cNvPr id="5"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10</a:t>
            </a:fld>
            <a:endParaRPr lang="en-US" dirty="0"/>
          </a:p>
        </p:txBody>
      </p:sp>
    </p:spTree>
    <p:extLst>
      <p:ext uri="{BB962C8B-B14F-4D97-AF65-F5344CB8AC3E}">
        <p14:creationId xmlns:p14="http://schemas.microsoft.com/office/powerpoint/2010/main" val="726208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561" y="1620680"/>
            <a:ext cx="8229600" cy="762000"/>
          </a:xfrm>
        </p:spPr>
        <p:txBody>
          <a:bodyPr>
            <a:normAutofit fontScale="90000"/>
          </a:bodyPr>
          <a:lstStyle/>
          <a:p>
            <a:r>
              <a:rPr lang="en-US" sz="2200" dirty="0" smtClean="0"/>
              <a:t>Overview </a:t>
            </a:r>
            <a:r>
              <a:rPr lang="en-US" sz="2200" dirty="0"/>
              <a:t>of SE-3002</a:t>
            </a:r>
            <a:r>
              <a:rPr lang="en-US" spc="115" dirty="0" smtClean="0">
                <a:cs typeface="Arial" pitchFamily="34" charset="0"/>
              </a:rPr>
              <a:t/>
            </a:r>
            <a:br>
              <a:rPr lang="en-US" spc="115" dirty="0" smtClean="0">
                <a:cs typeface="Arial" pitchFamily="34" charset="0"/>
              </a:rPr>
            </a:br>
            <a:r>
              <a:rPr lang="en-US" sz="4400" spc="115" dirty="0" smtClean="0">
                <a:cs typeface="Arial" pitchFamily="34" charset="0"/>
              </a:rPr>
              <a:t>Course Ethics</a:t>
            </a:r>
            <a:r>
              <a:rPr lang="en-US" spc="115" dirty="0"/>
              <a:t/>
            </a:r>
            <a:br>
              <a:rPr lang="en-US" spc="115" dirty="0"/>
            </a:br>
            <a:r>
              <a:rPr lang="en-US" spc="115" dirty="0">
                <a:cs typeface="Arial" pitchFamily="34" charset="0"/>
              </a:rPr>
              <a:t/>
            </a:r>
            <a:br>
              <a:rPr lang="en-US" spc="115" dirty="0">
                <a:cs typeface="Arial" pitchFamily="34" charset="0"/>
              </a:rPr>
            </a:br>
            <a:endParaRPr lang="en-US" dirty="0">
              <a:effectLst/>
            </a:endParaRPr>
          </a:p>
        </p:txBody>
      </p:sp>
      <p:sp>
        <p:nvSpPr>
          <p:cNvPr id="3" name="Content Placeholder 2"/>
          <p:cNvSpPr>
            <a:spLocks noGrp="1"/>
          </p:cNvSpPr>
          <p:nvPr>
            <p:ph idx="1"/>
          </p:nvPr>
        </p:nvSpPr>
        <p:spPr>
          <a:xfrm>
            <a:off x="1981200" y="1893194"/>
            <a:ext cx="8229600" cy="4232970"/>
          </a:xfrm>
        </p:spPr>
        <p:txBody>
          <a:bodyPr>
            <a:normAutofit fontScale="77500" lnSpcReduction="20000"/>
          </a:bodyPr>
          <a:lstStyle/>
          <a:p>
            <a:pPr marL="0" indent="0">
              <a:lnSpc>
                <a:spcPct val="80000"/>
              </a:lnSpc>
              <a:buNone/>
            </a:pPr>
            <a:r>
              <a:rPr lang="en-US" sz="3200" spc="35" dirty="0">
                <a:solidFill>
                  <a:schemeClr val="tx1"/>
                </a:solidFill>
                <a:cs typeface="Arial" pitchFamily="34" charset="0"/>
              </a:rPr>
              <a:t>Projects/Assignments</a:t>
            </a:r>
          </a:p>
          <a:p>
            <a:pPr marL="0" indent="0">
              <a:lnSpc>
                <a:spcPct val="80000"/>
              </a:lnSpc>
              <a:buNone/>
            </a:pPr>
            <a:endParaRPr lang="en-US" sz="3200" spc="35" dirty="0">
              <a:solidFill>
                <a:schemeClr val="tx1"/>
              </a:solidFill>
              <a:cs typeface="Arial" pitchFamily="34" charset="0"/>
            </a:endParaRPr>
          </a:p>
          <a:p>
            <a:pPr lvl="1">
              <a:lnSpc>
                <a:spcPct val="80000"/>
              </a:lnSpc>
            </a:pPr>
            <a:r>
              <a:rPr lang="en-US" sz="1800" dirty="0">
                <a:solidFill>
                  <a:schemeClr val="tx1"/>
                </a:solidFill>
                <a:cs typeface="Arial" pitchFamily="34" charset="0"/>
              </a:rPr>
              <a:t>Deadlines are always final</a:t>
            </a:r>
          </a:p>
          <a:p>
            <a:pPr lvl="1">
              <a:lnSpc>
                <a:spcPct val="80000"/>
              </a:lnSpc>
            </a:pPr>
            <a:r>
              <a:rPr lang="en-US" sz="1800" dirty="0">
                <a:solidFill>
                  <a:schemeClr val="tx1"/>
                </a:solidFill>
                <a:cs typeface="Arial" pitchFamily="34" charset="0"/>
              </a:rPr>
              <a:t>No credit for late submissions</a:t>
            </a:r>
          </a:p>
          <a:p>
            <a:pPr lvl="1"/>
            <a:r>
              <a:rPr lang="en-US" sz="1800" dirty="0">
                <a:solidFill>
                  <a:schemeClr val="tx1"/>
                </a:solidFill>
                <a:cs typeface="Arial" pitchFamily="34" charset="0"/>
              </a:rPr>
              <a:t>One student per assignment at maximum</a:t>
            </a:r>
          </a:p>
          <a:p>
            <a:pPr lvl="1"/>
            <a:r>
              <a:rPr lang="en-US" sz="1800" dirty="0">
                <a:solidFill>
                  <a:schemeClr val="tx1"/>
                </a:solidFill>
                <a:cs typeface="Arial" pitchFamily="34" charset="0"/>
              </a:rPr>
              <a:t>Project Proposal Submission : 3rd  Week </a:t>
            </a:r>
          </a:p>
          <a:p>
            <a:pPr lvl="1"/>
            <a:r>
              <a:rPr lang="en-US" sz="1800" dirty="0">
                <a:solidFill>
                  <a:schemeClr val="tx1"/>
                </a:solidFill>
                <a:cs typeface="Arial" pitchFamily="34" charset="0"/>
              </a:rPr>
              <a:t>Project Presentation : Last week</a:t>
            </a:r>
          </a:p>
          <a:p>
            <a:pPr marL="0" indent="0">
              <a:buNone/>
            </a:pPr>
            <a:endParaRPr lang="en-US" dirty="0">
              <a:solidFill>
                <a:schemeClr val="tx1"/>
              </a:solidFill>
              <a:cs typeface="Arial" pitchFamily="34" charset="0"/>
            </a:endParaRPr>
          </a:p>
          <a:p>
            <a:pPr marL="0" indent="0">
              <a:buNone/>
            </a:pPr>
            <a:r>
              <a:rPr lang="en-US" sz="3200" spc="35" dirty="0">
                <a:solidFill>
                  <a:srgbClr val="FF0000"/>
                </a:solidFill>
                <a:cs typeface="Arial" pitchFamily="34" charset="0"/>
              </a:rPr>
              <a:t>Quizzes</a:t>
            </a:r>
          </a:p>
          <a:p>
            <a:pPr lvl="1"/>
            <a:r>
              <a:rPr lang="en-US" dirty="0">
                <a:solidFill>
                  <a:srgbClr val="FF0000"/>
                </a:solidFill>
                <a:cs typeface="Arial" pitchFamily="34" charset="0"/>
              </a:rPr>
              <a:t>Announced</a:t>
            </a:r>
          </a:p>
          <a:p>
            <a:pPr marL="0" indent="0">
              <a:buNone/>
            </a:pPr>
            <a:endParaRPr lang="en-US" dirty="0">
              <a:solidFill>
                <a:schemeClr val="tx1"/>
              </a:solidFill>
              <a:cs typeface="Arial" pitchFamily="34" charset="0"/>
            </a:endParaRPr>
          </a:p>
          <a:p>
            <a:pPr marL="0" indent="0">
              <a:buNone/>
            </a:pPr>
            <a:r>
              <a:rPr lang="en-US" sz="3200" spc="35" dirty="0">
                <a:solidFill>
                  <a:schemeClr val="tx1"/>
                </a:solidFill>
                <a:cs typeface="Arial" pitchFamily="34" charset="0"/>
              </a:rPr>
              <a:t>Honesty</a:t>
            </a:r>
          </a:p>
          <a:p>
            <a:r>
              <a:rPr lang="en-US" dirty="0">
                <a:solidFill>
                  <a:schemeClr val="tx1"/>
                </a:solidFill>
                <a:cs typeface="Arial" pitchFamily="34" charset="0"/>
              </a:rPr>
              <a:t>All parties involved in any kind of cheating in any </a:t>
            </a:r>
            <a:r>
              <a:rPr lang="en-US" dirty="0" smtClean="0">
                <a:solidFill>
                  <a:schemeClr val="tx1"/>
                </a:solidFill>
                <a:cs typeface="Arial" pitchFamily="34" charset="0"/>
              </a:rPr>
              <a:t>assessment </a:t>
            </a:r>
            <a:r>
              <a:rPr lang="en-US" dirty="0">
                <a:solidFill>
                  <a:schemeClr val="tx1"/>
                </a:solidFill>
                <a:cs typeface="Arial" pitchFamily="34" charset="0"/>
              </a:rPr>
              <a:t>will get zero in that </a:t>
            </a:r>
            <a:r>
              <a:rPr lang="en-US" dirty="0" smtClean="0">
                <a:solidFill>
                  <a:schemeClr val="tx1"/>
                </a:solidFill>
                <a:cs typeface="Arial" pitchFamily="34" charset="0"/>
              </a:rPr>
              <a:t>assessment.</a:t>
            </a:r>
            <a:endParaRPr lang="en-US" dirty="0">
              <a:solidFill>
                <a:schemeClr val="tx1"/>
              </a:solidFill>
              <a:cs typeface="Arial" pitchFamily="34" charset="0"/>
            </a:endParaRPr>
          </a:p>
          <a:p>
            <a:pPr marL="0" indent="0">
              <a:buNone/>
            </a:pPr>
            <a:endParaRPr lang="en-US" dirty="0">
              <a:solidFill>
                <a:schemeClr val="tx1"/>
              </a:solidFill>
            </a:endParaRPr>
          </a:p>
        </p:txBody>
      </p:sp>
      <p:sp>
        <p:nvSpPr>
          <p:cNvPr id="5" name="Footer Placeholder 4"/>
          <p:cNvSpPr>
            <a:spLocks noGrp="1"/>
          </p:cNvSpPr>
          <p:nvPr>
            <p:ph type="ftr" sz="quarter" idx="11"/>
          </p:nvPr>
        </p:nvSpPr>
        <p:spPr/>
        <p:txBody>
          <a:bodyPr/>
          <a:lstStyle/>
          <a:p>
            <a:r>
              <a:rPr lang="en-US" smtClean="0"/>
              <a:t>Software Quality Engineering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549027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807" y="613890"/>
            <a:ext cx="8229600" cy="1143000"/>
          </a:xfrm>
        </p:spPr>
        <p:txBody>
          <a:bodyPr>
            <a:normAutofit fontScale="90000"/>
          </a:bodyPr>
          <a:lstStyle/>
          <a:p>
            <a:r>
              <a:rPr lang="en-US" dirty="0"/>
              <a:t>  </a:t>
            </a:r>
            <a:r>
              <a:rPr lang="en-US" sz="2000" dirty="0"/>
              <a:t>Overview of </a:t>
            </a:r>
            <a:r>
              <a:rPr lang="en-US" sz="2000" dirty="0" smtClean="0"/>
              <a:t>SE-3002 </a:t>
            </a:r>
            <a:r>
              <a:rPr lang="en-US" dirty="0" smtClean="0"/>
              <a:t/>
            </a:r>
            <a:br>
              <a:rPr lang="en-US" dirty="0" smtClean="0"/>
            </a:br>
            <a:r>
              <a:rPr lang="en-US" sz="4800" dirty="0" smtClean="0"/>
              <a:t>Course </a:t>
            </a:r>
            <a:r>
              <a:rPr lang="en-US" sz="4800" dirty="0"/>
              <a:t>Material </a:t>
            </a:r>
          </a:p>
        </p:txBody>
      </p:sp>
      <p:sp>
        <p:nvSpPr>
          <p:cNvPr id="3" name="Content Placeholder 2"/>
          <p:cNvSpPr>
            <a:spLocks noGrp="1"/>
          </p:cNvSpPr>
          <p:nvPr>
            <p:ph idx="1"/>
          </p:nvPr>
        </p:nvSpPr>
        <p:spPr>
          <a:xfrm>
            <a:off x="581191" y="2774197"/>
            <a:ext cx="11275011" cy="3626603"/>
          </a:xfrm>
        </p:spPr>
        <p:txBody>
          <a:bodyPr>
            <a:normAutofit fontScale="70000" lnSpcReduction="20000"/>
          </a:bodyPr>
          <a:lstStyle/>
          <a:p>
            <a:pPr algn="just"/>
            <a:r>
              <a:rPr lang="en-US" sz="3200" dirty="0">
                <a:solidFill>
                  <a:schemeClr val="tx1"/>
                </a:solidFill>
              </a:rPr>
              <a:t>You will have </a:t>
            </a:r>
            <a:r>
              <a:rPr lang="en-US" sz="3200" dirty="0">
                <a:solidFill>
                  <a:srgbClr val="FF0000"/>
                </a:solidFill>
              </a:rPr>
              <a:t>Presentations</a:t>
            </a:r>
            <a:r>
              <a:rPr lang="en-US" sz="3200" dirty="0"/>
              <a:t> </a:t>
            </a:r>
            <a:r>
              <a:rPr lang="en-US" sz="3200" dirty="0">
                <a:solidFill>
                  <a:schemeClr val="tx1"/>
                </a:solidFill>
              </a:rPr>
              <a:t>of each topic and </a:t>
            </a:r>
            <a:r>
              <a:rPr lang="en-US" sz="3200" b="1" i="1" dirty="0">
                <a:solidFill>
                  <a:srgbClr val="0070C0"/>
                </a:solidFill>
              </a:rPr>
              <a:t>reference </a:t>
            </a:r>
            <a:r>
              <a:rPr lang="en-US" sz="3200" b="1" i="1" dirty="0">
                <a:solidFill>
                  <a:schemeClr val="tx1"/>
                </a:solidFill>
              </a:rPr>
              <a:t>books </a:t>
            </a:r>
            <a:r>
              <a:rPr lang="en-US" sz="3200" dirty="0">
                <a:solidFill>
                  <a:schemeClr val="tx1"/>
                </a:solidFill>
              </a:rPr>
              <a:t>in PDF format will be available </a:t>
            </a:r>
            <a:r>
              <a:rPr lang="en-US" sz="3200" dirty="0"/>
              <a:t>on</a:t>
            </a:r>
            <a:r>
              <a:rPr lang="en-US" sz="3200" dirty="0">
                <a:solidFill>
                  <a:schemeClr val="tx1"/>
                </a:solidFill>
              </a:rPr>
              <a:t> </a:t>
            </a:r>
            <a:r>
              <a:rPr lang="en-US" sz="3200" dirty="0" smtClean="0">
                <a:solidFill>
                  <a:schemeClr val="tx1"/>
                </a:solidFill>
              </a:rPr>
              <a:t>GCR. </a:t>
            </a:r>
            <a:endParaRPr lang="en-US" sz="3200" dirty="0">
              <a:solidFill>
                <a:schemeClr val="tx1"/>
              </a:solidFill>
            </a:endParaRPr>
          </a:p>
          <a:p>
            <a:pPr algn="just"/>
            <a:endParaRPr lang="en-US" dirty="0">
              <a:solidFill>
                <a:schemeClr val="tx1"/>
              </a:solidFill>
            </a:endParaRPr>
          </a:p>
          <a:p>
            <a:pPr lvl="1">
              <a:buNone/>
            </a:pPr>
            <a:r>
              <a:rPr lang="en-US" sz="3200" b="1" dirty="0">
                <a:solidFill>
                  <a:srgbClr val="0070C0"/>
                </a:solidFill>
              </a:rPr>
              <a:t>Text Books</a:t>
            </a:r>
          </a:p>
          <a:p>
            <a:pPr marL="838350" lvl="1" indent="-514350">
              <a:buAutoNum type="arabicPeriod"/>
            </a:pPr>
            <a:r>
              <a:rPr lang="en-US" sz="2800" dirty="0" smtClean="0"/>
              <a:t>Software </a:t>
            </a:r>
            <a:r>
              <a:rPr lang="en-US" sz="2800" dirty="0"/>
              <a:t>Quality Engineering Testing, Quality Assurance, and Quantifiable Improvement, Jeff Tian, Wiley,  </a:t>
            </a:r>
            <a:r>
              <a:rPr lang="en-US" sz="2800" dirty="0" smtClean="0"/>
              <a:t>2005</a:t>
            </a:r>
          </a:p>
          <a:p>
            <a:pPr marL="838350" lvl="1" indent="-514350">
              <a:buAutoNum type="arabicPeriod"/>
            </a:pPr>
            <a:r>
              <a:rPr lang="en-US" sz="2800" dirty="0"/>
              <a:t>Software Testing, Principles and Practices, 2nd edition, </a:t>
            </a:r>
            <a:r>
              <a:rPr lang="en-US" sz="2800" dirty="0" err="1"/>
              <a:t>Naresh</a:t>
            </a:r>
            <a:r>
              <a:rPr lang="en-US" sz="2800" dirty="0"/>
              <a:t> Chauhan, Oxford </a:t>
            </a:r>
            <a:r>
              <a:rPr lang="en-US" sz="2800" dirty="0" smtClean="0"/>
              <a:t>publisher, 2016</a:t>
            </a:r>
          </a:p>
          <a:p>
            <a:pPr lvl="1">
              <a:buNone/>
            </a:pPr>
            <a:endParaRPr lang="en-US" sz="3200" b="1" dirty="0" smtClean="0">
              <a:solidFill>
                <a:srgbClr val="FFFF00"/>
              </a:solidFill>
            </a:endParaRPr>
          </a:p>
          <a:p>
            <a:pPr lvl="1">
              <a:buNone/>
            </a:pPr>
            <a:r>
              <a:rPr lang="en-US" sz="3200" b="1" dirty="0" smtClean="0">
                <a:solidFill>
                  <a:srgbClr val="0070C0"/>
                </a:solidFill>
              </a:rPr>
              <a:t>Reference </a:t>
            </a:r>
            <a:r>
              <a:rPr lang="en-US" sz="3200" b="1" dirty="0">
                <a:solidFill>
                  <a:srgbClr val="0070C0"/>
                </a:solidFill>
              </a:rPr>
              <a:t>Books </a:t>
            </a:r>
          </a:p>
          <a:p>
            <a:pPr marL="971550" lvl="1" indent="-514350">
              <a:buAutoNum type="arabicPeriod"/>
            </a:pPr>
            <a:r>
              <a:rPr lang="en-US" sz="2800" dirty="0" smtClean="0"/>
              <a:t>Software Quality Engineering, A Practitioner’s Approach, </a:t>
            </a:r>
            <a:r>
              <a:rPr lang="en-US" sz="2800" dirty="0" err="1" smtClean="0"/>
              <a:t>Witold</a:t>
            </a:r>
            <a:r>
              <a:rPr lang="en-US" sz="2800" dirty="0" smtClean="0"/>
              <a:t> </a:t>
            </a:r>
            <a:r>
              <a:rPr lang="en-US" sz="2800" dirty="0" err="1" smtClean="0"/>
              <a:t>Suryn</a:t>
            </a:r>
            <a:r>
              <a:rPr lang="en-US" sz="2800" dirty="0" smtClean="0"/>
              <a:t>, Wiley, 2014</a:t>
            </a:r>
            <a:endParaRPr lang="en-US" sz="2800" dirty="0"/>
          </a:p>
          <a:p>
            <a:pPr algn="just"/>
            <a:endParaRPr lang="en-US" dirty="0"/>
          </a:p>
          <a:p>
            <a:pPr algn="just"/>
            <a:endParaRPr lang="en-US" dirty="0"/>
          </a:p>
          <a:p>
            <a:pPr algn="just"/>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12</a:t>
            </a:fld>
            <a:endParaRPr lang="en-US" dirty="0"/>
          </a:p>
        </p:txBody>
      </p:sp>
    </p:spTree>
    <p:extLst>
      <p:ext uri="{BB962C8B-B14F-4D97-AF65-F5344CB8AC3E}">
        <p14:creationId xmlns:p14="http://schemas.microsoft.com/office/powerpoint/2010/main" val="3641501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131" y="873067"/>
            <a:ext cx="8229600" cy="762000"/>
          </a:xfrm>
        </p:spPr>
        <p:txBody>
          <a:bodyPr>
            <a:normAutofit fontScale="90000"/>
          </a:bodyPr>
          <a:lstStyle/>
          <a:p>
            <a:r>
              <a:rPr lang="en-US" sz="2200" dirty="0"/>
              <a:t>Overview of </a:t>
            </a:r>
            <a:r>
              <a:rPr lang="en-US" sz="2200" dirty="0" smtClean="0"/>
              <a:t>SE-3002</a:t>
            </a:r>
            <a:r>
              <a:rPr lang="en-US" sz="2200" dirty="0"/>
              <a:t/>
            </a:r>
            <a:br>
              <a:rPr lang="en-US" sz="2200" dirty="0"/>
            </a:br>
            <a:r>
              <a:rPr lang="en-US" sz="4400" dirty="0"/>
              <a:t>Course Goals/Objectives</a:t>
            </a:r>
          </a:p>
        </p:txBody>
      </p:sp>
      <p:sp>
        <p:nvSpPr>
          <p:cNvPr id="3" name="Content Placeholder 2"/>
          <p:cNvSpPr>
            <a:spLocks noGrp="1"/>
          </p:cNvSpPr>
          <p:nvPr>
            <p:ph idx="1"/>
          </p:nvPr>
        </p:nvSpPr>
        <p:spPr>
          <a:xfrm>
            <a:off x="340963" y="2247254"/>
            <a:ext cx="10174637" cy="4153546"/>
          </a:xfrm>
        </p:spPr>
        <p:txBody>
          <a:bodyPr>
            <a:noAutofit/>
          </a:bodyPr>
          <a:lstStyle/>
          <a:p>
            <a:pPr algn="just"/>
            <a:r>
              <a:rPr lang="en-US" sz="2000" dirty="0">
                <a:solidFill>
                  <a:schemeClr val="tx1"/>
                </a:solidFill>
              </a:rPr>
              <a:t>By the end of this course, you will </a:t>
            </a:r>
          </a:p>
          <a:p>
            <a:pPr lvl="1" algn="just"/>
            <a:r>
              <a:rPr lang="en-US" sz="2000" dirty="0" smtClean="0"/>
              <a:t>Outline </a:t>
            </a:r>
            <a:r>
              <a:rPr lang="en-US" sz="2000" dirty="0"/>
              <a:t>software testing, software quality  assurance principles and role of QA throughout the SDLC</a:t>
            </a:r>
          </a:p>
          <a:p>
            <a:pPr lvl="1" algn="just"/>
            <a:r>
              <a:rPr lang="en-US" sz="2000" dirty="0"/>
              <a:t>P</a:t>
            </a:r>
            <a:r>
              <a:rPr lang="en-US" sz="2000" dirty="0" smtClean="0"/>
              <a:t>repare </a:t>
            </a:r>
            <a:r>
              <a:rPr lang="en-US" sz="2000" dirty="0"/>
              <a:t>test case and test suites for </a:t>
            </a:r>
            <a:r>
              <a:rPr lang="en-US" sz="2000" dirty="0" smtClean="0"/>
              <a:t>complete testing </a:t>
            </a:r>
            <a:r>
              <a:rPr lang="en-US" sz="2000" dirty="0"/>
              <a:t>all aspects of a system under test (SUT)</a:t>
            </a:r>
          </a:p>
          <a:p>
            <a:pPr lvl="1" algn="just"/>
            <a:r>
              <a:rPr lang="en-US" sz="2000" dirty="0"/>
              <a:t>C</a:t>
            </a:r>
            <a:r>
              <a:rPr lang="en-US" sz="2000" dirty="0" smtClean="0"/>
              <a:t>ompile </a:t>
            </a:r>
            <a:r>
              <a:rPr lang="en-US" sz="2000" dirty="0"/>
              <a:t>findings of a quality assurance cycle. Quality improvement through software process quality, improvement models and approaches</a:t>
            </a:r>
          </a:p>
          <a:p>
            <a:pPr algn="just"/>
            <a:endParaRPr lang="en-US" sz="2000"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13</a:t>
            </a:fld>
            <a:endParaRPr lang="en-US" dirty="0"/>
          </a:p>
        </p:txBody>
      </p:sp>
    </p:spTree>
    <p:extLst>
      <p:ext uri="{BB962C8B-B14F-4D97-AF65-F5344CB8AC3E}">
        <p14:creationId xmlns:p14="http://schemas.microsoft.com/office/powerpoint/2010/main" val="29651493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this course will run</a:t>
            </a:r>
            <a:endParaRPr lang="en-US" dirty="0"/>
          </a:p>
        </p:txBody>
      </p:sp>
      <p:sp>
        <p:nvSpPr>
          <p:cNvPr id="3" name="Content Placeholder 2"/>
          <p:cNvSpPr>
            <a:spLocks noGrp="1"/>
          </p:cNvSpPr>
          <p:nvPr>
            <p:ph idx="1"/>
          </p:nvPr>
        </p:nvSpPr>
        <p:spPr>
          <a:xfrm>
            <a:off x="581192" y="1472339"/>
            <a:ext cx="11029615" cy="4479471"/>
          </a:xfrm>
        </p:spPr>
        <p:txBody>
          <a:bodyPr/>
          <a:lstStyle/>
          <a:p>
            <a:r>
              <a:rPr lang="en-US" dirty="0" smtClean="0"/>
              <a:t>The course is divided into four parts</a:t>
            </a:r>
          </a:p>
          <a:p>
            <a:r>
              <a:rPr lang="en-US" dirty="0" smtClean="0"/>
              <a:t>Part I (Chapters 1-5). Overview and Basics:  </a:t>
            </a:r>
          </a:p>
          <a:p>
            <a:r>
              <a:rPr lang="en-US" dirty="0" smtClean="0"/>
              <a:t>Part </a:t>
            </a:r>
            <a:r>
              <a:rPr lang="en-US" dirty="0"/>
              <a:t>II (Chapters 6-12). </a:t>
            </a:r>
            <a:r>
              <a:rPr lang="en-US" dirty="0" smtClean="0"/>
              <a:t>Software Testing </a:t>
            </a:r>
          </a:p>
          <a:p>
            <a:r>
              <a:rPr lang="en-US" dirty="0" smtClean="0"/>
              <a:t>Part III (Chapters 13-17). Other Quality Assurance Techniques</a:t>
            </a:r>
          </a:p>
          <a:p>
            <a:r>
              <a:rPr lang="fr-FR" dirty="0" smtClean="0"/>
              <a:t>Part </a:t>
            </a:r>
            <a:r>
              <a:rPr lang="fr-FR" dirty="0"/>
              <a:t>IV (</a:t>
            </a:r>
            <a:r>
              <a:rPr lang="fr-FR" dirty="0" err="1"/>
              <a:t>Chapters</a:t>
            </a:r>
            <a:r>
              <a:rPr lang="fr-FR" dirty="0"/>
              <a:t> 18-22). Quantifiable </a:t>
            </a:r>
            <a:r>
              <a:rPr lang="fr-FR" dirty="0" err="1"/>
              <a:t>Quality</a:t>
            </a:r>
            <a:r>
              <a:rPr lang="fr-FR" dirty="0"/>
              <a:t> </a:t>
            </a:r>
            <a:r>
              <a:rPr lang="fr-FR" dirty="0" err="1" smtClean="0"/>
              <a:t>Improvement</a:t>
            </a:r>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14</a:t>
            </a:fld>
            <a:endParaRPr lang="en-US"/>
          </a:p>
        </p:txBody>
      </p:sp>
    </p:spTree>
    <p:extLst>
      <p:ext uri="{BB962C8B-B14F-4D97-AF65-F5344CB8AC3E}">
        <p14:creationId xmlns:p14="http://schemas.microsoft.com/office/powerpoint/2010/main" val="2296304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this course will run</a:t>
            </a:r>
            <a:endParaRPr lang="en-US" dirty="0"/>
          </a:p>
        </p:txBody>
      </p:sp>
      <p:sp>
        <p:nvSpPr>
          <p:cNvPr id="3" name="Content Placeholder 2"/>
          <p:cNvSpPr>
            <a:spLocks noGrp="1"/>
          </p:cNvSpPr>
          <p:nvPr>
            <p:ph idx="1"/>
          </p:nvPr>
        </p:nvSpPr>
        <p:spPr>
          <a:xfrm>
            <a:off x="581192" y="1472339"/>
            <a:ext cx="11029615" cy="4479471"/>
          </a:xfrm>
        </p:spPr>
        <p:txBody>
          <a:bodyPr/>
          <a:lstStyle/>
          <a:p>
            <a:r>
              <a:rPr lang="en-US" dirty="0" smtClean="0"/>
              <a:t>The course is divided into four parts</a:t>
            </a:r>
          </a:p>
          <a:p>
            <a:r>
              <a:rPr lang="en-US" dirty="0"/>
              <a:t>Part I (Chapters 1-5). Overview and </a:t>
            </a:r>
            <a:r>
              <a:rPr lang="en-US" dirty="0" smtClean="0"/>
              <a:t>Basics:  </a:t>
            </a:r>
            <a:r>
              <a:rPr lang="en-US" dirty="0"/>
              <a:t>What is </a:t>
            </a:r>
            <a:r>
              <a:rPr lang="en-US" dirty="0" smtClean="0"/>
              <a:t>Quality?, Quality Assurance, QA </a:t>
            </a:r>
            <a:r>
              <a:rPr lang="en-US" dirty="0"/>
              <a:t>in </a:t>
            </a:r>
            <a:r>
              <a:rPr lang="en-US" dirty="0" smtClean="0"/>
              <a:t>Context, Quality Engineering</a:t>
            </a:r>
          </a:p>
          <a:p>
            <a:r>
              <a:rPr lang="en-US" dirty="0"/>
              <a:t>Part II (Chapters 6-12). Software Testing</a:t>
            </a:r>
            <a:r>
              <a:rPr lang="en-US" dirty="0" smtClean="0"/>
              <a:t>: models </a:t>
            </a:r>
            <a:r>
              <a:rPr lang="en-US" dirty="0"/>
              <a:t>&amp; techniques, management, automation, and </a:t>
            </a:r>
            <a:r>
              <a:rPr lang="en-US" dirty="0" smtClean="0"/>
              <a:t>integration</a:t>
            </a:r>
          </a:p>
          <a:p>
            <a:r>
              <a:rPr lang="en-US" dirty="0"/>
              <a:t>Part III (Chapters 13-17). Other Quality Assurance Techniques: defect prevention, process improvement, inspection, formal verification, fault tolerance, accident prevention, and safety assurance</a:t>
            </a:r>
            <a:r>
              <a:rPr lang="en-US" dirty="0" smtClean="0"/>
              <a:t>.</a:t>
            </a:r>
          </a:p>
          <a:p>
            <a:r>
              <a:rPr lang="fr-FR" dirty="0"/>
              <a:t>Part IV (</a:t>
            </a:r>
            <a:r>
              <a:rPr lang="fr-FR" dirty="0" err="1"/>
              <a:t>Chapters</a:t>
            </a:r>
            <a:r>
              <a:rPr lang="fr-FR" dirty="0"/>
              <a:t> 18-22). Quantifiable </a:t>
            </a:r>
            <a:r>
              <a:rPr lang="fr-FR" dirty="0" err="1" smtClean="0"/>
              <a:t>Quality</a:t>
            </a:r>
            <a:r>
              <a:rPr lang="fr-FR" dirty="0" smtClean="0"/>
              <a:t>  </a:t>
            </a:r>
            <a:r>
              <a:rPr lang="fr-FR" dirty="0" err="1"/>
              <a:t>Improvement</a:t>
            </a:r>
            <a:r>
              <a:rPr lang="fr-FR" dirty="0" smtClean="0"/>
              <a:t>: </a:t>
            </a:r>
            <a:r>
              <a:rPr lang="en-US" dirty="0"/>
              <a:t>analysis and feedback, measurements and models, defect analysis, risk identification, and software reliability engineering.</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15</a:t>
            </a:fld>
            <a:endParaRPr lang="en-US"/>
          </a:p>
        </p:txBody>
      </p:sp>
    </p:spTree>
    <p:extLst>
      <p:ext uri="{BB962C8B-B14F-4D97-AF65-F5344CB8AC3E}">
        <p14:creationId xmlns:p14="http://schemas.microsoft.com/office/powerpoint/2010/main" val="3927183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 engineering</a:t>
            </a:r>
            <a:endParaRPr lang="en-US" dirty="0"/>
          </a:p>
        </p:txBody>
      </p:sp>
      <p:sp>
        <p:nvSpPr>
          <p:cNvPr id="3" name="Content Placeholder 2"/>
          <p:cNvSpPr>
            <a:spLocks noGrp="1"/>
          </p:cNvSpPr>
          <p:nvPr>
            <p:ph idx="1"/>
          </p:nvPr>
        </p:nvSpPr>
        <p:spPr/>
        <p:txBody>
          <a:bodyPr>
            <a:normAutofit/>
          </a:bodyPr>
          <a:lstStyle/>
          <a:p>
            <a:pPr algn="ctr"/>
            <a:r>
              <a:rPr lang="en-US" sz="3600" dirty="0" smtClean="0"/>
              <a:t>PART I</a:t>
            </a:r>
          </a:p>
          <a:p>
            <a:pPr algn="ctr"/>
            <a:r>
              <a:rPr lang="en-US" sz="3600" dirty="0" smtClean="0"/>
              <a:t>Overview and Basics</a:t>
            </a:r>
          </a:p>
          <a:p>
            <a:pPr algn="ctr"/>
            <a:r>
              <a:rPr lang="en-US" sz="2400" dirty="0" smtClean="0"/>
              <a:t>What is Quality?, Quality Assurance, QA in Context, Quality Engineering and Quality Challenge</a:t>
            </a:r>
          </a:p>
          <a:p>
            <a:pPr algn="ctr"/>
            <a:endParaRPr lang="en-US" sz="3600"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16</a:t>
            </a:fld>
            <a:endParaRPr lang="en-US"/>
          </a:p>
        </p:txBody>
      </p:sp>
    </p:spTree>
    <p:extLst>
      <p:ext uri="{BB962C8B-B14F-4D97-AF65-F5344CB8AC3E}">
        <p14:creationId xmlns:p14="http://schemas.microsoft.com/office/powerpoint/2010/main" val="23822424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 engineering</a:t>
            </a:r>
            <a:endParaRPr lang="en-US" dirty="0"/>
          </a:p>
        </p:txBody>
      </p:sp>
      <p:sp>
        <p:nvSpPr>
          <p:cNvPr id="3" name="Content Placeholder 2"/>
          <p:cNvSpPr>
            <a:spLocks noGrp="1"/>
          </p:cNvSpPr>
          <p:nvPr>
            <p:ph idx="1"/>
          </p:nvPr>
        </p:nvSpPr>
        <p:spPr/>
        <p:txBody>
          <a:bodyPr>
            <a:normAutofit/>
          </a:bodyPr>
          <a:lstStyle/>
          <a:p>
            <a:pPr algn="ctr"/>
            <a:r>
              <a:rPr lang="en-US" sz="3600" dirty="0" smtClean="0"/>
              <a:t>PART II</a:t>
            </a:r>
          </a:p>
          <a:p>
            <a:pPr algn="ctr"/>
            <a:r>
              <a:rPr lang="en-US" sz="3600" dirty="0"/>
              <a:t>Software Testing: </a:t>
            </a:r>
            <a:endParaRPr lang="en-US" sz="3600" dirty="0" smtClean="0"/>
          </a:p>
          <a:p>
            <a:pPr algn="ctr"/>
            <a:r>
              <a:rPr lang="en-US" sz="2400" dirty="0" smtClean="0"/>
              <a:t>Models </a:t>
            </a:r>
            <a:r>
              <a:rPr lang="en-US" sz="2400" dirty="0"/>
              <a:t>&amp; techniques, management, automation, and integration</a:t>
            </a:r>
            <a:endParaRPr lang="en-US" sz="3600"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17</a:t>
            </a:fld>
            <a:endParaRPr lang="en-US"/>
          </a:p>
        </p:txBody>
      </p:sp>
    </p:spTree>
    <p:extLst>
      <p:ext uri="{BB962C8B-B14F-4D97-AF65-F5344CB8AC3E}">
        <p14:creationId xmlns:p14="http://schemas.microsoft.com/office/powerpoint/2010/main" val="21384354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 engineering</a:t>
            </a:r>
            <a:endParaRPr lang="en-US" dirty="0"/>
          </a:p>
        </p:txBody>
      </p:sp>
      <p:sp>
        <p:nvSpPr>
          <p:cNvPr id="3" name="Content Placeholder 2"/>
          <p:cNvSpPr>
            <a:spLocks noGrp="1"/>
          </p:cNvSpPr>
          <p:nvPr>
            <p:ph idx="1"/>
          </p:nvPr>
        </p:nvSpPr>
        <p:spPr/>
        <p:txBody>
          <a:bodyPr>
            <a:normAutofit/>
          </a:bodyPr>
          <a:lstStyle/>
          <a:p>
            <a:pPr algn="ctr"/>
            <a:r>
              <a:rPr lang="en-US" sz="3600" dirty="0" smtClean="0"/>
              <a:t>PART III</a:t>
            </a:r>
          </a:p>
          <a:p>
            <a:pPr algn="ctr"/>
            <a:r>
              <a:rPr lang="en-US" sz="3600" dirty="0"/>
              <a:t>Other Quality Assurance </a:t>
            </a:r>
            <a:r>
              <a:rPr lang="en-US" sz="3600" dirty="0" smtClean="0"/>
              <a:t>Techniques</a:t>
            </a:r>
          </a:p>
          <a:p>
            <a:r>
              <a:rPr lang="en-US" sz="2400" dirty="0" smtClean="0"/>
              <a:t>Defect </a:t>
            </a:r>
            <a:r>
              <a:rPr lang="en-US" sz="2400" dirty="0"/>
              <a:t>prevention, process improvement, inspection, formal verification, fault tolerance, accident prevention, and safety assurance.</a:t>
            </a:r>
          </a:p>
          <a:p>
            <a:pPr algn="ctr"/>
            <a:endParaRPr lang="en-US" sz="3600"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18</a:t>
            </a:fld>
            <a:endParaRPr lang="en-US"/>
          </a:p>
        </p:txBody>
      </p:sp>
    </p:spTree>
    <p:extLst>
      <p:ext uri="{BB962C8B-B14F-4D97-AF65-F5344CB8AC3E}">
        <p14:creationId xmlns:p14="http://schemas.microsoft.com/office/powerpoint/2010/main" val="17178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 engineering</a:t>
            </a:r>
            <a:endParaRPr lang="en-US" dirty="0"/>
          </a:p>
        </p:txBody>
      </p:sp>
      <p:sp>
        <p:nvSpPr>
          <p:cNvPr id="3" name="Content Placeholder 2"/>
          <p:cNvSpPr>
            <a:spLocks noGrp="1"/>
          </p:cNvSpPr>
          <p:nvPr>
            <p:ph idx="1"/>
          </p:nvPr>
        </p:nvSpPr>
        <p:spPr/>
        <p:txBody>
          <a:bodyPr>
            <a:normAutofit/>
          </a:bodyPr>
          <a:lstStyle/>
          <a:p>
            <a:pPr algn="ctr"/>
            <a:r>
              <a:rPr lang="en-US" sz="3600" dirty="0" smtClean="0"/>
              <a:t>PART IV</a:t>
            </a:r>
          </a:p>
          <a:p>
            <a:pPr algn="ctr"/>
            <a:r>
              <a:rPr lang="fr-FR" sz="3600" dirty="0"/>
              <a:t>Quantifiable </a:t>
            </a:r>
            <a:r>
              <a:rPr lang="fr-FR" sz="3600" dirty="0" err="1"/>
              <a:t>Quality</a:t>
            </a:r>
            <a:r>
              <a:rPr lang="fr-FR" sz="3600" dirty="0"/>
              <a:t> </a:t>
            </a:r>
            <a:r>
              <a:rPr lang="fr-FR" sz="3600" dirty="0" err="1" smtClean="0"/>
              <a:t>Improvement</a:t>
            </a:r>
            <a:endParaRPr lang="en-US" sz="3600" dirty="0" smtClean="0"/>
          </a:p>
          <a:p>
            <a:r>
              <a:rPr lang="en-US" sz="2400" dirty="0" smtClean="0"/>
              <a:t>Analysis </a:t>
            </a:r>
            <a:r>
              <a:rPr lang="en-US" sz="2400" dirty="0"/>
              <a:t>and feedback, measurements and models, defect analysis, risk identification, and software reliability engineering.</a:t>
            </a:r>
          </a:p>
          <a:p>
            <a:pPr algn="ctr"/>
            <a:endParaRPr lang="en-US" sz="3600"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19</a:t>
            </a:fld>
            <a:endParaRPr lang="en-US"/>
          </a:p>
        </p:txBody>
      </p:sp>
    </p:spTree>
    <p:extLst>
      <p:ext uri="{BB962C8B-B14F-4D97-AF65-F5344CB8AC3E}">
        <p14:creationId xmlns:p14="http://schemas.microsoft.com/office/powerpoint/2010/main" val="119202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050"/>
          <p:cNvSpPr>
            <a:spLocks noGrp="1" noChangeArrowheads="1"/>
          </p:cNvSpPr>
          <p:nvPr>
            <p:ph type="title"/>
          </p:nvPr>
        </p:nvSpPr>
        <p:spPr/>
        <p:txBody>
          <a:bodyPr/>
          <a:lstStyle/>
          <a:p>
            <a:r>
              <a:rPr lang="en-US"/>
              <a:t>Today’s Outline</a:t>
            </a:r>
          </a:p>
        </p:txBody>
      </p:sp>
      <p:sp>
        <p:nvSpPr>
          <p:cNvPr id="107523" name="Rectangle 2051"/>
          <p:cNvSpPr>
            <a:spLocks noGrp="1" noChangeArrowheads="1"/>
          </p:cNvSpPr>
          <p:nvPr>
            <p:ph idx="1"/>
          </p:nvPr>
        </p:nvSpPr>
        <p:spPr>
          <a:xfrm>
            <a:off x="2057400" y="1905001"/>
            <a:ext cx="8229600" cy="4525963"/>
          </a:xfrm>
        </p:spPr>
        <p:txBody>
          <a:bodyPr>
            <a:normAutofit/>
          </a:bodyPr>
          <a:lstStyle/>
          <a:p>
            <a:r>
              <a:rPr lang="en-US" sz="2400" dirty="0"/>
              <a:t>Administrative Stuff</a:t>
            </a:r>
          </a:p>
          <a:p>
            <a:r>
              <a:rPr lang="en-US" sz="2400" dirty="0"/>
              <a:t>Overview of </a:t>
            </a:r>
            <a:r>
              <a:rPr lang="en-US" sz="2400" dirty="0" smtClean="0"/>
              <a:t>SE-3002</a:t>
            </a:r>
            <a:endParaRPr lang="en-US" sz="2400" dirty="0"/>
          </a:p>
          <a:p>
            <a:endParaRPr lang="en-US" sz="2400" dirty="0"/>
          </a:p>
          <a:p>
            <a:endParaRPr lang="en-US" sz="2400" dirty="0"/>
          </a:p>
        </p:txBody>
      </p:sp>
      <p:sp>
        <p:nvSpPr>
          <p:cNvPr id="2" name="Footer Placeholder 1"/>
          <p:cNvSpPr>
            <a:spLocks noGrp="1"/>
          </p:cNvSpPr>
          <p:nvPr>
            <p:ph type="ftr" sz="quarter" idx="11"/>
          </p:nvPr>
        </p:nvSpPr>
        <p:spPr/>
        <p:txBody>
          <a:bodyPr/>
          <a:lstStyle/>
          <a:p>
            <a:r>
              <a:rPr lang="en-US" smtClean="0"/>
              <a:t>Software Quality Engineering</a:t>
            </a:r>
            <a:endParaRPr lang="en-US"/>
          </a:p>
        </p:txBody>
      </p:sp>
      <p:sp>
        <p:nvSpPr>
          <p:cNvPr id="5"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2</a:t>
            </a:fld>
            <a:endParaRPr lang="en-US" dirty="0"/>
          </a:p>
        </p:txBody>
      </p:sp>
    </p:spTree>
    <p:extLst>
      <p:ext uri="{BB962C8B-B14F-4D97-AF65-F5344CB8AC3E}">
        <p14:creationId xmlns:p14="http://schemas.microsoft.com/office/powerpoint/2010/main" val="9877850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a:t>
            </a:r>
            <a:r>
              <a:rPr lang="en-US" dirty="0" smtClean="0"/>
              <a:t>I: Overview </a:t>
            </a:r>
            <a:r>
              <a:rPr lang="en-US" dirty="0"/>
              <a:t>and Basics</a:t>
            </a:r>
            <a:br>
              <a:rPr lang="en-US" dirty="0"/>
            </a:br>
            <a:endParaRPr lang="en-US" dirty="0"/>
          </a:p>
        </p:txBody>
      </p:sp>
      <p:sp>
        <p:nvSpPr>
          <p:cNvPr id="3" name="Content Placeholder 2"/>
          <p:cNvSpPr>
            <a:spLocks noGrp="1"/>
          </p:cNvSpPr>
          <p:nvPr>
            <p:ph idx="1"/>
          </p:nvPr>
        </p:nvSpPr>
        <p:spPr/>
        <p:txBody>
          <a:bodyPr>
            <a:normAutofit/>
          </a:bodyPr>
          <a:lstStyle/>
          <a:p>
            <a:r>
              <a:rPr lang="en-US" sz="2800" dirty="0" smtClean="0"/>
              <a:t>What is Software?</a:t>
            </a:r>
          </a:p>
          <a:p>
            <a:r>
              <a:rPr lang="en-US" sz="2800" dirty="0"/>
              <a:t>What </a:t>
            </a:r>
            <a:r>
              <a:rPr lang="en-US" sz="2800" dirty="0" smtClean="0"/>
              <a:t>is Quality?</a:t>
            </a:r>
          </a:p>
          <a:p>
            <a:r>
              <a:rPr lang="en-US" sz="2800" dirty="0"/>
              <a:t>What </a:t>
            </a:r>
            <a:r>
              <a:rPr lang="en-US" sz="2800" dirty="0" smtClean="0"/>
              <a:t>is Engineering?</a:t>
            </a:r>
            <a:endParaRPr lang="en-US" sz="2800"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20</a:t>
            </a:fld>
            <a:endParaRPr lang="en-US"/>
          </a:p>
        </p:txBody>
      </p:sp>
    </p:spTree>
    <p:extLst>
      <p:ext uri="{BB962C8B-B14F-4D97-AF65-F5344CB8AC3E}">
        <p14:creationId xmlns:p14="http://schemas.microsoft.com/office/powerpoint/2010/main" val="36252232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Quality?</a:t>
            </a:r>
          </a:p>
        </p:txBody>
      </p:sp>
      <p:sp>
        <p:nvSpPr>
          <p:cNvPr id="5" name="Content Placeholder 2"/>
          <p:cNvSpPr>
            <a:spLocks noGrp="1"/>
          </p:cNvSpPr>
          <p:nvPr>
            <p:ph idx="1"/>
          </p:nvPr>
        </p:nvSpPr>
        <p:spPr>
          <a:xfrm>
            <a:off x="852407" y="1753892"/>
            <a:ext cx="9650493" cy="4352440"/>
          </a:xfrm>
        </p:spPr>
        <p:txBody>
          <a:bodyPr>
            <a:normAutofit/>
          </a:bodyPr>
          <a:lstStyle/>
          <a:p>
            <a:r>
              <a:rPr lang="en-US" sz="2000" dirty="0"/>
              <a:t>No commonly agreed definition </a:t>
            </a:r>
          </a:p>
          <a:p>
            <a:r>
              <a:rPr lang="en-US" sz="2000" dirty="0"/>
              <a:t>IEEE definition</a:t>
            </a:r>
          </a:p>
          <a:p>
            <a:pPr marL="457200" lvl="1" indent="0" algn="ctr">
              <a:buNone/>
            </a:pPr>
            <a:r>
              <a:rPr lang="en-US" sz="2000" i="1" dirty="0">
                <a:solidFill>
                  <a:srgbClr val="00B050"/>
                </a:solidFill>
              </a:rPr>
              <a:t>“The degree to which a system, component, or process meets specified requirements (Philip Crosby)”</a:t>
            </a:r>
          </a:p>
          <a:p>
            <a:pPr marL="457200" lvl="1" indent="0" algn="ctr">
              <a:buNone/>
            </a:pPr>
            <a:endParaRPr lang="en-US" sz="2000" i="1" dirty="0">
              <a:solidFill>
                <a:srgbClr val="00B050"/>
              </a:solidFill>
            </a:endParaRPr>
          </a:p>
          <a:p>
            <a:pPr marL="457200" lvl="1" indent="0" algn="ctr">
              <a:buNone/>
            </a:pPr>
            <a:r>
              <a:rPr lang="en-US" sz="2000" i="1" dirty="0">
                <a:solidFill>
                  <a:srgbClr val="00B050"/>
                </a:solidFill>
              </a:rPr>
              <a:t>“The degree to which a system, component, or process meets customer or user needs or expectations (Joseph M. </a:t>
            </a:r>
            <a:r>
              <a:rPr lang="en-US" sz="2000" i="1" dirty="0" err="1">
                <a:solidFill>
                  <a:srgbClr val="00B050"/>
                </a:solidFill>
              </a:rPr>
              <a:t>Juran</a:t>
            </a:r>
            <a:r>
              <a:rPr lang="en-US" sz="2000" i="1" dirty="0">
                <a:solidFill>
                  <a:srgbClr val="00B050"/>
                </a:solidFill>
              </a:rPr>
              <a:t>)”</a:t>
            </a:r>
          </a:p>
          <a:p>
            <a:pPr lvl="1"/>
            <a:endParaRPr lang="en-US" sz="2000" i="1" dirty="0" smtClean="0">
              <a:solidFill>
                <a:srgbClr val="00B050"/>
              </a:solidFill>
            </a:endParaRPr>
          </a:p>
          <a:p>
            <a:pPr marL="457200" lvl="1" indent="0" algn="ctr">
              <a:buNone/>
            </a:pPr>
            <a:endParaRPr lang="en-US" sz="2000" i="1" dirty="0">
              <a:solidFill>
                <a:srgbClr val="00B050"/>
              </a:solidFill>
            </a:endParaRPr>
          </a:p>
          <a:p>
            <a:pPr lvl="1"/>
            <a:endParaRPr lang="en-US" sz="2000" dirty="0"/>
          </a:p>
        </p:txBody>
      </p:sp>
    </p:spTree>
    <p:extLst>
      <p:ext uri="{BB962C8B-B14F-4D97-AF65-F5344CB8AC3E}">
        <p14:creationId xmlns:p14="http://schemas.microsoft.com/office/powerpoint/2010/main" val="1828307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88C8A-28E5-4A8D-ADAD-845F722D07E5}"/>
              </a:ext>
            </a:extLst>
          </p:cNvPr>
          <p:cNvSpPr>
            <a:spLocks noGrp="1"/>
          </p:cNvSpPr>
          <p:nvPr>
            <p:ph type="title"/>
          </p:nvPr>
        </p:nvSpPr>
        <p:spPr/>
        <p:txBody>
          <a:bodyPr/>
          <a:lstStyle/>
          <a:p>
            <a:r>
              <a:rPr lang="en-US" dirty="0"/>
              <a:t>People’s Quality Expectations</a:t>
            </a:r>
          </a:p>
        </p:txBody>
      </p:sp>
      <p:sp>
        <p:nvSpPr>
          <p:cNvPr id="3" name="Content Placeholder 2">
            <a:extLst>
              <a:ext uri="{FF2B5EF4-FFF2-40B4-BE49-F238E27FC236}">
                <a16:creationId xmlns:a16="http://schemas.microsoft.com/office/drawing/2014/main" id="{3CDFD49C-5F01-45F0-85E3-474F3EA0081D}"/>
              </a:ext>
            </a:extLst>
          </p:cNvPr>
          <p:cNvSpPr>
            <a:spLocks noGrp="1"/>
          </p:cNvSpPr>
          <p:nvPr>
            <p:ph idx="1"/>
          </p:nvPr>
        </p:nvSpPr>
        <p:spPr>
          <a:xfrm>
            <a:off x="712921" y="2138766"/>
            <a:ext cx="10492353" cy="4060556"/>
          </a:xfrm>
        </p:spPr>
        <p:txBody>
          <a:bodyPr>
            <a:normAutofit/>
          </a:bodyPr>
          <a:lstStyle/>
          <a:p>
            <a:pPr algn="just"/>
            <a:r>
              <a:rPr lang="en-US" sz="2000" dirty="0"/>
              <a:t>In general, people’s </a:t>
            </a:r>
            <a:r>
              <a:rPr lang="en-US" sz="2000" b="1" dirty="0"/>
              <a:t>quality expectations for software systems</a:t>
            </a:r>
            <a:r>
              <a:rPr lang="en-US" sz="2000" dirty="0"/>
              <a:t> they use and rely upon are two-fold:</a:t>
            </a:r>
          </a:p>
          <a:p>
            <a:pPr lvl="1" algn="just"/>
            <a:r>
              <a:rPr lang="en-US" sz="2000" dirty="0">
                <a:solidFill>
                  <a:srgbClr val="006600"/>
                </a:solidFill>
              </a:rPr>
              <a:t>The software systems must do what they are supposed to do. In other words, they must </a:t>
            </a:r>
            <a:r>
              <a:rPr lang="en-US" sz="2000" i="1" dirty="0">
                <a:solidFill>
                  <a:srgbClr val="006600"/>
                </a:solidFill>
              </a:rPr>
              <a:t>do </a:t>
            </a:r>
            <a:r>
              <a:rPr lang="en-US" sz="2000" b="1" i="1" dirty="0">
                <a:solidFill>
                  <a:srgbClr val="006600"/>
                </a:solidFill>
              </a:rPr>
              <a:t>the right things.</a:t>
            </a:r>
          </a:p>
          <a:p>
            <a:pPr lvl="1" algn="just"/>
            <a:r>
              <a:rPr lang="en-US" sz="2000" dirty="0" smtClean="0">
                <a:solidFill>
                  <a:srgbClr val="006600"/>
                </a:solidFill>
              </a:rPr>
              <a:t>They </a:t>
            </a:r>
            <a:r>
              <a:rPr lang="en-US" sz="2000" dirty="0">
                <a:solidFill>
                  <a:srgbClr val="006600"/>
                </a:solidFill>
              </a:rPr>
              <a:t>must perform these specific tasks correctly or satisfactorily. In other words, they must </a:t>
            </a:r>
            <a:r>
              <a:rPr lang="en-US" sz="2000" i="1" dirty="0">
                <a:solidFill>
                  <a:srgbClr val="006600"/>
                </a:solidFill>
              </a:rPr>
              <a:t>do </a:t>
            </a:r>
            <a:r>
              <a:rPr lang="en-US" sz="2000" b="1" i="1" dirty="0">
                <a:solidFill>
                  <a:srgbClr val="006600"/>
                </a:solidFill>
              </a:rPr>
              <a:t>the things right</a:t>
            </a:r>
            <a:r>
              <a:rPr lang="en-US" sz="2000" b="1" i="1" dirty="0" smtClean="0">
                <a:solidFill>
                  <a:srgbClr val="006600"/>
                </a:solidFill>
              </a:rPr>
              <a:t>.</a:t>
            </a:r>
            <a:endParaRPr lang="en-US" sz="2000" b="1" i="1" dirty="0">
              <a:solidFill>
                <a:srgbClr val="006600"/>
              </a:solidFill>
            </a:endParaRPr>
          </a:p>
        </p:txBody>
      </p:sp>
    </p:spTree>
    <p:extLst>
      <p:ext uri="{BB962C8B-B14F-4D97-AF65-F5344CB8AC3E}">
        <p14:creationId xmlns:p14="http://schemas.microsoft.com/office/powerpoint/2010/main" val="487462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20266-5C16-4268-A13A-61E290702C65}"/>
              </a:ext>
            </a:extLst>
          </p:cNvPr>
          <p:cNvSpPr>
            <a:spLocks noGrp="1"/>
          </p:cNvSpPr>
          <p:nvPr>
            <p:ph type="title"/>
          </p:nvPr>
        </p:nvSpPr>
        <p:spPr/>
        <p:txBody>
          <a:bodyPr/>
          <a:lstStyle/>
          <a:p>
            <a:r>
              <a:rPr lang="en-US" dirty="0"/>
              <a:t>Reasons Software Quality is Important</a:t>
            </a:r>
          </a:p>
        </p:txBody>
      </p:sp>
      <p:sp>
        <p:nvSpPr>
          <p:cNvPr id="3" name="Content Placeholder 2">
            <a:extLst>
              <a:ext uri="{FF2B5EF4-FFF2-40B4-BE49-F238E27FC236}">
                <a16:creationId xmlns:a16="http://schemas.microsoft.com/office/drawing/2014/main" id="{3BF7325B-DF27-4551-9885-19B9344D6EB5}"/>
              </a:ext>
            </a:extLst>
          </p:cNvPr>
          <p:cNvSpPr>
            <a:spLocks noGrp="1"/>
          </p:cNvSpPr>
          <p:nvPr>
            <p:ph idx="1"/>
          </p:nvPr>
        </p:nvSpPr>
        <p:spPr/>
        <p:txBody>
          <a:bodyPr/>
          <a:lstStyle/>
          <a:p>
            <a:r>
              <a:rPr lang="en-US" dirty="0"/>
              <a:t>Safety</a:t>
            </a:r>
          </a:p>
          <a:p>
            <a:r>
              <a:rPr lang="en-US" dirty="0"/>
              <a:t>Cost</a:t>
            </a:r>
          </a:p>
          <a:p>
            <a:r>
              <a:rPr lang="en-US" dirty="0"/>
              <a:t>Customer satisfaction</a:t>
            </a:r>
          </a:p>
          <a:p>
            <a:r>
              <a:rPr lang="en-US" dirty="0"/>
              <a:t>Future value</a:t>
            </a:r>
          </a:p>
        </p:txBody>
      </p:sp>
    </p:spTree>
    <p:extLst>
      <p:ext uri="{BB962C8B-B14F-4D97-AF65-F5344CB8AC3E}">
        <p14:creationId xmlns:p14="http://schemas.microsoft.com/office/powerpoint/2010/main" val="2392919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Control vs. Quality Assurance</a:t>
            </a:r>
          </a:p>
        </p:txBody>
      </p:sp>
      <p:sp>
        <p:nvSpPr>
          <p:cNvPr id="3" name="Content Placeholder 2"/>
          <p:cNvSpPr>
            <a:spLocks noGrp="1"/>
          </p:cNvSpPr>
          <p:nvPr>
            <p:ph idx="1"/>
          </p:nvPr>
        </p:nvSpPr>
        <p:spPr>
          <a:xfrm>
            <a:off x="581192" y="2180496"/>
            <a:ext cx="7222280" cy="3767543"/>
          </a:xfrm>
        </p:spPr>
        <p:txBody>
          <a:bodyPr>
            <a:noAutofit/>
          </a:bodyPr>
          <a:lstStyle/>
          <a:p>
            <a:pPr algn="just"/>
            <a:r>
              <a:rPr lang="en-US" b="1" dirty="0"/>
              <a:t>Quality Control (QC) </a:t>
            </a:r>
            <a:endParaRPr lang="en-US" b="1" dirty="0" smtClean="0"/>
          </a:p>
          <a:p>
            <a:pPr marL="0" indent="0" algn="just">
              <a:buNone/>
            </a:pPr>
            <a:r>
              <a:rPr lang="en-US" sz="1600" dirty="0" smtClean="0"/>
              <a:t>Main goal </a:t>
            </a:r>
            <a:r>
              <a:rPr lang="en-US" sz="1600" dirty="0"/>
              <a:t>of quality control is to fix defects</a:t>
            </a:r>
            <a:r>
              <a:rPr lang="en-US" sz="2000" dirty="0"/>
              <a:t/>
            </a:r>
            <a:br>
              <a:rPr lang="en-US" sz="2000" dirty="0"/>
            </a:br>
            <a:r>
              <a:rPr lang="en-US" sz="1600" dirty="0"/>
              <a:t>after first identifying </a:t>
            </a:r>
            <a:r>
              <a:rPr lang="en-US" sz="1600" dirty="0" smtClean="0"/>
              <a:t>them. </a:t>
            </a:r>
          </a:p>
          <a:p>
            <a:pPr lvl="1" algn="just">
              <a:buFont typeface="Arial" panose="020B0604020202020204" pitchFamily="34" charset="0"/>
              <a:buChar char="•"/>
            </a:pPr>
            <a:r>
              <a:rPr lang="en-US" dirty="0" smtClean="0"/>
              <a:t>Quality </a:t>
            </a:r>
            <a:r>
              <a:rPr lang="en-US" dirty="0"/>
              <a:t>control, therefore, is a </a:t>
            </a:r>
            <a:r>
              <a:rPr lang="en-US" dirty="0">
                <a:solidFill>
                  <a:srgbClr val="FF0000"/>
                </a:solidFill>
              </a:rPr>
              <a:t>reactive</a:t>
            </a:r>
            <a:r>
              <a:rPr lang="en-US" dirty="0"/>
              <a:t> </a:t>
            </a:r>
            <a:r>
              <a:rPr lang="en-US" dirty="0" smtClean="0"/>
              <a:t>process and </a:t>
            </a:r>
            <a:r>
              <a:rPr lang="en-US" dirty="0"/>
              <a:t>Corrective </a:t>
            </a:r>
            <a:r>
              <a:rPr lang="en-US" dirty="0" smtClean="0"/>
              <a:t>technique</a:t>
            </a:r>
            <a:r>
              <a:rPr lang="en-US" sz="2000" dirty="0" smtClean="0"/>
              <a:t>.</a:t>
            </a:r>
            <a:endParaRPr lang="en-US" sz="2000" dirty="0"/>
          </a:p>
          <a:p>
            <a:pPr lvl="1" algn="just">
              <a:buFont typeface="Arial" panose="020B0604020202020204" pitchFamily="34" charset="0"/>
              <a:buChar char="•"/>
            </a:pPr>
            <a:r>
              <a:rPr lang="en-US" sz="1800" dirty="0"/>
              <a:t>The goal of QC is to identify defects </a:t>
            </a:r>
            <a:r>
              <a:rPr lang="en-US" sz="1800" u="sng" dirty="0">
                <a:solidFill>
                  <a:srgbClr val="FF0000"/>
                </a:solidFill>
              </a:rPr>
              <a:t>after a product is developed and before it's released</a:t>
            </a:r>
          </a:p>
          <a:p>
            <a:pPr algn="just"/>
            <a:r>
              <a:rPr lang="en-US" b="1" dirty="0"/>
              <a:t>Quality Assurance </a:t>
            </a:r>
            <a:endParaRPr lang="en-US" b="1" dirty="0" smtClean="0"/>
          </a:p>
          <a:p>
            <a:pPr marL="0" indent="0" algn="just">
              <a:buNone/>
            </a:pPr>
            <a:r>
              <a:rPr lang="en-US" dirty="0" smtClean="0"/>
              <a:t>Main </a:t>
            </a:r>
            <a:r>
              <a:rPr lang="en-US" dirty="0"/>
              <a:t>objective of quality assurance is to prevent defects and </a:t>
            </a:r>
            <a:r>
              <a:rPr lang="en-US" dirty="0" smtClean="0"/>
              <a:t>mistakes. </a:t>
            </a:r>
          </a:p>
          <a:p>
            <a:pPr lvl="1" algn="just">
              <a:buFont typeface="Arial" panose="020B0604020202020204" pitchFamily="34" charset="0"/>
              <a:buChar char="•"/>
            </a:pPr>
            <a:r>
              <a:rPr lang="en-US" dirty="0" smtClean="0"/>
              <a:t>QA aims to prevent defects with a focus on the </a:t>
            </a:r>
            <a:r>
              <a:rPr lang="en-US" u="sng" dirty="0" smtClean="0">
                <a:solidFill>
                  <a:srgbClr val="FF0000"/>
                </a:solidFill>
              </a:rPr>
              <a:t>process</a:t>
            </a:r>
            <a:r>
              <a:rPr lang="en-US" dirty="0" smtClean="0"/>
              <a:t> used to make the product. It is a </a:t>
            </a:r>
            <a:r>
              <a:rPr lang="en-US" dirty="0" smtClean="0">
                <a:solidFill>
                  <a:srgbClr val="FF0000"/>
                </a:solidFill>
              </a:rPr>
              <a:t>proactive</a:t>
            </a:r>
            <a:r>
              <a:rPr lang="en-US" dirty="0" smtClean="0"/>
              <a:t> quality process and preventive technique.</a:t>
            </a:r>
          </a:p>
          <a:p>
            <a:pPr lvl="1" algn="just">
              <a:buFont typeface="Arial" panose="020B0604020202020204" pitchFamily="34" charset="0"/>
              <a:buChar char="•"/>
            </a:pPr>
            <a:r>
              <a:rPr lang="en-US" sz="1800" dirty="0" smtClean="0"/>
              <a:t>The </a:t>
            </a:r>
            <a:r>
              <a:rPr lang="en-US" sz="1800" dirty="0"/>
              <a:t>goal of QA is to improve development and test processes so that defects do not arise when the product is being developed</a:t>
            </a:r>
          </a:p>
          <a:p>
            <a:pPr algn="just"/>
            <a:endParaRPr lang="en-US" sz="1400" dirty="0"/>
          </a:p>
        </p:txBody>
      </p:sp>
    </p:spTree>
    <p:extLst>
      <p:ext uri="{BB962C8B-B14F-4D97-AF65-F5344CB8AC3E}">
        <p14:creationId xmlns:p14="http://schemas.microsoft.com/office/powerpoint/2010/main" val="4127772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479" y="461638"/>
            <a:ext cx="11029616" cy="703902"/>
          </a:xfrm>
        </p:spPr>
        <p:txBody>
          <a:bodyPr>
            <a:normAutofit/>
          </a:bodyPr>
          <a:lstStyle/>
          <a:p>
            <a:r>
              <a:rPr lang="en-US" sz="2000" b="1" dirty="0"/>
              <a:t>Testing, Quality Assurance, and Software Quality Engineering</a:t>
            </a:r>
          </a:p>
        </p:txBody>
      </p:sp>
      <p:sp>
        <p:nvSpPr>
          <p:cNvPr id="3" name="Content Placeholder 2"/>
          <p:cNvSpPr>
            <a:spLocks noGrp="1"/>
          </p:cNvSpPr>
          <p:nvPr>
            <p:ph idx="1"/>
          </p:nvPr>
        </p:nvSpPr>
        <p:spPr>
          <a:xfrm>
            <a:off x="581193" y="1997475"/>
            <a:ext cx="7062481" cy="4429957"/>
          </a:xfrm>
        </p:spPr>
        <p:txBody>
          <a:bodyPr>
            <a:normAutofit/>
          </a:bodyPr>
          <a:lstStyle/>
          <a:p>
            <a:r>
              <a:rPr lang="en-US" dirty="0">
                <a:solidFill>
                  <a:schemeClr val="tx1"/>
                </a:solidFill>
              </a:rPr>
              <a:t>Quality engineering is about processes. It's an approach that aims to incorporate quality throughout the product lifecycle by developing and executing processes to achieve that goal. </a:t>
            </a:r>
            <a:endParaRPr lang="en-US" dirty="0" smtClean="0">
              <a:solidFill>
                <a:schemeClr val="tx1"/>
              </a:solidFill>
            </a:endParaRPr>
          </a:p>
          <a:p>
            <a:r>
              <a:rPr lang="en-US" dirty="0" smtClean="0">
                <a:solidFill>
                  <a:schemeClr val="tx1"/>
                </a:solidFill>
              </a:rPr>
              <a:t>Quality </a:t>
            </a:r>
            <a:r>
              <a:rPr lang="en-US" dirty="0">
                <a:solidFill>
                  <a:schemeClr val="tx1"/>
                </a:solidFill>
              </a:rPr>
              <a:t>assurance, on the other hand, is a process within quality engineering. The quality assurance process implements advanced testing techniques that hope to detect and remediate as many defects as possible to ensure stable, usable software that functions according to </a:t>
            </a:r>
            <a:r>
              <a:rPr lang="en-US" dirty="0" smtClean="0">
                <a:solidFill>
                  <a:schemeClr val="tx1"/>
                </a:solidFill>
              </a:rPr>
              <a:t>specifications.</a:t>
            </a:r>
          </a:p>
          <a:p>
            <a:r>
              <a:rPr lang="en-US" dirty="0">
                <a:solidFill>
                  <a:schemeClr val="tx1"/>
                </a:solidFill>
              </a:rPr>
              <a:t>By running the software system or executing its prescribed functions, testers can determine if the observed system behavior conforms to its specifications or requirements</a:t>
            </a:r>
          </a:p>
          <a:p>
            <a:pPr lvl="1">
              <a:buFont typeface="Arial" panose="020B0604020202020204" pitchFamily="34" charset="0"/>
              <a:buChar char="•"/>
            </a:pPr>
            <a:r>
              <a:rPr lang="en-US" sz="1400" dirty="0">
                <a:solidFill>
                  <a:schemeClr val="tx1"/>
                </a:solidFill>
              </a:rPr>
              <a:t>Beyond testing, there are many other QA alternatives supported by related techniques and activities, such as inspection, formal verification, defect prevention, and fault </a:t>
            </a:r>
            <a:r>
              <a:rPr lang="en-US" sz="1400" dirty="0" smtClean="0">
                <a:solidFill>
                  <a:schemeClr val="tx1"/>
                </a:solidFill>
              </a:rPr>
              <a:t>tolerance.</a:t>
            </a:r>
            <a:endParaRPr lang="en-US" sz="1400" dirty="0">
              <a:solidFill>
                <a:schemeClr val="tx1"/>
              </a:solidFill>
            </a:endParaRPr>
          </a:p>
          <a:p>
            <a:endParaRPr lang="en-US" dirty="0">
              <a:solidFill>
                <a:schemeClr val="tx1"/>
              </a:solidFill>
            </a:endParaRPr>
          </a:p>
        </p:txBody>
      </p:sp>
      <p:sp>
        <p:nvSpPr>
          <p:cNvPr id="4" name="Footer Placeholder 3"/>
          <p:cNvSpPr>
            <a:spLocks noGrp="1"/>
          </p:cNvSpPr>
          <p:nvPr>
            <p:ph type="ftr" sz="quarter" idx="11"/>
          </p:nvPr>
        </p:nvSpPr>
        <p:spPr>
          <a:xfrm>
            <a:off x="581193" y="6244869"/>
            <a:ext cx="6917210" cy="365125"/>
          </a:xfrm>
        </p:spPr>
        <p:txBody>
          <a:bodyPr/>
          <a:lstStyle/>
          <a:p>
            <a:r>
              <a:rPr lang="en-US" dirty="0" smtClean="0"/>
              <a:t>Software Quality Engineering</a:t>
            </a:r>
            <a:endParaRPr lang="en-US" dirty="0"/>
          </a:p>
        </p:txBody>
      </p:sp>
      <p:sp>
        <p:nvSpPr>
          <p:cNvPr id="5" name="Slide Number Placeholder 4"/>
          <p:cNvSpPr>
            <a:spLocks noGrp="1"/>
          </p:cNvSpPr>
          <p:nvPr>
            <p:ph type="sldNum" sz="quarter" idx="12"/>
          </p:nvPr>
        </p:nvSpPr>
        <p:spPr/>
        <p:txBody>
          <a:bodyPr/>
          <a:lstStyle/>
          <a:p>
            <a:fld id="{8B116B9D-E45C-46EC-8209-CAE30643B7E0}" type="slidenum">
              <a:rPr lang="en-US" smtClean="0"/>
              <a:t>25</a:t>
            </a:fld>
            <a:endParaRPr lang="en-US"/>
          </a:p>
        </p:txBody>
      </p:sp>
      <p:pic>
        <p:nvPicPr>
          <p:cNvPr id="6" name="Picture 5"/>
          <p:cNvPicPr>
            <a:picLocks noChangeAspect="1"/>
          </p:cNvPicPr>
          <p:nvPr/>
        </p:nvPicPr>
        <p:blipFill>
          <a:blip r:embed="rId2"/>
          <a:stretch>
            <a:fillRect/>
          </a:stretch>
        </p:blipFill>
        <p:spPr>
          <a:xfrm>
            <a:off x="8089226" y="2413126"/>
            <a:ext cx="3979622" cy="3011130"/>
          </a:xfrm>
          <a:prstGeom prst="rect">
            <a:avLst/>
          </a:prstGeom>
        </p:spPr>
      </p:pic>
    </p:spTree>
    <p:extLst>
      <p:ext uri="{BB962C8B-B14F-4D97-AF65-F5344CB8AC3E}">
        <p14:creationId xmlns:p14="http://schemas.microsoft.com/office/powerpoint/2010/main" val="291993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D3F86-E693-4809-A6F0-F714FAAFE061}"/>
              </a:ext>
            </a:extLst>
          </p:cNvPr>
          <p:cNvSpPr>
            <a:spLocks noGrp="1"/>
          </p:cNvSpPr>
          <p:nvPr>
            <p:ph type="title"/>
          </p:nvPr>
        </p:nvSpPr>
        <p:spPr/>
        <p:txBody>
          <a:bodyPr/>
          <a:lstStyle/>
          <a:p>
            <a:r>
              <a:rPr lang="en-US" dirty="0"/>
              <a:t>Why Software Quality Engineering?</a:t>
            </a:r>
          </a:p>
        </p:txBody>
      </p:sp>
      <p:sp>
        <p:nvSpPr>
          <p:cNvPr id="3" name="Content Placeholder 2">
            <a:extLst>
              <a:ext uri="{FF2B5EF4-FFF2-40B4-BE49-F238E27FC236}">
                <a16:creationId xmlns:a16="http://schemas.microsoft.com/office/drawing/2014/main" id="{5634CDC3-490F-4647-AFE9-50D72BE50B90}"/>
              </a:ext>
            </a:extLst>
          </p:cNvPr>
          <p:cNvSpPr>
            <a:spLocks noGrp="1"/>
          </p:cNvSpPr>
          <p:nvPr>
            <p:ph idx="1"/>
          </p:nvPr>
        </p:nvSpPr>
        <p:spPr/>
        <p:txBody>
          <a:bodyPr>
            <a:normAutofit fontScale="85000" lnSpcReduction="20000"/>
          </a:bodyPr>
          <a:lstStyle/>
          <a:p>
            <a:pPr algn="just"/>
            <a:r>
              <a:rPr lang="en-US" sz="2400" dirty="0"/>
              <a:t>Why software? </a:t>
            </a:r>
          </a:p>
          <a:p>
            <a:pPr lvl="1" algn="just"/>
            <a:r>
              <a:rPr lang="en-US" sz="2400" dirty="0" smtClean="0">
                <a:solidFill>
                  <a:schemeClr val="tx1"/>
                </a:solidFill>
              </a:rPr>
              <a:t>Because in contemporary social life software, systems and services rendered by software are ubiquitous, </a:t>
            </a:r>
            <a:r>
              <a:rPr lang="en-US" sz="2400" dirty="0">
                <a:solidFill>
                  <a:schemeClr val="tx1"/>
                </a:solidFill>
              </a:rPr>
              <a:t>beginning with the watches we wear, ending with nuclear electricity plants or </a:t>
            </a:r>
            <a:r>
              <a:rPr lang="en-US" sz="2400" dirty="0" smtClean="0">
                <a:solidFill>
                  <a:schemeClr val="tx1"/>
                </a:solidFill>
              </a:rPr>
              <a:t>spaceships</a:t>
            </a:r>
            <a:r>
              <a:rPr lang="en-US" sz="2400" dirty="0">
                <a:solidFill>
                  <a:schemeClr val="tx1"/>
                </a:solidFill>
              </a:rPr>
              <a:t>.</a:t>
            </a:r>
          </a:p>
          <a:p>
            <a:pPr algn="just"/>
            <a:r>
              <a:rPr lang="en-US" sz="2400" dirty="0"/>
              <a:t>Why quality? </a:t>
            </a:r>
          </a:p>
          <a:p>
            <a:pPr lvl="1" algn="just"/>
            <a:r>
              <a:rPr lang="en-US" sz="2400" dirty="0">
                <a:solidFill>
                  <a:schemeClr val="tx1"/>
                </a:solidFill>
              </a:rPr>
              <a:t>Because if these instances of software work without the required quality we may be late, dead, or lost in space.</a:t>
            </a:r>
          </a:p>
          <a:p>
            <a:pPr algn="just"/>
            <a:r>
              <a:rPr lang="en-US" sz="2400" dirty="0"/>
              <a:t>Why engineering? </a:t>
            </a:r>
          </a:p>
          <a:p>
            <a:pPr lvl="1" algn="just"/>
            <a:r>
              <a:rPr lang="en-US" sz="2400" dirty="0" smtClean="0">
                <a:solidFill>
                  <a:schemeClr val="tx1"/>
                </a:solidFill>
              </a:rPr>
              <a:t>As in every technical domain, it is engineering that transforms ideas into products, it is the verified and validated set of “to-dos” that help develop the product that not only has required functionalities but also executes them correctly.</a:t>
            </a:r>
          </a:p>
          <a:p>
            <a:pPr marL="457200" lvl="1" indent="0" algn="just">
              <a:buNone/>
            </a:pPr>
            <a:endParaRPr lang="en-US" sz="2400" dirty="0">
              <a:solidFill>
                <a:srgbClr val="006600"/>
              </a:solidFill>
            </a:endParaRPr>
          </a:p>
        </p:txBody>
      </p:sp>
    </p:spTree>
    <p:extLst>
      <p:ext uri="{BB962C8B-B14F-4D97-AF65-F5344CB8AC3E}">
        <p14:creationId xmlns:p14="http://schemas.microsoft.com/office/powerpoint/2010/main" val="1710465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w.r.t. process </a:t>
            </a:r>
          </a:p>
        </p:txBody>
      </p:sp>
      <p:sp>
        <p:nvSpPr>
          <p:cNvPr id="3" name="Content Placeholder 2"/>
          <p:cNvSpPr>
            <a:spLocks noGrp="1"/>
          </p:cNvSpPr>
          <p:nvPr>
            <p:ph idx="1"/>
          </p:nvPr>
        </p:nvSpPr>
        <p:spPr>
          <a:xfrm>
            <a:off x="581192" y="2200760"/>
            <a:ext cx="11029616" cy="3662498"/>
          </a:xfrm>
        </p:spPr>
        <p:txBody>
          <a:bodyPr>
            <a:normAutofit fontScale="77500" lnSpcReduction="20000"/>
          </a:bodyPr>
          <a:lstStyle/>
          <a:p>
            <a:pPr algn="just"/>
            <a:r>
              <a:rPr lang="en-US" sz="2400" dirty="0"/>
              <a:t>Specifications</a:t>
            </a:r>
          </a:p>
          <a:p>
            <a:pPr lvl="1" algn="just"/>
            <a:r>
              <a:rPr lang="en-US" sz="2200" dirty="0">
                <a:solidFill>
                  <a:srgbClr val="006600"/>
                </a:solidFill>
              </a:rPr>
              <a:t>The correctness, completeness, and consistency of the requirements model will have a strong influence on the quality of all work products that follow</a:t>
            </a:r>
          </a:p>
          <a:p>
            <a:pPr algn="just"/>
            <a:r>
              <a:rPr lang="en-US" sz="2400" dirty="0"/>
              <a:t>Design</a:t>
            </a:r>
          </a:p>
          <a:p>
            <a:pPr lvl="1" algn="just"/>
            <a:r>
              <a:rPr lang="en-US" sz="2200" dirty="0">
                <a:solidFill>
                  <a:srgbClr val="006600"/>
                </a:solidFill>
              </a:rPr>
              <a:t>Every element of the design model should be assessed by the software team to ensure that it exhibits high quality and that the design itself conforms to requirements</a:t>
            </a:r>
          </a:p>
          <a:p>
            <a:pPr algn="just"/>
            <a:r>
              <a:rPr lang="en-US" sz="2400" dirty="0"/>
              <a:t>Construction</a:t>
            </a:r>
          </a:p>
          <a:p>
            <a:pPr lvl="1" algn="just"/>
            <a:r>
              <a:rPr lang="en-US" sz="2200" dirty="0">
                <a:solidFill>
                  <a:srgbClr val="006600"/>
                </a:solidFill>
              </a:rPr>
              <a:t>Source code and related work products (e.g., other descriptive information) must conform to local coding standards and exhibit characteristics that will facilitate maintainability</a:t>
            </a:r>
          </a:p>
          <a:p>
            <a:pPr algn="just"/>
            <a:r>
              <a:rPr lang="en-US" sz="2400" dirty="0"/>
              <a:t>Conformance </a:t>
            </a:r>
          </a:p>
          <a:p>
            <a:pPr lvl="1" algn="just"/>
            <a:r>
              <a:rPr lang="en-US" sz="2200" dirty="0">
                <a:solidFill>
                  <a:srgbClr val="006600"/>
                </a:solidFill>
              </a:rPr>
              <a:t>Thorough application of all quality assurance activities in the organization, process definition, and improvement</a:t>
            </a:r>
          </a:p>
        </p:txBody>
      </p:sp>
    </p:spTree>
    <p:extLst>
      <p:ext uri="{BB962C8B-B14F-4D97-AF65-F5344CB8AC3E}">
        <p14:creationId xmlns:p14="http://schemas.microsoft.com/office/powerpoint/2010/main" val="3139143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AB0602-A58B-4A4B-BE3D-2E515E9631C9}"/>
              </a:ext>
            </a:extLst>
          </p:cNvPr>
          <p:cNvSpPr>
            <a:spLocks noGrp="1"/>
          </p:cNvSpPr>
          <p:nvPr>
            <p:ph idx="1"/>
          </p:nvPr>
        </p:nvSpPr>
        <p:spPr/>
        <p:txBody>
          <a:bodyPr/>
          <a:lstStyle/>
          <a:p>
            <a:r>
              <a:rPr lang="en-US" dirty="0"/>
              <a:t>Contractual conditions</a:t>
            </a:r>
          </a:p>
          <a:p>
            <a:r>
              <a:rPr lang="en-US" dirty="0"/>
              <a:t>Subjection to customer-supplier relationship</a:t>
            </a:r>
          </a:p>
          <a:p>
            <a:r>
              <a:rPr lang="en-US" dirty="0" smtClean="0"/>
              <a:t>Requirement for teamwork</a:t>
            </a:r>
          </a:p>
          <a:p>
            <a:r>
              <a:rPr lang="en-US" dirty="0" smtClean="0"/>
              <a:t>Need </a:t>
            </a:r>
            <a:r>
              <a:rPr lang="en-US" dirty="0"/>
              <a:t>for cooperation and coordination with other development teams</a:t>
            </a:r>
          </a:p>
          <a:p>
            <a:r>
              <a:rPr lang="en-US" dirty="0"/>
              <a:t>Need for interfaces with other software systems</a:t>
            </a:r>
          </a:p>
          <a:p>
            <a:r>
              <a:rPr lang="en-US" dirty="0"/>
              <a:t>Need to continue carrying out a project while the team changes</a:t>
            </a:r>
          </a:p>
          <a:p>
            <a:r>
              <a:rPr lang="en-US" dirty="0"/>
              <a:t>Need to continue maintaining the software system for </a:t>
            </a:r>
            <a:r>
              <a:rPr lang="en-US" dirty="0" smtClean="0"/>
              <a:t>years</a:t>
            </a:r>
          </a:p>
          <a:p>
            <a:endParaRPr lang="en-US" dirty="0"/>
          </a:p>
        </p:txBody>
      </p:sp>
      <p:sp>
        <p:nvSpPr>
          <p:cNvPr id="5" name="Title 4">
            <a:extLst>
              <a:ext uri="{FF2B5EF4-FFF2-40B4-BE49-F238E27FC236}">
                <a16:creationId xmlns:a16="http://schemas.microsoft.com/office/drawing/2014/main" id="{012D0E13-7440-4400-A59F-E9A9AE3453DE}"/>
              </a:ext>
            </a:extLst>
          </p:cNvPr>
          <p:cNvSpPr>
            <a:spLocks noGrp="1"/>
          </p:cNvSpPr>
          <p:nvPr>
            <p:ph type="title"/>
          </p:nvPr>
        </p:nvSpPr>
        <p:spPr>
          <a:xfrm>
            <a:off x="608309" y="1420679"/>
            <a:ext cx="8870950" cy="404192"/>
          </a:xfrm>
        </p:spPr>
        <p:txBody>
          <a:bodyPr>
            <a:normAutofit fontScale="90000"/>
          </a:bodyPr>
          <a:lstStyle/>
          <a:p>
            <a:r>
              <a:rPr lang="en-US" sz="2700" dirty="0"/>
              <a:t>The characteristics  of the SQA environment process</a:t>
            </a:r>
            <a:br>
              <a:rPr lang="en-US" sz="2700" dirty="0"/>
            </a:br>
            <a:endParaRPr lang="en-US" sz="2700" dirty="0"/>
          </a:p>
        </p:txBody>
      </p:sp>
    </p:spTree>
    <p:extLst>
      <p:ext uri="{BB962C8B-B14F-4D97-AF65-F5344CB8AC3E}">
        <p14:creationId xmlns:p14="http://schemas.microsoft.com/office/powerpoint/2010/main" val="2066741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05343-5D85-403E-8EDA-4432CAA2F51F}"/>
              </a:ext>
            </a:extLst>
          </p:cNvPr>
          <p:cNvSpPr>
            <a:spLocks noGrp="1"/>
          </p:cNvSpPr>
          <p:nvPr>
            <p:ph type="title"/>
          </p:nvPr>
        </p:nvSpPr>
        <p:spPr>
          <a:xfrm>
            <a:off x="593565" y="1373344"/>
            <a:ext cx="8870950" cy="274638"/>
          </a:xfrm>
        </p:spPr>
        <p:txBody>
          <a:bodyPr>
            <a:normAutofit fontScale="90000"/>
          </a:bodyPr>
          <a:lstStyle/>
          <a:p>
            <a:r>
              <a:rPr lang="en-US" sz="2600" dirty="0"/>
              <a:t>The characteristics  of the SQA environment process</a:t>
            </a:r>
            <a:br>
              <a:rPr lang="en-US" sz="2600" dirty="0"/>
            </a:br>
            <a:endParaRPr lang="en-US" sz="2600" dirty="0"/>
          </a:p>
        </p:txBody>
      </p:sp>
      <p:sp>
        <p:nvSpPr>
          <p:cNvPr id="3" name="Content Placeholder 2">
            <a:extLst>
              <a:ext uri="{FF2B5EF4-FFF2-40B4-BE49-F238E27FC236}">
                <a16:creationId xmlns:a16="http://schemas.microsoft.com/office/drawing/2014/main" id="{E6ED8076-2527-4A48-8D13-8E0C40B74735}"/>
              </a:ext>
            </a:extLst>
          </p:cNvPr>
          <p:cNvSpPr>
            <a:spLocks noGrp="1"/>
          </p:cNvSpPr>
          <p:nvPr>
            <p:ph idx="1"/>
          </p:nvPr>
        </p:nvSpPr>
        <p:spPr/>
        <p:txBody>
          <a:bodyPr>
            <a:normAutofit/>
          </a:bodyPr>
          <a:lstStyle/>
          <a:p>
            <a:r>
              <a:rPr lang="en-US" sz="2400" dirty="0"/>
              <a:t>Contractual Conditions</a:t>
            </a:r>
          </a:p>
          <a:p>
            <a:pPr lvl="1"/>
            <a:r>
              <a:rPr lang="en-US" sz="2200" dirty="0">
                <a:solidFill>
                  <a:schemeClr val="tx1"/>
                </a:solidFill>
              </a:rPr>
              <a:t>As a result of the commitments and conditions defined in the contract between the software developer and the customer, the activities of software development and maintenance need to cope with:</a:t>
            </a:r>
          </a:p>
          <a:p>
            <a:pPr lvl="2"/>
            <a:r>
              <a:rPr lang="en-US" sz="2200" dirty="0"/>
              <a:t> </a:t>
            </a:r>
            <a:r>
              <a:rPr lang="en-US" sz="2000" dirty="0">
                <a:solidFill>
                  <a:srgbClr val="0000FF"/>
                </a:solidFill>
              </a:rPr>
              <a:t>A defined list of functional requirements that the developed software and its maintenance need to fulfill.</a:t>
            </a:r>
          </a:p>
          <a:p>
            <a:r>
              <a:rPr lang="en-US" sz="2400" dirty="0" smtClean="0"/>
              <a:t>Subjection </a:t>
            </a:r>
            <a:r>
              <a:rPr lang="en-US" sz="2400" dirty="0"/>
              <a:t>to customer-supplier relationship</a:t>
            </a:r>
          </a:p>
          <a:p>
            <a:pPr lvl="1"/>
            <a:r>
              <a:rPr lang="en-US" sz="2200" dirty="0">
                <a:solidFill>
                  <a:schemeClr val="tx1"/>
                </a:solidFill>
              </a:rPr>
              <a:t>Continuous cooperation with the customer</a:t>
            </a:r>
          </a:p>
          <a:p>
            <a:pPr marL="630000" lvl="2" indent="0">
              <a:buNone/>
            </a:pPr>
            <a:endParaRPr lang="en-US" sz="2000" dirty="0">
              <a:solidFill>
                <a:schemeClr val="tx1"/>
              </a:solidFill>
            </a:endParaRPr>
          </a:p>
        </p:txBody>
      </p:sp>
    </p:spTree>
    <p:extLst>
      <p:ext uri="{BB962C8B-B14F-4D97-AF65-F5344CB8AC3E}">
        <p14:creationId xmlns:p14="http://schemas.microsoft.com/office/powerpoint/2010/main" val="3624095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044" y="149817"/>
            <a:ext cx="8229600" cy="1600200"/>
          </a:xfrm>
        </p:spPr>
        <p:txBody>
          <a:bodyPr/>
          <a:lstStyle/>
          <a:p>
            <a:r>
              <a:rPr lang="en-US" sz="2000" dirty="0"/>
              <a:t>Administrative Stuff</a:t>
            </a:r>
            <a:r>
              <a:rPr lang="en-US" dirty="0"/>
              <a:t/>
            </a:r>
            <a:br>
              <a:rPr lang="en-US" dirty="0"/>
            </a:br>
            <a:r>
              <a:rPr lang="en-US" sz="3200" dirty="0"/>
              <a:t>Office hours</a:t>
            </a:r>
          </a:p>
        </p:txBody>
      </p:sp>
      <p:sp>
        <p:nvSpPr>
          <p:cNvPr id="3" name="Content Placeholder 2"/>
          <p:cNvSpPr>
            <a:spLocks noGrp="1"/>
          </p:cNvSpPr>
          <p:nvPr>
            <p:ph idx="1"/>
          </p:nvPr>
        </p:nvSpPr>
        <p:spPr>
          <a:xfrm>
            <a:off x="2057400" y="2057400"/>
            <a:ext cx="8229600" cy="2590800"/>
          </a:xfrm>
        </p:spPr>
        <p:txBody>
          <a:bodyPr>
            <a:normAutofit/>
          </a:bodyPr>
          <a:lstStyle/>
          <a:p>
            <a:pPr marL="342900" lvl="1" indent="-342900">
              <a:buFont typeface="Arial" pitchFamily="34" charset="0"/>
              <a:buChar char="•"/>
            </a:pPr>
            <a:r>
              <a:rPr lang="en-US" sz="2800" dirty="0">
                <a:solidFill>
                  <a:schemeClr val="tx1"/>
                </a:solidFill>
              </a:rPr>
              <a:t>Office  </a:t>
            </a:r>
            <a:r>
              <a:rPr lang="en-US" sz="2800" dirty="0" smtClean="0">
                <a:solidFill>
                  <a:schemeClr val="tx1"/>
                </a:solidFill>
              </a:rPr>
              <a:t>19 </a:t>
            </a:r>
            <a:r>
              <a:rPr lang="en-US" sz="2800" dirty="0">
                <a:solidFill>
                  <a:schemeClr val="tx1"/>
                </a:solidFill>
              </a:rPr>
              <a:t>(CS </a:t>
            </a:r>
            <a:r>
              <a:rPr lang="en-US" sz="2800" dirty="0" smtClean="0">
                <a:solidFill>
                  <a:schemeClr val="tx1"/>
                </a:solidFill>
              </a:rPr>
              <a:t>building-Basement-II)</a:t>
            </a:r>
            <a:endParaRPr lang="en-US" sz="2800" dirty="0">
              <a:solidFill>
                <a:schemeClr val="tx1"/>
              </a:solidFill>
            </a:endParaRPr>
          </a:p>
          <a:p>
            <a:pPr marL="342900" lvl="1" indent="-342900">
              <a:buFont typeface="Arial" pitchFamily="34" charset="0"/>
              <a:buChar char="•"/>
            </a:pPr>
            <a:r>
              <a:rPr lang="en-US" sz="2800" dirty="0">
                <a:solidFill>
                  <a:schemeClr val="tx1"/>
                </a:solidFill>
              </a:rPr>
              <a:t>Office hours: </a:t>
            </a:r>
            <a:r>
              <a:rPr lang="en-US" sz="2800" dirty="0" smtClean="0">
                <a:solidFill>
                  <a:schemeClr val="tx1"/>
                </a:solidFill>
              </a:rPr>
              <a:t>9:00 to12:00 </a:t>
            </a:r>
            <a:r>
              <a:rPr lang="en-US" sz="2800" dirty="0">
                <a:solidFill>
                  <a:schemeClr val="tx1"/>
                </a:solidFill>
              </a:rPr>
              <a:t>pm</a:t>
            </a:r>
          </a:p>
          <a:p>
            <a:pPr marL="742950" lvl="2" indent="-342900"/>
            <a:r>
              <a:rPr lang="en-US" dirty="0" smtClean="0">
                <a:solidFill>
                  <a:schemeClr val="tx1"/>
                </a:solidFill>
              </a:rPr>
              <a:t>(Tuesday , Thursday and Friday)</a:t>
            </a:r>
            <a:endParaRPr lang="en-US" dirty="0">
              <a:solidFill>
                <a:schemeClr val="tx1"/>
              </a:solidFill>
            </a:endParaRP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3</a:t>
            </a:fld>
            <a:endParaRPr lang="en-US" dirty="0"/>
          </a:p>
        </p:txBody>
      </p:sp>
    </p:spTree>
    <p:extLst>
      <p:ext uri="{BB962C8B-B14F-4D97-AF65-F5344CB8AC3E}">
        <p14:creationId xmlns:p14="http://schemas.microsoft.com/office/powerpoint/2010/main" val="12007089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07ED-CB52-495D-BF21-FF2122A2557B}"/>
              </a:ext>
            </a:extLst>
          </p:cNvPr>
          <p:cNvSpPr>
            <a:spLocks noGrp="1"/>
          </p:cNvSpPr>
          <p:nvPr>
            <p:ph type="title"/>
          </p:nvPr>
        </p:nvSpPr>
        <p:spPr>
          <a:xfrm>
            <a:off x="499819" y="1481381"/>
            <a:ext cx="8870950" cy="304800"/>
          </a:xfrm>
        </p:spPr>
        <p:txBody>
          <a:bodyPr>
            <a:normAutofit fontScale="90000"/>
          </a:bodyPr>
          <a:lstStyle/>
          <a:p>
            <a:r>
              <a:rPr lang="en-US" sz="2700" dirty="0"/>
              <a:t>The characteristics  of the SQA environment process</a:t>
            </a:r>
            <a:br>
              <a:rPr lang="en-US" sz="2700" dirty="0"/>
            </a:br>
            <a:endParaRPr lang="en-US" sz="2700" dirty="0"/>
          </a:p>
        </p:txBody>
      </p:sp>
      <p:sp>
        <p:nvSpPr>
          <p:cNvPr id="3" name="Content Placeholder 2">
            <a:extLst>
              <a:ext uri="{FF2B5EF4-FFF2-40B4-BE49-F238E27FC236}">
                <a16:creationId xmlns:a16="http://schemas.microsoft.com/office/drawing/2014/main" id="{4FEF8188-7F4B-46CD-8228-6228DAE5F9FB}"/>
              </a:ext>
            </a:extLst>
          </p:cNvPr>
          <p:cNvSpPr>
            <a:spLocks noGrp="1"/>
          </p:cNvSpPr>
          <p:nvPr>
            <p:ph idx="1"/>
          </p:nvPr>
        </p:nvSpPr>
        <p:spPr>
          <a:xfrm>
            <a:off x="581192" y="2288982"/>
            <a:ext cx="11029615" cy="4437280"/>
          </a:xfrm>
        </p:spPr>
        <p:txBody>
          <a:bodyPr>
            <a:normAutofit/>
          </a:bodyPr>
          <a:lstStyle/>
          <a:p>
            <a:r>
              <a:rPr lang="en-US" sz="2400" dirty="0"/>
              <a:t>Requirement for teamwork</a:t>
            </a:r>
          </a:p>
          <a:p>
            <a:pPr lvl="1"/>
            <a:r>
              <a:rPr lang="en-US" sz="2200" dirty="0">
                <a:solidFill>
                  <a:schemeClr val="tx1"/>
                </a:solidFill>
              </a:rPr>
              <a:t>The following factors usually motivate the establishment of a project team rather than assigning the project to one professional</a:t>
            </a:r>
          </a:p>
          <a:p>
            <a:pPr lvl="2"/>
            <a:r>
              <a:rPr lang="en-US" sz="2000" dirty="0" smtClean="0">
                <a:solidFill>
                  <a:srgbClr val="0000FF"/>
                </a:solidFill>
              </a:rPr>
              <a:t>The </a:t>
            </a:r>
            <a:r>
              <a:rPr lang="en-US" sz="2000" dirty="0">
                <a:solidFill>
                  <a:srgbClr val="0000FF"/>
                </a:solidFill>
              </a:rPr>
              <a:t>desire to benefit from professionals’ mutual support and review for the enhancement of project quality.</a:t>
            </a:r>
          </a:p>
          <a:p>
            <a:r>
              <a:rPr lang="en-US" sz="2400" dirty="0"/>
              <a:t>Cooperation and coordination with other development teams</a:t>
            </a:r>
          </a:p>
          <a:p>
            <a:pPr lvl="1"/>
            <a:r>
              <a:rPr lang="en-US" sz="2200" dirty="0">
                <a:solidFill>
                  <a:schemeClr val="tx1"/>
                </a:solidFill>
              </a:rPr>
              <a:t>Cooperation may be required with:</a:t>
            </a:r>
          </a:p>
          <a:p>
            <a:pPr lvl="2"/>
            <a:r>
              <a:rPr lang="en-US" sz="2000" dirty="0">
                <a:solidFill>
                  <a:srgbClr val="0000FF"/>
                </a:solidFill>
              </a:rPr>
              <a:t>Other software development </a:t>
            </a:r>
            <a:r>
              <a:rPr lang="en-US" sz="2000" dirty="0" smtClean="0">
                <a:solidFill>
                  <a:srgbClr val="0000FF"/>
                </a:solidFill>
              </a:rPr>
              <a:t>teams</a:t>
            </a:r>
            <a:endParaRPr lang="en-US" sz="2000" dirty="0">
              <a:solidFill>
                <a:srgbClr val="0000FF"/>
              </a:solidFill>
            </a:endParaRPr>
          </a:p>
          <a:p>
            <a:pPr lvl="2"/>
            <a:endParaRPr lang="en-US" sz="2000" dirty="0">
              <a:solidFill>
                <a:srgbClr val="0000FF"/>
              </a:solidFill>
            </a:endParaRPr>
          </a:p>
          <a:p>
            <a:pPr lvl="1"/>
            <a:endParaRPr lang="en-US" sz="2200" dirty="0">
              <a:solidFill>
                <a:srgbClr val="0000FF"/>
              </a:solidFill>
            </a:endParaRPr>
          </a:p>
        </p:txBody>
      </p:sp>
    </p:spTree>
    <p:extLst>
      <p:ext uri="{BB962C8B-B14F-4D97-AF65-F5344CB8AC3E}">
        <p14:creationId xmlns:p14="http://schemas.microsoft.com/office/powerpoint/2010/main" val="2143030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544A5-B98D-49B0-8CEE-341E84EDF0C2}"/>
              </a:ext>
            </a:extLst>
          </p:cNvPr>
          <p:cNvSpPr>
            <a:spLocks noGrp="1"/>
          </p:cNvSpPr>
          <p:nvPr>
            <p:ph type="title"/>
          </p:nvPr>
        </p:nvSpPr>
        <p:spPr/>
        <p:txBody>
          <a:bodyPr/>
          <a:lstStyle/>
          <a:p>
            <a:r>
              <a:rPr lang="en-US" sz="2700" dirty="0"/>
              <a:t>The characteristics  of the SQA environment process</a:t>
            </a:r>
          </a:p>
        </p:txBody>
      </p:sp>
      <p:sp>
        <p:nvSpPr>
          <p:cNvPr id="3" name="Content Placeholder 2">
            <a:extLst>
              <a:ext uri="{FF2B5EF4-FFF2-40B4-BE49-F238E27FC236}">
                <a16:creationId xmlns:a16="http://schemas.microsoft.com/office/drawing/2014/main" id="{6852733E-D0BC-45A9-8402-ED2CD6B3CB8B}"/>
              </a:ext>
            </a:extLst>
          </p:cNvPr>
          <p:cNvSpPr>
            <a:spLocks noGrp="1"/>
          </p:cNvSpPr>
          <p:nvPr>
            <p:ph idx="1"/>
          </p:nvPr>
        </p:nvSpPr>
        <p:spPr/>
        <p:txBody>
          <a:bodyPr>
            <a:normAutofit/>
          </a:bodyPr>
          <a:lstStyle/>
          <a:p>
            <a:pPr algn="just"/>
            <a:r>
              <a:rPr lang="en-US" sz="2400" dirty="0"/>
              <a:t>Interfaces with other software systems</a:t>
            </a:r>
          </a:p>
          <a:p>
            <a:pPr algn="just"/>
            <a:r>
              <a:rPr lang="en-US" sz="2400" dirty="0" smtClean="0"/>
              <a:t>Need </a:t>
            </a:r>
            <a:r>
              <a:rPr lang="en-US" sz="2400" dirty="0"/>
              <a:t>to continue carrying out a project while the team changes</a:t>
            </a:r>
          </a:p>
          <a:p>
            <a:pPr lvl="1" algn="just"/>
            <a:r>
              <a:rPr lang="en-US" sz="2400" dirty="0">
                <a:solidFill>
                  <a:schemeClr val="tx1"/>
                </a:solidFill>
              </a:rPr>
              <a:t>It is quite common for team members to leave the team during the project development period. The team leader then has to replace the departing team member either by another employee or by a newly recruited employee.</a:t>
            </a:r>
          </a:p>
          <a:p>
            <a:pPr algn="just"/>
            <a:endParaRPr lang="en-US" sz="2400" dirty="0"/>
          </a:p>
        </p:txBody>
      </p:sp>
    </p:spTree>
    <p:extLst>
      <p:ext uri="{BB962C8B-B14F-4D97-AF65-F5344CB8AC3E}">
        <p14:creationId xmlns:p14="http://schemas.microsoft.com/office/powerpoint/2010/main" val="2088525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A575-BDDD-438E-90B9-9873D7E7142B}"/>
              </a:ext>
            </a:extLst>
          </p:cNvPr>
          <p:cNvSpPr>
            <a:spLocks noGrp="1"/>
          </p:cNvSpPr>
          <p:nvPr>
            <p:ph type="title"/>
          </p:nvPr>
        </p:nvSpPr>
        <p:spPr>
          <a:xfrm>
            <a:off x="581192" y="578172"/>
            <a:ext cx="11029616" cy="1013800"/>
          </a:xfrm>
        </p:spPr>
        <p:txBody>
          <a:bodyPr/>
          <a:lstStyle/>
          <a:p>
            <a:r>
              <a:rPr lang="en-US" sz="2700" dirty="0"/>
              <a:t>The characteristics  of the SQA environment process</a:t>
            </a:r>
          </a:p>
        </p:txBody>
      </p:sp>
      <p:sp>
        <p:nvSpPr>
          <p:cNvPr id="3" name="Content Placeholder 2">
            <a:extLst>
              <a:ext uri="{FF2B5EF4-FFF2-40B4-BE49-F238E27FC236}">
                <a16:creationId xmlns:a16="http://schemas.microsoft.com/office/drawing/2014/main" id="{8E15CD70-43DB-4ED7-BE95-81A0B5E4641C}"/>
              </a:ext>
            </a:extLst>
          </p:cNvPr>
          <p:cNvSpPr>
            <a:spLocks noGrp="1"/>
          </p:cNvSpPr>
          <p:nvPr>
            <p:ph idx="1"/>
          </p:nvPr>
        </p:nvSpPr>
        <p:spPr/>
        <p:txBody>
          <a:bodyPr>
            <a:normAutofit/>
          </a:bodyPr>
          <a:lstStyle/>
          <a:p>
            <a:pPr algn="just"/>
            <a:r>
              <a:rPr lang="en-US" sz="2200" dirty="0" smtClean="0"/>
              <a:t>Need to continue maintaining the software system for years</a:t>
            </a:r>
          </a:p>
          <a:p>
            <a:pPr lvl="1" algn="just"/>
            <a:r>
              <a:rPr lang="en-US" sz="2000" dirty="0" smtClean="0">
                <a:solidFill>
                  <a:schemeClr val="tx1"/>
                </a:solidFill>
              </a:rPr>
              <a:t>Customers who develop or purchase a software system expect to continue utilizing it for a long period, usually for 5–10 years. During the service period, the need for maintenance will eventually arise. In most cases, the developer is required to supply these services directly.</a:t>
            </a:r>
          </a:p>
        </p:txBody>
      </p:sp>
    </p:spTree>
    <p:extLst>
      <p:ext uri="{BB962C8B-B14F-4D97-AF65-F5344CB8AC3E}">
        <p14:creationId xmlns:p14="http://schemas.microsoft.com/office/powerpoint/2010/main" val="3114373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Perspectives and Expectations</a:t>
            </a:r>
          </a:p>
        </p:txBody>
      </p:sp>
      <p:sp>
        <p:nvSpPr>
          <p:cNvPr id="3" name="Content Placeholder 2"/>
          <p:cNvSpPr>
            <a:spLocks noGrp="1"/>
          </p:cNvSpPr>
          <p:nvPr>
            <p:ph idx="1"/>
          </p:nvPr>
        </p:nvSpPr>
        <p:spPr/>
        <p:txBody>
          <a:bodyPr>
            <a:normAutofit lnSpcReduction="10000"/>
          </a:bodyPr>
          <a:lstStyle/>
          <a:p>
            <a:pPr algn="just"/>
            <a:r>
              <a:rPr lang="en-US" sz="2800" dirty="0"/>
              <a:t>Quality is a complex concept - it means different things to different people, and it is highly context dependent .</a:t>
            </a:r>
          </a:p>
          <a:p>
            <a:pPr algn="just"/>
            <a:r>
              <a:rPr lang="en-US" sz="2800" dirty="0" smtClean="0"/>
              <a:t>In </a:t>
            </a:r>
            <a:r>
              <a:rPr lang="en-US" sz="2800" dirty="0" err="1"/>
              <a:t>Kitchenham</a:t>
            </a:r>
            <a:r>
              <a:rPr lang="en-US" sz="2800" dirty="0"/>
              <a:t> &amp; </a:t>
            </a:r>
            <a:r>
              <a:rPr lang="en-US" sz="2800" dirty="0" err="1"/>
              <a:t>Pfleeger</a:t>
            </a:r>
            <a:r>
              <a:rPr lang="en-US" sz="2800" dirty="0"/>
              <a:t> (1996): </a:t>
            </a:r>
          </a:p>
          <a:p>
            <a:pPr lvl="1" algn="just"/>
            <a:r>
              <a:rPr lang="en-US" sz="2800" dirty="0"/>
              <a:t>Transcendental view: seen/not-defined</a:t>
            </a:r>
          </a:p>
          <a:p>
            <a:pPr lvl="1" algn="just"/>
            <a:r>
              <a:rPr lang="en-US" sz="2800" dirty="0"/>
              <a:t>User view: fitness for </a:t>
            </a:r>
            <a:r>
              <a:rPr lang="en-US" sz="2800" dirty="0" smtClean="0"/>
              <a:t>purpose(task context)</a:t>
            </a:r>
            <a:endParaRPr lang="en-US" sz="2800" dirty="0"/>
          </a:p>
          <a:p>
            <a:pPr lvl="1" algn="just"/>
            <a:r>
              <a:rPr lang="en-US" sz="2800" dirty="0"/>
              <a:t>Manufacturing view: conformance to standards</a:t>
            </a:r>
          </a:p>
          <a:p>
            <a:pPr lvl="1" algn="just"/>
            <a:r>
              <a:rPr lang="en-US" sz="2800" dirty="0"/>
              <a:t>Product view: inherent characteristics </a:t>
            </a:r>
          </a:p>
        </p:txBody>
      </p:sp>
    </p:spTree>
    <p:extLst>
      <p:ext uri="{BB962C8B-B14F-4D97-AF65-F5344CB8AC3E}">
        <p14:creationId xmlns:p14="http://schemas.microsoft.com/office/powerpoint/2010/main" val="716377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525694"/>
            <a:ext cx="11029616" cy="1013800"/>
          </a:xfrm>
        </p:spPr>
        <p:txBody>
          <a:bodyPr/>
          <a:lstStyle/>
          <a:p>
            <a:r>
              <a:rPr lang="en-US" dirty="0"/>
              <a:t>People’s Roles and Responsibilities </a:t>
            </a:r>
          </a:p>
        </p:txBody>
      </p:sp>
      <p:sp>
        <p:nvSpPr>
          <p:cNvPr id="3" name="Content Placeholder 2"/>
          <p:cNvSpPr>
            <a:spLocks noGrp="1"/>
          </p:cNvSpPr>
          <p:nvPr>
            <p:ph idx="1"/>
          </p:nvPr>
        </p:nvSpPr>
        <p:spPr>
          <a:xfrm>
            <a:off x="417095" y="1895882"/>
            <a:ext cx="11566358" cy="5124450"/>
          </a:xfrm>
        </p:spPr>
        <p:txBody>
          <a:bodyPr>
            <a:normAutofit/>
          </a:bodyPr>
          <a:lstStyle/>
          <a:p>
            <a:pPr algn="just"/>
            <a:r>
              <a:rPr lang="en-US" sz="1900" dirty="0"/>
              <a:t>About software quality, people may have different views and expectations based on their roles and responsibilities </a:t>
            </a:r>
          </a:p>
          <a:p>
            <a:pPr algn="just"/>
            <a:r>
              <a:rPr lang="en-US" sz="1900" dirty="0"/>
              <a:t>Mainly two groups:</a:t>
            </a:r>
          </a:p>
          <a:p>
            <a:pPr lvl="1" algn="just"/>
            <a:r>
              <a:rPr lang="en-US" sz="1800" dirty="0">
                <a:solidFill>
                  <a:schemeClr val="tx1"/>
                </a:solidFill>
              </a:rPr>
              <a:t>Consumers of software products and services</a:t>
            </a:r>
          </a:p>
          <a:p>
            <a:pPr lvl="2" algn="just"/>
            <a:r>
              <a:rPr lang="en-US" sz="1700" dirty="0">
                <a:solidFill>
                  <a:srgbClr val="0000FF"/>
                </a:solidFill>
              </a:rPr>
              <a:t>Customers, users, non-human users (other systems)</a:t>
            </a:r>
          </a:p>
          <a:p>
            <a:pPr lvl="1" algn="just"/>
            <a:r>
              <a:rPr lang="en-US" sz="1800" dirty="0" smtClean="0">
                <a:solidFill>
                  <a:schemeClr val="tx1"/>
                </a:solidFill>
              </a:rPr>
              <a:t>Producers of software products and services</a:t>
            </a:r>
          </a:p>
          <a:p>
            <a:pPr lvl="2" algn="just"/>
            <a:r>
              <a:rPr lang="en-US" sz="1700" dirty="0" smtClean="0">
                <a:solidFill>
                  <a:srgbClr val="0000FF"/>
                </a:solidFill>
              </a:rPr>
              <a:t>anyone </a:t>
            </a:r>
            <a:r>
              <a:rPr lang="en-US" sz="1700" dirty="0">
                <a:solidFill>
                  <a:srgbClr val="0000FF"/>
                </a:solidFill>
              </a:rPr>
              <a:t>involved with the development, management, maintenance, marketing, and service of software </a:t>
            </a:r>
            <a:r>
              <a:rPr lang="en-US" sz="1700" dirty="0" smtClean="0">
                <a:solidFill>
                  <a:srgbClr val="0000FF"/>
                </a:solidFill>
              </a:rPr>
              <a:t>products</a:t>
            </a:r>
            <a:endParaRPr lang="en-US" sz="1700" dirty="0">
              <a:solidFill>
                <a:srgbClr val="0000FF"/>
              </a:solidFill>
            </a:endParaRPr>
          </a:p>
        </p:txBody>
      </p:sp>
    </p:spTree>
    <p:extLst>
      <p:ext uri="{BB962C8B-B14F-4D97-AF65-F5344CB8AC3E}">
        <p14:creationId xmlns:p14="http://schemas.microsoft.com/office/powerpoint/2010/main" val="4235334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Frameworks and ISO-9126</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35</a:t>
            </a:fld>
            <a:endParaRPr lang="en-US"/>
          </a:p>
        </p:txBody>
      </p:sp>
      <p:pic>
        <p:nvPicPr>
          <p:cNvPr id="8" name="Picture 7"/>
          <p:cNvPicPr>
            <a:picLocks noChangeAspect="1"/>
          </p:cNvPicPr>
          <p:nvPr/>
        </p:nvPicPr>
        <p:blipFill>
          <a:blip r:embed="rId2"/>
          <a:stretch>
            <a:fillRect/>
          </a:stretch>
        </p:blipFill>
        <p:spPr>
          <a:xfrm>
            <a:off x="3643312" y="1925053"/>
            <a:ext cx="4905375" cy="4709105"/>
          </a:xfrm>
          <a:prstGeom prst="rect">
            <a:avLst/>
          </a:prstGeom>
        </p:spPr>
      </p:pic>
    </p:spTree>
    <p:extLst>
      <p:ext uri="{BB962C8B-B14F-4D97-AF65-F5344CB8AC3E}">
        <p14:creationId xmlns:p14="http://schemas.microsoft.com/office/powerpoint/2010/main" val="11744335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Frameworks and ISO-9126</a:t>
            </a:r>
          </a:p>
        </p:txBody>
      </p:sp>
      <p:sp>
        <p:nvSpPr>
          <p:cNvPr id="3" name="Content Placeholder 2"/>
          <p:cNvSpPr>
            <a:spLocks noGrp="1"/>
          </p:cNvSpPr>
          <p:nvPr>
            <p:ph idx="1"/>
          </p:nvPr>
        </p:nvSpPr>
        <p:spPr>
          <a:xfrm>
            <a:off x="581192" y="2356958"/>
            <a:ext cx="11029615" cy="3678303"/>
          </a:xfrm>
        </p:spPr>
        <p:txBody>
          <a:bodyPr>
            <a:noAutofit/>
          </a:bodyPr>
          <a:lstStyle/>
          <a:p>
            <a:r>
              <a:rPr lang="en-US" sz="1400" dirty="0"/>
              <a:t>ISO-9126—hierarchical framework for quality definition, organized into quality characteristics and sub-characteristics with </a:t>
            </a:r>
            <a:r>
              <a:rPr lang="en-US" sz="1400" u="sng" dirty="0">
                <a:solidFill>
                  <a:srgbClr val="FF0000"/>
                </a:solidFill>
              </a:rPr>
              <a:t>six top-level </a:t>
            </a:r>
            <a:r>
              <a:rPr lang="en-US" sz="1400" dirty="0">
                <a:solidFill>
                  <a:srgbClr val="006600"/>
                </a:solidFill>
              </a:rPr>
              <a:t>quality characteristics/dimensions</a:t>
            </a:r>
            <a:r>
              <a:rPr lang="en-US" sz="1400" dirty="0"/>
              <a:t>:</a:t>
            </a:r>
          </a:p>
          <a:p>
            <a:pPr lvl="1"/>
            <a:r>
              <a:rPr lang="en-US" sz="1400" dirty="0"/>
              <a:t>Functionality: what is needed? </a:t>
            </a:r>
          </a:p>
          <a:p>
            <a:pPr lvl="2"/>
            <a:r>
              <a:rPr lang="en-US" dirty="0"/>
              <a:t>Suitability, Accuracy, Interoperability, Security</a:t>
            </a:r>
          </a:p>
          <a:p>
            <a:pPr lvl="1"/>
            <a:r>
              <a:rPr lang="en-US" sz="1400" dirty="0"/>
              <a:t>Reliability: function correctly</a:t>
            </a:r>
          </a:p>
          <a:p>
            <a:pPr lvl="2"/>
            <a:r>
              <a:rPr lang="en-US" dirty="0"/>
              <a:t>Maturity, fault tolerance, recoverability </a:t>
            </a:r>
          </a:p>
          <a:p>
            <a:pPr lvl="1"/>
            <a:r>
              <a:rPr lang="en-US" sz="1400" dirty="0"/>
              <a:t>Usability: effort to use</a:t>
            </a:r>
          </a:p>
          <a:p>
            <a:pPr lvl="2"/>
            <a:r>
              <a:rPr lang="en-US" dirty="0"/>
              <a:t>Understandability, learnability, operability</a:t>
            </a:r>
          </a:p>
          <a:p>
            <a:pPr lvl="1"/>
            <a:r>
              <a:rPr lang="en-US" sz="1400" dirty="0"/>
              <a:t>Efficiency: resource needed</a:t>
            </a:r>
          </a:p>
          <a:p>
            <a:pPr lvl="2"/>
            <a:r>
              <a:rPr lang="en-US" dirty="0"/>
              <a:t>Time, resource</a:t>
            </a:r>
          </a:p>
          <a:p>
            <a:pPr lvl="1"/>
            <a:r>
              <a:rPr lang="en-US" sz="1400" dirty="0"/>
              <a:t>Maintainability: correct/improve/adapt</a:t>
            </a:r>
          </a:p>
          <a:p>
            <a:pPr lvl="2"/>
            <a:r>
              <a:rPr lang="en-US" dirty="0"/>
              <a:t>Analyzability, changeability, stability, testability</a:t>
            </a:r>
          </a:p>
          <a:p>
            <a:pPr lvl="1"/>
            <a:r>
              <a:rPr lang="en-US" sz="1400" dirty="0"/>
              <a:t>Portability: one environment to another</a:t>
            </a:r>
          </a:p>
          <a:p>
            <a:pPr lvl="2"/>
            <a:r>
              <a:rPr lang="en-US" dirty="0"/>
              <a:t>Adaptability, </a:t>
            </a:r>
            <a:r>
              <a:rPr lang="en-US" dirty="0" err="1"/>
              <a:t>installability</a:t>
            </a:r>
            <a:r>
              <a:rPr lang="en-US" dirty="0"/>
              <a:t>, conformance, </a:t>
            </a:r>
            <a:r>
              <a:rPr lang="en-US" dirty="0" err="1"/>
              <a:t>replaceability</a:t>
            </a:r>
            <a:r>
              <a:rPr lang="en-US" dirty="0"/>
              <a:t> </a:t>
            </a:r>
          </a:p>
          <a:p>
            <a:pPr lvl="1"/>
            <a:endParaRPr lang="en-US" sz="1400" dirty="0"/>
          </a:p>
        </p:txBody>
      </p:sp>
    </p:spTree>
    <p:extLst>
      <p:ext uri="{BB962C8B-B14F-4D97-AF65-F5344CB8AC3E}">
        <p14:creationId xmlns:p14="http://schemas.microsoft.com/office/powerpoint/2010/main" val="1038208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629" y="930444"/>
            <a:ext cx="9468518" cy="655638"/>
          </a:xfrm>
        </p:spPr>
        <p:txBody>
          <a:bodyPr>
            <a:normAutofit fontScale="90000"/>
          </a:bodyPr>
          <a:lstStyle/>
          <a:p>
            <a:r>
              <a:rPr lang="en-US" dirty="0"/>
              <a:t>Alternative frameworks and focus on correctness</a:t>
            </a:r>
          </a:p>
        </p:txBody>
      </p:sp>
      <p:sp>
        <p:nvSpPr>
          <p:cNvPr id="3" name="Content Placeholder 2"/>
          <p:cNvSpPr>
            <a:spLocks noGrp="1"/>
          </p:cNvSpPr>
          <p:nvPr>
            <p:ph idx="1"/>
          </p:nvPr>
        </p:nvSpPr>
        <p:spPr>
          <a:xfrm>
            <a:off x="581192" y="1941096"/>
            <a:ext cx="11029615" cy="4684294"/>
          </a:xfrm>
        </p:spPr>
        <p:txBody>
          <a:bodyPr>
            <a:normAutofit/>
          </a:bodyPr>
          <a:lstStyle/>
          <a:p>
            <a:r>
              <a:rPr lang="en-US" sz="2400" dirty="0"/>
              <a:t>Quality measure for IBM,s software products</a:t>
            </a:r>
          </a:p>
          <a:p>
            <a:pPr lvl="1"/>
            <a:r>
              <a:rPr lang="en-US" sz="2100" dirty="0"/>
              <a:t>CUPRIMDS (capability, usability, performance, reliability, installation, maintenance, documentation, and service)</a:t>
            </a:r>
          </a:p>
          <a:p>
            <a:r>
              <a:rPr lang="en-US" sz="2000" dirty="0"/>
              <a:t>Quality attributes for </a:t>
            </a:r>
            <a:r>
              <a:rPr lang="en-US" sz="2000" u="sng" dirty="0">
                <a:solidFill>
                  <a:srgbClr val="006600"/>
                </a:solidFill>
              </a:rPr>
              <a:t>Web-based</a:t>
            </a:r>
            <a:r>
              <a:rPr lang="en-US" sz="2000" dirty="0"/>
              <a:t> applications</a:t>
            </a:r>
          </a:p>
          <a:p>
            <a:pPr lvl="1"/>
            <a:r>
              <a:rPr lang="en-US" sz="1800" dirty="0"/>
              <a:t>reliability, usability, and security—</a:t>
            </a:r>
            <a:r>
              <a:rPr lang="en-US" sz="1800" dirty="0">
                <a:solidFill>
                  <a:srgbClr val="00B050"/>
                </a:solidFill>
              </a:rPr>
              <a:t>primary attributes</a:t>
            </a:r>
          </a:p>
          <a:p>
            <a:pPr lvl="1"/>
            <a:r>
              <a:rPr lang="en-US" sz="1800" dirty="0"/>
              <a:t>availability, scalability, maintainability, and time to market</a:t>
            </a:r>
            <a:r>
              <a:rPr lang="en-US" sz="1800" dirty="0">
                <a:solidFill>
                  <a:srgbClr val="00B050"/>
                </a:solidFill>
              </a:rPr>
              <a:t>—secondary attributes</a:t>
            </a:r>
          </a:p>
          <a:p>
            <a:r>
              <a:rPr lang="en-US" sz="2400" dirty="0" smtClean="0"/>
              <a:t>Correctness </a:t>
            </a:r>
            <a:r>
              <a:rPr lang="en-US" sz="2400" dirty="0"/>
              <a:t>is typically the most important aspect of quality for situations where daily life or business depends on the software</a:t>
            </a:r>
          </a:p>
        </p:txBody>
      </p:sp>
    </p:spTree>
    <p:extLst>
      <p:ext uri="{BB962C8B-B14F-4D97-AF65-F5344CB8AC3E}">
        <p14:creationId xmlns:p14="http://schemas.microsoft.com/office/powerpoint/2010/main" val="2912391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AND DEFECTS</a:t>
            </a:r>
          </a:p>
        </p:txBody>
      </p:sp>
      <p:sp>
        <p:nvSpPr>
          <p:cNvPr id="3" name="Content Placeholder 2"/>
          <p:cNvSpPr>
            <a:spLocks noGrp="1"/>
          </p:cNvSpPr>
          <p:nvPr>
            <p:ph idx="1"/>
          </p:nvPr>
        </p:nvSpPr>
        <p:spPr/>
        <p:txBody>
          <a:bodyPr>
            <a:normAutofit fontScale="92500" lnSpcReduction="20000"/>
          </a:bodyPr>
          <a:lstStyle/>
          <a:p>
            <a:r>
              <a:rPr lang="en-US" sz="2400" dirty="0"/>
              <a:t>Error: </a:t>
            </a:r>
          </a:p>
          <a:p>
            <a:pPr lvl="1"/>
            <a:r>
              <a:rPr lang="en-US" sz="2400" dirty="0">
                <a:solidFill>
                  <a:srgbClr val="006600"/>
                </a:solidFill>
              </a:rPr>
              <a:t>incorrect/missing human action – conceptual mistakes</a:t>
            </a:r>
          </a:p>
          <a:p>
            <a:r>
              <a:rPr lang="en-US" sz="2400" dirty="0"/>
              <a:t>Fault: </a:t>
            </a:r>
          </a:p>
          <a:p>
            <a:pPr lvl="1"/>
            <a:r>
              <a:rPr lang="en-US" sz="2400" dirty="0">
                <a:solidFill>
                  <a:srgbClr val="006600"/>
                </a:solidFill>
              </a:rPr>
              <a:t>An incorrect step, process, or data definition in a computer program.</a:t>
            </a:r>
          </a:p>
          <a:p>
            <a:r>
              <a:rPr lang="en-US" sz="2400" dirty="0"/>
              <a:t>Failure:</a:t>
            </a:r>
          </a:p>
          <a:p>
            <a:pPr lvl="1"/>
            <a:r>
              <a:rPr lang="en-US" sz="2400" dirty="0">
                <a:solidFill>
                  <a:srgbClr val="006600"/>
                </a:solidFill>
              </a:rPr>
              <a:t>The inability of a system or component to perform its required functions within specified performance requirements. </a:t>
            </a:r>
          </a:p>
          <a:p>
            <a:r>
              <a:rPr lang="en-US" sz="2400" dirty="0" smtClean="0"/>
              <a:t>Defect (bug):</a:t>
            </a:r>
          </a:p>
          <a:p>
            <a:pPr lvl="1"/>
            <a:r>
              <a:rPr lang="en-US" sz="2200" dirty="0" smtClean="0">
                <a:solidFill>
                  <a:srgbClr val="006600"/>
                </a:solidFill>
              </a:rPr>
              <a:t>All the above three terms collectively</a:t>
            </a:r>
          </a:p>
        </p:txBody>
      </p:sp>
    </p:spTree>
    <p:extLst>
      <p:ext uri="{BB962C8B-B14F-4D97-AF65-F5344CB8AC3E}">
        <p14:creationId xmlns:p14="http://schemas.microsoft.com/office/powerpoint/2010/main" val="650156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95F8-F06C-44C3-8586-03F8D3722BC6}"/>
              </a:ext>
            </a:extLst>
          </p:cNvPr>
          <p:cNvSpPr>
            <a:spLocks noGrp="1"/>
          </p:cNvSpPr>
          <p:nvPr>
            <p:ph type="title"/>
          </p:nvPr>
        </p:nvSpPr>
        <p:spPr>
          <a:xfrm>
            <a:off x="581192" y="557778"/>
            <a:ext cx="11029616" cy="1013800"/>
          </a:xfrm>
        </p:spPr>
        <p:txBody>
          <a:bodyPr/>
          <a:lstStyle/>
          <a:p>
            <a:r>
              <a:rPr lang="en-US" dirty="0"/>
              <a:t>Illustration of Concepts Related to Defects</a:t>
            </a:r>
          </a:p>
        </p:txBody>
      </p:sp>
      <p:pic>
        <p:nvPicPr>
          <p:cNvPr id="4" name="Picture 3">
            <a:extLst>
              <a:ext uri="{FF2B5EF4-FFF2-40B4-BE49-F238E27FC236}">
                <a16:creationId xmlns:a16="http://schemas.microsoft.com/office/drawing/2014/main" id="{EF5F5C0A-58CA-40C0-9253-092F73130CEF}"/>
              </a:ext>
            </a:extLst>
          </p:cNvPr>
          <p:cNvPicPr>
            <a:picLocks noChangeAspect="1"/>
          </p:cNvPicPr>
          <p:nvPr/>
        </p:nvPicPr>
        <p:blipFill rotWithShape="1">
          <a:blip r:embed="rId3"/>
          <a:srcRect l="9829"/>
          <a:stretch/>
        </p:blipFill>
        <p:spPr>
          <a:xfrm>
            <a:off x="2057400" y="1876926"/>
            <a:ext cx="8305800" cy="4782792"/>
          </a:xfrm>
          <a:prstGeom prst="rect">
            <a:avLst/>
          </a:prstGeom>
        </p:spPr>
      </p:pic>
    </p:spTree>
    <p:extLst>
      <p:ext uri="{BB962C8B-B14F-4D97-AF65-F5344CB8AC3E}">
        <p14:creationId xmlns:p14="http://schemas.microsoft.com/office/powerpoint/2010/main" val="312072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Overview of </a:t>
            </a:r>
            <a:r>
              <a:rPr lang="en-US" sz="2000" dirty="0" smtClean="0"/>
              <a:t>SE-3002</a:t>
            </a:r>
            <a:r>
              <a:rPr lang="en-US" dirty="0"/>
              <a:t/>
            </a:r>
            <a:br>
              <a:rPr lang="en-US" dirty="0"/>
            </a:br>
            <a:r>
              <a:rPr lang="en-US" dirty="0"/>
              <a:t>About the course</a:t>
            </a:r>
          </a:p>
        </p:txBody>
      </p:sp>
      <p:sp>
        <p:nvSpPr>
          <p:cNvPr id="3" name="Content Placeholder 2"/>
          <p:cNvSpPr>
            <a:spLocks noGrp="1"/>
          </p:cNvSpPr>
          <p:nvPr>
            <p:ph idx="1"/>
          </p:nvPr>
        </p:nvSpPr>
        <p:spPr>
          <a:xfrm>
            <a:off x="581192" y="1899919"/>
            <a:ext cx="11029615" cy="4593409"/>
          </a:xfrm>
        </p:spPr>
        <p:txBody>
          <a:bodyPr>
            <a:normAutofit/>
          </a:bodyPr>
          <a:lstStyle/>
          <a:p>
            <a:r>
              <a:rPr lang="en-US" dirty="0"/>
              <a:t>Knowledge of Software Quality Engineering concepts through standards.</a:t>
            </a:r>
          </a:p>
          <a:p>
            <a:r>
              <a:rPr lang="en-US" dirty="0" smtClean="0"/>
              <a:t>Comprehension </a:t>
            </a:r>
            <a:r>
              <a:rPr lang="en-US" dirty="0"/>
              <a:t>of why do we have to engineer quality in to software.</a:t>
            </a:r>
          </a:p>
          <a:p>
            <a:r>
              <a:rPr lang="en-US" dirty="0" smtClean="0"/>
              <a:t>Comprehension </a:t>
            </a:r>
            <a:r>
              <a:rPr lang="en-US" dirty="0"/>
              <a:t>and Application of Software Quality Assurance Plan (SQAP).</a:t>
            </a:r>
          </a:p>
          <a:p>
            <a:r>
              <a:rPr lang="en-US" dirty="0" smtClean="0"/>
              <a:t>Comprehension </a:t>
            </a:r>
            <a:r>
              <a:rPr lang="en-US" dirty="0"/>
              <a:t>and Application of static and dynamic testing techniques for Quality Control (QC</a:t>
            </a:r>
            <a:r>
              <a:rPr lang="en-US" dirty="0" smtClean="0"/>
              <a:t>).</a:t>
            </a:r>
          </a:p>
          <a:p>
            <a:r>
              <a:rPr lang="en-US" dirty="0" smtClean="0"/>
              <a:t>Comprehension and Application of Software Quality Measurement using Models (QMM).</a:t>
            </a:r>
          </a:p>
          <a:p>
            <a:pPr algn="just"/>
            <a:r>
              <a:rPr lang="en-US" dirty="0" smtClean="0">
                <a:solidFill>
                  <a:schemeClr val="tx1"/>
                </a:solidFill>
              </a:rPr>
              <a:t>A </a:t>
            </a:r>
            <a:r>
              <a:rPr lang="en-US" dirty="0">
                <a:solidFill>
                  <a:schemeClr val="tx1"/>
                </a:solidFill>
              </a:rPr>
              <a:t>strong in </a:t>
            </a:r>
            <a:r>
              <a:rPr lang="en-US" dirty="0">
                <a:solidFill>
                  <a:srgbClr val="FF0000"/>
                </a:solidFill>
              </a:rPr>
              <a:t>class participation </a:t>
            </a:r>
            <a:r>
              <a:rPr lang="en-US" dirty="0">
                <a:solidFill>
                  <a:schemeClr val="tx1"/>
                </a:solidFill>
              </a:rPr>
              <a:t>from the students will be encouraged and required during the discussion on these case </a:t>
            </a:r>
            <a:r>
              <a:rPr lang="en-US" dirty="0" smtClean="0">
                <a:solidFill>
                  <a:schemeClr val="tx1"/>
                </a:solidFill>
              </a:rPr>
              <a:t>studies(your projects)</a:t>
            </a:r>
            <a:endParaRPr lang="en-US" dirty="0">
              <a:solidFill>
                <a:schemeClr val="tx1"/>
              </a:solidFill>
            </a:endParaRPr>
          </a:p>
          <a:p>
            <a:pPr algn="just"/>
            <a:endParaRPr lang="en-US" dirty="0"/>
          </a:p>
        </p:txBody>
      </p:sp>
      <p:sp>
        <p:nvSpPr>
          <p:cNvPr id="4" name="Footer Placeholder 3"/>
          <p:cNvSpPr>
            <a:spLocks noGrp="1"/>
          </p:cNvSpPr>
          <p:nvPr>
            <p:ph type="ftr" sz="quarter" idx="11"/>
          </p:nvPr>
        </p:nvSpPr>
        <p:spPr/>
        <p:txBody>
          <a:bodyPr/>
          <a:lstStyle/>
          <a:p>
            <a:r>
              <a:rPr lang="en-US" dirty="0" smtClean="0"/>
              <a:t>Software Quality Engineering</a:t>
            </a:r>
            <a:endParaRPr lang="en-US" dirty="0"/>
          </a:p>
        </p:txBody>
      </p:sp>
      <p:sp>
        <p:nvSpPr>
          <p:cNvPr id="5"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4</a:t>
            </a:fld>
            <a:endParaRPr lang="en-US" dirty="0"/>
          </a:p>
        </p:txBody>
      </p:sp>
    </p:spTree>
    <p:extLst>
      <p:ext uri="{BB962C8B-B14F-4D97-AF65-F5344CB8AC3E}">
        <p14:creationId xmlns:p14="http://schemas.microsoft.com/office/powerpoint/2010/main" val="13207126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13204-311D-4E76-9544-2CD23EB77D68}"/>
              </a:ext>
            </a:extLst>
          </p:cNvPr>
          <p:cNvSpPr>
            <a:spLocks noGrp="1"/>
          </p:cNvSpPr>
          <p:nvPr>
            <p:ph type="title"/>
          </p:nvPr>
        </p:nvSpPr>
        <p:spPr/>
        <p:txBody>
          <a:bodyPr/>
          <a:lstStyle/>
          <a:p>
            <a:r>
              <a:rPr lang="en-US" dirty="0"/>
              <a:t>Concepts Related to Defects</a:t>
            </a:r>
          </a:p>
        </p:txBody>
      </p:sp>
      <p:sp>
        <p:nvSpPr>
          <p:cNvPr id="3" name="Content Placeholder 2">
            <a:extLst>
              <a:ext uri="{FF2B5EF4-FFF2-40B4-BE49-F238E27FC236}">
                <a16:creationId xmlns:a16="http://schemas.microsoft.com/office/drawing/2014/main" id="{D024870D-A780-4DC6-B6E8-ACE813B9D04E}"/>
              </a:ext>
            </a:extLst>
          </p:cNvPr>
          <p:cNvSpPr>
            <a:spLocks noGrp="1"/>
          </p:cNvSpPr>
          <p:nvPr>
            <p:ph idx="1"/>
          </p:nvPr>
        </p:nvSpPr>
        <p:spPr>
          <a:xfrm>
            <a:off x="737937" y="1963497"/>
            <a:ext cx="10603831" cy="4248460"/>
          </a:xfrm>
        </p:spPr>
        <p:txBody>
          <a:bodyPr/>
          <a:lstStyle/>
          <a:p>
            <a:pPr algn="just"/>
            <a:r>
              <a:rPr lang="en-US" sz="2200" dirty="0"/>
              <a:t>The relationship is not necessarily 1-to- 1:</a:t>
            </a:r>
          </a:p>
          <a:p>
            <a:pPr algn="just"/>
            <a:r>
              <a:rPr lang="en-US" sz="2200" dirty="0"/>
              <a:t>A single error may cause many faults, such as in the case that a wrong algorithm is applied in multiple modules and causes multiple faults, and a single fault may cause many failures in repeated executions. </a:t>
            </a:r>
          </a:p>
          <a:p>
            <a:pPr algn="just"/>
            <a:r>
              <a:rPr lang="en-US" sz="2200" dirty="0"/>
              <a:t>Conversely, the same failure may be caused by several faults, such as an interface or interaction failure involving multiple modules, and the same fault may be there due to different errors.</a:t>
            </a:r>
          </a:p>
          <a:p>
            <a:pPr algn="just"/>
            <a:r>
              <a:rPr lang="en-US" sz="2200" dirty="0"/>
              <a:t>Sometimes, an error source, </a:t>
            </a:r>
            <a:r>
              <a:rPr lang="en-US" sz="2200" u="sng" dirty="0">
                <a:solidFill>
                  <a:srgbClr val="006600"/>
                </a:solidFill>
              </a:rPr>
              <a:t>such as e5</a:t>
            </a:r>
            <a:r>
              <a:rPr lang="en-US" sz="2200" dirty="0"/>
              <a:t>, may not cause any fault injection, and a fault, </a:t>
            </a:r>
            <a:r>
              <a:rPr lang="en-US" sz="2200" u="sng" dirty="0">
                <a:solidFill>
                  <a:srgbClr val="006600"/>
                </a:solidFill>
              </a:rPr>
              <a:t>such as f4</a:t>
            </a:r>
            <a:r>
              <a:rPr lang="en-US" sz="2200" dirty="0"/>
              <a:t>, may not cause any failure, under the given scenarios or circumstances. Such faults are typically called </a:t>
            </a:r>
            <a:r>
              <a:rPr lang="en-US" sz="2200" u="sng" dirty="0">
                <a:solidFill>
                  <a:srgbClr val="FF0000"/>
                </a:solidFill>
              </a:rPr>
              <a:t>dormant or latent faults</a:t>
            </a:r>
            <a:r>
              <a:rPr lang="en-US" sz="2200" dirty="0"/>
              <a:t>, which may still cause problems under a different set of scenarios or circumstances.</a:t>
            </a:r>
          </a:p>
        </p:txBody>
      </p:sp>
      <p:pic>
        <p:nvPicPr>
          <p:cNvPr id="6" name="Picture 5">
            <a:extLst>
              <a:ext uri="{FF2B5EF4-FFF2-40B4-BE49-F238E27FC236}">
                <a16:creationId xmlns:a16="http://schemas.microsoft.com/office/drawing/2014/main" id="{7CD683E5-E84C-4A5F-B8BF-E90EE77961C9}"/>
              </a:ext>
            </a:extLst>
          </p:cNvPr>
          <p:cNvPicPr>
            <a:picLocks noChangeAspect="1"/>
          </p:cNvPicPr>
          <p:nvPr/>
        </p:nvPicPr>
        <p:blipFill>
          <a:blip r:embed="rId3"/>
          <a:stretch>
            <a:fillRect/>
          </a:stretch>
        </p:blipFill>
        <p:spPr>
          <a:xfrm>
            <a:off x="7877008" y="1853423"/>
            <a:ext cx="3733800" cy="495082"/>
          </a:xfrm>
          <a:prstGeom prst="rect">
            <a:avLst/>
          </a:prstGeom>
        </p:spPr>
      </p:pic>
    </p:spTree>
    <p:extLst>
      <p:ext uri="{BB962C8B-B14F-4D97-AF65-F5344CB8AC3E}">
        <p14:creationId xmlns:p14="http://schemas.microsoft.com/office/powerpoint/2010/main" val="3119010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AB295-AD4E-4AE8-9BFC-983BA74F4C65}"/>
              </a:ext>
            </a:extLst>
          </p:cNvPr>
          <p:cNvSpPr>
            <a:spLocks noGrp="1"/>
          </p:cNvSpPr>
          <p:nvPr>
            <p:ph type="title"/>
          </p:nvPr>
        </p:nvSpPr>
        <p:spPr>
          <a:xfrm>
            <a:off x="525043" y="836978"/>
            <a:ext cx="10864852" cy="731838"/>
          </a:xfrm>
        </p:spPr>
        <p:txBody>
          <a:bodyPr>
            <a:normAutofit fontScale="90000"/>
          </a:bodyPr>
          <a:lstStyle/>
          <a:p>
            <a:r>
              <a:rPr lang="en-US" sz="2400" dirty="0"/>
              <a:t>Correctness Oriented Properties according to Quality Views and Attributes</a:t>
            </a:r>
          </a:p>
        </p:txBody>
      </p:sp>
      <p:pic>
        <p:nvPicPr>
          <p:cNvPr id="4" name="Picture 3">
            <a:extLst>
              <a:ext uri="{FF2B5EF4-FFF2-40B4-BE49-F238E27FC236}">
                <a16:creationId xmlns:a16="http://schemas.microsoft.com/office/drawing/2014/main" id="{A6458C26-BF93-4E30-8A3F-9C15CFD2FEB4}"/>
              </a:ext>
            </a:extLst>
          </p:cNvPr>
          <p:cNvPicPr>
            <a:picLocks noChangeAspect="1"/>
          </p:cNvPicPr>
          <p:nvPr/>
        </p:nvPicPr>
        <p:blipFill>
          <a:blip r:embed="rId2"/>
          <a:stretch>
            <a:fillRect/>
          </a:stretch>
        </p:blipFill>
        <p:spPr>
          <a:xfrm>
            <a:off x="3466893" y="2085474"/>
            <a:ext cx="6058107" cy="4636168"/>
          </a:xfrm>
          <a:prstGeom prst="rect">
            <a:avLst/>
          </a:prstGeom>
        </p:spPr>
      </p:pic>
    </p:spTree>
    <p:extLst>
      <p:ext uri="{BB962C8B-B14F-4D97-AF65-F5344CB8AC3E}">
        <p14:creationId xmlns:p14="http://schemas.microsoft.com/office/powerpoint/2010/main" val="2196405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E16C-983D-420B-8635-7197E4899A54}"/>
              </a:ext>
            </a:extLst>
          </p:cNvPr>
          <p:cNvSpPr>
            <a:spLocks noGrp="1"/>
          </p:cNvSpPr>
          <p:nvPr>
            <p:ph type="title"/>
          </p:nvPr>
        </p:nvSpPr>
        <p:spPr/>
        <p:txBody>
          <a:bodyPr/>
          <a:lstStyle/>
          <a:p>
            <a:r>
              <a:rPr lang="en-US" sz="2600" dirty="0"/>
              <a:t>Correctness Oriented Properties and Measurements</a:t>
            </a:r>
          </a:p>
        </p:txBody>
      </p:sp>
      <p:sp>
        <p:nvSpPr>
          <p:cNvPr id="3" name="Content Placeholder 2">
            <a:extLst>
              <a:ext uri="{FF2B5EF4-FFF2-40B4-BE49-F238E27FC236}">
                <a16:creationId xmlns:a16="http://schemas.microsoft.com/office/drawing/2014/main" id="{6F5B0774-3301-403A-B683-0AC3D7AC054B}"/>
              </a:ext>
            </a:extLst>
          </p:cNvPr>
          <p:cNvSpPr>
            <a:spLocks noGrp="1"/>
          </p:cNvSpPr>
          <p:nvPr>
            <p:ph idx="1"/>
          </p:nvPr>
        </p:nvSpPr>
        <p:spPr>
          <a:xfrm>
            <a:off x="417095" y="1892968"/>
            <a:ext cx="11193713" cy="4648196"/>
          </a:xfrm>
        </p:spPr>
        <p:txBody>
          <a:bodyPr/>
          <a:lstStyle/>
          <a:p>
            <a:pPr algn="just"/>
            <a:r>
              <a:rPr lang="en-US" sz="2400" dirty="0"/>
              <a:t>Failure properties and direct failure measurement</a:t>
            </a:r>
          </a:p>
          <a:p>
            <a:pPr lvl="1" algn="just"/>
            <a:r>
              <a:rPr lang="en-US" sz="2200" dirty="0">
                <a:solidFill>
                  <a:srgbClr val="006600"/>
                </a:solidFill>
              </a:rPr>
              <a:t>Failure properties include information about the specific failures, what they are, how they occur, etc</a:t>
            </a:r>
            <a:r>
              <a:rPr lang="en-US" sz="2200" dirty="0" smtClean="0">
                <a:solidFill>
                  <a:srgbClr val="006600"/>
                </a:solidFill>
              </a:rPr>
              <a:t>. These properties can be measured directly by examining failure count, distribution, density etc.</a:t>
            </a:r>
            <a:endParaRPr lang="en-US" sz="2200" dirty="0">
              <a:solidFill>
                <a:srgbClr val="006600"/>
              </a:solidFill>
            </a:endParaRPr>
          </a:p>
          <a:p>
            <a:pPr algn="just"/>
            <a:r>
              <a:rPr lang="en-US" sz="2400" dirty="0"/>
              <a:t>Failure likelihood and reliability measurement </a:t>
            </a:r>
          </a:p>
          <a:p>
            <a:pPr lvl="1" algn="just"/>
            <a:r>
              <a:rPr lang="en-US" sz="2200" dirty="0">
                <a:solidFill>
                  <a:srgbClr val="006600"/>
                </a:solidFill>
              </a:rPr>
              <a:t>How often or how likely a failure is going to occur is of critical concern to software users and customers. This likelihood is captured in various reliability measures, where reliability can be defined as the probability of failure-free operations for a specific time  period or for a given set of inputs</a:t>
            </a:r>
          </a:p>
        </p:txBody>
      </p:sp>
    </p:spTree>
    <p:extLst>
      <p:ext uri="{BB962C8B-B14F-4D97-AF65-F5344CB8AC3E}">
        <p14:creationId xmlns:p14="http://schemas.microsoft.com/office/powerpoint/2010/main" val="3560199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F645C-B701-41AF-9F19-3B1A1D71A876}"/>
              </a:ext>
            </a:extLst>
          </p:cNvPr>
          <p:cNvSpPr>
            <a:spLocks noGrp="1"/>
          </p:cNvSpPr>
          <p:nvPr>
            <p:ph type="title"/>
          </p:nvPr>
        </p:nvSpPr>
        <p:spPr/>
        <p:txBody>
          <a:bodyPr/>
          <a:lstStyle/>
          <a:p>
            <a:r>
              <a:rPr lang="en-US" sz="2700" dirty="0"/>
              <a:t>Correctness Oriented Properties and Measurements</a:t>
            </a:r>
          </a:p>
        </p:txBody>
      </p:sp>
      <p:sp>
        <p:nvSpPr>
          <p:cNvPr id="3" name="Content Placeholder 2">
            <a:extLst>
              <a:ext uri="{FF2B5EF4-FFF2-40B4-BE49-F238E27FC236}">
                <a16:creationId xmlns:a16="http://schemas.microsoft.com/office/drawing/2014/main" id="{993D05AB-5AE5-4799-B240-6B00ECEF31F6}"/>
              </a:ext>
            </a:extLst>
          </p:cNvPr>
          <p:cNvSpPr>
            <a:spLocks noGrp="1"/>
          </p:cNvSpPr>
          <p:nvPr>
            <p:ph idx="1"/>
          </p:nvPr>
        </p:nvSpPr>
        <p:spPr/>
        <p:txBody>
          <a:bodyPr/>
          <a:lstStyle/>
          <a:p>
            <a:pPr algn="just"/>
            <a:r>
              <a:rPr lang="en-US" sz="2400" dirty="0"/>
              <a:t>Failure severity measurement and safety assurance</a:t>
            </a:r>
          </a:p>
          <a:p>
            <a:pPr lvl="1" algn="just"/>
            <a:r>
              <a:rPr lang="en-US" sz="2200" dirty="0">
                <a:solidFill>
                  <a:srgbClr val="006600"/>
                </a:solidFill>
              </a:rPr>
              <a:t>Accidents, which are defined to be failures with severe consequences, need to be avoided, contained, or dealt with to ensure the safety for the personnel involved and to minimize other damages</a:t>
            </a:r>
          </a:p>
          <a:p>
            <a:pPr lvl="1" algn="just"/>
            <a:endParaRPr lang="en-US" sz="2200" dirty="0">
              <a:solidFill>
                <a:srgbClr val="006600"/>
              </a:solidFill>
            </a:endParaRPr>
          </a:p>
        </p:txBody>
      </p:sp>
    </p:spTree>
    <p:extLst>
      <p:ext uri="{BB962C8B-B14F-4D97-AF65-F5344CB8AC3E}">
        <p14:creationId xmlns:p14="http://schemas.microsoft.com/office/powerpoint/2010/main" val="225288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1482-BDEB-4DAE-BAD4-3A383B90DC06}"/>
              </a:ext>
            </a:extLst>
          </p:cNvPr>
          <p:cNvSpPr>
            <a:spLocks noGrp="1"/>
          </p:cNvSpPr>
          <p:nvPr>
            <p:ph type="title"/>
          </p:nvPr>
        </p:nvSpPr>
        <p:spPr/>
        <p:txBody>
          <a:bodyPr/>
          <a:lstStyle/>
          <a:p>
            <a:r>
              <a:rPr lang="en-US" sz="2600" dirty="0"/>
              <a:t>Defects in the context of QA and quality engineering</a:t>
            </a:r>
          </a:p>
        </p:txBody>
      </p:sp>
      <p:sp>
        <p:nvSpPr>
          <p:cNvPr id="3" name="Content Placeholder 2">
            <a:extLst>
              <a:ext uri="{FF2B5EF4-FFF2-40B4-BE49-F238E27FC236}">
                <a16:creationId xmlns:a16="http://schemas.microsoft.com/office/drawing/2014/main" id="{EDEE30A7-8C53-42B7-81DC-B7B357EE4A05}"/>
              </a:ext>
            </a:extLst>
          </p:cNvPr>
          <p:cNvSpPr>
            <a:spLocks noGrp="1"/>
          </p:cNvSpPr>
          <p:nvPr>
            <p:ph idx="1"/>
          </p:nvPr>
        </p:nvSpPr>
        <p:spPr>
          <a:xfrm>
            <a:off x="721895" y="2165684"/>
            <a:ext cx="10619873" cy="3644566"/>
          </a:xfrm>
        </p:spPr>
        <p:txBody>
          <a:bodyPr/>
          <a:lstStyle/>
          <a:p>
            <a:pPr algn="just"/>
            <a:r>
              <a:rPr lang="en-US" dirty="0"/>
              <a:t>Three generic ways to deal with defects include: </a:t>
            </a:r>
          </a:p>
          <a:p>
            <a:pPr lvl="1" algn="just"/>
            <a:r>
              <a:rPr lang="en-US" dirty="0"/>
              <a:t> </a:t>
            </a:r>
            <a:r>
              <a:rPr lang="en-US" dirty="0">
                <a:solidFill>
                  <a:srgbClr val="006600"/>
                </a:solidFill>
              </a:rPr>
              <a:t>defect prevention</a:t>
            </a:r>
          </a:p>
          <a:p>
            <a:pPr lvl="1" algn="just"/>
            <a:r>
              <a:rPr lang="en-US" dirty="0">
                <a:solidFill>
                  <a:srgbClr val="006600"/>
                </a:solidFill>
              </a:rPr>
              <a:t>defect detection and removal</a:t>
            </a:r>
          </a:p>
          <a:p>
            <a:pPr lvl="1" algn="just"/>
            <a:r>
              <a:rPr lang="en-US" dirty="0">
                <a:solidFill>
                  <a:srgbClr val="006600"/>
                </a:solidFill>
              </a:rPr>
              <a:t>defect containment</a:t>
            </a:r>
          </a:p>
          <a:p>
            <a:pPr algn="just"/>
            <a:r>
              <a:rPr lang="en-US" dirty="0"/>
              <a:t>Quality engineering can also be viewed as </a:t>
            </a:r>
            <a:r>
              <a:rPr lang="en-US" u="sng" dirty="0">
                <a:solidFill>
                  <a:srgbClr val="006600"/>
                </a:solidFill>
              </a:rPr>
              <a:t>defect management</a:t>
            </a:r>
            <a:r>
              <a:rPr lang="en-US" dirty="0"/>
              <a:t>. In addition to the execution of the planned QA activities, quality engineering also includes:</a:t>
            </a:r>
          </a:p>
          <a:p>
            <a:pPr lvl="1" algn="just"/>
            <a:r>
              <a:rPr lang="en-US" dirty="0">
                <a:solidFill>
                  <a:srgbClr val="006600"/>
                </a:solidFill>
              </a:rPr>
              <a:t>quality planning before specific QA activities are carried out</a:t>
            </a:r>
          </a:p>
          <a:p>
            <a:pPr lvl="1" algn="just"/>
            <a:r>
              <a:rPr lang="en-US" dirty="0">
                <a:solidFill>
                  <a:srgbClr val="006600"/>
                </a:solidFill>
              </a:rPr>
              <a:t>measurement, analysis, and feedback to monitor and control the QA activities</a:t>
            </a:r>
          </a:p>
        </p:txBody>
      </p:sp>
    </p:spTree>
    <p:extLst>
      <p:ext uri="{BB962C8B-B14F-4D97-AF65-F5344CB8AC3E}">
        <p14:creationId xmlns:p14="http://schemas.microsoft.com/office/powerpoint/2010/main" val="328939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D90D2-7445-4446-86D2-D16F92C46A5D}"/>
              </a:ext>
            </a:extLst>
          </p:cNvPr>
          <p:cNvSpPr>
            <a:spLocks noGrp="1"/>
          </p:cNvSpPr>
          <p:nvPr>
            <p:ph type="title"/>
          </p:nvPr>
        </p:nvSpPr>
        <p:spPr>
          <a:xfrm>
            <a:off x="701508" y="906376"/>
            <a:ext cx="8870950" cy="655638"/>
          </a:xfrm>
        </p:spPr>
        <p:txBody>
          <a:bodyPr/>
          <a:lstStyle/>
          <a:p>
            <a:r>
              <a:rPr lang="en-US" sz="2600" dirty="0"/>
              <a:t>Causes of Software Errors</a:t>
            </a:r>
          </a:p>
        </p:txBody>
      </p:sp>
      <p:sp>
        <p:nvSpPr>
          <p:cNvPr id="3" name="Content Placeholder 2">
            <a:extLst>
              <a:ext uri="{FF2B5EF4-FFF2-40B4-BE49-F238E27FC236}">
                <a16:creationId xmlns:a16="http://schemas.microsoft.com/office/drawing/2014/main" id="{D02CC922-E7A1-40F4-A20E-34638F24B05B}"/>
              </a:ext>
            </a:extLst>
          </p:cNvPr>
          <p:cNvSpPr>
            <a:spLocks noGrp="1"/>
          </p:cNvSpPr>
          <p:nvPr>
            <p:ph idx="1"/>
          </p:nvPr>
        </p:nvSpPr>
        <p:spPr/>
        <p:txBody>
          <a:bodyPr>
            <a:normAutofit/>
          </a:bodyPr>
          <a:lstStyle/>
          <a:p>
            <a:r>
              <a:rPr lang="en-US" sz="2000" dirty="0"/>
              <a:t>Faulty definition of requirements</a:t>
            </a:r>
          </a:p>
          <a:p>
            <a:r>
              <a:rPr lang="en-US" sz="2000" dirty="0" smtClean="0"/>
              <a:t>Client-developer </a:t>
            </a:r>
            <a:r>
              <a:rPr lang="en-US" sz="2000" dirty="0"/>
              <a:t>communication failures</a:t>
            </a:r>
          </a:p>
          <a:p>
            <a:r>
              <a:rPr lang="en-US" sz="2000" dirty="0" smtClean="0"/>
              <a:t>Deliberate </a:t>
            </a:r>
            <a:r>
              <a:rPr lang="en-US" sz="2000" dirty="0"/>
              <a:t>deviation from requirements </a:t>
            </a:r>
          </a:p>
          <a:p>
            <a:r>
              <a:rPr lang="en-US" sz="2000" dirty="0"/>
              <a:t>Logical design </a:t>
            </a:r>
            <a:r>
              <a:rPr lang="en-US" sz="2000" dirty="0" smtClean="0"/>
              <a:t>errors</a:t>
            </a:r>
            <a:endParaRPr lang="en-US" sz="1900" dirty="0">
              <a:solidFill>
                <a:srgbClr val="006600"/>
              </a:solidFill>
            </a:endParaRPr>
          </a:p>
          <a:p>
            <a:endParaRPr lang="en-US" sz="2000" dirty="0"/>
          </a:p>
        </p:txBody>
      </p:sp>
    </p:spTree>
    <p:extLst>
      <p:ext uri="{BB962C8B-B14F-4D97-AF65-F5344CB8AC3E}">
        <p14:creationId xmlns:p14="http://schemas.microsoft.com/office/powerpoint/2010/main" val="419564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63514-5745-4E34-BD29-F78A803CC5C6}"/>
              </a:ext>
            </a:extLst>
          </p:cNvPr>
          <p:cNvSpPr>
            <a:spLocks noGrp="1"/>
          </p:cNvSpPr>
          <p:nvPr>
            <p:ph type="title"/>
          </p:nvPr>
        </p:nvSpPr>
        <p:spPr/>
        <p:txBody>
          <a:bodyPr/>
          <a:lstStyle/>
          <a:p>
            <a:r>
              <a:rPr lang="en-US" dirty="0"/>
              <a:t>Causes of Software Errors</a:t>
            </a:r>
          </a:p>
        </p:txBody>
      </p:sp>
      <p:sp>
        <p:nvSpPr>
          <p:cNvPr id="3" name="Content Placeholder 2">
            <a:extLst>
              <a:ext uri="{FF2B5EF4-FFF2-40B4-BE49-F238E27FC236}">
                <a16:creationId xmlns:a16="http://schemas.microsoft.com/office/drawing/2014/main" id="{7996D23A-F532-44B1-8331-1C4B36C57079}"/>
              </a:ext>
            </a:extLst>
          </p:cNvPr>
          <p:cNvSpPr>
            <a:spLocks noGrp="1"/>
          </p:cNvSpPr>
          <p:nvPr>
            <p:ph idx="1"/>
          </p:nvPr>
        </p:nvSpPr>
        <p:spPr>
          <a:xfrm>
            <a:off x="465221" y="2117558"/>
            <a:ext cx="11486147" cy="4588042"/>
          </a:xfrm>
        </p:spPr>
        <p:txBody>
          <a:bodyPr>
            <a:normAutofit/>
          </a:bodyPr>
          <a:lstStyle/>
          <a:p>
            <a:r>
              <a:rPr lang="en-US" sz="2000" dirty="0"/>
              <a:t>Coding errors</a:t>
            </a:r>
          </a:p>
          <a:p>
            <a:r>
              <a:rPr lang="en-US" sz="2000" dirty="0" smtClean="0"/>
              <a:t>Non-compliance with documentation and coding instructions </a:t>
            </a:r>
          </a:p>
          <a:p>
            <a:r>
              <a:rPr lang="en-US" sz="2000" dirty="0" smtClean="0"/>
              <a:t>Shortcomings </a:t>
            </a:r>
            <a:r>
              <a:rPr lang="en-US" sz="2000" dirty="0"/>
              <a:t>of the testing process</a:t>
            </a:r>
          </a:p>
          <a:p>
            <a:r>
              <a:rPr lang="en-US" sz="2000" dirty="0" smtClean="0"/>
              <a:t>Procedure </a:t>
            </a:r>
            <a:r>
              <a:rPr lang="en-US" sz="2000" dirty="0"/>
              <a:t>errors</a:t>
            </a:r>
          </a:p>
          <a:p>
            <a:r>
              <a:rPr lang="en-US" sz="2000" dirty="0"/>
              <a:t>Documentation errors</a:t>
            </a:r>
          </a:p>
          <a:p>
            <a:r>
              <a:rPr lang="en-US" sz="2000" dirty="0"/>
              <a:t>Omission of software functions</a:t>
            </a:r>
          </a:p>
          <a:p>
            <a:endParaRPr lang="en-US" sz="2000" dirty="0"/>
          </a:p>
        </p:txBody>
      </p:sp>
    </p:spTree>
    <p:extLst>
      <p:ext uri="{BB962C8B-B14F-4D97-AF65-F5344CB8AC3E}">
        <p14:creationId xmlns:p14="http://schemas.microsoft.com/office/powerpoint/2010/main" val="1755762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4018" y="3962400"/>
            <a:ext cx="4114800" cy="914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That is all </a:t>
            </a:r>
          </a:p>
        </p:txBody>
      </p:sp>
      <p:sp>
        <p:nvSpPr>
          <p:cNvPr id="4" name="Rectangle 3"/>
          <p:cNvSpPr/>
          <p:nvPr/>
        </p:nvSpPr>
        <p:spPr>
          <a:xfrm>
            <a:off x="2777836" y="4876800"/>
            <a:ext cx="3373582" cy="457200"/>
          </a:xfrm>
          <a:prstGeom prst="rect">
            <a:avLst/>
          </a:prstGeom>
          <a:solidFill>
            <a:srgbClr val="FA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5" name="Rectangle 4"/>
          <p:cNvSpPr/>
          <p:nvPr/>
        </p:nvSpPr>
        <p:spPr>
          <a:xfrm>
            <a:off x="6303818" y="3539836"/>
            <a:ext cx="3373582" cy="457200"/>
          </a:xfrm>
          <a:prstGeom prst="rect">
            <a:avLst/>
          </a:prstGeom>
          <a:solidFill>
            <a:srgbClr val="FA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pic>
        <p:nvPicPr>
          <p:cNvPr id="7" name="Picture 6" descr="National University of Computer and Emerging Sciences logo.png"/>
          <p:cNvPicPr/>
          <p:nvPr/>
        </p:nvPicPr>
        <p:blipFill>
          <a:blip r:embed="rId3"/>
          <a:srcRect/>
          <a:stretch>
            <a:fillRect/>
          </a:stretch>
        </p:blipFill>
        <p:spPr bwMode="auto">
          <a:xfrm>
            <a:off x="4876800" y="1066801"/>
            <a:ext cx="2381250" cy="2390775"/>
          </a:xfrm>
          <a:prstGeom prst="rect">
            <a:avLst/>
          </a:prstGeom>
          <a:noFill/>
          <a:ln w="9525">
            <a:noFill/>
            <a:miter lim="800000"/>
            <a:headEnd/>
            <a:tailEnd/>
          </a:ln>
        </p:spPr>
      </p:pic>
      <p:sp>
        <p:nvSpPr>
          <p:cNvPr id="8"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47</a:t>
            </a:fld>
            <a:endParaRPr lang="en-US" dirty="0"/>
          </a:p>
        </p:txBody>
      </p:sp>
    </p:spTree>
    <p:extLst>
      <p:ext uri="{BB962C8B-B14F-4D97-AF65-F5344CB8AC3E}">
        <p14:creationId xmlns:p14="http://schemas.microsoft.com/office/powerpoint/2010/main" val="1032267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Overview of </a:t>
            </a:r>
            <a:r>
              <a:rPr lang="en-US" sz="2000" dirty="0" smtClean="0"/>
              <a:t>SE-3002</a:t>
            </a:r>
            <a:r>
              <a:rPr lang="en-US" dirty="0"/>
              <a:t/>
            </a:r>
            <a:br>
              <a:rPr lang="en-US" dirty="0"/>
            </a:br>
            <a:r>
              <a:rPr lang="en-US" dirty="0"/>
              <a:t>About the course</a:t>
            </a:r>
          </a:p>
        </p:txBody>
      </p:sp>
      <p:sp>
        <p:nvSpPr>
          <p:cNvPr id="3" name="Content Placeholder 2"/>
          <p:cNvSpPr>
            <a:spLocks noGrp="1"/>
          </p:cNvSpPr>
          <p:nvPr>
            <p:ph idx="1"/>
          </p:nvPr>
        </p:nvSpPr>
        <p:spPr>
          <a:xfrm>
            <a:off x="581192" y="1616529"/>
            <a:ext cx="11029615" cy="4876800"/>
          </a:xfrm>
        </p:spPr>
        <p:txBody>
          <a:bodyPr>
            <a:normAutofit/>
          </a:bodyPr>
          <a:lstStyle/>
          <a:p>
            <a:r>
              <a:rPr lang="en-US" dirty="0"/>
              <a:t>Knowledge of Software Quality Engineering concepts through standards.</a:t>
            </a:r>
          </a:p>
          <a:p>
            <a:r>
              <a:rPr lang="en-US" dirty="0" smtClean="0"/>
              <a:t>Comprehension </a:t>
            </a:r>
            <a:r>
              <a:rPr lang="en-US" dirty="0"/>
              <a:t>of why do we have to engineer quality in to software.</a:t>
            </a:r>
          </a:p>
          <a:p>
            <a:r>
              <a:rPr lang="en-US" dirty="0" smtClean="0"/>
              <a:t>Comprehension </a:t>
            </a:r>
            <a:r>
              <a:rPr lang="en-US" dirty="0"/>
              <a:t>and Application of Software Quality Assurance Plan (SQAP).</a:t>
            </a:r>
          </a:p>
          <a:p>
            <a:r>
              <a:rPr lang="en-US" dirty="0" smtClean="0"/>
              <a:t>Comprehension </a:t>
            </a:r>
            <a:r>
              <a:rPr lang="en-US" dirty="0"/>
              <a:t>and Application of static and dynamic testing techniques for Quality Control (QC</a:t>
            </a:r>
            <a:r>
              <a:rPr lang="en-US" dirty="0" smtClean="0"/>
              <a:t>).</a:t>
            </a:r>
          </a:p>
          <a:p>
            <a:r>
              <a:rPr lang="en-US" dirty="0" smtClean="0"/>
              <a:t>Comprehension and Application of Software Quality Measurement using Models (QMM).</a:t>
            </a:r>
          </a:p>
          <a:p>
            <a:pPr algn="just"/>
            <a:r>
              <a:rPr lang="en-US" dirty="0" smtClean="0">
                <a:solidFill>
                  <a:schemeClr val="tx1"/>
                </a:solidFill>
              </a:rPr>
              <a:t>A </a:t>
            </a:r>
            <a:r>
              <a:rPr lang="en-US" dirty="0">
                <a:solidFill>
                  <a:schemeClr val="tx1"/>
                </a:solidFill>
              </a:rPr>
              <a:t>strong in </a:t>
            </a:r>
            <a:r>
              <a:rPr lang="en-US" dirty="0">
                <a:solidFill>
                  <a:srgbClr val="FF0000"/>
                </a:solidFill>
              </a:rPr>
              <a:t>class participation </a:t>
            </a:r>
            <a:r>
              <a:rPr lang="en-US" dirty="0">
                <a:solidFill>
                  <a:schemeClr val="tx1"/>
                </a:solidFill>
              </a:rPr>
              <a:t>from the students will be encouraged and required during the discussion on these case </a:t>
            </a:r>
            <a:r>
              <a:rPr lang="en-US" dirty="0" smtClean="0">
                <a:solidFill>
                  <a:schemeClr val="tx1"/>
                </a:solidFill>
              </a:rPr>
              <a:t>studies(your projects)</a:t>
            </a:r>
            <a:endParaRPr lang="en-US" dirty="0">
              <a:solidFill>
                <a:schemeClr val="tx1"/>
              </a:solidFill>
            </a:endParaRPr>
          </a:p>
          <a:p>
            <a:pPr algn="just"/>
            <a:endParaRPr lang="en-US" dirty="0"/>
          </a:p>
        </p:txBody>
      </p:sp>
      <p:sp>
        <p:nvSpPr>
          <p:cNvPr id="4" name="Footer Placeholder 3"/>
          <p:cNvSpPr>
            <a:spLocks noGrp="1"/>
          </p:cNvSpPr>
          <p:nvPr>
            <p:ph type="ftr" sz="quarter" idx="11"/>
          </p:nvPr>
        </p:nvSpPr>
        <p:spPr/>
        <p:txBody>
          <a:bodyPr/>
          <a:lstStyle/>
          <a:p>
            <a:r>
              <a:rPr lang="en-US" dirty="0" smtClean="0"/>
              <a:t>Software Quality Engineering</a:t>
            </a:r>
            <a:endParaRPr lang="en-US" dirty="0"/>
          </a:p>
        </p:txBody>
      </p:sp>
      <p:sp>
        <p:nvSpPr>
          <p:cNvPr id="5"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5</a:t>
            </a:fld>
            <a:endParaRPr lang="en-US" dirty="0"/>
          </a:p>
        </p:txBody>
      </p:sp>
    </p:spTree>
    <p:extLst>
      <p:ext uri="{BB962C8B-B14F-4D97-AF65-F5344CB8AC3E}">
        <p14:creationId xmlns:p14="http://schemas.microsoft.com/office/powerpoint/2010/main" val="39468976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title"/>
          </p:nvPr>
        </p:nvSpPr>
        <p:spPr>
          <a:xfrm>
            <a:off x="848932" y="980941"/>
            <a:ext cx="8432800" cy="628650"/>
          </a:xfrm>
        </p:spPr>
        <p:txBody>
          <a:bodyPr>
            <a:normAutofit fontScale="90000"/>
          </a:bodyPr>
          <a:lstStyle/>
          <a:p>
            <a:r>
              <a:rPr lang="en-US" sz="2200" dirty="0"/>
              <a:t>Overview of </a:t>
            </a:r>
            <a:r>
              <a:rPr lang="en-US" sz="2400" dirty="0"/>
              <a:t>SE-3002</a:t>
            </a:r>
            <a:r>
              <a:rPr lang="en-US" sz="2200" dirty="0"/>
              <a:t/>
            </a:r>
            <a:br>
              <a:rPr lang="en-US" sz="2200" dirty="0"/>
            </a:br>
            <a:r>
              <a:rPr lang="en-US" sz="2200" dirty="0"/>
              <a:t> </a:t>
            </a:r>
            <a:r>
              <a:rPr lang="en-US" sz="4000" dirty="0"/>
              <a:t>Major Topics of the course</a:t>
            </a:r>
          </a:p>
        </p:txBody>
      </p:sp>
      <p:sp>
        <p:nvSpPr>
          <p:cNvPr id="3" name="Footer Placeholder 2"/>
          <p:cNvSpPr>
            <a:spLocks noGrp="1"/>
          </p:cNvSpPr>
          <p:nvPr>
            <p:ph type="ftr" sz="quarter" idx="11"/>
          </p:nvPr>
        </p:nvSpPr>
        <p:spPr/>
        <p:txBody>
          <a:bodyPr/>
          <a:lstStyle/>
          <a:p>
            <a:r>
              <a:rPr lang="en-US" smtClean="0"/>
              <a:t>Software Quality Engineering</a:t>
            </a:r>
            <a:endParaRPr lang="en-US"/>
          </a:p>
        </p:txBody>
      </p:sp>
      <p:sp>
        <p:nvSpPr>
          <p:cNvPr id="49"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6</a:t>
            </a:fld>
            <a:endParaRPr lang="en-US" dirty="0"/>
          </a:p>
        </p:txBody>
      </p:sp>
      <p:sp>
        <p:nvSpPr>
          <p:cNvPr id="4" name="TextBox 3"/>
          <p:cNvSpPr txBox="1"/>
          <p:nvPr/>
        </p:nvSpPr>
        <p:spPr>
          <a:xfrm>
            <a:off x="581192" y="1979062"/>
            <a:ext cx="10315977" cy="4108817"/>
          </a:xfrm>
          <a:prstGeom prst="rect">
            <a:avLst/>
          </a:prstGeom>
          <a:noFill/>
        </p:spPr>
        <p:txBody>
          <a:bodyPr wrap="square" rtlCol="0">
            <a:spAutoFit/>
          </a:bodyPr>
          <a:lstStyle/>
          <a:p>
            <a:pPr algn="just"/>
            <a:endParaRPr lang="en-US" b="1" dirty="0" smtClean="0">
              <a:solidFill>
                <a:srgbClr val="000000"/>
              </a:solidFill>
              <a:latin typeface="Tahoma" charset="0"/>
            </a:endParaRPr>
          </a:p>
          <a:p>
            <a:pPr marL="285750" indent="-285750" algn="just">
              <a:lnSpc>
                <a:spcPct val="150000"/>
              </a:lnSpc>
              <a:buFont typeface="Arial" panose="020B0604020202020204" pitchFamily="34" charset="0"/>
              <a:buChar char="•"/>
            </a:pPr>
            <a:r>
              <a:rPr lang="en-US" dirty="0" smtClean="0"/>
              <a:t>Software </a:t>
            </a:r>
            <a:r>
              <a:rPr lang="en-US" dirty="0"/>
              <a:t>Quality, Software Quality Attributes, Quality Engineering, </a:t>
            </a:r>
            <a:endParaRPr lang="en-US" dirty="0" smtClean="0"/>
          </a:p>
          <a:p>
            <a:pPr marL="285750" indent="-285750" algn="just">
              <a:lnSpc>
                <a:spcPct val="150000"/>
              </a:lnSpc>
              <a:buFont typeface="Arial" panose="020B0604020202020204" pitchFamily="34" charset="0"/>
              <a:buChar char="•"/>
            </a:pPr>
            <a:r>
              <a:rPr lang="en-US" dirty="0" smtClean="0"/>
              <a:t>Testing </a:t>
            </a:r>
            <a:r>
              <a:rPr lang="en-US" dirty="0"/>
              <a:t>Concepts, Issues, </a:t>
            </a:r>
            <a:r>
              <a:rPr lang="en-US" dirty="0" smtClean="0"/>
              <a:t>Software </a:t>
            </a:r>
            <a:r>
              <a:rPr lang="en-US" dirty="0"/>
              <a:t>testing lifecycle</a:t>
            </a:r>
            <a:r>
              <a:rPr lang="en-US" dirty="0" smtClean="0"/>
              <a:t>. </a:t>
            </a:r>
            <a:r>
              <a:rPr lang="en-US" dirty="0"/>
              <a:t>Testing Scopes, Testing Approaches, </a:t>
            </a:r>
            <a:endParaRPr lang="en-US" dirty="0" smtClean="0"/>
          </a:p>
          <a:p>
            <a:pPr marL="285750" indent="-285750" algn="just">
              <a:lnSpc>
                <a:spcPct val="150000"/>
              </a:lnSpc>
              <a:buFont typeface="Arial" panose="020B0604020202020204" pitchFamily="34" charset="0"/>
              <a:buChar char="•"/>
            </a:pPr>
            <a:r>
              <a:rPr lang="en-US" dirty="0" smtClean="0"/>
              <a:t>Requirement </a:t>
            </a:r>
            <a:r>
              <a:rPr lang="en-US" dirty="0"/>
              <a:t>of software test planning, Testing documentation, Software testing techniques, Testing </a:t>
            </a:r>
            <a:r>
              <a:rPr lang="en-US" dirty="0" smtClean="0"/>
              <a:t>philosophies</a:t>
            </a:r>
          </a:p>
          <a:p>
            <a:pPr marL="285750" indent="-285750" algn="just">
              <a:lnSpc>
                <a:spcPct val="150000"/>
              </a:lnSpc>
              <a:buFont typeface="Arial" panose="020B0604020202020204" pitchFamily="34" charset="0"/>
              <a:buChar char="•"/>
            </a:pPr>
            <a:r>
              <a:rPr lang="en-US" dirty="0" smtClean="0"/>
              <a:t>Testing </a:t>
            </a:r>
            <a:r>
              <a:rPr lang="en-US" dirty="0"/>
              <a:t>strategies, Software inspections, Software reviews, Inspection checks and metrics, </a:t>
            </a:r>
            <a:endParaRPr lang="en-US" dirty="0" smtClean="0"/>
          </a:p>
          <a:p>
            <a:pPr marL="285750" indent="-285750" algn="just">
              <a:lnSpc>
                <a:spcPct val="150000"/>
              </a:lnSpc>
              <a:buFont typeface="Arial" panose="020B0604020202020204" pitchFamily="34" charset="0"/>
              <a:buChar char="•"/>
            </a:pPr>
            <a:r>
              <a:rPr lang="en-US" dirty="0" smtClean="0"/>
              <a:t>From </a:t>
            </a:r>
            <a:r>
              <a:rPr lang="en-US" dirty="0"/>
              <a:t>functional to system aspects of testing, System testing, Scenarios development, Use-cases for testing, Specification-based testing, Open issues on software testing, </a:t>
            </a:r>
            <a:endParaRPr lang="en-US" dirty="0" smtClean="0"/>
          </a:p>
          <a:p>
            <a:pPr marL="285750" indent="-285750" algn="just">
              <a:lnSpc>
                <a:spcPct val="150000"/>
              </a:lnSpc>
              <a:buFont typeface="Arial" panose="020B0604020202020204" pitchFamily="34" charset="0"/>
              <a:buChar char="•"/>
            </a:pPr>
            <a:r>
              <a:rPr lang="en-US" dirty="0" smtClean="0"/>
              <a:t>Quality </a:t>
            </a:r>
            <a:r>
              <a:rPr lang="en-US" dirty="0"/>
              <a:t>Models, Models for quality assessment, Product quality metrics, </a:t>
            </a:r>
            <a:endParaRPr lang="en-US" dirty="0" smtClean="0"/>
          </a:p>
          <a:p>
            <a:pPr marL="285750" indent="-285750" algn="just">
              <a:lnSpc>
                <a:spcPct val="150000"/>
              </a:lnSpc>
              <a:buFont typeface="Arial" panose="020B0604020202020204" pitchFamily="34" charset="0"/>
              <a:buChar char="•"/>
            </a:pPr>
            <a:r>
              <a:rPr lang="en-US" dirty="0" smtClean="0"/>
              <a:t>Quality </a:t>
            </a:r>
            <a:r>
              <a:rPr lang="en-US" dirty="0"/>
              <a:t>Measurements, Quality improvement</a:t>
            </a:r>
            <a:endParaRPr lang="en-US" b="1" dirty="0">
              <a:latin typeface="Tahoma" charset="0"/>
            </a:endParaRPr>
          </a:p>
        </p:txBody>
      </p:sp>
    </p:spTree>
    <p:extLst>
      <p:ext uri="{BB962C8B-B14F-4D97-AF65-F5344CB8AC3E}">
        <p14:creationId xmlns:p14="http://schemas.microsoft.com/office/powerpoint/2010/main" val="990331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369" y="551645"/>
            <a:ext cx="8229600" cy="1143000"/>
          </a:xfrm>
        </p:spPr>
        <p:txBody>
          <a:bodyPr/>
          <a:lstStyle/>
          <a:p>
            <a:r>
              <a:rPr lang="en-US" sz="2000" dirty="0"/>
              <a:t>Overview of SE-3002</a:t>
            </a:r>
            <a:br>
              <a:rPr lang="en-US" sz="2000" dirty="0"/>
            </a:br>
            <a:r>
              <a:rPr lang="en-US" sz="3600" dirty="0"/>
              <a:t>Course Outline</a:t>
            </a:r>
          </a:p>
        </p:txBody>
      </p:sp>
      <p:sp>
        <p:nvSpPr>
          <p:cNvPr id="3" name="Content Placeholder 2"/>
          <p:cNvSpPr>
            <a:spLocks noGrp="1"/>
          </p:cNvSpPr>
          <p:nvPr>
            <p:ph idx="1"/>
          </p:nvPr>
        </p:nvSpPr>
        <p:spPr>
          <a:xfrm>
            <a:off x="811369" y="2279560"/>
            <a:ext cx="9399431" cy="3740239"/>
          </a:xfrm>
        </p:spPr>
        <p:txBody>
          <a:bodyPr>
            <a:noAutofit/>
          </a:bodyPr>
          <a:lstStyle/>
          <a:p>
            <a:r>
              <a:rPr lang="en-US" dirty="0"/>
              <a:t>Basic concept of software </a:t>
            </a:r>
            <a:r>
              <a:rPr lang="en-US" dirty="0" smtClean="0"/>
              <a:t>quality and Importance </a:t>
            </a:r>
            <a:r>
              <a:rPr lang="en-US" dirty="0"/>
              <a:t>of software quality</a:t>
            </a:r>
          </a:p>
          <a:p>
            <a:r>
              <a:rPr lang="en-US" dirty="0" smtClean="0"/>
              <a:t>Software </a:t>
            </a:r>
            <a:r>
              <a:rPr lang="en-US" dirty="0"/>
              <a:t>Quality Standards e.g. ISO 9126</a:t>
            </a:r>
          </a:p>
          <a:p>
            <a:r>
              <a:rPr lang="en-US" dirty="0" smtClean="0"/>
              <a:t>Software </a:t>
            </a:r>
            <a:r>
              <a:rPr lang="en-US" dirty="0"/>
              <a:t>Quality attributes and characteristics</a:t>
            </a:r>
          </a:p>
          <a:p>
            <a:r>
              <a:rPr lang="en-US" dirty="0" smtClean="0"/>
              <a:t>Software </a:t>
            </a:r>
            <a:r>
              <a:rPr lang="en-US" dirty="0"/>
              <a:t>Quality Assurance  (SQA</a:t>
            </a:r>
            <a:r>
              <a:rPr lang="en-US" dirty="0" smtClean="0"/>
              <a:t>) techniques</a:t>
            </a:r>
            <a:endParaRPr lang="en-US" dirty="0"/>
          </a:p>
          <a:p>
            <a:r>
              <a:rPr lang="en-US" dirty="0" smtClean="0"/>
              <a:t>Software </a:t>
            </a:r>
            <a:r>
              <a:rPr lang="en-US" dirty="0"/>
              <a:t>Quality Control</a:t>
            </a:r>
          </a:p>
          <a:p>
            <a:r>
              <a:rPr lang="en-US" dirty="0" smtClean="0"/>
              <a:t>Static </a:t>
            </a:r>
            <a:r>
              <a:rPr lang="en-US" dirty="0"/>
              <a:t>Testing </a:t>
            </a:r>
            <a:r>
              <a:rPr lang="en-US" dirty="0" smtClean="0"/>
              <a:t>Techniques types </a:t>
            </a:r>
            <a:endParaRPr lang="en-US" dirty="0"/>
          </a:p>
          <a:p>
            <a:r>
              <a:rPr lang="en-US" dirty="0" smtClean="0"/>
              <a:t>Dynamic Testing levels</a:t>
            </a:r>
          </a:p>
          <a:p>
            <a:r>
              <a:rPr lang="en-US" dirty="0" smtClean="0"/>
              <a:t>Software Quality Measurement </a:t>
            </a:r>
            <a:r>
              <a:rPr lang="en-US" dirty="0"/>
              <a:t>Models</a:t>
            </a:r>
          </a:p>
          <a:p>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7</a:t>
            </a:fld>
            <a:endParaRPr lang="en-US" dirty="0"/>
          </a:p>
        </p:txBody>
      </p:sp>
    </p:spTree>
    <p:extLst>
      <p:ext uri="{BB962C8B-B14F-4D97-AF65-F5344CB8AC3E}">
        <p14:creationId xmlns:p14="http://schemas.microsoft.com/office/powerpoint/2010/main" val="2733903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611" y="144650"/>
            <a:ext cx="9851752" cy="1600200"/>
          </a:xfrm>
        </p:spPr>
        <p:txBody>
          <a:bodyPr>
            <a:normAutofit/>
          </a:bodyPr>
          <a:lstStyle/>
          <a:p>
            <a:r>
              <a:rPr lang="en-US" sz="2000" dirty="0"/>
              <a:t>Overview of SE-3002</a:t>
            </a:r>
            <a:r>
              <a:rPr lang="en-US" dirty="0"/>
              <a:t/>
            </a:r>
            <a:br>
              <a:rPr lang="en-US" dirty="0"/>
            </a:br>
            <a:r>
              <a:rPr lang="en-US" sz="3600" dirty="0"/>
              <a:t>Pre-requisites /Knowledge assumed</a:t>
            </a:r>
          </a:p>
        </p:txBody>
      </p:sp>
      <p:sp>
        <p:nvSpPr>
          <p:cNvPr id="3" name="Content Placeholder 2"/>
          <p:cNvSpPr>
            <a:spLocks noGrp="1"/>
          </p:cNvSpPr>
          <p:nvPr>
            <p:ph idx="1"/>
          </p:nvPr>
        </p:nvSpPr>
        <p:spPr>
          <a:xfrm>
            <a:off x="1981200" y="2286001"/>
            <a:ext cx="8229600" cy="4190999"/>
          </a:xfrm>
        </p:spPr>
        <p:txBody>
          <a:bodyPr>
            <a:normAutofit/>
          </a:bodyPr>
          <a:lstStyle/>
          <a:p>
            <a:r>
              <a:rPr lang="en-US" sz="2800" dirty="0" smtClean="0"/>
              <a:t>Software Design And Architecture</a:t>
            </a:r>
            <a:endParaRPr lang="en-US" sz="2800" dirty="0"/>
          </a:p>
          <a:p>
            <a:r>
              <a:rPr lang="en-US" sz="2800" dirty="0"/>
              <a:t>Programming language concepts</a:t>
            </a:r>
          </a:p>
          <a:p>
            <a:r>
              <a:rPr lang="en-US" sz="2800" dirty="0"/>
              <a:t>Data structure concepts</a:t>
            </a:r>
          </a:p>
          <a:p>
            <a:r>
              <a:rPr lang="en-US" sz="2800" dirty="0"/>
              <a:t>Database system concepts</a:t>
            </a:r>
          </a:p>
          <a:p>
            <a:pPr>
              <a:buNone/>
            </a:pPr>
            <a:endParaRPr lang="en-US" sz="2800" dirty="0"/>
          </a:p>
          <a:p>
            <a:endParaRPr lang="en-US" sz="2800" dirty="0"/>
          </a:p>
          <a:p>
            <a:pPr lvl="1"/>
            <a:endParaRPr lang="en-US" sz="2800" dirty="0"/>
          </a:p>
          <a:p>
            <a:endParaRPr lang="en-US" sz="2800"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8</a:t>
            </a:fld>
            <a:endParaRPr lang="en-US" dirty="0"/>
          </a:p>
        </p:txBody>
      </p:sp>
    </p:spTree>
    <p:extLst>
      <p:ext uri="{BB962C8B-B14F-4D97-AF65-F5344CB8AC3E}">
        <p14:creationId xmlns:p14="http://schemas.microsoft.com/office/powerpoint/2010/main" val="542839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924" y="406758"/>
            <a:ext cx="8229600" cy="1331890"/>
          </a:xfrm>
        </p:spPr>
        <p:txBody>
          <a:bodyPr>
            <a:normAutofit/>
          </a:bodyPr>
          <a:lstStyle/>
          <a:p>
            <a:r>
              <a:rPr lang="en-US" sz="2200" dirty="0"/>
              <a:t>Overview of </a:t>
            </a:r>
            <a:r>
              <a:rPr lang="en-US" sz="2200" dirty="0" smtClean="0"/>
              <a:t>SE-3002 </a:t>
            </a:r>
            <a:r>
              <a:rPr lang="en-US" dirty="0"/>
              <a:t/>
            </a:r>
            <a:br>
              <a:rPr lang="en-US" dirty="0"/>
            </a:br>
            <a:r>
              <a:rPr lang="en-US" sz="3600" dirty="0"/>
              <a:t>Skills assumed</a:t>
            </a:r>
          </a:p>
        </p:txBody>
      </p:sp>
      <p:sp>
        <p:nvSpPr>
          <p:cNvPr id="3" name="Content Placeholder 2"/>
          <p:cNvSpPr>
            <a:spLocks noGrp="1"/>
          </p:cNvSpPr>
          <p:nvPr>
            <p:ph idx="1"/>
          </p:nvPr>
        </p:nvSpPr>
        <p:spPr>
          <a:xfrm>
            <a:off x="1981200" y="2286001"/>
            <a:ext cx="8229600" cy="4190999"/>
          </a:xfrm>
        </p:spPr>
        <p:txBody>
          <a:bodyPr>
            <a:normAutofit/>
          </a:bodyPr>
          <a:lstStyle/>
          <a:p>
            <a:pPr algn="just"/>
            <a:r>
              <a:rPr lang="en-US" sz="2800" dirty="0" smtClean="0"/>
              <a:t>You </a:t>
            </a:r>
            <a:r>
              <a:rPr lang="en-US" sz="2800" dirty="0"/>
              <a:t>have the skills to code in any programming language therefore you </a:t>
            </a:r>
          </a:p>
          <a:p>
            <a:pPr lvl="1" algn="just"/>
            <a:r>
              <a:rPr lang="en-US" sz="2400" dirty="0"/>
              <a:t>can design, implement, test, debug, read, understand and document the programs.</a:t>
            </a:r>
          </a:p>
          <a:p>
            <a:endParaRPr lang="en-US" sz="2800" dirty="0"/>
          </a:p>
          <a:p>
            <a:pPr lvl="1"/>
            <a:endParaRPr lang="en-US" sz="2800" dirty="0"/>
          </a:p>
          <a:p>
            <a:endParaRPr lang="en-US" sz="2800"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9</a:t>
            </a:fld>
            <a:endParaRPr lang="en-US" dirty="0"/>
          </a:p>
        </p:txBody>
      </p:sp>
    </p:spTree>
    <p:extLst>
      <p:ext uri="{BB962C8B-B14F-4D97-AF65-F5344CB8AC3E}">
        <p14:creationId xmlns:p14="http://schemas.microsoft.com/office/powerpoint/2010/main" val="54779855"/>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17918</TotalTime>
  <Words>2794</Words>
  <Application>Microsoft Office PowerPoint</Application>
  <PresentationFormat>Widescreen</PresentationFormat>
  <Paragraphs>373</Paragraphs>
  <Slides>47</Slides>
  <Notes>20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Gill Sans MT</vt:lpstr>
      <vt:lpstr>Tahoma</vt:lpstr>
      <vt:lpstr>Wingdings 2</vt:lpstr>
      <vt:lpstr>Dividend</vt:lpstr>
      <vt:lpstr>  SE-3002 Software quality engineering Romasha khurshid Romasha.khurshid@nu.edu.pk   </vt:lpstr>
      <vt:lpstr>Today’s Outline</vt:lpstr>
      <vt:lpstr>Administrative Stuff Office hours</vt:lpstr>
      <vt:lpstr>Overview of SE-3002 About the course</vt:lpstr>
      <vt:lpstr>Overview of SE-3002 About the course</vt:lpstr>
      <vt:lpstr>Overview of SE-3002  Major Topics of the course</vt:lpstr>
      <vt:lpstr>Overview of SE-3002 Course Outline</vt:lpstr>
      <vt:lpstr>Overview of SE-3002 Pre-requisites /Knowledge assumed</vt:lpstr>
      <vt:lpstr>Overview of SE-3002  Skills assumed</vt:lpstr>
      <vt:lpstr>Overview of SE-3002 Tentative Mark Distribution and Grading Policy</vt:lpstr>
      <vt:lpstr>Overview of SE-3002 Course Ethics  </vt:lpstr>
      <vt:lpstr>  Overview of SE-3002  Course Material </vt:lpstr>
      <vt:lpstr>Overview of SE-3002 Course Goals/Objectives</vt:lpstr>
      <vt:lpstr>How this course will run</vt:lpstr>
      <vt:lpstr>How this course will run</vt:lpstr>
      <vt:lpstr>Software quality engineering</vt:lpstr>
      <vt:lpstr>Software quality engineering</vt:lpstr>
      <vt:lpstr>Software quality engineering</vt:lpstr>
      <vt:lpstr>Software quality engineering</vt:lpstr>
      <vt:lpstr>PART I: Overview and Basics </vt:lpstr>
      <vt:lpstr>What is Software Quality?</vt:lpstr>
      <vt:lpstr>People’s Quality Expectations</vt:lpstr>
      <vt:lpstr>Reasons Software Quality is Important</vt:lpstr>
      <vt:lpstr>Quality Control vs. Quality Assurance</vt:lpstr>
      <vt:lpstr>Testing, Quality Assurance, and Software Quality Engineering</vt:lpstr>
      <vt:lpstr>Why Software Quality Engineering?</vt:lpstr>
      <vt:lpstr>Importance w.r.t. process </vt:lpstr>
      <vt:lpstr>The characteristics  of the SQA environment process </vt:lpstr>
      <vt:lpstr>The characteristics  of the SQA environment process </vt:lpstr>
      <vt:lpstr>The characteristics  of the SQA environment process </vt:lpstr>
      <vt:lpstr>The characteristics  of the SQA environment process</vt:lpstr>
      <vt:lpstr>The characteristics  of the SQA environment process</vt:lpstr>
      <vt:lpstr>Quality Perspectives and Expectations</vt:lpstr>
      <vt:lpstr>People’s Roles and Responsibilities </vt:lpstr>
      <vt:lpstr>Quality Frameworks and ISO-9126</vt:lpstr>
      <vt:lpstr>Quality Frameworks and ISO-9126</vt:lpstr>
      <vt:lpstr>Alternative frameworks and focus on correctness</vt:lpstr>
      <vt:lpstr>CORRECTNESS AND DEFECTS</vt:lpstr>
      <vt:lpstr>Illustration of Concepts Related to Defects</vt:lpstr>
      <vt:lpstr>Concepts Related to Defects</vt:lpstr>
      <vt:lpstr>Correctness Oriented Properties according to Quality Views and Attributes</vt:lpstr>
      <vt:lpstr>Correctness Oriented Properties and Measurements</vt:lpstr>
      <vt:lpstr>Correctness Oriented Properties and Measurements</vt:lpstr>
      <vt:lpstr>Defects in the context of QA and quality engineering</vt:lpstr>
      <vt:lpstr>Causes of Software Errors</vt:lpstr>
      <vt:lpstr>Causes of Software Errors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 Syeda Rubab Jaffar</dc:creator>
  <cp:lastModifiedBy>Romasha Khurshid</cp:lastModifiedBy>
  <cp:revision>157</cp:revision>
  <dcterms:created xsi:type="dcterms:W3CDTF">2021-08-24T06:07:44Z</dcterms:created>
  <dcterms:modified xsi:type="dcterms:W3CDTF">2022-08-30T10:09:33Z</dcterms:modified>
</cp:coreProperties>
</file>