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8" r:id="rId3"/>
    <p:sldId id="314" r:id="rId4"/>
    <p:sldId id="315" r:id="rId5"/>
    <p:sldId id="324" r:id="rId6"/>
    <p:sldId id="316" r:id="rId7"/>
    <p:sldId id="317" r:id="rId8"/>
    <p:sldId id="318" r:id="rId9"/>
    <p:sldId id="325" r:id="rId10"/>
    <p:sldId id="326" r:id="rId11"/>
    <p:sldId id="319" r:id="rId12"/>
    <p:sldId id="320" r:id="rId13"/>
    <p:sldId id="321" r:id="rId14"/>
    <p:sldId id="32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9655" autoAdjust="0"/>
  </p:normalViewPr>
  <p:slideViewPr>
    <p:cSldViewPr snapToGrid="0">
      <p:cViewPr varScale="1">
        <p:scale>
          <a:sx n="103" d="100"/>
          <a:sy n="103" d="100"/>
        </p:scale>
        <p:origin x="6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a:t>
            </a:fld>
            <a:endParaRPr lang="en-US"/>
          </a:p>
        </p:txBody>
      </p:sp>
    </p:spTree>
    <p:extLst>
      <p:ext uri="{BB962C8B-B14F-4D97-AF65-F5344CB8AC3E}">
        <p14:creationId xmlns:p14="http://schemas.microsoft.com/office/powerpoint/2010/main" val="403309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4</a:t>
            </a:fld>
            <a:endParaRPr lang="en-US"/>
          </a:p>
        </p:txBody>
      </p:sp>
    </p:spTree>
    <p:extLst>
      <p:ext uri="{BB962C8B-B14F-4D97-AF65-F5344CB8AC3E}">
        <p14:creationId xmlns:p14="http://schemas.microsoft.com/office/powerpoint/2010/main" val="316049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31202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7</a:t>
            </a:fld>
            <a:endParaRPr lang="en-US"/>
          </a:p>
        </p:txBody>
      </p:sp>
    </p:spTree>
    <p:extLst>
      <p:ext uri="{BB962C8B-B14F-4D97-AF65-F5344CB8AC3E}">
        <p14:creationId xmlns:p14="http://schemas.microsoft.com/office/powerpoint/2010/main" val="346294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15</a:t>
            </a:fld>
            <a:endParaRPr lang="en-US"/>
          </a:p>
        </p:txBody>
      </p:sp>
    </p:spTree>
    <p:extLst>
      <p:ext uri="{BB962C8B-B14F-4D97-AF65-F5344CB8AC3E}">
        <p14:creationId xmlns:p14="http://schemas.microsoft.com/office/powerpoint/2010/main" val="415206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C69570-588C-4730-A3D3-BA09B68C817D}" type="datetime1">
              <a:rPr lang="en-US" smtClean="0"/>
              <a:t>10/18/2022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D4DD0-1474-418A-AD15-B2A25CE3DDFF}" type="datetime1">
              <a:rPr lang="en-US" smtClean="0"/>
              <a:t>10/18/2022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120514-7FB5-4445-A222-DE5C0219B627}" type="datetime1">
              <a:rPr lang="en-US" smtClean="0"/>
              <a:t>10/18/2022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271F0-E10C-4540-ADEA-23A4655CF569}" type="datetime1">
              <a:rPr lang="en-US" smtClean="0"/>
              <a:t>10/18/2022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6478301-5D4C-4591-80FC-C66E6CEB5056}" type="datetime1">
              <a:rPr lang="en-US" smtClean="0"/>
              <a:t>10/18/2022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19F34-2574-47F3-AEA3-8BE42D47F567}" type="datetime1">
              <a:rPr lang="en-US" smtClean="0"/>
              <a:t>10/18/2022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E5C34-8C70-4CF5-B66D-7C765D4D15AB}" type="datetime1">
              <a:rPr lang="en-US" smtClean="0"/>
              <a:t>10/18/2022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D128D-41E8-4C02-8315-14F6CB02D10A}" type="datetime1">
              <a:rPr lang="en-US" smtClean="0"/>
              <a:t>10/18/2022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1826-9646-406D-A2C4-121223C8CC7E}" type="datetime1">
              <a:rPr lang="en-US" smtClean="0"/>
              <a:t>10/18/2022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65A88F-3773-4C12-86CB-A282A197AD39}" type="datetime1">
              <a:rPr lang="en-US" smtClean="0"/>
              <a:t>10/18/2022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B4AD45-1FE9-4A6E-B8DD-3A2A3F4990F6}" type="datetime1">
              <a:rPr lang="en-US" smtClean="0"/>
              <a:t>10/18/2022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4D4E1E4-E009-4297-8B59-D02336439F2D}" type="datetime1">
              <a:rPr lang="en-US" smtClean="0"/>
              <a:t>10/18/2022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2207697" y="3244334"/>
            <a:ext cx="7776616" cy="2123658"/>
          </a:xfrm>
          <a:prstGeom prst="rect">
            <a:avLst/>
          </a:prstGeom>
        </p:spPr>
        <p:txBody>
          <a:bodyPr wrap="none">
            <a:spAutoFit/>
          </a:bodyPr>
          <a:lstStyle/>
          <a:p>
            <a:pPr algn="ctr"/>
            <a:r>
              <a:rPr lang="en-US" sz="5400" b="1" dirty="0" smtClean="0">
                <a:solidFill>
                  <a:schemeClr val="bg1"/>
                </a:solidFill>
              </a:rPr>
              <a:t>Part II-Software Testing</a:t>
            </a:r>
            <a:endParaRPr lang="en-US" sz="5400" b="1" dirty="0">
              <a:solidFill>
                <a:schemeClr val="bg1"/>
              </a:solidFill>
            </a:endParaRPr>
          </a:p>
          <a:p>
            <a:pPr algn="ctr"/>
            <a:r>
              <a:rPr lang="en-US" sz="2400" dirty="0" smtClean="0">
                <a:solidFill>
                  <a:schemeClr val="bg1"/>
                </a:solidFill>
              </a:rPr>
              <a:t>Structural Testing</a:t>
            </a:r>
          </a:p>
          <a:p>
            <a:pPr algn="ctr"/>
            <a:r>
              <a:rPr lang="en-US" sz="5400" b="1" dirty="0" smtClean="0">
                <a:solidFill>
                  <a:schemeClr val="bg1"/>
                </a:solidFill>
              </a:rPr>
              <a:t>Lecture # 22, 23, 24</a:t>
            </a:r>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3" name="Slide Number Placeholder 2"/>
          <p:cNvSpPr>
            <a:spLocks noGrp="1"/>
          </p:cNvSpPr>
          <p:nvPr>
            <p:ph type="sldNum" sz="quarter" idx="12"/>
          </p:nvPr>
        </p:nvSpPr>
        <p:spPr/>
        <p:txBody>
          <a:bodyPr/>
          <a:lstStyle/>
          <a:p>
            <a:fld id="{8B116B9D-E45C-46EC-8209-CAE30643B7E0}" type="slidenum">
              <a:rPr lang="en-US" smtClean="0"/>
              <a:t>10</a:t>
            </a:fld>
            <a:endParaRPr lang="en-US"/>
          </a:p>
        </p:txBody>
      </p:sp>
      <p:pic>
        <p:nvPicPr>
          <p:cNvPr id="4" name="Picture 3"/>
          <p:cNvPicPr>
            <a:picLocks noChangeAspect="1"/>
          </p:cNvPicPr>
          <p:nvPr/>
        </p:nvPicPr>
        <p:blipFill>
          <a:blip r:embed="rId2"/>
          <a:stretch>
            <a:fillRect/>
          </a:stretch>
        </p:blipFill>
        <p:spPr>
          <a:xfrm>
            <a:off x="2633662" y="885825"/>
            <a:ext cx="6924675" cy="5086350"/>
          </a:xfrm>
          <a:prstGeom prst="rect">
            <a:avLst/>
          </a:prstGeom>
        </p:spPr>
      </p:pic>
    </p:spTree>
    <p:extLst>
      <p:ext uri="{BB962C8B-B14F-4D97-AF65-F5344CB8AC3E}">
        <p14:creationId xmlns:p14="http://schemas.microsoft.com/office/powerpoint/2010/main" val="214380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Coverage</a:t>
            </a:r>
          </a:p>
        </p:txBody>
      </p:sp>
      <p:sp>
        <p:nvSpPr>
          <p:cNvPr id="3" name="Content Placeholder 2"/>
          <p:cNvSpPr>
            <a:spLocks noGrp="1"/>
          </p:cNvSpPr>
          <p:nvPr>
            <p:ph idx="1"/>
          </p:nvPr>
        </p:nvSpPr>
        <p:spPr>
          <a:xfrm>
            <a:off x="581192" y="1930401"/>
            <a:ext cx="11029615" cy="4392856"/>
          </a:xfrm>
        </p:spPr>
        <p:txBody>
          <a:bodyPr>
            <a:normAutofit fontScale="85000" lnSpcReduction="10000"/>
          </a:bodyPr>
          <a:lstStyle/>
          <a:p>
            <a:r>
              <a:rPr lang="en-US" dirty="0"/>
              <a:t>Condition coverage is better than branch coverage because we want to test every condition at least once. However, branch coverage can be achieved without testing every condition.</a:t>
            </a:r>
          </a:p>
          <a:p>
            <a:r>
              <a:rPr lang="en-US" dirty="0" smtClean="0"/>
              <a:t>Considering the example on slide 6,  </a:t>
            </a:r>
            <a:r>
              <a:rPr lang="en-US" dirty="0"/>
              <a:t>statement number  7 has two conditions (a&gt;b) and (a&gt;c). There are four possibilities namely:</a:t>
            </a:r>
          </a:p>
          <a:p>
            <a:pPr lvl="1"/>
            <a:r>
              <a:rPr lang="en-US" dirty="0"/>
              <a:t>First is true, second is false</a:t>
            </a:r>
          </a:p>
          <a:p>
            <a:pPr lvl="1"/>
            <a:r>
              <a:rPr lang="en-US" dirty="0"/>
              <a:t>Both are true</a:t>
            </a:r>
          </a:p>
          <a:p>
            <a:pPr lvl="1"/>
            <a:r>
              <a:rPr lang="en-US" dirty="0"/>
              <a:t>First is false, second is true</a:t>
            </a:r>
          </a:p>
          <a:p>
            <a:pPr lvl="1"/>
            <a:r>
              <a:rPr lang="en-US" dirty="0"/>
              <a:t>Both are false</a:t>
            </a:r>
          </a:p>
          <a:p>
            <a:r>
              <a:rPr lang="en-US" dirty="0"/>
              <a:t>If a &gt; b and a &gt; c, then the statement number 7 will be true (first possibility). However, if a &lt; b, then second condition (a &gt; c) would not be tested and statement number 7 will be false (third and fourth possibilities). If a &gt; b and a &lt; c, statement number 7 will be false (second possibility). Hence, we should write test cases for every true and false condition. </a:t>
            </a:r>
            <a:r>
              <a:rPr lang="en-US" dirty="0" smtClean="0"/>
              <a:t>Selected inputs may be given as</a:t>
            </a:r>
            <a:r>
              <a:rPr lang="en-US" dirty="0"/>
              <a:t>:</a:t>
            </a:r>
          </a:p>
          <a:p>
            <a:r>
              <a:rPr lang="en-US" dirty="0"/>
              <a:t>a = 9, b = 8, c = 10 (second possibility – first is true, second is false)</a:t>
            </a:r>
          </a:p>
          <a:p>
            <a:r>
              <a:rPr lang="en-US" dirty="0"/>
              <a:t>a = 9, b = 8, c = 7 (first possibility when both are true)</a:t>
            </a:r>
          </a:p>
          <a:p>
            <a:r>
              <a:rPr lang="en-US" dirty="0"/>
              <a:t>a = 7, b = 8, c = 9 (third and fourth possibilities- first is false, statement number 7 is false)</a:t>
            </a:r>
          </a:p>
          <a:p>
            <a:r>
              <a:rPr lang="en-US" dirty="0"/>
              <a:t>Hence, these three test cases out of four are sufficient to ensure the execution of every  condition of the program.</a:t>
            </a:r>
          </a:p>
          <a:p>
            <a:endParaRPr lang="en-US" dirty="0"/>
          </a:p>
        </p:txBody>
      </p:sp>
      <p:sp>
        <p:nvSpPr>
          <p:cNvPr id="4" name="Footer Placeholder 3"/>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spTree>
    <p:extLst>
      <p:ext uri="{BB962C8B-B14F-4D97-AF65-F5344CB8AC3E}">
        <p14:creationId xmlns:p14="http://schemas.microsoft.com/office/powerpoint/2010/main" val="191482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coverage</a:t>
            </a:r>
            <a:endParaRPr lang="en-US" dirty="0"/>
          </a:p>
        </p:txBody>
      </p:sp>
      <p:sp>
        <p:nvSpPr>
          <p:cNvPr id="3" name="Content Placeholder 2"/>
          <p:cNvSpPr>
            <a:spLocks noGrp="1"/>
          </p:cNvSpPr>
          <p:nvPr>
            <p:ph idx="1"/>
          </p:nvPr>
        </p:nvSpPr>
        <p:spPr/>
        <p:txBody>
          <a:bodyPr/>
          <a:lstStyle/>
          <a:p>
            <a:pPr algn="just"/>
            <a:r>
              <a:rPr lang="en-US" dirty="0"/>
              <a:t>In this coverage criteria, we want to test every path of the program. There are too many paths </a:t>
            </a:r>
            <a:r>
              <a:rPr lang="en-US" dirty="0" smtClean="0"/>
              <a:t>in </a:t>
            </a:r>
            <a:r>
              <a:rPr lang="en-US" dirty="0"/>
              <a:t>any program due to loops and feedback connections. It may not be possible to achieve this goal of executing all paths in many programs. If we do so, we may be confident about </a:t>
            </a:r>
            <a:r>
              <a:rPr lang="en-US" dirty="0" smtClean="0"/>
              <a:t>the correctness </a:t>
            </a:r>
            <a:r>
              <a:rPr lang="en-US" dirty="0"/>
              <a:t>of the program. If it is unachievable, at least all independent paths should </a:t>
            </a:r>
            <a:r>
              <a:rPr lang="en-US" dirty="0" smtClean="0"/>
              <a:t>be executed</a:t>
            </a:r>
            <a:r>
              <a:rPr lang="en-US" dirty="0"/>
              <a:t>. </a:t>
            </a:r>
          </a:p>
          <a:p>
            <a:pPr algn="just"/>
            <a:r>
              <a:rPr lang="en-US" dirty="0"/>
              <a:t>1–7, 10–15</a:t>
            </a:r>
          </a:p>
          <a:p>
            <a:pPr algn="just"/>
            <a:r>
              <a:rPr lang="en-US" dirty="0"/>
              <a:t>1–7, 10, 13–15</a:t>
            </a:r>
          </a:p>
          <a:p>
            <a:pPr algn="just"/>
            <a:r>
              <a:rPr lang="en-US" dirty="0"/>
              <a:t>1–10, 13–15</a:t>
            </a:r>
          </a:p>
          <a:p>
            <a:pPr algn="just"/>
            <a:r>
              <a:rPr lang="en-US" dirty="0"/>
              <a:t>1–15</a:t>
            </a:r>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1205320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all paths</a:t>
            </a:r>
            <a:endParaRPr lang="en-US" dirty="0"/>
          </a:p>
        </p:txBody>
      </p:sp>
      <p:sp>
        <p:nvSpPr>
          <p:cNvPr id="3" name="Content Placeholder 2"/>
          <p:cNvSpPr>
            <a:spLocks noGrp="1"/>
          </p:cNvSpPr>
          <p:nvPr>
            <p:ph idx="1"/>
          </p:nvPr>
        </p:nvSpPr>
        <p:spPr>
          <a:xfrm>
            <a:off x="581192" y="2180497"/>
            <a:ext cx="11029615" cy="882017"/>
          </a:xfrm>
        </p:spPr>
        <p:txBody>
          <a:bodyPr/>
          <a:lstStyle/>
          <a:p>
            <a:r>
              <a:rPr lang="en-US" dirty="0"/>
              <a:t>Execution of all these paths increases confidence about the correctness of the program. </a:t>
            </a:r>
            <a:r>
              <a:rPr lang="en-US" dirty="0" smtClean="0"/>
              <a:t> Inputs </a:t>
            </a:r>
            <a:r>
              <a:rPr lang="en-US" dirty="0"/>
              <a:t>for test cases are given as</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pic>
        <p:nvPicPr>
          <p:cNvPr id="6" name="Picture 5"/>
          <p:cNvPicPr>
            <a:picLocks noChangeAspect="1"/>
          </p:cNvPicPr>
          <p:nvPr/>
        </p:nvPicPr>
        <p:blipFill>
          <a:blip r:embed="rId2"/>
          <a:stretch>
            <a:fillRect/>
          </a:stretch>
        </p:blipFill>
        <p:spPr>
          <a:xfrm>
            <a:off x="1059544" y="3062514"/>
            <a:ext cx="7196136" cy="2581501"/>
          </a:xfrm>
          <a:prstGeom prst="rect">
            <a:avLst/>
          </a:prstGeom>
        </p:spPr>
      </p:pic>
    </p:spTree>
    <p:extLst>
      <p:ext uri="{BB962C8B-B14F-4D97-AF65-F5344CB8AC3E}">
        <p14:creationId xmlns:p14="http://schemas.microsoft.com/office/powerpoint/2010/main" val="36752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testing</a:t>
            </a:r>
            <a:endParaRPr lang="en-US" dirty="0"/>
          </a:p>
        </p:txBody>
      </p:sp>
      <p:sp>
        <p:nvSpPr>
          <p:cNvPr id="3" name="Content Placeholder 2"/>
          <p:cNvSpPr>
            <a:spLocks noGrp="1"/>
          </p:cNvSpPr>
          <p:nvPr>
            <p:ph idx="1"/>
          </p:nvPr>
        </p:nvSpPr>
        <p:spPr/>
        <p:txBody>
          <a:bodyPr/>
          <a:lstStyle/>
          <a:p>
            <a:r>
              <a:rPr lang="en-US" dirty="0"/>
              <a:t>Path testing guarantee statement coverage, branch coverage and condition coverage.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3784305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15</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581192" y="2695848"/>
            <a:ext cx="9705808" cy="3255963"/>
          </a:xfrm>
        </p:spPr>
        <p:txBody>
          <a:bodyPr>
            <a:normAutofit/>
          </a:bodyPr>
          <a:lstStyle/>
          <a:p>
            <a:r>
              <a:rPr lang="en-US" sz="2400" dirty="0" smtClean="0"/>
              <a:t>Structural Testing</a:t>
            </a:r>
          </a:p>
          <a:p>
            <a:r>
              <a:rPr lang="en-US" sz="2400" dirty="0" smtClean="0"/>
              <a:t>Control Flow Testing</a:t>
            </a:r>
          </a:p>
          <a:p>
            <a:pPr lvl="1"/>
            <a:r>
              <a:rPr lang="en-US" sz="2200" dirty="0" smtClean="0"/>
              <a:t>Branch testing</a:t>
            </a:r>
          </a:p>
          <a:p>
            <a:pPr lvl="1"/>
            <a:r>
              <a:rPr lang="en-US" sz="2200" dirty="0" smtClean="0"/>
              <a:t>Statement testing</a:t>
            </a:r>
          </a:p>
          <a:p>
            <a:pPr lvl="1"/>
            <a:r>
              <a:rPr lang="en-US" sz="2200" dirty="0" smtClean="0"/>
              <a:t>Condition testing</a:t>
            </a:r>
          </a:p>
          <a:p>
            <a:pPr lvl="1"/>
            <a:r>
              <a:rPr lang="en-US" sz="2200" dirty="0" smtClean="0"/>
              <a:t>Path </a:t>
            </a:r>
            <a:r>
              <a:rPr lang="en-US" sz="2200" dirty="0" smtClean="0"/>
              <a:t>testing</a:t>
            </a:r>
          </a:p>
          <a:p>
            <a:pPr marL="0" indent="0">
              <a:buNone/>
            </a:pPr>
            <a:endParaRPr lang="en-US" sz="2400" dirty="0" smtClean="0"/>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testing</a:t>
            </a:r>
          </a:p>
        </p:txBody>
      </p:sp>
      <p:sp>
        <p:nvSpPr>
          <p:cNvPr id="3" name="Content Placeholder 2"/>
          <p:cNvSpPr>
            <a:spLocks noGrp="1"/>
          </p:cNvSpPr>
          <p:nvPr>
            <p:ph idx="1"/>
          </p:nvPr>
        </p:nvSpPr>
        <p:spPr/>
        <p:txBody>
          <a:bodyPr>
            <a:normAutofit/>
          </a:bodyPr>
          <a:lstStyle/>
          <a:p>
            <a:pPr algn="just"/>
            <a:r>
              <a:rPr lang="en-US" dirty="0" smtClean="0"/>
              <a:t>More </a:t>
            </a:r>
            <a:r>
              <a:rPr lang="en-US" dirty="0"/>
              <a:t>technical than functional testing. </a:t>
            </a:r>
            <a:endParaRPr lang="en-US" dirty="0" smtClean="0"/>
          </a:p>
          <a:p>
            <a:pPr algn="just"/>
            <a:r>
              <a:rPr lang="en-US" dirty="0" smtClean="0"/>
              <a:t>It </a:t>
            </a:r>
            <a:r>
              <a:rPr lang="en-US" dirty="0"/>
              <a:t>attempts to design </a:t>
            </a:r>
            <a:r>
              <a:rPr lang="en-US" dirty="0" smtClean="0"/>
              <a:t>test cases </a:t>
            </a:r>
            <a:r>
              <a:rPr lang="en-US" dirty="0"/>
              <a:t>from the source code and not from the specifications. </a:t>
            </a:r>
            <a:endParaRPr lang="en-US" dirty="0" smtClean="0"/>
          </a:p>
          <a:p>
            <a:pPr algn="just"/>
            <a:r>
              <a:rPr lang="en-US" dirty="0" smtClean="0"/>
              <a:t>Structural </a:t>
            </a:r>
            <a:r>
              <a:rPr lang="en-US" dirty="0"/>
              <a:t>testing techniques are also known </a:t>
            </a:r>
            <a:r>
              <a:rPr lang="en-US" dirty="0" smtClean="0"/>
              <a:t>as white box testing techniques</a:t>
            </a:r>
          </a:p>
          <a:p>
            <a:pPr algn="just"/>
            <a:r>
              <a:rPr lang="en-US" dirty="0" smtClean="0"/>
              <a:t>Many </a:t>
            </a:r>
            <a:r>
              <a:rPr lang="en-US" dirty="0"/>
              <a:t>structural testing techniques are </a:t>
            </a:r>
            <a:r>
              <a:rPr lang="en-US" dirty="0" smtClean="0"/>
              <a:t>available</a:t>
            </a:r>
          </a:p>
          <a:p>
            <a:pPr lvl="1" algn="just"/>
            <a:r>
              <a:rPr lang="en-US" dirty="0" smtClean="0"/>
              <a:t>control </a:t>
            </a:r>
            <a:r>
              <a:rPr lang="en-US" dirty="0"/>
              <a:t>flow testing, </a:t>
            </a:r>
            <a:endParaRPr lang="en-US" dirty="0" smtClean="0"/>
          </a:p>
          <a:p>
            <a:pPr lvl="1" algn="just"/>
            <a:r>
              <a:rPr lang="en-US" dirty="0" smtClean="0"/>
              <a:t>data </a:t>
            </a:r>
            <a:r>
              <a:rPr lang="en-US" dirty="0"/>
              <a:t>flow testing, </a:t>
            </a:r>
            <a:endParaRPr lang="en-US" dirty="0" smtClean="0"/>
          </a:p>
          <a:p>
            <a:pPr lvl="1" algn="just"/>
            <a:r>
              <a:rPr lang="en-US" dirty="0" smtClean="0"/>
              <a:t>slice </a:t>
            </a:r>
            <a:r>
              <a:rPr lang="en-US" dirty="0"/>
              <a:t>based testing </a:t>
            </a:r>
            <a:r>
              <a:rPr lang="en-US" dirty="0" smtClean="0"/>
              <a:t>and</a:t>
            </a:r>
          </a:p>
          <a:p>
            <a:pPr lvl="1" algn="just"/>
            <a:r>
              <a:rPr lang="en-US" dirty="0" smtClean="0"/>
              <a:t>mutation testing</a:t>
            </a:r>
            <a:r>
              <a:rPr lang="en-US" dirty="0"/>
              <a:t>.</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spTree>
    <p:extLst>
      <p:ext uri="{BB962C8B-B14F-4D97-AF65-F5344CB8AC3E}">
        <p14:creationId xmlns:p14="http://schemas.microsoft.com/office/powerpoint/2010/main" val="3694400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TESTING</a:t>
            </a:r>
          </a:p>
        </p:txBody>
      </p:sp>
      <p:sp>
        <p:nvSpPr>
          <p:cNvPr id="3" name="Content Placeholder 2"/>
          <p:cNvSpPr>
            <a:spLocks noGrp="1"/>
          </p:cNvSpPr>
          <p:nvPr>
            <p:ph idx="1"/>
          </p:nvPr>
        </p:nvSpPr>
        <p:spPr>
          <a:xfrm>
            <a:off x="581192" y="1933758"/>
            <a:ext cx="11029615" cy="4249333"/>
          </a:xfrm>
        </p:spPr>
        <p:txBody>
          <a:bodyPr>
            <a:normAutofit/>
          </a:bodyPr>
          <a:lstStyle/>
          <a:p>
            <a:pPr algn="just"/>
            <a:r>
              <a:rPr lang="en-US" dirty="0"/>
              <a:t>I</a:t>
            </a:r>
            <a:r>
              <a:rPr lang="en-US" dirty="0" smtClean="0"/>
              <a:t>dentify </a:t>
            </a:r>
            <a:r>
              <a:rPr lang="en-US" dirty="0"/>
              <a:t>paths of </a:t>
            </a:r>
            <a:r>
              <a:rPr lang="en-US" dirty="0" smtClean="0"/>
              <a:t>the program </a:t>
            </a:r>
            <a:r>
              <a:rPr lang="en-US" dirty="0"/>
              <a:t>and write test cases to execute those paths. </a:t>
            </a:r>
            <a:r>
              <a:rPr lang="en-US" dirty="0" smtClean="0"/>
              <a:t> PATHS?</a:t>
            </a:r>
          </a:p>
          <a:p>
            <a:pPr algn="just"/>
            <a:r>
              <a:rPr lang="en-US" dirty="0"/>
              <a:t>T</a:t>
            </a:r>
            <a:r>
              <a:rPr lang="en-US" dirty="0" smtClean="0"/>
              <a:t>here </a:t>
            </a:r>
            <a:r>
              <a:rPr lang="en-US" dirty="0"/>
              <a:t>may be </a:t>
            </a:r>
            <a:r>
              <a:rPr lang="en-US" dirty="0" smtClean="0"/>
              <a:t>too many </a:t>
            </a:r>
            <a:r>
              <a:rPr lang="en-US" dirty="0"/>
              <a:t>paths in a program and it may not be feasible to execute all of them. </a:t>
            </a:r>
            <a:r>
              <a:rPr lang="en-US" dirty="0" smtClean="0"/>
              <a:t> As </a:t>
            </a:r>
            <a:r>
              <a:rPr lang="en-US" dirty="0"/>
              <a:t>the number </a:t>
            </a:r>
            <a:r>
              <a:rPr lang="en-US" dirty="0" smtClean="0"/>
              <a:t>of decisions </a:t>
            </a:r>
            <a:r>
              <a:rPr lang="en-US" dirty="0"/>
              <a:t>increase in the program, the number of paths also increase accordingly.</a:t>
            </a:r>
          </a:p>
          <a:p>
            <a:pPr algn="just"/>
            <a:r>
              <a:rPr lang="en-US" dirty="0"/>
              <a:t>Every path covers a portion of the program. We define ‘coverage’ as a ‘percentage of </a:t>
            </a:r>
            <a:r>
              <a:rPr lang="en-US" dirty="0" smtClean="0"/>
              <a:t>source code </a:t>
            </a:r>
            <a:r>
              <a:rPr lang="en-US" dirty="0"/>
              <a:t>that has been tested with respect to the total source code available for testing’. </a:t>
            </a:r>
            <a:endParaRPr lang="en-US" dirty="0" smtClean="0"/>
          </a:p>
          <a:p>
            <a:pPr algn="just"/>
            <a:r>
              <a:rPr lang="en-US" dirty="0" smtClean="0"/>
              <a:t>Write test cases to achieve </a:t>
            </a:r>
            <a:r>
              <a:rPr lang="en-US" dirty="0"/>
              <a:t>a reasonable level of coverage using control flow testing. </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spTree>
    <p:extLst>
      <p:ext uri="{BB962C8B-B14F-4D97-AF65-F5344CB8AC3E}">
        <p14:creationId xmlns:p14="http://schemas.microsoft.com/office/powerpoint/2010/main" val="2404423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TESTING</a:t>
            </a:r>
          </a:p>
        </p:txBody>
      </p:sp>
      <p:sp>
        <p:nvSpPr>
          <p:cNvPr id="3" name="Content Placeholder 2"/>
          <p:cNvSpPr>
            <a:spLocks noGrp="1"/>
          </p:cNvSpPr>
          <p:nvPr>
            <p:ph idx="1"/>
          </p:nvPr>
        </p:nvSpPr>
        <p:spPr>
          <a:xfrm>
            <a:off x="581192" y="1933758"/>
            <a:ext cx="11029615" cy="4249333"/>
          </a:xfrm>
        </p:spPr>
        <p:txBody>
          <a:bodyPr>
            <a:normAutofit/>
          </a:bodyPr>
          <a:lstStyle/>
          <a:p>
            <a:pPr algn="just"/>
            <a:r>
              <a:rPr lang="en-US" dirty="0" smtClean="0"/>
              <a:t>Some </a:t>
            </a:r>
            <a:r>
              <a:rPr lang="en-US" dirty="0"/>
              <a:t>of such techniques </a:t>
            </a:r>
            <a:r>
              <a:rPr lang="en-US" dirty="0" smtClean="0"/>
              <a:t>are discussed </a:t>
            </a:r>
            <a:r>
              <a:rPr lang="en-US" dirty="0"/>
              <a:t>which are part of control flow testing</a:t>
            </a:r>
            <a:r>
              <a:rPr lang="en-US" dirty="0" smtClean="0"/>
              <a:t>.</a:t>
            </a:r>
          </a:p>
          <a:p>
            <a:pPr algn="just"/>
            <a:r>
              <a:rPr lang="en-US" dirty="0" smtClean="0"/>
              <a:t>Statement </a:t>
            </a:r>
            <a:r>
              <a:rPr lang="en-US" dirty="0"/>
              <a:t>C</a:t>
            </a:r>
            <a:r>
              <a:rPr lang="en-US" dirty="0" smtClean="0"/>
              <a:t>overage</a:t>
            </a:r>
          </a:p>
          <a:p>
            <a:pPr algn="just"/>
            <a:r>
              <a:rPr lang="en-US" dirty="0" smtClean="0"/>
              <a:t>Branch Coverage</a:t>
            </a:r>
          </a:p>
          <a:p>
            <a:pPr algn="just"/>
            <a:r>
              <a:rPr lang="en-US" dirty="0" smtClean="0"/>
              <a:t>Condition Coverage</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2562855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a:t>
            </a:r>
            <a:r>
              <a:rPr lang="en-US" dirty="0" smtClean="0"/>
              <a:t>coverage</a:t>
            </a:r>
            <a:endParaRPr lang="en-US" dirty="0"/>
          </a:p>
        </p:txBody>
      </p:sp>
      <p:sp>
        <p:nvSpPr>
          <p:cNvPr id="3" name="Content Placeholder 2"/>
          <p:cNvSpPr>
            <a:spLocks noGrp="1"/>
          </p:cNvSpPr>
          <p:nvPr>
            <p:ph idx="1"/>
          </p:nvPr>
        </p:nvSpPr>
        <p:spPr>
          <a:xfrm>
            <a:off x="581192" y="1875697"/>
            <a:ext cx="11029615" cy="906528"/>
          </a:xfrm>
        </p:spPr>
        <p:txBody>
          <a:bodyPr/>
          <a:lstStyle/>
          <a:p>
            <a:r>
              <a:rPr lang="en-US" dirty="0"/>
              <a:t>We want to execute every statement of the program in order to achieve 100% </a:t>
            </a:r>
            <a:r>
              <a:rPr lang="en-US" dirty="0" smtClean="0"/>
              <a:t>statement coverage.</a:t>
            </a:r>
          </a:p>
          <a:p>
            <a:r>
              <a:rPr lang="en-US" dirty="0" smtClean="0"/>
              <a:t>Consider </a:t>
            </a:r>
            <a:r>
              <a:rPr lang="en-US" dirty="0"/>
              <a:t>the following portion of a source code along with its program </a:t>
            </a:r>
            <a:r>
              <a:rPr lang="en-US" dirty="0" smtClean="0"/>
              <a:t>graph.</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pic>
        <p:nvPicPr>
          <p:cNvPr id="6" name="Picture 5"/>
          <p:cNvPicPr>
            <a:picLocks noChangeAspect="1"/>
          </p:cNvPicPr>
          <p:nvPr/>
        </p:nvPicPr>
        <p:blipFill>
          <a:blip r:embed="rId2"/>
          <a:stretch>
            <a:fillRect/>
          </a:stretch>
        </p:blipFill>
        <p:spPr>
          <a:xfrm>
            <a:off x="891267" y="2438401"/>
            <a:ext cx="3230790" cy="3643085"/>
          </a:xfrm>
          <a:prstGeom prst="rect">
            <a:avLst/>
          </a:prstGeom>
        </p:spPr>
      </p:pic>
      <p:pic>
        <p:nvPicPr>
          <p:cNvPr id="8" name="Picture 7"/>
          <p:cNvPicPr>
            <a:picLocks noChangeAspect="1"/>
          </p:cNvPicPr>
          <p:nvPr/>
        </p:nvPicPr>
        <p:blipFill>
          <a:blip r:embed="rId3"/>
          <a:stretch>
            <a:fillRect/>
          </a:stretch>
        </p:blipFill>
        <p:spPr>
          <a:xfrm>
            <a:off x="5395685" y="2782225"/>
            <a:ext cx="4706257" cy="3534711"/>
          </a:xfrm>
          <a:prstGeom prst="rect">
            <a:avLst/>
          </a:prstGeom>
        </p:spPr>
      </p:pic>
    </p:spTree>
    <p:extLst>
      <p:ext uri="{BB962C8B-B14F-4D97-AF65-F5344CB8AC3E}">
        <p14:creationId xmlns:p14="http://schemas.microsoft.com/office/powerpoint/2010/main" val="34801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a:xfrm>
            <a:off x="581192" y="1657900"/>
            <a:ext cx="11029615" cy="4496157"/>
          </a:xfrm>
        </p:spPr>
        <p:txBody>
          <a:bodyPr>
            <a:normAutofit fontScale="92500" lnSpcReduction="20000"/>
          </a:bodyPr>
          <a:lstStyle/>
          <a:p>
            <a:pPr algn="just"/>
            <a:r>
              <a:rPr lang="en-US" dirty="0"/>
              <a:t>a=9, b=8, c=7, all statements are executed and we have achieved 100% statement coverage by only one test case. The total paths of this program graph are given as:</a:t>
            </a:r>
          </a:p>
          <a:p>
            <a:pPr lvl="1" algn="just"/>
            <a:r>
              <a:rPr lang="en-US" dirty="0"/>
              <a:t>1–7, 10–15</a:t>
            </a:r>
          </a:p>
          <a:p>
            <a:pPr lvl="1" algn="just"/>
            <a:r>
              <a:rPr lang="en-US" dirty="0"/>
              <a:t>1–7, 10, 13–15</a:t>
            </a:r>
          </a:p>
          <a:p>
            <a:pPr lvl="1" algn="just"/>
            <a:r>
              <a:rPr lang="en-US" dirty="0"/>
              <a:t>1–10, 13–15</a:t>
            </a:r>
          </a:p>
          <a:p>
            <a:pPr lvl="1" algn="just"/>
            <a:r>
              <a:rPr lang="en-US" dirty="0"/>
              <a:t>1–15</a:t>
            </a:r>
          </a:p>
          <a:p>
            <a:pPr algn="just"/>
            <a:r>
              <a:rPr lang="en-US" dirty="0"/>
              <a:t>The </a:t>
            </a:r>
            <a:r>
              <a:rPr lang="en-US" dirty="0" err="1"/>
              <a:t>cyclomatic</a:t>
            </a:r>
            <a:r>
              <a:rPr lang="en-US" dirty="0"/>
              <a:t> complexity of this graph is:</a:t>
            </a:r>
          </a:p>
          <a:p>
            <a:pPr algn="just"/>
            <a:r>
              <a:rPr lang="en-US" dirty="0"/>
              <a:t>V(G) = e – n + </a:t>
            </a:r>
            <a:r>
              <a:rPr lang="en-US" dirty="0" smtClean="0"/>
              <a:t>2 </a:t>
            </a:r>
            <a:r>
              <a:rPr lang="en-US" dirty="0"/>
              <a:t>= 16 – 15 + 2 = 3</a:t>
            </a:r>
          </a:p>
          <a:p>
            <a:pPr algn="just"/>
            <a:r>
              <a:rPr lang="en-US" dirty="0"/>
              <a:t>Hence, independent paths are three and are given as:</a:t>
            </a:r>
          </a:p>
          <a:p>
            <a:pPr lvl="1" algn="just"/>
            <a:r>
              <a:rPr lang="en-US" dirty="0"/>
              <a:t>1–7, 10, 13–15</a:t>
            </a:r>
          </a:p>
          <a:p>
            <a:pPr lvl="1" algn="just"/>
            <a:r>
              <a:rPr lang="en-US" dirty="0"/>
              <a:t>1–10, 13–15</a:t>
            </a:r>
          </a:p>
          <a:p>
            <a:pPr lvl="1" algn="just"/>
            <a:r>
              <a:rPr lang="en-US" dirty="0"/>
              <a:t>1–7, </a:t>
            </a:r>
            <a:r>
              <a:rPr lang="en-US" dirty="0" smtClean="0"/>
              <a:t>10–15</a:t>
            </a:r>
          </a:p>
          <a:p>
            <a:pPr algn="just"/>
            <a:r>
              <a:rPr lang="en-US" dirty="0"/>
              <a:t>Only one test case may cover all statements but will not execute all possible four paths and </a:t>
            </a:r>
            <a:r>
              <a:rPr lang="en-US" dirty="0" smtClean="0"/>
              <a:t>not </a:t>
            </a:r>
            <a:r>
              <a:rPr lang="en-US" dirty="0"/>
              <a:t>even cover all independent </a:t>
            </a:r>
            <a:r>
              <a:rPr lang="en-US" dirty="0" smtClean="0"/>
              <a:t>paths.</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3806482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a:t>
            </a:r>
          </a:p>
        </p:txBody>
      </p:sp>
      <p:sp>
        <p:nvSpPr>
          <p:cNvPr id="3" name="Content Placeholder 2"/>
          <p:cNvSpPr>
            <a:spLocks noGrp="1"/>
          </p:cNvSpPr>
          <p:nvPr>
            <p:ph idx="1"/>
          </p:nvPr>
        </p:nvSpPr>
        <p:spPr/>
        <p:txBody>
          <a:bodyPr>
            <a:normAutofit/>
          </a:bodyPr>
          <a:lstStyle/>
          <a:p>
            <a:r>
              <a:rPr lang="en-US" dirty="0"/>
              <a:t>We want to test every branch of the program. Hence, we wish to test every ‘True’ and ‘False</a:t>
            </a:r>
            <a:r>
              <a:rPr lang="en-US" dirty="0" smtClean="0"/>
              <a:t>’ condition </a:t>
            </a:r>
            <a:r>
              <a:rPr lang="en-US" dirty="0"/>
              <a:t>of the program. </a:t>
            </a:r>
            <a:endParaRPr lang="en-US" dirty="0" smtClean="0"/>
          </a:p>
          <a:p>
            <a:r>
              <a:rPr lang="en-US" dirty="0" smtClean="0"/>
              <a:t>If </a:t>
            </a:r>
            <a:r>
              <a:rPr lang="en-US" dirty="0"/>
              <a:t>we select a = 9, b </a:t>
            </a:r>
            <a:r>
              <a:rPr lang="en-US" dirty="0" smtClean="0"/>
              <a:t>= 8</a:t>
            </a:r>
            <a:r>
              <a:rPr lang="en-US" dirty="0"/>
              <a:t>, c = 7, we achieve 100% statement coverage and the path followed is given as (all </a:t>
            </a:r>
            <a:r>
              <a:rPr lang="en-US" dirty="0" smtClean="0"/>
              <a:t>true conditions): Path </a:t>
            </a:r>
            <a:r>
              <a:rPr lang="en-US" dirty="0"/>
              <a:t>= 1–15</a:t>
            </a:r>
          </a:p>
          <a:p>
            <a:r>
              <a:rPr lang="en-US" dirty="0"/>
              <a:t>We also want to select all false conditions with the following inputs:</a:t>
            </a:r>
          </a:p>
          <a:p>
            <a:r>
              <a:rPr lang="en-US" dirty="0"/>
              <a:t>a = 7, b = 8, c = 9, the path followed </a:t>
            </a:r>
            <a:r>
              <a:rPr lang="en-US" dirty="0" smtClean="0"/>
              <a:t>is Path </a:t>
            </a:r>
            <a:r>
              <a:rPr lang="en-US" dirty="0"/>
              <a:t>= 1–7, 10, 13–15</a:t>
            </a:r>
          </a:p>
          <a:p>
            <a:r>
              <a:rPr lang="en-US" dirty="0"/>
              <a:t>These two test cases out of four are sufficient to guarantee 100% branch coverage. </a:t>
            </a:r>
            <a:r>
              <a:rPr lang="en-US" dirty="0" smtClean="0"/>
              <a:t>The branch </a:t>
            </a:r>
            <a:r>
              <a:rPr lang="en-US" dirty="0"/>
              <a:t>coverage does not guarantee 100% path coverage but it does guarantee 100% </a:t>
            </a:r>
            <a:r>
              <a:rPr lang="en-US" dirty="0" smtClean="0"/>
              <a:t>statement coverage</a:t>
            </a:r>
            <a:r>
              <a:rPr lang="en-US" dirty="0"/>
              <a:t>.</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112719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
        <p:nvSpPr>
          <p:cNvPr id="3" name="Content Placeholder 2"/>
          <p:cNvSpPr>
            <a:spLocks noGrp="1"/>
          </p:cNvSpPr>
          <p:nvPr>
            <p:ph idx="4294967295"/>
          </p:nvPr>
        </p:nvSpPr>
        <p:spPr>
          <a:xfrm>
            <a:off x="0" y="0"/>
            <a:ext cx="12064482" cy="6932645"/>
          </a:xfrm>
        </p:spPr>
        <p:txBody>
          <a:bodyPr>
            <a:noAutofit/>
          </a:bodyPr>
          <a:lstStyle/>
          <a:p>
            <a:pPr marL="0" indent="0">
              <a:buNone/>
            </a:pPr>
            <a:endParaRPr lang="en-US" sz="1100" dirty="0"/>
          </a:p>
        </p:txBody>
      </p:sp>
      <p:graphicFrame>
        <p:nvGraphicFramePr>
          <p:cNvPr id="6" name="Table 5"/>
          <p:cNvGraphicFramePr>
            <a:graphicFrameLocks noGrp="1"/>
          </p:cNvGraphicFramePr>
          <p:nvPr>
            <p:extLst>
              <p:ext uri="{D42A27DB-BD31-4B8C-83A1-F6EECF244321}">
                <p14:modId xmlns:p14="http://schemas.microsoft.com/office/powerpoint/2010/main" val="3941778268"/>
              </p:ext>
            </p:extLst>
          </p:nvPr>
        </p:nvGraphicFramePr>
        <p:xfrm>
          <a:off x="1968241" y="514392"/>
          <a:ext cx="8128000" cy="60450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93827275"/>
                    </a:ext>
                  </a:extLst>
                </a:gridCol>
                <a:gridCol w="4064000">
                  <a:extLst>
                    <a:ext uri="{9D8B030D-6E8A-4147-A177-3AD203B41FA5}">
                      <a16:colId xmlns:a16="http://schemas.microsoft.com/office/drawing/2014/main" val="3071258837"/>
                    </a:ext>
                  </a:extLst>
                </a:gridCol>
              </a:tblGrid>
              <a:tr h="6045028">
                <a:tc>
                  <a:txBody>
                    <a:bodyPr/>
                    <a:lstStyle/>
                    <a:p>
                      <a:pPr marL="0" indent="0">
                        <a:buNone/>
                      </a:pPr>
                      <a:r>
                        <a:rPr lang="en-US" sz="2000" dirty="0" smtClean="0"/>
                        <a:t>include&lt;</a:t>
                      </a:r>
                      <a:r>
                        <a:rPr lang="en-US" sz="2000" dirty="0" err="1" smtClean="0"/>
                        <a:t>stdio.h</a:t>
                      </a:r>
                      <a:r>
                        <a:rPr lang="en-US" sz="2000" dirty="0" smtClean="0"/>
                        <a:t>&gt;</a:t>
                      </a:r>
                    </a:p>
                    <a:p>
                      <a:pPr marL="0" indent="0">
                        <a:buNone/>
                      </a:pPr>
                      <a:r>
                        <a:rPr lang="en-US" sz="2000" dirty="0" smtClean="0"/>
                        <a:t>#include&lt;</a:t>
                      </a:r>
                      <a:r>
                        <a:rPr lang="en-US" sz="2000" dirty="0" err="1" smtClean="0"/>
                        <a:t>conio.h</a:t>
                      </a:r>
                      <a:r>
                        <a:rPr lang="en-US" sz="2000" dirty="0" smtClean="0"/>
                        <a:t>&gt;</a:t>
                      </a:r>
                    </a:p>
                    <a:p>
                      <a:pPr marL="0" indent="0">
                        <a:buNone/>
                      </a:pPr>
                      <a:r>
                        <a:rPr lang="en-US" sz="2000" dirty="0" smtClean="0"/>
                        <a:t>1. void main()</a:t>
                      </a:r>
                    </a:p>
                    <a:p>
                      <a:pPr marL="0" indent="0">
                        <a:buNone/>
                      </a:pPr>
                      <a:r>
                        <a:rPr lang="en-US" sz="2000" dirty="0" smtClean="0"/>
                        <a:t>2. {</a:t>
                      </a:r>
                    </a:p>
                    <a:p>
                      <a:pPr marL="0" indent="0">
                        <a:buNone/>
                      </a:pPr>
                      <a:r>
                        <a:rPr lang="en-US" sz="2000" dirty="0" smtClean="0"/>
                        <a:t>3. float A,B,C;</a:t>
                      </a:r>
                    </a:p>
                    <a:p>
                      <a:pPr marL="0" indent="0">
                        <a:buNone/>
                      </a:pPr>
                      <a:r>
                        <a:rPr lang="en-US" sz="2000" dirty="0" smtClean="0"/>
                        <a:t>4. </a:t>
                      </a:r>
                      <a:r>
                        <a:rPr lang="en-US" sz="2000" dirty="0" err="1" smtClean="0"/>
                        <a:t>clrscr</a:t>
                      </a:r>
                      <a:r>
                        <a:rPr lang="en-US" sz="2000" dirty="0" smtClean="0"/>
                        <a:t>();</a:t>
                      </a:r>
                    </a:p>
                    <a:p>
                      <a:pPr marL="0" indent="0">
                        <a:buNone/>
                      </a:pPr>
                      <a:r>
                        <a:rPr lang="en-US" sz="2000" dirty="0" smtClean="0"/>
                        <a:t>5. </a:t>
                      </a:r>
                      <a:r>
                        <a:rPr lang="en-US" sz="2000" dirty="0" err="1" smtClean="0"/>
                        <a:t>printf</a:t>
                      </a:r>
                      <a:r>
                        <a:rPr lang="en-US" sz="2000" dirty="0" smtClean="0"/>
                        <a:t>("Enter number 1:\n");</a:t>
                      </a:r>
                    </a:p>
                    <a:p>
                      <a:pPr marL="0" indent="0">
                        <a:buNone/>
                      </a:pPr>
                      <a:r>
                        <a:rPr lang="en-US" sz="2000" dirty="0" smtClean="0"/>
                        <a:t>6. </a:t>
                      </a:r>
                      <a:r>
                        <a:rPr lang="en-US" sz="2000" dirty="0" err="1" smtClean="0"/>
                        <a:t>scanf</a:t>
                      </a:r>
                      <a:r>
                        <a:rPr lang="en-US" sz="2000" dirty="0" smtClean="0"/>
                        <a:t>("%f", &amp;A);</a:t>
                      </a:r>
                    </a:p>
                    <a:p>
                      <a:pPr marL="0" indent="0">
                        <a:buNone/>
                      </a:pPr>
                      <a:r>
                        <a:rPr lang="en-US" sz="2000" dirty="0" smtClean="0"/>
                        <a:t>7. </a:t>
                      </a:r>
                      <a:r>
                        <a:rPr lang="en-US" sz="2000" dirty="0" err="1" smtClean="0"/>
                        <a:t>printf</a:t>
                      </a:r>
                      <a:r>
                        <a:rPr lang="en-US" sz="2000" dirty="0" smtClean="0"/>
                        <a:t>("Enter number 2:\n");</a:t>
                      </a:r>
                    </a:p>
                    <a:p>
                      <a:pPr marL="0" indent="0">
                        <a:buNone/>
                      </a:pPr>
                      <a:r>
                        <a:rPr lang="en-US" sz="2000" dirty="0" smtClean="0"/>
                        <a:t>8. </a:t>
                      </a:r>
                      <a:r>
                        <a:rPr lang="en-US" sz="2000" dirty="0" err="1" smtClean="0"/>
                        <a:t>scanf</a:t>
                      </a:r>
                      <a:r>
                        <a:rPr lang="en-US" sz="2000" dirty="0" smtClean="0"/>
                        <a:t>("%f", &amp;B);</a:t>
                      </a:r>
                    </a:p>
                    <a:p>
                      <a:pPr marL="0" indent="0">
                        <a:buNone/>
                      </a:pPr>
                      <a:r>
                        <a:rPr lang="en-US" sz="2000" dirty="0" smtClean="0"/>
                        <a:t>9. </a:t>
                      </a:r>
                      <a:r>
                        <a:rPr lang="en-US" sz="2000" dirty="0" err="1" smtClean="0"/>
                        <a:t>printf</a:t>
                      </a:r>
                      <a:r>
                        <a:rPr lang="en-US" sz="2000" dirty="0" smtClean="0"/>
                        <a:t>("Enter number 3:\n");</a:t>
                      </a:r>
                    </a:p>
                    <a:p>
                      <a:pPr marL="0" indent="0">
                        <a:buNone/>
                      </a:pPr>
                      <a:r>
                        <a:rPr lang="en-US" sz="2000" dirty="0" smtClean="0"/>
                        <a:t>10. </a:t>
                      </a:r>
                      <a:r>
                        <a:rPr lang="en-US" sz="2000" dirty="0" err="1" smtClean="0"/>
                        <a:t>scanf</a:t>
                      </a:r>
                      <a:r>
                        <a:rPr lang="en-US" sz="2000" dirty="0" smtClean="0"/>
                        <a:t>("%f", &amp;C);</a:t>
                      </a:r>
                    </a:p>
                    <a:p>
                      <a:pPr marL="0" indent="0">
                        <a:buNone/>
                      </a:pPr>
                      <a:r>
                        <a:rPr lang="en-US" sz="2000" dirty="0" smtClean="0"/>
                        <a:t>11. if(A&gt;B) {</a:t>
                      </a:r>
                    </a:p>
                    <a:p>
                      <a:pPr marL="0" indent="0">
                        <a:buNone/>
                      </a:pPr>
                      <a:r>
                        <a:rPr lang="en-US" sz="2000" dirty="0" smtClean="0"/>
                        <a:t>12. if(A&gt;C) {</a:t>
                      </a:r>
                    </a:p>
                    <a:p>
                      <a:endParaRPr lang="en-US" dirty="0"/>
                    </a:p>
                  </a:txBody>
                  <a:tcPr/>
                </a:tc>
                <a:tc>
                  <a:txBody>
                    <a:bodyPr/>
                    <a:lstStyle/>
                    <a:p>
                      <a:pPr marL="0" indent="0">
                        <a:buNone/>
                      </a:pPr>
                      <a:r>
                        <a:rPr lang="en-US" sz="2000" dirty="0" smtClean="0"/>
                        <a:t>13. </a:t>
                      </a:r>
                      <a:r>
                        <a:rPr lang="en-US" sz="2000" dirty="0" err="1" smtClean="0"/>
                        <a:t>printf</a:t>
                      </a:r>
                      <a:r>
                        <a:rPr lang="en-US" sz="2000" dirty="0" smtClean="0"/>
                        <a:t>("The largest number is: %f\</a:t>
                      </a:r>
                      <a:r>
                        <a:rPr lang="en-US" sz="2000" dirty="0" err="1" smtClean="0"/>
                        <a:t>n",A</a:t>
                      </a:r>
                      <a:r>
                        <a:rPr lang="en-US" sz="2000" dirty="0" smtClean="0"/>
                        <a:t>);</a:t>
                      </a:r>
                    </a:p>
                    <a:p>
                      <a:pPr marL="0" indent="0">
                        <a:buNone/>
                      </a:pPr>
                      <a:r>
                        <a:rPr lang="en-US" sz="2000" dirty="0" smtClean="0"/>
                        <a:t>14. }</a:t>
                      </a:r>
                    </a:p>
                    <a:p>
                      <a:pPr marL="0" indent="0">
                        <a:buNone/>
                      </a:pPr>
                      <a:r>
                        <a:rPr lang="en-US" sz="2000" dirty="0" smtClean="0"/>
                        <a:t>15. else {</a:t>
                      </a:r>
                    </a:p>
                    <a:p>
                      <a:pPr marL="0" indent="0">
                        <a:buNone/>
                      </a:pPr>
                      <a:r>
                        <a:rPr lang="en-US" sz="2000" dirty="0" smtClean="0"/>
                        <a:t>16. </a:t>
                      </a:r>
                      <a:r>
                        <a:rPr lang="en-US" sz="2000" dirty="0" err="1" smtClean="0"/>
                        <a:t>printf</a:t>
                      </a:r>
                      <a:r>
                        <a:rPr lang="en-US" sz="2000" dirty="0" smtClean="0"/>
                        <a:t>("The largest number is: %f\</a:t>
                      </a:r>
                      <a:r>
                        <a:rPr lang="en-US" sz="2000" dirty="0" err="1" smtClean="0"/>
                        <a:t>n",C</a:t>
                      </a:r>
                      <a:r>
                        <a:rPr lang="en-US" sz="2000" dirty="0" smtClean="0"/>
                        <a:t>);</a:t>
                      </a:r>
                    </a:p>
                    <a:p>
                      <a:pPr marL="0" indent="0">
                        <a:buNone/>
                      </a:pPr>
                      <a:r>
                        <a:rPr lang="en-US" sz="2000" dirty="0" smtClean="0"/>
                        <a:t>17. }</a:t>
                      </a:r>
                    </a:p>
                    <a:p>
                      <a:pPr marL="0" indent="0">
                        <a:buNone/>
                      </a:pPr>
                      <a:r>
                        <a:rPr lang="en-US" sz="2000" dirty="0" smtClean="0"/>
                        <a:t>18. }</a:t>
                      </a:r>
                    </a:p>
                    <a:p>
                      <a:pPr marL="0" indent="0">
                        <a:buNone/>
                      </a:pPr>
                      <a:r>
                        <a:rPr lang="en-US" sz="2000" dirty="0" smtClean="0"/>
                        <a:t>19. else {</a:t>
                      </a:r>
                    </a:p>
                    <a:p>
                      <a:pPr marL="0" indent="0">
                        <a:buNone/>
                      </a:pPr>
                      <a:r>
                        <a:rPr lang="en-US" sz="2000" dirty="0" smtClean="0"/>
                        <a:t>20. if(C&gt;B) {</a:t>
                      </a:r>
                    </a:p>
                    <a:p>
                      <a:pPr marL="0" indent="0">
                        <a:buNone/>
                      </a:pPr>
                      <a:r>
                        <a:rPr lang="en-US" sz="2000" dirty="0" smtClean="0"/>
                        <a:t>21. </a:t>
                      </a:r>
                      <a:r>
                        <a:rPr lang="en-US" sz="2000" dirty="0" err="1" smtClean="0"/>
                        <a:t>printf</a:t>
                      </a:r>
                      <a:r>
                        <a:rPr lang="en-US" sz="2000" dirty="0" smtClean="0"/>
                        <a:t>("The largest number is: %f\</a:t>
                      </a:r>
                      <a:r>
                        <a:rPr lang="en-US" sz="2000" dirty="0" err="1" smtClean="0"/>
                        <a:t>n",C</a:t>
                      </a:r>
                      <a:r>
                        <a:rPr lang="en-US" sz="2000" dirty="0" smtClean="0"/>
                        <a:t>);</a:t>
                      </a:r>
                    </a:p>
                    <a:p>
                      <a:pPr marL="0" indent="0">
                        <a:buNone/>
                      </a:pPr>
                      <a:r>
                        <a:rPr lang="en-US" sz="2000" dirty="0" smtClean="0"/>
                        <a:t>22. }</a:t>
                      </a:r>
                    </a:p>
                    <a:p>
                      <a:r>
                        <a:rPr lang="en-US" dirty="0" smtClean="0"/>
                        <a:t>23. else {</a:t>
                      </a:r>
                    </a:p>
                    <a:p>
                      <a:r>
                        <a:rPr lang="en-US" dirty="0" smtClean="0"/>
                        <a:t> 24. </a:t>
                      </a:r>
                      <a:r>
                        <a:rPr lang="en-US" dirty="0" err="1" smtClean="0"/>
                        <a:t>printf</a:t>
                      </a:r>
                      <a:r>
                        <a:rPr lang="en-US" dirty="0" smtClean="0"/>
                        <a:t>("The largest number is: %f\</a:t>
                      </a:r>
                      <a:r>
                        <a:rPr lang="en-US" dirty="0" err="1" smtClean="0"/>
                        <a:t>n",B</a:t>
                      </a:r>
                      <a:r>
                        <a:rPr lang="en-US" dirty="0" smtClean="0"/>
                        <a:t>); </a:t>
                      </a:r>
                    </a:p>
                    <a:p>
                      <a:r>
                        <a:rPr lang="en-US" dirty="0" smtClean="0"/>
                        <a:t>25. } </a:t>
                      </a:r>
                    </a:p>
                    <a:p>
                      <a:r>
                        <a:rPr lang="en-US" dirty="0" smtClean="0"/>
                        <a:t>26. }</a:t>
                      </a:r>
                    </a:p>
                    <a:p>
                      <a:r>
                        <a:rPr lang="en-US" dirty="0" smtClean="0"/>
                        <a:t> 27. </a:t>
                      </a:r>
                      <a:r>
                        <a:rPr lang="en-US" dirty="0" err="1" smtClean="0"/>
                        <a:t>getch</a:t>
                      </a:r>
                      <a:r>
                        <a:rPr lang="en-US" dirty="0" smtClean="0"/>
                        <a:t>(); </a:t>
                      </a:r>
                    </a:p>
                    <a:p>
                      <a:r>
                        <a:rPr lang="en-US" dirty="0" smtClean="0"/>
                        <a:t>28. }</a:t>
                      </a:r>
                      <a:endParaRPr lang="en-US" dirty="0"/>
                    </a:p>
                  </a:txBody>
                  <a:tcPr/>
                </a:tc>
                <a:extLst>
                  <a:ext uri="{0D108BD9-81ED-4DB2-BD59-A6C34878D82A}">
                    <a16:rowId xmlns:a16="http://schemas.microsoft.com/office/drawing/2014/main" val="51546044"/>
                  </a:ext>
                </a:extLst>
              </a:tr>
            </a:tbl>
          </a:graphicData>
        </a:graphic>
      </p:graphicFrame>
    </p:spTree>
    <p:extLst>
      <p:ext uri="{BB962C8B-B14F-4D97-AF65-F5344CB8AC3E}">
        <p14:creationId xmlns:p14="http://schemas.microsoft.com/office/powerpoint/2010/main" val="21463587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40354</TotalTime>
  <Words>1154</Words>
  <Application>Microsoft Office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Wingdings 2</vt:lpstr>
      <vt:lpstr>Dividend</vt:lpstr>
      <vt:lpstr>  SE-3002 Software quality engineering    </vt:lpstr>
      <vt:lpstr>Today’s Outline</vt:lpstr>
      <vt:lpstr>Structural testing</vt:lpstr>
      <vt:lpstr>CONTROL FLOW TESTING</vt:lpstr>
      <vt:lpstr>CONTROL FLOW TESTING</vt:lpstr>
      <vt:lpstr>Statement coverage</vt:lpstr>
      <vt:lpstr>Test case</vt:lpstr>
      <vt:lpstr>Branch Coverage</vt:lpstr>
      <vt:lpstr>PowerPoint Presentation</vt:lpstr>
      <vt:lpstr>PowerPoint Presentation</vt:lpstr>
      <vt:lpstr>Condition Coverage</vt:lpstr>
      <vt:lpstr>Path coverage</vt:lpstr>
      <vt:lpstr>Test cases for all paths</vt:lpstr>
      <vt:lpstr>Path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619</cp:revision>
  <dcterms:created xsi:type="dcterms:W3CDTF">2021-08-24T06:07:44Z</dcterms:created>
  <dcterms:modified xsi:type="dcterms:W3CDTF">2022-10-19T05:48:47Z</dcterms:modified>
</cp:coreProperties>
</file>