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0"/>
  </p:notesMasterIdLst>
  <p:sldIdLst>
    <p:sldId id="256" r:id="rId2"/>
    <p:sldId id="258" r:id="rId3"/>
    <p:sldId id="325" r:id="rId4"/>
    <p:sldId id="314" r:id="rId5"/>
    <p:sldId id="315" r:id="rId6"/>
    <p:sldId id="316" r:id="rId7"/>
    <p:sldId id="317" r:id="rId8"/>
    <p:sldId id="364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7" r:id="rId17"/>
    <p:sldId id="328" r:id="rId18"/>
    <p:sldId id="357" r:id="rId19"/>
    <p:sldId id="358" r:id="rId20"/>
    <p:sldId id="329" r:id="rId21"/>
    <p:sldId id="363" r:id="rId22"/>
    <p:sldId id="330" r:id="rId23"/>
    <p:sldId id="331" r:id="rId24"/>
    <p:sldId id="365" r:id="rId25"/>
    <p:sldId id="332" r:id="rId26"/>
    <p:sldId id="333" r:id="rId27"/>
    <p:sldId id="360" r:id="rId28"/>
    <p:sldId id="361" r:id="rId29"/>
    <p:sldId id="337" r:id="rId30"/>
    <p:sldId id="338" r:id="rId31"/>
    <p:sldId id="339" r:id="rId32"/>
    <p:sldId id="362" r:id="rId33"/>
    <p:sldId id="341" r:id="rId34"/>
    <p:sldId id="342" r:id="rId35"/>
    <p:sldId id="351" r:id="rId36"/>
    <p:sldId id="343" r:id="rId37"/>
    <p:sldId id="344" r:id="rId38"/>
    <p:sldId id="345" r:id="rId39"/>
    <p:sldId id="346" r:id="rId40"/>
    <p:sldId id="352" r:id="rId41"/>
    <p:sldId id="347" r:id="rId42"/>
    <p:sldId id="348" r:id="rId43"/>
    <p:sldId id="349" r:id="rId44"/>
    <p:sldId id="350" r:id="rId45"/>
    <p:sldId id="354" r:id="rId46"/>
    <p:sldId id="355" r:id="rId47"/>
    <p:sldId id="356" r:id="rId48"/>
    <p:sldId id="31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AD2D-112D-4538-8D12-5B3C0A02B3F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017E-9405-4A24-9E72-ABBA234FC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4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0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4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We prepare a copy of the program under test and make a change in a statement of the program. This changed version of the program is known as a mutant of the original program. </a:t>
            </a:r>
          </a:p>
          <a:p>
            <a:r>
              <a:rPr lang="en-US" sz="1200" dirty="0" smtClean="0"/>
              <a:t>The </a:t>
            </a:r>
            <a:r>
              <a:rPr lang="en-US" sz="1200" dirty="0" err="1" smtClean="0"/>
              <a:t>behaviour</a:t>
            </a:r>
            <a:r>
              <a:rPr lang="en-US" sz="1200" dirty="0" smtClean="0"/>
              <a:t> of the mutant may be different from the original program due to the introduction of a change.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5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9C313-78CE-413E-B973-C9C50864F3E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B38F1-631B-49CB-B429-8845F35306B7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0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5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37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B017E-9405-4A24-9E72-ABBA234FC5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9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C69570-588C-4730-A3D3-BA09B68C817D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DD0-1474-418A-AD15-B2A25CE3DDFF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120514-7FB5-4445-A222-DE5C0219B627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71F0-E10C-4540-ADEA-23A4655CF569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478301-5D4C-4591-80FC-C66E6CEB5056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9F34-2574-47F3-AEA3-8BE42D47F567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5C34-8C70-4CF5-B66D-7C765D4D15AB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128D-41E8-4C02-8315-14F6CB02D10A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1826-9646-406D-A2C4-121223C8CC7E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65A88F-3773-4C12-86CB-A282A197AD39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AD45-1FE9-4A6E-B8DD-3A2A3F4990F6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D4E1E4-E009-4297-8B59-D02336439F2D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B116B9D-E45C-46EC-8209-CAE30643B7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82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ubab.jaffar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bytes.net/blog/how-to-find-bugs-in-your-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-556673"/>
            <a:ext cx="10993549" cy="46292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SE-3002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Software quality engineering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/>
              <a:t>Rubab </a:t>
            </a:r>
            <a:r>
              <a:rPr lang="en-US" dirty="0"/>
              <a:t>Jaffar</a:t>
            </a:r>
            <a:br>
              <a:rPr lang="en-US" dirty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rubab.jaffar@nu.edu.pk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7697" y="3244334"/>
            <a:ext cx="777661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Part II-Software Testing</a:t>
            </a:r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Structural Testing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Lecture # 25, 26, 27</a:t>
            </a:r>
          </a:p>
        </p:txBody>
      </p:sp>
      <p:pic>
        <p:nvPicPr>
          <p:cNvPr id="6" name="Picture 5" descr="National University of Computer and Emerging Sciences logo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80" y="542215"/>
            <a:ext cx="2168979" cy="193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80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du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various steps for the identification of du and dc paths are given as:</a:t>
            </a:r>
          </a:p>
          <a:p>
            <a:r>
              <a:rPr lang="en-US" dirty="0"/>
              <a:t>Draw the program graph of the program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Find all variables of the program and prepare a table for define / use status of all </a:t>
            </a:r>
            <a:r>
              <a:rPr lang="en-US" dirty="0" smtClean="0"/>
              <a:t>variables </a:t>
            </a:r>
            <a:r>
              <a:rPr lang="en-US" dirty="0"/>
              <a:t>using the following format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</a:t>
            </a:r>
            <a:r>
              <a:rPr lang="en-US" dirty="0"/>
              <a:t>all du-paths from define/use variable table of </a:t>
            </a:r>
            <a:r>
              <a:rPr lang="en-US" dirty="0" smtClean="0"/>
              <a:t>above step using </a:t>
            </a:r>
            <a:r>
              <a:rPr lang="en-US" dirty="0"/>
              <a:t>the following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51" y="4188574"/>
            <a:ext cx="7138449" cy="504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52" y="5157310"/>
            <a:ext cx="6172290" cy="6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Strategies Using du-Paths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want to generate test cases which trace every definition to each of its use and every use is </a:t>
            </a:r>
            <a:r>
              <a:rPr lang="en-US" dirty="0" smtClean="0"/>
              <a:t> traced </a:t>
            </a:r>
            <a:r>
              <a:rPr lang="en-US" dirty="0"/>
              <a:t>to each of its definition. Some of the testing strategies are given as</a:t>
            </a:r>
            <a:r>
              <a:rPr lang="en-US" dirty="0" smtClean="0"/>
              <a:t>:</a:t>
            </a:r>
          </a:p>
          <a:p>
            <a:pPr algn="just"/>
            <a:r>
              <a:rPr lang="en-US" b="1" dirty="0" smtClean="0"/>
              <a:t>Test all du-paths</a:t>
            </a:r>
            <a:endParaRPr lang="en-US" b="1" dirty="0"/>
          </a:p>
          <a:p>
            <a:pPr algn="just"/>
            <a:r>
              <a:rPr lang="en-US" dirty="0"/>
              <a:t>All du-paths generated for all variables are tested. This is the strongest data flow </a:t>
            </a:r>
            <a:r>
              <a:rPr lang="en-US" dirty="0" smtClean="0"/>
              <a:t>testing strategy </a:t>
            </a:r>
            <a:r>
              <a:rPr lang="en-US" dirty="0"/>
              <a:t>covering all possible du-paths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Test all uses</a:t>
            </a:r>
            <a:endParaRPr lang="en-US" b="1" dirty="0"/>
          </a:p>
          <a:p>
            <a:pPr algn="just"/>
            <a:r>
              <a:rPr lang="en-US" dirty="0"/>
              <a:t>Find at least one path from every definition of every variable to every use of </a:t>
            </a:r>
            <a:r>
              <a:rPr lang="en-US" dirty="0" smtClean="0"/>
              <a:t>that variable </a:t>
            </a:r>
            <a:r>
              <a:rPr lang="en-US" dirty="0"/>
              <a:t>which can be reached by that definition.</a:t>
            </a:r>
          </a:p>
          <a:p>
            <a:pPr algn="just"/>
            <a:r>
              <a:rPr lang="en-US" dirty="0"/>
              <a:t>For every use of a variable, there is a path from the definition of that variable to </a:t>
            </a:r>
            <a:r>
              <a:rPr lang="en-US" dirty="0" smtClean="0"/>
              <a:t>the use </a:t>
            </a:r>
            <a:r>
              <a:rPr lang="en-US" dirty="0"/>
              <a:t>of that variable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Strategies Using du-Paths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Test all </a:t>
            </a:r>
            <a:r>
              <a:rPr lang="en-US" sz="2000" b="1" dirty="0" smtClean="0"/>
              <a:t>definitions</a:t>
            </a:r>
          </a:p>
          <a:p>
            <a:r>
              <a:rPr lang="en-US" dirty="0" smtClean="0"/>
              <a:t>Find </a:t>
            </a:r>
            <a:r>
              <a:rPr lang="en-US" dirty="0"/>
              <a:t>paths from every definition of every variable to at least one use of that variable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The </a:t>
            </a:r>
            <a:r>
              <a:rPr lang="en-US" dirty="0"/>
              <a:t>first requires that each definition reaches all possible uses through </a:t>
            </a:r>
            <a:r>
              <a:rPr lang="en-US" dirty="0" smtClean="0"/>
              <a:t>all possible </a:t>
            </a:r>
            <a:r>
              <a:rPr lang="en-US" dirty="0"/>
              <a:t>du-paths, the second requires that each definition reaches all possible uses</a:t>
            </a:r>
            <a:r>
              <a:rPr lang="en-US" dirty="0" smtClean="0"/>
              <a:t>, and </a:t>
            </a:r>
            <a:r>
              <a:rPr lang="en-US" dirty="0"/>
              <a:t>the third requires that each definition reaches at least one use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Flow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Static Data Flow Testing</a:t>
            </a:r>
          </a:p>
          <a:p>
            <a:pPr algn="just"/>
            <a:r>
              <a:rPr lang="en-US" dirty="0"/>
              <a:t>No actual execution of the code is carried out in Static Data Flow testing. Generally, the </a:t>
            </a:r>
            <a:r>
              <a:rPr lang="en-US" dirty="0" smtClean="0"/>
              <a:t>definition, and usage </a:t>
            </a:r>
            <a:r>
              <a:rPr lang="en-US" dirty="0"/>
              <a:t>pattern of the data variables is scrutinized through a control flow graph.</a:t>
            </a:r>
          </a:p>
          <a:p>
            <a:pPr algn="just"/>
            <a:r>
              <a:rPr lang="en-US" dirty="0"/>
              <a:t>Dynamic Data Flow Testing</a:t>
            </a:r>
          </a:p>
          <a:p>
            <a:pPr algn="just"/>
            <a:r>
              <a:rPr lang="en-US" dirty="0"/>
              <a:t>The code is executed to observe the transitional results. Dynamic data flow testing includes:</a:t>
            </a:r>
          </a:p>
          <a:p>
            <a:pPr lvl="1" algn="just"/>
            <a:r>
              <a:rPr lang="en-US" dirty="0"/>
              <a:t>Identification of definition and usage of data variables.</a:t>
            </a:r>
          </a:p>
          <a:p>
            <a:pPr lvl="1" algn="just"/>
            <a:r>
              <a:rPr lang="en-US" dirty="0"/>
              <a:t>Identifying viable paths between definition and usage pairs of data variables.</a:t>
            </a:r>
          </a:p>
          <a:p>
            <a:pPr lvl="1" algn="just"/>
            <a:r>
              <a:rPr lang="en-US" dirty="0"/>
              <a:t>Designing &amp; crafting test cases for these paths.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Testing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Testers require good knowledge of programming.</a:t>
            </a:r>
          </a:p>
          <a:p>
            <a:r>
              <a:rPr lang="en-US" sz="2400" dirty="0"/>
              <a:t>Time-consuming</a:t>
            </a:r>
          </a:p>
          <a:p>
            <a:r>
              <a:rPr lang="en-US" sz="2400" dirty="0"/>
              <a:t>Costly process.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956816"/>
            <a:ext cx="6181344" cy="43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980584"/>
            <a:ext cx="7821167" cy="44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II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6" y="1885568"/>
            <a:ext cx="9015984" cy="42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II (continue)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73" y="2066544"/>
            <a:ext cx="8485632" cy="38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iii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051" y="2359152"/>
            <a:ext cx="9582912" cy="268833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Outline</a:t>
            </a:r>
          </a:p>
        </p:txBody>
      </p:sp>
      <p:sp>
        <p:nvSpPr>
          <p:cNvPr id="107523" name="Rectangle 2051"/>
          <p:cNvSpPr>
            <a:spLocks noGrp="1" noChangeArrowheads="1"/>
          </p:cNvSpPr>
          <p:nvPr>
            <p:ph idx="1"/>
          </p:nvPr>
        </p:nvSpPr>
        <p:spPr>
          <a:xfrm>
            <a:off x="2057400" y="1905001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Structural Testing</a:t>
            </a:r>
          </a:p>
          <a:p>
            <a:pPr lvl="1"/>
            <a:r>
              <a:rPr lang="en-US" sz="2200" dirty="0" smtClean="0"/>
              <a:t>Data Flow Testing</a:t>
            </a:r>
          </a:p>
          <a:p>
            <a:pPr lvl="1"/>
            <a:r>
              <a:rPr lang="en-US" sz="2200" dirty="0" smtClean="0"/>
              <a:t>Slice based testing</a:t>
            </a:r>
          </a:p>
          <a:p>
            <a:pPr lvl="1"/>
            <a:r>
              <a:rPr lang="en-US" sz="2200" dirty="0" smtClean="0"/>
              <a:t>Mutation testing</a:t>
            </a:r>
          </a:p>
          <a:p>
            <a:pPr lvl="1"/>
            <a:endParaRPr lang="en-US" sz="22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fld id="{6C22ADDB-1105-4BAA-B696-9403EE06A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992" y="2672660"/>
            <a:ext cx="6986016" cy="3279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92" y="2129080"/>
            <a:ext cx="6986016" cy="5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(Derive all </a:t>
            </a:r>
            <a:r>
              <a:rPr lang="en-US" dirty="0" smtClean="0"/>
              <a:t>du-paths)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12125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Consider the program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number: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oat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clrscr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the three variables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(“%f %f %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f”,&amp;x,&amp;y,&amp;z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if(x &gt; y)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if(x &gt; z)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(“x is greatest”);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(“z is greatest”);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if(y &gt; z)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(“y is greatest”);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(“z is greatest”);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BASED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80557"/>
            <a:ext cx="11029615" cy="443637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prepare </a:t>
            </a:r>
            <a:r>
              <a:rPr lang="en-US" dirty="0"/>
              <a:t>various </a:t>
            </a:r>
            <a:r>
              <a:rPr lang="en-US" dirty="0" smtClean="0"/>
              <a:t>subsets (</a:t>
            </a:r>
            <a:r>
              <a:rPr lang="en-US" dirty="0"/>
              <a:t>called slices) of a program with respect to its variables and their selected locations in </a:t>
            </a:r>
            <a:r>
              <a:rPr lang="en-US" dirty="0" smtClean="0"/>
              <a:t>the program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variable with one of its location will give us a program slice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 large </a:t>
            </a:r>
            <a:r>
              <a:rPr lang="en-US" dirty="0" smtClean="0"/>
              <a:t>program may </a:t>
            </a:r>
            <a:r>
              <a:rPr lang="en-US" dirty="0"/>
              <a:t>have many smaller programs (its slices), each constructed for different variable subsets.</a:t>
            </a:r>
          </a:p>
          <a:p>
            <a:pPr algn="just"/>
            <a:r>
              <a:rPr lang="en-US" dirty="0" smtClean="0"/>
              <a:t>Only </a:t>
            </a:r>
            <a:r>
              <a:rPr lang="en-US" dirty="0"/>
              <a:t>two things are important here, variable and its selected location in the program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Program slicing is a technique for restricting the </a:t>
            </a:r>
            <a:r>
              <a:rPr lang="en-US" dirty="0" smtClean="0"/>
              <a:t>behavior </a:t>
            </a:r>
            <a:r>
              <a:rPr lang="en-US" dirty="0"/>
              <a:t>of a program to some specified subset of interest.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</a:t>
            </a:r>
            <a:r>
              <a:rPr lang="en-US" dirty="0"/>
              <a:t>for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statements where variables are defined and redefined should be considered. </a:t>
            </a:r>
            <a:endParaRPr lang="en-US" dirty="0" smtClean="0"/>
          </a:p>
          <a:p>
            <a:r>
              <a:rPr lang="en-US" dirty="0"/>
              <a:t>All statements where variables receive values externally should be considered. </a:t>
            </a:r>
          </a:p>
          <a:p>
            <a:r>
              <a:rPr lang="en-US" dirty="0"/>
              <a:t>All statements where output of a variable is printed should be considered.</a:t>
            </a:r>
          </a:p>
          <a:p>
            <a:r>
              <a:rPr lang="en-US" dirty="0"/>
              <a:t>The status of all variables may be considered at the last statement of the program.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1029950" cy="7221538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#</a:t>
            </a:r>
            <a:r>
              <a:rPr lang="en-US" sz="1400" dirty="0"/>
              <a:t>include&lt;</a:t>
            </a:r>
            <a:r>
              <a:rPr lang="en-US" sz="1400" dirty="0" err="1"/>
              <a:t>stdio.h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#</a:t>
            </a:r>
            <a:r>
              <a:rPr lang="en-US" sz="1400" dirty="0"/>
              <a:t>include&lt;</a:t>
            </a:r>
            <a:r>
              <a:rPr lang="en-US" sz="1400" dirty="0" err="1"/>
              <a:t>conio.h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math.h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1. void main() //Main Begins</a:t>
            </a:r>
          </a:p>
          <a:p>
            <a:pPr marL="0" indent="0">
              <a:buNone/>
            </a:pPr>
            <a:r>
              <a:rPr lang="en-US" sz="1400" dirty="0"/>
              <a:t>2. {double </a:t>
            </a:r>
            <a:r>
              <a:rPr lang="en-US" sz="1400" dirty="0" err="1"/>
              <a:t>a,b,c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4. double a1,a2,a3;</a:t>
            </a:r>
          </a:p>
          <a:p>
            <a:pPr marL="0" indent="0">
              <a:buNone/>
            </a:pPr>
            <a:r>
              <a:rPr lang="en-US" sz="1400" dirty="0"/>
              <a:t>5. </a:t>
            </a:r>
            <a:r>
              <a:rPr lang="en-US" sz="1400" dirty="0" err="1"/>
              <a:t>int</a:t>
            </a:r>
            <a:r>
              <a:rPr lang="en-US" sz="1400" dirty="0"/>
              <a:t> valid=0;</a:t>
            </a:r>
          </a:p>
          <a:p>
            <a:pPr marL="0" indent="0">
              <a:buNone/>
            </a:pPr>
            <a:r>
              <a:rPr lang="en-US" sz="1400" dirty="0"/>
              <a:t>6. </a:t>
            </a:r>
            <a:r>
              <a:rPr lang="en-US" sz="1400" dirty="0" err="1"/>
              <a:t>clrscr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7. </a:t>
            </a:r>
            <a:r>
              <a:rPr lang="en-US" sz="1400" dirty="0" err="1"/>
              <a:t>printf</a:t>
            </a:r>
            <a:r>
              <a:rPr lang="en-US" sz="1400" dirty="0"/>
              <a:t>("Enter first side of the triangle:");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8</a:t>
            </a:r>
            <a:r>
              <a:rPr lang="en-US" sz="1400" dirty="0"/>
              <a:t>. </a:t>
            </a:r>
            <a:r>
              <a:rPr lang="en-US" sz="1400" dirty="0" err="1"/>
              <a:t>scanf</a:t>
            </a:r>
            <a:r>
              <a:rPr lang="en-US" sz="1400" dirty="0"/>
              <a:t>("%</a:t>
            </a:r>
            <a:r>
              <a:rPr lang="en-US" sz="1400" dirty="0" err="1"/>
              <a:t>lf",&amp;a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9. </a:t>
            </a:r>
            <a:r>
              <a:rPr lang="en-US" sz="1400" dirty="0" err="1"/>
              <a:t>printf</a:t>
            </a:r>
            <a:r>
              <a:rPr lang="en-US" sz="1400" dirty="0"/>
              <a:t>("Enter second side of the triangle:");</a:t>
            </a:r>
          </a:p>
          <a:p>
            <a:pPr marL="0" indent="0">
              <a:buNone/>
            </a:pPr>
            <a:r>
              <a:rPr lang="en-US" sz="1400" dirty="0"/>
              <a:t>10. </a:t>
            </a:r>
            <a:r>
              <a:rPr lang="en-US" sz="1400" dirty="0" err="1"/>
              <a:t>scanf</a:t>
            </a:r>
            <a:r>
              <a:rPr lang="en-US" sz="1400" dirty="0"/>
              <a:t>("%</a:t>
            </a:r>
            <a:r>
              <a:rPr lang="en-US" sz="1400" dirty="0" err="1"/>
              <a:t>lf",&amp;b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11. </a:t>
            </a:r>
            <a:r>
              <a:rPr lang="en-US" sz="1400" dirty="0" err="1"/>
              <a:t>printf</a:t>
            </a:r>
            <a:r>
              <a:rPr lang="en-US" sz="1400" dirty="0"/>
              <a:t>("Enter third side of the triangle:");</a:t>
            </a:r>
          </a:p>
          <a:p>
            <a:pPr marL="0" indent="0">
              <a:buNone/>
            </a:pPr>
            <a:r>
              <a:rPr lang="en-US" sz="1400" dirty="0"/>
              <a:t>12. </a:t>
            </a:r>
            <a:r>
              <a:rPr lang="en-US" sz="1400" dirty="0" err="1"/>
              <a:t>scanf</a:t>
            </a:r>
            <a:r>
              <a:rPr lang="en-US" sz="1400" dirty="0"/>
              <a:t>("%</a:t>
            </a:r>
            <a:r>
              <a:rPr lang="en-US" sz="1400" dirty="0" err="1"/>
              <a:t>lf",&amp;c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13.if(a&gt;0</a:t>
            </a:r>
            <a:r>
              <a:rPr lang="en-US" sz="1400" dirty="0"/>
              <a:t>&amp;&amp;a&lt;=100&amp;&amp;b&gt;0&amp;&amp;b&lt;=100&amp;&amp;c&gt;0&amp;&amp;c&lt;=100) {</a:t>
            </a:r>
          </a:p>
          <a:p>
            <a:pPr marL="0" indent="0">
              <a:buNone/>
            </a:pPr>
            <a:r>
              <a:rPr lang="en-US" sz="1400" dirty="0"/>
              <a:t>14. if((</a:t>
            </a:r>
            <a:r>
              <a:rPr lang="en-US" sz="1400" dirty="0" err="1"/>
              <a:t>a+b</a:t>
            </a:r>
            <a:r>
              <a:rPr lang="en-US" sz="1400" dirty="0"/>
              <a:t>)&gt;c&amp;&amp;(</a:t>
            </a:r>
            <a:r>
              <a:rPr lang="en-US" sz="1400" dirty="0" err="1"/>
              <a:t>b+c</a:t>
            </a:r>
            <a:r>
              <a:rPr lang="en-US" sz="1400" dirty="0"/>
              <a:t>)&gt;a&amp;&amp;(</a:t>
            </a:r>
            <a:r>
              <a:rPr lang="en-US" sz="1400" dirty="0" err="1"/>
              <a:t>c+a</a:t>
            </a:r>
            <a:r>
              <a:rPr lang="en-US" sz="1400" dirty="0"/>
              <a:t>)&gt;b) {</a:t>
            </a:r>
          </a:p>
          <a:p>
            <a:pPr marL="0" indent="0">
              <a:buNone/>
            </a:pPr>
            <a:r>
              <a:rPr lang="en-US" sz="1400" dirty="0"/>
              <a:t>15. valid=1;</a:t>
            </a:r>
          </a:p>
          <a:p>
            <a:pPr marL="0" indent="0">
              <a:buNone/>
            </a:pPr>
            <a:r>
              <a:rPr lang="en-US" sz="1400" dirty="0"/>
              <a:t>16. }</a:t>
            </a:r>
          </a:p>
          <a:p>
            <a:pPr marL="0" indent="0">
              <a:buNone/>
            </a:pPr>
            <a:r>
              <a:rPr lang="en-US" sz="1400" dirty="0"/>
              <a:t>17. else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18. valid=-1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19. }</a:t>
            </a:r>
          </a:p>
          <a:p>
            <a:pPr marL="0" indent="0">
              <a:buNone/>
            </a:pPr>
            <a:r>
              <a:rPr lang="en-US" sz="1400" dirty="0"/>
              <a:t>20. }</a:t>
            </a:r>
          </a:p>
          <a:p>
            <a:pPr marL="0" indent="0">
              <a:buNone/>
            </a:pPr>
            <a:r>
              <a:rPr lang="en-US" sz="1400" dirty="0"/>
              <a:t>21. if(valid==1) {</a:t>
            </a:r>
          </a:p>
          <a:p>
            <a:pPr marL="0" indent="0">
              <a:buNone/>
            </a:pPr>
            <a:r>
              <a:rPr lang="en-US" sz="1400" dirty="0"/>
              <a:t>22. a1=(a*</a:t>
            </a:r>
            <a:r>
              <a:rPr lang="en-US" sz="1400" dirty="0" err="1"/>
              <a:t>a+b</a:t>
            </a:r>
            <a:r>
              <a:rPr lang="en-US" sz="1400" dirty="0"/>
              <a:t>*b)/(c*c);</a:t>
            </a:r>
          </a:p>
          <a:p>
            <a:pPr marL="0" indent="0">
              <a:buNone/>
            </a:pPr>
            <a:r>
              <a:rPr lang="en-US" sz="1400" dirty="0"/>
              <a:t>23. a2=(b*</a:t>
            </a:r>
            <a:r>
              <a:rPr lang="en-US" sz="1400" dirty="0" err="1"/>
              <a:t>b+c</a:t>
            </a:r>
            <a:r>
              <a:rPr lang="en-US" sz="1400" dirty="0"/>
              <a:t>*c)/(a*a);</a:t>
            </a:r>
          </a:p>
          <a:p>
            <a:pPr marL="0" indent="0">
              <a:buNone/>
            </a:pPr>
            <a:r>
              <a:rPr lang="en-US" sz="1400" dirty="0"/>
              <a:t>24. a3=(c*</a:t>
            </a:r>
            <a:r>
              <a:rPr lang="en-US" sz="1400" dirty="0" err="1"/>
              <a:t>c+a</a:t>
            </a:r>
            <a:r>
              <a:rPr lang="en-US" sz="1400" dirty="0"/>
              <a:t>*a)/(b*b);</a:t>
            </a:r>
          </a:p>
          <a:p>
            <a:pPr marL="0" indent="0">
              <a:buNone/>
            </a:pPr>
            <a:r>
              <a:rPr lang="en-US" sz="1400" dirty="0"/>
              <a:t>25. if(a1&lt;1||a2&lt;1||a3&lt;1) {</a:t>
            </a:r>
          </a:p>
          <a:p>
            <a:pPr marL="0" indent="0">
              <a:buNone/>
            </a:pPr>
            <a:r>
              <a:rPr lang="en-US" sz="1400" dirty="0"/>
              <a:t>26. </a:t>
            </a:r>
            <a:r>
              <a:rPr lang="en-US" sz="1400" dirty="0" err="1"/>
              <a:t>printf</a:t>
            </a:r>
            <a:r>
              <a:rPr lang="en-US" sz="1400" dirty="0"/>
              <a:t>("Obtuse angled triangle");</a:t>
            </a:r>
          </a:p>
          <a:p>
            <a:pPr marL="0" indent="0">
              <a:buNone/>
            </a:pPr>
            <a:r>
              <a:rPr lang="en-US" sz="1400" dirty="0"/>
              <a:t>27. }</a:t>
            </a:r>
          </a:p>
          <a:p>
            <a:pPr marL="0" indent="0">
              <a:buNone/>
            </a:pPr>
            <a:r>
              <a:rPr lang="en-US" sz="1400" dirty="0"/>
              <a:t>28. else if(a1==1||a2==1||a3==1) {</a:t>
            </a:r>
          </a:p>
          <a:p>
            <a:pPr marL="0" indent="0">
              <a:buNone/>
            </a:pPr>
            <a:r>
              <a:rPr lang="en-US" sz="1400" dirty="0"/>
              <a:t>29. </a:t>
            </a:r>
            <a:r>
              <a:rPr lang="en-US" sz="1400" dirty="0" err="1"/>
              <a:t>printf</a:t>
            </a:r>
            <a:r>
              <a:rPr lang="en-US" sz="1400" dirty="0"/>
              <a:t>("Right angled triangle");</a:t>
            </a:r>
          </a:p>
          <a:p>
            <a:pPr marL="0" indent="0">
              <a:buNone/>
            </a:pPr>
            <a:r>
              <a:rPr lang="en-US" sz="1400" dirty="0"/>
              <a:t>30. }</a:t>
            </a:r>
          </a:p>
          <a:p>
            <a:pPr marL="0" indent="0">
              <a:buNone/>
            </a:pPr>
            <a:r>
              <a:rPr lang="en-US" sz="1400" dirty="0"/>
              <a:t>31. else {</a:t>
            </a:r>
          </a:p>
          <a:p>
            <a:pPr marL="0" indent="0">
              <a:buNone/>
            </a:pPr>
            <a:r>
              <a:rPr lang="en-US" sz="1400" dirty="0"/>
              <a:t>32. </a:t>
            </a:r>
            <a:r>
              <a:rPr lang="en-US" sz="1400" dirty="0" err="1"/>
              <a:t>printf</a:t>
            </a:r>
            <a:r>
              <a:rPr lang="en-US" sz="1400" dirty="0"/>
              <a:t>("Acute angled triangle");</a:t>
            </a:r>
          </a:p>
          <a:p>
            <a:pPr marL="0" indent="0">
              <a:buNone/>
            </a:pPr>
            <a:r>
              <a:rPr lang="en-US" sz="1400" dirty="0"/>
              <a:t>33. }</a:t>
            </a:r>
          </a:p>
          <a:p>
            <a:pPr marL="0" indent="0">
              <a:buNone/>
            </a:pPr>
            <a:r>
              <a:rPr lang="en-US" sz="1400" dirty="0"/>
              <a:t>34. }</a:t>
            </a:r>
          </a:p>
          <a:p>
            <a:pPr marL="0" indent="0">
              <a:buNone/>
            </a:pPr>
            <a:r>
              <a:rPr lang="en-US" sz="1400" dirty="0"/>
              <a:t>35. else if(valid==-1) {</a:t>
            </a:r>
          </a:p>
          <a:p>
            <a:pPr marL="0" indent="0">
              <a:buNone/>
            </a:pPr>
            <a:r>
              <a:rPr lang="en-US" sz="1400" dirty="0"/>
              <a:t>36. </a:t>
            </a: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nInvalid</a:t>
            </a:r>
            <a:r>
              <a:rPr lang="en-US" sz="1400" dirty="0"/>
              <a:t> Triangle");</a:t>
            </a:r>
          </a:p>
          <a:p>
            <a:pPr marL="0" indent="0">
              <a:buNone/>
            </a:pPr>
            <a:r>
              <a:rPr lang="en-US" sz="1400" dirty="0"/>
              <a:t>37. }</a:t>
            </a:r>
          </a:p>
          <a:p>
            <a:pPr marL="0" indent="0">
              <a:buNone/>
            </a:pPr>
            <a:r>
              <a:rPr lang="en-US" sz="1400" dirty="0"/>
              <a:t>38. else {</a:t>
            </a:r>
          </a:p>
          <a:p>
            <a:pPr marL="0" indent="0">
              <a:buNone/>
            </a:pPr>
            <a:r>
              <a:rPr lang="en-US" sz="1400" dirty="0"/>
              <a:t>39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nInput</a:t>
            </a:r>
            <a:r>
              <a:rPr lang="en-US" sz="1400" dirty="0"/>
              <a:t> </a:t>
            </a:r>
            <a:r>
              <a:rPr lang="en-US" sz="1400" dirty="0" smtClean="0"/>
              <a:t>Values </a:t>
            </a:r>
            <a:r>
              <a:rPr lang="en-US" sz="1400" dirty="0"/>
              <a:t>are </a:t>
            </a:r>
            <a:r>
              <a:rPr lang="en-US" sz="1400" dirty="0" smtClean="0"/>
              <a:t>Out </a:t>
            </a:r>
            <a:r>
              <a:rPr lang="en-US" sz="1400" dirty="0"/>
              <a:t>of Range");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40</a:t>
            </a:r>
            <a:r>
              <a:rPr lang="en-US" sz="1400" dirty="0"/>
              <a:t>. }</a:t>
            </a:r>
          </a:p>
          <a:p>
            <a:pPr marL="0" indent="0">
              <a:buNone/>
            </a:pPr>
            <a:r>
              <a:rPr lang="en-US" sz="1400" dirty="0"/>
              <a:t>41. </a:t>
            </a:r>
            <a:r>
              <a:rPr lang="en-US" sz="1400" dirty="0" err="1"/>
              <a:t>getch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42. } //Main Ends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70694" y="1801906"/>
            <a:ext cx="329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S(valid,5)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Program Slices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portion of a program given in Figure 4.2 for the identification of its slices.</a:t>
            </a:r>
          </a:p>
          <a:p>
            <a:r>
              <a:rPr lang="en-US" dirty="0" smtClean="0"/>
              <a:t>a </a:t>
            </a:r>
            <a:r>
              <a:rPr lang="en-US" dirty="0"/>
              <a:t>= 3;</a:t>
            </a:r>
          </a:p>
          <a:p>
            <a:r>
              <a:rPr lang="en-US" dirty="0" smtClean="0"/>
              <a:t>b </a:t>
            </a:r>
            <a:r>
              <a:rPr lang="en-US" dirty="0"/>
              <a:t>= 6;</a:t>
            </a:r>
          </a:p>
          <a:p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d </a:t>
            </a:r>
            <a:r>
              <a:rPr lang="en-US" dirty="0"/>
              <a:t>= </a:t>
            </a:r>
            <a:r>
              <a:rPr lang="en-US" dirty="0" smtClean="0"/>
              <a:t>a</a:t>
            </a:r>
            <a:r>
              <a:rPr lang="en-US" baseline="30000" dirty="0" smtClean="0"/>
              <a:t>2</a:t>
            </a:r>
            <a:r>
              <a:rPr lang="en-US" dirty="0" smtClean="0"/>
              <a:t>+ b</a:t>
            </a:r>
            <a:r>
              <a:rPr lang="en-US" baseline="30000" dirty="0" smtClean="0"/>
              <a:t>2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c </a:t>
            </a:r>
            <a:r>
              <a:rPr lang="en-US" dirty="0"/>
              <a:t>= a + b;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856666"/>
          </a:xfrm>
        </p:spPr>
        <p:txBody>
          <a:bodyPr/>
          <a:lstStyle/>
          <a:p>
            <a:r>
              <a:rPr lang="en-US" dirty="0"/>
              <a:t>We identify two slices for variable ‘c’ at statement number 3 and statement number </a:t>
            </a:r>
            <a:r>
              <a:rPr lang="en-US" dirty="0" smtClean="0"/>
              <a:t>5.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40" y="3630604"/>
            <a:ext cx="6366294" cy="2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 </a:t>
            </a:r>
            <a:r>
              <a:rPr lang="en-US" sz="2000" dirty="0" smtClean="0"/>
              <a:t>Code: </a:t>
            </a:r>
            <a:r>
              <a:rPr lang="en-US" sz="2000" dirty="0"/>
              <a:t> </a:t>
            </a:r>
            <a:r>
              <a:rPr lang="en-US" sz="2000" dirty="0" smtClean="0"/>
              <a:t>We </a:t>
            </a:r>
            <a:r>
              <a:rPr lang="en-US" sz="2000" dirty="0"/>
              <a:t>also consider the program to find the largest number amongst three numbers as given </a:t>
            </a:r>
            <a:r>
              <a:rPr lang="en-US" sz="2000" dirty="0" smtClean="0"/>
              <a:t>. </a:t>
            </a:r>
            <a:r>
              <a:rPr lang="en-US" sz="2000" dirty="0"/>
              <a:t>There are three variables A, B and C in the program. We may create many slices like S (A, 28), S (B, 28), S (C, 28)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84662"/>
            <a:ext cx="11029615" cy="487921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conio.h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1. void main()</a:t>
            </a:r>
          </a:p>
          <a:p>
            <a:pPr marL="0" indent="0">
              <a:buNone/>
            </a:pPr>
            <a:r>
              <a:rPr lang="en-US" sz="1400" dirty="0"/>
              <a:t>2. {</a:t>
            </a:r>
          </a:p>
          <a:p>
            <a:pPr marL="0" indent="0">
              <a:buNone/>
            </a:pPr>
            <a:r>
              <a:rPr lang="en-US" sz="1400" dirty="0"/>
              <a:t>3. float A,B,C;</a:t>
            </a:r>
          </a:p>
          <a:p>
            <a:pPr marL="0" indent="0">
              <a:buNone/>
            </a:pPr>
            <a:r>
              <a:rPr lang="en-US" sz="1400" dirty="0"/>
              <a:t>4. </a:t>
            </a:r>
            <a:r>
              <a:rPr lang="en-US" sz="1400" dirty="0" err="1"/>
              <a:t>clrscr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5. </a:t>
            </a:r>
            <a:r>
              <a:rPr lang="en-US" sz="1400" dirty="0" err="1"/>
              <a:t>printf</a:t>
            </a:r>
            <a:r>
              <a:rPr lang="en-US" sz="1400" dirty="0"/>
              <a:t>("Enter number 1:\n");</a:t>
            </a:r>
          </a:p>
          <a:p>
            <a:pPr marL="0" indent="0">
              <a:buNone/>
            </a:pPr>
            <a:r>
              <a:rPr lang="en-US" sz="1400" dirty="0"/>
              <a:t>6. </a:t>
            </a:r>
            <a:r>
              <a:rPr lang="en-US" sz="1400" dirty="0" err="1"/>
              <a:t>scanf</a:t>
            </a:r>
            <a:r>
              <a:rPr lang="en-US" sz="1400" dirty="0"/>
              <a:t>("%f", &amp;A);</a:t>
            </a:r>
          </a:p>
          <a:p>
            <a:pPr marL="0" indent="0">
              <a:buNone/>
            </a:pPr>
            <a:r>
              <a:rPr lang="en-US" sz="1400" dirty="0"/>
              <a:t>7. </a:t>
            </a:r>
            <a:r>
              <a:rPr lang="en-US" sz="1400" dirty="0" err="1"/>
              <a:t>printf</a:t>
            </a:r>
            <a:r>
              <a:rPr lang="en-US" sz="1400" dirty="0"/>
              <a:t>("Enter number 2:\n");</a:t>
            </a:r>
          </a:p>
          <a:p>
            <a:pPr marL="0" indent="0">
              <a:buNone/>
            </a:pPr>
            <a:r>
              <a:rPr lang="en-US" sz="1400" dirty="0"/>
              <a:t>8. </a:t>
            </a:r>
            <a:r>
              <a:rPr lang="en-US" sz="1400" dirty="0" err="1"/>
              <a:t>scanf</a:t>
            </a:r>
            <a:r>
              <a:rPr lang="en-US" sz="1400" dirty="0"/>
              <a:t>("%f", &amp;B);</a:t>
            </a:r>
          </a:p>
          <a:p>
            <a:pPr marL="0" indent="0">
              <a:buNone/>
            </a:pPr>
            <a:r>
              <a:rPr lang="en-US" sz="1400" dirty="0"/>
              <a:t>9. </a:t>
            </a:r>
            <a:r>
              <a:rPr lang="en-US" sz="1400" dirty="0" err="1"/>
              <a:t>printf</a:t>
            </a:r>
            <a:r>
              <a:rPr lang="en-US" sz="1400" dirty="0"/>
              <a:t>("Enter number 3:\n");</a:t>
            </a:r>
          </a:p>
          <a:p>
            <a:pPr marL="0" indent="0">
              <a:buNone/>
            </a:pPr>
            <a:r>
              <a:rPr lang="en-US" sz="1400" dirty="0"/>
              <a:t>10. </a:t>
            </a:r>
            <a:r>
              <a:rPr lang="en-US" sz="1400" dirty="0" err="1"/>
              <a:t>scanf</a:t>
            </a:r>
            <a:r>
              <a:rPr lang="en-US" sz="1400" dirty="0"/>
              <a:t>("%f", &amp;C);</a:t>
            </a:r>
          </a:p>
          <a:p>
            <a:pPr marL="0" indent="0">
              <a:buNone/>
            </a:pPr>
            <a:r>
              <a:rPr lang="en-US" sz="1400" dirty="0"/>
              <a:t>/*Check for greatest of three numbers*/</a:t>
            </a:r>
          </a:p>
          <a:p>
            <a:pPr marL="0" indent="0">
              <a:buNone/>
            </a:pPr>
            <a:r>
              <a:rPr lang="en-US" sz="1400" dirty="0"/>
              <a:t>11. if(A&gt;B) 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12</a:t>
            </a:r>
            <a:r>
              <a:rPr lang="en-US" sz="1400" dirty="0"/>
              <a:t>. if(A&gt;C) {</a:t>
            </a:r>
          </a:p>
          <a:p>
            <a:pPr marL="0" indent="0">
              <a:buNone/>
            </a:pPr>
            <a:r>
              <a:rPr lang="en-US" sz="1400" dirty="0"/>
              <a:t>13. </a:t>
            </a:r>
            <a:r>
              <a:rPr lang="en-US" sz="1400" dirty="0" err="1"/>
              <a:t>printf</a:t>
            </a:r>
            <a:r>
              <a:rPr lang="en-US" sz="1400" dirty="0"/>
              <a:t>("The largest number is: %f\</a:t>
            </a:r>
            <a:r>
              <a:rPr lang="en-US" sz="1400" dirty="0" err="1"/>
              <a:t>n",A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14. }</a:t>
            </a:r>
          </a:p>
          <a:p>
            <a:pPr marL="0" indent="0">
              <a:buNone/>
            </a:pPr>
            <a:r>
              <a:rPr lang="en-US" sz="1400" dirty="0"/>
              <a:t>15. else {</a:t>
            </a:r>
          </a:p>
          <a:p>
            <a:pPr marL="0" indent="0">
              <a:buNone/>
            </a:pPr>
            <a:r>
              <a:rPr lang="en-US" sz="1400" dirty="0"/>
              <a:t>16. </a:t>
            </a:r>
            <a:r>
              <a:rPr lang="en-US" sz="1400" dirty="0" err="1"/>
              <a:t>printf</a:t>
            </a:r>
            <a:r>
              <a:rPr lang="en-US" sz="1400" dirty="0"/>
              <a:t>("The largest number is: %f\</a:t>
            </a:r>
            <a:r>
              <a:rPr lang="en-US" sz="1400" dirty="0" err="1"/>
              <a:t>n",C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17. 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18. }</a:t>
            </a:r>
          </a:p>
          <a:p>
            <a:pPr marL="0" indent="0">
              <a:buNone/>
            </a:pPr>
            <a:r>
              <a:rPr lang="en-US" sz="1400" dirty="0"/>
              <a:t>19. else {</a:t>
            </a:r>
          </a:p>
          <a:p>
            <a:pPr marL="0" indent="0">
              <a:buNone/>
            </a:pPr>
            <a:r>
              <a:rPr lang="en-US" sz="1400" dirty="0"/>
              <a:t>20. if(C&gt;B) {</a:t>
            </a:r>
          </a:p>
          <a:p>
            <a:pPr marL="0" indent="0">
              <a:buNone/>
            </a:pPr>
            <a:r>
              <a:rPr lang="en-US" sz="1400" dirty="0"/>
              <a:t>21. </a:t>
            </a:r>
            <a:r>
              <a:rPr lang="en-US" sz="1400" dirty="0" err="1"/>
              <a:t>printf</a:t>
            </a:r>
            <a:r>
              <a:rPr lang="en-US" sz="1400" dirty="0"/>
              <a:t>("The largest number is: %f\</a:t>
            </a:r>
            <a:r>
              <a:rPr lang="en-US" sz="1400" dirty="0" err="1"/>
              <a:t>n",C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22. 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23. else 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24. </a:t>
            </a:r>
            <a:r>
              <a:rPr lang="en-US" sz="1400" dirty="0" err="1"/>
              <a:t>printf</a:t>
            </a:r>
            <a:r>
              <a:rPr lang="en-US" sz="1400" dirty="0"/>
              <a:t>("The largest number is: %f\</a:t>
            </a:r>
            <a:r>
              <a:rPr lang="en-US" sz="1400" dirty="0" err="1"/>
              <a:t>n",B</a:t>
            </a:r>
            <a:r>
              <a:rPr lang="en-US" sz="1400" dirty="0"/>
              <a:t>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25</a:t>
            </a:r>
            <a:r>
              <a:rPr lang="en-US" sz="1400" dirty="0"/>
              <a:t>. 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26. }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27</a:t>
            </a:r>
            <a:r>
              <a:rPr lang="en-US" sz="1400" dirty="0"/>
              <a:t>. </a:t>
            </a:r>
            <a:r>
              <a:rPr lang="en-US" sz="1400" dirty="0" err="1"/>
              <a:t>getch</a:t>
            </a:r>
            <a:r>
              <a:rPr lang="en-US" sz="1400" dirty="0"/>
              <a:t>();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28</a:t>
            </a:r>
            <a:r>
              <a:rPr lang="en-US" sz="1400" dirty="0"/>
              <a:t>. 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28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20" y="1922930"/>
            <a:ext cx="4049228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507" y="1902571"/>
            <a:ext cx="3807876" cy="4940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94" y="6321262"/>
            <a:ext cx="3112154" cy="521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383" y="1922931"/>
            <a:ext cx="3730605" cy="49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468" y="2173858"/>
            <a:ext cx="9229831" cy="377795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917" y="2001328"/>
            <a:ext cx="9851366" cy="368589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slice 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Slice based testing is a popular structural testing technique and focuses on a portion of </a:t>
            </a:r>
            <a:r>
              <a:rPr lang="en-US" dirty="0" smtClean="0"/>
              <a:t>the program </a:t>
            </a:r>
            <a:r>
              <a:rPr lang="en-US" dirty="0"/>
              <a:t>with respect to a variable location in any statement of the program. </a:t>
            </a:r>
            <a:endParaRPr lang="en-US" dirty="0" smtClean="0"/>
          </a:p>
          <a:p>
            <a:pPr algn="just"/>
            <a:r>
              <a:rPr lang="en-US" dirty="0" smtClean="0"/>
              <a:t>Hence slicing simplifies </a:t>
            </a:r>
            <a:r>
              <a:rPr lang="en-US" dirty="0"/>
              <a:t>the way of testing a program’s </a:t>
            </a:r>
            <a:r>
              <a:rPr lang="en-US" dirty="0" smtClean="0"/>
              <a:t>behavior </a:t>
            </a:r>
            <a:r>
              <a:rPr lang="en-US" dirty="0"/>
              <a:t>with respect to a particular subset of </a:t>
            </a:r>
            <a:r>
              <a:rPr lang="en-US" dirty="0" smtClean="0"/>
              <a:t>its variables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But </a:t>
            </a:r>
            <a:r>
              <a:rPr lang="en-US" dirty="0"/>
              <a:t>slicing cannot test a </a:t>
            </a:r>
            <a:r>
              <a:rPr lang="en-US" dirty="0" smtClean="0"/>
              <a:t>behavior </a:t>
            </a:r>
            <a:r>
              <a:rPr lang="en-US" dirty="0"/>
              <a:t>which is not represented by a set of variables </a:t>
            </a:r>
            <a:r>
              <a:rPr lang="en-US" dirty="0" smtClean="0"/>
              <a:t>or a </a:t>
            </a:r>
            <a:r>
              <a:rPr lang="en-US" dirty="0"/>
              <a:t>variable of the program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80558"/>
            <a:ext cx="11029615" cy="497744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</a:t>
            </a:r>
            <a:r>
              <a:rPr lang="en-US" dirty="0" smtClean="0"/>
              <a:t>opular technique </a:t>
            </a:r>
            <a:r>
              <a:rPr lang="en-US" dirty="0"/>
              <a:t>to assess the effectiveness of a test suite. </a:t>
            </a:r>
            <a:endParaRPr lang="en-US" dirty="0" smtClean="0"/>
          </a:p>
          <a:p>
            <a:pPr algn="just"/>
            <a:r>
              <a:rPr lang="en-US" dirty="0" smtClean="0"/>
              <a:t>A large number of test cases for any program can be generated but cant execute all of them </a:t>
            </a:r>
            <a:r>
              <a:rPr lang="en-US" b="1" dirty="0" smtClean="0"/>
              <a:t>due to time or resources.</a:t>
            </a:r>
          </a:p>
          <a:p>
            <a:pPr algn="just"/>
            <a:r>
              <a:rPr lang="en-US" dirty="0" smtClean="0"/>
              <a:t>So the idea is to </a:t>
            </a:r>
            <a:r>
              <a:rPr lang="en-US" b="1" dirty="0" smtClean="0"/>
              <a:t>select </a:t>
            </a:r>
            <a:r>
              <a:rPr lang="en-US" b="1" dirty="0"/>
              <a:t>a few test cases </a:t>
            </a:r>
            <a:r>
              <a:rPr lang="en-US" dirty="0"/>
              <a:t>using any testing technique and </a:t>
            </a:r>
            <a:r>
              <a:rPr lang="en-US" b="1" dirty="0"/>
              <a:t>prepare a test suite. </a:t>
            </a:r>
            <a:endParaRPr lang="en-US" b="1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80558"/>
            <a:ext cx="11029615" cy="497744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If the test suite is not able to make the program fail, there may be one of the following reasons:</a:t>
            </a:r>
          </a:p>
          <a:p>
            <a:pPr lvl="1" algn="just"/>
            <a:r>
              <a:rPr lang="en-US" sz="1800" dirty="0"/>
              <a:t>The test suite is effective but hardly any errors are there in the program.</a:t>
            </a:r>
          </a:p>
          <a:p>
            <a:pPr lvl="1" algn="just"/>
            <a:r>
              <a:rPr lang="en-US" sz="1800" dirty="0"/>
              <a:t>The test suite is not effective and could not find any errors. Although there may be  errors, they could not be detected due to poor selection of test suite.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and Mutants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Mutation is the </a:t>
            </a:r>
            <a:r>
              <a:rPr lang="en-US" sz="2000" dirty="0"/>
              <a:t>process of changing a </a:t>
            </a:r>
            <a:r>
              <a:rPr lang="en-US" sz="2000" dirty="0" smtClean="0"/>
              <a:t>program. 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change may be limited to one</a:t>
            </a:r>
            <a:r>
              <a:rPr lang="en-US" sz="2000" dirty="0" smtClean="0"/>
              <a:t>, two </a:t>
            </a:r>
            <a:r>
              <a:rPr lang="en-US" sz="2000" dirty="0"/>
              <a:t>or very few changes in the program. 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9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and Mutants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To mutate a program means to change a program. We generally make only one or two changes in order to assess the effectiveness of the selected test suite</a:t>
            </a:r>
          </a:p>
          <a:p>
            <a:pPr algn="just"/>
            <a:r>
              <a:rPr lang="en-US" sz="2000" dirty="0" smtClean="0"/>
              <a:t>We </a:t>
            </a:r>
            <a:r>
              <a:rPr lang="en-US" sz="2000" dirty="0"/>
              <a:t>may make many mutants of a program by making small changes </a:t>
            </a:r>
            <a:r>
              <a:rPr lang="en-US" sz="2000" dirty="0" smtClean="0"/>
              <a:t>in the </a:t>
            </a:r>
            <a:r>
              <a:rPr lang="en-US" sz="2000" dirty="0"/>
              <a:t>program. </a:t>
            </a:r>
            <a:endParaRPr lang="en-US" sz="2000" dirty="0" smtClean="0"/>
          </a:p>
          <a:p>
            <a:pPr algn="just"/>
            <a:r>
              <a:rPr lang="en-US" sz="2000" dirty="0" smtClean="0"/>
              <a:t>Every </a:t>
            </a:r>
            <a:r>
              <a:rPr lang="en-US" sz="2000" dirty="0"/>
              <a:t>mutant will have a different change in a program. </a:t>
            </a:r>
            <a:endParaRPr lang="en-US" sz="2000" dirty="0" smtClean="0"/>
          </a:p>
          <a:p>
            <a:pPr algn="just"/>
            <a:r>
              <a:rPr lang="en-US" sz="2000" dirty="0" smtClean="0"/>
              <a:t>Every </a:t>
            </a:r>
            <a:r>
              <a:rPr lang="en-US" sz="2000" dirty="0"/>
              <a:t>change of a program may give a different output </a:t>
            </a:r>
            <a:r>
              <a:rPr lang="en-US" sz="2000" dirty="0" smtClean="0"/>
              <a:t>as compared </a:t>
            </a:r>
            <a:r>
              <a:rPr lang="en-US" sz="2000" dirty="0"/>
              <a:t>to the original program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The original program and mutant are  syntactically correct and should compile correctly.  </a:t>
            </a:r>
          </a:p>
          <a:p>
            <a:pPr algn="just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find the largest number amongst </a:t>
            </a:r>
            <a:r>
              <a:rPr lang="en-US" dirty="0" smtClean="0"/>
              <a:t>three numbers</a:t>
            </a:r>
            <a:r>
              <a:rPr lang="en-US" dirty="0"/>
              <a:t>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3722" y="1897811"/>
            <a:ext cx="5164000" cy="474452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22" y="2084717"/>
            <a:ext cx="5313870" cy="229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mutant of the example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0" y="1984076"/>
            <a:ext cx="4416725" cy="38747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Many changes can be made in the </a:t>
            </a:r>
            <a:r>
              <a:rPr lang="en-US" dirty="0" smtClean="0"/>
              <a:t>program.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Mutant 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 </a:t>
            </a:r>
            <a:r>
              <a:rPr lang="en-US" dirty="0"/>
              <a:t>is obtained by replacing the operator ‘&gt;’ of line number 11 by the </a:t>
            </a:r>
            <a:r>
              <a:rPr lang="en-US" dirty="0" smtClean="0"/>
              <a:t>operator ‘ </a:t>
            </a:r>
            <a:r>
              <a:rPr lang="en-US" dirty="0"/>
              <a:t>=’. </a:t>
            </a:r>
            <a:endParaRPr lang="en-US" dirty="0" smtClean="0"/>
          </a:p>
          <a:p>
            <a:pPr algn="just"/>
            <a:r>
              <a:rPr lang="en-US" dirty="0" smtClean="0"/>
              <a:t>Mutant M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is obtained by changing the operator ‘&gt;’ of line number 20 to operator ‘&lt;’.</a:t>
            </a:r>
          </a:p>
          <a:p>
            <a:pPr algn="just"/>
            <a:r>
              <a:rPr lang="en-US" dirty="0"/>
              <a:t>These changes are simple changes. Only one change has been made in the original program </a:t>
            </a:r>
            <a:r>
              <a:rPr lang="en-US" dirty="0" smtClean="0"/>
              <a:t>to obtain mutant </a:t>
            </a:r>
            <a:r>
              <a:rPr lang="en-US" dirty="0"/>
              <a:t> 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mutant M</a:t>
            </a:r>
            <a:r>
              <a:rPr lang="en-US" baseline="-25000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04" y="2346024"/>
            <a:ext cx="5993604" cy="1045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204" y="4307329"/>
            <a:ext cx="5993604" cy="1196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64106" y="5858800"/>
            <a:ext cx="1259456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06574" y="3431358"/>
            <a:ext cx="31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1:</a:t>
            </a:r>
            <a:r>
              <a:rPr lang="en-US" dirty="0" smtClean="0"/>
              <a:t> First order mutant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83780" y="5604199"/>
            <a:ext cx="31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2:</a:t>
            </a:r>
            <a:r>
              <a:rPr lang="en-US" dirty="0" smtClean="0"/>
              <a:t> First order mutant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order mutant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142843"/>
          </a:xfrm>
        </p:spPr>
        <p:txBody>
          <a:bodyPr/>
          <a:lstStyle/>
          <a:p>
            <a:pPr algn="just"/>
            <a:r>
              <a:rPr lang="en-US" dirty="0"/>
              <a:t>The mutants generated by making only one change are known as first order mutants. </a:t>
            </a:r>
            <a:endParaRPr lang="en-US" dirty="0" smtClean="0"/>
          </a:p>
          <a:p>
            <a:pPr algn="just"/>
            <a:r>
              <a:rPr lang="en-US" dirty="0" smtClean="0"/>
              <a:t>We may obtain </a:t>
            </a:r>
            <a:r>
              <a:rPr lang="en-US" dirty="0"/>
              <a:t>second order mutants by making two simple changes in the program and third order </a:t>
            </a:r>
            <a:r>
              <a:rPr lang="en-US" dirty="0" smtClean="0"/>
              <a:t>mutants by </a:t>
            </a:r>
            <a:r>
              <a:rPr lang="en-US" dirty="0"/>
              <a:t>making three simple changes, and so on.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 order mutant (</a:t>
            </a:r>
            <a:r>
              <a:rPr lang="en-US" dirty="0" smtClean="0"/>
              <a:t>M</a:t>
            </a:r>
            <a:r>
              <a:rPr lang="en-US" baseline="-25000" dirty="0" smtClean="0"/>
              <a:t>3</a:t>
            </a:r>
            <a:r>
              <a:rPr lang="en-US" dirty="0" smtClean="0"/>
              <a:t>) </a:t>
            </a:r>
            <a:r>
              <a:rPr lang="en-US" dirty="0"/>
              <a:t>of the </a:t>
            </a:r>
            <a:r>
              <a:rPr lang="en-US" dirty="0" smtClean="0"/>
              <a:t>example program can be </a:t>
            </a:r>
            <a:r>
              <a:rPr lang="en-US" dirty="0"/>
              <a:t>obtained by making two changes in the program and thus changing operator ‘&gt;’ </a:t>
            </a:r>
            <a:r>
              <a:rPr lang="en-US" dirty="0" smtClean="0"/>
              <a:t>of line </a:t>
            </a:r>
            <a:r>
              <a:rPr lang="en-US" dirty="0"/>
              <a:t>number 11 to operator ‘&lt;’ and operator ‘&gt;’ of line number 20 to </a:t>
            </a:r>
            <a:r>
              <a:rPr lang="en-US" dirty="0" smtClean="0"/>
              <a:t>‘ &gt;=’ .</a:t>
            </a:r>
          </a:p>
          <a:p>
            <a:pPr algn="just"/>
            <a:r>
              <a:rPr lang="en-US" dirty="0" smtClean="0"/>
              <a:t>The second </a:t>
            </a:r>
            <a:r>
              <a:rPr lang="en-US" dirty="0"/>
              <a:t>order mutants and above are called higher order mutants. </a:t>
            </a:r>
            <a:endParaRPr lang="en-US" dirty="0" smtClean="0"/>
          </a:p>
          <a:p>
            <a:pPr algn="just"/>
            <a:r>
              <a:rPr lang="en-US" dirty="0" smtClean="0"/>
              <a:t>Generally</a:t>
            </a:r>
            <a:r>
              <a:rPr lang="en-US" dirty="0"/>
              <a:t>, in practice, we </a:t>
            </a:r>
            <a:r>
              <a:rPr lang="en-US" dirty="0" smtClean="0"/>
              <a:t>prefer to </a:t>
            </a:r>
            <a:r>
              <a:rPr lang="en-US" dirty="0"/>
              <a:t>use only first order mutants in order to simplify the process of mutation.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order mutant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457" y="2191109"/>
            <a:ext cx="9782354" cy="34850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70340"/>
            <a:ext cx="11029615" cy="37884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Mutants are produced by applying mutant operators.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 smtClean="0"/>
              <a:t>should measure </a:t>
            </a:r>
            <a:r>
              <a:rPr lang="en-US" dirty="0"/>
              <a:t>the degree to which the program is changed. If the original expression is x + 1, </a:t>
            </a:r>
            <a:r>
              <a:rPr lang="en-US" dirty="0" smtClean="0"/>
              <a:t>and the </a:t>
            </a:r>
            <a:r>
              <a:rPr lang="en-US" dirty="0"/>
              <a:t>mutant for that expression is x + 2, that is considered as a lesser change as compared to </a:t>
            </a:r>
            <a:r>
              <a:rPr lang="en-US" dirty="0" smtClean="0"/>
              <a:t>a mutant </a:t>
            </a:r>
            <a:r>
              <a:rPr lang="en-US" dirty="0"/>
              <a:t>where the changed expression is (y * 2) by changing both operands and the operator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If x – y is changed to x – 5 to make a mutant, then we should not use the value of y to be equal to 5. If we do so, the fault will not be revealed.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3644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path coverage, the stress was to cover a path using statement or branch coverage.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data and data integrity is as important as code and code integrity of a module.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have checked every possibility of the control </a:t>
            </a:r>
            <a:r>
              <a:rPr lang="en-US" dirty="0" smtClean="0"/>
              <a:t>flow </a:t>
            </a:r>
            <a:r>
              <a:rPr lang="en-US" dirty="0"/>
              <a:t>of a module. But what about the data </a:t>
            </a:r>
            <a:r>
              <a:rPr lang="en-US" dirty="0" smtClean="0"/>
              <a:t>flow </a:t>
            </a:r>
            <a:r>
              <a:rPr lang="en-US" dirty="0"/>
              <a:t>in the module</a:t>
            </a:r>
            <a:r>
              <a:rPr lang="en-US" dirty="0" smtClean="0"/>
              <a:t>?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Has every data object been initialized prior to use</a:t>
            </a:r>
            <a:r>
              <a:rPr lang="en-US" dirty="0" smtClean="0"/>
              <a:t>?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Have all </a:t>
            </a:r>
            <a:r>
              <a:rPr lang="en-US" dirty="0" smtClean="0"/>
              <a:t>defined </a:t>
            </a:r>
            <a:r>
              <a:rPr lang="en-US" dirty="0"/>
              <a:t>data objects been used for something?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74106" y="2017059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r>
              <a:rPr lang="en-US" sz="2400" dirty="0" smtClean="0"/>
              <a:t>If(a==47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the mutant operators for </a:t>
            </a:r>
            <a:r>
              <a:rPr lang="en-US" dirty="0" smtClean="0"/>
              <a:t>object oriented </a:t>
            </a:r>
            <a:r>
              <a:rPr lang="en-US" dirty="0"/>
              <a:t>languages like Java, C++ are given as: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modifier </a:t>
            </a:r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Changing </a:t>
            </a:r>
            <a:r>
              <a:rPr lang="en-US" dirty="0"/>
              <a:t>the access modifier, like public to private.</a:t>
            </a:r>
          </a:p>
          <a:p>
            <a:pPr lvl="1"/>
            <a:r>
              <a:rPr lang="en-US" dirty="0" smtClean="0"/>
              <a:t>Argument </a:t>
            </a:r>
            <a:r>
              <a:rPr lang="en-US" dirty="0"/>
              <a:t>order change</a:t>
            </a:r>
          </a:p>
          <a:p>
            <a:pPr lvl="1"/>
            <a:r>
              <a:rPr lang="en-US" dirty="0" smtClean="0"/>
              <a:t>Operator </a:t>
            </a:r>
            <a:r>
              <a:rPr lang="en-US" dirty="0"/>
              <a:t>change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operand change by a numeric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288755" cy="367830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When we execute a mutant using a test suite, we may have any of the following outcomes:</a:t>
            </a:r>
          </a:p>
          <a:p>
            <a:pPr lvl="1" algn="just"/>
            <a:r>
              <a:rPr lang="en-US" sz="2000" dirty="0"/>
              <a:t>The results of the program are affected by the change and any test case of the test suite </a:t>
            </a:r>
            <a:r>
              <a:rPr lang="en-US" sz="2000" dirty="0" smtClean="0"/>
              <a:t>detects </a:t>
            </a:r>
            <a:r>
              <a:rPr lang="en-US" sz="2000" dirty="0"/>
              <a:t>it. If this happens, then the mutant is called a killed mutant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 smtClean="0"/>
              <a:t>The </a:t>
            </a:r>
            <a:r>
              <a:rPr lang="en-US" sz="2000" dirty="0"/>
              <a:t>results of the program are not affected by the change and any test case of the test </a:t>
            </a:r>
            <a:r>
              <a:rPr lang="en-US" sz="2000" dirty="0" smtClean="0"/>
              <a:t> suite </a:t>
            </a:r>
            <a:r>
              <a:rPr lang="en-US" sz="2000" dirty="0"/>
              <a:t>does not detect the mutation. The mutant is called a live mutant.</a:t>
            </a:r>
          </a:p>
          <a:p>
            <a:pPr algn="just"/>
            <a:r>
              <a:rPr lang="en-US" sz="2000" dirty="0"/>
              <a:t>The mutation score associated with a test suite and its mutants is calculated as</a:t>
            </a:r>
            <a:r>
              <a:rPr lang="en-US" sz="2000" dirty="0" smtClean="0"/>
              <a:t>:</a:t>
            </a:r>
          </a:p>
          <a:p>
            <a:pPr algn="just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127" y="5190930"/>
            <a:ext cx="40386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mutation score measures how sensitive the program is to the changes </a:t>
            </a:r>
            <a:r>
              <a:rPr lang="en-US" dirty="0" smtClean="0"/>
              <a:t>and how </a:t>
            </a:r>
            <a:r>
              <a:rPr lang="en-US" dirty="0"/>
              <a:t>accurate the test suite is.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mutation score is always between 0 and 1.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higher value of </a:t>
            </a:r>
            <a:r>
              <a:rPr lang="en-US" dirty="0" smtClean="0"/>
              <a:t> mutation </a:t>
            </a:r>
            <a:r>
              <a:rPr lang="en-US" dirty="0"/>
              <a:t>score indicates the effectiveness of the test suite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live mutants are important for us and should be analyzed thoroughly.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program </a:t>
            </a:r>
            <a:r>
              <a:rPr lang="en-US" dirty="0"/>
              <a:t>to find the largest of three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221437"/>
          </a:xfrm>
        </p:spPr>
        <p:txBody>
          <a:bodyPr/>
          <a:lstStyle/>
          <a:p>
            <a:r>
              <a:rPr lang="en-US" dirty="0"/>
              <a:t>Generate five mutants (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 </a:t>
            </a:r>
            <a:r>
              <a:rPr lang="en-US" dirty="0"/>
              <a:t>to </a:t>
            </a:r>
            <a:r>
              <a:rPr lang="en-US" dirty="0" smtClean="0"/>
              <a:t>M</a:t>
            </a:r>
            <a:r>
              <a:rPr lang="en-US" baseline="-25000" dirty="0" smtClean="0"/>
              <a:t>5</a:t>
            </a:r>
            <a:r>
              <a:rPr lang="en-US" dirty="0" smtClean="0"/>
              <a:t> ) </a:t>
            </a:r>
            <a:r>
              <a:rPr lang="en-US" dirty="0"/>
              <a:t>and calculate the mutation score of this test suite.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22" y="3401933"/>
            <a:ext cx="7577048" cy="19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mutants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45" y="2242868"/>
            <a:ext cx="11334763" cy="348507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results after executing mutants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686" y="2070340"/>
            <a:ext cx="9592574" cy="368355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results after executing mutants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11" y="2001328"/>
            <a:ext cx="10386203" cy="38581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Mutation score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913" y="2777707"/>
            <a:ext cx="6038491" cy="1933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4018" y="3962400"/>
            <a:ext cx="4114800" cy="914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That is all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7836" y="4876800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5" name="Rectangle 4"/>
          <p:cNvSpPr/>
          <p:nvPr/>
        </p:nvSpPr>
        <p:spPr>
          <a:xfrm>
            <a:off x="6303818" y="3539836"/>
            <a:ext cx="3373582" cy="457200"/>
          </a:xfrm>
          <a:prstGeom prst="rect">
            <a:avLst/>
          </a:prstGeom>
          <a:solidFill>
            <a:srgbClr val="FA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pic>
        <p:nvPicPr>
          <p:cNvPr id="7" name="Picture 6" descr="National University of Computer and Emerging Sciences logo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066801"/>
            <a:ext cx="23812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fld id="{6C22ADDB-1105-4BAA-B696-9403EE06AC3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66824"/>
            <a:ext cx="11029615" cy="3891976"/>
          </a:xfrm>
        </p:spPr>
        <p:txBody>
          <a:bodyPr>
            <a:normAutofit/>
          </a:bodyPr>
          <a:lstStyle/>
          <a:p>
            <a:pPr lvl="1" algn="just"/>
            <a:r>
              <a:rPr lang="en-US" dirty="0" smtClean="0"/>
              <a:t>Statements </a:t>
            </a:r>
            <a:r>
              <a:rPr lang="en-US" dirty="0"/>
              <a:t>where these values are used (referenced).</a:t>
            </a:r>
          </a:p>
          <a:p>
            <a:pPr lvl="1" algn="just"/>
            <a:r>
              <a:rPr lang="en-US" dirty="0"/>
              <a:t>Statements where variables receive values (definition).</a:t>
            </a:r>
          </a:p>
          <a:p>
            <a:pPr algn="just"/>
            <a:r>
              <a:rPr lang="en-US" dirty="0" smtClean="0"/>
              <a:t>Data flow testing focuses on variable definition and variable usage. </a:t>
            </a:r>
          </a:p>
          <a:p>
            <a:pPr algn="just"/>
            <a:r>
              <a:rPr lang="en-US" dirty="0"/>
              <a:t>The process is conducted to </a:t>
            </a:r>
            <a:r>
              <a:rPr lang="en-US" dirty="0">
                <a:hlinkClick r:id="rId3"/>
              </a:rPr>
              <a:t>detect the bugs</a:t>
            </a:r>
            <a:r>
              <a:rPr lang="en-US" dirty="0"/>
              <a:t> because of the incorrect usage of data variables or data values. </a:t>
            </a:r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Quality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Define/Reference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Some of the define / reference anomalies are given as:</a:t>
            </a:r>
          </a:p>
          <a:p>
            <a:pPr lvl="1" algn="just"/>
            <a:r>
              <a:rPr lang="en-US" dirty="0" smtClean="0"/>
              <a:t>A variable is defined but never used / referenced.</a:t>
            </a:r>
          </a:p>
          <a:p>
            <a:pPr lvl="1" algn="just"/>
            <a:r>
              <a:rPr lang="en-US" dirty="0" smtClean="0"/>
              <a:t>A variable is used but never defined.</a:t>
            </a:r>
          </a:p>
          <a:p>
            <a:pPr lvl="1" algn="just"/>
            <a:r>
              <a:rPr lang="en-US" dirty="0" smtClean="0"/>
              <a:t>A variable is defined twice before it is used.</a:t>
            </a:r>
          </a:p>
          <a:p>
            <a:pPr lvl="1" algn="just"/>
            <a:r>
              <a:rPr lang="en-US" dirty="0" smtClean="0"/>
              <a:t>A variable is used before even first-definition.</a:t>
            </a:r>
          </a:p>
          <a:p>
            <a:pPr algn="just"/>
            <a:r>
              <a:rPr lang="en-US" dirty="0" smtClean="0"/>
              <a:t>Define </a:t>
            </a:r>
            <a:r>
              <a:rPr lang="en-US" dirty="0"/>
              <a:t>/ reference anomalies may be identified by static analysis of the </a:t>
            </a:r>
            <a:r>
              <a:rPr lang="en-US" dirty="0" smtClean="0"/>
              <a:t>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</a:t>
            </a:r>
            <a:r>
              <a:rPr lang="en-US" dirty="0" smtClean="0"/>
              <a:t>testing terms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program is first converted into a program graph. </a:t>
            </a: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Defining node</a:t>
            </a:r>
          </a:p>
          <a:p>
            <a:pPr algn="just"/>
            <a:r>
              <a:rPr lang="en-US" dirty="0" smtClean="0"/>
              <a:t>A node of a program graph is a defining node for a variable , if and only if, the value of the variable  is defined in the statement corresponding to that node. It is represented as DEF ( , n) where  is the variable and n is the node corresponding to the statement in which  is defined.</a:t>
            </a:r>
          </a:p>
          <a:p>
            <a:pPr marL="0" indent="0" algn="just">
              <a:buNone/>
            </a:pPr>
            <a:r>
              <a:rPr lang="en-US" b="1" dirty="0" smtClean="0"/>
              <a:t>Usage </a:t>
            </a:r>
            <a:r>
              <a:rPr lang="en-US" b="1" dirty="0"/>
              <a:t>node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node of a program graph is a usage node for a variable , if and only if, the value </a:t>
            </a:r>
            <a:r>
              <a:rPr lang="en-US" dirty="0" smtClean="0"/>
              <a:t>of the </a:t>
            </a:r>
            <a:r>
              <a:rPr lang="en-US" dirty="0"/>
              <a:t>variable  is used in the statement corresponding to that node. It is represented </a:t>
            </a:r>
            <a:r>
              <a:rPr lang="en-US" dirty="0" smtClean="0"/>
              <a:t>as USE </a:t>
            </a:r>
            <a:r>
              <a:rPr lang="en-US" dirty="0"/>
              <a:t>( , n), where ‘ ’ is the variable and ‘n’ in the node corresponding to the </a:t>
            </a:r>
            <a:r>
              <a:rPr lang="en-US" dirty="0" smtClean="0"/>
              <a:t>statement in </a:t>
            </a:r>
            <a:r>
              <a:rPr lang="en-US" dirty="0"/>
              <a:t>which ‘ ’ is used.</a:t>
            </a:r>
          </a:p>
          <a:p>
            <a:pPr algn="just"/>
            <a:r>
              <a:rPr lang="en-US" dirty="0"/>
              <a:t>A usage node USE ( , n) is a predicate use node (denoted as P-use), if and only if, </a:t>
            </a:r>
            <a:r>
              <a:rPr lang="en-US" dirty="0" smtClean="0"/>
              <a:t>the statement </a:t>
            </a:r>
            <a:r>
              <a:rPr lang="en-US" dirty="0"/>
              <a:t>corresponding to node ‘n’ is a predicate statement otherwise USE ( , n) is </a:t>
            </a:r>
            <a:r>
              <a:rPr lang="en-US" dirty="0" smtClean="0"/>
              <a:t>a computation </a:t>
            </a:r>
            <a:r>
              <a:rPr lang="en-US" dirty="0"/>
              <a:t>use node (denoted as C-use).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9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also three other types of usage node, which are all, in effect,</a:t>
            </a:r>
          </a:p>
          <a:p>
            <a:pPr marL="0" indent="0">
              <a:buNone/>
            </a:pPr>
            <a:r>
              <a:rPr lang="en-US" dirty="0"/>
              <a:t>subclasses of the C-use type</a:t>
            </a:r>
            <a:r>
              <a:rPr lang="en-US" dirty="0" smtClean="0"/>
              <a:t>:</a:t>
            </a:r>
          </a:p>
          <a:p>
            <a:r>
              <a:rPr lang="en-US" dirty="0"/>
              <a:t>O-use: output use – the value of the variable is output to the external</a:t>
            </a:r>
          </a:p>
          <a:p>
            <a:pPr marL="0" indent="0">
              <a:buNone/>
            </a:pPr>
            <a:r>
              <a:rPr lang="en-US" dirty="0" smtClean="0"/>
              <a:t>     environment </a:t>
            </a:r>
            <a:r>
              <a:rPr lang="en-US" dirty="0"/>
              <a:t>(for instance, the screen or a printer).</a:t>
            </a:r>
          </a:p>
          <a:p>
            <a:r>
              <a:rPr lang="en-US" dirty="0" smtClean="0"/>
              <a:t> </a:t>
            </a:r>
            <a:r>
              <a:rPr lang="en-US" dirty="0"/>
              <a:t>L-use: location use – the value of the variable is used, for instance, </a:t>
            </a:r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determine </a:t>
            </a:r>
            <a:r>
              <a:rPr lang="en-US" dirty="0"/>
              <a:t>which position of an array is used (e.g. a[b]).</a:t>
            </a:r>
          </a:p>
          <a:p>
            <a:r>
              <a:rPr lang="en-US" dirty="0" smtClean="0"/>
              <a:t>I-use</a:t>
            </a:r>
            <a:r>
              <a:rPr lang="en-US" dirty="0"/>
              <a:t>: iteration use – the value of the variable is used to control the</a:t>
            </a:r>
          </a:p>
          <a:p>
            <a:pPr marL="0" indent="0">
              <a:buNone/>
            </a:pPr>
            <a:r>
              <a:rPr lang="en-US" dirty="0" smtClean="0"/>
              <a:t>    number </a:t>
            </a:r>
            <a:r>
              <a:rPr lang="en-US" dirty="0"/>
              <a:t>of iterations made by a loop (for example: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0;i </a:t>
            </a:r>
            <a:r>
              <a:rPr lang="en-US" dirty="0"/>
              <a:t>&lt;= 10; </a:t>
            </a:r>
            <a:r>
              <a:rPr lang="en-US" dirty="0" err="1"/>
              <a:t>i</a:t>
            </a:r>
            <a:r>
              <a:rPr lang="en-US" dirty="0"/>
              <a:t>++)).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testing terms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Definition use Path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definition use path (denoted as du-path) for a variable ‘ ’ is a path between </a:t>
            </a:r>
            <a:r>
              <a:rPr lang="en-US" dirty="0" smtClean="0"/>
              <a:t>two nodes </a:t>
            </a:r>
            <a:r>
              <a:rPr lang="en-US" dirty="0"/>
              <a:t>‘m’ and ‘n’ where ‘m’ is the initial node in the path but the defining node </a:t>
            </a:r>
            <a:r>
              <a:rPr lang="en-US" dirty="0" smtClean="0"/>
              <a:t>for variable </a:t>
            </a:r>
            <a:r>
              <a:rPr lang="en-US" dirty="0"/>
              <a:t>‘ ’ (denoted as DEF ( , m)) and ‘n’ is the final node in the path but usage </a:t>
            </a:r>
            <a:r>
              <a:rPr lang="en-US" dirty="0" smtClean="0"/>
              <a:t>node for </a:t>
            </a:r>
            <a:r>
              <a:rPr lang="en-US" dirty="0"/>
              <a:t>variable ‘ ’ (denoted as USE ( , n</a:t>
            </a:r>
            <a:r>
              <a:rPr lang="en-US" dirty="0" smtClean="0"/>
              <a:t>)).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Quality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6B9D-E45C-46EC-8209-CAE30643B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48776</TotalTime>
  <Words>3032</Words>
  <Application>Microsoft Office PowerPoint</Application>
  <PresentationFormat>Widescreen</PresentationFormat>
  <Paragraphs>381</Paragraphs>
  <Slides>48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Gill Sans MT</vt:lpstr>
      <vt:lpstr>Times New Roman</vt:lpstr>
      <vt:lpstr>Wingdings 2</vt:lpstr>
      <vt:lpstr>Dividend</vt:lpstr>
      <vt:lpstr>  SE-3002 Software quality engineering Rubab Jaffar rubab.jaffar@nu.edu.pk   </vt:lpstr>
      <vt:lpstr>Today’s Outline</vt:lpstr>
      <vt:lpstr>PowerPoint Presentation</vt:lpstr>
      <vt:lpstr>Data flow testing</vt:lpstr>
      <vt:lpstr>Data flow testing</vt:lpstr>
      <vt:lpstr>Define/Reference Anomalies</vt:lpstr>
      <vt:lpstr>Data flow testing terms definitions</vt:lpstr>
      <vt:lpstr>PowerPoint Presentation</vt:lpstr>
      <vt:lpstr>Data flow testing terms definitions</vt:lpstr>
      <vt:lpstr>Identification of du Paths</vt:lpstr>
      <vt:lpstr>Testing Strategies Using du-Paths</vt:lpstr>
      <vt:lpstr>Testing Strategies Using du-Paths</vt:lpstr>
      <vt:lpstr>Types of Data Flow Testing</vt:lpstr>
      <vt:lpstr>Data Flow Testing Limitations</vt:lpstr>
      <vt:lpstr>PowerPoint Presentation</vt:lpstr>
      <vt:lpstr>Step 1</vt:lpstr>
      <vt:lpstr>Step II </vt:lpstr>
      <vt:lpstr>Step II (continue) </vt:lpstr>
      <vt:lpstr>Step iii</vt:lpstr>
      <vt:lpstr>Test cases</vt:lpstr>
      <vt:lpstr>Practice Question (Derive all du-paths)</vt:lpstr>
      <vt:lpstr>SLICE BASED TESTING</vt:lpstr>
      <vt:lpstr>Guidelines for Slicing</vt:lpstr>
      <vt:lpstr>PowerPoint Presentation</vt:lpstr>
      <vt:lpstr>Creation of Program Slices</vt:lpstr>
      <vt:lpstr>Program slices</vt:lpstr>
      <vt:lpstr>Example Code:  We also consider the program to find the largest number amongst three numbers as given . There are three variables A, B and C in the program. We may create many slices like S (A, 28), S (B, 28), S (C, 28)</vt:lpstr>
      <vt:lpstr>PowerPoint Presentation</vt:lpstr>
      <vt:lpstr>Test cases</vt:lpstr>
      <vt:lpstr>Limitations of slice based testing</vt:lpstr>
      <vt:lpstr>Mutation testing</vt:lpstr>
      <vt:lpstr>Mutation testing</vt:lpstr>
      <vt:lpstr>Mutation and Mutants</vt:lpstr>
      <vt:lpstr>Mutation and Mutants</vt:lpstr>
      <vt:lpstr>Example: find the largest number amongst three numbers.</vt:lpstr>
      <vt:lpstr>First order mutant of the example program </vt:lpstr>
      <vt:lpstr>High order mutant</vt:lpstr>
      <vt:lpstr>Second order mutant</vt:lpstr>
      <vt:lpstr>Mutation Operators</vt:lpstr>
      <vt:lpstr>Mutation Operators</vt:lpstr>
      <vt:lpstr>Mutation Score</vt:lpstr>
      <vt:lpstr>mutation score</vt:lpstr>
      <vt:lpstr>Example:  program to find the largest of three numbers</vt:lpstr>
      <vt:lpstr>Five mutants</vt:lpstr>
      <vt:lpstr>Program results after executing mutants</vt:lpstr>
      <vt:lpstr>Program results after executing mutants</vt:lpstr>
      <vt:lpstr>Mutation score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 Syeda Rubab Jaffar</dc:creator>
  <cp:lastModifiedBy>Farhan</cp:lastModifiedBy>
  <cp:revision>793</cp:revision>
  <dcterms:created xsi:type="dcterms:W3CDTF">2021-08-24T06:07:44Z</dcterms:created>
  <dcterms:modified xsi:type="dcterms:W3CDTF">2022-11-16T07:24:07Z</dcterms:modified>
</cp:coreProperties>
</file>