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58" r:id="rId3"/>
    <p:sldId id="314" r:id="rId4"/>
    <p:sldId id="315" r:id="rId5"/>
    <p:sldId id="335" r:id="rId6"/>
    <p:sldId id="334" r:id="rId7"/>
    <p:sldId id="344" r:id="rId8"/>
    <p:sldId id="324" r:id="rId9"/>
    <p:sldId id="316" r:id="rId10"/>
    <p:sldId id="317" r:id="rId11"/>
    <p:sldId id="325" r:id="rId12"/>
    <p:sldId id="326" r:id="rId13"/>
    <p:sldId id="327" r:id="rId14"/>
    <p:sldId id="328" r:id="rId15"/>
    <p:sldId id="329" r:id="rId16"/>
    <p:sldId id="330" r:id="rId17"/>
    <p:sldId id="331" r:id="rId18"/>
    <p:sldId id="332" r:id="rId19"/>
    <p:sldId id="333" r:id="rId20"/>
    <p:sldId id="318" r:id="rId21"/>
    <p:sldId id="319" r:id="rId22"/>
    <p:sldId id="320" r:id="rId23"/>
    <p:sldId id="336" r:id="rId24"/>
    <p:sldId id="322" r:id="rId25"/>
    <p:sldId id="338" r:id="rId26"/>
    <p:sldId id="321" r:id="rId27"/>
    <p:sldId id="337" r:id="rId28"/>
    <p:sldId id="340" r:id="rId29"/>
    <p:sldId id="341" r:id="rId30"/>
    <p:sldId id="342" r:id="rId31"/>
    <p:sldId id="343" r:id="rId32"/>
    <p:sldId id="3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434" autoAdjust="0"/>
  </p:normalViewPr>
  <p:slideViewPr>
    <p:cSldViewPr snapToGrid="0">
      <p:cViewPr varScale="1">
        <p:scale>
          <a:sx n="71" d="100"/>
          <a:sy n="71" d="100"/>
        </p:scale>
        <p:origin x="4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7545DC4-3A13-4F27-A133-02C367A91827}" type="slidenum">
              <a:rPr lang="en-US" altLang="en-US"/>
              <a:pPr/>
              <a:t>15</a:t>
            </a:fld>
            <a:endParaRPr lang="en-US" altLang="en-US"/>
          </a:p>
        </p:txBody>
      </p:sp>
      <p:sp>
        <p:nvSpPr>
          <p:cNvPr id="24577"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9848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2BE5529-4149-4450-BA90-89C9E7E49DE7}" type="slidenum">
              <a:rPr lang="en-US" altLang="en-US"/>
              <a:pPr/>
              <a:t>16</a:t>
            </a:fld>
            <a:endParaRPr lang="en-US" altLang="en-US"/>
          </a:p>
        </p:txBody>
      </p:sp>
      <p:sp>
        <p:nvSpPr>
          <p:cNvPr id="25601"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83471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BE4B96F-3D8C-468B-BDE3-CFAA0B03F1CB}" type="slidenum">
              <a:rPr lang="en-US" altLang="en-US"/>
              <a:pPr/>
              <a:t>17</a:t>
            </a:fld>
            <a:endParaRPr lang="en-US" altLang="en-US"/>
          </a:p>
        </p:txBody>
      </p:sp>
      <p:sp>
        <p:nvSpPr>
          <p:cNvPr id="26625"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635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3713A69-D7B9-4A47-84C4-B2117329A137}" type="slidenum">
              <a:rPr lang="en-US" altLang="en-US"/>
              <a:pPr/>
              <a:t>18</a:t>
            </a:fld>
            <a:endParaRPr lang="en-US" altLang="en-US"/>
          </a:p>
        </p:txBody>
      </p:sp>
      <p:sp>
        <p:nvSpPr>
          <p:cNvPr id="27649"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73288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CF99F77-53F2-4664-AFEE-3C017F6F98FD}" type="slidenum">
              <a:rPr lang="en-US" altLang="en-US"/>
              <a:pPr/>
              <a:t>19</a:t>
            </a:fld>
            <a:endParaRPr lang="en-US" altLang="en-US"/>
          </a:p>
        </p:txBody>
      </p:sp>
      <p:sp>
        <p:nvSpPr>
          <p:cNvPr id="28673"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5271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20</a:t>
            </a:fld>
            <a:endParaRPr lang="en-US"/>
          </a:p>
        </p:txBody>
      </p:sp>
    </p:spTree>
    <p:extLst>
      <p:ext uri="{BB962C8B-B14F-4D97-AF65-F5344CB8AC3E}">
        <p14:creationId xmlns:p14="http://schemas.microsoft.com/office/powerpoint/2010/main" val="322476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22</a:t>
            </a:fld>
            <a:endParaRPr lang="en-US"/>
          </a:p>
        </p:txBody>
      </p:sp>
    </p:spTree>
    <p:extLst>
      <p:ext uri="{BB962C8B-B14F-4D97-AF65-F5344CB8AC3E}">
        <p14:creationId xmlns:p14="http://schemas.microsoft.com/office/powerpoint/2010/main" val="1681696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say that unit testing involves a great amount of resources that the quality assurance team has, then this unit testing process can be a fair nominee for the automation process</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27</a:t>
            </a:fld>
            <a:endParaRPr lang="en-US"/>
          </a:p>
        </p:txBody>
      </p:sp>
    </p:spTree>
    <p:extLst>
      <p:ext uri="{BB962C8B-B14F-4D97-AF65-F5344CB8AC3E}">
        <p14:creationId xmlns:p14="http://schemas.microsoft.com/office/powerpoint/2010/main" val="1513212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28</a:t>
            </a:fld>
            <a:endParaRPr lang="en-US"/>
          </a:p>
        </p:txBody>
      </p:sp>
    </p:spTree>
    <p:extLst>
      <p:ext uri="{BB962C8B-B14F-4D97-AF65-F5344CB8AC3E}">
        <p14:creationId xmlns:p14="http://schemas.microsoft.com/office/powerpoint/2010/main" val="331613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30</a:t>
            </a:fld>
            <a:endParaRPr lang="en-US"/>
          </a:p>
        </p:txBody>
      </p:sp>
    </p:spTree>
    <p:extLst>
      <p:ext uri="{BB962C8B-B14F-4D97-AF65-F5344CB8AC3E}">
        <p14:creationId xmlns:p14="http://schemas.microsoft.com/office/powerpoint/2010/main" val="3949994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82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32</a:t>
            </a:fld>
            <a:endParaRPr lang="en-US"/>
          </a:p>
        </p:txBody>
      </p:sp>
    </p:spTree>
    <p:extLst>
      <p:ext uri="{BB962C8B-B14F-4D97-AF65-F5344CB8AC3E}">
        <p14:creationId xmlns:p14="http://schemas.microsoft.com/office/powerpoint/2010/main" val="415206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5</a:t>
            </a:fld>
            <a:endParaRPr lang="en-US"/>
          </a:p>
        </p:txBody>
      </p:sp>
    </p:spTree>
    <p:extLst>
      <p:ext uri="{BB962C8B-B14F-4D97-AF65-F5344CB8AC3E}">
        <p14:creationId xmlns:p14="http://schemas.microsoft.com/office/powerpoint/2010/main" val="90254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6</a:t>
            </a:fld>
            <a:endParaRPr lang="en-US"/>
          </a:p>
        </p:txBody>
      </p:sp>
    </p:spTree>
    <p:extLst>
      <p:ext uri="{BB962C8B-B14F-4D97-AF65-F5344CB8AC3E}">
        <p14:creationId xmlns:p14="http://schemas.microsoft.com/office/powerpoint/2010/main" val="147404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7</a:t>
            </a:fld>
            <a:endParaRPr lang="en-US"/>
          </a:p>
        </p:txBody>
      </p:sp>
    </p:spTree>
    <p:extLst>
      <p:ext uri="{BB962C8B-B14F-4D97-AF65-F5344CB8AC3E}">
        <p14:creationId xmlns:p14="http://schemas.microsoft.com/office/powerpoint/2010/main" val="113280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A4F65-57D3-4A8B-9795-A8BC003B338C}" type="slidenum">
              <a:rPr lang="en-US" altLang="en-US"/>
              <a:pPr/>
              <a:t>8</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9643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scope of acceptance testing ranges from simply finding spelling mistakes and cosmetic errors, to uncovering bugs that could cause a major error in the application.</a:t>
            </a:r>
          </a:p>
          <a:p>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10</a:t>
            </a:fld>
            <a:endParaRPr lang="en-US"/>
          </a:p>
        </p:txBody>
      </p:sp>
    </p:spTree>
    <p:extLst>
      <p:ext uri="{BB962C8B-B14F-4D97-AF65-F5344CB8AC3E}">
        <p14:creationId xmlns:p14="http://schemas.microsoft.com/office/powerpoint/2010/main" val="199048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53D2C7C-E379-4F3B-92A1-0F2D2EA75D69}" type="slidenum">
              <a:rPr lang="en-US" altLang="en-US"/>
              <a:pPr/>
              <a:t>13</a:t>
            </a:fld>
            <a:endParaRPr lang="en-US" altLang="en-US"/>
          </a:p>
        </p:txBody>
      </p:sp>
      <p:sp>
        <p:nvSpPr>
          <p:cNvPr id="22529"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624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F23E745-39C2-4255-8552-0E0E5184EEE9}" type="slidenum">
              <a:rPr lang="en-US" altLang="en-US"/>
              <a:pPr/>
              <a:t>14</a:t>
            </a:fld>
            <a:endParaRPr lang="en-US" altLang="en-US"/>
          </a:p>
        </p:txBody>
      </p:sp>
      <p:sp>
        <p:nvSpPr>
          <p:cNvPr id="23553" name="Rectangle 1"/>
          <p:cNvSpPr txBox="1">
            <a:spLocks noGrp="1" noRot="1" noChangeAspect="1" noChangeArrowheads="1"/>
          </p:cNvSpPr>
          <p:nvPr>
            <p:ph type="sldImg"/>
          </p:nvPr>
        </p:nvSpPr>
        <p:spPr bwMode="auto">
          <a:xfrm>
            <a:off x="457200" y="720725"/>
            <a:ext cx="64008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3691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F1B1097-CC69-467D-9381-B832142B455C}" type="datetime1">
              <a:rPr lang="en-US" smtClean="0"/>
              <a:t>11/18/2022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AB9ED-07D0-4C85-8988-5144026F672F}" type="datetime1">
              <a:rPr lang="en-US" smtClean="0"/>
              <a:t>11/18/2022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F142F6B-AB15-4C27-87B9-53DC7CD91A95}" type="datetime1">
              <a:rPr lang="en-US" smtClean="0"/>
              <a:t>11/18/2022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0837E8-C619-4BE3-A4FF-9FB501A897B4}" type="datetime1">
              <a:rPr lang="en-US" smtClean="0"/>
              <a:t>11/18/2022</a:t>
            </a:fld>
            <a:endParaRPr lang="en-US"/>
          </a:p>
        </p:txBody>
      </p:sp>
      <p:sp>
        <p:nvSpPr>
          <p:cNvPr id="5" name="Footer Placeholder 4"/>
          <p:cNvSpPr>
            <a:spLocks noGrp="1"/>
          </p:cNvSpPr>
          <p:nvPr>
            <p:ph type="ftr" sz="quarter" idx="11"/>
          </p:nvPr>
        </p:nvSpPr>
        <p:spPr/>
        <p:txBody>
          <a:bodyPr/>
          <a:lstStyle/>
          <a:p>
            <a:r>
              <a:rPr lang="en-US" smtClean="0"/>
              <a:t>Software Quality Engineering</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E960BCB-5D2E-4EC3-B1FF-DCB88C0285F4}" type="datetime1">
              <a:rPr lang="en-US" smtClean="0"/>
              <a:t>11/18/2022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80403C-2C7A-45C1-B40B-DDC943687224}" type="datetime1">
              <a:rPr lang="en-US" smtClean="0"/>
              <a:t>11/18/2022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3B15E-642F-49CF-B4C5-FB8564C909BD}" type="datetime1">
              <a:rPr lang="en-US" smtClean="0"/>
              <a:t>11/18/2022</a:t>
            </a:fld>
            <a:endParaRPr lang="en-US"/>
          </a:p>
        </p:txBody>
      </p:sp>
      <p:sp>
        <p:nvSpPr>
          <p:cNvPr id="8" name="Footer Placeholder 7"/>
          <p:cNvSpPr>
            <a:spLocks noGrp="1"/>
          </p:cNvSpPr>
          <p:nvPr>
            <p:ph type="ftr" sz="quarter" idx="11"/>
          </p:nvPr>
        </p:nvSpPr>
        <p:spPr/>
        <p:txBody>
          <a:bodyPr/>
          <a:lstStyle/>
          <a:p>
            <a:r>
              <a:rPr lang="en-US" smtClean="0"/>
              <a:t>Software Quality Engineering</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410D93-5C1C-4B7E-8614-364FDD189C88}" type="datetime1">
              <a:rPr lang="en-US" smtClean="0"/>
              <a:t>11/18/2022</a:t>
            </a:fld>
            <a:endParaRPr lang="en-US"/>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0D246-80D6-4CBE-B553-7092DEDAF246}" type="datetime1">
              <a:rPr lang="en-US" smtClean="0"/>
              <a:t>11/18/2022</a:t>
            </a:fld>
            <a:endParaRPr lang="en-US"/>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6385C4-E610-47D6-A613-4D19C750EC41}" type="datetime1">
              <a:rPr lang="en-US" smtClean="0"/>
              <a:t>11/18/2022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8995B3-0933-402E-8743-40AB3AF0B4FE}" type="datetime1">
              <a:rPr lang="en-US" smtClean="0"/>
              <a:t>11/18/2022</a:t>
            </a:fld>
            <a:endParaRPr lang="en-US"/>
          </a:p>
        </p:txBody>
      </p:sp>
      <p:sp>
        <p:nvSpPr>
          <p:cNvPr id="6" name="Footer Placeholder 5"/>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9DB4E9A-C671-4946-ADFB-60E1685FD36F}" type="datetime1">
              <a:rPr lang="en-US" smtClean="0"/>
              <a:t>11/18/2022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Software Quality Engineering</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qtest.com/testing-blog/a-guide-to-excellent-acceptance-tes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Integration_te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reqtest.com/testing-blog/software-system-tes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7697" y="3244334"/>
            <a:ext cx="7776616" cy="1292662"/>
          </a:xfrm>
          <a:prstGeom prst="rect">
            <a:avLst/>
          </a:prstGeom>
        </p:spPr>
        <p:txBody>
          <a:bodyPr wrap="none">
            <a:spAutoFit/>
          </a:bodyPr>
          <a:lstStyle/>
          <a:p>
            <a:pPr algn="ctr"/>
            <a:r>
              <a:rPr lang="en-US" sz="5400" b="1" dirty="0" smtClean="0">
                <a:solidFill>
                  <a:schemeClr val="bg1"/>
                </a:solidFill>
              </a:rPr>
              <a:t>Part II-Software Testing</a:t>
            </a:r>
            <a:endParaRPr lang="en-US" sz="5400" b="1" dirty="0">
              <a:solidFill>
                <a:schemeClr val="bg1"/>
              </a:solidFill>
            </a:endParaRPr>
          </a:p>
          <a:p>
            <a:pPr algn="ctr"/>
            <a:r>
              <a:rPr lang="en-US" sz="2400" dirty="0">
                <a:solidFill>
                  <a:schemeClr val="bg1"/>
                </a:solidFill>
              </a:rPr>
              <a:t>Abstraction Level of </a:t>
            </a:r>
            <a:r>
              <a:rPr lang="en-US" sz="2400" dirty="0" smtClean="0">
                <a:solidFill>
                  <a:schemeClr val="bg1"/>
                </a:solidFill>
              </a:rPr>
              <a:t>Testing</a:t>
            </a:r>
            <a:endParaRPr lang="en-US" sz="24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1</a:t>
            </a:fld>
            <a:endParaRPr lang="en-US"/>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pPr algn="just" fontAlgn="base"/>
            <a:r>
              <a:rPr lang="en-US" dirty="0"/>
              <a:t>Finally, </a:t>
            </a:r>
            <a:r>
              <a:rPr lang="en-US" dirty="0" smtClean="0">
                <a:hlinkClick r:id="rId3" tooltip="A guide to excellent acceptance testing"/>
              </a:rPr>
              <a:t>acceptance testing</a:t>
            </a:r>
            <a:r>
              <a:rPr lang="en-US" dirty="0"/>
              <a:t> is the level in the software testing process where a product is given the green light or not. The aim of this type of testing is to evaluate whether the system complies with the end-user requirements and if it is ready for deployment.</a:t>
            </a:r>
          </a:p>
          <a:p>
            <a:pPr algn="just" fontAlgn="base"/>
            <a:r>
              <a:rPr lang="en-US" dirty="0"/>
              <a:t>The testing team will </a:t>
            </a:r>
            <a:r>
              <a:rPr lang="en-US" dirty="0" smtClean="0"/>
              <a:t>utilize </a:t>
            </a:r>
            <a:r>
              <a:rPr lang="en-US" dirty="0"/>
              <a:t>a variety of methods, such as pre-written scenarios and test cases to test the software and use the results obtained from these tools to find ways in which the system can be improved.</a:t>
            </a:r>
          </a:p>
          <a:p>
            <a:pPr algn="just" fontAlgn="base"/>
            <a:r>
              <a:rPr lang="en-US" dirty="0" smtClean="0"/>
              <a:t>By </a:t>
            </a:r>
            <a:r>
              <a:rPr lang="en-US" dirty="0"/>
              <a:t>performing acceptance tests, the testing team can find out how the product will perform when it is installed on the user’s system. There are also various legal and contractual reasons why acceptance testing has to be carried out.</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10</a:t>
            </a:fld>
            <a:endParaRPr lang="en-US"/>
          </a:p>
        </p:txBody>
      </p:sp>
    </p:spTree>
    <p:extLst>
      <p:ext uri="{BB962C8B-B14F-4D97-AF65-F5344CB8AC3E}">
        <p14:creationId xmlns:p14="http://schemas.microsoft.com/office/powerpoint/2010/main" val="1296848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b="1" u="sng" smtClean="0"/>
              <a:t>Who</a:t>
            </a:r>
            <a:r>
              <a:rPr lang="en-US" altLang="en-US" smtClean="0"/>
              <a:t> Performs the Tests?</a:t>
            </a:r>
          </a:p>
        </p:txBody>
      </p:sp>
      <p:sp>
        <p:nvSpPr>
          <p:cNvPr id="22531" name="Rectangle 3"/>
          <p:cNvSpPr>
            <a:spLocks noGrp="1" noChangeArrowheads="1"/>
          </p:cNvSpPr>
          <p:nvPr>
            <p:ph type="body" idx="1"/>
          </p:nvPr>
        </p:nvSpPr>
        <p:spPr>
          <a:xfrm>
            <a:off x="581192" y="2432648"/>
            <a:ext cx="10512377" cy="3663351"/>
          </a:xfrm>
        </p:spPr>
        <p:txBody>
          <a:bodyPr>
            <a:normAutofit/>
          </a:bodyPr>
          <a:lstStyle/>
          <a:p>
            <a:pPr eaLnBrk="1" hangingPunct="1">
              <a:lnSpc>
                <a:spcPct val="80000"/>
              </a:lnSpc>
            </a:pPr>
            <a:r>
              <a:rPr lang="en-US" altLang="en-US" b="1" dirty="0" smtClean="0"/>
              <a:t>Unit Testing</a:t>
            </a:r>
            <a:r>
              <a:rPr lang="en-US" altLang="en-US" dirty="0" smtClean="0"/>
              <a:t> </a:t>
            </a:r>
          </a:p>
          <a:p>
            <a:pPr eaLnBrk="1" hangingPunct="1">
              <a:lnSpc>
                <a:spcPct val="80000"/>
              </a:lnSpc>
            </a:pPr>
            <a:endParaRPr lang="en-US" altLang="en-US" dirty="0" smtClean="0"/>
          </a:p>
          <a:p>
            <a:pPr eaLnBrk="1" hangingPunct="1">
              <a:lnSpc>
                <a:spcPct val="80000"/>
              </a:lnSpc>
            </a:pPr>
            <a:r>
              <a:rPr lang="en-US" altLang="en-US" b="1" dirty="0" smtClean="0"/>
              <a:t>Integration Testing</a:t>
            </a:r>
            <a:r>
              <a:rPr lang="en-US" altLang="en-US" dirty="0" smtClean="0"/>
              <a:t> </a:t>
            </a:r>
            <a:endParaRPr lang="en-US" altLang="en-US" dirty="0"/>
          </a:p>
          <a:p>
            <a:pPr eaLnBrk="1" hangingPunct="1">
              <a:lnSpc>
                <a:spcPct val="80000"/>
              </a:lnSpc>
            </a:pPr>
            <a:endParaRPr lang="en-US" altLang="en-US" dirty="0" smtClean="0"/>
          </a:p>
          <a:p>
            <a:pPr eaLnBrk="1" hangingPunct="1">
              <a:lnSpc>
                <a:spcPct val="80000"/>
              </a:lnSpc>
            </a:pPr>
            <a:r>
              <a:rPr lang="en-US" altLang="en-US" b="1" dirty="0" smtClean="0"/>
              <a:t>System Testing</a:t>
            </a:r>
          </a:p>
          <a:p>
            <a:pPr eaLnBrk="1" hangingPunct="1">
              <a:lnSpc>
                <a:spcPct val="80000"/>
              </a:lnSpc>
            </a:pPr>
            <a:endParaRPr lang="en-US" altLang="en-US" dirty="0" smtClean="0"/>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3" name="Slide Number Placeholder 2"/>
          <p:cNvSpPr>
            <a:spLocks noGrp="1"/>
          </p:cNvSpPr>
          <p:nvPr>
            <p:ph type="sldNum" sz="quarter" idx="12"/>
          </p:nvPr>
        </p:nvSpPr>
        <p:spPr/>
        <p:txBody>
          <a:bodyPr/>
          <a:lstStyle/>
          <a:p>
            <a:fld id="{8B116B9D-E45C-46EC-8209-CAE30643B7E0}" type="slidenum">
              <a:rPr lang="en-US" smtClean="0"/>
              <a:t>11</a:t>
            </a:fld>
            <a:endParaRPr lang="en-US"/>
          </a:p>
        </p:txBody>
      </p:sp>
    </p:spTree>
    <p:extLst>
      <p:ext uri="{BB962C8B-B14F-4D97-AF65-F5344CB8AC3E}">
        <p14:creationId xmlns:p14="http://schemas.microsoft.com/office/powerpoint/2010/main" val="4218095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b="1" smtClean="0"/>
              <a:t>Where</a:t>
            </a:r>
            <a:r>
              <a:rPr lang="en-US" altLang="en-US" smtClean="0"/>
              <a:t> to Perform the Tests?</a:t>
            </a:r>
          </a:p>
        </p:txBody>
      </p:sp>
      <p:sp>
        <p:nvSpPr>
          <p:cNvPr id="23555" name="Rectangle 3"/>
          <p:cNvSpPr>
            <a:spLocks noGrp="1" noChangeArrowheads="1"/>
          </p:cNvSpPr>
          <p:nvPr>
            <p:ph type="body" idx="1"/>
          </p:nvPr>
        </p:nvSpPr>
        <p:spPr/>
        <p:txBody>
          <a:bodyPr/>
          <a:lstStyle/>
          <a:p>
            <a:pPr eaLnBrk="1" hangingPunct="1"/>
            <a:r>
              <a:rPr lang="en-US" altLang="en-US" smtClean="0"/>
              <a:t>Typically at the software </a:t>
            </a:r>
            <a:r>
              <a:rPr lang="en-US" altLang="en-US" b="1" smtClean="0"/>
              <a:t>developer’s</a:t>
            </a:r>
            <a:r>
              <a:rPr lang="en-US" altLang="en-US" smtClean="0"/>
              <a:t> site..</a:t>
            </a:r>
          </a:p>
          <a:p>
            <a:pPr eaLnBrk="1" hangingPunct="1"/>
            <a:endParaRPr lang="en-US" altLang="en-US" smtClean="0"/>
          </a:p>
          <a:p>
            <a:pPr eaLnBrk="1" hangingPunct="1"/>
            <a:r>
              <a:rPr lang="en-US" altLang="en-US" smtClean="0"/>
              <a:t>For system tests, test at </a:t>
            </a:r>
            <a:r>
              <a:rPr lang="en-US" altLang="en-US" b="1" smtClean="0"/>
              <a:t>developer’s</a:t>
            </a:r>
            <a:r>
              <a:rPr lang="en-US" altLang="en-US" smtClean="0"/>
              <a:t> or </a:t>
            </a:r>
            <a:r>
              <a:rPr lang="en-US" altLang="en-US" b="1" smtClean="0"/>
              <a:t>customer’s</a:t>
            </a:r>
            <a:r>
              <a:rPr lang="en-US" altLang="en-US" smtClean="0"/>
              <a:t> site (target site).</a:t>
            </a:r>
          </a:p>
          <a:p>
            <a:pPr eaLnBrk="1" hangingPunct="1"/>
            <a:endParaRPr lang="en-US" altLang="en-US" smtClean="0"/>
          </a:p>
          <a:p>
            <a:pPr eaLnBrk="1" hangingPunct="1"/>
            <a:r>
              <a:rPr lang="en-US" altLang="en-US" smtClean="0"/>
              <a:t>If outsourced, testing can be done at </a:t>
            </a:r>
            <a:r>
              <a:rPr lang="en-US" altLang="en-US" b="1" smtClean="0"/>
              <a:t>consultant’s</a:t>
            </a:r>
            <a:r>
              <a:rPr lang="en-US" altLang="en-US" smtClean="0"/>
              <a:t> site.</a:t>
            </a:r>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3" name="Slide Number Placeholder 2"/>
          <p:cNvSpPr>
            <a:spLocks noGrp="1"/>
          </p:cNvSpPr>
          <p:nvPr>
            <p:ph type="sldNum" sz="quarter" idx="12"/>
          </p:nvPr>
        </p:nvSpPr>
        <p:spPr/>
        <p:txBody>
          <a:bodyPr/>
          <a:lstStyle/>
          <a:p>
            <a:fld id="{8B116B9D-E45C-46EC-8209-CAE30643B7E0}" type="slidenum">
              <a:rPr lang="en-US" smtClean="0"/>
              <a:t>12</a:t>
            </a:fld>
            <a:endParaRPr lang="en-US"/>
          </a:p>
        </p:txBody>
      </p:sp>
    </p:spTree>
    <p:extLst>
      <p:ext uri="{BB962C8B-B14F-4D97-AF65-F5344CB8AC3E}">
        <p14:creationId xmlns:p14="http://schemas.microsoft.com/office/powerpoint/2010/main" val="1572756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3AC91C6F-925A-48B0-AFD2-326E9E4EE41B}" type="slidenum">
              <a:rPr lang="en-US" altLang="en-US"/>
              <a:pPr/>
              <a:t>13</a:t>
            </a:fld>
            <a:endParaRPr lang="en-US" altLang="en-US"/>
          </a:p>
        </p:txBody>
      </p:sp>
      <p:sp>
        <p:nvSpPr>
          <p:cNvPr id="6145" name="Rectangle 1"/>
          <p:cNvSpPr>
            <a:spLocks noGrp="1" noChangeArrowheads="1"/>
          </p:cNvSpPr>
          <p:nvPr>
            <p:ph type="title"/>
          </p:nvPr>
        </p:nvSpPr>
        <p:spPr>
          <a:xfrm>
            <a:off x="450014"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Test Plans</a:t>
            </a:r>
          </a:p>
        </p:txBody>
      </p:sp>
      <p:sp>
        <p:nvSpPr>
          <p:cNvPr id="6146" name="Rectangle 2"/>
          <p:cNvSpPr>
            <a:spLocks noGrp="1" noChangeArrowheads="1"/>
          </p:cNvSpPr>
          <p:nvPr>
            <p:ph type="body" idx="1"/>
          </p:nvPr>
        </p:nvSpPr>
        <p:spPr>
          <a:xfrm>
            <a:off x="776377" y="1981200"/>
            <a:ext cx="10696755" cy="4114800"/>
          </a:xfrm>
          <a:ln/>
        </p:spPr>
        <p:txBody>
          <a:bodyPr/>
          <a:lstStyle/>
          <a:p>
            <a:pPr algn="just">
              <a:lnSpc>
                <a:spcPct val="90000"/>
              </a:lnSpc>
              <a:spcBef>
                <a:spcPts val="600"/>
              </a:spcBef>
              <a:buClr>
                <a:srgbClr val="B8BBBF"/>
              </a:buClr>
              <a:buSzPct val="133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400" dirty="0"/>
              <a:t>The goal of test planning is to establish the list of tasks which, if performed, will identify all of the requirements that have not been met in the software. The main work product is the </a:t>
            </a:r>
            <a:r>
              <a:rPr lang="en-US" altLang="en-US" sz="2400" i="1" dirty="0"/>
              <a:t>test plan</a:t>
            </a:r>
            <a:r>
              <a:rPr lang="en-US" altLang="en-US" sz="2400" dirty="0"/>
              <a:t>.</a:t>
            </a:r>
          </a:p>
          <a:p>
            <a:pPr marL="739775" lvl="1" indent="-282575" algn="just">
              <a:lnSpc>
                <a:spcPct val="90000"/>
              </a:lnSpc>
              <a:spcBef>
                <a:spcPts val="50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The test plan documents the overall approach to the test. </a:t>
            </a:r>
            <a:r>
              <a:rPr lang="en-US" altLang="en-US" sz="2000" dirty="0" smtClean="0"/>
              <a:t> The </a:t>
            </a:r>
            <a:r>
              <a:rPr lang="en-US" altLang="en-US" sz="2000" dirty="0"/>
              <a:t>test plan serves as a summary of the test activities that will be performed. </a:t>
            </a:r>
          </a:p>
          <a:p>
            <a:pPr marL="739775" lvl="1" indent="-282575" algn="just">
              <a:lnSpc>
                <a:spcPct val="90000"/>
              </a:lnSpc>
              <a:spcBef>
                <a:spcPts val="50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It shows how the tests will be organized, and outlines all of the testers’ needs which must be met in order to properly carry out the test.</a:t>
            </a:r>
          </a:p>
          <a:p>
            <a:pPr marL="739775" lvl="1" indent="-282575" algn="just">
              <a:lnSpc>
                <a:spcPct val="90000"/>
              </a:lnSpc>
              <a:spcBef>
                <a:spcPts val="50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The test plan should be inspected by members of the engineering team and senior managers.</a:t>
            </a:r>
          </a:p>
          <a:p>
            <a:pPr marL="339725" indent="-339725" algn="just">
              <a:lnSpc>
                <a:spcPct val="90000"/>
              </a:lnSpc>
              <a:spcBef>
                <a:spcPts val="500"/>
              </a:spcBef>
              <a:buClrTx/>
              <a:buSzPct val="16000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000" dirty="0"/>
          </a:p>
        </p:txBody>
      </p:sp>
    </p:spTree>
    <p:extLst>
      <p:ext uri="{BB962C8B-B14F-4D97-AF65-F5344CB8AC3E}">
        <p14:creationId xmlns:p14="http://schemas.microsoft.com/office/powerpoint/2010/main" val="2772509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84D6038A-B165-41EB-BF40-B9DDE6C56201}" type="slidenum">
              <a:rPr lang="en-US" altLang="en-US"/>
              <a:pPr/>
              <a:t>14</a:t>
            </a:fld>
            <a:endParaRPr lang="en-US" altLang="en-US"/>
          </a:p>
        </p:txBody>
      </p:sp>
      <p:sp>
        <p:nvSpPr>
          <p:cNvPr id="7169" name="Rectangle 1"/>
          <p:cNvSpPr>
            <a:spLocks noGrp="1" noChangeArrowheads="1"/>
          </p:cNvSpPr>
          <p:nvPr>
            <p:ph type="title"/>
          </p:nvPr>
        </p:nvSpPr>
        <p:spPr>
          <a:xfrm>
            <a:off x="2209800"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Test Plan Outline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1792200"/>
            <a:ext cx="10230927" cy="4975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8660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1FFAD11F-352F-420A-8FEA-3689C9DB2721}" type="slidenum">
              <a:rPr lang="en-US" altLang="en-US"/>
              <a:pPr/>
              <a:t>15</a:t>
            </a:fld>
            <a:endParaRPr lang="en-US" altLang="en-US"/>
          </a:p>
        </p:txBody>
      </p:sp>
      <p:sp>
        <p:nvSpPr>
          <p:cNvPr id="8193" name="Rectangle 1"/>
          <p:cNvSpPr>
            <a:spLocks noGrp="1" noChangeArrowheads="1"/>
          </p:cNvSpPr>
          <p:nvPr>
            <p:ph type="title"/>
          </p:nvPr>
        </p:nvSpPr>
        <p:spPr>
          <a:xfrm>
            <a:off x="467265"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Test Cases</a:t>
            </a:r>
          </a:p>
        </p:txBody>
      </p:sp>
      <p:sp>
        <p:nvSpPr>
          <p:cNvPr id="8194" name="Rectangle 2"/>
          <p:cNvSpPr>
            <a:spLocks noGrp="1" noChangeArrowheads="1"/>
          </p:cNvSpPr>
          <p:nvPr>
            <p:ph type="body" idx="1"/>
          </p:nvPr>
        </p:nvSpPr>
        <p:spPr>
          <a:xfrm>
            <a:off x="724619" y="1981200"/>
            <a:ext cx="11007306" cy="4114800"/>
          </a:xfrm>
          <a:ln/>
        </p:spPr>
        <p:txBody>
          <a:bodyPr>
            <a:normAutofit/>
          </a:bodyPr>
          <a:lstStyle/>
          <a:p>
            <a:pPr>
              <a:lnSpc>
                <a:spcPct val="80000"/>
              </a:lnSpc>
              <a:spcBef>
                <a:spcPts val="500"/>
              </a:spcBef>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A </a:t>
            </a:r>
            <a:r>
              <a:rPr lang="en-US" altLang="en-US" sz="2000" i="1" dirty="0"/>
              <a:t>test case </a:t>
            </a:r>
            <a:r>
              <a:rPr lang="en-US" altLang="en-US" sz="2000" dirty="0"/>
              <a:t>is a description of a specific interaction that a tester will have in order to test a single behavior of the software. Test cases are very similar to use cases, in that they are step-by-step narratives which define a specific interaction between the user and the software.</a:t>
            </a:r>
          </a:p>
          <a:p>
            <a:pPr marL="739775" lvl="1" indent="-282575">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a:t>A typical test case is laid out in a table, and includes:</a:t>
            </a:r>
          </a:p>
          <a:p>
            <a:pPr lvl="2">
              <a:lnSpc>
                <a:spcPct val="80000"/>
              </a:lnSpc>
              <a:spcBef>
                <a:spcPts val="400"/>
              </a:spcBef>
              <a:buClr>
                <a:srgbClr val="B8BBBF"/>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600" dirty="0"/>
              <a:t>A unique </a:t>
            </a:r>
            <a:r>
              <a:rPr lang="en-US" altLang="en-US" sz="1600" i="1" dirty="0"/>
              <a:t>name </a:t>
            </a:r>
            <a:r>
              <a:rPr lang="en-US" altLang="en-US" sz="1600" dirty="0"/>
              <a:t>and </a:t>
            </a:r>
            <a:r>
              <a:rPr lang="en-US" altLang="en-US" sz="1600" i="1" dirty="0"/>
              <a:t>number</a:t>
            </a:r>
          </a:p>
          <a:p>
            <a:pPr lvl="2">
              <a:lnSpc>
                <a:spcPct val="80000"/>
              </a:lnSpc>
              <a:spcBef>
                <a:spcPts val="400"/>
              </a:spcBef>
              <a:buClr>
                <a:srgbClr val="B8BBBF"/>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600" dirty="0"/>
              <a:t>A </a:t>
            </a:r>
            <a:r>
              <a:rPr lang="en-US" altLang="en-US" sz="1600" i="1" dirty="0"/>
              <a:t>requirement </a:t>
            </a:r>
            <a:r>
              <a:rPr lang="en-US" altLang="en-US" sz="1600" dirty="0"/>
              <a:t>which this test case is exercising</a:t>
            </a:r>
          </a:p>
          <a:p>
            <a:pPr lvl="2">
              <a:lnSpc>
                <a:spcPct val="80000"/>
              </a:lnSpc>
              <a:spcBef>
                <a:spcPts val="400"/>
              </a:spcBef>
              <a:buClr>
                <a:srgbClr val="B8BBBF"/>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600" i="1" dirty="0"/>
              <a:t>Preconditions </a:t>
            </a:r>
            <a:r>
              <a:rPr lang="en-US" altLang="en-US" sz="1600" dirty="0"/>
              <a:t>which describe the state of the software before the test case (which is often a previous test case that must always be run before the current test case)</a:t>
            </a:r>
          </a:p>
          <a:p>
            <a:pPr lvl="2">
              <a:lnSpc>
                <a:spcPct val="80000"/>
              </a:lnSpc>
              <a:spcBef>
                <a:spcPts val="400"/>
              </a:spcBef>
              <a:buClr>
                <a:srgbClr val="B8BBBF"/>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600" i="1" dirty="0"/>
              <a:t>Steps </a:t>
            </a:r>
            <a:r>
              <a:rPr lang="en-US" altLang="en-US" sz="1600" dirty="0"/>
              <a:t>that describe the specific steps which make up the interaction</a:t>
            </a:r>
          </a:p>
          <a:p>
            <a:pPr lvl="2">
              <a:lnSpc>
                <a:spcPct val="80000"/>
              </a:lnSpc>
              <a:spcBef>
                <a:spcPts val="400"/>
              </a:spcBef>
              <a:buClr>
                <a:srgbClr val="B8BBBF"/>
              </a:buClr>
              <a:buFont typeface="Arial" panose="020B0604020202020204"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600" i="1" dirty="0"/>
              <a:t>Expected Results </a:t>
            </a:r>
            <a:r>
              <a:rPr lang="en-US" altLang="en-US" sz="1600" dirty="0"/>
              <a:t>which describe the expected state of the software after the test case is </a:t>
            </a:r>
            <a:r>
              <a:rPr lang="en-US" altLang="en-US" sz="1600" dirty="0" smtClean="0"/>
              <a:t>executed</a:t>
            </a:r>
          </a:p>
          <a:p>
            <a:pPr>
              <a:lnSpc>
                <a:spcPct val="80000"/>
              </a:lnSpc>
              <a:spcBef>
                <a:spcPts val="500"/>
              </a:spcBef>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smtClean="0"/>
              <a:t>Test cases must be repeatable.</a:t>
            </a:r>
          </a:p>
          <a:p>
            <a:pPr marL="739775" lvl="1" indent="-282575">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smtClean="0"/>
              <a:t>Good </a:t>
            </a:r>
            <a:r>
              <a:rPr lang="en-US" altLang="en-US" sz="1800" dirty="0"/>
              <a:t>test cases are data-specific, and describe each interaction necessary to repeat the test exactly. </a:t>
            </a:r>
          </a:p>
        </p:txBody>
      </p:sp>
    </p:spTree>
    <p:extLst>
      <p:ext uri="{BB962C8B-B14F-4D97-AF65-F5344CB8AC3E}">
        <p14:creationId xmlns:p14="http://schemas.microsoft.com/office/powerpoint/2010/main" val="17553281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B8881CCC-6003-4D59-BF84-79876E437B13}" type="slidenum">
              <a:rPr lang="en-US" altLang="en-US"/>
              <a:pPr/>
              <a:t>16</a:t>
            </a:fld>
            <a:endParaRPr lang="en-US" altLang="en-US"/>
          </a:p>
        </p:txBody>
      </p:sp>
      <p:sp>
        <p:nvSpPr>
          <p:cNvPr id="9217" name="Rectangle 1"/>
          <p:cNvSpPr>
            <a:spLocks noGrp="1" noChangeArrowheads="1"/>
          </p:cNvSpPr>
          <p:nvPr>
            <p:ph type="title"/>
          </p:nvPr>
        </p:nvSpPr>
        <p:spPr>
          <a:xfrm>
            <a:off x="2209800"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Test Cases – Good Example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238" y="1932317"/>
            <a:ext cx="8747185" cy="40194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587560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36520D65-F185-471C-90E2-E496CDDEF6EC}" type="slidenum">
              <a:rPr lang="en-US" altLang="en-US"/>
              <a:pPr/>
              <a:t>17</a:t>
            </a:fld>
            <a:endParaRPr lang="en-US" altLang="en-US"/>
          </a:p>
        </p:txBody>
      </p:sp>
      <p:sp>
        <p:nvSpPr>
          <p:cNvPr id="10241" name="Rectangle 1"/>
          <p:cNvSpPr>
            <a:spLocks noGrp="1" noChangeArrowheads="1"/>
          </p:cNvSpPr>
          <p:nvPr>
            <p:ph type="title"/>
          </p:nvPr>
        </p:nvSpPr>
        <p:spPr>
          <a:xfrm>
            <a:off x="2209800"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Test Cases – Bad Example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838" y="3200401"/>
            <a:ext cx="7681912" cy="1452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900454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US" altLang="en-US" smtClean="0"/>
              <a:t>Software Quality Engineering</a:t>
            </a:r>
            <a:endParaRPr lang="en-US" altLang="en-US"/>
          </a:p>
        </p:txBody>
      </p:sp>
      <p:sp>
        <p:nvSpPr>
          <p:cNvPr id="5" name="Slide Number Placeholder 4"/>
          <p:cNvSpPr>
            <a:spLocks noGrp="1"/>
          </p:cNvSpPr>
          <p:nvPr>
            <p:ph type="sldNum" idx="12"/>
          </p:nvPr>
        </p:nvSpPr>
        <p:spPr/>
        <p:txBody>
          <a:bodyPr/>
          <a:lstStyle/>
          <a:p>
            <a:fld id="{15D09596-C7F5-4F10-AC02-7D6FA3C26132}" type="slidenum">
              <a:rPr lang="en-US" altLang="en-US"/>
              <a:pPr/>
              <a:t>18</a:t>
            </a:fld>
            <a:endParaRPr lang="en-US" altLang="en-US"/>
          </a:p>
        </p:txBody>
      </p:sp>
      <p:sp>
        <p:nvSpPr>
          <p:cNvPr id="11265" name="Rectangle 1"/>
          <p:cNvSpPr>
            <a:spLocks noGrp="1" noChangeArrowheads="1"/>
          </p:cNvSpPr>
          <p:nvPr>
            <p:ph type="title"/>
          </p:nvPr>
        </p:nvSpPr>
        <p:spPr>
          <a:xfrm>
            <a:off x="581192" y="609600"/>
            <a:ext cx="9401008"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Test Execution</a:t>
            </a:r>
          </a:p>
        </p:txBody>
      </p:sp>
      <p:sp>
        <p:nvSpPr>
          <p:cNvPr id="11266" name="Rectangle 2"/>
          <p:cNvSpPr>
            <a:spLocks noGrp="1" noChangeArrowheads="1"/>
          </p:cNvSpPr>
          <p:nvPr>
            <p:ph type="body" idx="1"/>
          </p:nvPr>
        </p:nvSpPr>
        <p:spPr>
          <a:xfrm>
            <a:off x="581192" y="1981200"/>
            <a:ext cx="11254250" cy="4114800"/>
          </a:xfrm>
          <a:ln/>
        </p:spPr>
        <p:txBody>
          <a:bodyPr/>
          <a:lstStyle/>
          <a:p>
            <a:pPr algn="just">
              <a:lnSpc>
                <a:spcPct val="80000"/>
              </a:lnSpc>
              <a:spcBef>
                <a:spcPts val="500"/>
              </a:spcBef>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The software testers begin executing the test plan after the programmers deliver the </a:t>
            </a:r>
            <a:r>
              <a:rPr lang="en-US" altLang="en-US" sz="2000" i="1" dirty="0"/>
              <a:t>alpha build</a:t>
            </a:r>
            <a:r>
              <a:rPr lang="en-US" altLang="en-US" sz="2000" dirty="0"/>
              <a:t>, or a build that they feel is feature complete.</a:t>
            </a:r>
          </a:p>
          <a:p>
            <a:pPr marL="739775" lvl="1" indent="-282575" algn="just">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a:t>The alpha should be of high quality—the programmers should feel that it is ready for release, and as good as they can get it.</a:t>
            </a:r>
          </a:p>
          <a:p>
            <a:pPr algn="just">
              <a:lnSpc>
                <a:spcPct val="80000"/>
              </a:lnSpc>
              <a:spcBef>
                <a:spcPts val="500"/>
              </a:spcBef>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There are typically several iterations of test execution. </a:t>
            </a:r>
          </a:p>
          <a:p>
            <a:pPr marL="739775" lvl="1" indent="-282575" algn="just">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a:t>The first iteration focuses on new functionality that has been added since the last round of testing.</a:t>
            </a:r>
          </a:p>
          <a:p>
            <a:pPr marL="739775" lvl="1" indent="-282575" algn="just">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a:t>A </a:t>
            </a:r>
            <a:r>
              <a:rPr lang="en-US" altLang="en-US" sz="1800" i="1" dirty="0"/>
              <a:t>regression test </a:t>
            </a:r>
            <a:r>
              <a:rPr lang="en-US" altLang="en-US" sz="1800" dirty="0"/>
              <a:t>is a test designed to make sure that a change to one area of the software has not caused any other part of the software which had previously passed its tests to stop working. </a:t>
            </a:r>
          </a:p>
          <a:p>
            <a:pPr marL="739775" lvl="1" indent="-282575" algn="just">
              <a:lnSpc>
                <a:spcPct val="80000"/>
              </a:lnSpc>
              <a:spcBef>
                <a:spcPts val="450"/>
              </a:spcBef>
              <a:buClr>
                <a:srgbClr val="B8BBBF"/>
              </a:buClr>
              <a:buFont typeface="Wingdings 3" panose="05040102010807070707" pitchFamily="18" charset="2"/>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1800" dirty="0"/>
              <a:t>Regression testing usually involves executing all test cases which have previously been executed</a:t>
            </a:r>
            <a:r>
              <a:rPr lang="en-US" altLang="en-US" sz="1800" dirty="0" smtClean="0"/>
              <a:t>.</a:t>
            </a:r>
            <a:endParaRPr lang="en-US" altLang="en-US" sz="1800" dirty="0"/>
          </a:p>
        </p:txBody>
      </p:sp>
    </p:spTree>
    <p:extLst>
      <p:ext uri="{BB962C8B-B14F-4D97-AF65-F5344CB8AC3E}">
        <p14:creationId xmlns:p14="http://schemas.microsoft.com/office/powerpoint/2010/main" val="33688808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idx="11"/>
          </p:nvPr>
        </p:nvSpPr>
        <p:spPr/>
        <p:txBody>
          <a:bodyPr/>
          <a:lstStyle/>
          <a:p>
            <a:r>
              <a:rPr lang="en-US" altLang="en-US" smtClean="0"/>
              <a:t>Software Quality Engineering</a:t>
            </a:r>
            <a:endParaRPr lang="en-US" altLang="en-US"/>
          </a:p>
        </p:txBody>
      </p:sp>
      <p:sp>
        <p:nvSpPr>
          <p:cNvPr id="6" name="Slide Number Placeholder 5"/>
          <p:cNvSpPr>
            <a:spLocks noGrp="1"/>
          </p:cNvSpPr>
          <p:nvPr>
            <p:ph type="sldNum" idx="12"/>
          </p:nvPr>
        </p:nvSpPr>
        <p:spPr/>
        <p:txBody>
          <a:bodyPr/>
          <a:lstStyle/>
          <a:p>
            <a:fld id="{DA45198F-948E-4C0E-9A6B-534E96A3208D}" type="slidenum">
              <a:rPr lang="en-US" altLang="en-US"/>
              <a:pPr/>
              <a:t>19</a:t>
            </a:fld>
            <a:endParaRPr lang="en-US" altLang="en-US"/>
          </a:p>
        </p:txBody>
      </p:sp>
      <p:sp>
        <p:nvSpPr>
          <p:cNvPr id="12289" name="Rectangle 1"/>
          <p:cNvSpPr>
            <a:spLocks noGrp="1" noChangeArrowheads="1"/>
          </p:cNvSpPr>
          <p:nvPr>
            <p:ph type="title"/>
          </p:nvPr>
        </p:nvSpPr>
        <p:spPr>
          <a:xfrm>
            <a:off x="2209800" y="609600"/>
            <a:ext cx="7772400" cy="11430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Test Execution</a:t>
            </a:r>
          </a:p>
        </p:txBody>
      </p:sp>
      <p:sp>
        <p:nvSpPr>
          <p:cNvPr id="12290" name="Rectangle 2"/>
          <p:cNvSpPr>
            <a:spLocks noGrp="1" noChangeArrowheads="1"/>
          </p:cNvSpPr>
          <p:nvPr>
            <p:ph type="body" idx="1"/>
          </p:nvPr>
        </p:nvSpPr>
        <p:spPr>
          <a:xfrm>
            <a:off x="581192" y="1981200"/>
            <a:ext cx="7772400" cy="914674"/>
          </a:xfrm>
          <a:ln/>
        </p:spPr>
        <p:txBody>
          <a:bodyPr>
            <a:normAutofit fontScale="70000" lnSpcReduction="20000"/>
          </a:bodyPr>
          <a:lstStyle/>
          <a:p>
            <a:pPr>
              <a:lnSpc>
                <a:spcPct val="80000"/>
              </a:lnSpc>
              <a:spcBef>
                <a:spcPts val="500"/>
              </a:spcBef>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smtClean="0"/>
              <a:t>When </a:t>
            </a:r>
            <a:r>
              <a:rPr lang="en-US" altLang="en-US" sz="2000" dirty="0"/>
              <a:t>is testing complete?</a:t>
            </a:r>
          </a:p>
          <a:p>
            <a:pPr marL="1484313" lvl="1" indent="-568325">
              <a:buFont typeface="Times New Roman" panose="02020603050405020304"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No defects found</a:t>
            </a:r>
          </a:p>
          <a:p>
            <a:pPr marL="1484313" lvl="1" indent="-568325">
              <a:buFont typeface="Times New Roman" panose="02020603050405020304"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ltLang="en-US" sz="2000" dirty="0"/>
              <a:t>Or defects meet acceptance criteria outlined in test plan </a:t>
            </a:r>
          </a:p>
          <a:p>
            <a:pPr marL="339725" indent="-339725">
              <a:buClr>
                <a:srgbClr val="B8BBBF"/>
              </a:buClr>
              <a:buSzPct val="160000"/>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ltLang="en-US" sz="2000"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895874"/>
            <a:ext cx="11029616" cy="37335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402806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idx="1"/>
          </p:nvPr>
        </p:nvSpPr>
        <p:spPr>
          <a:xfrm>
            <a:off x="2057400" y="1905001"/>
            <a:ext cx="8229600" cy="4525963"/>
          </a:xfrm>
        </p:spPr>
        <p:txBody>
          <a:bodyPr>
            <a:normAutofit/>
          </a:bodyPr>
          <a:lstStyle/>
          <a:p>
            <a:r>
              <a:rPr lang="en-US" sz="2400" dirty="0"/>
              <a:t>Abstraction Level of </a:t>
            </a:r>
            <a:r>
              <a:rPr lang="en-US" sz="2400" dirty="0" smtClean="0"/>
              <a:t>Testing</a:t>
            </a:r>
          </a:p>
          <a:p>
            <a:r>
              <a:rPr lang="en-US" dirty="0"/>
              <a:t>Unit testing</a:t>
            </a:r>
          </a:p>
          <a:p>
            <a:r>
              <a:rPr lang="en-US" dirty="0"/>
              <a:t>Integration testing</a:t>
            </a:r>
          </a:p>
          <a:p>
            <a:r>
              <a:rPr lang="en-US" dirty="0" smtClean="0"/>
              <a:t>System </a:t>
            </a:r>
            <a:r>
              <a:rPr lang="en-US" dirty="0"/>
              <a:t>testing</a:t>
            </a:r>
          </a:p>
          <a:p>
            <a:r>
              <a:rPr lang="en-US" dirty="0"/>
              <a:t>A</a:t>
            </a:r>
            <a:r>
              <a:rPr lang="en-US" dirty="0" smtClean="0"/>
              <a:t>cceptance </a:t>
            </a:r>
            <a:r>
              <a:rPr lang="en-US" dirty="0"/>
              <a:t>testing</a:t>
            </a:r>
            <a:endParaRPr lang="en-US" sz="2200" dirty="0" smtClean="0"/>
          </a:p>
          <a:p>
            <a:pPr marL="0" indent="0">
              <a:buNone/>
            </a:pPr>
            <a:endParaRPr lang="en-US" sz="2400" dirty="0" smtClean="0"/>
          </a:p>
          <a:p>
            <a:endParaRPr lang="en-US" sz="2400" dirty="0" smtClean="0"/>
          </a:p>
          <a:p>
            <a:endParaRPr lang="en-US" sz="2400" dirty="0"/>
          </a:p>
          <a:p>
            <a:endParaRPr lang="en-US" sz="2400" dirty="0"/>
          </a:p>
        </p:txBody>
      </p:sp>
      <p:sp>
        <p:nvSpPr>
          <p:cNvPr id="2" name="Footer Placeholder 1"/>
          <p:cNvSpPr>
            <a:spLocks noGrp="1"/>
          </p:cNvSpPr>
          <p:nvPr>
            <p:ph type="ftr" sz="quarter" idx="11"/>
          </p:nvPr>
        </p:nvSpPr>
        <p:spPr/>
        <p:txBody>
          <a:bodyPr/>
          <a:lstStyle/>
          <a:p>
            <a:r>
              <a:rPr lang="en-US" dirty="0" smtClean="0"/>
              <a:t>Software Quality Engineering</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pic>
        <p:nvPicPr>
          <p:cNvPr id="3" name="Picture 2"/>
          <p:cNvPicPr>
            <a:picLocks noChangeAspect="1"/>
          </p:cNvPicPr>
          <p:nvPr/>
        </p:nvPicPr>
        <p:blipFill>
          <a:blip r:embed="rId3"/>
          <a:stretch>
            <a:fillRect/>
          </a:stretch>
        </p:blipFill>
        <p:spPr>
          <a:xfrm>
            <a:off x="6976883" y="1931633"/>
            <a:ext cx="2447925" cy="3781425"/>
          </a:xfrm>
          <a:prstGeom prst="rect">
            <a:avLst/>
          </a:prstGeom>
        </p:spPr>
      </p:pic>
    </p:spTree>
    <p:extLst>
      <p:ext uri="{BB962C8B-B14F-4D97-AF65-F5344CB8AC3E}">
        <p14:creationId xmlns:p14="http://schemas.microsoft.com/office/powerpoint/2010/main" val="98778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set of test scripts or test procedures to be executed in a specific test run.</a:t>
            </a:r>
          </a:p>
          <a:p>
            <a:r>
              <a:rPr lang="en-US" dirty="0"/>
              <a:t>When you have hundreds / thousands of test cases, a test suite allows you to categorize them in a way that matches your planning or analysis needs. </a:t>
            </a:r>
            <a:endParaRPr lang="en-US" dirty="0" smtClean="0"/>
          </a:p>
          <a:p>
            <a:r>
              <a:rPr lang="en-US" dirty="0" smtClean="0"/>
              <a:t>For </a:t>
            </a:r>
            <a:r>
              <a:rPr lang="en-US" dirty="0"/>
              <a:t>example, you could have a test suite for each of the core features of the software or you could have a separate test suite for a particular type of </a:t>
            </a:r>
            <a:r>
              <a:rPr lang="en-US" dirty="0" smtClean="0"/>
              <a:t>testing.</a:t>
            </a:r>
            <a:endParaRPr lang="en-US" dirty="0"/>
          </a:p>
          <a:p>
            <a:r>
              <a:rPr lang="en-US" dirty="0"/>
              <a:t>An example of a test suite for purchasing a product could comprise of the following test cases:</a:t>
            </a:r>
          </a:p>
          <a:p>
            <a:r>
              <a:rPr lang="en-US" dirty="0"/>
              <a:t>Test Case 1: Login</a:t>
            </a:r>
          </a:p>
          <a:p>
            <a:r>
              <a:rPr lang="en-US" dirty="0"/>
              <a:t>Test Case 2: Add Products</a:t>
            </a:r>
          </a:p>
          <a:p>
            <a:r>
              <a:rPr lang="en-US" dirty="0"/>
              <a:t>Test Case 3: Checkout</a:t>
            </a:r>
          </a:p>
          <a:p>
            <a:r>
              <a:rPr lang="en-US" dirty="0"/>
              <a:t>Test Case 4: Logout</a:t>
            </a:r>
          </a:p>
          <a:p>
            <a:r>
              <a:rPr lang="en-US" dirty="0" smtClean="0"/>
              <a:t>Each </a:t>
            </a:r>
            <a:r>
              <a:rPr lang="en-US" dirty="0"/>
              <a:t>of the test cases above are dependent on the success of the previous test cases. </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20</a:t>
            </a:fld>
            <a:endParaRPr lang="en-US"/>
          </a:p>
        </p:txBody>
      </p:sp>
    </p:spTree>
    <p:extLst>
      <p:ext uri="{BB962C8B-B14F-4D97-AF65-F5344CB8AC3E}">
        <p14:creationId xmlns:p14="http://schemas.microsoft.com/office/powerpoint/2010/main" val="132026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 report</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dirty="0"/>
              <a:t>The test case log documents different test cases for a particular test type to be executed during testing.</a:t>
            </a:r>
          </a:p>
          <a:p>
            <a:pPr algn="just" fontAlgn="base"/>
            <a:r>
              <a:rPr lang="en-US" dirty="0"/>
              <a:t>It also records the results of the tests, which provides the detailed evidence for the test log summary report and enables us to reconstruct the test, if necessary.</a:t>
            </a:r>
          </a:p>
          <a:p>
            <a:pPr algn="just"/>
            <a:r>
              <a:rPr lang="en-US" dirty="0" smtClean="0"/>
              <a:t>Test </a:t>
            </a:r>
            <a:r>
              <a:rPr lang="en-US" dirty="0"/>
              <a:t>Case ID</a:t>
            </a:r>
          </a:p>
          <a:p>
            <a:pPr algn="just"/>
            <a:r>
              <a:rPr lang="en-US" dirty="0"/>
              <a:t>Requirement ID</a:t>
            </a:r>
          </a:p>
          <a:p>
            <a:pPr algn="just"/>
            <a:r>
              <a:rPr lang="en-US" dirty="0"/>
              <a:t>Test Description</a:t>
            </a:r>
          </a:p>
          <a:p>
            <a:pPr algn="just"/>
            <a:r>
              <a:rPr lang="en-US" dirty="0"/>
              <a:t>Test Data</a:t>
            </a:r>
          </a:p>
          <a:p>
            <a:pPr algn="just"/>
            <a:r>
              <a:rPr lang="en-US" dirty="0"/>
              <a:t>Expected Result</a:t>
            </a:r>
          </a:p>
          <a:p>
            <a:pPr algn="just"/>
            <a:r>
              <a:rPr lang="en-US" dirty="0"/>
              <a:t>Actual result</a:t>
            </a:r>
          </a:p>
          <a:p>
            <a:pPr algn="just"/>
            <a:r>
              <a:rPr lang="en-US" dirty="0"/>
              <a:t>Pass/Fail</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21</a:t>
            </a:fld>
            <a:endParaRPr lang="en-US"/>
          </a:p>
        </p:txBody>
      </p:sp>
    </p:spTree>
    <p:extLst>
      <p:ext uri="{BB962C8B-B14F-4D97-AF65-F5344CB8AC3E}">
        <p14:creationId xmlns:p14="http://schemas.microsoft.com/office/powerpoint/2010/main" val="2813642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22</a:t>
            </a:fld>
            <a:endParaRPr lang="en-US"/>
          </a:p>
        </p:txBody>
      </p:sp>
      <p:sp>
        <p:nvSpPr>
          <p:cNvPr id="6" name="AutoShape 2" descr="Test Case Log Template"/>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r>
              <a:rPr lang="en-US" dirty="0"/>
              <a:t>Regression testing is the process of re-testing software that has been modiﬁed. </a:t>
            </a:r>
            <a:endParaRPr lang="en-US" dirty="0" smtClean="0"/>
          </a:p>
          <a:p>
            <a:pPr algn="just"/>
            <a:r>
              <a:rPr lang="en-US" dirty="0" smtClean="0"/>
              <a:t>Large </a:t>
            </a:r>
            <a:r>
              <a:rPr lang="en-US" dirty="0"/>
              <a:t>components or systems tend to have large regression test suites. </a:t>
            </a:r>
            <a:r>
              <a:rPr lang="en-US" dirty="0" smtClean="0"/>
              <a:t>Small </a:t>
            </a:r>
            <a:r>
              <a:rPr lang="en-US" dirty="0"/>
              <a:t>changes to one part of a system often cause problems in distant </a:t>
            </a:r>
            <a:r>
              <a:rPr lang="en-US" dirty="0" smtClean="0"/>
              <a:t>parts of </a:t>
            </a:r>
            <a:r>
              <a:rPr lang="en-US" dirty="0"/>
              <a:t>the system. </a:t>
            </a:r>
            <a:endParaRPr lang="en-US" dirty="0" smtClean="0"/>
          </a:p>
          <a:p>
            <a:pPr algn="just"/>
            <a:r>
              <a:rPr lang="en-US" dirty="0" smtClean="0"/>
              <a:t>Regression </a:t>
            </a:r>
            <a:r>
              <a:rPr lang="en-US" dirty="0"/>
              <a:t>testing is used to ﬁnd this kind of problem</a:t>
            </a:r>
            <a:r>
              <a:rPr lang="en-US" dirty="0" smtClean="0"/>
              <a:t>.</a:t>
            </a:r>
          </a:p>
          <a:p>
            <a:pPr algn="just"/>
            <a:endParaRPr lang="en-US" dirty="0"/>
          </a:p>
          <a:p>
            <a:pPr marL="0" indent="0" algn="just">
              <a:buNone/>
            </a:pPr>
            <a:endParaRPr lang="en-US" dirty="0"/>
          </a:p>
        </p:txBody>
      </p:sp>
    </p:spTree>
    <p:extLst>
      <p:ext uri="{BB962C8B-B14F-4D97-AF65-F5344CB8AC3E}">
        <p14:creationId xmlns:p14="http://schemas.microsoft.com/office/powerpoint/2010/main" val="159627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normAutofit/>
          </a:bodyPr>
          <a:lstStyle/>
          <a:p>
            <a:pPr algn="just"/>
            <a:r>
              <a:rPr lang="en-US" sz="2000" dirty="0"/>
              <a:t>It is worth emphasizing that regression tests must be automated. </a:t>
            </a:r>
            <a:endParaRPr lang="en-US" sz="2000" dirty="0" smtClean="0"/>
          </a:p>
          <a:p>
            <a:pPr algn="just"/>
            <a:r>
              <a:rPr lang="en-US" sz="2000" dirty="0" smtClean="0"/>
              <a:t>Indeed</a:t>
            </a:r>
            <a:r>
              <a:rPr lang="en-US" sz="2000" dirty="0"/>
              <a:t>, it </a:t>
            </a:r>
            <a:r>
              <a:rPr lang="en-US" sz="2000" dirty="0" smtClean="0"/>
              <a:t>could be </a:t>
            </a:r>
            <a:r>
              <a:rPr lang="en-US" sz="2000" dirty="0"/>
              <a:t>said that </a:t>
            </a:r>
            <a:r>
              <a:rPr lang="en-US" sz="2000" dirty="0" err="1"/>
              <a:t>unautomated</a:t>
            </a:r>
            <a:r>
              <a:rPr lang="en-US" sz="2000" dirty="0"/>
              <a:t> regression testing is equivalent to no regression </a:t>
            </a:r>
            <a:r>
              <a:rPr lang="en-US" sz="2000" dirty="0" smtClean="0"/>
              <a:t>testing</a:t>
            </a:r>
            <a:r>
              <a:rPr lang="en-US" sz="2000" dirty="0"/>
              <a:t>. </a:t>
            </a:r>
            <a:endParaRPr lang="en-US" sz="2000" dirty="0" smtClean="0"/>
          </a:p>
          <a:p>
            <a:pPr algn="just"/>
            <a:r>
              <a:rPr lang="en-US" sz="2000" dirty="0" smtClean="0"/>
              <a:t>A </a:t>
            </a:r>
            <a:r>
              <a:rPr lang="en-US" sz="2000" dirty="0"/>
              <a:t>wide variety of commercially available tools are available. </a:t>
            </a:r>
            <a:endParaRPr lang="en-US" sz="2000" dirty="0" smtClean="0"/>
          </a:p>
          <a:p>
            <a:pPr algn="just"/>
            <a:endParaRPr lang="en-US" sz="2000"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23</a:t>
            </a:fld>
            <a:endParaRPr lang="en-US"/>
          </a:p>
        </p:txBody>
      </p:sp>
    </p:spTree>
    <p:extLst>
      <p:ext uri="{BB962C8B-B14F-4D97-AF65-F5344CB8AC3E}">
        <p14:creationId xmlns:p14="http://schemas.microsoft.com/office/powerpoint/2010/main" val="218148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pPr algn="just"/>
            <a:r>
              <a:rPr lang="en-US" dirty="0"/>
              <a:t>Testing software applications is mandatory and inevitable because errors often become the part of software unintentionally during the design, code and implementation phase. </a:t>
            </a:r>
            <a:endParaRPr lang="en-US" dirty="0" smtClean="0"/>
          </a:p>
          <a:p>
            <a:pPr algn="just"/>
            <a:r>
              <a:rPr lang="en-US" dirty="0" smtClean="0"/>
              <a:t>Software </a:t>
            </a:r>
            <a:r>
              <a:rPr lang="en-US" dirty="0"/>
              <a:t>is becoming more complex nowadays, having many lines of code, and as a result more iterations of testing are needed to be </a:t>
            </a:r>
            <a:r>
              <a:rPr lang="en-US" dirty="0" smtClean="0"/>
              <a:t>performed. </a:t>
            </a:r>
          </a:p>
          <a:p>
            <a:pPr algn="just"/>
            <a:r>
              <a:rPr lang="en-US" dirty="0" smtClean="0"/>
              <a:t>Software </a:t>
            </a:r>
            <a:r>
              <a:rPr lang="en-US" dirty="0"/>
              <a:t>testing is time taking and a costly process; hence, it is necessary to lessen human efforts in </a:t>
            </a:r>
            <a:r>
              <a:rPr lang="en-US" dirty="0" smtClean="0"/>
              <a:t>testing.</a:t>
            </a:r>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24</a:t>
            </a:fld>
            <a:endParaRPr lang="en-US"/>
          </a:p>
        </p:txBody>
      </p:sp>
    </p:spTree>
    <p:extLst>
      <p:ext uri="{BB962C8B-B14F-4D97-AF65-F5344CB8AC3E}">
        <p14:creationId xmlns:p14="http://schemas.microsoft.com/office/powerpoint/2010/main" val="1876825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a:t>
            </a:r>
            <a:r>
              <a:rPr lang="en-US" dirty="0"/>
              <a:t>of Manual </a:t>
            </a:r>
            <a:r>
              <a:rPr lang="en-US" dirty="0" smtClean="0"/>
              <a:t>testing</a:t>
            </a:r>
            <a:endParaRPr lang="en-US" dirty="0"/>
          </a:p>
        </p:txBody>
      </p:sp>
      <p:sp>
        <p:nvSpPr>
          <p:cNvPr id="3" name="Content Placeholder 2"/>
          <p:cNvSpPr>
            <a:spLocks noGrp="1"/>
          </p:cNvSpPr>
          <p:nvPr>
            <p:ph idx="1"/>
          </p:nvPr>
        </p:nvSpPr>
        <p:spPr/>
        <p:txBody>
          <a:bodyPr/>
          <a:lstStyle/>
          <a:p>
            <a:pPr lvl="0" fontAlgn="base"/>
            <a:r>
              <a:rPr lang="en-US" dirty="0" smtClean="0"/>
              <a:t>Time-consuming </a:t>
            </a:r>
            <a:r>
              <a:rPr lang="en-US" dirty="0"/>
              <a:t>process</a:t>
            </a:r>
          </a:p>
          <a:p>
            <a:pPr lvl="0" fontAlgn="base"/>
            <a:r>
              <a:rPr lang="en-US" dirty="0"/>
              <a:t>Involves more human efforts </a:t>
            </a:r>
          </a:p>
          <a:p>
            <a:pPr lvl="0" fontAlgn="base"/>
            <a:r>
              <a:rPr lang="en-US" dirty="0"/>
              <a:t>Not as much of precise outcomes</a:t>
            </a:r>
          </a:p>
          <a:p>
            <a:pPr lvl="0" fontAlgn="base"/>
            <a:r>
              <a:rPr lang="en-US" dirty="0"/>
              <a:t>Testing several features concurrently is not possible</a:t>
            </a:r>
          </a:p>
          <a:p>
            <a:pPr lvl="0" fontAlgn="base"/>
            <a:r>
              <a:rPr lang="en-US" dirty="0"/>
              <a:t>Deficiency of reusability of testing trials</a:t>
            </a:r>
          </a:p>
          <a:p>
            <a:pPr lvl="0" fontAlgn="base"/>
            <a:r>
              <a:rPr lang="en-US" dirty="0"/>
              <a:t>Deficiency of test comprehensiveness.</a:t>
            </a:r>
          </a:p>
          <a:p>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25</a:t>
            </a:fld>
            <a:endParaRPr lang="en-US"/>
          </a:p>
        </p:txBody>
      </p:sp>
    </p:spTree>
    <p:extLst>
      <p:ext uri="{BB962C8B-B14F-4D97-AF65-F5344CB8AC3E}">
        <p14:creationId xmlns:p14="http://schemas.microsoft.com/office/powerpoint/2010/main" val="2459555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a:t>
            </a:r>
            <a:r>
              <a:rPr lang="en-US" dirty="0"/>
              <a:t>tomated Software </a:t>
            </a:r>
            <a:r>
              <a:rPr lang="en-US" dirty="0" smtClean="0"/>
              <a:t>Testing</a:t>
            </a:r>
            <a:endParaRPr lang="en-US" dirty="0"/>
          </a:p>
        </p:txBody>
      </p:sp>
      <p:sp>
        <p:nvSpPr>
          <p:cNvPr id="3" name="Content Placeholder 2"/>
          <p:cNvSpPr>
            <a:spLocks noGrp="1"/>
          </p:cNvSpPr>
          <p:nvPr>
            <p:ph idx="1"/>
          </p:nvPr>
        </p:nvSpPr>
        <p:spPr/>
        <p:txBody>
          <a:bodyPr/>
          <a:lstStyle/>
          <a:p>
            <a:r>
              <a:rPr lang="en-US" dirty="0" smtClean="0"/>
              <a:t>Benefits </a:t>
            </a:r>
            <a:r>
              <a:rPr lang="en-US" dirty="0"/>
              <a:t>of Automation </a:t>
            </a:r>
            <a:r>
              <a:rPr lang="en-US" dirty="0" smtClean="0"/>
              <a:t>Testing</a:t>
            </a:r>
          </a:p>
          <a:p>
            <a:r>
              <a:rPr lang="en-US" dirty="0" smtClean="0"/>
              <a:t>Drawbacks </a:t>
            </a:r>
            <a:r>
              <a:rPr lang="en-US" dirty="0"/>
              <a:t>of Automation </a:t>
            </a:r>
            <a:r>
              <a:rPr lang="en-US" dirty="0" smtClean="0"/>
              <a:t>Testing </a:t>
            </a:r>
          </a:p>
          <a:p>
            <a:r>
              <a:rPr lang="en-US" dirty="0" smtClean="0"/>
              <a:t>Factors </a:t>
            </a:r>
            <a:r>
              <a:rPr lang="en-US" dirty="0"/>
              <a:t>to go for Automation </a:t>
            </a:r>
            <a:r>
              <a:rPr lang="en-US" dirty="0" smtClean="0"/>
              <a:t>Testing </a:t>
            </a:r>
          </a:p>
          <a:p>
            <a:r>
              <a:rPr lang="en-US" dirty="0" smtClean="0"/>
              <a:t>Factors </a:t>
            </a:r>
            <a:r>
              <a:rPr lang="en-US" dirty="0"/>
              <a:t>to Choose Automation </a:t>
            </a:r>
            <a:r>
              <a:rPr lang="en-US" dirty="0" smtClean="0"/>
              <a:t>Tool </a:t>
            </a:r>
          </a:p>
          <a:p>
            <a:r>
              <a:rPr lang="en-US" dirty="0" smtClean="0"/>
              <a:t>Tools </a:t>
            </a:r>
            <a:r>
              <a:rPr lang="en-US" dirty="0"/>
              <a:t>Available for Testing Software</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26</a:t>
            </a:fld>
            <a:endParaRPr lang="en-US"/>
          </a:p>
        </p:txBody>
      </p:sp>
    </p:spTree>
    <p:extLst>
      <p:ext uri="{BB962C8B-B14F-4D97-AF65-F5344CB8AC3E}">
        <p14:creationId xmlns:p14="http://schemas.microsoft.com/office/powerpoint/2010/main" val="3189981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software testing</a:t>
            </a:r>
          </a:p>
        </p:txBody>
      </p:sp>
      <p:sp>
        <p:nvSpPr>
          <p:cNvPr id="3" name="Content Placeholder 2"/>
          <p:cNvSpPr>
            <a:spLocks noGrp="1"/>
          </p:cNvSpPr>
          <p:nvPr>
            <p:ph idx="1"/>
          </p:nvPr>
        </p:nvSpPr>
        <p:spPr/>
        <p:txBody>
          <a:bodyPr>
            <a:normAutofit fontScale="92500" lnSpcReduction="10000"/>
          </a:bodyPr>
          <a:lstStyle/>
          <a:p>
            <a:pPr algn="just"/>
            <a:r>
              <a:rPr lang="en-US" dirty="0"/>
              <a:t>The automated software testing is a method during which software testing tools run the already drafted test cases on a software program. </a:t>
            </a:r>
            <a:endParaRPr lang="en-US" dirty="0" smtClean="0"/>
          </a:p>
          <a:p>
            <a:pPr algn="just"/>
            <a:r>
              <a:rPr lang="en-US" dirty="0" smtClean="0"/>
              <a:t>These </a:t>
            </a:r>
            <a:r>
              <a:rPr lang="en-US" dirty="0"/>
              <a:t>testing tools manage the carrying out of test cases and then do the evaluation of actual results by comparing it with the expected results. It can automate </a:t>
            </a:r>
          </a:p>
          <a:p>
            <a:pPr lvl="1" algn="just" fontAlgn="base"/>
            <a:r>
              <a:rPr lang="en-US" dirty="0"/>
              <a:t>Software Business Application Critical test cases,</a:t>
            </a:r>
          </a:p>
          <a:p>
            <a:pPr lvl="1" algn="just" fontAlgn="base"/>
            <a:r>
              <a:rPr lang="en-US" dirty="0"/>
              <a:t>test cases that need to be run again and again</a:t>
            </a:r>
          </a:p>
          <a:p>
            <a:pPr lvl="1" algn="just" fontAlgn="base"/>
            <a:r>
              <a:rPr lang="en-US" dirty="0"/>
              <a:t>test Cases that are very laborious to perform manually or</a:t>
            </a:r>
          </a:p>
          <a:p>
            <a:pPr lvl="1" algn="just" fontAlgn="base"/>
            <a:r>
              <a:rPr lang="en-US" dirty="0"/>
              <a:t>test Cases that take a lot of time for execution</a:t>
            </a:r>
          </a:p>
          <a:p>
            <a:pPr algn="just"/>
            <a:r>
              <a:rPr lang="en-US" dirty="0"/>
              <a:t>in a systematize testing process. </a:t>
            </a:r>
            <a:endParaRPr lang="en-US" dirty="0" smtClean="0"/>
          </a:p>
          <a:p>
            <a:pPr algn="just"/>
            <a:r>
              <a:rPr lang="en-US" dirty="0" smtClean="0"/>
              <a:t>The </a:t>
            </a:r>
            <a:r>
              <a:rPr lang="en-US" dirty="0"/>
              <a:t>foremost objective of automated testing is to ease the efforts involved in the testing process as much as possible by writing a minimal set of testing scripts.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27</a:t>
            </a:fld>
            <a:endParaRPr lang="en-US"/>
          </a:p>
        </p:txBody>
      </p:sp>
    </p:spTree>
    <p:extLst>
      <p:ext uri="{BB962C8B-B14F-4D97-AF65-F5344CB8AC3E}">
        <p14:creationId xmlns:p14="http://schemas.microsoft.com/office/powerpoint/2010/main" val="1375169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Automation Tools </a:t>
            </a:r>
          </a:p>
        </p:txBody>
      </p:sp>
      <p:sp>
        <p:nvSpPr>
          <p:cNvPr id="3" name="Content Placeholder 2"/>
          <p:cNvSpPr>
            <a:spLocks noGrp="1"/>
          </p:cNvSpPr>
          <p:nvPr>
            <p:ph idx="1"/>
          </p:nvPr>
        </p:nvSpPr>
        <p:spPr/>
        <p:txBody>
          <a:bodyPr/>
          <a:lstStyle/>
          <a:p>
            <a:pPr algn="just"/>
            <a:r>
              <a:rPr lang="en-US" dirty="0"/>
              <a:t>There are many test automation tools available in the market. </a:t>
            </a:r>
            <a:endParaRPr lang="en-US" dirty="0" smtClean="0"/>
          </a:p>
          <a:p>
            <a:pPr algn="just"/>
            <a:r>
              <a:rPr lang="en-US" dirty="0" smtClean="0"/>
              <a:t>Each </a:t>
            </a:r>
            <a:r>
              <a:rPr lang="en-US" dirty="0"/>
              <a:t>automation tool has some strong points and some shortcomings and serves an alternate need</a:t>
            </a:r>
            <a:r>
              <a:rPr lang="en-US" dirty="0" smtClean="0"/>
              <a:t>.</a:t>
            </a:r>
          </a:p>
          <a:p>
            <a:pPr algn="just"/>
            <a:r>
              <a:rPr lang="en-US" dirty="0" smtClean="0"/>
              <a:t> </a:t>
            </a:r>
            <a:r>
              <a:rPr lang="en-US" dirty="0"/>
              <a:t>A thorough investigation of those different automation tools ought to be performed prior to choosing any tool</a:t>
            </a:r>
            <a:r>
              <a:rPr lang="en-US" dirty="0" smtClean="0"/>
              <a:t>.</a:t>
            </a:r>
          </a:p>
          <a:p>
            <a:pPr algn="just"/>
            <a:r>
              <a:rPr lang="en-US" dirty="0" smtClean="0"/>
              <a:t>Many </a:t>
            </a:r>
            <a:r>
              <a:rPr lang="en-US" dirty="0"/>
              <a:t>factors are thought of for the evaluation of these tools such as cost, software type, testing prerequisites, abilities needed to utilize the tool etc. </a:t>
            </a: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28</a:t>
            </a:fld>
            <a:endParaRPr lang="en-US"/>
          </a:p>
        </p:txBody>
      </p:sp>
    </p:spTree>
    <p:extLst>
      <p:ext uri="{BB962C8B-B14F-4D97-AF65-F5344CB8AC3E}">
        <p14:creationId xmlns:p14="http://schemas.microsoft.com/office/powerpoint/2010/main" val="2337772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Tools Comparison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3477732"/>
              </p:ext>
            </p:extLst>
          </p:nvPr>
        </p:nvGraphicFramePr>
        <p:xfrm>
          <a:off x="1690775" y="2048254"/>
          <a:ext cx="8264107" cy="4663441"/>
        </p:xfrm>
        <a:graphic>
          <a:graphicData uri="http://schemas.openxmlformats.org/drawingml/2006/table">
            <a:tbl>
              <a:tblPr>
                <a:tableStyleId>{5C22544A-7EE6-4342-B048-85BDC9FD1C3A}</a:tableStyleId>
              </a:tblPr>
              <a:tblGrid>
                <a:gridCol w="959516">
                  <a:extLst>
                    <a:ext uri="{9D8B030D-6E8A-4147-A177-3AD203B41FA5}">
                      <a16:colId xmlns:a16="http://schemas.microsoft.com/office/drawing/2014/main" xmlns="" val="881748245"/>
                    </a:ext>
                  </a:extLst>
                </a:gridCol>
                <a:gridCol w="1250630">
                  <a:extLst>
                    <a:ext uri="{9D8B030D-6E8A-4147-A177-3AD203B41FA5}">
                      <a16:colId xmlns:a16="http://schemas.microsoft.com/office/drawing/2014/main" xmlns="" val="3546122958"/>
                    </a:ext>
                  </a:extLst>
                </a:gridCol>
                <a:gridCol w="1868282">
                  <a:extLst>
                    <a:ext uri="{9D8B030D-6E8A-4147-A177-3AD203B41FA5}">
                      <a16:colId xmlns:a16="http://schemas.microsoft.com/office/drawing/2014/main" xmlns="" val="1539471180"/>
                    </a:ext>
                  </a:extLst>
                </a:gridCol>
                <a:gridCol w="1045701">
                  <a:extLst>
                    <a:ext uri="{9D8B030D-6E8A-4147-A177-3AD203B41FA5}">
                      <a16:colId xmlns:a16="http://schemas.microsoft.com/office/drawing/2014/main" xmlns="" val="1601161733"/>
                    </a:ext>
                  </a:extLst>
                </a:gridCol>
                <a:gridCol w="883866">
                  <a:extLst>
                    <a:ext uri="{9D8B030D-6E8A-4147-A177-3AD203B41FA5}">
                      <a16:colId xmlns:a16="http://schemas.microsoft.com/office/drawing/2014/main" xmlns="" val="751224899"/>
                    </a:ext>
                  </a:extLst>
                </a:gridCol>
                <a:gridCol w="1250630">
                  <a:extLst>
                    <a:ext uri="{9D8B030D-6E8A-4147-A177-3AD203B41FA5}">
                      <a16:colId xmlns:a16="http://schemas.microsoft.com/office/drawing/2014/main" xmlns="" val="3470388165"/>
                    </a:ext>
                  </a:extLst>
                </a:gridCol>
                <a:gridCol w="1005482">
                  <a:extLst>
                    <a:ext uri="{9D8B030D-6E8A-4147-A177-3AD203B41FA5}">
                      <a16:colId xmlns:a16="http://schemas.microsoft.com/office/drawing/2014/main" xmlns="" val="2920403225"/>
                    </a:ext>
                  </a:extLst>
                </a:gridCol>
              </a:tblGrid>
              <a:tr h="136312">
                <a:tc>
                  <a:txBody>
                    <a:bodyPr/>
                    <a:lstStyle/>
                    <a:p>
                      <a:pPr marL="0" marR="0" indent="-1270" algn="just">
                        <a:spcBef>
                          <a:spcPts val="0"/>
                        </a:spcBef>
                        <a:spcAft>
                          <a:spcPts val="0"/>
                        </a:spcAft>
                      </a:pPr>
                      <a:r>
                        <a:rPr lang="en-US" sz="800" dirty="0">
                          <a:effectLst/>
                        </a:rPr>
                        <a:t> </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Price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Platform</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Supported Language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Tested app</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Coding Skills required</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Learning curve</a:t>
                      </a:r>
                      <a:endParaRPr lang="en-US" sz="80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3073239840"/>
                  </a:ext>
                </a:extLst>
              </a:tr>
              <a:tr h="838357">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Selenium</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Free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Windows/Mac/Linux</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Java, Python, C#, PHP, Javascript, Ruby, Perl</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Web, mobiles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Advanced skills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Steep</a:t>
                      </a:r>
                      <a:endParaRPr lang="en-US" sz="80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343601741"/>
                  </a:ext>
                </a:extLst>
              </a:tr>
              <a:tr h="1173701">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Test complete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License and maintenance fees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Windows</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VB, Jscript, Python, C++, C#, PHP, </a:t>
                      </a:r>
                      <a:r>
                        <a:rPr lang="en-US" sz="800" dirty="0" err="1">
                          <a:effectLst/>
                        </a:rPr>
                        <a:t>Javascript</a:t>
                      </a:r>
                      <a:r>
                        <a:rPr lang="en-US" sz="800" dirty="0">
                          <a:effectLst/>
                        </a:rPr>
                        <a:t>, Ruby, </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Web, mobiles, desktop</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Minimum skills, Advanced skills for pro scripting</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Mild</a:t>
                      </a:r>
                      <a:endParaRPr lang="en-US" sz="80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1326817401"/>
                  </a:ext>
                </a:extLst>
              </a:tr>
              <a:tr h="838357">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Katalon Studio</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Free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Windows, Mac</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Java, Groovy</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Web, mobile</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Minimum skills, Advanced skills for pro scripting</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Mild</a:t>
                      </a:r>
                      <a:endParaRPr lang="en-US" sz="80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3172357498"/>
                  </a:ext>
                </a:extLst>
              </a:tr>
              <a:tr h="838357">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UFT</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License and maintenance fees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Windows</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VB Script</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Web, mobiles, desktop</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Minimum skills, Advanced skills for pro scripting</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Moderate</a:t>
                      </a:r>
                      <a:endParaRPr lang="en-US" sz="80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327947510"/>
                  </a:ext>
                </a:extLst>
              </a:tr>
              <a:tr h="838357">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Renorex</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License and maintenance fees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 </a:t>
                      </a:r>
                    </a:p>
                    <a:p>
                      <a:pPr marL="0" marR="0" indent="-1270" algn="just">
                        <a:spcBef>
                          <a:spcPts val="0"/>
                        </a:spcBef>
                        <a:spcAft>
                          <a:spcPts val="0"/>
                        </a:spcAft>
                      </a:pPr>
                      <a:r>
                        <a:rPr lang="en-US" sz="800">
                          <a:effectLst/>
                        </a:rPr>
                        <a:t>Windows</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C#, </a:t>
                      </a:r>
                      <a:r>
                        <a:rPr lang="en-US" sz="800" dirty="0" err="1">
                          <a:effectLst/>
                        </a:rPr>
                        <a:t>VB.Net</a:t>
                      </a:r>
                      <a:r>
                        <a:rPr lang="en-US" sz="800" dirty="0">
                          <a:effectLst/>
                        </a:rPr>
                        <a:t>, Python</a:t>
                      </a:r>
                      <a:endParaRPr lang="en-US" sz="800" dirty="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Web, mobiles, desktop</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a:effectLst/>
                        </a:rPr>
                        <a:t>Minimum skills, Advanced skills for pro scripting</a:t>
                      </a:r>
                      <a:endParaRPr lang="en-US" sz="800">
                        <a:effectLst/>
                        <a:latin typeface="Times New Roman" panose="02020603050405020304" pitchFamily="18" charset="0"/>
                        <a:ea typeface="Times New Roman" panose="02020603050405020304" pitchFamily="18" charset="0"/>
                      </a:endParaRPr>
                    </a:p>
                  </a:txBody>
                  <a:tcPr marL="57076" marR="57076" marT="0" marB="0"/>
                </a:tc>
                <a:tc>
                  <a:txBody>
                    <a:bodyPr/>
                    <a:lstStyle/>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 </a:t>
                      </a:r>
                    </a:p>
                    <a:p>
                      <a:pPr marL="0" marR="0" indent="-1270" algn="just">
                        <a:spcBef>
                          <a:spcPts val="0"/>
                        </a:spcBef>
                        <a:spcAft>
                          <a:spcPts val="0"/>
                        </a:spcAft>
                      </a:pPr>
                      <a:r>
                        <a:rPr lang="en-US" sz="800" dirty="0">
                          <a:effectLst/>
                        </a:rPr>
                        <a:t>Moderate</a:t>
                      </a:r>
                      <a:endParaRPr lang="en-US" sz="800" dirty="0">
                        <a:effectLst/>
                        <a:latin typeface="Times New Roman" panose="02020603050405020304" pitchFamily="18" charset="0"/>
                        <a:ea typeface="Times New Roman" panose="02020603050405020304" pitchFamily="18" charset="0"/>
                      </a:endParaRPr>
                    </a:p>
                  </a:txBody>
                  <a:tcPr marL="57076" marR="57076" marT="0" marB="0"/>
                </a:tc>
                <a:extLst>
                  <a:ext uri="{0D108BD9-81ED-4DB2-BD59-A6C34878D82A}">
                    <a16:rowId xmlns:a16="http://schemas.microsoft.com/office/drawing/2014/main" xmlns="" val="147057321"/>
                  </a:ext>
                </a:extLst>
              </a:tr>
            </a:tbl>
          </a:graphicData>
        </a:graphic>
      </p:graphicFrame>
      <p:sp>
        <p:nvSpPr>
          <p:cNvPr id="5" name="Slide Number Placeholder 4"/>
          <p:cNvSpPr>
            <a:spLocks noGrp="1"/>
          </p:cNvSpPr>
          <p:nvPr>
            <p:ph type="sldNum" sz="quarter" idx="12"/>
          </p:nvPr>
        </p:nvSpPr>
        <p:spPr/>
        <p:txBody>
          <a:bodyPr/>
          <a:lstStyle/>
          <a:p>
            <a:fld id="{8B116B9D-E45C-46EC-8209-CAE30643B7E0}" type="slidenum">
              <a:rPr lang="en-US" smtClean="0"/>
              <a:t>29</a:t>
            </a:fld>
            <a:endParaRPr lang="en-US"/>
          </a:p>
        </p:txBody>
      </p:sp>
    </p:spTree>
    <p:extLst>
      <p:ext uri="{BB962C8B-B14F-4D97-AF65-F5344CB8AC3E}">
        <p14:creationId xmlns:p14="http://schemas.microsoft.com/office/powerpoint/2010/main" val="3575603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a:xfrm>
            <a:off x="581192" y="2180496"/>
            <a:ext cx="11029615" cy="4136440"/>
          </a:xfrm>
        </p:spPr>
        <p:txBody>
          <a:bodyPr/>
          <a:lstStyle/>
          <a:p>
            <a:pPr algn="just" fontAlgn="base"/>
            <a:r>
              <a:rPr lang="en-US" dirty="0"/>
              <a:t>The most basic type of </a:t>
            </a:r>
            <a:r>
              <a:rPr lang="en-US" dirty="0" smtClean="0"/>
              <a:t>testing</a:t>
            </a:r>
            <a:endParaRPr lang="en-US" dirty="0"/>
          </a:p>
          <a:p>
            <a:pPr algn="just" fontAlgn="base"/>
            <a:r>
              <a:rPr lang="en-US" dirty="0"/>
              <a:t>Unit testing aims to verify each part of the software by isolating it and then perform tests to demonstrate that each individual component is correct in terms of fulfilling requirements and the desired functionality</a:t>
            </a:r>
            <a:r>
              <a:rPr lang="en-US" dirty="0" smtClean="0"/>
              <a:t>.</a:t>
            </a:r>
          </a:p>
          <a:p>
            <a:pPr algn="just" fontAlgn="base"/>
            <a:r>
              <a:rPr lang="en-US" dirty="0" smtClean="0"/>
              <a:t>White box testing</a:t>
            </a:r>
            <a:endParaRPr lang="en-US" dirty="0"/>
          </a:p>
          <a:p>
            <a:pPr algn="just" fontAlgn="base"/>
            <a:r>
              <a:rPr lang="en-US" dirty="0"/>
              <a:t>This type of testing is performed at the earliest stages of the development process, and in many cases it is executed by the developers themselves before handing the software over to the testing team.</a:t>
            </a:r>
          </a:p>
          <a:p>
            <a:pPr algn="just" fontAlgn="base"/>
            <a:r>
              <a:rPr lang="en-US" dirty="0"/>
              <a:t>The advantage of detecting any errors in the software early in the day is that by doing so the team </a:t>
            </a:r>
            <a:r>
              <a:rPr lang="en-US" dirty="0" smtClean="0"/>
              <a:t>minimizes </a:t>
            </a:r>
            <a:r>
              <a:rPr lang="en-US" dirty="0"/>
              <a:t>software development risks, as well as time and money wasted in having to go back and undo fundamental problems in the program once it is nearly completed.</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a:t>
            </a:fld>
            <a:endParaRPr lang="en-US"/>
          </a:p>
        </p:txBody>
      </p:sp>
    </p:spTree>
    <p:extLst>
      <p:ext uri="{BB962C8B-B14F-4D97-AF65-F5344CB8AC3E}">
        <p14:creationId xmlns:p14="http://schemas.microsoft.com/office/powerpoint/2010/main" val="2519006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Automation Tool</a:t>
            </a:r>
          </a:p>
        </p:txBody>
      </p:sp>
      <p:sp>
        <p:nvSpPr>
          <p:cNvPr id="3" name="Content Placeholder 2"/>
          <p:cNvSpPr>
            <a:spLocks noGrp="1"/>
          </p:cNvSpPr>
          <p:nvPr>
            <p:ph idx="1"/>
          </p:nvPr>
        </p:nvSpPr>
        <p:spPr/>
        <p:txBody>
          <a:bodyPr>
            <a:normAutofit/>
          </a:bodyPr>
          <a:lstStyle/>
          <a:p>
            <a:pPr algn="just"/>
            <a:r>
              <a:rPr lang="en-US" dirty="0"/>
              <a:t>Any automation tool can't be good or bad for all software projects. </a:t>
            </a:r>
            <a:endParaRPr lang="en-US" dirty="0" smtClean="0"/>
          </a:p>
          <a:p>
            <a:pPr algn="just"/>
            <a:r>
              <a:rPr lang="en-US" dirty="0" smtClean="0"/>
              <a:t>Depending </a:t>
            </a:r>
            <a:r>
              <a:rPr lang="en-US" dirty="0"/>
              <a:t>on the testing requirements, a combination of automation tools can also be used. </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30</a:t>
            </a:fld>
            <a:endParaRPr lang="en-US"/>
          </a:p>
        </p:txBody>
      </p:sp>
    </p:spTree>
    <p:extLst>
      <p:ext uri="{BB962C8B-B14F-4D97-AF65-F5344CB8AC3E}">
        <p14:creationId xmlns:p14="http://schemas.microsoft.com/office/powerpoint/2010/main" val="2397383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TEST AUTOMATION</a:t>
            </a:r>
          </a:p>
        </p:txBody>
      </p:sp>
      <p:sp>
        <p:nvSpPr>
          <p:cNvPr id="3" name="Content Placeholder 2"/>
          <p:cNvSpPr>
            <a:spLocks noGrp="1"/>
          </p:cNvSpPr>
          <p:nvPr>
            <p:ph idx="1"/>
          </p:nvPr>
        </p:nvSpPr>
        <p:spPr/>
        <p:txBody>
          <a:bodyPr>
            <a:normAutofit fontScale="92500" lnSpcReduction="10000"/>
          </a:bodyPr>
          <a:lstStyle/>
          <a:p>
            <a:pPr algn="just"/>
            <a:r>
              <a:rPr lang="en-US" dirty="0"/>
              <a:t>Automating the testing process is an important aspect of software testing. </a:t>
            </a:r>
            <a:endParaRPr lang="en-US" dirty="0" smtClean="0"/>
          </a:p>
          <a:p>
            <a:pPr algn="just"/>
            <a:r>
              <a:rPr lang="en-US" dirty="0" smtClean="0"/>
              <a:t>By </a:t>
            </a:r>
            <a:r>
              <a:rPr lang="en-US" dirty="0"/>
              <a:t>utilizing automated testing, we can facilitate and enhance the software validation process and increment testing inclusion. Nonetheless, there are a ton of difficulties in applying test automation for applications under test (AUT). </a:t>
            </a:r>
          </a:p>
          <a:p>
            <a:pPr algn="just"/>
            <a:r>
              <a:rPr lang="en-US" dirty="0"/>
              <a:t>Without conquering these difficulties, testers may confront innumerable bad effects that can cause automated software testing failure. </a:t>
            </a:r>
            <a:endParaRPr lang="en-US" dirty="0" smtClean="0"/>
          </a:p>
          <a:p>
            <a:pPr algn="just"/>
            <a:r>
              <a:rPr lang="en-US" dirty="0" smtClean="0"/>
              <a:t>The </a:t>
            </a:r>
            <a:r>
              <a:rPr lang="en-US" dirty="0"/>
              <a:t>main </a:t>
            </a:r>
            <a:r>
              <a:rPr lang="en-US" dirty="0" smtClean="0"/>
              <a:t>four </a:t>
            </a:r>
            <a:r>
              <a:rPr lang="en-US" dirty="0"/>
              <a:t>difficulties that </a:t>
            </a:r>
            <a:r>
              <a:rPr lang="en-US" dirty="0" err="1"/>
              <a:t>highestly</a:t>
            </a:r>
            <a:r>
              <a:rPr lang="en-US" dirty="0"/>
              <a:t> affect the general automation test exertion and task achievement are as per the following. </a:t>
            </a:r>
            <a:endParaRPr lang="en-US" dirty="0" smtClean="0"/>
          </a:p>
          <a:p>
            <a:pPr lvl="1" algn="just"/>
            <a:r>
              <a:rPr lang="en-US" dirty="0"/>
              <a:t>Viable Communicating and Collaborating in team</a:t>
            </a:r>
          </a:p>
          <a:p>
            <a:pPr lvl="1" algn="just"/>
            <a:r>
              <a:rPr lang="en-US" dirty="0"/>
              <a:t>Selecting a Right Tool</a:t>
            </a:r>
          </a:p>
          <a:p>
            <a:pPr lvl="1" algn="just"/>
            <a:r>
              <a:rPr lang="en-US" dirty="0"/>
              <a:t>Selecting a Proper Testing Approach</a:t>
            </a:r>
          </a:p>
          <a:p>
            <a:pPr lvl="1" algn="just"/>
            <a:r>
              <a:rPr lang="en-US" dirty="0"/>
              <a:t>High Upfront Investment Cost</a:t>
            </a:r>
            <a:endParaRPr lang="en-US" dirty="0" smtClean="0"/>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31</a:t>
            </a:fld>
            <a:endParaRPr lang="en-US"/>
          </a:p>
        </p:txBody>
      </p:sp>
    </p:spTree>
    <p:extLst>
      <p:ext uri="{BB962C8B-B14F-4D97-AF65-F5344CB8AC3E}">
        <p14:creationId xmlns:p14="http://schemas.microsoft.com/office/powerpoint/2010/main" val="3298095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32</a:t>
            </a:fld>
            <a:endParaRPr lang="en-US" dirty="0"/>
          </a:p>
        </p:txBody>
      </p:sp>
      <p:sp>
        <p:nvSpPr>
          <p:cNvPr id="3" name="Footer Placeholder 2"/>
          <p:cNvSpPr>
            <a:spLocks noGrp="1"/>
          </p:cNvSpPr>
          <p:nvPr>
            <p:ph type="ftr" sz="quarter" idx="11"/>
          </p:nvPr>
        </p:nvSpPr>
        <p:spPr/>
        <p:txBody>
          <a:bodyPr/>
          <a:lstStyle/>
          <a:p>
            <a:r>
              <a:rPr lang="en-US" smtClean="0"/>
              <a:t>Software Quality Engineering</a:t>
            </a:r>
            <a:endParaRPr lang="en-US"/>
          </a:p>
        </p:txBody>
      </p:sp>
    </p:spTree>
    <p:extLst>
      <p:ext uri="{BB962C8B-B14F-4D97-AF65-F5344CB8AC3E}">
        <p14:creationId xmlns:p14="http://schemas.microsoft.com/office/powerpoint/2010/main" val="1032267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a:t>
            </a:r>
          </a:p>
        </p:txBody>
      </p:sp>
      <p:sp>
        <p:nvSpPr>
          <p:cNvPr id="3" name="Content Placeholder 2"/>
          <p:cNvSpPr>
            <a:spLocks noGrp="1"/>
          </p:cNvSpPr>
          <p:nvPr>
            <p:ph idx="1"/>
          </p:nvPr>
        </p:nvSpPr>
        <p:spPr/>
        <p:txBody>
          <a:bodyPr/>
          <a:lstStyle/>
          <a:p>
            <a:pPr algn="just" fontAlgn="base"/>
            <a:r>
              <a:rPr lang="en-US" dirty="0"/>
              <a:t>Integration testing aims to test different parts of the system in combination in order to assess if they work correctly together. </a:t>
            </a:r>
            <a:endParaRPr lang="en-US" dirty="0" smtClean="0"/>
          </a:p>
          <a:p>
            <a:pPr algn="just" fontAlgn="base"/>
            <a:r>
              <a:rPr lang="en-US" dirty="0" smtClean="0"/>
              <a:t>By </a:t>
            </a:r>
            <a:r>
              <a:rPr lang="en-US" dirty="0"/>
              <a:t>testing the units in groups, any faults in the way they interact together can be identified.</a:t>
            </a:r>
          </a:p>
          <a:p>
            <a:pPr algn="just" fontAlgn="base"/>
            <a:r>
              <a:rPr lang="en-US" dirty="0"/>
              <a:t>There are many ways to test how different components of the system function at their interface; testers can adopt either a bottom-up or a top-down integration method.</a:t>
            </a:r>
          </a:p>
          <a:p>
            <a:pPr algn="just" fontAlgn="base"/>
            <a:r>
              <a:rPr lang="en-US" dirty="0"/>
              <a:t>In bottom-up </a:t>
            </a:r>
            <a:r>
              <a:rPr lang="en-US" dirty="0">
                <a:hlinkClick r:id="rId2"/>
              </a:rPr>
              <a:t>integration testing</a:t>
            </a:r>
            <a:r>
              <a:rPr lang="en-US" dirty="0"/>
              <a:t>, testing builds on the results of unit testing by testing higher-level combination of units (called modules) in successively more complex scenarios.</a:t>
            </a:r>
          </a:p>
          <a:p>
            <a:pPr algn="just" fontAlgn="base"/>
            <a:r>
              <a:rPr lang="en-US" dirty="0"/>
              <a:t>It is recommended that testers start with this approach first, before applying the top-down approach which tests higher-level modules first and studies simpler ones later.</a:t>
            </a:r>
          </a:p>
          <a:p>
            <a:pPr algn="just"/>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4</a:t>
            </a:fld>
            <a:endParaRPr lang="en-US"/>
          </a:p>
        </p:txBody>
      </p:sp>
    </p:spTree>
    <p:extLst>
      <p:ext uri="{BB962C8B-B14F-4D97-AF65-F5344CB8AC3E}">
        <p14:creationId xmlns:p14="http://schemas.microsoft.com/office/powerpoint/2010/main" val="3839685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a:t>
            </a:r>
            <a:r>
              <a:rPr lang="en-US" dirty="0"/>
              <a:t>and Drivers</a:t>
            </a:r>
          </a:p>
        </p:txBody>
      </p:sp>
      <p:sp>
        <p:nvSpPr>
          <p:cNvPr id="3" name="Content Placeholder 2"/>
          <p:cNvSpPr>
            <a:spLocks noGrp="1"/>
          </p:cNvSpPr>
          <p:nvPr>
            <p:ph idx="1"/>
          </p:nvPr>
        </p:nvSpPr>
        <p:spPr>
          <a:xfrm>
            <a:off x="581192" y="1949570"/>
            <a:ext cx="11029615" cy="4367366"/>
          </a:xfrm>
        </p:spPr>
        <p:txBody>
          <a:bodyPr>
            <a:normAutofit/>
          </a:bodyPr>
          <a:lstStyle/>
          <a:p>
            <a:pPr algn="just" fontAlgn="base"/>
            <a:r>
              <a:rPr lang="en-US" dirty="0"/>
              <a:t>When testing incomplete portions of software, developers and testers often </a:t>
            </a:r>
            <a:r>
              <a:rPr lang="en-US" dirty="0" smtClean="0"/>
              <a:t>need extra </a:t>
            </a:r>
            <a:r>
              <a:rPr lang="en-US" dirty="0"/>
              <a:t>software components, sometimes called scaffolding. </a:t>
            </a:r>
            <a:endParaRPr lang="en-US" dirty="0" smtClean="0"/>
          </a:p>
          <a:p>
            <a:pPr algn="just" fontAlgn="base"/>
            <a:r>
              <a:rPr lang="en-US" dirty="0" smtClean="0"/>
              <a:t>The </a:t>
            </a:r>
            <a:r>
              <a:rPr lang="en-US" dirty="0"/>
              <a:t>two most </a:t>
            </a:r>
            <a:r>
              <a:rPr lang="en-US" dirty="0" smtClean="0"/>
              <a:t>common types </a:t>
            </a:r>
            <a:r>
              <a:rPr lang="en-US" dirty="0"/>
              <a:t>of scaffolding are known as test stubs and test drivers. </a:t>
            </a:r>
            <a:endParaRPr lang="en-US" dirty="0" smtClean="0"/>
          </a:p>
          <a:p>
            <a:pPr algn="just" fontAlgn="base"/>
            <a:r>
              <a:rPr lang="en-US" dirty="0" smtClean="0"/>
              <a:t>A </a:t>
            </a:r>
            <a:r>
              <a:rPr lang="en-US" dirty="0"/>
              <a:t>test stub is a </a:t>
            </a:r>
            <a:r>
              <a:rPr lang="en-US" dirty="0" smtClean="0"/>
              <a:t>skeletal or </a:t>
            </a:r>
            <a:r>
              <a:rPr lang="en-US" dirty="0"/>
              <a:t>special-purpose implementation of a software module, used to develop or test </a:t>
            </a:r>
            <a:r>
              <a:rPr lang="en-US" dirty="0" smtClean="0"/>
              <a:t>a component </a:t>
            </a:r>
            <a:r>
              <a:rPr lang="en-US" dirty="0"/>
              <a:t>that calls the stub or otherwise depends on it. It replaces a called component.</a:t>
            </a:r>
          </a:p>
          <a:p>
            <a:pPr algn="just" fontAlgn="base"/>
            <a:r>
              <a:rPr lang="en-US" dirty="0" smtClean="0"/>
              <a:t>The </a:t>
            </a:r>
            <a:r>
              <a:rPr lang="en-US" dirty="0"/>
              <a:t>simplest action for a stub is to assign constant values to the outputs. </a:t>
            </a:r>
            <a:endParaRPr lang="en-US" dirty="0" smtClean="0"/>
          </a:p>
          <a:p>
            <a:pPr algn="just" fontAlgn="base"/>
            <a:endParaRPr lang="en-US" dirty="0"/>
          </a:p>
          <a:p>
            <a:pPr algn="just" fontAlgn="base"/>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5</a:t>
            </a:fld>
            <a:endParaRPr lang="en-US"/>
          </a:p>
        </p:txBody>
      </p:sp>
    </p:spTree>
    <p:extLst>
      <p:ext uri="{BB962C8B-B14F-4D97-AF65-F5344CB8AC3E}">
        <p14:creationId xmlns:p14="http://schemas.microsoft.com/office/powerpoint/2010/main" val="2207664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a:t>
            </a:r>
            <a:r>
              <a:rPr lang="en-US" dirty="0"/>
              <a:t>and Drivers</a:t>
            </a:r>
          </a:p>
        </p:txBody>
      </p:sp>
      <p:sp>
        <p:nvSpPr>
          <p:cNvPr id="3" name="Content Placeholder 2"/>
          <p:cNvSpPr>
            <a:spLocks noGrp="1"/>
          </p:cNvSpPr>
          <p:nvPr>
            <p:ph idx="1"/>
          </p:nvPr>
        </p:nvSpPr>
        <p:spPr>
          <a:xfrm>
            <a:off x="581192" y="1949570"/>
            <a:ext cx="11029615" cy="4367366"/>
          </a:xfrm>
        </p:spPr>
        <p:txBody>
          <a:bodyPr>
            <a:normAutofit/>
          </a:bodyPr>
          <a:lstStyle/>
          <a:p>
            <a:pPr algn="just" fontAlgn="base"/>
            <a:r>
              <a:rPr lang="en-US" dirty="0" smtClean="0"/>
              <a:t>A test </a:t>
            </a:r>
            <a:r>
              <a:rPr lang="en-US" dirty="0"/>
              <a:t>driver is a software component or test tool that replaces a component that </a:t>
            </a:r>
            <a:r>
              <a:rPr lang="en-US" dirty="0" smtClean="0"/>
              <a:t>takes care </a:t>
            </a:r>
            <a:r>
              <a:rPr lang="en-US" dirty="0"/>
              <a:t>of the control and/or the calling of a software component.</a:t>
            </a:r>
          </a:p>
          <a:p>
            <a:pPr algn="just" fontAlgn="base"/>
            <a:r>
              <a:rPr lang="en-US" dirty="0"/>
              <a:t>The simplest form of driver is a main() method for a class. </a:t>
            </a:r>
            <a:endParaRPr lang="en-US" dirty="0" smtClean="0"/>
          </a:p>
          <a:p>
            <a:pPr algn="just" fontAlgn="base"/>
            <a:r>
              <a:rPr lang="en-US" dirty="0" smtClean="0"/>
              <a:t>Effective programmers often </a:t>
            </a:r>
            <a:r>
              <a:rPr lang="en-US" dirty="0"/>
              <a:t>include a main() for every class, containing statements that carry out </a:t>
            </a:r>
            <a:r>
              <a:rPr lang="en-US" dirty="0" smtClean="0"/>
              <a:t>simple testing </a:t>
            </a:r>
            <a:r>
              <a:rPr lang="en-US" dirty="0"/>
              <a:t>of the class. </a:t>
            </a:r>
            <a:endParaRPr lang="en-US" dirty="0" smtClean="0"/>
          </a:p>
          <a:p>
            <a:pPr algn="just" fontAlgn="base"/>
            <a:r>
              <a:rPr lang="en-US" dirty="0" smtClean="0"/>
              <a:t>Test </a:t>
            </a:r>
            <a:r>
              <a:rPr lang="en-US" dirty="0"/>
              <a:t>drivers can include hard-coded values or retrieve the values from an </a:t>
            </a:r>
            <a:r>
              <a:rPr lang="en-US" dirty="0" smtClean="0"/>
              <a:t>external source </a:t>
            </a:r>
            <a:r>
              <a:rPr lang="en-US" dirty="0"/>
              <a:t>like the tester or a ﬁle. Tools exist to generate test drivers automatically.</a:t>
            </a:r>
          </a:p>
          <a:p>
            <a:pPr algn="just" fontAlgn="base"/>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6</a:t>
            </a:fld>
            <a:endParaRPr lang="en-US"/>
          </a:p>
        </p:txBody>
      </p:sp>
    </p:spTree>
    <p:extLst>
      <p:ext uri="{BB962C8B-B14F-4D97-AF65-F5344CB8AC3E}">
        <p14:creationId xmlns:p14="http://schemas.microsoft.com/office/powerpoint/2010/main" val="3796511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 </a:t>
            </a:r>
            <a:r>
              <a:rPr lang="en-US" dirty="0"/>
              <a:t>and Drivers</a:t>
            </a:r>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7</a:t>
            </a:fld>
            <a:endParaRPr lang="en-US"/>
          </a:p>
        </p:txBody>
      </p:sp>
      <p:pic>
        <p:nvPicPr>
          <p:cNvPr id="6" name="Picture 5"/>
          <p:cNvPicPr>
            <a:picLocks noChangeAspect="1"/>
          </p:cNvPicPr>
          <p:nvPr/>
        </p:nvPicPr>
        <p:blipFill>
          <a:blip r:embed="rId3"/>
          <a:stretch>
            <a:fillRect/>
          </a:stretch>
        </p:blipFill>
        <p:spPr>
          <a:xfrm>
            <a:off x="941294" y="1969255"/>
            <a:ext cx="4028795" cy="3729257"/>
          </a:xfrm>
          <a:prstGeom prst="rect">
            <a:avLst/>
          </a:prstGeom>
        </p:spPr>
      </p:pic>
      <p:pic>
        <p:nvPicPr>
          <p:cNvPr id="7" name="Picture 6"/>
          <p:cNvPicPr>
            <a:picLocks noChangeAspect="1"/>
          </p:cNvPicPr>
          <p:nvPr/>
        </p:nvPicPr>
        <p:blipFill>
          <a:blip r:embed="rId4"/>
          <a:stretch>
            <a:fillRect/>
          </a:stretch>
        </p:blipFill>
        <p:spPr>
          <a:xfrm>
            <a:off x="6096000" y="2152849"/>
            <a:ext cx="5186082" cy="4164087"/>
          </a:xfrm>
          <a:prstGeom prst="rect">
            <a:avLst/>
          </a:prstGeom>
        </p:spPr>
      </p:pic>
    </p:spTree>
    <p:extLst>
      <p:ext uri="{BB962C8B-B14F-4D97-AF65-F5344CB8AC3E}">
        <p14:creationId xmlns:p14="http://schemas.microsoft.com/office/powerpoint/2010/main" val="285515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438400" y="2819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A</a:t>
            </a:r>
          </a:p>
        </p:txBody>
      </p:sp>
      <p:sp>
        <p:nvSpPr>
          <p:cNvPr id="112643" name="Rectangle 3"/>
          <p:cNvSpPr>
            <a:spLocks noChangeArrowheads="1"/>
          </p:cNvSpPr>
          <p:nvPr/>
        </p:nvSpPr>
        <p:spPr bwMode="auto">
          <a:xfrm>
            <a:off x="2438400" y="4495800"/>
            <a:ext cx="11430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B</a:t>
            </a:r>
          </a:p>
        </p:txBody>
      </p:sp>
      <p:sp>
        <p:nvSpPr>
          <p:cNvPr id="112644" name="Oval 4"/>
          <p:cNvSpPr>
            <a:spLocks noChangeArrowheads="1"/>
          </p:cNvSpPr>
          <p:nvPr/>
        </p:nvSpPr>
        <p:spPr bwMode="auto">
          <a:xfrm>
            <a:off x="4495800" y="2209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T1</a:t>
            </a:r>
          </a:p>
        </p:txBody>
      </p:sp>
      <p:sp>
        <p:nvSpPr>
          <p:cNvPr id="112645" name="Oval 5"/>
          <p:cNvSpPr>
            <a:spLocks noChangeArrowheads="1"/>
          </p:cNvSpPr>
          <p:nvPr/>
        </p:nvSpPr>
        <p:spPr bwMode="auto">
          <a:xfrm>
            <a:off x="4495800" y="3429000"/>
            <a:ext cx="7620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T2</a:t>
            </a:r>
          </a:p>
        </p:txBody>
      </p:sp>
      <p:sp>
        <p:nvSpPr>
          <p:cNvPr id="112646" name="Oval 6"/>
          <p:cNvSpPr>
            <a:spLocks noChangeArrowheads="1"/>
          </p:cNvSpPr>
          <p:nvPr/>
        </p:nvSpPr>
        <p:spPr bwMode="auto">
          <a:xfrm>
            <a:off x="4495800" y="4876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T3</a:t>
            </a:r>
          </a:p>
        </p:txBody>
      </p:sp>
      <p:sp>
        <p:nvSpPr>
          <p:cNvPr id="112654" name="Line 14"/>
          <p:cNvSpPr>
            <a:spLocks noChangeShapeType="1"/>
          </p:cNvSpPr>
          <p:nvPr/>
        </p:nvSpPr>
        <p:spPr bwMode="auto">
          <a:xfrm>
            <a:off x="2895600" y="3429000"/>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5" name="Line 15"/>
          <p:cNvSpPr>
            <a:spLocks noChangeShapeType="1"/>
          </p:cNvSpPr>
          <p:nvPr/>
        </p:nvSpPr>
        <p:spPr bwMode="auto">
          <a:xfrm>
            <a:off x="2895600" y="3810000"/>
            <a:ext cx="1600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6" name="Line 16"/>
          <p:cNvSpPr>
            <a:spLocks noChangeShapeType="1"/>
          </p:cNvSpPr>
          <p:nvPr/>
        </p:nvSpPr>
        <p:spPr bwMode="auto">
          <a:xfrm>
            <a:off x="4114800" y="2590800"/>
            <a:ext cx="0" cy="2667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59" name="Line 19"/>
          <p:cNvSpPr>
            <a:spLocks noChangeShapeType="1"/>
          </p:cNvSpPr>
          <p:nvPr/>
        </p:nvSpPr>
        <p:spPr bwMode="auto">
          <a:xfrm>
            <a:off x="4114800" y="25908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0" name="Line 20"/>
          <p:cNvSpPr>
            <a:spLocks noChangeShapeType="1"/>
          </p:cNvSpPr>
          <p:nvPr/>
        </p:nvSpPr>
        <p:spPr bwMode="auto">
          <a:xfrm>
            <a:off x="4114800" y="5257800"/>
            <a:ext cx="38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6" name="Line 26"/>
          <p:cNvSpPr>
            <a:spLocks noChangeShapeType="1"/>
          </p:cNvSpPr>
          <p:nvPr/>
        </p:nvSpPr>
        <p:spPr bwMode="auto">
          <a:xfrm>
            <a:off x="8229600" y="2209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4" name="Group 3"/>
          <p:cNvGrpSpPr/>
          <p:nvPr/>
        </p:nvGrpSpPr>
        <p:grpSpPr>
          <a:xfrm>
            <a:off x="6553200" y="1905000"/>
            <a:ext cx="3048000" cy="4267200"/>
            <a:chOff x="6553200" y="1905000"/>
            <a:chExt cx="3048000" cy="4267200"/>
          </a:xfrm>
        </p:grpSpPr>
        <p:sp>
          <p:nvSpPr>
            <p:cNvPr id="112647" name="Rectangle 7"/>
            <p:cNvSpPr>
              <a:spLocks noChangeArrowheads="1"/>
            </p:cNvSpPr>
            <p:nvPr/>
          </p:nvSpPr>
          <p:spPr bwMode="auto">
            <a:xfrm>
              <a:off x="6629400" y="22098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A</a:t>
              </a:r>
            </a:p>
          </p:txBody>
        </p:sp>
        <p:sp>
          <p:nvSpPr>
            <p:cNvPr id="112648" name="Rectangle 8"/>
            <p:cNvSpPr>
              <a:spLocks noChangeArrowheads="1"/>
            </p:cNvSpPr>
            <p:nvPr/>
          </p:nvSpPr>
          <p:spPr bwMode="auto">
            <a:xfrm>
              <a:off x="6629400" y="35814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B</a:t>
              </a:r>
            </a:p>
          </p:txBody>
        </p:sp>
        <p:sp>
          <p:nvSpPr>
            <p:cNvPr id="112649" name="Rectangle 9"/>
            <p:cNvSpPr>
              <a:spLocks noChangeArrowheads="1"/>
            </p:cNvSpPr>
            <p:nvPr/>
          </p:nvSpPr>
          <p:spPr bwMode="auto">
            <a:xfrm>
              <a:off x="6553200" y="5029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C</a:t>
              </a:r>
            </a:p>
          </p:txBody>
        </p:sp>
        <p:sp>
          <p:nvSpPr>
            <p:cNvPr id="112650" name="Oval 10"/>
            <p:cNvSpPr>
              <a:spLocks noChangeArrowheads="1"/>
            </p:cNvSpPr>
            <p:nvPr/>
          </p:nvSpPr>
          <p:spPr bwMode="auto">
            <a:xfrm>
              <a:off x="8839200" y="54864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T4</a:t>
              </a:r>
            </a:p>
          </p:txBody>
        </p:sp>
        <p:sp>
          <p:nvSpPr>
            <p:cNvPr id="112651" name="Oval 11"/>
            <p:cNvSpPr>
              <a:spLocks noChangeArrowheads="1"/>
            </p:cNvSpPr>
            <p:nvPr/>
          </p:nvSpPr>
          <p:spPr bwMode="auto">
            <a:xfrm>
              <a:off x="8839200" y="44958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T3</a:t>
              </a:r>
            </a:p>
          </p:txBody>
        </p:sp>
        <p:sp>
          <p:nvSpPr>
            <p:cNvPr id="112652" name="Oval 12"/>
            <p:cNvSpPr>
              <a:spLocks noChangeArrowheads="1"/>
            </p:cNvSpPr>
            <p:nvPr/>
          </p:nvSpPr>
          <p:spPr bwMode="auto">
            <a:xfrm>
              <a:off x="8839200" y="32004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T2</a:t>
              </a:r>
            </a:p>
          </p:txBody>
        </p:sp>
        <p:sp>
          <p:nvSpPr>
            <p:cNvPr id="112653" name="Oval 13"/>
            <p:cNvSpPr>
              <a:spLocks noChangeArrowheads="1"/>
            </p:cNvSpPr>
            <p:nvPr/>
          </p:nvSpPr>
          <p:spPr bwMode="auto">
            <a:xfrm>
              <a:off x="8915400" y="1905000"/>
              <a:ext cx="685800" cy="685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chemeClr val="bg1"/>
                  </a:solidFill>
                </a:rPr>
                <a:t>T1</a:t>
              </a:r>
            </a:p>
          </p:txBody>
        </p:sp>
        <p:sp>
          <p:nvSpPr>
            <p:cNvPr id="112661" name="Line 21"/>
            <p:cNvSpPr>
              <a:spLocks noChangeShapeType="1"/>
            </p:cNvSpPr>
            <p:nvPr/>
          </p:nvSpPr>
          <p:spPr bwMode="auto">
            <a:xfrm>
              <a:off x="7162800" y="28194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2" name="Line 22"/>
            <p:cNvSpPr>
              <a:spLocks noChangeShapeType="1"/>
            </p:cNvSpPr>
            <p:nvPr/>
          </p:nvSpPr>
          <p:spPr bwMode="auto">
            <a:xfrm>
              <a:off x="7162800" y="4191000"/>
              <a:ext cx="0" cy="838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3" name="Line 23"/>
            <p:cNvSpPr>
              <a:spLocks noChangeShapeType="1"/>
            </p:cNvSpPr>
            <p:nvPr/>
          </p:nvSpPr>
          <p:spPr bwMode="auto">
            <a:xfrm>
              <a:off x="8229600" y="2209800"/>
              <a:ext cx="0" cy="3657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4" name="Line 24"/>
            <p:cNvSpPr>
              <a:spLocks noChangeShapeType="1"/>
            </p:cNvSpPr>
            <p:nvPr/>
          </p:nvSpPr>
          <p:spPr bwMode="auto">
            <a:xfrm>
              <a:off x="7162800" y="32004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5" name="Line 25"/>
            <p:cNvSpPr>
              <a:spLocks noChangeShapeType="1"/>
            </p:cNvSpPr>
            <p:nvPr/>
          </p:nvSpPr>
          <p:spPr bwMode="auto">
            <a:xfrm>
              <a:off x="7162800" y="46482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7" name="Line 27"/>
            <p:cNvSpPr>
              <a:spLocks noChangeShapeType="1"/>
            </p:cNvSpPr>
            <p:nvPr/>
          </p:nvSpPr>
          <p:spPr bwMode="auto">
            <a:xfrm>
              <a:off x="8229600" y="35052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8" name="Line 28"/>
            <p:cNvSpPr>
              <a:spLocks noChangeShapeType="1"/>
            </p:cNvSpPr>
            <p:nvPr/>
          </p:nvSpPr>
          <p:spPr bwMode="auto">
            <a:xfrm>
              <a:off x="8229600" y="4876800"/>
              <a:ext cx="609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2669" name="Line 29"/>
            <p:cNvSpPr>
              <a:spLocks noChangeShapeType="1"/>
            </p:cNvSpPr>
            <p:nvPr/>
          </p:nvSpPr>
          <p:spPr bwMode="auto">
            <a:xfrm>
              <a:off x="8229600" y="58674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2681" name="Text Box 41"/>
          <p:cNvSpPr txBox="1">
            <a:spLocks noChangeArrowheads="1"/>
          </p:cNvSpPr>
          <p:nvPr/>
        </p:nvSpPr>
        <p:spPr bwMode="auto">
          <a:xfrm>
            <a:off x="4648200" y="838200"/>
            <a:ext cx="18107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Top-down Testing</a:t>
            </a:r>
          </a:p>
        </p:txBody>
      </p:sp>
      <p:sp>
        <p:nvSpPr>
          <p:cNvPr id="2" name="Footer Placeholder 1"/>
          <p:cNvSpPr>
            <a:spLocks noGrp="1"/>
          </p:cNvSpPr>
          <p:nvPr>
            <p:ph type="ftr" sz="quarter" idx="11"/>
          </p:nvPr>
        </p:nvSpPr>
        <p:spPr/>
        <p:txBody>
          <a:bodyPr/>
          <a:lstStyle/>
          <a:p>
            <a:r>
              <a:rPr lang="en-US" smtClean="0"/>
              <a:t>Software Quality Engineering</a:t>
            </a:r>
            <a:endParaRPr lang="en-US"/>
          </a:p>
        </p:txBody>
      </p:sp>
      <p:sp>
        <p:nvSpPr>
          <p:cNvPr id="3" name="Slide Number Placeholder 2"/>
          <p:cNvSpPr>
            <a:spLocks noGrp="1"/>
          </p:cNvSpPr>
          <p:nvPr>
            <p:ph type="sldNum" sz="quarter" idx="12"/>
          </p:nvPr>
        </p:nvSpPr>
        <p:spPr/>
        <p:txBody>
          <a:bodyPr/>
          <a:lstStyle/>
          <a:p>
            <a:fld id="{8B116B9D-E45C-46EC-8209-CAE30643B7E0}" type="slidenum">
              <a:rPr lang="en-US" smtClean="0"/>
              <a:t>8</a:t>
            </a:fld>
            <a:endParaRPr lang="en-US"/>
          </a:p>
        </p:txBody>
      </p:sp>
    </p:spTree>
    <p:extLst>
      <p:ext uri="{BB962C8B-B14F-4D97-AF65-F5344CB8AC3E}">
        <p14:creationId xmlns:p14="http://schemas.microsoft.com/office/powerpoint/2010/main" val="61088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pPr algn="just" fontAlgn="base"/>
            <a:r>
              <a:rPr lang="en-US" dirty="0" smtClean="0"/>
              <a:t>As </a:t>
            </a:r>
            <a:r>
              <a:rPr lang="en-US" dirty="0"/>
              <a:t>the name implies, all the components of the software are tested as a whole in order to ensure that the overall product meets the requirements specified.</a:t>
            </a:r>
          </a:p>
          <a:p>
            <a:pPr algn="just" fontAlgn="base"/>
            <a:r>
              <a:rPr lang="en-US" dirty="0">
                <a:hlinkClick r:id="rId2"/>
              </a:rPr>
              <a:t>System testing</a:t>
            </a:r>
            <a:r>
              <a:rPr lang="en-US" dirty="0"/>
              <a:t> is a very important step as the software is almost ready to ship and it can be tested in an environment which is very close to that which the user will experience once it is deployed.</a:t>
            </a:r>
          </a:p>
          <a:p>
            <a:pPr algn="just"/>
            <a:r>
              <a:rPr lang="en-US" dirty="0" smtClean="0"/>
              <a:t>Black box testing</a:t>
            </a:r>
            <a:endParaRPr lang="en-US" dirty="0"/>
          </a:p>
        </p:txBody>
      </p:sp>
      <p:sp>
        <p:nvSpPr>
          <p:cNvPr id="4" name="Footer Placeholder 3"/>
          <p:cNvSpPr>
            <a:spLocks noGrp="1"/>
          </p:cNvSpPr>
          <p:nvPr>
            <p:ph type="ftr" sz="quarter" idx="11"/>
          </p:nvPr>
        </p:nvSpPr>
        <p:spPr/>
        <p:txBody>
          <a:bodyPr/>
          <a:lstStyle/>
          <a:p>
            <a:r>
              <a:rPr lang="en-US" smtClean="0"/>
              <a:t>Software Quality Engineering</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9</a:t>
            </a:fld>
            <a:endParaRPr lang="en-US"/>
          </a:p>
        </p:txBody>
      </p:sp>
    </p:spTree>
    <p:extLst>
      <p:ext uri="{BB962C8B-B14F-4D97-AF65-F5344CB8AC3E}">
        <p14:creationId xmlns:p14="http://schemas.microsoft.com/office/powerpoint/2010/main" val="138217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50919</TotalTime>
  <Words>2044</Words>
  <Application>Microsoft Office PowerPoint</Application>
  <PresentationFormat>Widescreen</PresentationFormat>
  <Paragraphs>338</Paragraphs>
  <Slides>32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Times New Roman</vt:lpstr>
      <vt:lpstr>Wingdings 2</vt:lpstr>
      <vt:lpstr>Wingdings 3</vt:lpstr>
      <vt:lpstr>Dividend</vt:lpstr>
      <vt:lpstr>PowerPoint Presentation</vt:lpstr>
      <vt:lpstr>Today’s Outline</vt:lpstr>
      <vt:lpstr>Unit testing</vt:lpstr>
      <vt:lpstr>Integration testing</vt:lpstr>
      <vt:lpstr>Stubs and Drivers</vt:lpstr>
      <vt:lpstr>Stubs and Drivers</vt:lpstr>
      <vt:lpstr>Stubs and Drivers</vt:lpstr>
      <vt:lpstr>PowerPoint Presentation</vt:lpstr>
      <vt:lpstr>system testing </vt:lpstr>
      <vt:lpstr>acceptance testing</vt:lpstr>
      <vt:lpstr>Who Performs the Tests?</vt:lpstr>
      <vt:lpstr>Where to Perform the Tests?</vt:lpstr>
      <vt:lpstr>Test Plans</vt:lpstr>
      <vt:lpstr>Test Plan Outline</vt:lpstr>
      <vt:lpstr>Test Cases</vt:lpstr>
      <vt:lpstr>Test Cases – Good Example</vt:lpstr>
      <vt:lpstr>Test Cases – Bad Example</vt:lpstr>
      <vt:lpstr>Test Execution</vt:lpstr>
      <vt:lpstr>Test Execution</vt:lpstr>
      <vt:lpstr>Test suite</vt:lpstr>
      <vt:lpstr>Test log report</vt:lpstr>
      <vt:lpstr>Regression testing</vt:lpstr>
      <vt:lpstr>Regression testing</vt:lpstr>
      <vt:lpstr>Software testing</vt:lpstr>
      <vt:lpstr>shortcomings of Manual testing</vt:lpstr>
      <vt:lpstr>automated Software Testing</vt:lpstr>
      <vt:lpstr>automated software testing</vt:lpstr>
      <vt:lpstr>Common Automation Tools </vt:lpstr>
      <vt:lpstr>Automation Tools Comparison</vt:lpstr>
      <vt:lpstr>Selection of Automation Tool</vt:lpstr>
      <vt:lpstr>CHALLENGES IN TEST AUTOMATION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Farhan</cp:lastModifiedBy>
  <cp:revision>815</cp:revision>
  <dcterms:created xsi:type="dcterms:W3CDTF">2021-08-24T06:07:44Z</dcterms:created>
  <dcterms:modified xsi:type="dcterms:W3CDTF">2022-11-22T07:37:55Z</dcterms:modified>
</cp:coreProperties>
</file>