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58" r:id="rId3"/>
    <p:sldId id="331" r:id="rId4"/>
    <p:sldId id="332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1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76588" autoAdjust="0"/>
  </p:normalViewPr>
  <p:slideViewPr>
    <p:cSldViewPr snapToGrid="0">
      <p:cViewPr varScale="1">
        <p:scale>
          <a:sx n="88" d="100"/>
          <a:sy n="88" d="100"/>
        </p:scale>
        <p:origin x="11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AD2D-112D-4538-8D12-5B3C0A02B3F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017E-9405-4A24-9E72-ABBA234F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B38F1-631B-49CB-B429-8845F35306B7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14 SQA by Jeff 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0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4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3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5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C313-78CE-413E-B973-C9C50864F3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1B1097-CC69-467D-9381-B832142B455C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B9ED-07D0-4C85-8988-5144026F672F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142F6B-AB15-4C27-87B9-53DC7CD91A95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37E8-C619-4BE3-A4FF-9FB501A897B4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960BCB-5D2E-4EC3-B1FF-DCB88C0285F4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403C-2C7A-45C1-B40B-DDC943687224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15E-642F-49CF-B4C5-FB8564C909BD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D93-5C1C-4B7E-8614-364FDD189C88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D246-80D6-4CBE-B553-7092DEDAF246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6385C4-E610-47D6-A613-4D19C750EC41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95B3-0933-402E-8743-40AB3AF0B4FE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9DB4E9A-C671-4946-ADFB-60E1685FD36F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82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-556673"/>
            <a:ext cx="10993549" cy="380100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SE-3002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Software quality engineering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1580" y="3244334"/>
            <a:ext cx="914885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Part III-Software Inspection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Lecture # 31, 32, 33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  <a:r>
              <a:rPr lang="en-US" dirty="0" smtClean="0"/>
              <a:t>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Inspection </a:t>
            </a:r>
            <a:r>
              <a:rPr lang="en-US" sz="2000" dirty="0"/>
              <a:t>planning needs to answer the general </a:t>
            </a:r>
            <a:r>
              <a:rPr lang="en-US" sz="2000" dirty="0" smtClean="0"/>
              <a:t>questions about </a:t>
            </a:r>
            <a:r>
              <a:rPr lang="en-US" sz="2000" dirty="0"/>
              <a:t>the inspection, including: </a:t>
            </a:r>
          </a:p>
          <a:p>
            <a:pPr lvl="1" algn="just"/>
            <a:r>
              <a:rPr lang="en-US" sz="2000" dirty="0" smtClean="0"/>
              <a:t>What </a:t>
            </a:r>
            <a:r>
              <a:rPr lang="en-US" sz="2000" dirty="0"/>
              <a:t>are the objectives or goals of the inspection? </a:t>
            </a:r>
          </a:p>
          <a:p>
            <a:pPr lvl="1" algn="just"/>
            <a:r>
              <a:rPr lang="en-US" sz="2000" dirty="0" smtClean="0"/>
              <a:t>What </a:t>
            </a:r>
            <a:r>
              <a:rPr lang="en-US" sz="2000" dirty="0"/>
              <a:t>are the software artifacts to be inspected or the objects of the inspection? </a:t>
            </a:r>
          </a:p>
          <a:p>
            <a:pPr lvl="1" algn="just"/>
            <a:r>
              <a:rPr lang="en-US" sz="2000" dirty="0" smtClean="0"/>
              <a:t>Who </a:t>
            </a:r>
            <a:r>
              <a:rPr lang="en-US" sz="2000" dirty="0"/>
              <a:t>are performing the inspection? </a:t>
            </a:r>
          </a:p>
          <a:p>
            <a:pPr lvl="1" algn="just"/>
            <a:r>
              <a:rPr lang="en-US" sz="2000" dirty="0" smtClean="0"/>
              <a:t>Who </a:t>
            </a:r>
            <a:r>
              <a:rPr lang="en-US" sz="2000" dirty="0"/>
              <a:t>else need to be involved, in what roles, and with what specific </a:t>
            </a:r>
            <a:r>
              <a:rPr lang="en-US" sz="2000" dirty="0" smtClean="0"/>
              <a:t>responsibilities</a:t>
            </a:r>
            <a:r>
              <a:rPr lang="en-US" sz="2000" dirty="0"/>
              <a:t>? </a:t>
            </a:r>
          </a:p>
          <a:p>
            <a:pPr lvl="1" algn="just"/>
            <a:r>
              <a:rPr lang="en-US" sz="2000" dirty="0" smtClean="0"/>
              <a:t>What </a:t>
            </a:r>
            <a:r>
              <a:rPr lang="en-US" sz="2000" dirty="0"/>
              <a:t>are the overall process, techniques, and follow-up activities of the </a:t>
            </a:r>
            <a:r>
              <a:rPr lang="en-US" sz="2000" dirty="0" smtClean="0"/>
              <a:t>inspection</a:t>
            </a:r>
            <a:r>
              <a:rPr lang="en-US" sz="2000" dirty="0"/>
              <a:t>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or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step roughly corresponds to the execution of </a:t>
            </a:r>
            <a:r>
              <a:rPr lang="en-US" sz="2400" dirty="0" smtClean="0"/>
              <a:t>QA activities in </a:t>
            </a:r>
            <a:r>
              <a:rPr lang="en-US" sz="2400" dirty="0"/>
              <a:t>generic quality engineering process.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focus of this step is to detect faults in </a:t>
            </a:r>
            <a:r>
              <a:rPr lang="en-US" sz="2400" dirty="0" smtClean="0"/>
              <a:t>the software </a:t>
            </a:r>
            <a:r>
              <a:rPr lang="en-US" sz="2400" dirty="0"/>
              <a:t>artifacts inspected, and record the inspection results so that these faults </a:t>
            </a:r>
            <a:r>
              <a:rPr lang="en-US" sz="2400" dirty="0" smtClean="0"/>
              <a:t>can be </a:t>
            </a:r>
            <a:r>
              <a:rPr lang="en-US" sz="2400" dirty="0"/>
              <a:t>resolved in the next step.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and </a:t>
            </a:r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discovered faults need to be corrected by people </a:t>
            </a:r>
            <a:r>
              <a:rPr lang="en-US" sz="2400" dirty="0" smtClean="0"/>
              <a:t> who </a:t>
            </a:r>
            <a:r>
              <a:rPr lang="en-US" sz="2400" dirty="0"/>
              <a:t>are responsible for the specific software artifacts inspected. For example, </a:t>
            </a:r>
            <a:r>
              <a:rPr lang="en-US" sz="2400" dirty="0" smtClean="0"/>
              <a:t>in design </a:t>
            </a:r>
            <a:r>
              <a:rPr lang="en-US" sz="2400" dirty="0"/>
              <a:t>or code inspection, the responsible designer or programmer, often labeled </a:t>
            </a:r>
            <a:r>
              <a:rPr lang="en-US" sz="2400" dirty="0" smtClean="0"/>
              <a:t>as design </a:t>
            </a:r>
            <a:r>
              <a:rPr lang="en-US" sz="2400" dirty="0"/>
              <a:t>or code “owners” in industry, need to fix the design or code. </a:t>
            </a:r>
            <a:endParaRPr lang="en-US" sz="2400" dirty="0" smtClean="0"/>
          </a:p>
          <a:p>
            <a:pPr algn="just"/>
            <a:r>
              <a:rPr lang="en-US" sz="2400" dirty="0" smtClean="0"/>
              <a:t>There </a:t>
            </a:r>
            <a:r>
              <a:rPr lang="en-US" sz="2400" dirty="0"/>
              <a:t>should </a:t>
            </a:r>
            <a:r>
              <a:rPr lang="en-US" sz="2400" dirty="0" smtClean="0"/>
              <a:t>be some </a:t>
            </a:r>
            <a:r>
              <a:rPr lang="en-US" sz="2400" dirty="0"/>
              <a:t>follow-up activities to verify the fix. 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FAGAN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earliest and most influential work in software inspection is Fagan inspection (Fagan</a:t>
            </a:r>
            <a:r>
              <a:rPr lang="en-US" sz="2400" dirty="0" smtClean="0"/>
              <a:t>, 1976</a:t>
            </a:r>
            <a:r>
              <a:rPr lang="en-US" sz="2400" dirty="0"/>
              <a:t>), which is almost synonymous with the term “inspection” itself. </a:t>
            </a:r>
            <a:endParaRPr lang="en-US" sz="2400" dirty="0" smtClean="0"/>
          </a:p>
          <a:p>
            <a:pPr algn="just"/>
            <a:r>
              <a:rPr lang="en-US" sz="2400" dirty="0" smtClean="0"/>
              <a:t>Almost all </a:t>
            </a:r>
            <a:r>
              <a:rPr lang="en-US" sz="2400" dirty="0"/>
              <a:t>the other inspection processes and techniques can be considered as derivatives of </a:t>
            </a:r>
            <a:r>
              <a:rPr lang="en-US" sz="2400" dirty="0" smtClean="0"/>
              <a:t>Fagan </a:t>
            </a:r>
            <a:r>
              <a:rPr lang="en-US" sz="2400" dirty="0"/>
              <a:t>inspection, by enhancing, simplifying, or modifying it in various ways to fit </a:t>
            </a:r>
            <a:r>
              <a:rPr lang="en-US" sz="2400" dirty="0" smtClean="0"/>
              <a:t>specific application environment.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8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participants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Planning: Deciding what to inspect, who should be involved, in what role, and </a:t>
            </a:r>
            <a:r>
              <a:rPr lang="en-US" sz="2400" dirty="0" smtClean="0"/>
              <a:t>if inspection </a:t>
            </a:r>
            <a:r>
              <a:rPr lang="en-US" sz="2400" dirty="0"/>
              <a:t>is ready to start. </a:t>
            </a:r>
            <a:endParaRPr lang="en-US" sz="2400" dirty="0" smtClean="0"/>
          </a:p>
          <a:p>
            <a:pPr algn="just"/>
            <a:r>
              <a:rPr lang="en-US" sz="2400" dirty="0" smtClean="0"/>
              <a:t>Overview </a:t>
            </a:r>
            <a:r>
              <a:rPr lang="en-US" sz="2400" dirty="0"/>
              <a:t>meeting: The author meets with and gives an overview of the </a:t>
            </a:r>
            <a:r>
              <a:rPr lang="en-US" sz="2400" dirty="0" smtClean="0"/>
              <a:t>inspection object </a:t>
            </a:r>
            <a:r>
              <a:rPr lang="en-US" sz="2400" dirty="0"/>
              <a:t>to the inspectors. Assignment of individual pieces among the inspectors </a:t>
            </a:r>
            <a:r>
              <a:rPr lang="en-US" sz="2400" dirty="0" smtClean="0"/>
              <a:t>is also </a:t>
            </a:r>
            <a:r>
              <a:rPr lang="en-US" sz="2400" dirty="0"/>
              <a:t>done. </a:t>
            </a:r>
          </a:p>
          <a:p>
            <a:pPr algn="just"/>
            <a:r>
              <a:rPr lang="en-US" sz="2400" dirty="0" smtClean="0"/>
              <a:t>Preparation</a:t>
            </a:r>
            <a:r>
              <a:rPr lang="en-US" sz="2400" dirty="0"/>
              <a:t>: Individual inspection is performed by each inspector, with </a:t>
            </a:r>
            <a:r>
              <a:rPr lang="en-US" sz="2400" dirty="0" smtClean="0"/>
              <a:t>attention focused </a:t>
            </a:r>
            <a:r>
              <a:rPr lang="en-US" sz="2400" dirty="0"/>
              <a:t>on possible defects and question areas.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participants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Inspection </a:t>
            </a:r>
            <a:r>
              <a:rPr lang="en-US" sz="2400" dirty="0"/>
              <a:t>meeting to collect and consolidate individual inspection results. </a:t>
            </a:r>
            <a:r>
              <a:rPr lang="en-US" sz="2400" dirty="0" smtClean="0"/>
              <a:t>Fault identification </a:t>
            </a:r>
            <a:r>
              <a:rPr lang="en-US" sz="2400" dirty="0"/>
              <a:t>in this meeting is carried out as a consensus building process. </a:t>
            </a:r>
          </a:p>
          <a:p>
            <a:pPr algn="just"/>
            <a:r>
              <a:rPr lang="en-US" sz="2400" dirty="0" smtClean="0"/>
              <a:t>Rework</a:t>
            </a:r>
            <a:r>
              <a:rPr lang="en-US" sz="2400" dirty="0"/>
              <a:t>: The author fixes the identified problems or provides other responses. </a:t>
            </a:r>
          </a:p>
          <a:p>
            <a:pPr algn="just"/>
            <a:r>
              <a:rPr lang="en-US" sz="2400" dirty="0" smtClean="0"/>
              <a:t>Follow-up</a:t>
            </a:r>
            <a:r>
              <a:rPr lang="en-US" sz="2400" dirty="0"/>
              <a:t>: Closing the inspection process by final validation. </a:t>
            </a:r>
          </a:p>
          <a:p>
            <a:pPr algn="just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2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inspection process and Fagan inspection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We can adapt the generic inspection program </a:t>
            </a:r>
            <a:r>
              <a:rPr lang="en-US" sz="2000" dirty="0" smtClean="0"/>
              <a:t>(slide 7) </a:t>
            </a:r>
            <a:r>
              <a:rPr lang="en-US" sz="2000" dirty="0"/>
              <a:t>to depict </a:t>
            </a:r>
            <a:r>
              <a:rPr lang="en-US" sz="2000" dirty="0" smtClean="0"/>
              <a:t>Fagan inspection </a:t>
            </a:r>
            <a:r>
              <a:rPr lang="en-US" sz="2000" dirty="0"/>
              <a:t>in the following: 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“planning and preparation”</a:t>
            </a:r>
            <a:r>
              <a:rPr lang="en-US" sz="2000" dirty="0"/>
              <a:t> block </a:t>
            </a:r>
            <a:r>
              <a:rPr lang="en-US" sz="2000" dirty="0" smtClean="0"/>
              <a:t>can </a:t>
            </a:r>
            <a:r>
              <a:rPr lang="en-US" sz="2000" dirty="0"/>
              <a:t>be expanded into </a:t>
            </a:r>
            <a:r>
              <a:rPr lang="en-US" sz="2000" dirty="0" smtClean="0"/>
              <a:t>three sequential </a:t>
            </a:r>
            <a:r>
              <a:rPr lang="en-US" sz="2000" dirty="0"/>
              <a:t>steps, “planning”, “overview”, and “preparation” in Fagan inspection. 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“</a:t>
            </a:r>
            <a:r>
              <a:rPr lang="en-US" sz="2000" b="1" dirty="0" smtClean="0">
                <a:solidFill>
                  <a:srgbClr val="002060"/>
                </a:solidFill>
              </a:rPr>
              <a:t>inspection/collection</a:t>
            </a:r>
            <a:r>
              <a:rPr lang="en-US" sz="2000" b="1" dirty="0">
                <a:solidFill>
                  <a:srgbClr val="002060"/>
                </a:solidFill>
              </a:rPr>
              <a:t>” </a:t>
            </a:r>
            <a:r>
              <a:rPr lang="en-US" sz="2000" dirty="0"/>
              <a:t>is directly mapped to the “inspection” step. 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“correction and follow-up”</a:t>
            </a:r>
            <a:r>
              <a:rPr lang="en-US" sz="2000" dirty="0"/>
              <a:t> block can be expanded into two sequential steps</a:t>
            </a:r>
            <a:r>
              <a:rPr lang="en-US" sz="2000" dirty="0" smtClean="0"/>
              <a:t>, “</a:t>
            </a:r>
            <a:r>
              <a:rPr lang="en-US" sz="2000" dirty="0"/>
              <a:t>correction”, and “follow-up”. 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dotted link for the next round of inspection is eliminated.</a:t>
            </a:r>
          </a:p>
          <a:p>
            <a:pPr algn="just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Fagan inspection typically involves about four people in the inspection </a:t>
            </a:r>
            <a:r>
              <a:rPr lang="en-US" sz="2400" dirty="0" smtClean="0"/>
              <a:t>team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potential inspectors are identified </a:t>
            </a:r>
            <a:r>
              <a:rPr lang="en-US" sz="2400" dirty="0" smtClean="0"/>
              <a:t> in </a:t>
            </a:r>
            <a:r>
              <a:rPr lang="en-US" sz="2400" dirty="0"/>
              <a:t>the planning stage (Step 1) from those designers, developers, testers, or other </a:t>
            </a:r>
            <a:r>
              <a:rPr lang="en-US" sz="2400" dirty="0" smtClean="0"/>
              <a:t>software professionals </a:t>
            </a:r>
            <a:r>
              <a:rPr lang="en-US" sz="2400" dirty="0"/>
              <a:t>or managers, who are reasonably familiar with the software artifacts to </a:t>
            </a:r>
            <a:r>
              <a:rPr lang="en-US" sz="2400" dirty="0" smtClean="0"/>
              <a:t>be inspected</a:t>
            </a:r>
            <a:r>
              <a:rPr lang="en-US" sz="2400" dirty="0"/>
              <a:t>, but not necessarily those who directly work on it. </a:t>
            </a:r>
            <a:endParaRPr lang="en-US" sz="2400" dirty="0" smtClean="0"/>
          </a:p>
          <a:p>
            <a:pPr algn="just"/>
            <a:r>
              <a:rPr lang="en-US" sz="2400" dirty="0" smtClean="0"/>
              <a:t>An </a:t>
            </a:r>
            <a:r>
              <a:rPr lang="en-US" sz="2400" dirty="0"/>
              <a:t>ideal mix would </a:t>
            </a:r>
            <a:r>
              <a:rPr lang="en-US" sz="2400" dirty="0" smtClean="0"/>
              <a:t>include people </a:t>
            </a:r>
            <a:r>
              <a:rPr lang="en-US" sz="2400" dirty="0"/>
              <a:t>with different roles, background, experience, and different personal or </a:t>
            </a:r>
            <a:r>
              <a:rPr lang="en-US" sz="2400" dirty="0" smtClean="0"/>
              <a:t>professional characteristics</a:t>
            </a:r>
            <a:r>
              <a:rPr lang="en-US" sz="2400" dirty="0"/>
              <a:t>, to bring diverse views and perspectives to the inspection.</a:t>
            </a:r>
          </a:p>
          <a:p>
            <a:pPr algn="just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The assignment of individual pieces for inspection among the inspectors needs to </a:t>
            </a:r>
            <a:r>
              <a:rPr lang="en-US" sz="2000" dirty="0" smtClean="0"/>
              <a:t>take two </a:t>
            </a:r>
            <a:r>
              <a:rPr lang="en-US" sz="2000" dirty="0"/>
              <a:t>issues into consideration: overall coverage and areas of focus. </a:t>
            </a:r>
            <a:endParaRPr lang="en-US" sz="2000" dirty="0" smtClean="0"/>
          </a:p>
          <a:p>
            <a:pPr algn="just"/>
            <a:r>
              <a:rPr lang="en-US" sz="2000" dirty="0" smtClean="0"/>
              <a:t>On </a:t>
            </a:r>
            <a:r>
              <a:rPr lang="en-US" sz="2000" dirty="0"/>
              <a:t>the one hand</a:t>
            </a:r>
            <a:r>
              <a:rPr lang="en-US" sz="2000" dirty="0" smtClean="0"/>
              <a:t>, different </a:t>
            </a:r>
            <a:r>
              <a:rPr lang="en-US" sz="2000" dirty="0"/>
              <a:t>inspectors will be assigned different pieces so as not to unnecessarily </a:t>
            </a:r>
            <a:r>
              <a:rPr lang="en-US" sz="2000" dirty="0" smtClean="0"/>
              <a:t>duplicate inspection </a:t>
            </a:r>
            <a:r>
              <a:rPr lang="en-US" sz="2000" dirty="0"/>
              <a:t>effort. </a:t>
            </a:r>
            <a:endParaRPr lang="en-US" sz="2000" dirty="0" smtClean="0"/>
          </a:p>
          <a:p>
            <a:pPr algn="just"/>
            <a:r>
              <a:rPr lang="en-US" sz="2000" dirty="0" smtClean="0"/>
              <a:t>On </a:t>
            </a:r>
            <a:r>
              <a:rPr lang="en-US" sz="2000" dirty="0"/>
              <a:t>the other hand, some important or critical pieces may need the </a:t>
            </a:r>
            <a:r>
              <a:rPr lang="en-US" sz="2000" dirty="0" smtClean="0"/>
              <a:t>focused attention </a:t>
            </a:r>
            <a:r>
              <a:rPr lang="en-US" sz="2000" dirty="0"/>
              <a:t>of more than one inspector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The </a:t>
            </a:r>
            <a:r>
              <a:rPr lang="en-US" sz="2000" dirty="0"/>
              <a:t>inspection meeting should be an </a:t>
            </a:r>
            <a:r>
              <a:rPr lang="en-US" sz="2000" dirty="0" smtClean="0"/>
              <a:t>organized event</a:t>
            </a:r>
            <a:r>
              <a:rPr lang="en-US" sz="2000" dirty="0"/>
              <a:t>, with one inspector </a:t>
            </a:r>
            <a:r>
              <a:rPr lang="en-US" sz="2000" dirty="0" smtClean="0"/>
              <a:t> identified </a:t>
            </a:r>
            <a:r>
              <a:rPr lang="en-US" sz="2000" dirty="0"/>
              <a:t>as the </a:t>
            </a:r>
            <a:r>
              <a:rPr lang="en-US" sz="2000" dirty="0" smtClean="0"/>
              <a:t>leader </a:t>
            </a:r>
            <a:r>
              <a:rPr lang="en-US" sz="2000" dirty="0"/>
              <a:t>or moderator, who oversees the meeting and ensures that it fulfills its main purpose </a:t>
            </a:r>
            <a:r>
              <a:rPr lang="en-US" sz="2000" dirty="0" smtClean="0"/>
              <a:t>of defect identification and consolidation. </a:t>
            </a:r>
          </a:p>
          <a:p>
            <a:pPr algn="just"/>
            <a:r>
              <a:rPr lang="en-US" sz="2000" dirty="0" smtClean="0"/>
              <a:t>The meeting typically lasts two hours or less.</a:t>
            </a:r>
          </a:p>
          <a:p>
            <a:pPr algn="just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focus is on defect detection and consolidation only</a:t>
            </a:r>
            <a:r>
              <a:rPr lang="en-US" sz="2400" dirty="0" smtClean="0"/>
              <a:t>, but </a:t>
            </a:r>
            <a:r>
              <a:rPr lang="en-US" sz="2400" dirty="0"/>
              <a:t>not on defect resolution, </a:t>
            </a:r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group of people working together would find and confirm problems that individuals </a:t>
            </a:r>
            <a:r>
              <a:rPr lang="en-US" sz="2400" dirty="0" smtClean="0"/>
              <a:t>may not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However</a:t>
            </a:r>
            <a:r>
              <a:rPr lang="en-US" sz="2400" dirty="0"/>
              <a:t>, each individual must be fully prepared and bring forward candidate </a:t>
            </a:r>
            <a:r>
              <a:rPr lang="en-US" sz="2400" dirty="0" smtClean="0"/>
              <a:t>problems for </a:t>
            </a:r>
            <a:r>
              <a:rPr lang="en-US" sz="2400" dirty="0"/>
              <a:t>the team to examine together. 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Outline</a:t>
            </a:r>
          </a:p>
        </p:txBody>
      </p:sp>
      <p:sp>
        <p:nvSpPr>
          <p:cNvPr id="107523" name="Rectangle 2051"/>
          <p:cNvSpPr>
            <a:spLocks noGrp="1" noChangeArrowheads="1"/>
          </p:cNvSpPr>
          <p:nvPr>
            <p:ph idx="1"/>
          </p:nvPr>
        </p:nvSpPr>
        <p:spPr>
          <a:xfrm>
            <a:off x="2057400" y="1905001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/>
              <a:t>Software Inspection</a:t>
            </a:r>
          </a:p>
          <a:p>
            <a:pPr lvl="1"/>
            <a:r>
              <a:rPr lang="en-US" sz="2200" dirty="0"/>
              <a:t>Fagan inspections</a:t>
            </a:r>
          </a:p>
          <a:p>
            <a:pPr lvl="1"/>
            <a:r>
              <a:rPr lang="en-US" sz="2200" dirty="0"/>
              <a:t>Software reviews</a:t>
            </a:r>
          </a:p>
          <a:p>
            <a:pPr lvl="1"/>
            <a:r>
              <a:rPr lang="en-US" sz="2200"/>
              <a:t>Inspection checks and metrics </a:t>
            </a:r>
          </a:p>
          <a:p>
            <a:r>
              <a:rPr lang="en-US" sz="2400" smtClean="0"/>
              <a:t>Presentations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fld id="{6C22ADDB-1105-4BAA-B696-9403EE06A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observations and findings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importance of </a:t>
            </a:r>
            <a:r>
              <a:rPr lang="en-US" sz="2400" dirty="0" smtClean="0"/>
              <a:t>preparation</a:t>
            </a:r>
            <a:endParaRPr lang="en-US" sz="2400" dirty="0"/>
          </a:p>
          <a:p>
            <a:r>
              <a:rPr lang="en-US" sz="2400" dirty="0"/>
              <a:t>Variations with team size, moderator role, and session </a:t>
            </a:r>
            <a:r>
              <a:rPr lang="en-US" sz="2400" dirty="0" smtClean="0"/>
              <a:t>coordination</a:t>
            </a:r>
          </a:p>
          <a:p>
            <a:r>
              <a:rPr lang="en-US" sz="2400" dirty="0"/>
              <a:t>Defect detection techniques used in </a:t>
            </a:r>
            <a:r>
              <a:rPr lang="en-US" sz="2400" dirty="0" smtClean="0"/>
              <a:t>inspection</a:t>
            </a:r>
          </a:p>
          <a:p>
            <a:r>
              <a:rPr lang="en-US" sz="2400" dirty="0"/>
              <a:t>Additional use of inspection </a:t>
            </a:r>
            <a:r>
              <a:rPr lang="en-US" sz="2400" dirty="0" smtClean="0"/>
              <a:t>feedback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INSPECTIONS AND RELATED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Variations to Fagan inspection have been proposed and used to effectively conduct inspection under different environments. </a:t>
            </a:r>
          </a:p>
          <a:p>
            <a:pPr algn="just"/>
            <a:r>
              <a:rPr lang="en-US" sz="2200" dirty="0" smtClean="0"/>
              <a:t>Some of them are direct responses to some of the general findings of Fagan inspection described above. We organize these inspection techniques and processes along two dimensions: </a:t>
            </a:r>
          </a:p>
          <a:p>
            <a:pPr lvl="1" algn="just"/>
            <a:r>
              <a:rPr lang="en-US" sz="2200" dirty="0" smtClean="0"/>
              <a:t>size and scope of the inspection, </a:t>
            </a:r>
          </a:p>
          <a:p>
            <a:pPr lvl="1" algn="just"/>
            <a:r>
              <a:rPr lang="en-US" sz="2200" dirty="0" smtClean="0"/>
              <a:t>formality of the inspection. 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42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4018" y="3962400"/>
            <a:ext cx="4114800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That is all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7836" y="4876800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5" name="Rectangle 4"/>
          <p:cNvSpPr/>
          <p:nvPr/>
        </p:nvSpPr>
        <p:spPr>
          <a:xfrm>
            <a:off x="6303818" y="3539836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7" name="Picture 6" descr="National University of Computer and Emerging Sciences logo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066801"/>
            <a:ext cx="2381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fld id="{6C22ADDB-1105-4BAA-B696-9403EE06AC3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Defect prevention techniques can be a very effective and efficient way to deal with </a:t>
            </a:r>
            <a:r>
              <a:rPr lang="en-US" dirty="0" smtClean="0"/>
              <a:t>quality problems </a:t>
            </a:r>
            <a:r>
              <a:rPr lang="en-US" dirty="0"/>
              <a:t>by preventing the injections of faults into the software systems. </a:t>
            </a:r>
            <a:endParaRPr lang="en-US" dirty="0" smtClean="0"/>
          </a:p>
          <a:p>
            <a:r>
              <a:rPr lang="en-US" dirty="0" smtClean="0"/>
              <a:t>The primary advantage </a:t>
            </a:r>
            <a:r>
              <a:rPr lang="en-US" dirty="0"/>
              <a:t>of these techniques is in the effective savings resulted from not having to </a:t>
            </a:r>
            <a:r>
              <a:rPr lang="en-US" dirty="0" smtClean="0"/>
              <a:t>deal with </a:t>
            </a:r>
            <a:r>
              <a:rPr lang="en-US" dirty="0"/>
              <a:t>numerous software faults that would otherwise be injected without applying </a:t>
            </a:r>
            <a:r>
              <a:rPr lang="en-US" dirty="0" smtClean="0"/>
              <a:t>these defect </a:t>
            </a:r>
            <a:r>
              <a:rPr lang="en-US" dirty="0"/>
              <a:t>prevention techniques.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general strategies for defect prevention: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Error </a:t>
            </a:r>
            <a:r>
              <a:rPr lang="en-US" b="1" dirty="0">
                <a:solidFill>
                  <a:schemeClr val="tx1"/>
                </a:solidFill>
              </a:rPr>
              <a:t>blocking: </a:t>
            </a:r>
            <a:r>
              <a:rPr lang="en-US" dirty="0"/>
              <a:t>Identifying common errors, which are defined to be missing </a:t>
            </a:r>
            <a:r>
              <a:rPr lang="en-US" dirty="0" smtClean="0"/>
              <a:t>or incorrect </a:t>
            </a:r>
            <a:r>
              <a:rPr lang="en-US" dirty="0"/>
              <a:t>human actions, and blocking them to prevent fault injections. </a:t>
            </a:r>
            <a:r>
              <a:rPr lang="en-US" dirty="0" smtClean="0"/>
              <a:t>Various techniques</a:t>
            </a:r>
            <a:r>
              <a:rPr lang="en-US" dirty="0"/>
              <a:t>, such as following well-defined processes, standards, and methodologies, </a:t>
            </a:r>
            <a:r>
              <a:rPr lang="en-US" dirty="0" smtClean="0"/>
              <a:t> or </a:t>
            </a:r>
            <a:r>
              <a:rPr lang="en-US" dirty="0"/>
              <a:t>using appropriate tools, can help block identified common errors.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Error </a:t>
            </a:r>
            <a:r>
              <a:rPr lang="en-US" b="1" dirty="0">
                <a:solidFill>
                  <a:schemeClr val="tx1"/>
                </a:solidFill>
              </a:rPr>
              <a:t>source removal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Identifying common error sources and removing them, </a:t>
            </a:r>
            <a:r>
              <a:rPr lang="en-US" dirty="0" smtClean="0"/>
              <a:t>thus preventing </a:t>
            </a:r>
            <a:r>
              <a:rPr lang="en-US" dirty="0"/>
              <a:t>fault injections. Various activities focused on people and their product </a:t>
            </a:r>
            <a:r>
              <a:rPr lang="en-US" dirty="0" smtClean="0"/>
              <a:t>and process </a:t>
            </a:r>
            <a:r>
              <a:rPr lang="en-US" dirty="0"/>
              <a:t>knowledge can be carried out to removal these identified error sources, </a:t>
            </a:r>
            <a:r>
              <a:rPr lang="en-US" dirty="0" smtClean="0"/>
              <a:t>such as </a:t>
            </a:r>
            <a:r>
              <a:rPr lang="en-US" dirty="0"/>
              <a:t>through education and training, process maturity and improvement initiatives, </a:t>
            </a:r>
            <a:r>
              <a:rPr lang="en-US" dirty="0" smtClean="0"/>
              <a:t>and other </a:t>
            </a:r>
            <a:r>
              <a:rPr lang="en-US" dirty="0"/>
              <a:t>techniques specifically based on causal analysis of injected or potential faults.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3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for new products to be developed in a new environment for an </a:t>
            </a:r>
            <a:r>
              <a:rPr lang="en-US" dirty="0" smtClean="0"/>
              <a:t>emerging market</a:t>
            </a:r>
            <a:r>
              <a:rPr lang="en-US" dirty="0"/>
              <a:t>, it would be hard to collect existing defect data and analyze them to formulate </a:t>
            </a:r>
            <a:r>
              <a:rPr lang="en-US" dirty="0" smtClean="0"/>
              <a:t>an overall </a:t>
            </a:r>
            <a:r>
              <a:rPr lang="en-US" dirty="0"/>
              <a:t>defect prevention strategy. </a:t>
            </a:r>
            <a:endParaRPr lang="en-US" dirty="0" smtClean="0"/>
          </a:p>
          <a:p>
            <a:r>
              <a:rPr lang="en-US" dirty="0" smtClean="0"/>
              <a:t>Anticipated </a:t>
            </a:r>
            <a:r>
              <a:rPr lang="en-US" dirty="0"/>
              <a:t>defects, based on past experience or </a:t>
            </a:r>
            <a:r>
              <a:rPr lang="en-US" dirty="0" smtClean="0"/>
              <a:t>general knowledge</a:t>
            </a:r>
            <a:r>
              <a:rPr lang="en-US" dirty="0"/>
              <a:t>, can be used for this purpose. However, the effectiveness of the selected defect </a:t>
            </a:r>
            <a:r>
              <a:rPr lang="en-US" dirty="0" smtClean="0"/>
              <a:t>prevention </a:t>
            </a:r>
            <a:r>
              <a:rPr lang="en-US" dirty="0"/>
              <a:t>techniques would be somewhat questionable, and should be closely monitored </a:t>
            </a:r>
            <a:r>
              <a:rPr lang="en-US" dirty="0" smtClean="0"/>
              <a:t>and </a:t>
            </a:r>
            <a:r>
              <a:rPr lang="en-US" dirty="0"/>
              <a:t>adjusted whenever necessary.</a:t>
            </a:r>
          </a:p>
          <a:p>
            <a:r>
              <a:rPr lang="en-US" dirty="0"/>
              <a:t>In either of the above situations with mature products or new ones, there are still some </a:t>
            </a:r>
            <a:r>
              <a:rPr lang="en-US" dirty="0" smtClean="0"/>
              <a:t> defects </a:t>
            </a:r>
            <a:r>
              <a:rPr lang="en-US" dirty="0"/>
              <a:t>whose related errors or error sources we couldn’t identify practically. </a:t>
            </a:r>
            <a:endParaRPr lang="en-US" dirty="0" smtClean="0"/>
          </a:p>
          <a:p>
            <a:r>
              <a:rPr lang="en-US" dirty="0" smtClean="0"/>
              <a:t>This observation </a:t>
            </a:r>
            <a:r>
              <a:rPr lang="en-US" dirty="0"/>
              <a:t>is particularly true for large software systems, where it would be infeasible to </a:t>
            </a:r>
            <a:r>
              <a:rPr lang="en-US" dirty="0" smtClean="0"/>
              <a:t>analyze all </a:t>
            </a:r>
            <a:r>
              <a:rPr lang="en-US" dirty="0"/>
              <a:t>the actual and potential defects to find their corresponding causes in errors and in </a:t>
            </a:r>
            <a:r>
              <a:rPr lang="en-US" dirty="0" smtClean="0"/>
              <a:t>error sources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we cannot expect the selected defect prevention techniques to be 100% </a:t>
            </a:r>
            <a:r>
              <a:rPr lang="en-US" dirty="0" smtClean="0"/>
              <a:t>effective </a:t>
            </a:r>
            <a:r>
              <a:rPr lang="en-US" dirty="0"/>
              <a:t>in blocking all the identified errors or removing all the identified error sources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Most </a:t>
            </a:r>
            <a:r>
              <a:rPr lang="en-US" dirty="0"/>
              <a:t>commonly performed software quality assurance (QA) </a:t>
            </a:r>
            <a:r>
              <a:rPr lang="en-US" dirty="0" smtClean="0"/>
              <a:t>activity </a:t>
            </a:r>
            <a:r>
              <a:rPr lang="en-US" dirty="0"/>
              <a:t>besides testing. </a:t>
            </a:r>
            <a:endParaRPr lang="en-US" dirty="0" smtClean="0"/>
          </a:p>
          <a:p>
            <a:pPr algn="just"/>
            <a:r>
              <a:rPr lang="en-US" dirty="0" smtClean="0"/>
              <a:t>Inspection </a:t>
            </a:r>
            <a:r>
              <a:rPr lang="en-US" dirty="0"/>
              <a:t>directly detects and corrects </a:t>
            </a:r>
            <a:r>
              <a:rPr lang="en-US" dirty="0" smtClean="0"/>
              <a:t>software problems </a:t>
            </a:r>
            <a:r>
              <a:rPr lang="en-US" dirty="0"/>
              <a:t>without resorting to execution, therefore it can be applied to many types of </a:t>
            </a:r>
            <a:r>
              <a:rPr lang="en-US" dirty="0" smtClean="0"/>
              <a:t>software </a:t>
            </a:r>
            <a:r>
              <a:rPr lang="en-US" dirty="0"/>
              <a:t>artifacts. 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result of </a:t>
            </a:r>
            <a:r>
              <a:rPr lang="en-US" dirty="0"/>
              <a:t>this direct examination, the detected software defects are typically precisely located, </a:t>
            </a:r>
            <a:r>
              <a:rPr lang="en-US" dirty="0" smtClean="0"/>
              <a:t>and therefore </a:t>
            </a:r>
            <a:r>
              <a:rPr lang="en-US" dirty="0"/>
              <a:t>can be fixed easily in the follow-up activities.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3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inspection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main difference between the object types of inspection and testing, namely </a:t>
            </a:r>
            <a:r>
              <a:rPr lang="en-US" dirty="0" smtClean="0"/>
              <a:t>executable programs </a:t>
            </a:r>
            <a:r>
              <a:rPr lang="en-US" dirty="0"/>
              <a:t>for testing and all kinds of software artifacts for inspection, </a:t>
            </a:r>
            <a:endParaRPr lang="en-US" dirty="0" smtClean="0"/>
          </a:p>
          <a:p>
            <a:pPr algn="just"/>
            <a:r>
              <a:rPr lang="en-US" dirty="0"/>
              <a:t>T</a:t>
            </a:r>
            <a:r>
              <a:rPr lang="en-US" dirty="0" smtClean="0"/>
              <a:t>he primary reason </a:t>
            </a:r>
            <a:r>
              <a:rPr lang="en-US" dirty="0"/>
              <a:t>for the existence of inspection: One does not have to wait for the availability of executable programs before one can start performing inspection. </a:t>
            </a:r>
            <a:endParaRPr lang="en-US" dirty="0" smtClean="0"/>
          </a:p>
          <a:p>
            <a:pPr algn="just"/>
            <a:r>
              <a:rPr lang="en-US" dirty="0" smtClean="0"/>
              <a:t>Basically</a:t>
            </a:r>
            <a:r>
              <a:rPr lang="en-US" dirty="0"/>
              <a:t>, anything tangible can be inspected.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Wide </a:t>
            </a:r>
            <a:r>
              <a:rPr lang="en-US" dirty="0"/>
              <a:t>variety of objects for inspection, </a:t>
            </a:r>
            <a:r>
              <a:rPr lang="en-US" dirty="0" smtClean="0"/>
              <a:t>so inspection </a:t>
            </a:r>
            <a:r>
              <a:rPr lang="en-US" dirty="0"/>
              <a:t>techniques also </a:t>
            </a:r>
            <a:r>
              <a:rPr lang="en-US" dirty="0" smtClean="0"/>
              <a:t>vary considerably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Inspection </a:t>
            </a:r>
            <a:r>
              <a:rPr lang="en-US" dirty="0"/>
              <a:t>of product support plans must take into account the </a:t>
            </a:r>
            <a:r>
              <a:rPr lang="en-US" dirty="0" smtClean="0"/>
              <a:t>system configuration </a:t>
            </a:r>
            <a:r>
              <a:rPr lang="en-US" dirty="0"/>
              <a:t>of the product in operation and its interaction with other products and </a:t>
            </a:r>
            <a:r>
              <a:rPr lang="en-US" dirty="0" smtClean="0"/>
              <a:t>the overall </a:t>
            </a:r>
            <a:r>
              <a:rPr lang="en-US" dirty="0"/>
              <a:t>operational environment. </a:t>
            </a:r>
            <a:endParaRPr lang="en-US" dirty="0" smtClean="0"/>
          </a:p>
          <a:p>
            <a:pPr algn="just"/>
            <a:r>
              <a:rPr lang="en-US" dirty="0" smtClean="0"/>
              <a:t>Consequently</a:t>
            </a:r>
            <a:r>
              <a:rPr lang="en-US" dirty="0"/>
              <a:t>, different inspection techniques need to </a:t>
            </a:r>
            <a:r>
              <a:rPr lang="en-US" dirty="0" smtClean="0"/>
              <a:t>be selected </a:t>
            </a:r>
            <a:r>
              <a:rPr lang="en-US" dirty="0"/>
              <a:t>to perform effective inspection on specific objects.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8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formality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Similarly, there are different degrees of formality, ranging from informal reviews </a:t>
            </a:r>
            <a:r>
              <a:rPr lang="en-US" sz="2400" dirty="0" smtClean="0"/>
              <a:t>and checks </a:t>
            </a:r>
            <a:r>
              <a:rPr lang="en-US" sz="2400" dirty="0"/>
              <a:t>to very formal inspection techniques associated with precisely defined </a:t>
            </a:r>
            <a:r>
              <a:rPr lang="en-US" sz="2400" dirty="0" smtClean="0"/>
              <a:t>individual activities </a:t>
            </a:r>
            <a:r>
              <a:rPr lang="en-US" sz="2400" dirty="0"/>
              <a:t>and exact steps to follow. </a:t>
            </a:r>
            <a:endParaRPr lang="en-US" sz="2400" dirty="0" smtClean="0"/>
          </a:p>
          <a:p>
            <a:pPr algn="just"/>
            <a:r>
              <a:rPr lang="en-US" sz="2400" dirty="0" smtClean="0"/>
              <a:t>Even </a:t>
            </a:r>
            <a:r>
              <a:rPr lang="en-US" sz="2400" dirty="0"/>
              <a:t>at the informal end, some general process </a:t>
            </a:r>
            <a:r>
              <a:rPr lang="en-US" sz="2400" dirty="0" smtClean="0"/>
              <a:t>or guidelines </a:t>
            </a:r>
            <a:r>
              <a:rPr lang="en-US" sz="2400" dirty="0"/>
              <a:t>need to be followed so that some minimal level of consistency can be assured, 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inspection process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019" y="2363638"/>
            <a:ext cx="8591909" cy="30882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48461</TotalTime>
  <Words>1604</Words>
  <Application>Microsoft Office PowerPoint</Application>
  <PresentationFormat>Widescreen</PresentationFormat>
  <Paragraphs>149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Gill Sans MT</vt:lpstr>
      <vt:lpstr>Wingdings 2</vt:lpstr>
      <vt:lpstr>Dividend</vt:lpstr>
      <vt:lpstr>  SE-3002 Software quality engineering </vt:lpstr>
      <vt:lpstr>Today’s Outline</vt:lpstr>
      <vt:lpstr>Defect prevention</vt:lpstr>
      <vt:lpstr>Defect prevention</vt:lpstr>
      <vt:lpstr>Software Inspection</vt:lpstr>
      <vt:lpstr>The case for inspection </vt:lpstr>
      <vt:lpstr>Inspection techniques</vt:lpstr>
      <vt:lpstr>Degree of formality</vt:lpstr>
      <vt:lpstr>Generic inspection process</vt:lpstr>
      <vt:lpstr>Planning and preparation</vt:lpstr>
      <vt:lpstr>Inspection or collection</vt:lpstr>
      <vt:lpstr>Correction and follow-up</vt:lpstr>
      <vt:lpstr>FAGAN INSPECTION</vt:lpstr>
      <vt:lpstr>Process and participants </vt:lpstr>
      <vt:lpstr>Process and participants </vt:lpstr>
      <vt:lpstr>Generic inspection process and Fagan inspection process</vt:lpstr>
      <vt:lpstr>Inspection team</vt:lpstr>
      <vt:lpstr>Inspection work</vt:lpstr>
      <vt:lpstr>Inspection work</vt:lpstr>
      <vt:lpstr>General observations and findings </vt:lpstr>
      <vt:lpstr>OTHER INSPECTIONS AND RELATED ACTIVITIES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 Syeda Rubab Jaffar</dc:creator>
  <cp:lastModifiedBy>Romasha Khurshid</cp:lastModifiedBy>
  <cp:revision>864</cp:revision>
  <dcterms:created xsi:type="dcterms:W3CDTF">2021-08-24T06:07:44Z</dcterms:created>
  <dcterms:modified xsi:type="dcterms:W3CDTF">2022-12-05T09:53:42Z</dcterms:modified>
</cp:coreProperties>
</file>