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6" r:id="rId2"/>
    <p:sldId id="258" r:id="rId3"/>
    <p:sldId id="332" r:id="rId4"/>
    <p:sldId id="333" r:id="rId5"/>
    <p:sldId id="334" r:id="rId6"/>
    <p:sldId id="335" r:id="rId7"/>
    <p:sldId id="336" r:id="rId8"/>
    <p:sldId id="337" r:id="rId9"/>
    <p:sldId id="338" r:id="rId10"/>
    <p:sldId id="339" r:id="rId11"/>
    <p:sldId id="340" r:id="rId12"/>
    <p:sldId id="341" r:id="rId13"/>
    <p:sldId id="383" r:id="rId14"/>
    <p:sldId id="384" r:id="rId15"/>
    <p:sldId id="385" r:id="rId16"/>
    <p:sldId id="386" r:id="rId17"/>
    <p:sldId id="387" r:id="rId18"/>
    <p:sldId id="388" r:id="rId19"/>
    <p:sldId id="343" r:id="rId20"/>
    <p:sldId id="344" r:id="rId21"/>
    <p:sldId id="345" r:id="rId22"/>
    <p:sldId id="352" r:id="rId23"/>
    <p:sldId id="346" r:id="rId24"/>
    <p:sldId id="347" r:id="rId25"/>
    <p:sldId id="349" r:id="rId26"/>
    <p:sldId id="353" r:id="rId27"/>
    <p:sldId id="350" r:id="rId28"/>
    <p:sldId id="3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76588" autoAdjust="0"/>
  </p:normalViewPr>
  <p:slideViewPr>
    <p:cSldViewPr snapToGrid="0">
      <p:cViewPr varScale="1">
        <p:scale>
          <a:sx n="88" d="100"/>
          <a:sy n="88" d="100"/>
        </p:scale>
        <p:origin x="11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SzdhH8xAX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 </a:t>
            </a:r>
            <a:r>
              <a:rPr lang="en-US" sz="1200" b="0" i="0" kern="1200" dirty="0" err="1" smtClean="0">
                <a:solidFill>
                  <a:schemeClr val="tx1"/>
                </a:solidFill>
                <a:effectLst/>
                <a:latin typeface="+mn-lt"/>
                <a:ea typeface="+mn-ea"/>
                <a:cs typeface="+mn-cs"/>
              </a:rPr>
              <a:t>Raghvendra</a:t>
            </a:r>
            <a:r>
              <a:rPr lang="en-US" sz="1200" b="0" i="0" kern="1200" dirty="0" smtClean="0">
                <a:solidFill>
                  <a:schemeClr val="tx1"/>
                </a:solidFill>
                <a:effectLst/>
                <a:latin typeface="+mn-lt"/>
                <a:ea typeface="+mn-ea"/>
                <a:cs typeface="+mn-cs"/>
              </a:rPr>
              <a:t>, good to know about you. My Selenium WebDriver with Java tutorial for beginner is available at- </a:t>
            </a:r>
            <a:r>
              <a:rPr lang="en-US" sz="1200" b="0" i="0" kern="1200" dirty="0" smtClean="0">
                <a:solidFill>
                  <a:schemeClr val="tx1"/>
                </a:solidFill>
                <a:effectLst/>
                <a:latin typeface="+mn-lt"/>
                <a:ea typeface="+mn-ea"/>
                <a:cs typeface="+mn-cs"/>
                <a:hlinkClick r:id="rId3"/>
              </a:rPr>
              <a:t>https://youtu.be/2SzdhH8xAX4</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flow coverage link</a:t>
            </a:r>
          </a:p>
          <a:p>
            <a:r>
              <a:rPr lang="en-US" dirty="0" smtClean="0"/>
              <a:t>https://www.cs.wm.edu/~kemper/cs435/slides/l15.pdf</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28</a:t>
            </a:fld>
            <a:endParaRPr lang="en-US"/>
          </a:p>
        </p:txBody>
      </p:sp>
    </p:spTree>
    <p:extLst>
      <p:ext uri="{BB962C8B-B14F-4D97-AF65-F5344CB8AC3E}">
        <p14:creationId xmlns:p14="http://schemas.microsoft.com/office/powerpoint/2010/main" val="415206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r>
              <a:rPr lang="en-US" dirty="0" smtClean="0"/>
              <a:t>Chapter 14 SQA by Jeff Tian</a:t>
            </a:r>
            <a:endParaRPr lang="en-US" dirty="0"/>
          </a:p>
        </p:txBody>
      </p:sp>
    </p:spTree>
    <p:extLst>
      <p:ext uri="{BB962C8B-B14F-4D97-AF65-F5344CB8AC3E}">
        <p14:creationId xmlns:p14="http://schemas.microsoft.com/office/powerpoint/2010/main" val="26458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For example, desk checks should precede any other reviews or inspections because we do not want to waste other people’s time and effort on trivial and obvious mistakes we have made in product development. Information from reviews and walkthroughs can be used to plan for inspections and to determine which part</a:t>
            </a:r>
          </a:p>
          <a:p>
            <a:r>
              <a:rPr lang="en-US" sz="1200" dirty="0" smtClean="0"/>
              <a:t>to inspect, inspection techniques or processes to use, whom to invite as inspectors, etc. In addition, follow-up on inspection results and defect fixing can often be an informal review instead of another round of formal inspection.</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12</a:t>
            </a:fld>
            <a:endParaRPr lang="en-US"/>
          </a:p>
        </p:txBody>
      </p:sp>
    </p:spTree>
    <p:extLst>
      <p:ext uri="{BB962C8B-B14F-4D97-AF65-F5344CB8AC3E}">
        <p14:creationId xmlns:p14="http://schemas.microsoft.com/office/powerpoint/2010/main" val="104254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19</a:t>
            </a:fld>
            <a:endParaRPr lang="en-US"/>
          </a:p>
        </p:txBody>
      </p:sp>
    </p:spTree>
    <p:extLst>
      <p:ext uri="{BB962C8B-B14F-4D97-AF65-F5344CB8AC3E}">
        <p14:creationId xmlns:p14="http://schemas.microsoft.com/office/powerpoint/2010/main" val="142141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they may be dealing with the same defect perspective, such as faults that are directly detected and removed in inspection. In other cases, they may be dealing with different defect perspectives, linked through some analysis activities in between. For example, testing detects failures during execution, and additional analyses are performed based on information recorded during the failed executions to locate and remove the underlying faults that caused the failures. Table 17.4 summarizes the perspectives or types of defects observed and dealt with by individual QA alternatives. To make the follow-up defect perspective more meaningful, we also include the general follow-up actions and results for  each QA alternative. </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20</a:t>
            </a:fld>
            <a:endParaRPr lang="en-US"/>
          </a:p>
        </p:txBody>
      </p:sp>
    </p:spTree>
    <p:extLst>
      <p:ext uri="{BB962C8B-B14F-4D97-AF65-F5344CB8AC3E}">
        <p14:creationId xmlns:p14="http://schemas.microsoft.com/office/powerpoint/2010/main" val="280064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Table 17.5 summarizes the different problem types each QA alternative is effective in dealing with.</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21</a:t>
            </a:fld>
            <a:endParaRPr lang="en-US"/>
          </a:p>
        </p:txBody>
      </p:sp>
    </p:spTree>
    <p:extLst>
      <p:ext uri="{BB962C8B-B14F-4D97-AF65-F5344CB8AC3E}">
        <p14:creationId xmlns:p14="http://schemas.microsoft.com/office/powerpoint/2010/main" val="47745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systematic problems can also be addressed by defect prevention techniques by using certain tools, processes,</a:t>
            </a:r>
          </a:p>
          <a:p>
            <a:r>
              <a:rPr lang="en-US" dirty="0" smtClean="0"/>
              <a:t>standards, technologies, etc., to block the errors that are related to fault injections. These</a:t>
            </a:r>
          </a:p>
          <a:p>
            <a:r>
              <a:rPr lang="en-US" dirty="0" smtClean="0"/>
              <a:t>problem types are also related to the pervasive, systematic problems we discuss below in</a:t>
            </a:r>
          </a:p>
          <a:p>
            <a:r>
              <a:rPr lang="en-US" dirty="0" smtClean="0"/>
              <a:t>connection to defect levels.</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22</a:t>
            </a:fld>
            <a:endParaRPr lang="en-US"/>
          </a:p>
        </p:txBody>
      </p:sp>
    </p:spTree>
    <p:extLst>
      <p:ext uri="{BB962C8B-B14F-4D97-AF65-F5344CB8AC3E}">
        <p14:creationId xmlns:p14="http://schemas.microsoft.com/office/powerpoint/2010/main" val="399572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25</a:t>
            </a:fld>
            <a:endParaRPr lang="en-US"/>
          </a:p>
        </p:txBody>
      </p:sp>
    </p:spTree>
    <p:extLst>
      <p:ext uri="{BB962C8B-B14F-4D97-AF65-F5344CB8AC3E}">
        <p14:creationId xmlns:p14="http://schemas.microsoft.com/office/powerpoint/2010/main" val="283486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27</a:t>
            </a:fld>
            <a:endParaRPr lang="en-US"/>
          </a:p>
        </p:txBody>
      </p:sp>
    </p:spTree>
    <p:extLst>
      <p:ext uri="{BB962C8B-B14F-4D97-AF65-F5344CB8AC3E}">
        <p14:creationId xmlns:p14="http://schemas.microsoft.com/office/powerpoint/2010/main" val="395350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F1B1097-CC69-467D-9381-B832142B455C}" type="datetime1">
              <a:rPr lang="en-US" smtClean="0"/>
              <a:t>12/19/2022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AB9ED-07D0-4C85-8988-5144026F672F}" type="datetime1">
              <a:rPr lang="en-US" smtClean="0"/>
              <a:t>12/19/2022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F142F6B-AB15-4C27-87B9-53DC7CD91A95}" type="datetime1">
              <a:rPr lang="en-US" smtClean="0"/>
              <a:t>12/19/2022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837E8-C619-4BE3-A4FF-9FB501A897B4}" type="datetime1">
              <a:rPr lang="en-US" smtClean="0"/>
              <a:t>12/19/2022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E960BCB-5D2E-4EC3-B1FF-DCB88C0285F4}" type="datetime1">
              <a:rPr lang="en-US" smtClean="0"/>
              <a:t>12/19/2022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80403C-2C7A-45C1-B40B-DDC943687224}" type="datetime1">
              <a:rPr lang="en-US" smtClean="0"/>
              <a:t>12/19/2022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D3B15E-642F-49CF-B4C5-FB8564C909BD}" type="datetime1">
              <a:rPr lang="en-US" smtClean="0"/>
              <a:t>12/19/2022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410D93-5C1C-4B7E-8614-364FDD189C88}" type="datetime1">
              <a:rPr lang="en-US" smtClean="0"/>
              <a:t>12/19/2022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0D246-80D6-4CBE-B553-7092DEDAF246}" type="datetime1">
              <a:rPr lang="en-US" smtClean="0"/>
              <a:t>12/19/2022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6385C4-E610-47D6-A613-4D19C750EC41}" type="datetime1">
              <a:rPr lang="en-US" smtClean="0"/>
              <a:t>12/19/2022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8995B3-0933-402E-8743-40AB3AF0B4FE}" type="datetime1">
              <a:rPr lang="en-US" smtClean="0"/>
              <a:t>12/19/2022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9DB4E9A-C671-4946-ADFB-60E1685FD36F}" type="datetime1">
              <a:rPr lang="en-US" smtClean="0"/>
              <a:t>12/19/2022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fontScale="90000"/>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SE-3002</a:t>
            </a:r>
            <a:br>
              <a:rPr lang="en-US" b="1" dirty="0" smtClean="0">
                <a:solidFill>
                  <a:schemeClr val="tx1"/>
                </a:solidFill>
              </a:rPr>
            </a:br>
            <a:r>
              <a:rPr lang="en-US" b="1" dirty="0" smtClean="0">
                <a:solidFill>
                  <a:schemeClr val="tx1"/>
                </a:solidFill>
              </a:rPr>
              <a:t>Software quality engineering</a:t>
            </a:r>
            <a:br>
              <a:rPr lang="en-US" b="1" dirty="0" smtClean="0">
                <a:solidFill>
                  <a:schemeClr val="tx1"/>
                </a:solidFill>
              </a:rPr>
            </a:br>
            <a:r>
              <a:rPr lang="en-US" dirty="0" smtClean="0"/>
              <a:t>Rubab </a:t>
            </a:r>
            <a:r>
              <a:rPr lang="en-US" dirty="0"/>
              <a:t>Jaffar</a:t>
            </a:r>
            <a:br>
              <a:rPr lang="en-US" dirty="0"/>
            </a:br>
            <a:r>
              <a:rPr lang="en-US" dirty="0" smtClean="0">
                <a:solidFill>
                  <a:schemeClr val="accent1">
                    <a:lumMod val="75000"/>
                  </a:schemeClr>
                </a:solidFill>
              </a:rPr>
              <a:t/>
            </a:r>
            <a:br>
              <a:rPr lang="en-US" dirty="0" smtClean="0">
                <a:solidFill>
                  <a:schemeClr val="accent1">
                    <a:lumMod val="75000"/>
                  </a:schemeClr>
                </a:solidFill>
              </a:rPr>
            </a:br>
            <a:r>
              <a:rPr lang="en-US" dirty="0">
                <a:solidFill>
                  <a:schemeClr val="accent1">
                    <a:lumMod val="75000"/>
                  </a:schemeClr>
                </a:solidFill>
              </a:rPr>
              <a:t/>
            </a:r>
            <a:br>
              <a:rPr lang="en-US" dirty="0">
                <a:solidFill>
                  <a:schemeClr val="accent1">
                    <a:lumMod val="75000"/>
                  </a:schemeClr>
                </a:solidFill>
              </a:rPr>
            </a:br>
            <a:r>
              <a:rPr lang="en-US" b="1" dirty="0"/>
              <a:t/>
            </a:r>
            <a:br>
              <a:rPr lang="en-US" b="1" dirty="0"/>
            </a:br>
            <a:endParaRPr lang="en-US" dirty="0"/>
          </a:p>
        </p:txBody>
      </p:sp>
      <p:sp>
        <p:nvSpPr>
          <p:cNvPr id="5" name="Rectangle 4"/>
          <p:cNvSpPr/>
          <p:nvPr/>
        </p:nvSpPr>
        <p:spPr>
          <a:xfrm>
            <a:off x="329137" y="3244334"/>
            <a:ext cx="11533735" cy="1369606"/>
          </a:xfrm>
          <a:prstGeom prst="rect">
            <a:avLst/>
          </a:prstGeom>
        </p:spPr>
        <p:txBody>
          <a:bodyPr wrap="none">
            <a:spAutoFit/>
          </a:bodyPr>
          <a:lstStyle/>
          <a:p>
            <a:pPr algn="ctr"/>
            <a:r>
              <a:rPr lang="en-US" sz="4300" b="1" dirty="0">
                <a:solidFill>
                  <a:schemeClr val="bg1"/>
                </a:solidFill>
              </a:rPr>
              <a:t>Part </a:t>
            </a:r>
            <a:r>
              <a:rPr lang="en-US" sz="4300" b="1" dirty="0" smtClean="0">
                <a:solidFill>
                  <a:schemeClr val="bg1"/>
                </a:solidFill>
              </a:rPr>
              <a:t>III-Other </a:t>
            </a:r>
            <a:r>
              <a:rPr lang="en-US" sz="4300" b="1" dirty="0">
                <a:solidFill>
                  <a:schemeClr val="bg1"/>
                </a:solidFill>
              </a:rPr>
              <a:t>Quality Assurance </a:t>
            </a:r>
            <a:r>
              <a:rPr lang="en-US" sz="4300" b="1" dirty="0" smtClean="0">
                <a:solidFill>
                  <a:schemeClr val="bg1"/>
                </a:solidFill>
              </a:rPr>
              <a:t>Techniques</a:t>
            </a:r>
          </a:p>
          <a:p>
            <a:pPr algn="ctr"/>
            <a:r>
              <a:rPr lang="en-US" sz="4000" b="1" dirty="0" smtClean="0">
                <a:solidFill>
                  <a:schemeClr val="bg1"/>
                </a:solidFill>
              </a:rPr>
              <a:t>Software review, walk through</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1</a:t>
            </a:fld>
            <a:endParaRPr lang="en-US"/>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informal desk checks, reviews, and walkthroughs</a:t>
            </a:r>
          </a:p>
        </p:txBody>
      </p:sp>
      <p:sp>
        <p:nvSpPr>
          <p:cNvPr id="3" name="Content Placeholder 2"/>
          <p:cNvSpPr>
            <a:spLocks noGrp="1"/>
          </p:cNvSpPr>
          <p:nvPr>
            <p:ph idx="1"/>
          </p:nvPr>
        </p:nvSpPr>
        <p:spPr/>
        <p:txBody>
          <a:bodyPr>
            <a:normAutofit/>
          </a:bodyPr>
          <a:lstStyle/>
          <a:p>
            <a:r>
              <a:rPr lang="en-US" sz="2000" b="1" dirty="0">
                <a:solidFill>
                  <a:schemeClr val="accent3">
                    <a:lumMod val="60000"/>
                    <a:lumOff val="40000"/>
                  </a:schemeClr>
                </a:solidFill>
              </a:rPr>
              <a:t>Desk check</a:t>
            </a:r>
            <a:r>
              <a:rPr lang="en-US" dirty="0"/>
              <a:t> typically refers to informal check or inspection of technical documents </a:t>
            </a:r>
            <a:r>
              <a:rPr lang="en-US" dirty="0" smtClean="0"/>
              <a:t>produced </a:t>
            </a:r>
            <a:r>
              <a:rPr lang="en-US" dirty="0"/>
              <a:t>by oneself, which is not too different from proofreading one’s own writings to </a:t>
            </a:r>
            <a:r>
              <a:rPr lang="en-US" dirty="0" smtClean="0"/>
              <a:t>catch and </a:t>
            </a:r>
            <a:r>
              <a:rPr lang="en-US" dirty="0"/>
              <a:t>correct obvious mistakes. </a:t>
            </a:r>
            <a:endParaRPr lang="en-US" dirty="0" smtClean="0"/>
          </a:p>
          <a:p>
            <a:r>
              <a:rPr lang="en-US" dirty="0" smtClean="0"/>
              <a:t>Instead, desk </a:t>
            </a:r>
            <a:r>
              <a:rPr lang="en-US" dirty="0"/>
              <a:t>checks should focus on logical and conceptual problems, to make effective use of </a:t>
            </a:r>
            <a:r>
              <a:rPr lang="en-US" dirty="0" smtClean="0"/>
              <a:t>the valuable </a:t>
            </a:r>
            <a:r>
              <a:rPr lang="en-US" dirty="0"/>
              <a:t>time of software professionals.</a:t>
            </a:r>
          </a:p>
          <a:p>
            <a:r>
              <a:rPr lang="en-US" sz="2000" b="1" dirty="0" smtClean="0">
                <a:solidFill>
                  <a:schemeClr val="accent3">
                    <a:lumMod val="60000"/>
                    <a:lumOff val="40000"/>
                  </a:schemeClr>
                </a:solidFill>
              </a:rPr>
              <a:t>Review</a:t>
            </a:r>
            <a:r>
              <a:rPr lang="en-US" dirty="0" smtClean="0"/>
              <a:t> </a:t>
            </a:r>
            <a:r>
              <a:rPr lang="en-US" dirty="0"/>
              <a:t>typically refers to informal check or inspection of technical</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10</a:t>
            </a:fld>
            <a:endParaRPr lang="en-US"/>
          </a:p>
        </p:txBody>
      </p:sp>
    </p:spTree>
    <p:extLst>
      <p:ext uri="{BB962C8B-B14F-4D97-AF65-F5344CB8AC3E}">
        <p14:creationId xmlns:p14="http://schemas.microsoft.com/office/powerpoint/2010/main" val="1717774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Review </a:t>
            </a:r>
            <a:r>
              <a:rPr lang="en-US" dirty="0"/>
              <a:t>typically refers to informal check or inspection of </a:t>
            </a:r>
            <a:r>
              <a:rPr lang="en-US" dirty="0" smtClean="0"/>
              <a:t>technical documents</a:t>
            </a:r>
            <a:r>
              <a:rPr lang="en-US" dirty="0"/>
              <a:t>, but in this case, produced by someone else, either organized as individual effort</a:t>
            </a:r>
            <a:r>
              <a:rPr lang="en-US" dirty="0" smtClean="0"/>
              <a:t>, or </a:t>
            </a:r>
            <a:r>
              <a:rPr lang="en-US" dirty="0"/>
              <a:t>as group effort in meetings, conference calls, etc. </a:t>
            </a:r>
            <a:endParaRPr lang="en-US" dirty="0" smtClean="0"/>
          </a:p>
          <a:p>
            <a:r>
              <a:rPr lang="en-US" dirty="0" smtClean="0"/>
              <a:t>The </a:t>
            </a:r>
            <a:r>
              <a:rPr lang="en-US" dirty="0"/>
              <a:t>focus of these reviews should </a:t>
            </a:r>
            <a:r>
              <a:rPr lang="en-US" dirty="0" smtClean="0"/>
              <a:t>be similar </a:t>
            </a:r>
            <a:r>
              <a:rPr lang="en-US" dirty="0"/>
              <a:t>to desk checks, that is, on logical and conceptual problems. </a:t>
            </a:r>
            <a:endParaRPr lang="en-US" dirty="0" smtClean="0"/>
          </a:p>
          <a:p>
            <a:r>
              <a:rPr lang="en-US" dirty="0" smtClean="0"/>
              <a:t>The </a:t>
            </a:r>
            <a:r>
              <a:rPr lang="en-US" dirty="0"/>
              <a:t>differences </a:t>
            </a:r>
            <a:r>
              <a:rPr lang="en-US" dirty="0" smtClean="0"/>
              <a:t>in views</a:t>
            </a:r>
            <a:r>
              <a:rPr lang="en-US" dirty="0"/>
              <a:t>, experience, and skill set are the primary reasons to use some reviews to </a:t>
            </a:r>
            <a:r>
              <a:rPr lang="en-US" dirty="0" smtClean="0"/>
              <a:t>complement desk </a:t>
            </a:r>
            <a:r>
              <a:rPr lang="en-US" dirty="0"/>
              <a:t>checks. </a:t>
            </a:r>
            <a:endParaRPr lang="en-US" dirty="0" smtClean="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11</a:t>
            </a:fld>
            <a:endParaRPr lang="en-US"/>
          </a:p>
        </p:txBody>
      </p:sp>
    </p:spTree>
    <p:extLst>
      <p:ext uri="{BB962C8B-B14F-4D97-AF65-F5344CB8AC3E}">
        <p14:creationId xmlns:p14="http://schemas.microsoft.com/office/powerpoint/2010/main" val="3571279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a:t>
            </a:r>
            <a:endParaRPr lang="en-US" dirty="0"/>
          </a:p>
        </p:txBody>
      </p:sp>
      <p:sp>
        <p:nvSpPr>
          <p:cNvPr id="3" name="Content Placeholder 2"/>
          <p:cNvSpPr>
            <a:spLocks noGrp="1"/>
          </p:cNvSpPr>
          <p:nvPr>
            <p:ph idx="1"/>
          </p:nvPr>
        </p:nvSpPr>
        <p:spPr>
          <a:xfrm>
            <a:off x="460422" y="2273508"/>
            <a:ext cx="11029615" cy="3678303"/>
          </a:xfrm>
        </p:spPr>
        <p:txBody>
          <a:bodyPr>
            <a:noAutofit/>
          </a:bodyPr>
          <a:lstStyle/>
          <a:p>
            <a:r>
              <a:rPr lang="en-US" sz="1600" dirty="0" smtClean="0"/>
              <a:t>a </a:t>
            </a:r>
            <a:r>
              <a:rPr lang="en-US" sz="1600" dirty="0"/>
              <a:t>more organized review </a:t>
            </a:r>
            <a:r>
              <a:rPr lang="en-US" sz="1600" dirty="0" smtClean="0"/>
              <a:t>typically applied </a:t>
            </a:r>
            <a:r>
              <a:rPr lang="en-US" sz="1600" dirty="0"/>
              <a:t>to software design and code. </a:t>
            </a:r>
            <a:endParaRPr lang="en-US" sz="1600" dirty="0" smtClean="0"/>
          </a:p>
          <a:p>
            <a:r>
              <a:rPr lang="en-US" sz="1600" dirty="0" smtClean="0"/>
              <a:t>Meetings </a:t>
            </a:r>
            <a:r>
              <a:rPr lang="en-US" sz="1600" dirty="0"/>
              <a:t>are usually used for these walkthroughs.</a:t>
            </a:r>
          </a:p>
          <a:p>
            <a:r>
              <a:rPr lang="en-US" sz="1600" dirty="0"/>
              <a:t>The designer or the code owner usually leads the meeting, explaining the intentions </a:t>
            </a:r>
            <a:r>
              <a:rPr lang="en-US" sz="1600" dirty="0" smtClean="0"/>
              <a:t>and rationales </a:t>
            </a:r>
            <a:r>
              <a:rPr lang="en-US" sz="1600" dirty="0"/>
              <a:t>for the design or the code, and the other reviewers (meeting participants) examine </a:t>
            </a:r>
            <a:r>
              <a:rPr lang="en-US" sz="1600" dirty="0" smtClean="0"/>
              <a:t> these design code </a:t>
            </a:r>
            <a:r>
              <a:rPr lang="en-US" sz="1600" dirty="0"/>
              <a:t>for overall logical and environmental soundness and offer their </a:t>
            </a:r>
            <a:r>
              <a:rPr lang="en-US" sz="1600" dirty="0" smtClean="0"/>
              <a:t>feedback and </a:t>
            </a:r>
            <a:r>
              <a:rPr lang="en-US" sz="1600" dirty="0"/>
              <a:t>suggestions. </a:t>
            </a:r>
            <a:endParaRPr lang="en-US" sz="1600" dirty="0" smtClean="0"/>
          </a:p>
          <a:p>
            <a:r>
              <a:rPr lang="en-US" sz="1600" dirty="0" smtClean="0"/>
              <a:t>Defect </a:t>
            </a:r>
            <a:r>
              <a:rPr lang="en-US" sz="1600" dirty="0"/>
              <a:t>detection is not the focus. </a:t>
            </a:r>
            <a:endParaRPr lang="en-US" sz="1600" dirty="0" smtClean="0"/>
          </a:p>
          <a:p>
            <a:r>
              <a:rPr lang="en-US" sz="1600" dirty="0" smtClean="0"/>
              <a:t>Typically</a:t>
            </a:r>
            <a:r>
              <a:rPr lang="en-US" sz="1600" dirty="0"/>
              <a:t>, these meetings require </a:t>
            </a:r>
            <a:r>
              <a:rPr lang="en-US" sz="1600" dirty="0" smtClean="0"/>
              <a:t>less time </a:t>
            </a:r>
            <a:r>
              <a:rPr lang="en-US" sz="1600" dirty="0"/>
              <a:t>and preparation by the participants except for the owners</a:t>
            </a: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12</a:t>
            </a:fld>
            <a:endParaRPr lang="en-US"/>
          </a:p>
        </p:txBody>
      </p:sp>
    </p:spTree>
    <p:extLst>
      <p:ext uri="{BB962C8B-B14F-4D97-AF65-F5344CB8AC3E}">
        <p14:creationId xmlns:p14="http://schemas.microsoft.com/office/powerpoint/2010/main" val="4257943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limitations</a:t>
            </a:r>
            <a:endParaRPr lang="en-US" dirty="0"/>
          </a:p>
        </p:txBody>
      </p:sp>
      <p:sp>
        <p:nvSpPr>
          <p:cNvPr id="3" name="Content Placeholder 2"/>
          <p:cNvSpPr>
            <a:spLocks noGrp="1"/>
          </p:cNvSpPr>
          <p:nvPr>
            <p:ph idx="1"/>
          </p:nvPr>
        </p:nvSpPr>
        <p:spPr>
          <a:xfrm>
            <a:off x="370114" y="1458686"/>
            <a:ext cx="11240693" cy="4858250"/>
          </a:xfrm>
        </p:spPr>
        <p:txBody>
          <a:bodyPr/>
          <a:lstStyle/>
          <a:p>
            <a:r>
              <a:rPr lang="en-US" sz="2400" dirty="0"/>
              <a:t>As a human-intensive QA alternative, inspection also suffers from its own </a:t>
            </a:r>
            <a:r>
              <a:rPr lang="en-US" sz="2400" dirty="0" smtClean="0"/>
              <a:t>limitations, including</a:t>
            </a:r>
            <a:r>
              <a:rPr lang="en-US" sz="2400" dirty="0"/>
              <a:t>: </a:t>
            </a:r>
          </a:p>
          <a:p>
            <a:pPr lvl="1"/>
            <a:r>
              <a:rPr lang="en-US" sz="1800" dirty="0" smtClean="0"/>
              <a:t>Difficulties </a:t>
            </a:r>
            <a:r>
              <a:rPr lang="en-US" sz="1800" dirty="0"/>
              <a:t>in dealing with dynamic and complex interactions often present </a:t>
            </a:r>
            <a:r>
              <a:rPr lang="en-US" sz="1800" dirty="0" smtClean="0"/>
              <a:t>among many </a:t>
            </a:r>
            <a:r>
              <a:rPr lang="en-US" sz="1800" dirty="0"/>
              <a:t>different components or functions in large software systems; </a:t>
            </a:r>
          </a:p>
          <a:p>
            <a:pPr lvl="1"/>
            <a:r>
              <a:rPr lang="en-US" sz="1800" dirty="0" smtClean="0"/>
              <a:t>Difficulties </a:t>
            </a:r>
            <a:r>
              <a:rPr lang="en-US" sz="1800" dirty="0"/>
              <a:t>with task automation because of the human expertise </a:t>
            </a:r>
            <a:r>
              <a:rPr lang="en-US" sz="1800" dirty="0" smtClean="0"/>
              <a:t>involved</a:t>
            </a:r>
            <a:endParaRPr lang="en-US" sz="18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13</a:t>
            </a:fld>
            <a:endParaRPr lang="en-US"/>
          </a:p>
        </p:txBody>
      </p:sp>
    </p:spTree>
    <p:extLst>
      <p:ext uri="{BB962C8B-B14F-4D97-AF65-F5344CB8AC3E}">
        <p14:creationId xmlns:p14="http://schemas.microsoft.com/office/powerpoint/2010/main" val="3337559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VERIFICATION</a:t>
            </a:r>
          </a:p>
        </p:txBody>
      </p:sp>
      <p:sp>
        <p:nvSpPr>
          <p:cNvPr id="3" name="Content Placeholder 2"/>
          <p:cNvSpPr>
            <a:spLocks noGrp="1"/>
          </p:cNvSpPr>
          <p:nvPr>
            <p:ph idx="1"/>
          </p:nvPr>
        </p:nvSpPr>
        <p:spPr/>
        <p:txBody>
          <a:bodyPr>
            <a:normAutofit/>
          </a:bodyPr>
          <a:lstStyle/>
          <a:p>
            <a:pPr algn="just"/>
            <a:r>
              <a:rPr lang="en-US" dirty="0"/>
              <a:t>The basic idea of formal verification is to verify the correctness, or absence of faults</a:t>
            </a:r>
            <a:r>
              <a:rPr lang="en-US" dirty="0" smtClean="0"/>
              <a:t>, of </a:t>
            </a:r>
            <a:r>
              <a:rPr lang="en-US" dirty="0"/>
              <a:t>some given program code or design against its formal specifications. </a:t>
            </a:r>
            <a:endParaRPr lang="en-US" dirty="0" smtClean="0"/>
          </a:p>
          <a:p>
            <a:pPr algn="just"/>
            <a:r>
              <a:rPr lang="en-US" dirty="0" smtClean="0"/>
              <a:t>Therefore</a:t>
            </a:r>
            <a:r>
              <a:rPr lang="en-US" dirty="0"/>
              <a:t>, </a:t>
            </a:r>
            <a:r>
              <a:rPr lang="en-US" dirty="0" smtClean="0"/>
              <a:t>the existence </a:t>
            </a:r>
            <a:r>
              <a:rPr lang="en-US" dirty="0"/>
              <a:t>of formal specifications is a prerequisite for formal verifications. </a:t>
            </a:r>
            <a:endParaRPr lang="en-US" dirty="0" smtClean="0"/>
          </a:p>
          <a:p>
            <a:pPr algn="just"/>
            <a:r>
              <a:rPr lang="en-US" dirty="0" smtClean="0"/>
              <a:t>Both formal specification </a:t>
            </a:r>
            <a:r>
              <a:rPr lang="en-US" dirty="0"/>
              <a:t>techniques and formal verification techniques are referred to as formal </a:t>
            </a:r>
            <a:r>
              <a:rPr lang="en-US" dirty="0" smtClean="0"/>
              <a:t>methods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14</a:t>
            </a:fld>
            <a:endParaRPr lang="en-US"/>
          </a:p>
        </p:txBody>
      </p:sp>
    </p:spTree>
    <p:extLst>
      <p:ext uri="{BB962C8B-B14F-4D97-AF65-F5344CB8AC3E}">
        <p14:creationId xmlns:p14="http://schemas.microsoft.com/office/powerpoint/2010/main" val="3990886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use of formal methods can be summarized in the following two-step </a:t>
            </a:r>
            <a:r>
              <a:rPr lang="en-US" dirty="0" smtClean="0"/>
              <a:t>process</a:t>
            </a:r>
            <a:endParaRPr lang="en-US" dirty="0"/>
          </a:p>
        </p:txBody>
      </p:sp>
      <p:sp>
        <p:nvSpPr>
          <p:cNvPr id="3" name="Content Placeholder 2"/>
          <p:cNvSpPr>
            <a:spLocks noGrp="1"/>
          </p:cNvSpPr>
          <p:nvPr>
            <p:ph idx="1"/>
          </p:nvPr>
        </p:nvSpPr>
        <p:spPr>
          <a:xfrm>
            <a:off x="206830" y="1521325"/>
            <a:ext cx="11403978" cy="4430486"/>
          </a:xfrm>
        </p:spPr>
        <p:txBody>
          <a:bodyPr>
            <a:normAutofit/>
          </a:bodyPr>
          <a:lstStyle/>
          <a:p>
            <a:pPr algn="just"/>
            <a:r>
              <a:rPr lang="en-US" sz="2000" b="1" dirty="0">
                <a:solidFill>
                  <a:schemeClr val="tx1"/>
                </a:solidFill>
              </a:rPr>
              <a:t>1. Constructing formal </a:t>
            </a:r>
            <a:r>
              <a:rPr lang="en-US" sz="2000" b="1" dirty="0" smtClean="0">
                <a:solidFill>
                  <a:schemeClr val="tx1"/>
                </a:solidFill>
              </a:rPr>
              <a:t>specifications: </a:t>
            </a:r>
            <a:r>
              <a:rPr lang="en-US" sz="2000" dirty="0" smtClean="0">
                <a:solidFill>
                  <a:schemeClr val="tx1"/>
                </a:solidFill>
              </a:rPr>
              <a:t> </a:t>
            </a:r>
            <a:r>
              <a:rPr lang="en-US" sz="2000" dirty="0" smtClean="0"/>
              <a:t>The </a:t>
            </a:r>
            <a:r>
              <a:rPr lang="en-US" sz="2000" dirty="0"/>
              <a:t>expected behavior and other properties </a:t>
            </a:r>
            <a:r>
              <a:rPr lang="en-US" sz="2000" dirty="0" smtClean="0"/>
              <a:t>of the </a:t>
            </a:r>
            <a:r>
              <a:rPr lang="en-US" sz="2000" dirty="0"/>
              <a:t>software artifacts are represented in formal models. These models of </a:t>
            </a:r>
            <a:r>
              <a:rPr lang="en-US" sz="2000" dirty="0" smtClean="0"/>
              <a:t>program code</a:t>
            </a:r>
            <a:r>
              <a:rPr lang="en-US" sz="2000" dirty="0"/>
              <a:t>, design, and expected behavior are typically product-dependent, which can </a:t>
            </a:r>
            <a:r>
              <a:rPr lang="en-US" sz="2000" dirty="0" smtClean="0"/>
              <a:t>be specifically </a:t>
            </a:r>
            <a:r>
              <a:rPr lang="en-US" sz="2000" dirty="0"/>
              <a:t>constructed for formal verification and analysis purposes. </a:t>
            </a:r>
            <a:endParaRPr lang="en-US" sz="2000" dirty="0" smtClean="0"/>
          </a:p>
          <a:p>
            <a:pPr algn="just"/>
            <a:r>
              <a:rPr lang="en-US" sz="2000" b="1" dirty="0" smtClean="0">
                <a:solidFill>
                  <a:schemeClr val="tx1"/>
                </a:solidFill>
              </a:rPr>
              <a:t>2</a:t>
            </a:r>
            <a:r>
              <a:rPr lang="en-US" sz="2000" b="1" dirty="0">
                <a:solidFill>
                  <a:schemeClr val="tx1"/>
                </a:solidFill>
              </a:rPr>
              <a:t>. Performing formal </a:t>
            </a:r>
            <a:r>
              <a:rPr lang="en-US" sz="2000" b="1" dirty="0" smtClean="0">
                <a:solidFill>
                  <a:schemeClr val="tx1"/>
                </a:solidFill>
              </a:rPr>
              <a:t>verifications: </a:t>
            </a:r>
            <a:r>
              <a:rPr lang="en-US" sz="2000" dirty="0"/>
              <a:t>Formal analysis techniques are applied on the </a:t>
            </a:r>
            <a:r>
              <a:rPr lang="en-US" sz="2000" dirty="0" smtClean="0"/>
              <a:t>product </a:t>
            </a:r>
            <a:r>
              <a:rPr lang="en-US" sz="2000" dirty="0"/>
              <a:t>components, typically product code or formal designs, to verify their </a:t>
            </a:r>
            <a:r>
              <a:rPr lang="en-US" sz="2000" dirty="0" smtClean="0"/>
              <a:t>correctness with </a:t>
            </a:r>
            <a:r>
              <a:rPr lang="en-US" sz="2000" dirty="0"/>
              <a:t>respect to their formal specifications, or to check for certain </a:t>
            </a:r>
            <a:r>
              <a:rPr lang="en-US" sz="2000" dirty="0" smtClean="0"/>
              <a:t>properties.</a:t>
            </a:r>
            <a:endParaRPr lang="en-US" sz="20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15</a:t>
            </a:fld>
            <a:endParaRPr lang="en-US"/>
          </a:p>
        </p:txBody>
      </p:sp>
    </p:spTree>
    <p:extLst>
      <p:ext uri="{BB962C8B-B14F-4D97-AF65-F5344CB8AC3E}">
        <p14:creationId xmlns:p14="http://schemas.microsoft.com/office/powerpoint/2010/main" val="253910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Formal specifications </a:t>
            </a:r>
            <a:r>
              <a:rPr lang="en-US" dirty="0" smtClean="0"/>
              <a:t>produced </a:t>
            </a:r>
            <a:r>
              <a:rPr lang="en-US" dirty="0"/>
              <a:t>in several different </a:t>
            </a:r>
            <a:r>
              <a:rPr lang="en-US" dirty="0" smtClean="0"/>
              <a:t>forms</a:t>
            </a:r>
            <a:endParaRPr lang="en-US" dirty="0"/>
          </a:p>
        </p:txBody>
      </p:sp>
      <p:sp>
        <p:nvSpPr>
          <p:cNvPr id="3" name="Content Placeholder 2"/>
          <p:cNvSpPr>
            <a:spLocks noGrp="1"/>
          </p:cNvSpPr>
          <p:nvPr>
            <p:ph idx="1"/>
          </p:nvPr>
        </p:nvSpPr>
        <p:spPr>
          <a:xfrm>
            <a:off x="581192" y="2035630"/>
            <a:ext cx="11029615" cy="3823170"/>
          </a:xfrm>
        </p:spPr>
        <p:txBody>
          <a:bodyPr>
            <a:normAutofit/>
          </a:bodyPr>
          <a:lstStyle/>
          <a:p>
            <a:pPr algn="just"/>
            <a:r>
              <a:rPr lang="en-US" dirty="0"/>
              <a:t>T</a:t>
            </a:r>
            <a:r>
              <a:rPr lang="en-US" dirty="0" smtClean="0"/>
              <a:t>wo </a:t>
            </a:r>
            <a:r>
              <a:rPr lang="en-US" dirty="0"/>
              <a:t>general categories, descriptive specifications and operational specifications</a:t>
            </a:r>
          </a:p>
          <a:p>
            <a:pPr algn="just"/>
            <a:r>
              <a:rPr lang="en-US" b="1" dirty="0" smtClean="0">
                <a:solidFill>
                  <a:schemeClr val="tx1"/>
                </a:solidFill>
              </a:rPr>
              <a:t>Descriptive specifications </a:t>
            </a:r>
            <a:r>
              <a:rPr lang="en-US" dirty="0"/>
              <a:t>focus on the properties or conditions associated with </a:t>
            </a:r>
            <a:r>
              <a:rPr lang="en-US" dirty="0" smtClean="0"/>
              <a:t>software </a:t>
            </a:r>
            <a:r>
              <a:rPr lang="en-US" dirty="0"/>
              <a:t>products and their components. For example: </a:t>
            </a:r>
          </a:p>
          <a:p>
            <a:pPr lvl="1" algn="just"/>
            <a:r>
              <a:rPr lang="en-US" dirty="0" smtClean="0"/>
              <a:t>Entity-relationship </a:t>
            </a:r>
            <a:r>
              <a:rPr lang="en-US" dirty="0"/>
              <a:t>diagrams are commonly used to describe product </a:t>
            </a:r>
            <a:r>
              <a:rPr lang="en-US" dirty="0" smtClean="0"/>
              <a:t>components </a:t>
            </a:r>
            <a:r>
              <a:rPr lang="en-US" dirty="0"/>
              <a:t>and connections. </a:t>
            </a:r>
          </a:p>
          <a:p>
            <a:pPr lvl="1" algn="just"/>
            <a:r>
              <a:rPr lang="en-US" dirty="0" smtClean="0"/>
              <a:t>Logical </a:t>
            </a:r>
            <a:r>
              <a:rPr lang="en-US" dirty="0"/>
              <a:t>(or logic) specifications focus on the formal properties associated with </a:t>
            </a:r>
            <a:r>
              <a:rPr lang="en-US" dirty="0" smtClean="0"/>
              <a:t>different </a:t>
            </a:r>
            <a:r>
              <a:rPr lang="en-US" dirty="0"/>
              <a:t>product components or the product as a whole. </a:t>
            </a:r>
          </a:p>
          <a:p>
            <a:pPr algn="just"/>
            <a:r>
              <a:rPr lang="en-US" b="1" dirty="0" smtClean="0">
                <a:solidFill>
                  <a:schemeClr val="tx1"/>
                </a:solidFill>
              </a:rPr>
              <a:t>Operational specifications </a:t>
            </a:r>
            <a:r>
              <a:rPr lang="en-US" dirty="0"/>
              <a:t>focus on the dynamic behavior of the software systems</a:t>
            </a:r>
            <a:r>
              <a:rPr lang="en-US" dirty="0" smtClean="0"/>
              <a:t>. For </a:t>
            </a:r>
            <a:r>
              <a:rPr lang="en-US" dirty="0"/>
              <a:t>example: </a:t>
            </a:r>
          </a:p>
          <a:p>
            <a:pPr lvl="1" algn="just"/>
            <a:r>
              <a:rPr lang="en-US" dirty="0" smtClean="0"/>
              <a:t>Data </a:t>
            </a:r>
            <a:r>
              <a:rPr lang="en-US" dirty="0"/>
              <a:t>flow diagrams specify information flow among the major functional units.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16</a:t>
            </a:fld>
            <a:endParaRPr lang="en-US"/>
          </a:p>
        </p:txBody>
      </p:sp>
    </p:spTree>
    <p:extLst>
      <p:ext uri="{BB962C8B-B14F-4D97-AF65-F5344CB8AC3E}">
        <p14:creationId xmlns:p14="http://schemas.microsoft.com/office/powerpoint/2010/main" val="3862740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EFFECTIVENESS, AND INTEGRATION ISSUES </a:t>
            </a:r>
          </a:p>
        </p:txBody>
      </p:sp>
      <p:sp>
        <p:nvSpPr>
          <p:cNvPr id="3" name="Content Placeholder 2"/>
          <p:cNvSpPr>
            <a:spLocks noGrp="1"/>
          </p:cNvSpPr>
          <p:nvPr>
            <p:ph idx="1"/>
          </p:nvPr>
        </p:nvSpPr>
        <p:spPr/>
        <p:txBody>
          <a:bodyPr>
            <a:normAutofit/>
          </a:bodyPr>
          <a:lstStyle/>
          <a:p>
            <a:pPr algn="just"/>
            <a:r>
              <a:rPr lang="en-US" dirty="0"/>
              <a:t>A</a:t>
            </a:r>
            <a:r>
              <a:rPr lang="en-US" dirty="0" smtClean="0"/>
              <a:t>s </a:t>
            </a:r>
            <a:r>
              <a:rPr lang="en-US" dirty="0"/>
              <a:t>a QA alternative, formal verification and analysis techniques have not </a:t>
            </a:r>
            <a:r>
              <a:rPr lang="en-US" dirty="0" smtClean="0"/>
              <a:t>gained the </a:t>
            </a:r>
            <a:r>
              <a:rPr lang="en-US" dirty="0"/>
              <a:t>wide usage and popularity anywhere close to that for inspection or testing. </a:t>
            </a:r>
            <a:endParaRPr lang="en-US" dirty="0" smtClean="0"/>
          </a:p>
          <a:p>
            <a:pPr algn="just"/>
            <a:r>
              <a:rPr lang="en-US" dirty="0" smtClean="0"/>
              <a:t>Besides their own </a:t>
            </a:r>
            <a:r>
              <a:rPr lang="en-US" dirty="0"/>
              <a:t>limitations related to cost, process, and other issues, one key reason is the general </a:t>
            </a:r>
            <a:r>
              <a:rPr lang="en-US" dirty="0" smtClean="0"/>
              <a:t>lack of </a:t>
            </a:r>
            <a:r>
              <a:rPr lang="en-US" dirty="0"/>
              <a:t>the required expertise, which can be partially solved or alleviated by our </a:t>
            </a:r>
            <a:r>
              <a:rPr lang="en-US" dirty="0" smtClean="0"/>
              <a:t>education system</a:t>
            </a:r>
            <a:r>
              <a:rPr lang="en-US" dirty="0"/>
              <a:t>. </a:t>
            </a:r>
            <a:endParaRPr lang="en-US" dirty="0" smtClean="0"/>
          </a:p>
          <a:p>
            <a:pPr algn="just"/>
            <a:r>
              <a:rPr lang="en-US" dirty="0" smtClean="0"/>
              <a:t>Any </a:t>
            </a:r>
            <a:r>
              <a:rPr lang="en-US" dirty="0"/>
              <a:t>product can potentially benefit from the use of these formal techniques. However</a:t>
            </a:r>
            <a:r>
              <a:rPr lang="en-US" dirty="0" smtClean="0"/>
              <a:t>, due </a:t>
            </a:r>
            <a:r>
              <a:rPr lang="en-US" dirty="0"/>
              <a:t>to the required expertise for the personnel involved in the verification and </a:t>
            </a:r>
            <a:r>
              <a:rPr lang="en-US" dirty="0" smtClean="0"/>
              <a:t>analysis activities </a:t>
            </a:r>
            <a:r>
              <a:rPr lang="en-US" dirty="0"/>
              <a:t>and the related cost, these techniques are mostly used in small software, or in </a:t>
            </a:r>
            <a:r>
              <a:rPr lang="en-US" dirty="0" smtClean="0"/>
              <a:t>a small </a:t>
            </a:r>
            <a:r>
              <a:rPr lang="en-US" dirty="0"/>
              <a:t>subset of larger software systems that require ultra-high quality or where the damage </a:t>
            </a:r>
            <a:r>
              <a:rPr lang="en-US" dirty="0" smtClean="0"/>
              <a:t> of </a:t>
            </a:r>
            <a:r>
              <a:rPr lang="en-US" dirty="0"/>
              <a:t>failures is substantial. </a:t>
            </a:r>
            <a:endParaRPr lang="en-US" dirty="0" smtClean="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17</a:t>
            </a:fld>
            <a:endParaRPr lang="en-US"/>
          </a:p>
        </p:txBody>
      </p:sp>
    </p:spTree>
    <p:extLst>
      <p:ext uri="{BB962C8B-B14F-4D97-AF65-F5344CB8AC3E}">
        <p14:creationId xmlns:p14="http://schemas.microsoft.com/office/powerpoint/2010/main" val="557504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t>
            </a:r>
            <a:r>
              <a:rPr lang="en-US" dirty="0" smtClean="0"/>
              <a:t>TOLERANCE AND </a:t>
            </a:r>
            <a:r>
              <a:rPr lang="en-US" dirty="0"/>
              <a:t>FAILURE CONTAINMENT </a:t>
            </a:r>
          </a:p>
        </p:txBody>
      </p:sp>
      <p:sp>
        <p:nvSpPr>
          <p:cNvPr id="3" name="Content Placeholder 2"/>
          <p:cNvSpPr>
            <a:spLocks noGrp="1"/>
          </p:cNvSpPr>
          <p:nvPr>
            <p:ph idx="1"/>
          </p:nvPr>
        </p:nvSpPr>
        <p:spPr/>
        <p:txBody>
          <a:bodyPr>
            <a:normAutofit/>
          </a:bodyPr>
          <a:lstStyle/>
          <a:p>
            <a:pPr algn="just"/>
            <a:r>
              <a:rPr lang="en-US" dirty="0" smtClean="0"/>
              <a:t>Defect </a:t>
            </a:r>
            <a:r>
              <a:rPr lang="en-US" dirty="0"/>
              <a:t>containment techniques attempt to contain the defects through </a:t>
            </a:r>
            <a:r>
              <a:rPr lang="en-US" dirty="0" smtClean="0"/>
              <a:t>two generic </a:t>
            </a:r>
            <a:r>
              <a:rPr lang="en-US" dirty="0"/>
              <a:t>means: </a:t>
            </a:r>
          </a:p>
          <a:p>
            <a:pPr algn="just"/>
            <a:r>
              <a:rPr lang="en-US" b="1" dirty="0" smtClean="0">
                <a:solidFill>
                  <a:schemeClr val="tx1"/>
                </a:solidFill>
              </a:rPr>
              <a:t>Fault </a:t>
            </a:r>
            <a:r>
              <a:rPr lang="en-US" b="1" dirty="0">
                <a:solidFill>
                  <a:schemeClr val="tx1"/>
                </a:solidFill>
              </a:rPr>
              <a:t>tolerance techniques</a:t>
            </a:r>
            <a:r>
              <a:rPr lang="en-US" dirty="0">
                <a:solidFill>
                  <a:schemeClr val="tx1"/>
                </a:solidFill>
              </a:rPr>
              <a:t> </a:t>
            </a:r>
            <a:r>
              <a:rPr lang="en-US" dirty="0"/>
              <a:t>limit defect manifestation to a local area to avoid </a:t>
            </a:r>
            <a:r>
              <a:rPr lang="en-US" dirty="0" smtClean="0"/>
              <a:t>global failures</a:t>
            </a:r>
            <a:r>
              <a:rPr lang="en-US" dirty="0"/>
              <a:t>, through the use of some duplication designed into the software systems or </a:t>
            </a:r>
            <a:r>
              <a:rPr lang="en-US" dirty="0" smtClean="0"/>
              <a:t> their </a:t>
            </a:r>
            <a:r>
              <a:rPr lang="en-US" dirty="0"/>
              <a:t>operations. </a:t>
            </a:r>
          </a:p>
          <a:p>
            <a:pPr algn="just"/>
            <a:r>
              <a:rPr lang="en-US" b="1" dirty="0" smtClean="0">
                <a:solidFill>
                  <a:schemeClr val="tx1"/>
                </a:solidFill>
              </a:rPr>
              <a:t>Failure </a:t>
            </a:r>
            <a:r>
              <a:rPr lang="en-US" b="1" dirty="0">
                <a:solidFill>
                  <a:schemeClr val="tx1"/>
                </a:solidFill>
              </a:rPr>
              <a:t>containment techniques </a:t>
            </a:r>
            <a:r>
              <a:rPr lang="en-US" dirty="0"/>
              <a:t>reduce the impact or damage associated with </a:t>
            </a:r>
            <a:r>
              <a:rPr lang="en-US" dirty="0" smtClean="0"/>
              <a:t>certain system </a:t>
            </a:r>
            <a:r>
              <a:rPr lang="en-US" dirty="0"/>
              <a:t>failures so that some accidents can be avoided or the related damage can be </a:t>
            </a:r>
            <a:r>
              <a:rPr lang="en-US" dirty="0" smtClean="0"/>
              <a:t> minimized</a:t>
            </a:r>
            <a:r>
              <a:rPr lang="en-US" dirty="0"/>
              <a:t>. </a:t>
            </a:r>
            <a:endParaRPr lang="en-US" dirty="0" smtClean="0"/>
          </a:p>
          <a:p>
            <a:pPr algn="just"/>
            <a:r>
              <a:rPr lang="en-US" dirty="0" smtClean="0"/>
              <a:t>Accidents </a:t>
            </a:r>
            <a:r>
              <a:rPr lang="en-US" dirty="0"/>
              <a:t>are a subset of failures with severe consequences, and the </a:t>
            </a:r>
            <a:r>
              <a:rPr lang="en-US" dirty="0" smtClean="0"/>
              <a:t>pre-conditions </a:t>
            </a:r>
            <a:r>
              <a:rPr lang="en-US" dirty="0"/>
              <a:t>to such accidents are called hazards</a:t>
            </a:r>
            <a:r>
              <a:rPr lang="en-US" dirty="0" smtClean="0"/>
              <a:t>. </a:t>
            </a:r>
          </a:p>
          <a:p>
            <a:pPr algn="just"/>
            <a:r>
              <a:rPr lang="en-US" dirty="0" smtClean="0"/>
              <a:t>Hazard analysis and </a:t>
            </a:r>
            <a:r>
              <a:rPr lang="en-US" dirty="0"/>
              <a:t>resolution play an important role in identifying hazards and dealing with </a:t>
            </a:r>
            <a:r>
              <a:rPr lang="en-US" dirty="0" smtClean="0"/>
              <a:t>them to </a:t>
            </a:r>
            <a:r>
              <a:rPr lang="en-US" dirty="0"/>
              <a:t>contain failures related to potential accidents, thus ensuring system safety.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18</a:t>
            </a:fld>
            <a:endParaRPr lang="en-US"/>
          </a:p>
        </p:txBody>
      </p:sp>
    </p:spTree>
    <p:extLst>
      <p:ext uri="{BB962C8B-B14F-4D97-AF65-F5344CB8AC3E}">
        <p14:creationId xmlns:p14="http://schemas.microsoft.com/office/powerpoint/2010/main" val="2242960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 Defect perspective </a:t>
            </a:r>
          </a:p>
        </p:txBody>
      </p:sp>
      <p:sp>
        <p:nvSpPr>
          <p:cNvPr id="3" name="Content Placeholder 2"/>
          <p:cNvSpPr>
            <a:spLocks noGrp="1"/>
          </p:cNvSpPr>
          <p:nvPr>
            <p:ph idx="1"/>
          </p:nvPr>
        </p:nvSpPr>
        <p:spPr/>
        <p:txBody>
          <a:bodyPr/>
          <a:lstStyle/>
          <a:p>
            <a:pPr algn="just"/>
            <a:r>
              <a:rPr lang="en-US" dirty="0"/>
              <a:t>Among the different defect related perspectives and concepts, </a:t>
            </a:r>
            <a:r>
              <a:rPr lang="en-US" dirty="0" smtClean="0"/>
              <a:t>the QA alternatives can be compared by </a:t>
            </a:r>
            <a:r>
              <a:rPr lang="en-US" dirty="0"/>
              <a:t>examining whether they are dealing with error sources, errors, faults, failures, </a:t>
            </a:r>
            <a:r>
              <a:rPr lang="en-US" dirty="0" smtClean="0"/>
              <a:t> or </a:t>
            </a:r>
            <a:r>
              <a:rPr lang="en-US" dirty="0"/>
              <a:t>accidents. </a:t>
            </a:r>
            <a:endParaRPr lang="en-US" dirty="0" smtClean="0"/>
          </a:p>
          <a:p>
            <a:pPr algn="just"/>
            <a:r>
              <a:rPr lang="en-US" dirty="0" smtClean="0"/>
              <a:t>This </a:t>
            </a:r>
            <a:r>
              <a:rPr lang="en-US" dirty="0"/>
              <a:t>examination can be broken down further into two parts: </a:t>
            </a:r>
          </a:p>
          <a:p>
            <a:pPr algn="just"/>
            <a:r>
              <a:rPr lang="en-US" b="1" dirty="0" smtClean="0"/>
              <a:t>Detection </a:t>
            </a:r>
            <a:r>
              <a:rPr lang="en-US" b="1" dirty="0"/>
              <a:t>or observation of specific problems from specific defect perspectives </a:t>
            </a:r>
            <a:r>
              <a:rPr lang="en-US" b="1" dirty="0" smtClean="0"/>
              <a:t>during the </a:t>
            </a:r>
            <a:r>
              <a:rPr lang="en-US" b="1" dirty="0"/>
              <a:t>performance of specific QA activities. </a:t>
            </a:r>
          </a:p>
          <a:p>
            <a:pPr algn="just"/>
            <a:r>
              <a:rPr lang="en-US" b="1" dirty="0" smtClean="0"/>
              <a:t>Types of follow-up </a:t>
            </a:r>
            <a:r>
              <a:rPr lang="en-US" b="1" dirty="0"/>
              <a:t>actions that deal with the observed or detected problems in specific </a:t>
            </a:r>
            <a:r>
              <a:rPr lang="en-US" b="1" dirty="0" smtClean="0"/>
              <a:t>ways </a:t>
            </a:r>
            <a:r>
              <a:rPr lang="en-US" b="1" dirty="0"/>
              <a:t>as examined from the defect perspectives</a:t>
            </a:r>
            <a:r>
              <a:rPr lang="en-US" dirty="0"/>
              <a:t>.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19</a:t>
            </a:fld>
            <a:endParaRPr lang="en-US"/>
          </a:p>
        </p:txBody>
      </p:sp>
    </p:spTree>
    <p:extLst>
      <p:ext uri="{BB962C8B-B14F-4D97-AF65-F5344CB8AC3E}">
        <p14:creationId xmlns:p14="http://schemas.microsoft.com/office/powerpoint/2010/main" val="3402753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1110343" y="2070397"/>
            <a:ext cx="9601200" cy="3992945"/>
          </a:xfrm>
        </p:spPr>
        <p:txBody>
          <a:bodyPr>
            <a:normAutofit fontScale="77500" lnSpcReduction="20000"/>
          </a:bodyPr>
          <a:lstStyle/>
          <a:p>
            <a:endParaRPr lang="en-US" sz="2400" dirty="0" smtClean="0"/>
          </a:p>
          <a:p>
            <a:pPr marL="0" indent="0">
              <a:buNone/>
            </a:pPr>
            <a:endParaRPr lang="en-US" sz="2400" dirty="0" smtClean="0"/>
          </a:p>
          <a:p>
            <a:r>
              <a:rPr lang="en-US" sz="2400" dirty="0" err="1" smtClean="0"/>
              <a:t>Gilb</a:t>
            </a:r>
            <a:r>
              <a:rPr lang="en-US" sz="2400" dirty="0" smtClean="0"/>
              <a:t> inspection</a:t>
            </a:r>
          </a:p>
          <a:p>
            <a:r>
              <a:rPr lang="en-US" sz="2400" dirty="0" smtClean="0"/>
              <a:t>Desk check</a:t>
            </a:r>
          </a:p>
          <a:p>
            <a:r>
              <a:rPr lang="en-US" sz="2400" dirty="0" smtClean="0"/>
              <a:t>Review</a:t>
            </a:r>
          </a:p>
          <a:p>
            <a:r>
              <a:rPr lang="en-US" sz="2400" dirty="0" smtClean="0"/>
              <a:t>Walkthrough </a:t>
            </a:r>
          </a:p>
          <a:p>
            <a:r>
              <a:rPr lang="en-US" sz="2400" dirty="0" smtClean="0"/>
              <a:t>Comparison of different QA techniques w.r.t</a:t>
            </a:r>
          </a:p>
          <a:p>
            <a:pPr lvl="1"/>
            <a:r>
              <a:rPr lang="en-US" sz="2200" dirty="0" smtClean="0"/>
              <a:t>Defect perspective</a:t>
            </a:r>
          </a:p>
          <a:p>
            <a:pPr lvl="1"/>
            <a:r>
              <a:rPr lang="en-US" sz="2200" dirty="0" smtClean="0"/>
              <a:t>Problem type</a:t>
            </a:r>
          </a:p>
          <a:p>
            <a:pPr lvl="1"/>
            <a:r>
              <a:rPr lang="en-US" sz="2200" dirty="0" smtClean="0"/>
              <a:t>Interpretation</a:t>
            </a:r>
          </a:p>
          <a:p>
            <a:pPr lvl="1"/>
            <a:r>
              <a:rPr lang="en-US" sz="2200" dirty="0" smtClean="0"/>
              <a:t>Level of difficulty</a:t>
            </a:r>
          </a:p>
          <a:p>
            <a:endParaRPr lang="en-US" sz="2400" dirty="0" smtClean="0"/>
          </a:p>
          <a:p>
            <a:endParaRPr lang="en-US" sz="2400" dirty="0" smtClean="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9877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Defect perspective </a:t>
            </a:r>
          </a:p>
        </p:txBody>
      </p:sp>
      <p:pic>
        <p:nvPicPr>
          <p:cNvPr id="6" name="Content Placeholder 5"/>
          <p:cNvPicPr>
            <a:picLocks noGrp="1" noChangeAspect="1"/>
          </p:cNvPicPr>
          <p:nvPr>
            <p:ph idx="1"/>
          </p:nvPr>
        </p:nvPicPr>
        <p:blipFill>
          <a:blip r:embed="rId3"/>
          <a:stretch>
            <a:fillRect/>
          </a:stretch>
        </p:blipFill>
        <p:spPr>
          <a:xfrm>
            <a:off x="1518248" y="1863307"/>
            <a:ext cx="8488393" cy="3278038"/>
          </a:xfrm>
          <a:prstGeom prst="rect">
            <a:avLst/>
          </a:prstGeom>
        </p:spPr>
      </p:pic>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Tree>
    <p:extLst>
      <p:ext uri="{BB962C8B-B14F-4D97-AF65-F5344CB8AC3E}">
        <p14:creationId xmlns:p14="http://schemas.microsoft.com/office/powerpoint/2010/main" val="2248016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Problem types </a:t>
            </a:r>
          </a:p>
        </p:txBody>
      </p:sp>
      <p:sp>
        <p:nvSpPr>
          <p:cNvPr id="3" name="Content Placeholder 2"/>
          <p:cNvSpPr>
            <a:spLocks noGrp="1"/>
          </p:cNvSpPr>
          <p:nvPr>
            <p:ph idx="1"/>
          </p:nvPr>
        </p:nvSpPr>
        <p:spPr>
          <a:xfrm>
            <a:off x="581192" y="2180496"/>
            <a:ext cx="11029615" cy="2078103"/>
          </a:xfrm>
        </p:spPr>
        <p:txBody>
          <a:bodyPr>
            <a:normAutofit/>
          </a:bodyPr>
          <a:lstStyle/>
          <a:p>
            <a:pPr algn="just"/>
            <a:r>
              <a:rPr lang="en-US" dirty="0"/>
              <a:t>Different QA alternative might be effective for different types of problems, including </a:t>
            </a:r>
            <a:r>
              <a:rPr lang="en-US" dirty="0" smtClean="0"/>
              <a:t>dealing </a:t>
            </a:r>
            <a:r>
              <a:rPr lang="en-US" dirty="0"/>
              <a:t>with different perspectives of defects, ranging from different errors and error sources</a:t>
            </a:r>
            <a:r>
              <a:rPr lang="en-US" dirty="0" smtClean="0"/>
              <a:t>, various </a:t>
            </a:r>
            <a:r>
              <a:rPr lang="en-US" dirty="0"/>
              <a:t>types of faults, and failures of different severity and other characteristics. </a:t>
            </a: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21</a:t>
            </a:fld>
            <a:endParaRPr lang="en-US"/>
          </a:p>
        </p:txBody>
      </p:sp>
      <p:pic>
        <p:nvPicPr>
          <p:cNvPr id="7" name="Picture 6"/>
          <p:cNvPicPr>
            <a:picLocks noChangeAspect="1"/>
          </p:cNvPicPr>
          <p:nvPr/>
        </p:nvPicPr>
        <p:blipFill>
          <a:blip r:embed="rId3"/>
          <a:stretch>
            <a:fillRect/>
          </a:stretch>
        </p:blipFill>
        <p:spPr>
          <a:xfrm>
            <a:off x="1483743" y="3554083"/>
            <a:ext cx="8212348" cy="2304716"/>
          </a:xfrm>
          <a:prstGeom prst="rect">
            <a:avLst/>
          </a:prstGeom>
        </p:spPr>
      </p:pic>
    </p:spTree>
    <p:extLst>
      <p:ext uri="{BB962C8B-B14F-4D97-AF65-F5344CB8AC3E}">
        <p14:creationId xmlns:p14="http://schemas.microsoft.com/office/powerpoint/2010/main" val="2209628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Problem types </a:t>
            </a:r>
          </a:p>
        </p:txBody>
      </p:sp>
      <p:sp>
        <p:nvSpPr>
          <p:cNvPr id="3" name="Content Placeholder 2"/>
          <p:cNvSpPr>
            <a:spLocks noGrp="1"/>
          </p:cNvSpPr>
          <p:nvPr>
            <p:ph idx="1"/>
          </p:nvPr>
        </p:nvSpPr>
        <p:spPr/>
        <p:txBody>
          <a:bodyPr>
            <a:normAutofit/>
          </a:bodyPr>
          <a:lstStyle/>
          <a:p>
            <a:pPr algn="just"/>
            <a:r>
              <a:rPr lang="en-US" b="1" dirty="0" smtClean="0"/>
              <a:t>Defect </a:t>
            </a:r>
            <a:r>
              <a:rPr lang="en-US" b="1" dirty="0"/>
              <a:t>prevention works to block some errors or to remove error sources </a:t>
            </a:r>
            <a:r>
              <a:rPr lang="en-US" dirty="0"/>
              <a:t>to </a:t>
            </a:r>
            <a:r>
              <a:rPr lang="en-US" dirty="0" smtClean="0"/>
              <a:t>prevent the </a:t>
            </a:r>
            <a:r>
              <a:rPr lang="en-US" dirty="0"/>
              <a:t>injection of related faults. Therefore, it is generally good at dealing with conceptual </a:t>
            </a:r>
            <a:r>
              <a:rPr lang="en-US" dirty="0" smtClean="0"/>
              <a:t> mistakes </a:t>
            </a:r>
            <a:r>
              <a:rPr lang="en-US" dirty="0"/>
              <a:t>made by software designers and programmers. </a:t>
            </a:r>
            <a:endParaRPr lang="en-US" dirty="0" smtClean="0"/>
          </a:p>
          <a:p>
            <a:pPr algn="just"/>
            <a:r>
              <a:rPr lang="en-US" dirty="0" smtClean="0"/>
              <a:t>Once </a:t>
            </a:r>
            <a:r>
              <a:rPr lang="en-US" dirty="0"/>
              <a:t>such conceptual mistakes can </a:t>
            </a:r>
            <a:r>
              <a:rPr lang="en-US" dirty="0" smtClean="0"/>
              <a:t> be </a:t>
            </a:r>
            <a:r>
              <a:rPr lang="en-US" dirty="0"/>
              <a:t>identified as error sources, they can be effectively eliminated</a:t>
            </a:r>
            <a:r>
              <a:rPr lang="en-US" dirty="0" smtClean="0"/>
              <a:t>.</a:t>
            </a:r>
          </a:p>
          <a:p>
            <a:pPr algn="just"/>
            <a:r>
              <a:rPr lang="en-US" dirty="0"/>
              <a:t>One key difference between inspection and testing is the way faults are identified: </a:t>
            </a:r>
            <a:r>
              <a:rPr lang="en-US" b="1" dirty="0" smtClean="0"/>
              <a:t>inspection </a:t>
            </a:r>
            <a:r>
              <a:rPr lang="en-US" b="1" dirty="0"/>
              <a:t>identifies them directly by examining the software artifact</a:t>
            </a:r>
            <a:r>
              <a:rPr lang="en-US" dirty="0"/>
              <a:t>, while </a:t>
            </a:r>
            <a:r>
              <a:rPr lang="en-US" b="1" dirty="0"/>
              <a:t>failures are </a:t>
            </a:r>
            <a:r>
              <a:rPr lang="en-US" b="1" dirty="0" smtClean="0"/>
              <a:t>observed during </a:t>
            </a:r>
            <a:r>
              <a:rPr lang="en-US" b="1" dirty="0"/>
              <a:t>testing and related faults are identified later by utilizing the recorded execution </a:t>
            </a:r>
            <a:r>
              <a:rPr lang="en-US" b="1" dirty="0" smtClean="0"/>
              <a:t>information</a:t>
            </a:r>
            <a:r>
              <a:rPr lang="en-US" b="1" dirty="0"/>
              <a:t>. </a:t>
            </a:r>
            <a:endParaRPr lang="en-US" b="1" dirty="0" smtClean="0"/>
          </a:p>
          <a:p>
            <a:pPr algn="just"/>
            <a:r>
              <a:rPr lang="en-US" dirty="0" smtClean="0"/>
              <a:t>This </a:t>
            </a:r>
            <a:r>
              <a:rPr lang="en-US" dirty="0"/>
              <a:t>key difference leads to the different types of faults commonly </a:t>
            </a:r>
            <a:r>
              <a:rPr lang="en-US" dirty="0" smtClean="0"/>
              <a:t>detected using </a:t>
            </a:r>
            <a:r>
              <a:rPr lang="en-US" dirty="0"/>
              <a:t>these two </a:t>
            </a:r>
            <a:r>
              <a:rPr lang="en-US" dirty="0" smtClean="0"/>
              <a:t>techniques</a:t>
            </a:r>
            <a:r>
              <a:rPr lang="en-US" dirty="0"/>
              <a:t>.</a:t>
            </a:r>
            <a:endParaRPr lang="en-US" dirty="0" smtClean="0"/>
          </a:p>
          <a:p>
            <a:pPr algn="just"/>
            <a:r>
              <a:rPr lang="en-US" dirty="0" smtClean="0"/>
              <a:t>Inspection </a:t>
            </a:r>
            <a:r>
              <a:rPr lang="en-US" dirty="0"/>
              <a:t>is usually good at detecting static and </a:t>
            </a:r>
            <a:r>
              <a:rPr lang="en-US" dirty="0" smtClean="0"/>
              <a:t>localized faults </a:t>
            </a:r>
            <a:r>
              <a:rPr lang="en-US" dirty="0"/>
              <a:t>which are often related to some common conceptual mistakes, while testing is </a:t>
            </a:r>
            <a:r>
              <a:rPr lang="en-US" dirty="0" smtClean="0"/>
              <a:t>good at </a:t>
            </a:r>
            <a:r>
              <a:rPr lang="en-US" dirty="0"/>
              <a:t>detecting dynamic faults involving multiple components in interactions.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22</a:t>
            </a:fld>
            <a:endParaRPr lang="en-US"/>
          </a:p>
        </p:txBody>
      </p:sp>
    </p:spTree>
    <p:extLst>
      <p:ext uri="{BB962C8B-B14F-4D97-AF65-F5344CB8AC3E}">
        <p14:creationId xmlns:p14="http://schemas.microsoft.com/office/powerpoint/2010/main" val="866249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smtClean="0"/>
              <a:t>reasons of  differences between </a:t>
            </a:r>
            <a:r>
              <a:rPr lang="en-US" dirty="0"/>
              <a:t>the two types of QA alternatives: </a:t>
            </a:r>
          </a:p>
        </p:txBody>
      </p:sp>
      <p:sp>
        <p:nvSpPr>
          <p:cNvPr id="3" name="Content Placeholder 2"/>
          <p:cNvSpPr>
            <a:spLocks noGrp="1"/>
          </p:cNvSpPr>
          <p:nvPr>
            <p:ph idx="1"/>
          </p:nvPr>
        </p:nvSpPr>
        <p:spPr/>
        <p:txBody>
          <a:bodyPr>
            <a:normAutofit/>
          </a:bodyPr>
          <a:lstStyle/>
          <a:p>
            <a:pPr algn="just"/>
            <a:r>
              <a:rPr lang="en-US" sz="2000" dirty="0"/>
              <a:t> Inspection involves static examination while testing involves dynamic executions. </a:t>
            </a:r>
            <a:r>
              <a:rPr lang="en-US" sz="2000" dirty="0" smtClean="0"/>
              <a:t> Therefore</a:t>
            </a:r>
            <a:r>
              <a:rPr lang="en-US" sz="2000" dirty="0"/>
              <a:t>, static problems are more likely to be found during inspection, while </a:t>
            </a:r>
            <a:r>
              <a:rPr lang="en-US" sz="2000" dirty="0" smtClean="0"/>
              <a:t>dynamic </a:t>
            </a:r>
            <a:r>
              <a:rPr lang="en-US" sz="2000" dirty="0"/>
              <a:t>problems are more likely to be found during testing. </a:t>
            </a:r>
          </a:p>
          <a:p>
            <a:pPr algn="just"/>
            <a:r>
              <a:rPr lang="en-US" sz="2000" dirty="0" smtClean="0"/>
              <a:t>It </a:t>
            </a:r>
            <a:r>
              <a:rPr lang="en-US" sz="2000" dirty="0"/>
              <a:t>is hard for human inspectors to keep track of multiple components and </a:t>
            </a:r>
            <a:r>
              <a:rPr lang="en-US" sz="2000" dirty="0" smtClean="0"/>
              <a:t>complicated </a:t>
            </a:r>
            <a:r>
              <a:rPr lang="en-US" sz="2000" dirty="0"/>
              <a:t>interactions over time, while the same task may not be such a difficult one </a:t>
            </a:r>
            <a:r>
              <a:rPr lang="en-US" sz="2000" dirty="0" smtClean="0"/>
              <a:t>for computers</a:t>
            </a:r>
            <a:r>
              <a:rPr lang="en-US" sz="2000" dirty="0"/>
              <a:t>. Therefore, testing is generally better at detecting interaction </a:t>
            </a:r>
            <a:r>
              <a:rPr lang="en-US" sz="2000" dirty="0" smtClean="0"/>
              <a:t>problems involving </a:t>
            </a:r>
            <a:r>
              <a:rPr lang="en-US" sz="2000" dirty="0"/>
              <a:t>multiple components.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23</a:t>
            </a:fld>
            <a:endParaRPr lang="en-US"/>
          </a:p>
        </p:txBody>
      </p:sp>
    </p:spTree>
    <p:extLst>
      <p:ext uri="{BB962C8B-B14F-4D97-AF65-F5344CB8AC3E}">
        <p14:creationId xmlns:p14="http://schemas.microsoft.com/office/powerpoint/2010/main" val="998868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a:t>
            </a:r>
          </a:p>
        </p:txBody>
      </p:sp>
      <p:sp>
        <p:nvSpPr>
          <p:cNvPr id="3" name="Content Placeholder 2"/>
          <p:cNvSpPr>
            <a:spLocks noGrp="1"/>
          </p:cNvSpPr>
          <p:nvPr>
            <p:ph idx="1"/>
          </p:nvPr>
        </p:nvSpPr>
        <p:spPr/>
        <p:txBody>
          <a:bodyPr>
            <a:normAutofit/>
          </a:bodyPr>
          <a:lstStyle/>
          <a:p>
            <a:pPr algn="just"/>
            <a:r>
              <a:rPr lang="en-US" sz="2000" dirty="0"/>
              <a:t>Formal verification deals with logical (or mathematical) correctness, and can be </a:t>
            </a:r>
            <a:r>
              <a:rPr lang="en-US" sz="2000" dirty="0" smtClean="0"/>
              <a:t>interpreted </a:t>
            </a:r>
            <a:r>
              <a:rPr lang="en-US" sz="2000" dirty="0"/>
              <a:t>as extremely formalized inspection. Therefore, it shares some of the </a:t>
            </a:r>
            <a:r>
              <a:rPr lang="en-US" sz="2000" dirty="0" smtClean="0"/>
              <a:t>characteristics of </a:t>
            </a:r>
            <a:r>
              <a:rPr lang="en-US" sz="2000" dirty="0"/>
              <a:t>inspection in dealing with static and logical problems. </a:t>
            </a:r>
          </a:p>
          <a:p>
            <a:pPr algn="just"/>
            <a:r>
              <a:rPr lang="en-US" sz="2000" dirty="0" smtClean="0"/>
              <a:t>Problem </a:t>
            </a:r>
            <a:r>
              <a:rPr lang="en-US" sz="2000" dirty="0"/>
              <a:t>identification is only a side-effect of failing to produce a correctness proof.</a:t>
            </a:r>
          </a:p>
          <a:p>
            <a:pPr algn="just"/>
            <a:r>
              <a:rPr lang="en-US" sz="2000" dirty="0" smtClean="0"/>
              <a:t>Fault </a:t>
            </a:r>
            <a:r>
              <a:rPr lang="en-US" sz="2000" dirty="0"/>
              <a:t>tolerance and failure containment are designed to work with dynamic </a:t>
            </a:r>
            <a:r>
              <a:rPr lang="en-US" sz="2000" dirty="0" smtClean="0"/>
              <a:t>operational problems </a:t>
            </a:r>
            <a:r>
              <a:rPr lang="en-US" sz="2000" dirty="0"/>
              <a:t>that may lead to global failures or accidents. </a:t>
            </a:r>
            <a:endParaRPr lang="en-US" sz="2000" dirty="0" smtClean="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Tree>
    <p:extLst>
      <p:ext uri="{BB962C8B-B14F-4D97-AF65-F5344CB8AC3E}">
        <p14:creationId xmlns:p14="http://schemas.microsoft.com/office/powerpoint/2010/main" val="2520613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a:t>
            </a:r>
            <a:r>
              <a:rPr lang="en-US" dirty="0" smtClean="0"/>
              <a:t>Result </a:t>
            </a:r>
            <a:r>
              <a:rPr lang="en-US" dirty="0"/>
              <a:t>interpretation and constructive information </a:t>
            </a:r>
          </a:p>
        </p:txBody>
      </p:sp>
      <p:sp>
        <p:nvSpPr>
          <p:cNvPr id="3" name="Content Placeholder 2"/>
          <p:cNvSpPr>
            <a:spLocks noGrp="1"/>
          </p:cNvSpPr>
          <p:nvPr>
            <p:ph idx="1"/>
          </p:nvPr>
        </p:nvSpPr>
        <p:spPr>
          <a:xfrm>
            <a:off x="581193" y="2828414"/>
            <a:ext cx="11029615" cy="3678303"/>
          </a:xfrm>
        </p:spPr>
        <p:txBody>
          <a:bodyPr>
            <a:noAutofit/>
          </a:bodyPr>
          <a:lstStyle/>
          <a:p>
            <a:pPr algn="just"/>
            <a:r>
              <a:rPr lang="en-US" sz="1900" dirty="0"/>
              <a:t>Ease of result interpretation plays an important role in the application of specific QA </a:t>
            </a:r>
            <a:r>
              <a:rPr lang="en-US" sz="1900" dirty="0" smtClean="0"/>
              <a:t>techniques</a:t>
            </a:r>
            <a:r>
              <a:rPr lang="en-US" sz="1900" dirty="0"/>
              <a:t>. A good </a:t>
            </a:r>
            <a:r>
              <a:rPr lang="en-US" sz="1900" b="1" dirty="0"/>
              <a:t>understanding</a:t>
            </a:r>
            <a:r>
              <a:rPr lang="en-US" sz="1900" dirty="0"/>
              <a:t> </a:t>
            </a:r>
            <a:r>
              <a:rPr lang="en-US" sz="1900" b="1" dirty="0"/>
              <a:t>of the results is a precondition to follow-up actions. </a:t>
            </a:r>
            <a:endParaRPr lang="en-US" sz="1900" b="1" dirty="0" smtClean="0"/>
          </a:p>
          <a:p>
            <a:pPr algn="just"/>
            <a:r>
              <a:rPr lang="en-US" sz="1900" dirty="0" smtClean="0"/>
              <a:t>For example</a:t>
            </a:r>
            <a:r>
              <a:rPr lang="en-US" sz="1900" dirty="0"/>
              <a:t>, both inspection and testing are aimed at defect removal. However, inspection </a:t>
            </a:r>
            <a:r>
              <a:rPr lang="en-US" sz="1900" dirty="0" smtClean="0"/>
              <a:t>results </a:t>
            </a:r>
            <a:r>
              <a:rPr lang="en-US" sz="1900" dirty="0"/>
              <a:t>are much easier to interpret and can be used directly for defect removal. Testing results need to be analyzed by experienced software professionals to locate the faults that </a:t>
            </a:r>
            <a:r>
              <a:rPr lang="en-US" sz="1900" dirty="0" smtClean="0"/>
              <a:t>caused the </a:t>
            </a:r>
            <a:r>
              <a:rPr lang="en-US" sz="1900" dirty="0"/>
              <a:t>failures observed during testing, and only then can these faults be removed. </a:t>
            </a:r>
          </a:p>
          <a:p>
            <a:pPr algn="just"/>
            <a:r>
              <a:rPr lang="en-US" sz="1900" dirty="0" smtClean="0"/>
              <a:t>Result </a:t>
            </a:r>
            <a:r>
              <a:rPr lang="en-US" sz="1900" dirty="0"/>
              <a:t>interpretation for formal verification, fault tolerance, and failure </a:t>
            </a:r>
            <a:r>
              <a:rPr lang="en-US" sz="1900" dirty="0" smtClean="0"/>
              <a:t>containment </a:t>
            </a:r>
            <a:r>
              <a:rPr lang="en-US" sz="1900" dirty="0"/>
              <a:t>is harder than that for inspection and testing</a:t>
            </a:r>
            <a:r>
              <a:rPr lang="en-US" sz="1900" dirty="0" smtClean="0"/>
              <a:t>. A </a:t>
            </a:r>
            <a:r>
              <a:rPr lang="en-US" sz="1900" dirty="0"/>
              <a:t>significant </a:t>
            </a:r>
            <a:r>
              <a:rPr lang="en-US" sz="1900" dirty="0" smtClean="0"/>
              <a:t>amount of </a:t>
            </a:r>
            <a:r>
              <a:rPr lang="en-US" sz="1900" dirty="0"/>
              <a:t>effort is needed to analyze these results to support follow-up actions. </a:t>
            </a:r>
            <a:endParaRPr lang="en-US" sz="1900" dirty="0" smtClean="0"/>
          </a:p>
          <a:p>
            <a:pPr algn="just"/>
            <a:r>
              <a:rPr lang="en-US" sz="1900" dirty="0" smtClean="0"/>
              <a:t>For </a:t>
            </a:r>
            <a:r>
              <a:rPr lang="en-US" sz="1900" dirty="0"/>
              <a:t>example, in a </a:t>
            </a:r>
            <a:r>
              <a:rPr lang="en-US" sz="1900" dirty="0" smtClean="0"/>
              <a:t> fault </a:t>
            </a:r>
            <a:r>
              <a:rPr lang="en-US" sz="1900" dirty="0"/>
              <a:t>tolerant system using recovery blocks</a:t>
            </a:r>
            <a:r>
              <a:rPr lang="en-US" sz="1900" dirty="0" smtClean="0"/>
              <a:t>, repeated </a:t>
            </a:r>
            <a:r>
              <a:rPr lang="en-US" sz="1900" dirty="0"/>
              <a:t>failures need to be dealt with off-line </a:t>
            </a:r>
            <a:r>
              <a:rPr lang="en-US" sz="1900" dirty="0" smtClean="0"/>
              <a:t>by analyzing </a:t>
            </a:r>
            <a:r>
              <a:rPr lang="en-US" sz="1900" dirty="0"/>
              <a:t>the dynamic records. Much information related to unanticipated environment </a:t>
            </a:r>
            <a:r>
              <a:rPr lang="en-US" sz="1900" dirty="0" smtClean="0"/>
              <a:t>and usage </a:t>
            </a:r>
            <a:r>
              <a:rPr lang="en-US" sz="1900" dirty="0"/>
              <a:t>not covered in the pre-planned testing activities may be included in these records.</a:t>
            </a:r>
          </a:p>
          <a:p>
            <a:pPr algn="just"/>
            <a:r>
              <a:rPr lang="en-US" sz="1900" dirty="0"/>
              <a:t>Similarly, failure containment results typically need additional analysis </a:t>
            </a:r>
            <a:r>
              <a:rPr lang="en-US" sz="1900" dirty="0" smtClean="0"/>
              <a:t>support.</a:t>
            </a:r>
          </a:p>
          <a:p>
            <a:pPr algn="just"/>
            <a:endParaRPr lang="en-US" sz="1900" dirty="0"/>
          </a:p>
          <a:p>
            <a:pPr algn="just"/>
            <a:endParaRPr lang="en-US" sz="1900" dirty="0"/>
          </a:p>
          <a:p>
            <a:pPr algn="just"/>
            <a:endParaRPr lang="en-US" sz="1900" dirty="0"/>
          </a:p>
        </p:txBody>
      </p:sp>
      <p:sp>
        <p:nvSpPr>
          <p:cNvPr id="4" name="Footer Placeholder 3"/>
          <p:cNvSpPr>
            <a:spLocks noGrp="1"/>
          </p:cNvSpPr>
          <p:nvPr>
            <p:ph type="ftr" sz="quarter" idx="11"/>
          </p:nvPr>
        </p:nvSpPr>
        <p:spPr>
          <a:xfrm>
            <a:off x="581192" y="6321262"/>
            <a:ext cx="6917210" cy="365125"/>
          </a:xfrm>
        </p:spPr>
        <p:txBody>
          <a:bodyPr/>
          <a:lstStyle/>
          <a:p>
            <a:r>
              <a:rPr lang="en-US" dirty="0" smtClean="0"/>
              <a:t>Software Quality Engineering</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25</a:t>
            </a:fld>
            <a:endParaRPr lang="en-US"/>
          </a:p>
        </p:txBody>
      </p:sp>
    </p:spTree>
    <p:extLst>
      <p:ext uri="{BB962C8B-B14F-4D97-AF65-F5344CB8AC3E}">
        <p14:creationId xmlns:p14="http://schemas.microsoft.com/office/powerpoint/2010/main" val="3509873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COMPARISON: </a:t>
            </a:r>
            <a:r>
              <a:rPr lang="en-US" dirty="0" smtClean="0"/>
              <a:t>Result </a:t>
            </a:r>
            <a:r>
              <a:rPr lang="en-US" dirty="0"/>
              <a:t>interpretation and constructive information </a:t>
            </a:r>
          </a:p>
        </p:txBody>
      </p:sp>
      <p:sp>
        <p:nvSpPr>
          <p:cNvPr id="3" name="Content Placeholder 2"/>
          <p:cNvSpPr>
            <a:spLocks noGrp="1"/>
          </p:cNvSpPr>
          <p:nvPr>
            <p:ph idx="1"/>
          </p:nvPr>
        </p:nvSpPr>
        <p:spPr/>
        <p:txBody>
          <a:bodyPr>
            <a:normAutofit/>
          </a:bodyPr>
          <a:lstStyle/>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26</a:t>
            </a:fld>
            <a:endParaRPr lang="en-US"/>
          </a:p>
        </p:txBody>
      </p:sp>
      <p:pic>
        <p:nvPicPr>
          <p:cNvPr id="6" name="Picture 5"/>
          <p:cNvPicPr>
            <a:picLocks noChangeAspect="1"/>
          </p:cNvPicPr>
          <p:nvPr/>
        </p:nvPicPr>
        <p:blipFill>
          <a:blip r:embed="rId2"/>
          <a:stretch>
            <a:fillRect/>
          </a:stretch>
        </p:blipFill>
        <p:spPr>
          <a:xfrm>
            <a:off x="700935" y="2296905"/>
            <a:ext cx="10512377" cy="3561894"/>
          </a:xfrm>
          <a:prstGeom prst="rect">
            <a:avLst/>
          </a:prstGeom>
        </p:spPr>
      </p:pic>
    </p:spTree>
    <p:extLst>
      <p:ext uri="{BB962C8B-B14F-4D97-AF65-F5344CB8AC3E}">
        <p14:creationId xmlns:p14="http://schemas.microsoft.com/office/powerpoint/2010/main" val="4293436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t>
            </a:r>
            <a:r>
              <a:rPr lang="en-US" dirty="0" smtClean="0"/>
              <a:t>SUMMARY</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27</a:t>
            </a:fld>
            <a:endParaRPr lang="en-US"/>
          </a:p>
        </p:txBody>
      </p:sp>
      <p:pic>
        <p:nvPicPr>
          <p:cNvPr id="6" name="Picture 5"/>
          <p:cNvPicPr>
            <a:picLocks noChangeAspect="1"/>
          </p:cNvPicPr>
          <p:nvPr/>
        </p:nvPicPr>
        <p:blipFill>
          <a:blip r:embed="rId3"/>
          <a:stretch>
            <a:fillRect/>
          </a:stretch>
        </p:blipFill>
        <p:spPr>
          <a:xfrm>
            <a:off x="1038392" y="2339068"/>
            <a:ext cx="9390943" cy="3258474"/>
          </a:xfrm>
          <a:prstGeom prst="rect">
            <a:avLst/>
          </a:prstGeom>
        </p:spPr>
      </p:pic>
    </p:spTree>
    <p:extLst>
      <p:ext uri="{BB962C8B-B14F-4D97-AF65-F5344CB8AC3E}">
        <p14:creationId xmlns:p14="http://schemas.microsoft.com/office/powerpoint/2010/main" val="3539273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28</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INSPECTIONS AND RELATED ACTIVITIES </a:t>
            </a:r>
          </a:p>
        </p:txBody>
      </p:sp>
      <p:sp>
        <p:nvSpPr>
          <p:cNvPr id="3" name="Content Placeholder 2"/>
          <p:cNvSpPr>
            <a:spLocks noGrp="1"/>
          </p:cNvSpPr>
          <p:nvPr>
            <p:ph idx="1"/>
          </p:nvPr>
        </p:nvSpPr>
        <p:spPr/>
        <p:txBody>
          <a:bodyPr/>
          <a:lstStyle/>
          <a:p>
            <a:r>
              <a:rPr lang="en-US" dirty="0"/>
              <a:t>Variations to Fagan inspection have been proposed and used to effectively conduct </a:t>
            </a:r>
            <a:r>
              <a:rPr lang="en-US" dirty="0" smtClean="0"/>
              <a:t>inspection under </a:t>
            </a:r>
            <a:r>
              <a:rPr lang="en-US" dirty="0"/>
              <a:t>different environments. </a:t>
            </a:r>
            <a:endParaRPr lang="en-US" dirty="0" smtClean="0"/>
          </a:p>
          <a:p>
            <a:r>
              <a:rPr lang="en-US" dirty="0" smtClean="0"/>
              <a:t>Some </a:t>
            </a:r>
            <a:r>
              <a:rPr lang="en-US" dirty="0"/>
              <a:t>of them are direct responses to some of the </a:t>
            </a:r>
            <a:r>
              <a:rPr lang="en-US" dirty="0" smtClean="0"/>
              <a:t>general findings </a:t>
            </a:r>
            <a:r>
              <a:rPr lang="en-US" dirty="0"/>
              <a:t>of Fagan inspection described above. </a:t>
            </a:r>
            <a:endParaRPr lang="en-US" dirty="0" smtClean="0"/>
          </a:p>
          <a:p>
            <a:r>
              <a:rPr lang="en-US" dirty="0" smtClean="0"/>
              <a:t>We </a:t>
            </a:r>
            <a:r>
              <a:rPr lang="en-US" dirty="0"/>
              <a:t>organize these inspection techniques </a:t>
            </a:r>
            <a:r>
              <a:rPr lang="en-US" dirty="0" smtClean="0"/>
              <a:t>and processes </a:t>
            </a:r>
            <a:r>
              <a:rPr lang="en-US" dirty="0"/>
              <a:t>along two dimensions: </a:t>
            </a:r>
          </a:p>
          <a:p>
            <a:pPr lvl="1"/>
            <a:r>
              <a:rPr lang="en-US" dirty="0" smtClean="0"/>
              <a:t>size </a:t>
            </a:r>
            <a:r>
              <a:rPr lang="en-US" dirty="0"/>
              <a:t>and scope of the inspection, </a:t>
            </a:r>
          </a:p>
          <a:p>
            <a:pPr lvl="1"/>
            <a:r>
              <a:rPr lang="en-US" dirty="0" smtClean="0"/>
              <a:t>formality </a:t>
            </a:r>
            <a:r>
              <a:rPr lang="en-US" dirty="0"/>
              <a:t>of the inspection.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spTree>
    <p:extLst>
      <p:ext uri="{BB962C8B-B14F-4D97-AF65-F5344CB8AC3E}">
        <p14:creationId xmlns:p14="http://schemas.microsoft.com/office/powerpoint/2010/main" val="405629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of reduced scope or team size </a:t>
            </a:r>
          </a:p>
        </p:txBody>
      </p:sp>
      <p:sp>
        <p:nvSpPr>
          <p:cNvPr id="3" name="Content Placeholder 2"/>
          <p:cNvSpPr>
            <a:spLocks noGrp="1"/>
          </p:cNvSpPr>
          <p:nvPr>
            <p:ph idx="1"/>
          </p:nvPr>
        </p:nvSpPr>
        <p:spPr/>
        <p:txBody>
          <a:bodyPr>
            <a:normAutofit/>
          </a:bodyPr>
          <a:lstStyle/>
          <a:p>
            <a:r>
              <a:rPr lang="en-US" dirty="0" smtClean="0"/>
              <a:t>Fagan </a:t>
            </a:r>
            <a:r>
              <a:rPr lang="en-US" dirty="0"/>
              <a:t>inspection teams typically consist of four </a:t>
            </a:r>
            <a:r>
              <a:rPr lang="en-US" dirty="0" smtClean="0"/>
              <a:t>members.</a:t>
            </a:r>
          </a:p>
          <a:p>
            <a:r>
              <a:rPr lang="en-US" dirty="0" smtClean="0"/>
              <a:t> </a:t>
            </a:r>
            <a:r>
              <a:rPr lang="en-US" dirty="0"/>
              <a:t>However, some software artifacts are small enough to be inspected by one or </a:t>
            </a:r>
            <a:r>
              <a:rPr lang="en-US" dirty="0" smtClean="0"/>
              <a:t>two inspectors</a:t>
            </a:r>
            <a:r>
              <a:rPr lang="en-US" dirty="0"/>
              <a:t>. </a:t>
            </a:r>
            <a:endParaRPr lang="en-US" dirty="0" smtClean="0"/>
          </a:p>
          <a:p>
            <a:r>
              <a:rPr lang="en-US" dirty="0" smtClean="0"/>
              <a:t>This </a:t>
            </a:r>
            <a:r>
              <a:rPr lang="en-US" dirty="0"/>
              <a:t>so-called </a:t>
            </a:r>
            <a:r>
              <a:rPr lang="en-US" dirty="0" smtClean="0"/>
              <a:t>two-person inspection is the simplification form of Fagan </a:t>
            </a:r>
            <a:r>
              <a:rPr lang="en-US" dirty="0"/>
              <a:t>inspection, with </a:t>
            </a:r>
            <a:r>
              <a:rPr lang="en-US" dirty="0" smtClean="0"/>
              <a:t>an author-inspector </a:t>
            </a:r>
            <a:r>
              <a:rPr lang="en-US" dirty="0"/>
              <a:t>pair, but following essentially the same process for Fagan inspection.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spTree>
    <p:extLst>
      <p:ext uri="{BB962C8B-B14F-4D97-AF65-F5344CB8AC3E}">
        <p14:creationId xmlns:p14="http://schemas.microsoft.com/office/powerpoint/2010/main" val="40471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of reduced scope or team size </a:t>
            </a:r>
          </a:p>
        </p:txBody>
      </p:sp>
      <p:sp>
        <p:nvSpPr>
          <p:cNvPr id="3" name="Content Placeholder 2"/>
          <p:cNvSpPr>
            <a:spLocks noGrp="1"/>
          </p:cNvSpPr>
          <p:nvPr>
            <p:ph idx="1"/>
          </p:nvPr>
        </p:nvSpPr>
        <p:spPr/>
        <p:txBody>
          <a:bodyPr>
            <a:normAutofit/>
          </a:bodyPr>
          <a:lstStyle/>
          <a:p>
            <a:r>
              <a:rPr lang="en-US" dirty="0" smtClean="0"/>
              <a:t>Another implementation </a:t>
            </a:r>
            <a:r>
              <a:rPr lang="en-US" dirty="0"/>
              <a:t>of two-person inspection is the </a:t>
            </a:r>
            <a:r>
              <a:rPr lang="en-US" dirty="0" smtClean="0"/>
              <a:t>reversible author- inspector </a:t>
            </a:r>
            <a:r>
              <a:rPr lang="en-US" dirty="0"/>
              <a:t>pair, that is, the individuals in the pair complement their roles by inspecting </a:t>
            </a:r>
            <a:r>
              <a:rPr lang="en-US" dirty="0" smtClean="0"/>
              <a:t>each other’s </a:t>
            </a:r>
            <a:r>
              <a:rPr lang="en-US" dirty="0"/>
              <a:t>software artifacts. </a:t>
            </a:r>
            <a:endParaRPr lang="en-US" dirty="0" smtClean="0"/>
          </a:p>
          <a:p>
            <a:r>
              <a:rPr lang="en-US" dirty="0" smtClean="0"/>
              <a:t>easier </a:t>
            </a:r>
            <a:r>
              <a:rPr lang="en-US" dirty="0"/>
              <a:t>to manage technique </a:t>
            </a:r>
            <a:r>
              <a:rPr lang="en-US" dirty="0" smtClean="0"/>
              <a:t>because </a:t>
            </a:r>
            <a:r>
              <a:rPr lang="en-US" dirty="0"/>
              <a:t>of the mutual benefit to both individuals instead of the </a:t>
            </a:r>
            <a:r>
              <a:rPr lang="en-US" dirty="0" smtClean="0"/>
              <a:t>asymmetric relation </a:t>
            </a:r>
            <a:r>
              <a:rPr lang="en-US" dirty="0"/>
              <a:t>in Fagan inspection, where the author is the main beneficiary while the </a:t>
            </a:r>
            <a:r>
              <a:rPr lang="en-US" dirty="0" smtClean="0"/>
              <a:t>inspectors are </a:t>
            </a:r>
            <a:r>
              <a:rPr lang="en-US" dirty="0"/>
              <a:t>performing “service” to others or to the company. </a:t>
            </a:r>
            <a:endParaRPr lang="en-US" dirty="0" smtClean="0"/>
          </a:p>
          <a:p>
            <a:r>
              <a:rPr lang="en-US" dirty="0" smtClean="0"/>
              <a:t>The </a:t>
            </a:r>
            <a:r>
              <a:rPr lang="en-US" dirty="0"/>
              <a:t>idea of two-person inspection </a:t>
            </a:r>
            <a:r>
              <a:rPr lang="en-US" dirty="0" smtClean="0"/>
              <a:t>is also </a:t>
            </a:r>
            <a:r>
              <a:rPr lang="en-US" dirty="0"/>
              <a:t>found </a:t>
            </a:r>
            <a:r>
              <a:rPr lang="en-US" dirty="0" smtClean="0"/>
              <a:t>in </a:t>
            </a:r>
            <a:r>
              <a:rPr lang="en-US" dirty="0"/>
              <a:t>the new development paradigm called agile development </a:t>
            </a:r>
            <a:r>
              <a:rPr lang="en-US" dirty="0" smtClean="0"/>
              <a:t>and extreme programming, </a:t>
            </a:r>
            <a:r>
              <a:rPr lang="en-US" dirty="0"/>
              <a:t>where the so-called paired programming </a:t>
            </a:r>
            <a:r>
              <a:rPr lang="en-US" dirty="0" smtClean="0"/>
              <a:t>resembles the </a:t>
            </a:r>
            <a:r>
              <a:rPr lang="en-US" dirty="0"/>
              <a:t>author-inspector pair</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spTree>
    <p:extLst>
      <p:ext uri="{BB962C8B-B14F-4D97-AF65-F5344CB8AC3E}">
        <p14:creationId xmlns:p14="http://schemas.microsoft.com/office/powerpoint/2010/main" val="1067864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of enlarged scope or team size </a:t>
            </a:r>
          </a:p>
        </p:txBody>
      </p:sp>
      <p:sp>
        <p:nvSpPr>
          <p:cNvPr id="3" name="Content Placeholder 2"/>
          <p:cNvSpPr>
            <a:spLocks noGrp="1"/>
          </p:cNvSpPr>
          <p:nvPr>
            <p:ph idx="1"/>
          </p:nvPr>
        </p:nvSpPr>
        <p:spPr/>
        <p:txBody>
          <a:bodyPr/>
          <a:lstStyle/>
          <a:p>
            <a:r>
              <a:rPr lang="en-US" dirty="0" smtClean="0"/>
              <a:t>A common </a:t>
            </a:r>
            <a:r>
              <a:rPr lang="en-US" dirty="0"/>
              <a:t>extension to Fagan inspection is based on </a:t>
            </a:r>
            <a:r>
              <a:rPr lang="en-US" dirty="0" smtClean="0"/>
              <a:t>the </a:t>
            </a:r>
            <a:r>
              <a:rPr lang="en-US" dirty="0"/>
              <a:t>observation </a:t>
            </a:r>
            <a:r>
              <a:rPr lang="en-US" dirty="0" smtClean="0"/>
              <a:t>that during Fagan inspection meeting,  people </a:t>
            </a:r>
            <a:r>
              <a:rPr lang="en-US" dirty="0"/>
              <a:t>tend to linger on discovered </a:t>
            </a:r>
            <a:r>
              <a:rPr lang="en-US" dirty="0" smtClean="0"/>
              <a:t>defects and </a:t>
            </a:r>
            <a:r>
              <a:rPr lang="en-US" dirty="0"/>
              <a:t>try to both find the causes for them and suggest fixes. </a:t>
            </a:r>
            <a:endParaRPr lang="en-US" dirty="0" smtClean="0"/>
          </a:p>
          <a:p>
            <a:r>
              <a:rPr lang="en-US" dirty="0" smtClean="0"/>
              <a:t>These </a:t>
            </a:r>
            <a:r>
              <a:rPr lang="en-US" dirty="0"/>
              <a:t>additional activities in </a:t>
            </a:r>
            <a:r>
              <a:rPr lang="en-US" dirty="0" smtClean="0"/>
              <a:t>the meeting </a:t>
            </a:r>
            <a:r>
              <a:rPr lang="en-US" dirty="0"/>
              <a:t>would interfere with the main task of defect detection and confirmation in </a:t>
            </a:r>
            <a:r>
              <a:rPr lang="en-US" dirty="0" smtClean="0"/>
              <a:t>Fagan inspection </a:t>
            </a:r>
            <a:r>
              <a:rPr lang="en-US" dirty="0"/>
              <a:t>and tend to prolong the </a:t>
            </a:r>
            <a:r>
              <a:rPr lang="en-US" dirty="0" smtClean="0"/>
              <a:t>meeting.</a:t>
            </a:r>
          </a:p>
          <a:p>
            <a:r>
              <a:rPr lang="en-US" dirty="0" smtClean="0"/>
              <a:t>A </a:t>
            </a:r>
            <a:r>
              <a:rPr lang="en-US" dirty="0"/>
              <a:t>solution to this problem is proposed in the </a:t>
            </a:r>
            <a:r>
              <a:rPr lang="en-US" dirty="0" err="1"/>
              <a:t>Gilb</a:t>
            </a:r>
            <a:r>
              <a:rPr lang="en-US" dirty="0"/>
              <a:t> </a:t>
            </a:r>
            <a:r>
              <a:rPr lang="en-US" dirty="0" smtClean="0"/>
              <a:t>inspection.</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spTree>
    <p:extLst>
      <p:ext uri="{BB962C8B-B14F-4D97-AF65-F5344CB8AC3E}">
        <p14:creationId xmlns:p14="http://schemas.microsoft.com/office/powerpoint/2010/main" val="2878912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Gilb</a:t>
            </a:r>
            <a:r>
              <a:rPr lang="en-US" dirty="0"/>
              <a:t> inspection</a:t>
            </a:r>
          </a:p>
        </p:txBody>
      </p:sp>
      <p:sp>
        <p:nvSpPr>
          <p:cNvPr id="3" name="Content Placeholder 2"/>
          <p:cNvSpPr>
            <a:spLocks noGrp="1"/>
          </p:cNvSpPr>
          <p:nvPr>
            <p:ph idx="1"/>
          </p:nvPr>
        </p:nvSpPr>
        <p:spPr>
          <a:xfrm>
            <a:off x="373812" y="1992569"/>
            <a:ext cx="11029615" cy="3678303"/>
          </a:xfrm>
        </p:spPr>
        <p:txBody>
          <a:bodyPr>
            <a:noAutofit/>
          </a:bodyPr>
          <a:lstStyle/>
          <a:p>
            <a:r>
              <a:rPr lang="en-US" sz="1600" dirty="0" smtClean="0"/>
              <a:t>In </a:t>
            </a:r>
            <a:r>
              <a:rPr lang="en-US" sz="1600" dirty="0" err="1" smtClean="0"/>
              <a:t>Gilb</a:t>
            </a:r>
            <a:r>
              <a:rPr lang="en-US" sz="1600" dirty="0" smtClean="0"/>
              <a:t> inspection an additional step, called “process brainstorming”, is added right after the inspection </a:t>
            </a:r>
            <a:r>
              <a:rPr lang="en-US" sz="1600" dirty="0"/>
              <a:t>meeting in Fagan inspection. </a:t>
            </a:r>
            <a:endParaRPr lang="en-US" sz="1600" dirty="0" smtClean="0"/>
          </a:p>
          <a:p>
            <a:r>
              <a:rPr lang="en-US" sz="1600" dirty="0" smtClean="0"/>
              <a:t>The </a:t>
            </a:r>
            <a:r>
              <a:rPr lang="en-US" sz="1600" dirty="0"/>
              <a:t>focus of this step is root cause analysis aimed at </a:t>
            </a:r>
            <a:r>
              <a:rPr lang="en-US" sz="1600" dirty="0" smtClean="0"/>
              <a:t> preventive </a:t>
            </a:r>
            <a:r>
              <a:rPr lang="en-US" sz="1600" dirty="0"/>
              <a:t>actions and process improvement in the form of reduced defect injections </a:t>
            </a:r>
            <a:r>
              <a:rPr lang="en-US" sz="1600" dirty="0" smtClean="0"/>
              <a:t>for future </a:t>
            </a:r>
            <a:r>
              <a:rPr lang="en-US" sz="1600" dirty="0"/>
              <a:t>development activities. </a:t>
            </a:r>
            <a:endParaRPr lang="en-US" sz="1600" dirty="0" smtClean="0"/>
          </a:p>
          <a:p>
            <a:r>
              <a:rPr lang="en-US" sz="1600" dirty="0" smtClean="0"/>
              <a:t>There </a:t>
            </a:r>
            <a:r>
              <a:rPr lang="en-US" sz="1600" dirty="0"/>
              <a:t>are several other special features to </a:t>
            </a:r>
            <a:r>
              <a:rPr lang="en-US" sz="1600" dirty="0" err="1"/>
              <a:t>Gilb</a:t>
            </a:r>
            <a:r>
              <a:rPr lang="en-US" sz="1600" dirty="0"/>
              <a:t> </a:t>
            </a:r>
            <a:r>
              <a:rPr lang="en-US" sz="1600" dirty="0" smtClean="0"/>
              <a:t>inspection, as </a:t>
            </a:r>
            <a:r>
              <a:rPr lang="en-US" sz="1600" dirty="0"/>
              <a:t>characterized below: </a:t>
            </a:r>
          </a:p>
          <a:p>
            <a:r>
              <a:rPr lang="en-US" sz="1600" dirty="0" smtClean="0"/>
              <a:t>The </a:t>
            </a:r>
            <a:r>
              <a:rPr lang="en-US" sz="1600" dirty="0"/>
              <a:t>input to the overall inspection process is the product document, rules, </a:t>
            </a:r>
            <a:r>
              <a:rPr lang="en-US" sz="1600" dirty="0" smtClean="0"/>
              <a:t>checklists</a:t>
            </a:r>
            <a:r>
              <a:rPr lang="en-US" sz="1600" dirty="0"/>
              <a:t>, source documents, and kin documents. The emphasis is that any </a:t>
            </a:r>
            <a:r>
              <a:rPr lang="en-US" sz="1600" dirty="0" smtClean="0"/>
              <a:t>technical documentation</a:t>
            </a:r>
            <a:r>
              <a:rPr lang="en-US" sz="1600" dirty="0"/>
              <a:t>, even diagrams, can be inspected. </a:t>
            </a:r>
          </a:p>
          <a:p>
            <a:r>
              <a:rPr lang="en-US" sz="1600" dirty="0" smtClean="0"/>
              <a:t> </a:t>
            </a:r>
            <a:r>
              <a:rPr lang="en-US" sz="1600" dirty="0"/>
              <a:t>The output from the overall inspection process is the inspected (and corrected) </a:t>
            </a:r>
            <a:r>
              <a:rPr lang="en-US" sz="1600" dirty="0" smtClean="0"/>
              <a:t>input documents</a:t>
            </a:r>
            <a:r>
              <a:rPr lang="en-US" sz="1600" dirty="0"/>
              <a:t>, change requests, and suggested process improvements.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spTree>
    <p:extLst>
      <p:ext uri="{BB962C8B-B14F-4D97-AF65-F5344CB8AC3E}">
        <p14:creationId xmlns:p14="http://schemas.microsoft.com/office/powerpoint/2010/main" val="91022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Gilb</a:t>
            </a:r>
            <a:r>
              <a:rPr lang="en-US" dirty="0"/>
              <a:t> inspection</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smtClean="0"/>
              <a:t>Gilb</a:t>
            </a:r>
            <a:r>
              <a:rPr lang="en-US" dirty="0" smtClean="0"/>
              <a:t> inner </a:t>
            </a:r>
            <a:r>
              <a:rPr lang="en-US" dirty="0"/>
              <a:t>inspection steps </a:t>
            </a:r>
            <a:r>
              <a:rPr lang="en-US" dirty="0" smtClean="0"/>
              <a:t>are </a:t>
            </a:r>
            <a:r>
              <a:rPr lang="en-US" dirty="0"/>
              <a:t>as follows (with Fagan </a:t>
            </a:r>
            <a:r>
              <a:rPr lang="en-US" dirty="0" smtClean="0"/>
              <a:t>inspection equivalent </a:t>
            </a:r>
            <a:r>
              <a:rPr lang="en-US" dirty="0"/>
              <a:t>given inside parenthesis): </a:t>
            </a:r>
          </a:p>
          <a:p>
            <a:pPr lvl="1"/>
            <a:r>
              <a:rPr lang="en-US" dirty="0"/>
              <a:t>1. planning (same), </a:t>
            </a:r>
          </a:p>
          <a:p>
            <a:pPr lvl="1"/>
            <a:r>
              <a:rPr lang="en-US" dirty="0"/>
              <a:t>2. </a:t>
            </a:r>
            <a:r>
              <a:rPr lang="en-US" dirty="0" smtClean="0"/>
              <a:t>kickoff </a:t>
            </a:r>
            <a:r>
              <a:rPr lang="en-US" dirty="0"/>
              <a:t>(overview),</a:t>
            </a:r>
          </a:p>
          <a:p>
            <a:pPr lvl="1"/>
            <a:r>
              <a:rPr lang="en-US" dirty="0"/>
              <a:t>3. individual checking (preparation),</a:t>
            </a:r>
          </a:p>
          <a:p>
            <a:pPr lvl="1"/>
            <a:r>
              <a:rPr lang="en-US" dirty="0"/>
              <a:t>4. logging meeting (inspection), </a:t>
            </a:r>
          </a:p>
          <a:p>
            <a:pPr lvl="1"/>
            <a:r>
              <a:rPr lang="en-US" dirty="0"/>
              <a:t>5a. edit (rework),</a:t>
            </a:r>
          </a:p>
          <a:p>
            <a:pPr lvl="1"/>
            <a:r>
              <a:rPr lang="en-US" dirty="0"/>
              <a:t>5b. process brainstorming (), </a:t>
            </a:r>
          </a:p>
          <a:p>
            <a:pPr lvl="1"/>
            <a:r>
              <a:rPr lang="en-US" dirty="0"/>
              <a:t>6. edit audit (follow-up).</a:t>
            </a:r>
          </a:p>
          <a:p>
            <a:r>
              <a:rPr lang="en-US" dirty="0" smtClean="0"/>
              <a:t>5a </a:t>
            </a:r>
            <a:r>
              <a:rPr lang="en-US" dirty="0"/>
              <a:t>and 5b are carried out in parallel in </a:t>
            </a:r>
            <a:r>
              <a:rPr lang="en-US" dirty="0" err="1"/>
              <a:t>Gilb</a:t>
            </a:r>
            <a:r>
              <a:rPr lang="en-US" dirty="0"/>
              <a:t> inspection. </a:t>
            </a:r>
          </a:p>
          <a:p>
            <a:r>
              <a:rPr lang="en-US" dirty="0" smtClean="0"/>
              <a:t>The </a:t>
            </a:r>
            <a:r>
              <a:rPr lang="en-US" dirty="0"/>
              <a:t>team size is typically about four to six. </a:t>
            </a:r>
          </a:p>
          <a:p>
            <a:r>
              <a:rPr lang="en-US" dirty="0" smtClean="0"/>
              <a:t>Checklists </a:t>
            </a:r>
            <a:r>
              <a:rPr lang="en-US" dirty="0"/>
              <a:t>are extensively used, particularly for step 3, individual checking.</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3854206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phased inspection</a:t>
            </a:r>
          </a:p>
        </p:txBody>
      </p:sp>
      <p:sp>
        <p:nvSpPr>
          <p:cNvPr id="3" name="Content Placeholder 2"/>
          <p:cNvSpPr>
            <a:spLocks noGrp="1"/>
          </p:cNvSpPr>
          <p:nvPr>
            <p:ph idx="1"/>
          </p:nvPr>
        </p:nvSpPr>
        <p:spPr/>
        <p:txBody>
          <a:bodyPr/>
          <a:lstStyle/>
          <a:p>
            <a:r>
              <a:rPr lang="en-US" dirty="0"/>
              <a:t>Another variation to the above is the phased </a:t>
            </a:r>
            <a:r>
              <a:rPr lang="en-US" dirty="0" smtClean="0"/>
              <a:t>inspection, </a:t>
            </a:r>
            <a:r>
              <a:rPr lang="en-US" dirty="0"/>
              <a:t>where </a:t>
            </a:r>
            <a:r>
              <a:rPr lang="en-US" dirty="0" smtClean="0"/>
              <a:t>the </a:t>
            </a:r>
            <a:r>
              <a:rPr lang="en-US" dirty="0"/>
              <a:t>overall inspection is divided into multiple phases with each focusing on a specific area </a:t>
            </a:r>
            <a:r>
              <a:rPr lang="en-US" dirty="0" smtClean="0"/>
              <a:t>or </a:t>
            </a:r>
            <a:r>
              <a:rPr lang="en-US" dirty="0"/>
              <a:t>a specific class of problems. </a:t>
            </a:r>
            <a:endParaRPr lang="en-US" dirty="0" smtClean="0"/>
          </a:p>
          <a:p>
            <a:r>
              <a:rPr lang="en-US" dirty="0" smtClean="0"/>
              <a:t>These </a:t>
            </a:r>
            <a:r>
              <a:rPr lang="en-US" dirty="0"/>
              <a:t>problems not only include the defects (</a:t>
            </a:r>
            <a:r>
              <a:rPr lang="en-US" dirty="0" smtClean="0"/>
              <a:t>correctness problems</a:t>
            </a:r>
            <a:r>
              <a:rPr lang="en-US" dirty="0"/>
              <a:t>), but also issues with portability, </a:t>
            </a:r>
            <a:r>
              <a:rPr lang="en-US" dirty="0" smtClean="0"/>
              <a:t> maintainability</a:t>
            </a:r>
            <a:r>
              <a:rPr lang="en-US" dirty="0"/>
              <a:t>, etc. </a:t>
            </a:r>
            <a:endParaRPr lang="en-US" dirty="0" smtClean="0"/>
          </a:p>
          <a:p>
            <a:r>
              <a:rPr lang="en-US" dirty="0" smtClean="0"/>
              <a:t>This </a:t>
            </a:r>
            <a:r>
              <a:rPr lang="en-US" dirty="0"/>
              <a:t>inspection is </a:t>
            </a:r>
            <a:r>
              <a:rPr lang="en-US" dirty="0" smtClean="0"/>
              <a:t>typically supported </a:t>
            </a:r>
            <a:r>
              <a:rPr lang="en-US" dirty="0"/>
              <a:t>by some form of checklist and related software tools. </a:t>
            </a:r>
            <a:endParaRPr lang="en-US" dirty="0" smtClean="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spTree>
    <p:extLst>
      <p:ext uri="{BB962C8B-B14F-4D97-AF65-F5344CB8AC3E}">
        <p14:creationId xmlns:p14="http://schemas.microsoft.com/office/powerpoint/2010/main" val="141317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49159</TotalTime>
  <Words>2593</Words>
  <Application>Microsoft Office PowerPoint</Application>
  <PresentationFormat>Widescreen</PresentationFormat>
  <Paragraphs>208</Paragraphs>
  <Slides>28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Gill Sans MT</vt:lpstr>
      <vt:lpstr>Wingdings 2</vt:lpstr>
      <vt:lpstr>Dividend</vt:lpstr>
      <vt:lpstr>  SE-3002 Software quality engineering Rubab Jaffar    </vt:lpstr>
      <vt:lpstr>Today’s Outline</vt:lpstr>
      <vt:lpstr>OTHER INSPECTIONS AND RELATED ACTIVITIES </vt:lpstr>
      <vt:lpstr>Inspections of reduced scope or team size </vt:lpstr>
      <vt:lpstr>Inspections of reduced scope or team size </vt:lpstr>
      <vt:lpstr>Inspections of enlarged scope or team size </vt:lpstr>
      <vt:lpstr>Gilb inspection</vt:lpstr>
      <vt:lpstr>Gilb inspection</vt:lpstr>
      <vt:lpstr>phased inspection</vt:lpstr>
      <vt:lpstr>informal desk checks, reviews, and walkthroughs</vt:lpstr>
      <vt:lpstr>review</vt:lpstr>
      <vt:lpstr>walkthrough</vt:lpstr>
      <vt:lpstr>Inspection limitations</vt:lpstr>
      <vt:lpstr>FORMAL VERIFICATION</vt:lpstr>
      <vt:lpstr>The use of formal methods can be summarized in the following two-step process</vt:lpstr>
      <vt:lpstr>Formal specifications produced in several different forms</vt:lpstr>
      <vt:lpstr>APPLICATIONS, EFFECTIVENESS, AND INTEGRATION ISSUES </vt:lpstr>
      <vt:lpstr>FAULT TOLERANCE AND FAILURE CONTAINMENT </vt:lpstr>
      <vt:lpstr>EFFECTIVENESS COMPARISON : Defect perspective </vt:lpstr>
      <vt:lpstr>EFFECTIVENESS COMPARISON: Defect perspective </vt:lpstr>
      <vt:lpstr>EFFECTIVENESS COMPARISON: Problem types </vt:lpstr>
      <vt:lpstr>EFFECTIVENESS COMPARISON: Problem types </vt:lpstr>
      <vt:lpstr>The reasons of  differences between the two types of QA alternatives: </vt:lpstr>
      <vt:lpstr>EFFECTIVENESS COMPARISON </vt:lpstr>
      <vt:lpstr>EFFECTIVENESS COMPARISON: Result interpretation and constructive information </vt:lpstr>
      <vt:lpstr>EFFECTIVENESS COMPARISON: Result interpretation and constructive information </vt:lpstr>
      <vt:lpstr>COMPARISON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Romasha Khurshid</cp:lastModifiedBy>
  <cp:revision>932</cp:revision>
  <dcterms:created xsi:type="dcterms:W3CDTF">2021-08-24T06:07:44Z</dcterms:created>
  <dcterms:modified xsi:type="dcterms:W3CDTF">2022-12-20T06:12:50Z</dcterms:modified>
</cp:coreProperties>
</file>