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58" r:id="rId3"/>
    <p:sldId id="333" r:id="rId4"/>
    <p:sldId id="345" r:id="rId5"/>
    <p:sldId id="334" r:id="rId6"/>
    <p:sldId id="336" r:id="rId7"/>
    <p:sldId id="338" r:id="rId8"/>
    <p:sldId id="339" r:id="rId9"/>
    <p:sldId id="340" r:id="rId10"/>
    <p:sldId id="341" r:id="rId11"/>
    <p:sldId id="342" r:id="rId12"/>
    <p:sldId id="343" r:id="rId13"/>
    <p:sldId id="347" r:id="rId14"/>
    <p:sldId id="352" r:id="rId15"/>
    <p:sldId id="354" r:id="rId16"/>
    <p:sldId id="355" r:id="rId17"/>
    <p:sldId id="356" r:id="rId18"/>
    <p:sldId id="357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434" autoAdjust="0"/>
  </p:normalViewPr>
  <p:slideViewPr>
    <p:cSldViewPr snapToGrid="0">
      <p:cViewPr varScale="1">
        <p:scale>
          <a:sx n="115" d="100"/>
          <a:sy n="115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AD2D-112D-4538-8D12-5B3C0A02B3F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017E-9405-4A24-9E72-ABBA234F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SzdhH8xAX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Raghvendra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good to know about you. My Selenium WebDriver with Java tutorial for beginner is available at-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https://youtu.be/2SzdhH8xAX4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B38F1-631B-49CB-B429-8845F35306B7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14 SQA by Jeff 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Structures:</a:t>
            </a:r>
          </a:p>
          <a:p>
            <a:pPr lvl="1"/>
            <a:r>
              <a:rPr lang="en-US" dirty="0" smtClean="0"/>
              <a:t>Unstructured: e.g., LOC </a:t>
            </a:r>
          </a:p>
          <a:p>
            <a:pPr lvl="1"/>
            <a:r>
              <a:rPr lang="en-US" dirty="0" smtClean="0"/>
              <a:t>Structured: examples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IBM example: Fig 18.3 (p.319).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coverage link</a:t>
            </a:r>
          </a:p>
          <a:p>
            <a:r>
              <a:rPr lang="en-US" dirty="0" smtClean="0"/>
              <a:t>https://www.cs.wm.edu/~kemper/cs435/slides/l15.pdf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C313-78CE-413E-B973-C9C50864F3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1B1097-CC69-467D-9381-B832142B455C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B9ED-07D0-4C85-8988-5144026F672F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142F6B-AB15-4C27-87B9-53DC7CD91A95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37E8-C619-4BE3-A4FF-9FB501A897B4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960BCB-5D2E-4EC3-B1FF-DCB88C0285F4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403C-2C7A-45C1-B40B-DDC943687224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15E-642F-49CF-B4C5-FB8564C909BD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D93-5C1C-4B7E-8614-364FDD189C88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D246-80D6-4CBE-B553-7092DEDAF246}" type="datetime1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6385C4-E610-47D6-A613-4D19C750EC41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95B3-0933-402E-8743-40AB3AF0B4FE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9DB4E9A-C671-4946-ADFB-60E1685FD36F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82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-556673"/>
            <a:ext cx="10993549" cy="462922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SE-3002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Software quality engineering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191" y="3240051"/>
            <a:ext cx="1099354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Part </a:t>
            </a:r>
            <a:r>
              <a:rPr lang="en-US" sz="3400" b="1" dirty="0" smtClean="0">
                <a:solidFill>
                  <a:schemeClr val="bg1"/>
                </a:solidFill>
              </a:rPr>
              <a:t>IV-QUANTIFIABLE QUALITY IMPROVEMENT</a:t>
            </a:r>
          </a:p>
          <a:p>
            <a:pPr algn="ctr"/>
            <a:r>
              <a:rPr lang="en-US" sz="3400" b="1" dirty="0">
                <a:solidFill>
                  <a:schemeClr val="bg1"/>
                </a:solidFill>
              </a:rPr>
              <a:t>Feedback Loop and Activities for Quantifiable Quality Improvement </a:t>
            </a:r>
          </a:p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Lecture # 36</a:t>
            </a:r>
          </a:p>
          <a:p>
            <a:pPr algn="ctr"/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Measurements: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characteristics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and relationships</a:t>
            </a:r>
          </a:p>
          <a:p>
            <a:pPr lvl="1"/>
            <a:r>
              <a:rPr lang="en-US" dirty="0" smtClean="0"/>
              <a:t>Specific development techniques used,</a:t>
            </a:r>
            <a:endParaRPr lang="en-US" dirty="0"/>
          </a:p>
          <a:p>
            <a:r>
              <a:rPr lang="en-US" dirty="0" smtClean="0"/>
              <a:t>People </a:t>
            </a:r>
            <a:r>
              <a:rPr lang="en-US" dirty="0"/>
              <a:t>characteristics</a:t>
            </a:r>
          </a:p>
          <a:p>
            <a:pPr lvl="1"/>
            <a:r>
              <a:rPr lang="en-US" dirty="0" smtClean="0"/>
              <a:t>Skills </a:t>
            </a:r>
            <a:r>
              <a:rPr lang="en-US" dirty="0"/>
              <a:t>and experience</a:t>
            </a:r>
          </a:p>
          <a:p>
            <a:pPr lvl="1"/>
            <a:r>
              <a:rPr lang="en-US" dirty="0" smtClean="0"/>
              <a:t>Roles</a:t>
            </a:r>
            <a:r>
              <a:rPr lang="en-US" dirty="0"/>
              <a:t>: planners/developers/testers</a:t>
            </a:r>
          </a:p>
          <a:p>
            <a:r>
              <a:rPr lang="en-US" dirty="0" smtClean="0"/>
              <a:t>Product </a:t>
            </a:r>
            <a:r>
              <a:rPr lang="en-US" dirty="0"/>
              <a:t>characteristics </a:t>
            </a:r>
            <a:endParaRPr lang="en-US" dirty="0" smtClean="0"/>
          </a:p>
          <a:p>
            <a:pPr lvl="1"/>
            <a:r>
              <a:rPr lang="en-US" dirty="0" smtClean="0"/>
              <a:t>Product/market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Measurements: Internal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internal measurements</a:t>
            </a:r>
            <a:r>
              <a:rPr lang="en-US" dirty="0" smtClean="0"/>
              <a:t>: most </a:t>
            </a:r>
            <a:r>
              <a:rPr lang="en-US" dirty="0"/>
              <a:t>studied/understood in SE</a:t>
            </a:r>
          </a:p>
          <a:p>
            <a:r>
              <a:rPr lang="en-US" dirty="0" smtClean="0"/>
              <a:t>Software </a:t>
            </a:r>
            <a:r>
              <a:rPr lang="en-US" dirty="0"/>
              <a:t>artifacts being measured:</a:t>
            </a:r>
          </a:p>
          <a:p>
            <a:pPr lvl="1"/>
            <a:r>
              <a:rPr lang="en-US" dirty="0" smtClean="0"/>
              <a:t>Mostly </a:t>
            </a:r>
            <a:r>
              <a:rPr lang="en-US" dirty="0"/>
              <a:t>code-related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/>
              <a:t>SRS, design, docs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Product attributes being measured:</a:t>
            </a:r>
          </a:p>
          <a:p>
            <a:pPr lvl="1"/>
            <a:r>
              <a:rPr lang="en-US" dirty="0" smtClean="0"/>
              <a:t>Control: e.g., control flow paths</a:t>
            </a:r>
          </a:p>
          <a:p>
            <a:pPr lvl="1"/>
            <a:r>
              <a:rPr lang="en-US" dirty="0" smtClean="0"/>
              <a:t>Data: e.g., operand 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Measurements: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Execution/activity measurements:</a:t>
            </a:r>
          </a:p>
          <a:p>
            <a:pPr lvl="1"/>
            <a:r>
              <a:rPr lang="en-US" dirty="0" smtClean="0"/>
              <a:t>Overall</a:t>
            </a:r>
            <a:r>
              <a:rPr lang="en-US" dirty="0"/>
              <a:t>: e.g., cycle time, total effort.</a:t>
            </a:r>
          </a:p>
          <a:p>
            <a:pPr lvl="1"/>
            <a:r>
              <a:rPr lang="en-US" dirty="0" smtClean="0"/>
              <a:t>Phased</a:t>
            </a:r>
            <a:r>
              <a:rPr lang="en-US" dirty="0"/>
              <a:t>: profiles/histograms.</a:t>
            </a:r>
          </a:p>
          <a:p>
            <a:r>
              <a:rPr lang="en-US" dirty="0" smtClean="0"/>
              <a:t>Testing </a:t>
            </a:r>
            <a:r>
              <a:rPr lang="en-US" dirty="0"/>
              <a:t>activity examples:</a:t>
            </a:r>
          </a:p>
          <a:p>
            <a:pPr lvl="1"/>
            <a:r>
              <a:rPr lang="en-US" dirty="0" smtClean="0"/>
              <a:t>Timing </a:t>
            </a:r>
            <a:r>
              <a:rPr lang="en-US" dirty="0"/>
              <a:t>during testing/usage</a:t>
            </a:r>
          </a:p>
          <a:p>
            <a:pPr lvl="1"/>
            <a:r>
              <a:rPr lang="en-US" dirty="0" smtClean="0"/>
              <a:t>Path </a:t>
            </a:r>
            <a:r>
              <a:rPr lang="en-US" dirty="0"/>
              <a:t>verification (white-box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Analyses, Feedback, and </a:t>
            </a:r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feedback/</a:t>
            </a:r>
            <a:r>
              <a:rPr lang="en-US" dirty="0" err="1"/>
              <a:t>followup</a:t>
            </a:r>
            <a:r>
              <a:rPr lang="en-US" dirty="0"/>
              <a:t> relies on analyses.</a:t>
            </a:r>
          </a:p>
          <a:p>
            <a:r>
              <a:rPr lang="en-US" dirty="0" smtClean="0"/>
              <a:t>Types </a:t>
            </a:r>
            <a:r>
              <a:rPr lang="en-US" dirty="0"/>
              <a:t>of analyses: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release decision </a:t>
            </a:r>
            <a:r>
              <a:rPr lang="en-US" dirty="0" smtClean="0"/>
              <a:t>related like quality and other goal satisfied.</a:t>
            </a:r>
          </a:p>
          <a:p>
            <a:pPr lvl="1"/>
            <a:r>
              <a:rPr lang="en-US" dirty="0" smtClean="0"/>
              <a:t>Various other factors: project schedule, resource utilization, competitive pressure etc.</a:t>
            </a:r>
            <a:endParaRPr lang="en-US" dirty="0"/>
          </a:p>
          <a:p>
            <a:r>
              <a:rPr lang="en-US" b="1" dirty="0" smtClean="0"/>
              <a:t>Types </a:t>
            </a:r>
            <a:r>
              <a:rPr lang="en-US" b="1" dirty="0"/>
              <a:t>of feedback </a:t>
            </a:r>
            <a:r>
              <a:rPr lang="en-US" b="1" dirty="0" smtClean="0"/>
              <a:t>loop</a:t>
            </a:r>
            <a:r>
              <a:rPr lang="en-US" b="1" dirty="0" smtClean="0"/>
              <a:t>: </a:t>
            </a:r>
            <a:r>
              <a:rPr lang="en-US" dirty="0" smtClean="0"/>
              <a:t>(important)</a:t>
            </a:r>
            <a:endParaRPr lang="en-US" dirty="0"/>
          </a:p>
          <a:p>
            <a:pPr lvl="1"/>
            <a:r>
              <a:rPr lang="en-US" dirty="0" smtClean="0"/>
              <a:t>Shorter (termination of sub-phases and transition to the next one) </a:t>
            </a:r>
            <a:r>
              <a:rPr lang="en-US" dirty="0"/>
              <a:t>vs. </a:t>
            </a:r>
            <a:r>
              <a:rPr lang="en-US" dirty="0" smtClean="0"/>
              <a:t>longer (aimed overall organizational improvements over many projects and many years) </a:t>
            </a:r>
            <a:r>
              <a:rPr lang="en-US" dirty="0"/>
              <a:t>feedback loops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Immediate feedback: frequent feedback without analyses.</a:t>
            </a:r>
          </a:p>
          <a:p>
            <a:pPr lvl="1"/>
            <a:r>
              <a:rPr lang="en-US" dirty="0" smtClean="0"/>
              <a:t>Medium-term feedback.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Feedback loop at </a:t>
            </a:r>
            <a:r>
              <a:rPr lang="en-US" dirty="0" smtClean="0"/>
              <a:t>different duration/scope </a:t>
            </a:r>
            <a:r>
              <a:rPr lang="en-US" dirty="0"/>
              <a:t>levels.</a:t>
            </a:r>
          </a:p>
          <a:p>
            <a:r>
              <a:rPr lang="en-US" dirty="0" smtClean="0"/>
              <a:t>Immediate </a:t>
            </a:r>
            <a:r>
              <a:rPr lang="en-US" dirty="0"/>
              <a:t>feedback to current </a:t>
            </a:r>
            <a:r>
              <a:rPr lang="en-US" dirty="0" smtClean="0"/>
              <a:t>development activities </a:t>
            </a:r>
            <a:r>
              <a:rPr lang="en-US" dirty="0"/>
              <a:t>(locally).</a:t>
            </a:r>
          </a:p>
          <a:p>
            <a:r>
              <a:rPr lang="en-US" dirty="0" smtClean="0"/>
              <a:t>Short-term </a:t>
            </a:r>
            <a:r>
              <a:rPr lang="en-US" dirty="0"/>
              <a:t>or sub-project-level feedback: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of the </a:t>
            </a:r>
            <a:r>
              <a:rPr lang="en-US" dirty="0" smtClean="0"/>
              <a:t>feedback/</a:t>
            </a:r>
            <a:r>
              <a:rPr lang="en-US" dirty="0" err="1" smtClean="0"/>
              <a:t>followup</a:t>
            </a:r>
            <a:endParaRPr lang="en-US" dirty="0"/>
          </a:p>
          <a:p>
            <a:pPr lvl="1"/>
            <a:r>
              <a:rPr lang="en-US" dirty="0" smtClean="0"/>
              <a:t>transition</a:t>
            </a:r>
            <a:r>
              <a:rPr lang="en-US" dirty="0"/>
              <a:t>, schedule, resource,</a:t>
            </a:r>
          </a:p>
          <a:p>
            <a:pPr lvl="1"/>
            <a:r>
              <a:rPr lang="en-US" dirty="0" smtClean="0"/>
              <a:t>destination</a:t>
            </a:r>
            <a:r>
              <a:rPr lang="en-US" dirty="0"/>
              <a:t>: development activities.</a:t>
            </a:r>
          </a:p>
          <a:p>
            <a:r>
              <a:rPr lang="en-US" dirty="0" smtClean="0"/>
              <a:t>Medium-term </a:t>
            </a:r>
            <a:r>
              <a:rPr lang="en-US" dirty="0"/>
              <a:t>or project-level feedback:</a:t>
            </a:r>
          </a:p>
          <a:p>
            <a:pPr lvl="1"/>
            <a:r>
              <a:rPr lang="en-US" dirty="0" smtClean="0"/>
              <a:t>overall </a:t>
            </a:r>
            <a:r>
              <a:rPr lang="en-US" dirty="0"/>
              <a:t>project adjustment and release</a:t>
            </a:r>
          </a:p>
          <a:p>
            <a:pPr lvl="1"/>
            <a:r>
              <a:rPr lang="en-US" dirty="0" smtClean="0"/>
              <a:t>destination</a:t>
            </a:r>
            <a:r>
              <a:rPr lang="en-US" dirty="0"/>
              <a:t>: major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Longer-term </a:t>
            </a:r>
            <a:r>
              <a:rPr lang="en-US" dirty="0"/>
              <a:t>or multi-project feedback: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external destinations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 of tools: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gathering tools.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and modeling tools.</a:t>
            </a:r>
          </a:p>
          <a:p>
            <a:pPr lvl="1"/>
            <a:r>
              <a:rPr lang="en-US" dirty="0" smtClean="0"/>
              <a:t>Presentation </a:t>
            </a:r>
            <a:r>
              <a:rPr lang="en-US" dirty="0"/>
              <a:t>tools.</a:t>
            </a:r>
          </a:p>
          <a:p>
            <a:r>
              <a:rPr lang="en-US" dirty="0" smtClean="0"/>
              <a:t>Data </a:t>
            </a:r>
            <a:r>
              <a:rPr lang="en-US" dirty="0"/>
              <a:t>gathering tools: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Defects/direct quality measurements:</a:t>
            </a:r>
          </a:p>
          <a:p>
            <a:pPr lvl="2"/>
            <a:r>
              <a:rPr lang="en-US" dirty="0" smtClean="0"/>
              <a:t>from </a:t>
            </a:r>
            <a:r>
              <a:rPr lang="en-US" dirty="0"/>
              <a:t>defect tracking tools.</a:t>
            </a:r>
          </a:p>
          <a:p>
            <a:pPr lvl="1"/>
            <a:r>
              <a:rPr lang="en-US" dirty="0" smtClean="0"/>
              <a:t>Environmental </a:t>
            </a:r>
            <a:r>
              <a:rPr lang="en-US" dirty="0"/>
              <a:t>data: project db.</a:t>
            </a:r>
          </a:p>
          <a:p>
            <a:pPr lvl="1"/>
            <a:r>
              <a:rPr lang="en-US" dirty="0" smtClean="0"/>
              <a:t>Activity </a:t>
            </a:r>
            <a:r>
              <a:rPr lang="en-US" dirty="0"/>
              <a:t>measurements: logs.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internal measurements:</a:t>
            </a:r>
          </a:p>
          <a:p>
            <a:pPr lvl="2"/>
            <a:r>
              <a:rPr lang="en-US" dirty="0" smtClean="0"/>
              <a:t>commercial/home-build </a:t>
            </a:r>
            <a:r>
              <a:rPr lang="en-US" dirty="0"/>
              <a:t>tools.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tools/APIs might be needed.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and modeling tools:</a:t>
            </a:r>
          </a:p>
          <a:p>
            <a:pPr lvl="1"/>
            <a:r>
              <a:rPr lang="en-US" dirty="0" smtClean="0"/>
              <a:t>Dedicated </a:t>
            </a:r>
            <a:r>
              <a:rPr lang="en-US" dirty="0"/>
              <a:t>modeling tools: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SMERFS and CASRE for SRE</a:t>
            </a:r>
          </a:p>
          <a:p>
            <a:pPr lvl="1"/>
            <a:r>
              <a:rPr lang="en-US" dirty="0" smtClean="0"/>
              <a:t>General </a:t>
            </a:r>
            <a:r>
              <a:rPr lang="en-US" dirty="0"/>
              <a:t>modeling tools/packages: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multi-purpose S-Plus, SAS.</a:t>
            </a:r>
          </a:p>
          <a:p>
            <a:pPr lvl="1"/>
            <a:r>
              <a:rPr lang="en-US" dirty="0" smtClean="0"/>
              <a:t>Utility </a:t>
            </a:r>
            <a:r>
              <a:rPr lang="en-US" dirty="0"/>
              <a:t>programs often needed for </a:t>
            </a:r>
            <a:r>
              <a:rPr lang="en-US" dirty="0" smtClean="0"/>
              <a:t>data screening </a:t>
            </a:r>
            <a:r>
              <a:rPr lang="en-US" dirty="0"/>
              <a:t>and processing.</a:t>
            </a:r>
          </a:p>
          <a:p>
            <a:r>
              <a:rPr lang="en-US" dirty="0" smtClean="0"/>
              <a:t>Presentation </a:t>
            </a:r>
            <a:r>
              <a:rPr lang="en-US" dirty="0"/>
              <a:t>tools:</a:t>
            </a:r>
          </a:p>
          <a:p>
            <a:pPr lvl="1"/>
            <a:r>
              <a:rPr lang="en-US" dirty="0" smtClean="0"/>
              <a:t>Aim</a:t>
            </a:r>
            <a:r>
              <a:rPr lang="en-US" dirty="0"/>
              <a:t>: easy interpretation of </a:t>
            </a:r>
            <a:r>
              <a:rPr lang="en-US" dirty="0" smtClean="0"/>
              <a:t>feedback ⇒ </a:t>
            </a:r>
            <a:r>
              <a:rPr lang="en-US" dirty="0"/>
              <a:t>more likely to act on.</a:t>
            </a:r>
          </a:p>
          <a:p>
            <a:pPr lvl="1"/>
            <a:r>
              <a:rPr lang="en-US" dirty="0" smtClean="0"/>
              <a:t>Graphical </a:t>
            </a:r>
            <a:r>
              <a:rPr lang="en-US" dirty="0"/>
              <a:t>presentation preferred.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Tool </a:t>
            </a:r>
            <a:r>
              <a:rPr lang="en-US" dirty="0" smtClean="0"/>
              <a:t>Support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existing tools ⇒ cost↓:</a:t>
            </a:r>
          </a:p>
          <a:p>
            <a:pPr lvl="1"/>
            <a:r>
              <a:rPr lang="en-US" dirty="0" smtClean="0"/>
              <a:t>Functionality </a:t>
            </a:r>
            <a:r>
              <a:rPr lang="en-US" dirty="0"/>
              <a:t>and availability/cost.</a:t>
            </a:r>
          </a:p>
          <a:p>
            <a:pPr lvl="1"/>
            <a:r>
              <a:rPr lang="en-US" dirty="0" smtClean="0"/>
              <a:t>Usability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Flexibility </a:t>
            </a:r>
            <a:r>
              <a:rPr lang="en-US" dirty="0"/>
              <a:t>and programmability.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with other tools.</a:t>
            </a:r>
          </a:p>
          <a:p>
            <a:r>
              <a:rPr lang="en-US" dirty="0" smtClean="0"/>
              <a:t>Tool </a:t>
            </a:r>
            <a:r>
              <a:rPr lang="en-US" dirty="0"/>
              <a:t>integration issues:</a:t>
            </a:r>
          </a:p>
          <a:p>
            <a:pPr lvl="1"/>
            <a:r>
              <a:rPr lang="en-US" dirty="0" smtClean="0"/>
              <a:t>Assumption</a:t>
            </a:r>
            <a:r>
              <a:rPr lang="en-US" dirty="0"/>
              <a:t>: multiple tools used</a:t>
            </a:r>
            <a:r>
              <a:rPr lang="en-US" dirty="0" smtClean="0"/>
              <a:t>. (</a:t>
            </a:r>
            <a:r>
              <a:rPr lang="en-US" dirty="0"/>
              <a:t>All-purpose tools not feasible/practical.)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rules for inter-operability,</a:t>
            </a:r>
          </a:p>
          <a:p>
            <a:pPr lvl="2"/>
            <a:r>
              <a:rPr lang="en-US" dirty="0" smtClean="0"/>
              <a:t>common </a:t>
            </a:r>
            <a:r>
              <a:rPr lang="en-US" dirty="0"/>
              <a:t>data format and repository.</a:t>
            </a:r>
          </a:p>
          <a:p>
            <a:pPr lvl="1"/>
            <a:r>
              <a:rPr lang="en-US" dirty="0" smtClean="0"/>
              <a:t>Multi-purpose </a:t>
            </a:r>
            <a:r>
              <a:rPr lang="en-US" dirty="0"/>
              <a:t>tools.</a:t>
            </a:r>
          </a:p>
          <a:p>
            <a:pPr lvl="1"/>
            <a:r>
              <a:rPr lang="en-US" dirty="0" smtClean="0"/>
              <a:t>Utilities </a:t>
            </a:r>
            <a:r>
              <a:rPr lang="en-US" dirty="0"/>
              <a:t>for inter-operability.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Support Example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4296" y="2181224"/>
            <a:ext cx="8402128" cy="427133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4018" y="3962400"/>
            <a:ext cx="4114800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That is all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7836" y="4876800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5" name="Rectangle 4"/>
          <p:cNvSpPr/>
          <p:nvPr/>
        </p:nvSpPr>
        <p:spPr>
          <a:xfrm>
            <a:off x="6303818" y="3539836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7" name="Picture 6" descr="National University of Computer and Emerging Sciences log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066801"/>
            <a:ext cx="2381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Outline</a:t>
            </a:r>
          </a:p>
        </p:txBody>
      </p:sp>
      <p:sp>
        <p:nvSpPr>
          <p:cNvPr id="107523" name="Rectangle 2051"/>
          <p:cNvSpPr>
            <a:spLocks noGrp="1" noChangeArrowheads="1"/>
          </p:cNvSpPr>
          <p:nvPr>
            <p:ph idx="1"/>
          </p:nvPr>
        </p:nvSpPr>
        <p:spPr>
          <a:xfrm>
            <a:off x="797943" y="1715956"/>
            <a:ext cx="10812865" cy="3001993"/>
          </a:xfrm>
        </p:spPr>
        <p:txBody>
          <a:bodyPr>
            <a:normAutofit fontScale="77500" lnSpcReduction="2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Feedback Loop and Activities for Quantifiable Quality Improvement </a:t>
            </a:r>
            <a:endParaRPr lang="en-US" sz="2400" dirty="0" smtClean="0"/>
          </a:p>
          <a:p>
            <a:r>
              <a:rPr lang="en-US" sz="2400" dirty="0" smtClean="0"/>
              <a:t>Feedback </a:t>
            </a:r>
            <a:r>
              <a:rPr lang="en-US" sz="2400" dirty="0"/>
              <a:t>Loop and Overall Mechanism </a:t>
            </a:r>
            <a:endParaRPr lang="en-US" sz="2400" dirty="0" smtClean="0"/>
          </a:p>
          <a:p>
            <a:r>
              <a:rPr lang="en-US" sz="2400" dirty="0" smtClean="0"/>
              <a:t>Monitoring </a:t>
            </a:r>
            <a:r>
              <a:rPr lang="en-US" sz="2400" dirty="0"/>
              <a:t>and Measurement </a:t>
            </a:r>
            <a:endParaRPr lang="en-US" sz="2400" dirty="0" smtClean="0"/>
          </a:p>
          <a:p>
            <a:r>
              <a:rPr lang="en-US" sz="2400" dirty="0" smtClean="0"/>
              <a:t>Analysis </a:t>
            </a:r>
            <a:r>
              <a:rPr lang="en-US" sz="2400" dirty="0"/>
              <a:t>and Feedback </a:t>
            </a:r>
            <a:endParaRPr lang="en-US" sz="2400" dirty="0" smtClean="0"/>
          </a:p>
          <a:p>
            <a:r>
              <a:rPr lang="en-US" sz="2400" dirty="0" smtClean="0"/>
              <a:t>Tool </a:t>
            </a:r>
            <a:r>
              <a:rPr lang="en-US" sz="2400" dirty="0"/>
              <a:t>and Implementation Support</a:t>
            </a:r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quantifiable quality </a:t>
            </a:r>
            <a:r>
              <a:rPr lang="en-US" dirty="0" smtClean="0"/>
              <a:t>improvement 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Part </a:t>
            </a:r>
            <a:r>
              <a:rPr lang="en-US" dirty="0"/>
              <a:t>IV is quantifiable quality improvement, which includes two </a:t>
            </a:r>
            <a:r>
              <a:rPr lang="en-US" dirty="0" smtClean="0"/>
              <a:t>basic elements</a:t>
            </a:r>
            <a:r>
              <a:rPr lang="en-US" dirty="0"/>
              <a:t>: </a:t>
            </a:r>
          </a:p>
          <a:p>
            <a:pPr algn="just"/>
            <a:r>
              <a:rPr lang="en-US" dirty="0" smtClean="0"/>
              <a:t>Quantification </a:t>
            </a:r>
            <a:r>
              <a:rPr lang="en-US" dirty="0"/>
              <a:t>of quality through quantitative measurements and models so that </a:t>
            </a:r>
            <a:r>
              <a:rPr lang="en-US" dirty="0" smtClean="0"/>
              <a:t>the quantified </a:t>
            </a:r>
            <a:r>
              <a:rPr lang="en-US" dirty="0"/>
              <a:t>quality assessment results can be compared to the pre-set quality goals </a:t>
            </a:r>
            <a:r>
              <a:rPr lang="en-US" dirty="0" smtClean="0"/>
              <a:t>for quality </a:t>
            </a:r>
            <a:r>
              <a:rPr lang="en-US" dirty="0"/>
              <a:t>and process management. </a:t>
            </a:r>
          </a:p>
          <a:p>
            <a:pPr algn="just"/>
            <a:r>
              <a:rPr lang="en-US" dirty="0" smtClean="0"/>
              <a:t>Quality </a:t>
            </a:r>
            <a:r>
              <a:rPr lang="en-US" dirty="0"/>
              <a:t>improvement through analyses and follow-up activities by identifying </a:t>
            </a:r>
            <a:r>
              <a:rPr lang="en-US" dirty="0" smtClean="0"/>
              <a:t>quality improvement </a:t>
            </a:r>
            <a:r>
              <a:rPr lang="en-US" dirty="0"/>
              <a:t>possibilities, providing feedback, and initiating follow-up actions.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quantifiable quality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support quantifiable quality improvement, various parallel and follow-up activities </a:t>
            </a:r>
            <a:r>
              <a:rPr lang="en-US" dirty="0" smtClean="0"/>
              <a:t>to the </a:t>
            </a:r>
            <a:r>
              <a:rPr lang="en-US" dirty="0"/>
              <a:t>main quality assurance (QA) activities are needed, including: </a:t>
            </a:r>
          </a:p>
          <a:p>
            <a:pPr algn="just"/>
            <a:r>
              <a:rPr lang="en-US" dirty="0" smtClean="0"/>
              <a:t>Monitoring </a:t>
            </a:r>
            <a:r>
              <a:rPr lang="en-US" dirty="0"/>
              <a:t>the specific QA activities </a:t>
            </a:r>
            <a:r>
              <a:rPr lang="en-US" dirty="0" smtClean="0"/>
              <a:t>and </a:t>
            </a:r>
            <a:r>
              <a:rPr lang="en-US" dirty="0"/>
              <a:t>extracting relevant measurement data. </a:t>
            </a:r>
          </a:p>
          <a:p>
            <a:pPr algn="just"/>
            <a:r>
              <a:rPr lang="en-US" dirty="0" smtClean="0"/>
              <a:t>Analyzing </a:t>
            </a:r>
            <a:r>
              <a:rPr lang="en-US" dirty="0"/>
              <a:t>the data collected above </a:t>
            </a:r>
            <a:endParaRPr lang="en-US" dirty="0" smtClean="0"/>
          </a:p>
          <a:p>
            <a:pPr algn="just"/>
            <a:r>
              <a:rPr lang="en-US" dirty="0" smtClean="0"/>
              <a:t>Providing </a:t>
            </a:r>
            <a:r>
              <a:rPr lang="en-US" dirty="0"/>
              <a:t>feedback to the QA and </a:t>
            </a:r>
            <a:r>
              <a:rPr lang="en-US" dirty="0" smtClean="0"/>
              <a:t>development/maintenance </a:t>
            </a:r>
            <a:r>
              <a:rPr lang="en-US" dirty="0"/>
              <a:t>activities and </a:t>
            </a:r>
            <a:r>
              <a:rPr lang="en-US" dirty="0" smtClean="0"/>
              <a:t>carrying out </a:t>
            </a:r>
            <a:r>
              <a:rPr lang="en-US" dirty="0"/>
              <a:t>follow-up actions based on the analysis results above.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QA activities covered in Part II and Part III need additional support: 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Planning </a:t>
            </a:r>
            <a:r>
              <a:rPr lang="en-US" dirty="0"/>
              <a:t>and goal </a:t>
            </a:r>
            <a:r>
              <a:rPr lang="en-US" dirty="0" smtClean="0"/>
              <a:t>setting</a:t>
            </a:r>
          </a:p>
          <a:p>
            <a:r>
              <a:rPr lang="en-US" dirty="0" smtClean="0"/>
              <a:t>Management </a:t>
            </a:r>
            <a:r>
              <a:rPr lang="en-US" dirty="0"/>
              <a:t>via feedback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to stop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Adjustment </a:t>
            </a:r>
            <a:r>
              <a:rPr lang="en-US" dirty="0"/>
              <a:t>and improvement,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based on assessments/predictions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 Activities and Process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3973555" cy="3678303"/>
          </a:xfrm>
        </p:spPr>
        <p:txBody>
          <a:bodyPr/>
          <a:lstStyle/>
          <a:p>
            <a:r>
              <a:rPr lang="en-US" dirty="0"/>
              <a:t>Major activities: </a:t>
            </a:r>
          </a:p>
          <a:p>
            <a:r>
              <a:rPr lang="en-US" dirty="0" smtClean="0"/>
              <a:t>Pre-QA planning (Part I) </a:t>
            </a:r>
          </a:p>
          <a:p>
            <a:r>
              <a:rPr lang="en-US" dirty="0" smtClean="0"/>
              <a:t>QA </a:t>
            </a:r>
            <a:r>
              <a:rPr lang="en-US" dirty="0"/>
              <a:t>(Part II and Part </a:t>
            </a:r>
            <a:r>
              <a:rPr lang="en-US" dirty="0" smtClean="0"/>
              <a:t>III)</a:t>
            </a:r>
          </a:p>
          <a:p>
            <a:r>
              <a:rPr lang="en-US" dirty="0" smtClean="0"/>
              <a:t>Post-QA </a:t>
            </a:r>
            <a:r>
              <a:rPr lang="en-US" dirty="0"/>
              <a:t>analysis &amp; feedback – Part IV (maybe parallel instead of “post-”)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98" y="2083158"/>
            <a:ext cx="6745509" cy="40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 Related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64197"/>
            <a:ext cx="11029615" cy="4600980"/>
          </a:xfrm>
        </p:spPr>
        <p:txBody>
          <a:bodyPr>
            <a:normAutofit/>
          </a:bodyPr>
          <a:lstStyle/>
          <a:p>
            <a:r>
              <a:rPr lang="en-US" dirty="0"/>
              <a:t>Monitoring and measurement: . </a:t>
            </a:r>
            <a:endParaRPr lang="en-US" dirty="0" smtClean="0"/>
          </a:p>
          <a:p>
            <a:pPr lvl="1"/>
            <a:r>
              <a:rPr lang="en-US" dirty="0" smtClean="0"/>
              <a:t>defect </a:t>
            </a:r>
            <a:r>
              <a:rPr lang="en-US" dirty="0"/>
              <a:t>monitoring ∈ process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defect </a:t>
            </a:r>
            <a:r>
              <a:rPr lang="en-US" dirty="0"/>
              <a:t>measurement ∈ defect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Analysis modeling:</a:t>
            </a:r>
          </a:p>
          <a:p>
            <a:pPr lvl="1"/>
            <a:r>
              <a:rPr lang="en-US" dirty="0" smtClean="0"/>
              <a:t>Historical </a:t>
            </a:r>
            <a:r>
              <a:rPr lang="en-US" dirty="0"/>
              <a:t>baselines and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Choosing </a:t>
            </a:r>
            <a:r>
              <a:rPr lang="en-US" dirty="0"/>
              <a:t>models and analysis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Goal</a:t>
            </a:r>
            <a:r>
              <a:rPr lang="en-US" dirty="0"/>
              <a:t>: assessment/prediction/improvement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Feedback </a:t>
            </a:r>
            <a:r>
              <a:rPr lang="en-US" dirty="0"/>
              <a:t>and </a:t>
            </a:r>
            <a:r>
              <a:rPr lang="en-US" dirty="0" smtClean="0"/>
              <a:t>follow-up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/>
              <a:t>feedback: </a:t>
            </a:r>
            <a:r>
              <a:rPr lang="en-US" dirty="0" smtClean="0"/>
              <a:t>assessment/prediction</a:t>
            </a:r>
          </a:p>
          <a:p>
            <a:pPr lvl="1"/>
            <a:r>
              <a:rPr lang="en-US" dirty="0" smtClean="0"/>
              <a:t>Possible </a:t>
            </a:r>
            <a:r>
              <a:rPr lang="en-US" dirty="0"/>
              <a:t>improvement areas </a:t>
            </a:r>
            <a:r>
              <a:rPr lang="en-US" dirty="0" smtClean="0"/>
              <a:t>identified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Monitoring and Measurements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80558"/>
            <a:ext cx="11029615" cy="4436378"/>
          </a:xfrm>
        </p:spPr>
        <p:txBody>
          <a:bodyPr>
            <a:normAutofit/>
          </a:bodyPr>
          <a:lstStyle/>
          <a:p>
            <a:r>
              <a:rPr lang="en-US" dirty="0"/>
              <a:t>Quality monitoring needs: </a:t>
            </a:r>
          </a:p>
          <a:p>
            <a:pPr lvl="1"/>
            <a:r>
              <a:rPr lang="en-US" dirty="0" smtClean="0"/>
              <a:t>Ensure proper execution of QA activities through various measurements.</a:t>
            </a:r>
          </a:p>
          <a:p>
            <a:pPr lvl="1"/>
            <a:r>
              <a:rPr lang="en-US" dirty="0" smtClean="0"/>
              <a:t>Provide measurement data to analysis and modeling activities.</a:t>
            </a:r>
            <a:endParaRPr lang="en-US" dirty="0"/>
          </a:p>
          <a:p>
            <a:r>
              <a:rPr lang="en-US" dirty="0" smtClean="0"/>
              <a:t>Direct and indirect quality measurements: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Direct quality measurement: Result and defect measurement, Such as total fault count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664" y="6192206"/>
            <a:ext cx="6917210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Quality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quality measurements: Why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Other quality measurements (reliability) need additional analyses/data. </a:t>
            </a:r>
            <a:endParaRPr lang="en-US" dirty="0" smtClean="0"/>
          </a:p>
          <a:p>
            <a:pPr marL="3240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52269</TotalTime>
  <Words>944</Words>
  <Application>Microsoft Office PowerPoint</Application>
  <PresentationFormat>Widescreen</PresentationFormat>
  <Paragraphs>189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</vt:lpstr>
      <vt:lpstr>  SE-3002 Software quality engineering  </vt:lpstr>
      <vt:lpstr>Today’s Outline</vt:lpstr>
      <vt:lpstr> quantifiable quality improvement basic elements</vt:lpstr>
      <vt:lpstr>quantifiable quality improvement</vt:lpstr>
      <vt:lpstr>Importance of Feedback Loop</vt:lpstr>
      <vt:lpstr>QE Activities and Process Review </vt:lpstr>
      <vt:lpstr>Feedback Loop Related Activities</vt:lpstr>
      <vt:lpstr>Quality Monitoring and Measurements </vt:lpstr>
      <vt:lpstr>Indirect Quality Measurements</vt:lpstr>
      <vt:lpstr>Indirect Measurements: Environment</vt:lpstr>
      <vt:lpstr>Indirect Measurements: Internal </vt:lpstr>
      <vt:lpstr>Indirect Measurements: Activity</vt:lpstr>
      <vt:lpstr>Analyses, Feedback, and Follow-up</vt:lpstr>
      <vt:lpstr>Feedback Loop Implementation </vt:lpstr>
      <vt:lpstr>Implementation Support Tools</vt:lpstr>
      <vt:lpstr>Implementation Support Tools</vt:lpstr>
      <vt:lpstr>Strategy for Tool Support</vt:lpstr>
      <vt:lpstr>Tool Support Example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Syeda Rubab Jaffar</dc:creator>
  <cp:lastModifiedBy>Romasha Khurshid</cp:lastModifiedBy>
  <cp:revision>1003</cp:revision>
  <dcterms:created xsi:type="dcterms:W3CDTF">2021-08-24T06:07:44Z</dcterms:created>
  <dcterms:modified xsi:type="dcterms:W3CDTF">2022-12-21T04:03:28Z</dcterms:modified>
</cp:coreProperties>
</file>