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56" r:id="rId2"/>
    <p:sldId id="258" r:id="rId3"/>
    <p:sldId id="314" r:id="rId4"/>
    <p:sldId id="326" r:id="rId5"/>
    <p:sldId id="358" r:id="rId6"/>
    <p:sldId id="359" r:id="rId7"/>
    <p:sldId id="332" r:id="rId8"/>
    <p:sldId id="334" r:id="rId9"/>
    <p:sldId id="335" r:id="rId10"/>
    <p:sldId id="336" r:id="rId11"/>
    <p:sldId id="337" r:id="rId12"/>
    <p:sldId id="338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352" r:id="rId23"/>
    <p:sldId id="353" r:id="rId24"/>
    <p:sldId id="355" r:id="rId25"/>
    <p:sldId id="356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1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AD2D-112D-4538-8D12-5B3C0A02B3F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017E-9405-4A24-9E72-ABBA234FC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SzdhH8xAX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Raghvendra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good to know about you. My Selenium WebDriver with Java tutorial for beginner is available at-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https://youtu.be/2SzdhH8xAX4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B38F1-631B-49CB-B429-8845F35306B7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14 SQA by Jeff 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C313-78CE-413E-B973-C9C50864F3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1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0000"/>
                </a:solidFill>
                <a:latin typeface="Tahoma" pitchFamily="32" charset="0"/>
              </a:rPr>
              <a:t>Before discussing  the Configuration Management, let us understand few basic things related to the topic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coverage link</a:t>
            </a:r>
          </a:p>
          <a:p>
            <a:r>
              <a:rPr lang="en-US" dirty="0" smtClean="0"/>
              <a:t>https://www.cs.wm.edu/~kemper/cs435/slides/l15.pdf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C313-78CE-413E-B973-C9C50864F3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7A6D08-93DD-4CB2-9B0D-97E8931A4569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FCD4-2828-4EBF-B8B3-FE3B8817E4A4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A71D75-7540-451D-9ADF-A4ED9EB432B3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612A-9E30-4DE2-9B83-5A158ED45D83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80B535-8453-41D4-8E4D-C22A934520AB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5D28-2DCD-4985-AE54-79A4498E1686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2FC-D161-4745-8B6E-A49EBAAE562E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4F77-0260-4852-921A-2C077B7F6E8F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848E-890A-4330-A906-E01F111B57F2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54A8FA-0568-467D-B7F0-A92E7D88B7D5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1CBA-D974-48F0-8843-985775608081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CE0CD1-0042-46FE-9DCC-73C4A26575A4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116B9D-E45C-46EC-8209-CAE30643B7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82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-556673"/>
            <a:ext cx="10993549" cy="462922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SE-3002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Software quality engineering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191" y="3240051"/>
            <a:ext cx="109935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Part </a:t>
            </a:r>
            <a:r>
              <a:rPr lang="en-US" sz="3400" b="1" dirty="0" smtClean="0">
                <a:solidFill>
                  <a:schemeClr val="bg1"/>
                </a:solidFill>
              </a:rPr>
              <a:t>IV-QUANTIFIABLE QUALITY IMPROVEMENT</a:t>
            </a:r>
          </a:p>
          <a:p>
            <a:pPr algn="ctr"/>
            <a:r>
              <a:rPr lang="en-US" sz="3400" b="1" dirty="0">
                <a:solidFill>
                  <a:schemeClr val="bg1"/>
                </a:solidFill>
              </a:rPr>
              <a:t>Quality models and </a:t>
            </a:r>
            <a:r>
              <a:rPr lang="en-US" sz="3400" b="1" dirty="0" smtClean="0">
                <a:solidFill>
                  <a:schemeClr val="bg1"/>
                </a:solidFill>
              </a:rPr>
              <a:t>measurements, </a:t>
            </a:r>
            <a:r>
              <a:rPr lang="en-US" sz="3400" b="1" dirty="0" smtClean="0">
                <a:solidFill>
                  <a:schemeClr val="bg1"/>
                </a:solidFill>
              </a:rPr>
              <a:t>SCM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52600"/>
            <a:ext cx="11029616" cy="45339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In software engineering, software configuration management (SCM</a:t>
            </a:r>
            <a:r>
              <a:rPr lang="en-US" b="1" dirty="0" smtClean="0">
                <a:solidFill>
                  <a:srgbClr val="002060"/>
                </a:solidFill>
              </a:rPr>
              <a:t>) </a:t>
            </a:r>
            <a:r>
              <a:rPr lang="en-US" b="1" dirty="0">
                <a:solidFill>
                  <a:srgbClr val="002060"/>
                </a:solidFill>
              </a:rPr>
              <a:t>is the task of </a:t>
            </a:r>
            <a:r>
              <a:rPr lang="en-US" b="1" i="1" dirty="0">
                <a:solidFill>
                  <a:srgbClr val="FF0000"/>
                </a:solidFill>
              </a:rPr>
              <a:t>tracking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0070C0"/>
                </a:solidFill>
              </a:rPr>
              <a:t>controlling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changes in the </a:t>
            </a:r>
            <a:r>
              <a:rPr lang="en-US" b="1" dirty="0" smtClean="0">
                <a:solidFill>
                  <a:srgbClr val="002060"/>
                </a:solidFill>
              </a:rPr>
              <a:t>software.</a:t>
            </a:r>
          </a:p>
          <a:p>
            <a:pPr algn="just"/>
            <a:endParaRPr lang="en-US" b="1" dirty="0" smtClean="0">
              <a:solidFill>
                <a:srgbClr val="002060"/>
              </a:solidFill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SCM </a:t>
            </a:r>
            <a:r>
              <a:rPr lang="en-US" b="1" dirty="0">
                <a:solidFill>
                  <a:srgbClr val="002060"/>
                </a:solidFill>
              </a:rPr>
              <a:t>practices include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revision control </a:t>
            </a:r>
            <a:r>
              <a:rPr lang="en-US" b="1" dirty="0">
                <a:solidFill>
                  <a:srgbClr val="002060"/>
                </a:solidFill>
              </a:rPr>
              <a:t>and the establishment of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baselines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38" y="621101"/>
            <a:ext cx="8229600" cy="1143000"/>
          </a:xfrm>
        </p:spPr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25" y="2363638"/>
            <a:ext cx="11438627" cy="3762526"/>
          </a:xfrm>
        </p:spPr>
        <p:txBody>
          <a:bodyPr>
            <a:normAutofit/>
          </a:bodyPr>
          <a:lstStyle/>
          <a:p>
            <a:pPr algn="just"/>
            <a:r>
              <a:rPr lang="en-US" sz="2300" b="1" dirty="0">
                <a:solidFill>
                  <a:srgbClr val="002060"/>
                </a:solidFill>
              </a:rPr>
              <a:t>A component of software configuration management, version control, also known as </a:t>
            </a:r>
            <a:r>
              <a:rPr lang="en-US" sz="2300" b="1" u="sng" dirty="0">
                <a:solidFill>
                  <a:srgbClr val="002060"/>
                </a:solidFill>
              </a:rPr>
              <a:t>revision control or source control,</a:t>
            </a:r>
            <a:r>
              <a:rPr lang="en-US" sz="2300" b="1" dirty="0">
                <a:solidFill>
                  <a:srgbClr val="002060"/>
                </a:solidFill>
              </a:rPr>
              <a:t> is the </a:t>
            </a:r>
            <a:r>
              <a:rPr lang="en-US" sz="2300" b="1" u="sng" dirty="0">
                <a:solidFill>
                  <a:srgbClr val="002060"/>
                </a:solidFill>
              </a:rPr>
              <a:t>management of changes </a:t>
            </a:r>
            <a:r>
              <a:rPr lang="en-US" sz="2300" b="1" dirty="0">
                <a:solidFill>
                  <a:srgbClr val="002060"/>
                </a:solidFill>
              </a:rPr>
              <a:t>to documents, computer programs, large web sites, and other collections of information. </a:t>
            </a:r>
          </a:p>
          <a:p>
            <a:pPr algn="just"/>
            <a:r>
              <a:rPr lang="en-US" sz="2300" b="1" dirty="0">
                <a:solidFill>
                  <a:srgbClr val="002060"/>
                </a:solidFill>
              </a:rPr>
              <a:t>Changes are usually identified by a number  termed the "revision number", "revision level", or simply "revision". </a:t>
            </a:r>
          </a:p>
          <a:p>
            <a:pPr algn="just"/>
            <a:endParaRPr lang="en-US" sz="23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AFF-F2CA-4928-84B5-F784F05D3B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1" y="6349315"/>
            <a:ext cx="2847975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Management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 algn="just">
              <a:spcBef>
                <a:spcPts val="1225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2060"/>
                </a:solidFill>
              </a:rPr>
              <a:t>When you develop software, change is inevitable.</a:t>
            </a:r>
          </a:p>
          <a:p>
            <a:pPr marL="338138" indent="-338138" algn="just">
              <a:spcBef>
                <a:spcPts val="1225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b="1" dirty="0" smtClean="0">
                <a:solidFill>
                  <a:srgbClr val="002060"/>
                </a:solidFill>
              </a:rPr>
              <a:t>Change increase the level of confusion among development team.</a:t>
            </a:r>
          </a:p>
          <a:p>
            <a:pPr algn="just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2209801" y="635231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Software   Engineering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0" y="2971800"/>
            <a:ext cx="9493370" cy="304800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1000"/>
              </a:lnSpc>
              <a:spcBef>
                <a:spcPts val="1000"/>
              </a:spcBef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  <a:tab pos="9594850" algn="l"/>
              </a:tabLst>
            </a:pPr>
            <a:r>
              <a:rPr lang="en-GB" b="1" dirty="0" smtClean="0">
                <a:solidFill>
                  <a:srgbClr val="002060"/>
                </a:solidFill>
              </a:rPr>
              <a:t>Configuration</a:t>
            </a:r>
          </a:p>
          <a:p>
            <a:pPr marL="450850" indent="-450850">
              <a:lnSpc>
                <a:spcPct val="101000"/>
              </a:lnSpc>
              <a:spcBef>
                <a:spcPts val="1000"/>
              </a:spcBef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  <a:tab pos="9594850" algn="l"/>
              </a:tabLst>
            </a:pPr>
            <a:r>
              <a:rPr lang="en-GB" b="1" dirty="0" smtClean="0">
                <a:solidFill>
                  <a:srgbClr val="002060"/>
                </a:solidFill>
              </a:rPr>
              <a:t>Configuration Control </a:t>
            </a:r>
          </a:p>
          <a:p>
            <a:pPr marL="450850" indent="-450850">
              <a:lnSpc>
                <a:spcPct val="101000"/>
              </a:lnSpc>
              <a:spcBef>
                <a:spcPts val="1000"/>
              </a:spcBef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  <a:tab pos="9594850" algn="l"/>
              </a:tabLst>
            </a:pPr>
            <a:r>
              <a:rPr lang="en-GB" b="1" dirty="0" smtClean="0">
                <a:solidFill>
                  <a:srgbClr val="002060"/>
                </a:solidFill>
              </a:rPr>
              <a:t>Software Configuration Item </a:t>
            </a:r>
            <a:r>
              <a:rPr lang="en-GB" sz="2000" b="1" dirty="0">
                <a:solidFill>
                  <a:srgbClr val="002060"/>
                </a:solidFill>
              </a:rPr>
              <a:t>(SCI)</a:t>
            </a:r>
          </a:p>
          <a:p>
            <a:pPr marL="450850" indent="-450850">
              <a:lnSpc>
                <a:spcPct val="101000"/>
              </a:lnSpc>
              <a:spcBef>
                <a:spcPts val="1500"/>
              </a:spcBef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  <a:tab pos="9594850" algn="l"/>
              </a:tabLst>
            </a:pPr>
            <a:r>
              <a:rPr lang="en-GB" b="1" dirty="0" smtClean="0">
                <a:solidFill>
                  <a:srgbClr val="002060"/>
                </a:solidFill>
              </a:rPr>
              <a:t>Baselines</a:t>
            </a:r>
          </a:p>
          <a:p>
            <a:pPr marL="450850" indent="-450850">
              <a:lnSpc>
                <a:spcPct val="101000"/>
              </a:lnSpc>
              <a:spcBef>
                <a:spcPts val="1125"/>
              </a:spcBef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  <a:tab pos="9594850" algn="l"/>
              </a:tabLst>
            </a:pPr>
            <a:r>
              <a:rPr lang="en-GB" b="1" dirty="0" smtClean="0">
                <a:solidFill>
                  <a:srgbClr val="002060"/>
                </a:solidFill>
              </a:rPr>
              <a:t>Version </a:t>
            </a:r>
            <a:r>
              <a:rPr lang="en-GB" sz="2000" b="1" dirty="0">
                <a:solidFill>
                  <a:srgbClr val="002060"/>
                </a:solidFill>
              </a:rPr>
              <a:t>(or variants)</a:t>
            </a:r>
            <a:r>
              <a:rPr lang="en-GB" b="1" dirty="0" smtClean="0">
                <a:solidFill>
                  <a:srgbClr val="002060"/>
                </a:solidFill>
              </a:rPr>
              <a:t> </a:t>
            </a:r>
            <a:r>
              <a:rPr lang="en-GB" sz="2400" b="1" dirty="0">
                <a:solidFill>
                  <a:srgbClr val="002060"/>
                </a:solidFill>
              </a:rPr>
              <a:t> 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2209801" y="635231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Software   Engineering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Concepts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b="1" dirty="0" smtClean="0">
                <a:solidFill>
                  <a:srgbClr val="FF0000"/>
                </a:solidFill>
                <a:cs typeface="Tahoma" pitchFamily="32" charset="0"/>
              </a:rPr>
              <a:t>Configuration </a:t>
            </a:r>
          </a:p>
          <a:p>
            <a:pPr algn="just"/>
            <a:r>
              <a:rPr lang="en-GB" b="1" dirty="0" smtClean="0">
                <a:solidFill>
                  <a:srgbClr val="002060"/>
                </a:solidFill>
                <a:cs typeface="Tahoma" pitchFamily="32" charset="0"/>
              </a:rPr>
              <a:t>The functional and </a:t>
            </a:r>
            <a:r>
              <a:rPr lang="en-GB" b="1" i="1" dirty="0" smtClean="0">
                <a:solidFill>
                  <a:srgbClr val="0070C0"/>
                </a:solidFill>
                <a:cs typeface="Tahoma" pitchFamily="32" charset="0"/>
              </a:rPr>
              <a:t>physical characteristics </a:t>
            </a:r>
            <a:r>
              <a:rPr lang="en-GB" b="1" dirty="0" smtClean="0">
                <a:solidFill>
                  <a:srgbClr val="002060"/>
                </a:solidFill>
                <a:cs typeface="Tahoma" pitchFamily="32" charset="0"/>
              </a:rPr>
              <a:t>of hardware or software as set forth in technical documentation or achieved in a product. </a:t>
            </a:r>
            <a:r>
              <a:rPr lang="en-GB" b="1" dirty="0" smtClean="0">
                <a:solidFill>
                  <a:srgbClr val="000000"/>
                </a:solidFill>
                <a:cs typeface="Tahoma" pitchFamily="32" charset="0"/>
              </a:rPr>
              <a:t>					          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ahoma" pitchFamily="32" charset="0"/>
              </a:rPr>
              <a:t>(ANSI/IEEE 828, 1990)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just"/>
            <a:endParaRPr lang="en-US" b="1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209801" y="635231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Software   Engineering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Concepts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b="1" dirty="0" smtClean="0">
                <a:solidFill>
                  <a:srgbClr val="FF0000"/>
                </a:solidFill>
                <a:cs typeface="Tahoma" pitchFamily="32" charset="0"/>
              </a:rPr>
              <a:t>Configuration Control </a:t>
            </a:r>
          </a:p>
          <a:p>
            <a:pPr algn="just">
              <a:spcBef>
                <a:spcPts val="1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smtClean="0">
                <a:solidFill>
                  <a:srgbClr val="002060"/>
                </a:solidFill>
                <a:cs typeface="Tahoma" pitchFamily="32" charset="0"/>
              </a:rPr>
              <a:t>An element of configuration management, consisting of </a:t>
            </a:r>
            <a:r>
              <a:rPr lang="en-GB" b="1" u="sng" dirty="0" smtClean="0">
                <a:solidFill>
                  <a:srgbClr val="002060"/>
                </a:solidFill>
                <a:cs typeface="Tahoma" pitchFamily="32" charset="0"/>
              </a:rPr>
              <a:t>evaluation, coordination, approval or disapproval and implementation of changes </a:t>
            </a:r>
            <a:r>
              <a:rPr lang="en-GB" b="1" dirty="0" smtClean="0">
                <a:solidFill>
                  <a:srgbClr val="002060"/>
                </a:solidFill>
                <a:cs typeface="Tahoma" pitchFamily="32" charset="0"/>
              </a:rPr>
              <a:t>to configuration items</a:t>
            </a:r>
            <a:r>
              <a:rPr lang="en-GB" b="1" dirty="0" smtClean="0">
                <a:solidFill>
                  <a:srgbClr val="000000"/>
                </a:solidFill>
                <a:cs typeface="Tahoma" pitchFamily="32" charset="0"/>
              </a:rPr>
              <a:t> </a:t>
            </a:r>
            <a:r>
              <a:rPr lang="en-GB" b="1" i="1" dirty="0" smtClean="0">
                <a:solidFill>
                  <a:srgbClr val="0070C0"/>
                </a:solidFill>
                <a:cs typeface="Tahoma" pitchFamily="32" charset="0"/>
              </a:rPr>
              <a:t>after formal establishment </a:t>
            </a:r>
            <a:r>
              <a:rPr lang="en-GB" b="1" dirty="0" smtClean="0">
                <a:solidFill>
                  <a:srgbClr val="002060"/>
                </a:solidFill>
                <a:cs typeface="Tahoma" pitchFamily="32" charset="0"/>
              </a:rPr>
              <a:t>of their configuration identifications.  </a:t>
            </a:r>
          </a:p>
          <a:p>
            <a:pPr algn="just">
              <a:spcBef>
                <a:spcPts val="175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solidFill>
                  <a:srgbClr val="000000"/>
                </a:solidFill>
                <a:cs typeface="Tahoma" pitchFamily="32" charset="0"/>
              </a:rPr>
              <a:t>                                                 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ahoma" pitchFamily="32" charset="0"/>
              </a:rPr>
              <a:t>(ANSI/IEEE 828,1990)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just"/>
            <a:endParaRPr lang="en-US" b="1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209801" y="635231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Software   Engineering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14" y="725968"/>
            <a:ext cx="8229600" cy="990600"/>
          </a:xfrm>
        </p:spPr>
        <p:txBody>
          <a:bodyPr/>
          <a:lstStyle/>
          <a:p>
            <a:r>
              <a:rPr lang="en-US" dirty="0" smtClean="0"/>
              <a:t>SCM </a:t>
            </a:r>
            <a:r>
              <a:rPr lang="en-US" dirty="0" smtClean="0"/>
              <a:t>Concepts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5" y="2208362"/>
            <a:ext cx="11197085" cy="3917802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Configuration </a:t>
            </a:r>
            <a:r>
              <a:rPr lang="en-US" b="1" dirty="0" smtClean="0">
                <a:solidFill>
                  <a:srgbClr val="FF0000"/>
                </a:solidFill>
              </a:rPr>
              <a:t>Item </a:t>
            </a:r>
            <a:r>
              <a:rPr lang="en-US" sz="1400" dirty="0" smtClean="0"/>
              <a:t>(</a:t>
            </a:r>
            <a:r>
              <a:rPr lang="en-US" sz="1400" dirty="0"/>
              <a:t>important)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2060"/>
                </a:solidFill>
              </a:rPr>
              <a:t>Software </a:t>
            </a:r>
            <a:r>
              <a:rPr lang="en-US" sz="2000" b="1" dirty="0">
                <a:solidFill>
                  <a:srgbClr val="002060"/>
                </a:solidFill>
              </a:rPr>
              <a:t>configuration items are not only program code segments but all type of documents according to development, </a:t>
            </a:r>
            <a:r>
              <a:rPr lang="en-US" sz="2000" b="1" dirty="0" err="1">
                <a:solidFill>
                  <a:srgbClr val="002060"/>
                </a:solidFill>
              </a:rPr>
              <a:t>e.g</a:t>
            </a:r>
            <a:endParaRPr lang="en-US" sz="2000" b="1" dirty="0">
              <a:solidFill>
                <a:srgbClr val="002060"/>
              </a:solidFill>
            </a:endParaRPr>
          </a:p>
          <a:p>
            <a:pPr lvl="1" algn="just">
              <a:lnSpc>
                <a:spcPct val="80000"/>
              </a:lnSpc>
              <a:buFont typeface="Monotype Sorts" charset="2"/>
              <a:buChar char="í"/>
            </a:pPr>
            <a:r>
              <a:rPr lang="en-US" b="1" dirty="0" smtClean="0">
                <a:solidFill>
                  <a:srgbClr val="002060"/>
                </a:solidFill>
              </a:rPr>
              <a:t>all type of code files</a:t>
            </a:r>
          </a:p>
          <a:p>
            <a:pPr lvl="1" algn="just">
              <a:lnSpc>
                <a:spcPct val="80000"/>
              </a:lnSpc>
              <a:buFont typeface="Monotype Sorts" charset="2"/>
              <a:buChar char="í"/>
            </a:pPr>
            <a:r>
              <a:rPr lang="en-US" b="1" dirty="0" smtClean="0">
                <a:solidFill>
                  <a:srgbClr val="002060"/>
                </a:solidFill>
              </a:rPr>
              <a:t>drivers for tests</a:t>
            </a:r>
          </a:p>
          <a:p>
            <a:pPr lvl="1" algn="just">
              <a:lnSpc>
                <a:spcPct val="80000"/>
              </a:lnSpc>
              <a:buFont typeface="Monotype Sorts" charset="2"/>
              <a:buChar char="í"/>
            </a:pPr>
            <a:r>
              <a:rPr lang="en-US" b="1" dirty="0" smtClean="0">
                <a:solidFill>
                  <a:srgbClr val="002060"/>
                </a:solidFill>
              </a:rPr>
              <a:t>analysis or design documents</a:t>
            </a:r>
          </a:p>
          <a:p>
            <a:pPr lvl="1" algn="just">
              <a:lnSpc>
                <a:spcPct val="80000"/>
              </a:lnSpc>
              <a:buFont typeface="Monotype Sorts" charset="2"/>
              <a:buChar char="í"/>
            </a:pPr>
            <a:r>
              <a:rPr lang="en-US" b="1" dirty="0" smtClean="0">
                <a:solidFill>
                  <a:srgbClr val="002060"/>
                </a:solidFill>
              </a:rPr>
              <a:t>user or developer manuals</a:t>
            </a:r>
          </a:p>
          <a:p>
            <a:pPr lvl="1" algn="just">
              <a:lnSpc>
                <a:spcPct val="80000"/>
              </a:lnSpc>
              <a:buFont typeface="Monotype Sorts" charset="2"/>
              <a:buChar char="í"/>
            </a:pPr>
            <a:r>
              <a:rPr lang="en-US" b="1" dirty="0" smtClean="0">
                <a:solidFill>
                  <a:srgbClr val="002060"/>
                </a:solidFill>
              </a:rPr>
              <a:t>system configurations (e.g. version of compiler used)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035" y="6617958"/>
            <a:ext cx="4126124" cy="182562"/>
          </a:xfrm>
        </p:spPr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>
              <a:defRPr/>
            </a:pPr>
            <a:fld id="{600C1710-1F18-4889-B86D-182CF88AC237}" type="slidenum"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pPr>
                <a:defRPr/>
              </a:pPr>
              <a:t>16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0" hangingPunct="0"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solidFill>
                  <a:srgbClr val="FF0000"/>
                </a:solidFill>
              </a:rPr>
              <a:t>Baseline </a:t>
            </a:r>
            <a:r>
              <a:rPr lang="en-US" sz="1600" dirty="0"/>
              <a:t>(important)</a:t>
            </a:r>
            <a:endParaRPr lang="en-US" sz="1600" b="1" dirty="0">
              <a:solidFill>
                <a:srgbClr val="FF0000"/>
              </a:solidFill>
            </a:endParaRPr>
          </a:p>
          <a:p>
            <a:pPr algn="just" eaLnBrk="0" hangingPunct="0"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b="1" dirty="0">
              <a:solidFill>
                <a:srgbClr val="FF0000"/>
              </a:solidFill>
            </a:endParaRPr>
          </a:p>
          <a:p>
            <a:pPr algn="just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solidFill>
                  <a:srgbClr val="002060"/>
                </a:solidFill>
              </a:rPr>
              <a:t>Baseline is a specification or product that has been formally </a:t>
            </a:r>
            <a:r>
              <a:rPr lang="en-GB" sz="2800" b="1" i="1" dirty="0">
                <a:solidFill>
                  <a:srgbClr val="0070C0"/>
                </a:solidFill>
              </a:rPr>
              <a:t>reviewed</a:t>
            </a:r>
            <a:r>
              <a:rPr lang="en-GB" sz="2800" b="1" dirty="0">
                <a:solidFill>
                  <a:srgbClr val="000000"/>
                </a:solidFill>
              </a:rPr>
              <a:t> </a:t>
            </a:r>
            <a:r>
              <a:rPr lang="en-GB" sz="2800" b="1" dirty="0">
                <a:solidFill>
                  <a:srgbClr val="002060"/>
                </a:solidFill>
              </a:rPr>
              <a:t>and</a:t>
            </a:r>
            <a:r>
              <a:rPr lang="en-GB" sz="2800" b="1" dirty="0">
                <a:solidFill>
                  <a:srgbClr val="000000"/>
                </a:solidFill>
              </a:rPr>
              <a:t> </a:t>
            </a:r>
            <a:r>
              <a:rPr lang="en-GB" sz="2800" b="1" i="1" dirty="0">
                <a:solidFill>
                  <a:srgbClr val="C00000"/>
                </a:solidFill>
              </a:rPr>
              <a:t>agreed </a:t>
            </a:r>
            <a:r>
              <a:rPr lang="en-GB" sz="2800" b="1" dirty="0">
                <a:solidFill>
                  <a:srgbClr val="002060"/>
                </a:solidFill>
              </a:rPr>
              <a:t>upon, that thereafter serves as the basis for further </a:t>
            </a:r>
            <a:r>
              <a:rPr lang="en-GB" sz="2800" b="1" dirty="0" smtClean="0">
                <a:solidFill>
                  <a:srgbClr val="002060"/>
                </a:solidFill>
              </a:rPr>
              <a:t>development.</a:t>
            </a:r>
            <a:endParaRPr lang="en-GB" sz="2800" b="1" dirty="0">
              <a:solidFill>
                <a:srgbClr val="002060"/>
              </a:solidFill>
            </a:endParaRPr>
          </a:p>
          <a:p>
            <a:pPr algn="just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b="1" dirty="0">
              <a:solidFill>
                <a:srgbClr val="002060"/>
              </a:solidFill>
            </a:endParaRPr>
          </a:p>
          <a:p>
            <a:endParaRPr lang="en-US" b="1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209801" y="635231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Software   Engineering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228600"/>
            <a:ext cx="11029616" cy="1473716"/>
          </a:xfrm>
        </p:spPr>
        <p:txBody>
          <a:bodyPr>
            <a:normAutofit/>
          </a:bodyPr>
          <a:lstStyle/>
          <a:p>
            <a:r>
              <a:rPr lang="en-US" sz="3600" dirty="0"/>
              <a:t>Software Configuration </a:t>
            </a:r>
            <a:r>
              <a:rPr lang="en-US" sz="3600" dirty="0" smtClean="0"/>
              <a:t>Management </a:t>
            </a:r>
            <a:r>
              <a:rPr lang="en-US" sz="3600" dirty="0"/>
              <a:t>- Why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76045" y="1984074"/>
            <a:ext cx="11334763" cy="4264325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rgbClr val="002060"/>
                </a:solidFill>
              </a:rPr>
              <a:t>New versions of software systems are created as they change</a:t>
            </a:r>
          </a:p>
          <a:p>
            <a:pPr lvl="2" algn="just"/>
            <a:r>
              <a:rPr lang="en-GB" sz="2000" b="1" dirty="0">
                <a:solidFill>
                  <a:srgbClr val="0070C0"/>
                </a:solidFill>
              </a:rPr>
              <a:t>For different machines/OS</a:t>
            </a:r>
          </a:p>
          <a:p>
            <a:pPr lvl="2" algn="just"/>
            <a:r>
              <a:rPr lang="en-GB" sz="2000" b="1" dirty="0">
                <a:solidFill>
                  <a:srgbClr val="0070C0"/>
                </a:solidFill>
              </a:rPr>
              <a:t>Offering different functionality</a:t>
            </a:r>
          </a:p>
          <a:p>
            <a:pPr lvl="2" algn="just"/>
            <a:r>
              <a:rPr lang="en-GB" sz="2000" b="1" dirty="0">
                <a:solidFill>
                  <a:srgbClr val="0070C0"/>
                </a:solidFill>
              </a:rPr>
              <a:t>Tailored for particular user requirements</a:t>
            </a:r>
          </a:p>
          <a:p>
            <a:pPr algn="just"/>
            <a:endParaRPr lang="en-GB" b="1" dirty="0" smtClean="0"/>
          </a:p>
          <a:p>
            <a:pPr algn="just"/>
            <a:r>
              <a:rPr lang="en-GB" b="1" dirty="0" smtClean="0">
                <a:solidFill>
                  <a:srgbClr val="002060"/>
                </a:solidFill>
              </a:rPr>
              <a:t>Configuration </a:t>
            </a:r>
            <a:r>
              <a:rPr lang="en-GB" b="1" dirty="0">
                <a:solidFill>
                  <a:srgbClr val="002060"/>
                </a:solidFill>
              </a:rPr>
              <a:t>management is concerned with managing evolving software systems</a:t>
            </a:r>
          </a:p>
          <a:p>
            <a:pPr lvl="2" algn="just"/>
            <a:r>
              <a:rPr lang="en-GB" sz="2000" b="1" dirty="0">
                <a:solidFill>
                  <a:srgbClr val="0070C0"/>
                </a:solidFill>
              </a:rPr>
              <a:t>System change is a team activity</a:t>
            </a:r>
          </a:p>
          <a:p>
            <a:pPr lvl="2" algn="just"/>
            <a:r>
              <a:rPr lang="en-GB" sz="2000" b="1" dirty="0">
                <a:solidFill>
                  <a:srgbClr val="0070C0"/>
                </a:solidFill>
              </a:rPr>
              <a:t>CM aims to control the costs and effort involved in making changes to a system</a:t>
            </a:r>
          </a:p>
          <a:p>
            <a:pPr algn="just"/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13537" y="133298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6149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CM Library describes the central storage facility for all CI’s. 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CM Library contains the;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</a:rPr>
              <a:t>current baseline project,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</a:rPr>
              <a:t>approved documentation,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</a:rPr>
              <a:t>artifact files to keep the project running smoothly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AFF-F2CA-4928-84B5-F784F05D3B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1" y="6349315"/>
            <a:ext cx="2847975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Outline</a:t>
            </a:r>
          </a:p>
        </p:txBody>
      </p:sp>
      <p:sp>
        <p:nvSpPr>
          <p:cNvPr id="107523" name="Rectangle 2051"/>
          <p:cNvSpPr>
            <a:spLocks noGrp="1" noChangeArrowheads="1"/>
          </p:cNvSpPr>
          <p:nvPr>
            <p:ph idx="1"/>
          </p:nvPr>
        </p:nvSpPr>
        <p:spPr>
          <a:xfrm>
            <a:off x="797943" y="1715956"/>
            <a:ext cx="10812865" cy="4235855"/>
          </a:xfrm>
        </p:spPr>
        <p:txBody>
          <a:bodyPr>
            <a:no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tx1"/>
                </a:solidFill>
              </a:rPr>
              <a:t>Quality models and measurements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Types of Quality Assessment Models.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Comparing Quality Assessment Models.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Data Requirements and Measurement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Measurement and Model Selection.</a:t>
            </a:r>
          </a:p>
          <a:p>
            <a:pPr algn="just"/>
            <a:r>
              <a:rPr lang="en-US" sz="1400" dirty="0" smtClean="0">
                <a:solidFill>
                  <a:schemeClr val="tx1"/>
                </a:solidFill>
                <a:ea typeface="ＭＳ Ｐゴシック" charset="-128"/>
              </a:rPr>
              <a:t>Software Configuration Management (SCM)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  <a:ea typeface="ＭＳ Ｐゴシック" charset="-128"/>
              </a:rPr>
              <a:t>Why SCM?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  <a:ea typeface="ＭＳ Ｐゴシック" charset="-128"/>
              </a:rPr>
              <a:t>SCM concepts and Terminology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  <a:ea typeface="ＭＳ Ｐゴシック" charset="-128"/>
              </a:rPr>
              <a:t>Software Configuration Management Activities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  <a:ea typeface="ＭＳ Ｐゴシック" charset="-128"/>
              </a:rPr>
              <a:t>Change Management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  <a:ea typeface="ＭＳ Ｐゴシック" charset="-128"/>
              </a:rPr>
              <a:t>Build and Release Management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  <a:ea typeface="ＭＳ Ｐゴシック" charset="-128"/>
              </a:rPr>
              <a:t>System Release</a:t>
            </a:r>
          </a:p>
          <a:p>
            <a:pPr algn="just"/>
            <a:r>
              <a:rPr lang="en-US" sz="1400" dirty="0" smtClean="0">
                <a:solidFill>
                  <a:schemeClr val="tx1"/>
                </a:solidFill>
                <a:ea typeface="ＭＳ Ｐゴシック" charset="-128"/>
              </a:rPr>
              <a:t>Revision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81192" y="6486649"/>
            <a:ext cx="6917210" cy="365125"/>
          </a:xfrm>
        </p:spPr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Concept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133600" y="3352800"/>
            <a:ext cx="1752600" cy="1219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Development</a:t>
            </a:r>
          </a:p>
          <a:p>
            <a:pPr algn="ctr"/>
            <a:r>
              <a:rPr lang="en-US" dirty="0">
                <a:latin typeface="Arial" charset="0"/>
              </a:rPr>
              <a:t>Team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8229600" y="3371850"/>
            <a:ext cx="1295400" cy="1047750"/>
          </a:xfrm>
          <a:prstGeom prst="rect">
            <a:avLst/>
          </a:prstGeom>
          <a:solidFill>
            <a:srgbClr val="00B2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QA</a:t>
            </a:r>
          </a:p>
          <a:p>
            <a:pPr algn="ctr"/>
            <a:r>
              <a:rPr lang="en-US" dirty="0">
                <a:latin typeface="Arial" charset="0"/>
              </a:rPr>
              <a:t>Team</a:t>
            </a: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3886200" y="3657600"/>
            <a:ext cx="1295400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3886200" y="4114800"/>
            <a:ext cx="1295400" cy="19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 flipV="1">
            <a:off x="7010400" y="3657600"/>
            <a:ext cx="1219200" cy="19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V="1">
            <a:off x="7010400" y="4114800"/>
            <a:ext cx="1219200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5334000" y="5413376"/>
            <a:ext cx="17526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Arial" charset="0"/>
              </a:rPr>
              <a:t>Version Control Using a tool </a:t>
            </a:r>
          </a:p>
          <a:p>
            <a:pPr algn="ctr"/>
            <a:r>
              <a:rPr lang="en-US" sz="1600" dirty="0">
                <a:latin typeface="Arial" charset="0"/>
              </a:rPr>
              <a:t>(or manually)</a:t>
            </a:r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>
            <a:off x="6096000" y="4724400"/>
            <a:ext cx="0" cy="609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V="1">
            <a:off x="6096000" y="2413959"/>
            <a:ext cx="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257800" y="1838865"/>
            <a:ext cx="17526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Shipment to client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14800" y="3200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</a:rPr>
              <a:t>Check</a:t>
            </a:r>
          </a:p>
          <a:p>
            <a:pPr algn="ctr"/>
            <a:r>
              <a:rPr lang="en-US" sz="1200" b="1" dirty="0">
                <a:latin typeface="Tahoma" pitchFamily="34" charset="0"/>
              </a:rPr>
              <a:t>In</a:t>
            </a: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4114800" y="41592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ahoma" pitchFamily="34" charset="0"/>
              </a:rPr>
              <a:t>Check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Tahoma" pitchFamily="34" charset="0"/>
              </a:rPr>
              <a:t>Out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7162800" y="411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</a:rPr>
              <a:t>Check</a:t>
            </a:r>
          </a:p>
          <a:p>
            <a:pPr algn="ctr"/>
            <a:r>
              <a:rPr lang="en-US" sz="1200" b="1" dirty="0">
                <a:latin typeface="Tahoma" pitchFamily="34" charset="0"/>
              </a:rPr>
              <a:t>In</a:t>
            </a: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7162800" y="31400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ahoma" pitchFamily="34" charset="0"/>
              </a:rPr>
              <a:t>Check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Tahoma" pitchFamily="34" charset="0"/>
              </a:rPr>
              <a:t>Out</a:t>
            </a:r>
          </a:p>
        </p:txBody>
      </p:sp>
      <p:sp>
        <p:nvSpPr>
          <p:cNvPr id="20" name="AutoShape 37"/>
          <p:cNvSpPr>
            <a:spLocks noChangeArrowheads="1"/>
          </p:cNvSpPr>
          <p:nvPr/>
        </p:nvSpPr>
        <p:spPr bwMode="auto">
          <a:xfrm>
            <a:off x="5257800" y="3200400"/>
            <a:ext cx="1676400" cy="1447800"/>
          </a:xfrm>
          <a:prstGeom prst="flowChartMagneticDisk">
            <a:avLst/>
          </a:prstGeom>
          <a:solidFill>
            <a:srgbClr val="0000C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1" dirty="0">
              <a:solidFill>
                <a:schemeClr val="bg1"/>
              </a:solidFill>
              <a:latin typeface="Tahoma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ahoma" pitchFamily="34" charset="0"/>
              </a:rPr>
              <a:t>Configuration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ahoma" pitchFamily="34" charset="0"/>
              </a:rPr>
              <a:t>Management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ahoma" pitchFamily="34" charset="0"/>
              </a:rPr>
              <a:t>Library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4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Activities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3600" y="2286000"/>
            <a:ext cx="8074152" cy="3048000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Identify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2060"/>
                </a:solidFill>
              </a:rPr>
              <a:t>the changes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Control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2060"/>
                </a:solidFill>
              </a:rPr>
              <a:t>the change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Ensure </a:t>
            </a:r>
            <a:r>
              <a:rPr lang="en-US" b="1" dirty="0">
                <a:solidFill>
                  <a:srgbClr val="002060"/>
                </a:solidFill>
              </a:rPr>
              <a:t>that change is </a:t>
            </a:r>
            <a:r>
              <a:rPr lang="en-US" b="1" dirty="0">
                <a:solidFill>
                  <a:srgbClr val="0070C0"/>
                </a:solidFill>
              </a:rPr>
              <a:t>properly implemented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Report </a:t>
            </a:r>
            <a:r>
              <a:rPr lang="en-US" b="1" dirty="0">
                <a:solidFill>
                  <a:srgbClr val="FF0000"/>
                </a:solidFill>
              </a:rPr>
              <a:t>changes </a:t>
            </a:r>
            <a:r>
              <a:rPr lang="en-US" b="1" dirty="0">
                <a:solidFill>
                  <a:srgbClr val="002060"/>
                </a:solidFill>
              </a:rPr>
              <a:t>to others involved in the project </a:t>
            </a:r>
          </a:p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1" y="6349315"/>
            <a:ext cx="2847975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Software systems are subject to continual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i="1" dirty="0">
                <a:solidFill>
                  <a:srgbClr val="002060"/>
                </a:solidFill>
              </a:rPr>
              <a:t>change requests</a:t>
            </a:r>
          </a:p>
          <a:p>
            <a:pPr algn="just"/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2209801" y="635231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Software   Engineering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 </a:t>
            </a:r>
            <a:r>
              <a:rPr lang="en-US" dirty="0"/>
              <a:t>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4019" y="3352800"/>
            <a:ext cx="3962400" cy="1143000"/>
          </a:xfrm>
          <a:prstGeom prst="rect">
            <a:avLst/>
          </a:prstGeom>
          <a:solidFill>
            <a:srgbClr val="A4DB6B"/>
          </a:solidFill>
          <a:ln w="12700">
            <a:solidFill>
              <a:srgbClr val="A4D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038600" y="1890712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charset="0"/>
              </a:rPr>
              <a:t>if</a:t>
            </a:r>
            <a:endParaRPr lang="en-US" sz="140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4202113" y="1890712"/>
            <a:ext cx="8656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charset="0"/>
              </a:rPr>
              <a:t> change is </a:t>
            </a:r>
            <a:endParaRPr lang="en-US" sz="1400" u="sng" dirty="0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5973713" y="1890712"/>
            <a:ext cx="3767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then</a:t>
            </a:r>
            <a:endParaRPr lang="en-US" sz="1400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711950" y="1890712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192951" y="2190750"/>
            <a:ext cx="34528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Assess how change might be implemented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188941" y="2490787"/>
            <a:ext cx="23900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Assess change impact &amp; cost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337051" y="2790825"/>
            <a:ext cx="39401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    ** Submit request to change control committee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337050" y="30908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    </a:t>
            </a:r>
            <a:endParaRPr lang="en-US" sz="140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4610100" y="3090862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charset="0"/>
              </a:rPr>
              <a:t>if</a:t>
            </a:r>
            <a:endParaRPr lang="en-US" sz="140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4773613" y="3090862"/>
            <a:ext cx="8656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charset="0"/>
              </a:rPr>
              <a:t> change is </a:t>
            </a:r>
            <a:endParaRPr lang="en-US" sz="1400" dirty="0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6705600" y="3090862"/>
            <a:ext cx="3767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then</a:t>
            </a:r>
            <a:endParaRPr lang="en-US" sz="1400" dirty="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7829550" y="3090862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337051" y="339090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        </a:t>
            </a:r>
            <a:endParaRPr lang="en-US" sz="1400"/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4910138" y="3390900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repeat</a:t>
            </a:r>
            <a:endParaRPr lang="en-US" sz="1400" dirty="0"/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5727700" y="3390900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/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27389" y="3690937"/>
            <a:ext cx="26850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  make changes to software </a:t>
            </a:r>
            <a:endParaRPr lang="en-US" sz="14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4489451" y="3990975"/>
            <a:ext cx="41469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  submit changed software for quality approval </a:t>
            </a:r>
            <a:endParaRPr lang="en-US" sz="14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4337050" y="4291012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       </a:t>
            </a:r>
            <a:endParaRPr lang="en-US" sz="140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4983113" y="4291012"/>
            <a:ext cx="3767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until</a:t>
            </a:r>
            <a:endParaRPr lang="en-US" sz="1400" dirty="0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5512219" y="4291012"/>
            <a:ext cx="231794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charset="0"/>
              </a:rPr>
              <a:t> software quality is adequate </a:t>
            </a:r>
            <a:endParaRPr lang="en-US" sz="1400" dirty="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4337051" y="4591050"/>
            <a:ext cx="27667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      **create new release of system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4611688" y="4891087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charset="0"/>
              </a:rPr>
              <a:t>else</a:t>
            </a:r>
            <a:endParaRPr lang="en-US" sz="1400"/>
          </a:p>
        </p:txBody>
      </p:sp>
      <p:sp>
        <p:nvSpPr>
          <p:cNvPr id="29" name="Rectangle 42"/>
          <p:cNvSpPr>
            <a:spLocks noChangeArrowheads="1"/>
          </p:cNvSpPr>
          <p:nvPr/>
        </p:nvSpPr>
        <p:spPr bwMode="auto">
          <a:xfrm>
            <a:off x="4910138" y="4891087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/>
          </a:p>
        </p:txBody>
      </p:sp>
      <p:sp>
        <p:nvSpPr>
          <p:cNvPr id="30" name="Rectangle 43"/>
          <p:cNvSpPr>
            <a:spLocks noChangeArrowheads="1"/>
          </p:cNvSpPr>
          <p:nvPr/>
        </p:nvSpPr>
        <p:spPr bwMode="auto">
          <a:xfrm>
            <a:off x="4800601" y="5176837"/>
            <a:ext cx="17697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FF0000"/>
                </a:solidFill>
                <a:latin typeface="Arial" charset="0"/>
              </a:rPr>
              <a:t>reject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 change request </a:t>
            </a:r>
            <a:endParaRPr lang="en-US" sz="1400"/>
          </a:p>
        </p:txBody>
      </p:sp>
      <p:sp>
        <p:nvSpPr>
          <p:cNvPr id="31" name="Rectangle 44"/>
          <p:cNvSpPr>
            <a:spLocks noChangeArrowheads="1"/>
          </p:cNvSpPr>
          <p:nvPr/>
        </p:nvSpPr>
        <p:spPr bwMode="auto">
          <a:xfrm>
            <a:off x="4038600" y="5491162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charset="0"/>
              </a:rPr>
              <a:t>else</a:t>
            </a:r>
            <a:endParaRPr lang="en-US" sz="1400"/>
          </a:p>
        </p:txBody>
      </p:sp>
      <p:sp>
        <p:nvSpPr>
          <p:cNvPr id="32" name="Rectangle 45"/>
          <p:cNvSpPr>
            <a:spLocks noChangeArrowheads="1"/>
          </p:cNvSpPr>
          <p:nvPr/>
        </p:nvSpPr>
        <p:spPr bwMode="auto">
          <a:xfrm>
            <a:off x="4557713" y="5491162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/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4038601" y="5791200"/>
            <a:ext cx="17697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FF0000"/>
                </a:solidFill>
                <a:latin typeface="Arial" charset="0"/>
              </a:rPr>
              <a:t>reject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 change request </a:t>
            </a:r>
            <a:endParaRPr lang="en-US" sz="1400"/>
          </a:p>
        </p:txBody>
      </p:sp>
      <p:sp>
        <p:nvSpPr>
          <p:cNvPr id="34" name="Left Brace 33"/>
          <p:cNvSpPr/>
          <p:nvPr/>
        </p:nvSpPr>
        <p:spPr>
          <a:xfrm>
            <a:off x="3657600" y="1981200"/>
            <a:ext cx="228600" cy="129540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Left Brace 34"/>
          <p:cNvSpPr/>
          <p:nvPr/>
        </p:nvSpPr>
        <p:spPr>
          <a:xfrm>
            <a:off x="3657600" y="4953000"/>
            <a:ext cx="304800" cy="114300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886200" y="3276600"/>
            <a:ext cx="533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62400" y="4953000"/>
            <a:ext cx="533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6735713" y="1905000"/>
            <a:ext cx="833906" cy="21544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charset="0"/>
              </a:rPr>
              <a:t>not valid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5131219" y="1905000"/>
            <a:ext cx="533400" cy="21544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" charset="0"/>
              </a:rPr>
              <a:t>valid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829800" y="2057400"/>
            <a:ext cx="0" cy="3886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969420" y="5943600"/>
            <a:ext cx="386038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722020" y="2057400"/>
            <a:ext cx="210778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7341019" y="3048000"/>
            <a:ext cx="1143000" cy="21544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charset="0"/>
              </a:rPr>
              <a:t>not approved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5664619" y="3061156"/>
            <a:ext cx="838200" cy="21544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" charset="0"/>
              </a:rPr>
              <a:t>approved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8560219" y="3124200"/>
            <a:ext cx="381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502819" y="5334000"/>
            <a:ext cx="2438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41219" y="3124200"/>
            <a:ext cx="0" cy="2209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1" y="6349315"/>
            <a:ext cx="2847975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97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24" y="839818"/>
            <a:ext cx="4865299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Types of </a:t>
            </a:r>
            <a:r>
              <a:rPr lang="en-US" dirty="0" smtClean="0"/>
              <a:t>Maintenance </a:t>
            </a:r>
            <a:r>
              <a:rPr lang="en-US" sz="2000" dirty="0" smtClean="0"/>
              <a:t>(important)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2043143"/>
            <a:ext cx="11576649" cy="4313208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>
                <a:solidFill>
                  <a:srgbClr val="002060"/>
                </a:solidFill>
              </a:rPr>
              <a:t>Maintenance is defined as the process in which changes are implemented by either modifying the existing system’s architecture or by adding new components to the system.</a:t>
            </a:r>
          </a:p>
          <a:p>
            <a:pPr lvl="0" algn="just"/>
            <a:r>
              <a:rPr lang="en-US" sz="2800" b="1" dirty="0">
                <a:solidFill>
                  <a:srgbClr val="002060"/>
                </a:solidFill>
              </a:rPr>
              <a:t>Corrective </a:t>
            </a:r>
            <a:r>
              <a:rPr lang="en-US" sz="2800" b="1" dirty="0" smtClean="0">
                <a:solidFill>
                  <a:srgbClr val="002060"/>
                </a:solidFill>
              </a:rPr>
              <a:t>Maintenance</a:t>
            </a:r>
            <a:endParaRPr lang="en-US" sz="2800" dirty="0">
              <a:solidFill>
                <a:srgbClr val="002060"/>
              </a:solidFill>
            </a:endParaRPr>
          </a:p>
          <a:p>
            <a:pPr lvl="0" algn="just"/>
            <a:r>
              <a:rPr lang="en-US" sz="2800" b="1" dirty="0">
                <a:solidFill>
                  <a:srgbClr val="002060"/>
                </a:solidFill>
              </a:rPr>
              <a:t>Adaptive </a:t>
            </a:r>
            <a:r>
              <a:rPr lang="en-US" sz="2800" b="1" dirty="0" smtClean="0">
                <a:solidFill>
                  <a:srgbClr val="002060"/>
                </a:solidFill>
              </a:rPr>
              <a:t>maintenance</a:t>
            </a:r>
            <a:endParaRPr lang="en-US" sz="2800" dirty="0">
              <a:solidFill>
                <a:srgbClr val="002060"/>
              </a:solidFill>
            </a:endParaRPr>
          </a:p>
          <a:p>
            <a:pPr lvl="0" algn="just"/>
            <a:r>
              <a:rPr lang="en-US" sz="2800" b="1" dirty="0">
                <a:solidFill>
                  <a:srgbClr val="002060"/>
                </a:solidFill>
              </a:rPr>
              <a:t>Perfective </a:t>
            </a:r>
            <a:r>
              <a:rPr lang="en-US" sz="2800" b="1" dirty="0" smtClean="0">
                <a:solidFill>
                  <a:srgbClr val="002060"/>
                </a:solidFill>
              </a:rPr>
              <a:t>maintenance</a:t>
            </a:r>
            <a:endParaRPr lang="en-US" sz="2800" dirty="0">
              <a:solidFill>
                <a:srgbClr val="002060"/>
              </a:solidFill>
            </a:endParaRPr>
          </a:p>
          <a:p>
            <a:pPr lvl="0" algn="just"/>
            <a:r>
              <a:rPr lang="en-US" sz="2800" b="1" dirty="0" smtClean="0">
                <a:solidFill>
                  <a:srgbClr val="002060"/>
                </a:solidFill>
              </a:rPr>
              <a:t>Preventive maintenance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1" y="6349315"/>
            <a:ext cx="2847975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>
              <a:defRPr/>
            </a:pPr>
            <a:fld id="{600C1710-1F18-4889-B86D-182CF88AC237}" type="slidenum"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pPr>
                <a:defRPr/>
              </a:pPr>
              <a:t>24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Change Control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505200" y="2819400"/>
            <a:ext cx="1219200" cy="457200"/>
          </a:xfrm>
          <a:prstGeom prst="flowChartDocumen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400">
                <a:latin typeface="Arial" charset="0"/>
              </a:rPr>
              <a:t>Change</a:t>
            </a: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3505200" y="2209800"/>
            <a:ext cx="1219200" cy="495300"/>
          </a:xfrm>
          <a:prstGeom prst="flowChartDocumen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400">
                <a:latin typeface="Arial" charset="0"/>
              </a:rPr>
              <a:t>Enhancement</a:t>
            </a:r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3505200" y="1619250"/>
            <a:ext cx="1219200" cy="457200"/>
          </a:xfrm>
          <a:prstGeom prst="flowChartDocumen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400">
                <a:latin typeface="Arial" charset="0"/>
              </a:rPr>
              <a:t>Defect</a:t>
            </a: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6172200" y="2209800"/>
            <a:ext cx="1219200" cy="533400"/>
          </a:xfrm>
          <a:prstGeom prst="flowChartProcess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Analyze &amp; 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Assess 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Impact</a:t>
            </a:r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6096000" y="2933700"/>
            <a:ext cx="1447800" cy="571500"/>
          </a:xfrm>
          <a:prstGeom prst="flowChartPreparation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Change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Proposal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Preparation</a:t>
            </a:r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6248400" y="3733800"/>
            <a:ext cx="1066800" cy="51435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100" dirty="0">
                <a:latin typeface="Arial" charset="0"/>
              </a:rPr>
              <a:t>Evaluate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100" dirty="0">
                <a:latin typeface="Arial" charset="0"/>
              </a:rPr>
              <a:t>Change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100" dirty="0">
                <a:latin typeface="Arial" charset="0"/>
              </a:rPr>
              <a:t>Proposal</a:t>
            </a:r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6172200" y="5524500"/>
            <a:ext cx="1295400" cy="533400"/>
          </a:xfrm>
          <a:prstGeom prst="flowChartProcess">
            <a:avLst/>
          </a:prstGeom>
          <a:solidFill>
            <a:srgbClr val="1BC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200">
                <a:latin typeface="Arial" charset="0"/>
              </a:rPr>
              <a:t>Supply 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200">
                <a:latin typeface="Arial" charset="0"/>
              </a:rPr>
              <a:t>Feedback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200">
                <a:latin typeface="Arial" charset="0"/>
              </a:rPr>
              <a:t>to originator</a:t>
            </a:r>
          </a:p>
        </p:txBody>
      </p:sp>
      <p:sp>
        <p:nvSpPr>
          <p:cNvPr id="13" name="AutoShape 32"/>
          <p:cNvSpPr>
            <a:spLocks noChangeArrowheads="1"/>
          </p:cNvSpPr>
          <p:nvPr/>
        </p:nvSpPr>
        <p:spPr bwMode="auto">
          <a:xfrm>
            <a:off x="4191000" y="4610100"/>
            <a:ext cx="1219200" cy="533400"/>
          </a:xfrm>
          <a:prstGeom prst="flowChartProcess">
            <a:avLst/>
          </a:prstGeom>
          <a:solidFill>
            <a:srgbClr val="1BC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200" dirty="0">
                <a:latin typeface="Arial" charset="0"/>
              </a:rPr>
              <a:t>Incorporate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200" dirty="0">
                <a:latin typeface="Arial" charset="0"/>
              </a:rPr>
              <a:t>Change</a:t>
            </a:r>
          </a:p>
        </p:txBody>
      </p:sp>
      <p:sp>
        <p:nvSpPr>
          <p:cNvPr id="14" name="AutoShape 33"/>
          <p:cNvSpPr>
            <a:spLocks noChangeArrowheads="1"/>
          </p:cNvSpPr>
          <p:nvPr/>
        </p:nvSpPr>
        <p:spPr bwMode="auto">
          <a:xfrm>
            <a:off x="6229350" y="4591050"/>
            <a:ext cx="1143000" cy="609600"/>
          </a:xfrm>
          <a:prstGeom prst="flowChartDecision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000">
                <a:latin typeface="Arial" charset="0"/>
              </a:rPr>
              <a:t>APPROVED</a:t>
            </a:r>
          </a:p>
        </p:txBody>
      </p:sp>
      <p:sp>
        <p:nvSpPr>
          <p:cNvPr id="15" name="AutoShape 34"/>
          <p:cNvSpPr>
            <a:spLocks noChangeArrowheads="1"/>
          </p:cNvSpPr>
          <p:nvPr/>
        </p:nvSpPr>
        <p:spPr bwMode="auto">
          <a:xfrm>
            <a:off x="6286500" y="6248400"/>
            <a:ext cx="9906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000">
                <a:latin typeface="Arial" charset="0"/>
              </a:rPr>
              <a:t>END</a:t>
            </a:r>
          </a:p>
        </p:txBody>
      </p:sp>
      <p:sp>
        <p:nvSpPr>
          <p:cNvPr id="16" name="AutoShape 35"/>
          <p:cNvSpPr>
            <a:spLocks noChangeArrowheads="1"/>
          </p:cNvSpPr>
          <p:nvPr/>
        </p:nvSpPr>
        <p:spPr bwMode="auto">
          <a:xfrm>
            <a:off x="4191000" y="5543550"/>
            <a:ext cx="1219200" cy="457200"/>
          </a:xfrm>
          <a:prstGeom prst="flowChartProcess">
            <a:avLst/>
          </a:prstGeom>
          <a:solidFill>
            <a:srgbClr val="1BC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200" dirty="0">
                <a:latin typeface="Arial" charset="0"/>
              </a:rPr>
              <a:t>Verify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200" dirty="0">
                <a:latin typeface="Arial" charset="0"/>
              </a:rPr>
              <a:t>Change</a:t>
            </a: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 flipV="1">
            <a:off x="4724400" y="2362200"/>
            <a:ext cx="144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8"/>
          <p:cNvSpPr>
            <a:spLocks noChangeShapeType="1"/>
          </p:cNvSpPr>
          <p:nvPr/>
        </p:nvSpPr>
        <p:spPr bwMode="auto">
          <a:xfrm>
            <a:off x="4724400" y="297180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9"/>
          <p:cNvSpPr>
            <a:spLocks noChangeShapeType="1"/>
          </p:cNvSpPr>
          <p:nvPr/>
        </p:nvSpPr>
        <p:spPr bwMode="auto">
          <a:xfrm flipV="1">
            <a:off x="5486400" y="1746250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6781800" y="2667000"/>
            <a:ext cx="158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>
            <a:off x="6781800" y="4267200"/>
            <a:ext cx="158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>
            <a:off x="6781800" y="5219700"/>
            <a:ext cx="158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6781800" y="3429000"/>
            <a:ext cx="158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4"/>
          <p:cNvSpPr>
            <a:spLocks noChangeShapeType="1"/>
          </p:cNvSpPr>
          <p:nvPr/>
        </p:nvSpPr>
        <p:spPr bwMode="auto">
          <a:xfrm>
            <a:off x="6781800" y="6057900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>
            <a:off x="4800600" y="5143500"/>
            <a:ext cx="158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6" name="Line 46"/>
          <p:cNvSpPr>
            <a:spLocks noChangeShapeType="1"/>
          </p:cNvSpPr>
          <p:nvPr/>
        </p:nvSpPr>
        <p:spPr bwMode="auto">
          <a:xfrm flipH="1">
            <a:off x="5410200" y="4876800"/>
            <a:ext cx="838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7" name="Line 47"/>
          <p:cNvSpPr>
            <a:spLocks noChangeShapeType="1"/>
          </p:cNvSpPr>
          <p:nvPr/>
        </p:nvSpPr>
        <p:spPr bwMode="auto">
          <a:xfrm>
            <a:off x="5410200" y="5753100"/>
            <a:ext cx="762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7086600" y="4572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>
                <a:latin typeface="Arial" charset="0"/>
              </a:rPr>
              <a:t>NO</a:t>
            </a: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5791200" y="46101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>
                <a:latin typeface="Arial" charset="0"/>
              </a:rPr>
              <a:t>YES</a:t>
            </a:r>
          </a:p>
        </p:txBody>
      </p:sp>
      <p:sp>
        <p:nvSpPr>
          <p:cNvPr id="30" name="AutoShape 51"/>
          <p:cNvSpPr>
            <a:spLocks noChangeArrowheads="1"/>
          </p:cNvSpPr>
          <p:nvPr/>
        </p:nvSpPr>
        <p:spPr bwMode="auto">
          <a:xfrm>
            <a:off x="2236066" y="4191000"/>
            <a:ext cx="990600" cy="1066800"/>
          </a:xfrm>
          <a:prstGeom prst="can">
            <a:avLst>
              <a:gd name="adj" fmla="val 26923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CM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Library</a:t>
            </a:r>
          </a:p>
        </p:txBody>
      </p:sp>
      <p:sp>
        <p:nvSpPr>
          <p:cNvPr id="32" name="Line 56"/>
          <p:cNvSpPr>
            <a:spLocks noChangeShapeType="1"/>
          </p:cNvSpPr>
          <p:nvPr/>
        </p:nvSpPr>
        <p:spPr bwMode="auto">
          <a:xfrm>
            <a:off x="6781800" y="1981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3" name="Text Box 57"/>
          <p:cNvSpPr txBox="1">
            <a:spLocks noChangeArrowheads="1"/>
          </p:cNvSpPr>
          <p:nvPr/>
        </p:nvSpPr>
        <p:spPr bwMode="auto">
          <a:xfrm rot="16200000">
            <a:off x="2263775" y="223202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Classification</a:t>
            </a:r>
          </a:p>
        </p:txBody>
      </p:sp>
      <p:sp>
        <p:nvSpPr>
          <p:cNvPr id="34" name="AutoShape 58"/>
          <p:cNvSpPr>
            <a:spLocks noChangeArrowheads="1"/>
          </p:cNvSpPr>
          <p:nvPr/>
        </p:nvSpPr>
        <p:spPr bwMode="auto">
          <a:xfrm>
            <a:off x="8305800" y="4724400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latin typeface="Arial" charset="0"/>
              </a:rPr>
              <a:t>Reject</a:t>
            </a:r>
          </a:p>
        </p:txBody>
      </p:sp>
      <p:sp>
        <p:nvSpPr>
          <p:cNvPr id="35" name="Line 60"/>
          <p:cNvSpPr>
            <a:spLocks noChangeShapeType="1"/>
          </p:cNvSpPr>
          <p:nvPr/>
        </p:nvSpPr>
        <p:spPr bwMode="auto">
          <a:xfrm>
            <a:off x="7315200" y="4876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62"/>
          <p:cNvSpPr>
            <a:spLocks noChangeShapeType="1"/>
          </p:cNvSpPr>
          <p:nvPr/>
        </p:nvSpPr>
        <p:spPr bwMode="auto">
          <a:xfrm flipH="1">
            <a:off x="3308350" y="4800599"/>
            <a:ext cx="8826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63"/>
          <p:cNvSpPr>
            <a:spLocks noChangeShapeType="1"/>
          </p:cNvSpPr>
          <p:nvPr/>
        </p:nvSpPr>
        <p:spPr bwMode="auto">
          <a:xfrm>
            <a:off x="4724400" y="17462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65"/>
          <p:cNvSpPr txBox="1">
            <a:spLocks noChangeArrowheads="1"/>
          </p:cNvSpPr>
          <p:nvPr/>
        </p:nvSpPr>
        <p:spPr bwMode="auto">
          <a:xfrm>
            <a:off x="8458200" y="1686580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ahoma" pitchFamily="34" charset="0"/>
              </a:rPr>
              <a:t>Change </a:t>
            </a:r>
          </a:p>
          <a:p>
            <a:pPr algn="ctr"/>
            <a:r>
              <a:rPr lang="en-US" sz="1400" b="1" dirty="0">
                <a:latin typeface="Tahoma" pitchFamily="34" charset="0"/>
              </a:rPr>
              <a:t>Initiation</a:t>
            </a:r>
          </a:p>
        </p:txBody>
      </p:sp>
      <p:sp>
        <p:nvSpPr>
          <p:cNvPr id="39" name="Text Box 66"/>
          <p:cNvSpPr txBox="1">
            <a:spLocks noChangeArrowheads="1"/>
          </p:cNvSpPr>
          <p:nvPr/>
        </p:nvSpPr>
        <p:spPr bwMode="auto">
          <a:xfrm>
            <a:off x="8911936" y="3636258"/>
            <a:ext cx="125903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latin typeface="Tahoma" pitchFamily="34" charset="0"/>
              </a:rPr>
              <a:t>Change </a:t>
            </a:r>
          </a:p>
          <a:p>
            <a:pPr algn="ctr">
              <a:spcBef>
                <a:spcPct val="50000"/>
              </a:spcBef>
            </a:pPr>
            <a:r>
              <a:rPr lang="en-US" sz="1400" b="1" dirty="0">
                <a:latin typeface="Tahoma" pitchFamily="34" charset="0"/>
              </a:rPr>
              <a:t>Evaluation</a:t>
            </a: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3810000" y="6096000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Change Verification</a:t>
            </a: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1692274" y="5334000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0070C0"/>
                </a:solidFill>
                <a:latin typeface="Tahoma" pitchFamily="34" charset="0"/>
              </a:rPr>
              <a:t>Implementation</a:t>
            </a:r>
          </a:p>
        </p:txBody>
      </p:sp>
      <p:sp>
        <p:nvSpPr>
          <p:cNvPr id="42" name="Line 69"/>
          <p:cNvSpPr>
            <a:spLocks noChangeShapeType="1"/>
          </p:cNvSpPr>
          <p:nvPr/>
        </p:nvSpPr>
        <p:spPr bwMode="auto">
          <a:xfrm>
            <a:off x="7391400" y="1729220"/>
            <a:ext cx="1066800" cy="21897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3" name="Line 70"/>
          <p:cNvSpPr>
            <a:spLocks noChangeShapeType="1"/>
          </p:cNvSpPr>
          <p:nvPr/>
        </p:nvSpPr>
        <p:spPr bwMode="auto">
          <a:xfrm>
            <a:off x="7315200" y="3962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71"/>
          <p:cNvSpPr txBox="1">
            <a:spLocks noChangeArrowheads="1"/>
          </p:cNvSpPr>
          <p:nvPr/>
        </p:nvSpPr>
        <p:spPr bwMode="auto">
          <a:xfrm>
            <a:off x="8648700" y="5572780"/>
            <a:ext cx="13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Change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Approved</a:t>
            </a:r>
          </a:p>
        </p:txBody>
      </p:sp>
      <p:sp>
        <p:nvSpPr>
          <p:cNvPr id="45" name="Line 72"/>
          <p:cNvSpPr>
            <a:spLocks noChangeShapeType="1"/>
          </p:cNvSpPr>
          <p:nvPr/>
        </p:nvSpPr>
        <p:spPr bwMode="auto">
          <a:xfrm>
            <a:off x="7239000" y="5105400"/>
            <a:ext cx="1638300" cy="62182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AutoShape 55"/>
          <p:cNvSpPr>
            <a:spLocks noChangeArrowheads="1"/>
          </p:cNvSpPr>
          <p:nvPr/>
        </p:nvSpPr>
        <p:spPr bwMode="auto">
          <a:xfrm>
            <a:off x="6172200" y="1524000"/>
            <a:ext cx="1219200" cy="533400"/>
          </a:xfrm>
          <a:prstGeom prst="flowChartProcess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Change 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Request</a:t>
            </a:r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1" y="6349315"/>
            <a:ext cx="2847975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018" y="3962400"/>
            <a:ext cx="4114800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That is all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7836" y="4876800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6303818" y="3539836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7" name="Picture 6" descr="National University of Computer and Emerging Sciences log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066801"/>
            <a:ext cx="2381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Quality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The primary purpose of the measurement and analysis activities is to provide </a:t>
            </a:r>
            <a:r>
              <a:rPr lang="en-US" sz="2400" dirty="0" smtClean="0"/>
              <a:t>feedback and </a:t>
            </a:r>
            <a:r>
              <a:rPr lang="en-US" sz="2400" dirty="0"/>
              <a:t>useful information to manage software quality, the </a:t>
            </a:r>
            <a:r>
              <a:rPr lang="en-US" sz="2400" dirty="0">
                <a:solidFill>
                  <a:srgbClr val="FF0000"/>
                </a:solidFill>
              </a:rPr>
              <a:t>quality engineering process</a:t>
            </a:r>
            <a:r>
              <a:rPr lang="en-US" sz="2400" dirty="0"/>
              <a:t>, </a:t>
            </a:r>
            <a:r>
              <a:rPr lang="en-US" sz="2400" dirty="0" smtClean="0"/>
              <a:t>and the </a:t>
            </a:r>
            <a:r>
              <a:rPr lang="en-US" sz="2400" dirty="0">
                <a:solidFill>
                  <a:srgbClr val="FF0000"/>
                </a:solidFill>
              </a:rPr>
              <a:t>overall software development/maintenance</a:t>
            </a:r>
            <a:r>
              <a:rPr lang="en-US" sz="2400" dirty="0"/>
              <a:t> process and activities.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feedback </a:t>
            </a:r>
            <a:r>
              <a:rPr lang="en-US" sz="2400" dirty="0" smtClean="0"/>
              <a:t>and information </a:t>
            </a:r>
            <a:r>
              <a:rPr lang="en-US" sz="2400" dirty="0"/>
              <a:t>provided are based on the analysis results using various models on the </a:t>
            </a:r>
            <a:r>
              <a:rPr lang="en-US" sz="2400" dirty="0" smtClean="0"/>
              <a:t>data collected </a:t>
            </a:r>
            <a:r>
              <a:rPr lang="en-US" sz="2400" dirty="0"/>
              <a:t>from the quality assurance (QA) and the general development activities. </a:t>
            </a: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QUALITY ASSESSMENT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Quality </a:t>
            </a:r>
            <a:r>
              <a:rPr lang="en-US" sz="2400" dirty="0"/>
              <a:t>assessment </a:t>
            </a:r>
            <a:r>
              <a:rPr lang="en-US" sz="2400" dirty="0" smtClean="0"/>
              <a:t>models are analytical </a:t>
            </a:r>
            <a:r>
              <a:rPr lang="en-US" sz="2400" dirty="0"/>
              <a:t>models that provide quantitative </a:t>
            </a:r>
            <a:r>
              <a:rPr lang="en-US" sz="2400" dirty="0" smtClean="0"/>
              <a:t>assessment </a:t>
            </a:r>
            <a:r>
              <a:rPr lang="en-US" sz="2400" dirty="0"/>
              <a:t>of selected quality characteristics or sub-characteristics based on measurement </a:t>
            </a:r>
            <a:r>
              <a:rPr lang="en-US" sz="2400" dirty="0" smtClean="0"/>
              <a:t>data from </a:t>
            </a:r>
            <a:r>
              <a:rPr lang="en-US" sz="2400" dirty="0"/>
              <a:t>software projects. </a:t>
            </a:r>
            <a:endParaRPr lang="en-US" sz="2400" dirty="0" smtClean="0"/>
          </a:p>
          <a:p>
            <a:pPr algn="just"/>
            <a:r>
              <a:rPr lang="en-US" sz="2400" dirty="0" smtClean="0"/>
              <a:t>Such </a:t>
            </a:r>
            <a:r>
              <a:rPr lang="en-US" sz="2400" dirty="0"/>
              <a:t>models can help us obtain an objective assessment of </a:t>
            </a:r>
            <a:r>
              <a:rPr lang="en-US" sz="2400" dirty="0" smtClean="0"/>
              <a:t>our current </a:t>
            </a:r>
            <a:r>
              <a:rPr lang="en-US" sz="2400" dirty="0"/>
              <a:t>product quality, in contrast to the often unreliable subjective assessment based </a:t>
            </a:r>
            <a:r>
              <a:rPr lang="en-US" sz="2400" dirty="0" smtClean="0"/>
              <a:t>on personal </a:t>
            </a:r>
            <a:r>
              <a:rPr lang="en-US" sz="2400" dirty="0"/>
              <a:t>judgment or imprecise qualitative assessment. </a:t>
            </a:r>
            <a:endParaRPr lang="en-US" sz="2400" dirty="0" smtClean="0"/>
          </a:p>
          <a:p>
            <a:pPr algn="just"/>
            <a:r>
              <a:rPr lang="en-US" sz="2400" dirty="0" smtClean="0"/>
              <a:t>When </a:t>
            </a:r>
            <a:r>
              <a:rPr lang="en-US" sz="2400" dirty="0"/>
              <a:t>applied over time, </a:t>
            </a:r>
            <a:r>
              <a:rPr lang="en-US" sz="2400" dirty="0" smtClean="0"/>
              <a:t>these models </a:t>
            </a:r>
            <a:r>
              <a:rPr lang="en-US" sz="2400" dirty="0"/>
              <a:t>can provide us with an accurate prediction of the future quality, which can be </a:t>
            </a:r>
            <a:r>
              <a:rPr lang="en-US" sz="2400" dirty="0" smtClean="0"/>
              <a:t>used to </a:t>
            </a:r>
            <a:r>
              <a:rPr lang="en-US" sz="2400" dirty="0"/>
              <a:t>help us make project scheduling, resource allocation, and other management decisions.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Testing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56207"/>
            <a:ext cx="11029615" cy="3678303"/>
          </a:xfrm>
        </p:spPr>
        <p:txBody>
          <a:bodyPr/>
          <a:lstStyle/>
          <a:p>
            <a:pPr algn="just"/>
            <a:r>
              <a:rPr lang="en-US" b="1" dirty="0"/>
              <a:t>Software Testing Metrics</a:t>
            </a:r>
            <a:r>
              <a:rPr lang="en-US" dirty="0"/>
              <a:t> are the quantitative measures used to estimate the progress, quality, productivity and health of the software testing process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 Metric defines in quantitative terms the degree to which a system, system component, or process possesses a given attribute</a:t>
            </a:r>
            <a:r>
              <a:rPr lang="en-US" dirty="0" smtClean="0"/>
              <a:t>. E.g. </a:t>
            </a:r>
            <a:r>
              <a:rPr lang="en-US" dirty="0"/>
              <a:t>Total number of </a:t>
            </a:r>
            <a:r>
              <a:rPr lang="en-US" dirty="0" smtClean="0"/>
              <a:t>defects</a:t>
            </a:r>
          </a:p>
          <a:p>
            <a:pPr algn="just"/>
            <a:r>
              <a:rPr lang="en-US" b="1" dirty="0"/>
              <a:t>Types of Test Metrics</a:t>
            </a:r>
          </a:p>
          <a:p>
            <a:pPr algn="just"/>
            <a:r>
              <a:rPr lang="en-US" b="1" dirty="0"/>
              <a:t>Process Metrics:</a:t>
            </a:r>
            <a:r>
              <a:rPr lang="en-US" dirty="0"/>
              <a:t> It can </a:t>
            </a:r>
            <a:r>
              <a:rPr lang="en-US" dirty="0" smtClean="0"/>
              <a:t>bae </a:t>
            </a:r>
            <a:r>
              <a:rPr lang="en-US" dirty="0"/>
              <a:t>used to improve the process efficiency of the SDLC ( Software Development Life Cycle)</a:t>
            </a:r>
          </a:p>
          <a:p>
            <a:pPr algn="just"/>
            <a:r>
              <a:rPr lang="en-US" b="1" dirty="0"/>
              <a:t>Product Metrics:</a:t>
            </a:r>
            <a:r>
              <a:rPr lang="en-US" dirty="0"/>
              <a:t> It deals with the quality of the software product</a:t>
            </a:r>
          </a:p>
          <a:p>
            <a:pPr algn="just"/>
            <a:r>
              <a:rPr lang="en-US" b="1" dirty="0"/>
              <a:t>Project Metrics:</a:t>
            </a:r>
            <a:r>
              <a:rPr lang="en-US" dirty="0"/>
              <a:t> It can be used to measure the efficiency of a project team or any testing tools being used by the team members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527" y="5116454"/>
            <a:ext cx="4095750" cy="172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6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</a:t>
            </a:r>
            <a:r>
              <a:rPr lang="en-US" b="1" dirty="0"/>
              <a:t>Metrics </a:t>
            </a:r>
            <a:r>
              <a:rPr lang="en-US" b="1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146" y="1957498"/>
            <a:ext cx="11444032" cy="478794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Rework Effort Ratio = </a:t>
            </a:r>
            <a:r>
              <a:rPr lang="en-US" dirty="0"/>
              <a:t>(Actual rework efforts spent in that phase/ total actual efforts spent in that phase) X 100</a:t>
            </a:r>
          </a:p>
          <a:p>
            <a:r>
              <a:rPr lang="en-US" b="1" dirty="0"/>
              <a:t>Requirement Creep = </a:t>
            </a:r>
            <a:r>
              <a:rPr lang="en-US" dirty="0"/>
              <a:t>( Total number of requirements added/No of initial requirements)X100</a:t>
            </a:r>
          </a:p>
          <a:p>
            <a:r>
              <a:rPr lang="en-US" b="1" dirty="0"/>
              <a:t>Schedule Variance =</a:t>
            </a:r>
            <a:r>
              <a:rPr lang="en-US" dirty="0"/>
              <a:t> (Actual Date of Delivery – Planned Date of Delivery)</a:t>
            </a:r>
          </a:p>
          <a:p>
            <a:r>
              <a:rPr lang="en-US" b="1" dirty="0"/>
              <a:t>Cost of finding a defect in testing =</a:t>
            </a:r>
            <a:r>
              <a:rPr lang="en-US" dirty="0"/>
              <a:t> ( Total effort spent on testing/ defects found in testing)</a:t>
            </a:r>
          </a:p>
          <a:p>
            <a:r>
              <a:rPr lang="en-US" b="1" dirty="0"/>
              <a:t>Schedule slippage = </a:t>
            </a:r>
            <a:r>
              <a:rPr lang="en-US" dirty="0"/>
              <a:t>(Actual end date – Estimated end date) / (Planned End Date – Planned Start Date) X 100</a:t>
            </a:r>
          </a:p>
          <a:p>
            <a:r>
              <a:rPr lang="en-US" b="1" dirty="0"/>
              <a:t>Passed Test Cases Percentage</a:t>
            </a:r>
            <a:r>
              <a:rPr lang="en-US" dirty="0"/>
              <a:t> = (Number of Passed Tests/Total number of tests executed) X 100</a:t>
            </a:r>
          </a:p>
          <a:p>
            <a:r>
              <a:rPr lang="en-US" b="1" dirty="0"/>
              <a:t>Failed Test Cases Percentage</a:t>
            </a:r>
            <a:r>
              <a:rPr lang="en-US" dirty="0"/>
              <a:t> = (Number of Failed Tests/Total number of tests executed) X 100</a:t>
            </a:r>
          </a:p>
          <a:p>
            <a:r>
              <a:rPr lang="en-US" b="1" dirty="0"/>
              <a:t>Blocked Test Cases Percentage</a:t>
            </a:r>
            <a:r>
              <a:rPr lang="en-US" dirty="0"/>
              <a:t> = (Number of Blocked Tests/Total number of tests executed) X 100</a:t>
            </a:r>
          </a:p>
          <a:p>
            <a:r>
              <a:rPr lang="en-US" b="1" dirty="0"/>
              <a:t>Fixed Defects Percentage</a:t>
            </a:r>
            <a:r>
              <a:rPr lang="en-US" dirty="0"/>
              <a:t> = (Defects Fixed/Defects Reported) X 100</a:t>
            </a:r>
          </a:p>
          <a:p>
            <a:r>
              <a:rPr lang="en-US" b="1" dirty="0"/>
              <a:t>Accepted Defects Percentage</a:t>
            </a:r>
            <a:r>
              <a:rPr lang="en-US" dirty="0"/>
              <a:t> = (Defects Accepted as Valid by Dev Team /Total Defects Reported) X 100</a:t>
            </a:r>
          </a:p>
          <a:p>
            <a:r>
              <a:rPr lang="en-US" b="1" dirty="0"/>
              <a:t>Defects Deferred Percentage</a:t>
            </a:r>
            <a:r>
              <a:rPr lang="en-US" dirty="0"/>
              <a:t> = (Defects deferred for future releases /Total Defects Reported) X 100</a:t>
            </a:r>
          </a:p>
          <a:p>
            <a:r>
              <a:rPr lang="en-US" b="1" dirty="0"/>
              <a:t>Critical Defects Percentage</a:t>
            </a:r>
            <a:r>
              <a:rPr lang="en-US" dirty="0"/>
              <a:t> = (Critical Defects / Total Defects Reported) X 100</a:t>
            </a:r>
          </a:p>
          <a:p>
            <a:r>
              <a:rPr lang="en-US" b="1" dirty="0"/>
              <a:t>Average time for a development team to repair defects</a:t>
            </a:r>
            <a:r>
              <a:rPr lang="en-US" dirty="0"/>
              <a:t> = (Total time taken for </a:t>
            </a:r>
            <a:r>
              <a:rPr lang="en-US" dirty="0" err="1"/>
              <a:t>bugfixes</a:t>
            </a:r>
            <a:r>
              <a:rPr lang="en-US" dirty="0"/>
              <a:t>/Number of bugs)</a:t>
            </a:r>
          </a:p>
          <a:p>
            <a:r>
              <a:rPr lang="en-US" b="1" dirty="0"/>
              <a:t>Number of tests run per time period</a:t>
            </a:r>
            <a:r>
              <a:rPr lang="en-US" dirty="0"/>
              <a:t> = Number of tests run/Total time</a:t>
            </a:r>
          </a:p>
          <a:p>
            <a:r>
              <a:rPr lang="en-US" b="1" dirty="0"/>
              <a:t>Test design efficiency</a:t>
            </a:r>
            <a:r>
              <a:rPr lang="en-US" dirty="0"/>
              <a:t> = Number of tests designed /Total time</a:t>
            </a:r>
          </a:p>
          <a:p>
            <a:r>
              <a:rPr lang="en-US" b="1" dirty="0"/>
              <a:t>Test review efficiency</a:t>
            </a:r>
            <a:r>
              <a:rPr lang="en-US" dirty="0"/>
              <a:t> = Number of tests reviewed /Total time</a:t>
            </a:r>
          </a:p>
          <a:p>
            <a:r>
              <a:rPr lang="en-US" b="1" dirty="0"/>
              <a:t>Bug find rote or Number of defects per test hour</a:t>
            </a:r>
            <a:r>
              <a:rPr lang="en-US" dirty="0"/>
              <a:t> = Total number of defects/Total number of test hours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5145" y="6503903"/>
            <a:ext cx="6917210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42807"/>
            <a:ext cx="11029615" cy="36783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Software Quality Models are a </a:t>
            </a:r>
            <a:r>
              <a:rPr lang="en-US" dirty="0" err="1"/>
              <a:t>standardised</a:t>
            </a:r>
            <a:r>
              <a:rPr lang="en-US" dirty="0"/>
              <a:t> way of measuring a software product.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increasing trend in software industry, new applications are planned and developed everyday.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eventually gives rise to the need for reassuring that the product so built meets at least the expected standards</a:t>
            </a:r>
            <a:r>
              <a:rPr lang="en-US" dirty="0" smtClean="0"/>
              <a:t>.</a:t>
            </a:r>
          </a:p>
          <a:p>
            <a:r>
              <a:rPr lang="en-GB" dirty="0"/>
              <a:t> During this course, we have discussed the following main categories of software quality models:</a:t>
            </a:r>
            <a:endParaRPr lang="en-US" dirty="0"/>
          </a:p>
          <a:p>
            <a:pPr lvl="0"/>
            <a:r>
              <a:rPr lang="en-GB" dirty="0"/>
              <a:t>Quality Definition Models: </a:t>
            </a:r>
            <a:endParaRPr lang="en-US" dirty="0"/>
          </a:p>
          <a:p>
            <a:pPr lvl="1"/>
            <a:r>
              <a:rPr lang="en-GB" dirty="0"/>
              <a:t>McCall</a:t>
            </a:r>
            <a:endParaRPr lang="en-US" dirty="0"/>
          </a:p>
          <a:p>
            <a:pPr lvl="1"/>
            <a:r>
              <a:rPr lang="en-GB" dirty="0"/>
              <a:t>FURPS </a:t>
            </a:r>
            <a:endParaRPr lang="en-US" dirty="0"/>
          </a:p>
          <a:p>
            <a:pPr lvl="1"/>
            <a:r>
              <a:rPr lang="en-GB" dirty="0"/>
              <a:t>ISO 9126</a:t>
            </a:r>
          </a:p>
          <a:p>
            <a:pPr lvl="1"/>
            <a:r>
              <a:rPr lang="en-GB" dirty="0"/>
              <a:t>GQM</a:t>
            </a:r>
          </a:p>
          <a:p>
            <a:pPr lvl="1"/>
            <a:r>
              <a:rPr lang="en-GB" dirty="0"/>
              <a:t>CMMI</a:t>
            </a:r>
          </a:p>
          <a:p>
            <a:r>
              <a:rPr lang="en-GB" dirty="0"/>
              <a:t>Your task is to compare the above models and provide a critical analysis based on comparisons.</a:t>
            </a:r>
            <a:endParaRPr lang="en-US" dirty="0"/>
          </a:p>
          <a:p>
            <a:pPr lvl="0"/>
            <a:endParaRPr lang="en-GB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Management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1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b="1" dirty="0" smtClean="0">
                <a:solidFill>
                  <a:srgbClr val="002060"/>
                </a:solidFill>
              </a:rPr>
              <a:t>Configuration Management is the </a:t>
            </a:r>
            <a:r>
              <a:rPr lang="en-GB" b="1" i="1" dirty="0" smtClean="0">
                <a:solidFill>
                  <a:srgbClr val="002060"/>
                </a:solidFill>
              </a:rPr>
              <a:t>control </a:t>
            </a:r>
            <a:r>
              <a:rPr lang="en-GB" b="1" dirty="0" smtClean="0">
                <a:solidFill>
                  <a:srgbClr val="002060"/>
                </a:solidFill>
              </a:rPr>
              <a:t>of the evolution of complex software. </a:t>
            </a:r>
          </a:p>
          <a:p>
            <a:pPr algn="just">
              <a:lnSpc>
                <a:spcPct val="101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01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b="1" dirty="0" smtClean="0">
                <a:solidFill>
                  <a:srgbClr val="002060"/>
                </a:solidFill>
              </a:rPr>
              <a:t>SCM is the discipline that enable us </a:t>
            </a:r>
            <a:r>
              <a:rPr lang="en-GB" b="1" dirty="0" smtClean="0">
                <a:solidFill>
                  <a:srgbClr val="FF0000"/>
                </a:solidFill>
              </a:rPr>
              <a:t>to keep evolving software products under control, </a:t>
            </a:r>
            <a:r>
              <a:rPr lang="en-GB" b="1" dirty="0" smtClean="0">
                <a:solidFill>
                  <a:srgbClr val="002060"/>
                </a:solidFill>
              </a:rPr>
              <a:t>and thus contributes to satisfying quality and delay constraints.</a:t>
            </a:r>
          </a:p>
          <a:p>
            <a:pPr algn="just">
              <a:lnSpc>
                <a:spcPct val="101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GB" b="1" dirty="0" smtClean="0">
              <a:solidFill>
                <a:srgbClr val="00206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258977"/>
            <a:ext cx="2847975" cy="365125"/>
          </a:xfrm>
        </p:spPr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SCM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057400" y="1600200"/>
            <a:ext cx="8232648" cy="4572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A discipline </a:t>
            </a:r>
            <a:r>
              <a:rPr lang="en-US" dirty="0">
                <a:solidFill>
                  <a:srgbClr val="0070C0"/>
                </a:solidFill>
              </a:rPr>
              <a:t>applying technical and administrative direction and surveillance to: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lvl="1" algn="just"/>
            <a:r>
              <a:rPr lang="en-US" sz="2000" b="1" dirty="0">
                <a:solidFill>
                  <a:srgbClr val="002060"/>
                </a:solidFill>
              </a:rPr>
              <a:t>Identify and document the functional and </a:t>
            </a:r>
            <a:r>
              <a:rPr lang="en-US" sz="2000" b="1" dirty="0">
                <a:solidFill>
                  <a:srgbClr val="FF0000"/>
                </a:solidFill>
              </a:rPr>
              <a:t>physical characteristics </a:t>
            </a:r>
            <a:r>
              <a:rPr lang="en-US" sz="2000" b="1" dirty="0">
                <a:solidFill>
                  <a:srgbClr val="002060"/>
                </a:solidFill>
              </a:rPr>
              <a:t>of a configuration item </a:t>
            </a:r>
          </a:p>
          <a:p>
            <a:pPr lvl="1" algn="just"/>
            <a:r>
              <a:rPr lang="en-US" sz="2000" b="1" dirty="0">
                <a:solidFill>
                  <a:srgbClr val="002060"/>
                </a:solidFill>
              </a:rPr>
              <a:t>Control </a:t>
            </a:r>
            <a:r>
              <a:rPr lang="en-US" sz="2000" b="1" dirty="0">
                <a:solidFill>
                  <a:srgbClr val="0070C0"/>
                </a:solidFill>
              </a:rPr>
              <a:t>changes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to those characteristics </a:t>
            </a:r>
          </a:p>
          <a:p>
            <a:pPr lvl="1" algn="just"/>
            <a:r>
              <a:rPr lang="en-US" sz="2000" b="1" dirty="0">
                <a:solidFill>
                  <a:srgbClr val="002060"/>
                </a:solidFill>
              </a:rPr>
              <a:t>Record and report </a:t>
            </a:r>
            <a:r>
              <a:rPr lang="en-US" sz="2000" b="1" dirty="0">
                <a:solidFill>
                  <a:srgbClr val="FF0000"/>
                </a:solidFill>
              </a:rPr>
              <a:t>change processing </a:t>
            </a:r>
            <a:r>
              <a:rPr lang="en-US" sz="2000" b="1" dirty="0">
                <a:solidFill>
                  <a:srgbClr val="002060"/>
                </a:solidFill>
              </a:rPr>
              <a:t>and implementation status </a:t>
            </a:r>
          </a:p>
          <a:p>
            <a:pPr lvl="1" algn="just"/>
            <a:r>
              <a:rPr lang="en-US" sz="2000" b="1" dirty="0">
                <a:solidFill>
                  <a:srgbClr val="002060"/>
                </a:solidFill>
              </a:rPr>
              <a:t>Verify compliance with specified requirements</a:t>
            </a:r>
          </a:p>
          <a:p>
            <a:pPr algn="just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48600" y="5243424"/>
            <a:ext cx="230197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393700" indent="-393700" algn="r">
              <a:spcBef>
                <a:spcPts val="600"/>
              </a:spcBef>
              <a:spcAft>
                <a:spcPts val="900"/>
              </a:spcAft>
              <a:buClr>
                <a:srgbClr val="FF0000"/>
              </a:buClr>
              <a:tabLst>
                <a:tab pos="393700" algn="l"/>
                <a:tab pos="850900" algn="l"/>
                <a:tab pos="1308100" algn="l"/>
                <a:tab pos="1765300" algn="l"/>
                <a:tab pos="2222500" algn="l"/>
                <a:tab pos="2679700" algn="l"/>
                <a:tab pos="3136900" algn="l"/>
                <a:tab pos="3594100" algn="l"/>
                <a:tab pos="4051300" algn="l"/>
                <a:tab pos="4508500" algn="l"/>
                <a:tab pos="4965700" algn="l"/>
                <a:tab pos="5422900" algn="l"/>
                <a:tab pos="5880100" algn="l"/>
                <a:tab pos="6337300" algn="l"/>
                <a:tab pos="6794500" algn="l"/>
                <a:tab pos="7251700" algn="l"/>
                <a:tab pos="7708900" algn="l"/>
                <a:tab pos="8166100" algn="l"/>
                <a:tab pos="8623300" algn="l"/>
                <a:tab pos="9080500" algn="l"/>
                <a:tab pos="9537700" algn="l"/>
              </a:tabLst>
            </a:pPr>
            <a:r>
              <a:rPr lang="en-GB" dirty="0">
                <a:solidFill>
                  <a:srgbClr val="FF0000"/>
                </a:solidFill>
                <a:latin typeface="Tahoma" pitchFamily="32" charset="0"/>
              </a:rPr>
              <a:t>Definition from IEEE</a:t>
            </a:r>
            <a:r>
              <a:rPr lang="en-GB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53934</TotalTime>
  <Words>1207</Words>
  <Application>Microsoft Office PowerPoint</Application>
  <PresentationFormat>Widescreen</PresentationFormat>
  <Paragraphs>304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Century Gothic</vt:lpstr>
      <vt:lpstr>Gill Sans MT</vt:lpstr>
      <vt:lpstr>Monotype Sorts</vt:lpstr>
      <vt:lpstr>Tahoma</vt:lpstr>
      <vt:lpstr>Wingdings</vt:lpstr>
      <vt:lpstr>Wingdings 2</vt:lpstr>
      <vt:lpstr>Dividend</vt:lpstr>
      <vt:lpstr>  SE-3002 Software quality engineering    </vt:lpstr>
      <vt:lpstr>Today’s Outline</vt:lpstr>
      <vt:lpstr> Quality measurement</vt:lpstr>
      <vt:lpstr>MODELS FOR QUALITY ASSESSMENT </vt:lpstr>
      <vt:lpstr>Software Testing Metrics</vt:lpstr>
      <vt:lpstr>test Metrics Glossary</vt:lpstr>
      <vt:lpstr>Software Quality Models</vt:lpstr>
      <vt:lpstr>Software Configuration Management </vt:lpstr>
      <vt:lpstr>SCM Definition</vt:lpstr>
      <vt:lpstr>Software Configuration Management </vt:lpstr>
      <vt:lpstr>Version Control</vt:lpstr>
      <vt:lpstr>Software Configuration Management </vt:lpstr>
      <vt:lpstr>SCM Concepts </vt:lpstr>
      <vt:lpstr>SCM Concepts </vt:lpstr>
      <vt:lpstr>SCM Concepts </vt:lpstr>
      <vt:lpstr>SCM Concepts  </vt:lpstr>
      <vt:lpstr>SCM Concepts</vt:lpstr>
      <vt:lpstr>Software Configuration Management - Why</vt:lpstr>
      <vt:lpstr>Configuration Management Library</vt:lpstr>
      <vt:lpstr>SCM Concept</vt:lpstr>
      <vt:lpstr>SCM Activities </vt:lpstr>
      <vt:lpstr>Change Management</vt:lpstr>
      <vt:lpstr>Change Management process</vt:lpstr>
      <vt:lpstr>Types of Maintenance (important)</vt:lpstr>
      <vt:lpstr>Change Control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Syeda Rubab Jaffar</dc:creator>
  <cp:lastModifiedBy>Romasha Khurshid</cp:lastModifiedBy>
  <cp:revision>1098</cp:revision>
  <dcterms:created xsi:type="dcterms:W3CDTF">2021-08-24T06:07:44Z</dcterms:created>
  <dcterms:modified xsi:type="dcterms:W3CDTF">2022-12-21T04:07:17Z</dcterms:modified>
</cp:coreProperties>
</file>