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4"/>
  </p:notesMasterIdLst>
  <p:sldIdLst>
    <p:sldId id="256" r:id="rId2"/>
    <p:sldId id="258" r:id="rId3"/>
    <p:sldId id="315" r:id="rId4"/>
    <p:sldId id="316" r:id="rId5"/>
    <p:sldId id="317" r:id="rId6"/>
    <p:sldId id="318" r:id="rId7"/>
    <p:sldId id="319" r:id="rId8"/>
    <p:sldId id="320" r:id="rId9"/>
    <p:sldId id="321" r:id="rId10"/>
    <p:sldId id="324" r:id="rId11"/>
    <p:sldId id="327" r:id="rId12"/>
    <p:sldId id="328" r:id="rId13"/>
    <p:sldId id="330" r:id="rId14"/>
    <p:sldId id="383" r:id="rId15"/>
    <p:sldId id="384" r:id="rId16"/>
    <p:sldId id="310" r:id="rId17"/>
    <p:sldId id="340" r:id="rId18"/>
    <p:sldId id="344" r:id="rId19"/>
    <p:sldId id="341" r:id="rId20"/>
    <p:sldId id="347" r:id="rId21"/>
    <p:sldId id="348" r:id="rId22"/>
    <p:sldId id="385" r:id="rId23"/>
    <p:sldId id="349" r:id="rId24"/>
    <p:sldId id="346" r:id="rId25"/>
    <p:sldId id="350" r:id="rId26"/>
    <p:sldId id="351" r:id="rId27"/>
    <p:sldId id="352" r:id="rId28"/>
    <p:sldId id="353" r:id="rId29"/>
    <p:sldId id="354" r:id="rId30"/>
    <p:sldId id="355" r:id="rId31"/>
    <p:sldId id="379" r:id="rId32"/>
    <p:sldId id="366" r:id="rId33"/>
    <p:sldId id="367" r:id="rId34"/>
    <p:sldId id="369" r:id="rId35"/>
    <p:sldId id="370" r:id="rId36"/>
    <p:sldId id="380" r:id="rId37"/>
    <p:sldId id="371" r:id="rId38"/>
    <p:sldId id="372" r:id="rId39"/>
    <p:sldId id="373" r:id="rId40"/>
    <p:sldId id="374" r:id="rId41"/>
    <p:sldId id="386" r:id="rId42"/>
    <p:sldId id="376" r:id="rId43"/>
    <p:sldId id="377" r:id="rId44"/>
    <p:sldId id="378" r:id="rId45"/>
    <p:sldId id="358" r:id="rId46"/>
    <p:sldId id="359" r:id="rId47"/>
    <p:sldId id="360" r:id="rId48"/>
    <p:sldId id="362" r:id="rId49"/>
    <p:sldId id="363" r:id="rId50"/>
    <p:sldId id="364" r:id="rId51"/>
    <p:sldId id="365" r:id="rId52"/>
    <p:sldId id="31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81670" autoAdjust="0"/>
  </p:normalViewPr>
  <p:slideViewPr>
    <p:cSldViewPr snapToGrid="0">
      <p:cViewPr varScale="1">
        <p:scale>
          <a:sx n="94" d="100"/>
          <a:sy n="94" d="100"/>
        </p:scale>
        <p:origin x="12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33</a:t>
            </a:fld>
            <a:endParaRPr lang="en-US"/>
          </a:p>
        </p:txBody>
      </p:sp>
    </p:spTree>
    <p:extLst>
      <p:ext uri="{BB962C8B-B14F-4D97-AF65-F5344CB8AC3E}">
        <p14:creationId xmlns:p14="http://schemas.microsoft.com/office/powerpoint/2010/main" val="257978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900" dirty="0" smtClean="0"/>
              <a:t>quality goals</a:t>
            </a:r>
            <a:r>
              <a:rPr lang="en-US" sz="1900" baseline="0" dirty="0" smtClean="0"/>
              <a:t> are set on different quality views and attributes</a:t>
            </a:r>
            <a:endParaRPr lang="en-US" sz="1900" dirty="0" smtClean="0"/>
          </a:p>
        </p:txBody>
      </p:sp>
      <p:sp>
        <p:nvSpPr>
          <p:cNvPr id="4" name="Slide Number Placeholder 3"/>
          <p:cNvSpPr>
            <a:spLocks noGrp="1"/>
          </p:cNvSpPr>
          <p:nvPr>
            <p:ph type="sldNum" sz="quarter" idx="10"/>
          </p:nvPr>
        </p:nvSpPr>
        <p:spPr/>
        <p:txBody>
          <a:bodyPr/>
          <a:lstStyle/>
          <a:p>
            <a:fld id="{741B017E-9405-4A24-9E72-ABBA234FC5F9}" type="slidenum">
              <a:rPr lang="en-US" smtClean="0"/>
              <a:t>35</a:t>
            </a:fld>
            <a:endParaRPr lang="en-US"/>
          </a:p>
        </p:txBody>
      </p:sp>
    </p:spTree>
    <p:extLst>
      <p:ext uri="{BB962C8B-B14F-4D97-AF65-F5344CB8AC3E}">
        <p14:creationId xmlns:p14="http://schemas.microsoft.com/office/powerpoint/2010/main" val="252621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sz="1900" dirty="0" smtClean="0"/>
          </a:p>
        </p:txBody>
      </p:sp>
      <p:sp>
        <p:nvSpPr>
          <p:cNvPr id="4" name="Slide Number Placeholder 3"/>
          <p:cNvSpPr>
            <a:spLocks noGrp="1"/>
          </p:cNvSpPr>
          <p:nvPr>
            <p:ph type="sldNum" sz="quarter" idx="10"/>
          </p:nvPr>
        </p:nvSpPr>
        <p:spPr/>
        <p:txBody>
          <a:bodyPr/>
          <a:lstStyle/>
          <a:p>
            <a:fld id="{741B017E-9405-4A24-9E72-ABBA234FC5F9}" type="slidenum">
              <a:rPr lang="en-US" smtClean="0"/>
              <a:t>36</a:t>
            </a:fld>
            <a:endParaRPr lang="en-US"/>
          </a:p>
        </p:txBody>
      </p:sp>
    </p:spTree>
    <p:extLst>
      <p:ext uri="{BB962C8B-B14F-4D97-AF65-F5344CB8AC3E}">
        <p14:creationId xmlns:p14="http://schemas.microsoft.com/office/powerpoint/2010/main" val="2229611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37</a:t>
            </a:fld>
            <a:endParaRPr lang="en-US"/>
          </a:p>
        </p:txBody>
      </p:sp>
    </p:spTree>
    <p:extLst>
      <p:ext uri="{BB962C8B-B14F-4D97-AF65-F5344CB8AC3E}">
        <p14:creationId xmlns:p14="http://schemas.microsoft.com/office/powerpoint/2010/main" val="158207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45</a:t>
            </a:fld>
            <a:endParaRPr lang="en-US"/>
          </a:p>
        </p:txBody>
      </p:sp>
    </p:spTree>
    <p:extLst>
      <p:ext uri="{BB962C8B-B14F-4D97-AF65-F5344CB8AC3E}">
        <p14:creationId xmlns:p14="http://schemas.microsoft.com/office/powerpoint/2010/main" val="21532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46</a:t>
            </a:fld>
            <a:endParaRPr lang="en-US"/>
          </a:p>
        </p:txBody>
      </p:sp>
    </p:spTree>
    <p:extLst>
      <p:ext uri="{BB962C8B-B14F-4D97-AF65-F5344CB8AC3E}">
        <p14:creationId xmlns:p14="http://schemas.microsoft.com/office/powerpoint/2010/main" val="1611464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52</a:t>
            </a:fld>
            <a:endParaRPr lang="en-US"/>
          </a:p>
        </p:txBody>
      </p:sp>
    </p:spTree>
    <p:extLst>
      <p:ext uri="{BB962C8B-B14F-4D97-AF65-F5344CB8AC3E}">
        <p14:creationId xmlns:p14="http://schemas.microsoft.com/office/powerpoint/2010/main" val="415206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r>
              <a:rPr lang="en-US" dirty="0"/>
              <a:t>https://classroom.google.com/u/1/c/Mjc1MTg1NDU1MDla</a:t>
            </a:r>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 to requirements</a:t>
            </a:r>
          </a:p>
          <a:p>
            <a:r>
              <a:rPr lang="en-US" dirty="0" smtClean="0"/>
              <a:t>https://www.chegg.com/homework-help/questions-and-answers/1discuss-detail-differences-quality-design-quality-conformance-impact-production-cost-also-q31556930</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a:t>
            </a:fld>
            <a:endParaRPr lang="en-US"/>
          </a:p>
        </p:txBody>
      </p:sp>
    </p:spTree>
    <p:extLst>
      <p:ext uri="{BB962C8B-B14F-4D97-AF65-F5344CB8AC3E}">
        <p14:creationId xmlns:p14="http://schemas.microsoft.com/office/powerpoint/2010/main" val="41543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Related to implementation</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406396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9</a:t>
            </a:fld>
            <a:endParaRPr lang="en-US"/>
          </a:p>
        </p:txBody>
      </p:sp>
    </p:spTree>
    <p:extLst>
      <p:ext uri="{BB962C8B-B14F-4D97-AF65-F5344CB8AC3E}">
        <p14:creationId xmlns:p14="http://schemas.microsoft.com/office/powerpoint/2010/main" val="301994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Defect containment is about minimizing the defects that escape to downstream software development activities and making measurements of defects that are detected and escape.</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16</a:t>
            </a:fld>
            <a:endParaRPr lang="en-US"/>
          </a:p>
        </p:txBody>
      </p:sp>
    </p:spTree>
    <p:extLst>
      <p:ext uri="{BB962C8B-B14F-4D97-AF65-F5344CB8AC3E}">
        <p14:creationId xmlns:p14="http://schemas.microsoft.com/office/powerpoint/2010/main" val="2871720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18</a:t>
            </a:fld>
            <a:endParaRPr lang="en-US"/>
          </a:p>
        </p:txBody>
      </p:sp>
    </p:spTree>
    <p:extLst>
      <p:ext uri="{BB962C8B-B14F-4D97-AF65-F5344CB8AC3E}">
        <p14:creationId xmlns:p14="http://schemas.microsoft.com/office/powerpoint/2010/main" val="882622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50D0D0A8-E1F9-4A2E-A64E-A2D06F83B0B5}" type="datetime1">
              <a:rPr lang="en-US" smtClean="0"/>
              <a:t>9/14/2022</a:t>
            </a:fld>
            <a:endParaRPr lang="en-US" dirty="0"/>
          </a:p>
        </p:txBody>
      </p:sp>
      <p:sp>
        <p:nvSpPr>
          <p:cNvPr id="5" name="Slide Number Placeholder 4"/>
          <p:cNvSpPr>
            <a:spLocks noGrp="1"/>
          </p:cNvSpPr>
          <p:nvPr>
            <p:ph type="sldNum" sz="quarter" idx="11"/>
          </p:nvPr>
        </p:nvSpPr>
        <p:spPr/>
        <p:txBody>
          <a:bodyPr/>
          <a:lstStyle/>
          <a:p>
            <a:pPr>
              <a:defRPr/>
            </a:pPr>
            <a:fld id="{A4C719D9-CCCC-479C-8E5B-B4668CC71D86}" type="slidenum">
              <a:rPr lang="en-US" smtClean="0"/>
              <a:pPr>
                <a:defRPr/>
              </a:pPr>
              <a:t>19</a:t>
            </a:fld>
            <a:endParaRPr lang="en-US" dirty="0"/>
          </a:p>
        </p:txBody>
      </p:sp>
    </p:spTree>
    <p:extLst>
      <p:ext uri="{BB962C8B-B14F-4D97-AF65-F5344CB8AC3E}">
        <p14:creationId xmlns:p14="http://schemas.microsoft.com/office/powerpoint/2010/main" val="175684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30</a:t>
            </a:fld>
            <a:endParaRPr lang="en-US"/>
          </a:p>
        </p:txBody>
      </p:sp>
    </p:spTree>
    <p:extLst>
      <p:ext uri="{BB962C8B-B14F-4D97-AF65-F5344CB8AC3E}">
        <p14:creationId xmlns:p14="http://schemas.microsoft.com/office/powerpoint/2010/main" val="123447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9/14/2022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9/14/2022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9/14/2022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9/14/2022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9/14/2022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9/14/2022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9/14/2022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9/14/2022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9/14/2022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9/14/2022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9/14/2022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9/14/2022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fontScale="90000"/>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sz="2700" dirty="0" smtClean="0"/>
              <a:t>Romasha khurshid</a:t>
            </a:r>
            <a:r>
              <a:rPr lang="en-US" sz="2700" dirty="0"/>
              <a:t/>
            </a:r>
            <a:br>
              <a:rPr lang="en-US" sz="2700" dirty="0"/>
            </a:br>
            <a:r>
              <a:rPr lang="en-US" sz="2700" dirty="0" smtClean="0"/>
              <a:t>Romasha.khurshid@nu.edu.pk</a:t>
            </a: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1551332" y="3244334"/>
            <a:ext cx="9089347" cy="2123658"/>
          </a:xfrm>
          <a:prstGeom prst="rect">
            <a:avLst/>
          </a:prstGeom>
        </p:spPr>
        <p:txBody>
          <a:bodyPr wrap="none">
            <a:spAutoFit/>
          </a:bodyPr>
          <a:lstStyle/>
          <a:p>
            <a:pPr algn="ctr"/>
            <a:r>
              <a:rPr lang="en-US" sz="5400" b="1" dirty="0" smtClean="0">
                <a:solidFill>
                  <a:schemeClr val="bg1"/>
                </a:solidFill>
              </a:rPr>
              <a:t>Quality types &amp; quality cost</a:t>
            </a:r>
            <a:endParaRPr lang="en-US" sz="5400" b="1" dirty="0">
              <a:solidFill>
                <a:schemeClr val="bg1"/>
              </a:solidFill>
            </a:endParaRPr>
          </a:p>
          <a:p>
            <a:pPr algn="ctr"/>
            <a:r>
              <a:rPr lang="en-US" sz="2400" dirty="0" smtClean="0">
                <a:solidFill>
                  <a:schemeClr val="bg1"/>
                </a:solidFill>
              </a:rPr>
              <a:t>Overview and Basics</a:t>
            </a:r>
          </a:p>
          <a:p>
            <a:pPr algn="ctr"/>
            <a:r>
              <a:rPr lang="en-US" sz="5400" b="1" dirty="0" smtClean="0">
                <a:solidFill>
                  <a:schemeClr val="bg1"/>
                </a:solidFill>
              </a:rPr>
              <a:t>Lecture # 4,5,6</a:t>
            </a:r>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Qa</a:t>
            </a:r>
            <a:r>
              <a:rPr lang="en-US" dirty="0" smtClean="0"/>
              <a:t> and QC focuses on</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sp>
        <p:nvSpPr>
          <p:cNvPr id="3" name="Content Placeholder 2"/>
          <p:cNvSpPr>
            <a:spLocks noGrp="1"/>
          </p:cNvSpPr>
          <p:nvPr>
            <p:ph idx="1"/>
          </p:nvPr>
        </p:nvSpPr>
        <p:spPr/>
        <p:txBody>
          <a:bodyPr/>
          <a:lstStyle/>
          <a:p>
            <a:r>
              <a:rPr lang="en-US" dirty="0"/>
              <a:t>QA focuses on the improvement of process and methodologies used to develop product</a:t>
            </a:r>
            <a:r>
              <a:rPr lang="en-US" dirty="0" smtClean="0"/>
              <a:t>.</a:t>
            </a:r>
          </a:p>
          <a:p>
            <a:r>
              <a:rPr lang="en-US" dirty="0" smtClean="0"/>
              <a:t>QC </a:t>
            </a:r>
            <a:r>
              <a:rPr lang="en-US" dirty="0"/>
              <a:t>focuses on the improvement of the product by identifying the bugs and issues.</a:t>
            </a:r>
          </a:p>
        </p:txBody>
      </p:sp>
    </p:spTree>
    <p:extLst>
      <p:ext uri="{BB962C8B-B14F-4D97-AF65-F5344CB8AC3E}">
        <p14:creationId xmlns:p14="http://schemas.microsoft.com/office/powerpoint/2010/main" val="4243036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t>
            </a:r>
            <a:r>
              <a:rPr lang="en-US" dirty="0" err="1" smtClean="0"/>
              <a:t>qa</a:t>
            </a:r>
            <a:r>
              <a:rPr lang="en-US" dirty="0" smtClean="0"/>
              <a:t> and QC:</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9591335"/>
              </p:ext>
            </p:extLst>
          </p:nvPr>
        </p:nvGraphicFramePr>
        <p:xfrm>
          <a:off x="934720" y="2865120"/>
          <a:ext cx="9834880" cy="1907699"/>
        </p:xfrm>
        <a:graphic>
          <a:graphicData uri="http://schemas.openxmlformats.org/drawingml/2006/table">
            <a:tbl>
              <a:tblPr/>
              <a:tblGrid>
                <a:gridCol w="4917440">
                  <a:extLst>
                    <a:ext uri="{9D8B030D-6E8A-4147-A177-3AD203B41FA5}">
                      <a16:colId xmlns:a16="http://schemas.microsoft.com/office/drawing/2014/main" val="2066240402"/>
                    </a:ext>
                  </a:extLst>
                </a:gridCol>
                <a:gridCol w="4917440">
                  <a:extLst>
                    <a:ext uri="{9D8B030D-6E8A-4147-A177-3AD203B41FA5}">
                      <a16:colId xmlns:a16="http://schemas.microsoft.com/office/drawing/2014/main" val="3685694673"/>
                    </a:ext>
                  </a:extLst>
                </a:gridCol>
              </a:tblGrid>
              <a:tr h="1907699">
                <a:tc>
                  <a:txBody>
                    <a:bodyPr/>
                    <a:lstStyle/>
                    <a:p>
                      <a:pPr fontAlgn="t"/>
                      <a:r>
                        <a:rPr lang="en-US" dirty="0">
                          <a:effectLst/>
                        </a:rPr>
                        <a:t>The goal of QA is to improve development and test processes so that defects do not arise when the product is being developed.</a:t>
                      </a:r>
                    </a:p>
                  </a:txBody>
                  <a:tcPr marL="95250" marR="95250" marT="66675" marB="66675">
                    <a:lnL>
                      <a:noFill/>
                    </a:lnL>
                    <a:lnR>
                      <a:noFill/>
                    </a:lnR>
                    <a:lnT>
                      <a:noFill/>
                    </a:lnT>
                    <a:lnB w="19050" cap="flat" cmpd="sng" algn="ctr">
                      <a:solidFill>
                        <a:srgbClr val="EDEDED"/>
                      </a:solidFill>
                      <a:prstDash val="solid"/>
                      <a:round/>
                      <a:headEnd type="none" w="med" len="med"/>
                      <a:tailEnd type="none" w="med" len="med"/>
                    </a:lnB>
                  </a:tcPr>
                </a:tc>
                <a:tc>
                  <a:txBody>
                    <a:bodyPr/>
                    <a:lstStyle/>
                    <a:p>
                      <a:pPr fontAlgn="t"/>
                      <a:r>
                        <a:rPr lang="en-US" dirty="0">
                          <a:effectLst/>
                        </a:rPr>
                        <a:t>The goal of QC is to identify defects after a product is developed and before it's released.</a:t>
                      </a:r>
                    </a:p>
                  </a:txBody>
                  <a:tcPr marL="95250" marR="95250" marT="66675" marB="66675">
                    <a:lnL>
                      <a:noFill/>
                    </a:lnL>
                    <a:lnR>
                      <a:noFill/>
                    </a:lnR>
                    <a:lnT>
                      <a:noFill/>
                    </a:lnT>
                    <a:lnB w="19050"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576234689"/>
                  </a:ext>
                </a:extLst>
              </a:tr>
            </a:tbl>
          </a:graphicData>
        </a:graphic>
      </p:graphicFrame>
    </p:spTree>
    <p:extLst>
      <p:ext uri="{BB962C8B-B14F-4D97-AF65-F5344CB8AC3E}">
        <p14:creationId xmlns:p14="http://schemas.microsoft.com/office/powerpoint/2010/main" val="3065258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process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
        <p:nvSpPr>
          <p:cNvPr id="3" name="Content Placeholder 2"/>
          <p:cNvSpPr>
            <a:spLocks noGrp="1"/>
          </p:cNvSpPr>
          <p:nvPr>
            <p:ph idx="1"/>
          </p:nvPr>
        </p:nvSpPr>
        <p:spPr/>
        <p:txBody>
          <a:bodyPr/>
          <a:lstStyle/>
          <a:p>
            <a:r>
              <a:rPr lang="en-US" dirty="0" smtClean="0"/>
              <a:t>QA </a:t>
            </a:r>
            <a:r>
              <a:rPr lang="en-US" dirty="0"/>
              <a:t>is preventive process as it establishes the methods which prevent the bugs.	</a:t>
            </a:r>
            <a:endParaRPr lang="en-US" dirty="0" smtClean="0"/>
          </a:p>
          <a:p>
            <a:r>
              <a:rPr lang="en-US" dirty="0" smtClean="0"/>
              <a:t>QC </a:t>
            </a:r>
            <a:r>
              <a:rPr lang="en-US" dirty="0"/>
              <a:t>is corrective process as it focuses on identifying the bugs and getting them fixed.</a:t>
            </a:r>
          </a:p>
        </p:txBody>
      </p:sp>
    </p:spTree>
    <p:extLst>
      <p:ext uri="{BB962C8B-B14F-4D97-AF65-F5344CB8AC3E}">
        <p14:creationId xmlns:p14="http://schemas.microsoft.com/office/powerpoint/2010/main" val="1301592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vs Validation</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sp>
        <p:nvSpPr>
          <p:cNvPr id="3" name="Content Placeholder 2"/>
          <p:cNvSpPr>
            <a:spLocks noGrp="1"/>
          </p:cNvSpPr>
          <p:nvPr>
            <p:ph idx="1"/>
          </p:nvPr>
        </p:nvSpPr>
        <p:spPr/>
        <p:txBody>
          <a:bodyPr/>
          <a:lstStyle/>
          <a:p>
            <a:r>
              <a:rPr lang="en-US" dirty="0"/>
              <a:t>	Quality Assurance is a verification activity that verifies you are doing the right thing in the right manner</a:t>
            </a:r>
            <a:r>
              <a:rPr lang="en-US" dirty="0" smtClean="0"/>
              <a:t>.</a:t>
            </a:r>
          </a:p>
          <a:p>
            <a:r>
              <a:rPr lang="en-US" dirty="0"/>
              <a:t>	Quality assurances is a validation activity that validates the product against the requirements.</a:t>
            </a:r>
          </a:p>
        </p:txBody>
      </p:sp>
    </p:spTree>
    <p:extLst>
      <p:ext uri="{BB962C8B-B14F-4D97-AF65-F5344CB8AC3E}">
        <p14:creationId xmlns:p14="http://schemas.microsoft.com/office/powerpoint/2010/main" val="108910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t>
            </a:r>
          </a:p>
        </p:txBody>
      </p:sp>
      <p:sp>
        <p:nvSpPr>
          <p:cNvPr id="3" name="Content Placeholder 2"/>
          <p:cNvSpPr>
            <a:spLocks noGrp="1"/>
          </p:cNvSpPr>
          <p:nvPr>
            <p:ph idx="1"/>
          </p:nvPr>
        </p:nvSpPr>
        <p:spPr/>
        <p:txBody>
          <a:bodyPr/>
          <a:lstStyle/>
          <a:p>
            <a:r>
              <a:rPr lang="en-US" dirty="0" smtClean="0"/>
              <a:t>All </a:t>
            </a:r>
            <a:r>
              <a:rPr lang="en-US" dirty="0"/>
              <a:t>the persons involved in the project starting from the requirement.	</a:t>
            </a:r>
            <a:endParaRPr lang="en-US" dirty="0" smtClean="0"/>
          </a:p>
          <a:p>
            <a:r>
              <a:rPr lang="en-US" dirty="0" smtClean="0"/>
              <a:t>It </a:t>
            </a:r>
            <a:r>
              <a:rPr lang="en-US" dirty="0"/>
              <a:t>is the responsibility of Quality Control inspector or the testing team that finds the issues.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14765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r>
              <a:rPr lang="en-US" dirty="0" smtClean="0"/>
              <a:t>Examples </a:t>
            </a:r>
            <a:r>
              <a:rPr lang="en-US" dirty="0"/>
              <a:t>of quality assurance activities include process checklists, process standards, process documentation and project audit.	</a:t>
            </a:r>
            <a:endParaRPr lang="en-US" dirty="0" smtClean="0"/>
          </a:p>
          <a:p>
            <a:r>
              <a:rPr lang="en-US" dirty="0" smtClean="0"/>
              <a:t>Examples </a:t>
            </a:r>
            <a:r>
              <a:rPr lang="en-US" dirty="0"/>
              <a:t>of quality control activities include inspection, deliverable peer reviews and the software testing process.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spTree>
    <p:extLst>
      <p:ext uri="{BB962C8B-B14F-4D97-AF65-F5344CB8AC3E}">
        <p14:creationId xmlns:p14="http://schemas.microsoft.com/office/powerpoint/2010/main" val="225150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1482-BDEB-4DAE-BAD4-3A383B90DC06}"/>
              </a:ext>
            </a:extLst>
          </p:cNvPr>
          <p:cNvSpPr>
            <a:spLocks noGrp="1"/>
          </p:cNvSpPr>
          <p:nvPr>
            <p:ph type="title"/>
          </p:nvPr>
        </p:nvSpPr>
        <p:spPr/>
        <p:txBody>
          <a:bodyPr/>
          <a:lstStyle/>
          <a:p>
            <a:r>
              <a:rPr lang="en-US" sz="2600" dirty="0"/>
              <a:t>Defects in the context of QA and quality engineering</a:t>
            </a:r>
          </a:p>
        </p:txBody>
      </p:sp>
      <p:sp>
        <p:nvSpPr>
          <p:cNvPr id="3" name="Content Placeholder 2">
            <a:extLst>
              <a:ext uri="{FF2B5EF4-FFF2-40B4-BE49-F238E27FC236}">
                <a16:creationId xmlns:a16="http://schemas.microsoft.com/office/drawing/2014/main" id="{EDEE30A7-8C53-42B7-81DC-B7B357EE4A05}"/>
              </a:ext>
            </a:extLst>
          </p:cNvPr>
          <p:cNvSpPr>
            <a:spLocks noGrp="1"/>
          </p:cNvSpPr>
          <p:nvPr>
            <p:ph idx="1"/>
          </p:nvPr>
        </p:nvSpPr>
        <p:spPr>
          <a:xfrm>
            <a:off x="721895" y="2165684"/>
            <a:ext cx="10619873" cy="3644566"/>
          </a:xfrm>
        </p:spPr>
        <p:txBody>
          <a:bodyPr/>
          <a:lstStyle/>
          <a:p>
            <a:pPr algn="just"/>
            <a:r>
              <a:rPr lang="en-US" dirty="0"/>
              <a:t>Three generic ways to deal with defects include: </a:t>
            </a:r>
          </a:p>
          <a:p>
            <a:pPr lvl="1" algn="just"/>
            <a:r>
              <a:rPr lang="en-US" dirty="0"/>
              <a:t> </a:t>
            </a:r>
            <a:r>
              <a:rPr lang="en-US" dirty="0">
                <a:solidFill>
                  <a:srgbClr val="006600"/>
                </a:solidFill>
              </a:rPr>
              <a:t>defect prevention</a:t>
            </a:r>
          </a:p>
          <a:p>
            <a:pPr lvl="1" algn="just"/>
            <a:r>
              <a:rPr lang="en-US" dirty="0">
                <a:solidFill>
                  <a:srgbClr val="006600"/>
                </a:solidFill>
              </a:rPr>
              <a:t>defect detection and removal</a:t>
            </a:r>
          </a:p>
          <a:p>
            <a:pPr lvl="1" algn="just"/>
            <a:r>
              <a:rPr lang="en-US" dirty="0">
                <a:solidFill>
                  <a:srgbClr val="006600"/>
                </a:solidFill>
              </a:rPr>
              <a:t>defect containment</a:t>
            </a:r>
          </a:p>
          <a:p>
            <a:pPr algn="just"/>
            <a:r>
              <a:rPr lang="en-US" dirty="0"/>
              <a:t>Quality engineering can also be viewed as </a:t>
            </a:r>
            <a:r>
              <a:rPr lang="en-US" u="sng" dirty="0">
                <a:solidFill>
                  <a:srgbClr val="006600"/>
                </a:solidFill>
              </a:rPr>
              <a:t>defect management</a:t>
            </a:r>
            <a:r>
              <a:rPr lang="en-US" dirty="0"/>
              <a:t>. In addition to the execution of the planned QA activities, quality engineering also includes:</a:t>
            </a:r>
          </a:p>
          <a:p>
            <a:pPr lvl="1" algn="just"/>
            <a:r>
              <a:rPr lang="en-US" dirty="0">
                <a:solidFill>
                  <a:srgbClr val="006600"/>
                </a:solidFill>
              </a:rPr>
              <a:t>quality planning before specific QA activities are carried out</a:t>
            </a:r>
          </a:p>
          <a:p>
            <a:pPr lvl="1" algn="just"/>
            <a:r>
              <a:rPr lang="en-US" dirty="0">
                <a:solidFill>
                  <a:srgbClr val="006600"/>
                </a:solidFill>
              </a:rPr>
              <a:t>measurement, analysis, and feedback to monitor and control the QA activities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32893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4000" dirty="0" smtClean="0">
                <a:latin typeface="BatangChe" panose="02030609000101010101" pitchFamily="49" charset="-127"/>
                <a:ea typeface="BatangChe" panose="02030609000101010101" pitchFamily="49" charset="-127"/>
              </a:rPr>
              <a:t>COST of Quality(</a:t>
            </a:r>
            <a:r>
              <a:rPr lang="en-US" sz="4000" dirty="0" err="1" smtClean="0">
                <a:latin typeface="BatangChe" panose="02030609000101010101" pitchFamily="49" charset="-127"/>
                <a:ea typeface="BatangChe" panose="02030609000101010101" pitchFamily="49" charset="-127"/>
              </a:rPr>
              <a:t>CoQ</a:t>
            </a:r>
            <a:r>
              <a:rPr lang="en-US" sz="4000" dirty="0" smtClean="0">
                <a:latin typeface="BatangChe" panose="02030609000101010101" pitchFamily="49" charset="-127"/>
                <a:ea typeface="BatangChe" panose="02030609000101010101" pitchFamily="49" charset="-127"/>
              </a:rPr>
              <a:t>)</a:t>
            </a:r>
            <a:endParaRPr lang="en-US" sz="4000" dirty="0">
              <a:latin typeface="BatangChe" panose="02030609000101010101" pitchFamily="49" charset="-127"/>
              <a:ea typeface="BatangChe" panose="02030609000101010101" pitchFamily="49" charset="-127"/>
            </a:endParaRP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spTree>
    <p:extLst>
      <p:ext uri="{BB962C8B-B14F-4D97-AF65-F5344CB8AC3E}">
        <p14:creationId xmlns:p14="http://schemas.microsoft.com/office/powerpoint/2010/main" val="6769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DE79-4CF3-4764-A498-BFA5C2621DBE}"/>
              </a:ext>
            </a:extLst>
          </p:cNvPr>
          <p:cNvSpPr>
            <a:spLocks noGrp="1"/>
          </p:cNvSpPr>
          <p:nvPr>
            <p:ph type="title"/>
          </p:nvPr>
        </p:nvSpPr>
        <p:spPr/>
        <p:txBody>
          <a:bodyPr/>
          <a:lstStyle/>
          <a:p>
            <a:r>
              <a:rPr lang="en-US" dirty="0"/>
              <a:t>The classic model of </a:t>
            </a:r>
            <a:r>
              <a:rPr lang="en-US" dirty="0" smtClean="0"/>
              <a:t>“cost </a:t>
            </a:r>
            <a:r>
              <a:rPr lang="en-US" dirty="0"/>
              <a:t>of software </a:t>
            </a:r>
            <a:r>
              <a:rPr lang="en-US" dirty="0" smtClean="0"/>
              <a:t>quality”</a:t>
            </a:r>
            <a:endParaRPr lang="en-US" dirty="0"/>
          </a:p>
        </p:txBody>
      </p:sp>
      <p:sp>
        <p:nvSpPr>
          <p:cNvPr id="3" name="Content Placeholder 2">
            <a:extLst>
              <a:ext uri="{FF2B5EF4-FFF2-40B4-BE49-F238E27FC236}">
                <a16:creationId xmlns:a16="http://schemas.microsoft.com/office/drawing/2014/main" id="{43DC346B-280B-4E52-8205-38BC91F5925A}"/>
              </a:ext>
            </a:extLst>
          </p:cNvPr>
          <p:cNvSpPr>
            <a:spLocks noGrp="1"/>
          </p:cNvSpPr>
          <p:nvPr>
            <p:ph idx="1"/>
          </p:nvPr>
        </p:nvSpPr>
        <p:spPr>
          <a:xfrm>
            <a:off x="581192" y="2180496"/>
            <a:ext cx="4311650" cy="3678303"/>
          </a:xfrm>
        </p:spPr>
        <p:txBody>
          <a:bodyPr>
            <a:normAutofit/>
          </a:bodyPr>
          <a:lstStyle/>
          <a:p>
            <a:pPr algn="just"/>
            <a:r>
              <a:rPr lang="en-US" sz="2200" dirty="0"/>
              <a:t>The classic quality cost model, developed in the early 1950s by </a:t>
            </a:r>
            <a:r>
              <a:rPr lang="en-US" sz="2200" dirty="0" err="1" smtClean="0"/>
              <a:t>Feigenbaum</a:t>
            </a:r>
            <a:r>
              <a:rPr lang="en-US" sz="2200" dirty="0" smtClean="0"/>
              <a:t>.</a:t>
            </a:r>
          </a:p>
          <a:p>
            <a:pPr algn="just"/>
            <a:r>
              <a:rPr lang="en-US" sz="2200" dirty="0" smtClean="0"/>
              <a:t>provides </a:t>
            </a:r>
            <a:r>
              <a:rPr lang="en-US" sz="2200" dirty="0"/>
              <a:t>a methodology for classifying the costs associated with product </a:t>
            </a:r>
            <a:r>
              <a:rPr lang="en-US" sz="2200" dirty="0" smtClean="0"/>
              <a:t>quality.</a:t>
            </a:r>
            <a:endParaRPr lang="en-US" sz="2200" dirty="0"/>
          </a:p>
          <a:p>
            <a:pPr algn="just"/>
            <a:r>
              <a:rPr lang="en-US" sz="2200" dirty="0"/>
              <a:t>The model classifies costs related to product quality into two general classes:</a:t>
            </a:r>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18</a:t>
            </a:fld>
            <a:endParaRPr lang="en-US"/>
          </a:p>
        </p:txBody>
      </p:sp>
      <p:pic>
        <p:nvPicPr>
          <p:cNvPr id="1026" name="Picture 2" descr="Total Cost of Quality Categories_Cl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255" y="2201932"/>
            <a:ext cx="6677025"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9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Software Quality (</a:t>
            </a:r>
            <a:r>
              <a:rPr lang="en-US" dirty="0" err="1"/>
              <a:t>CoSQ</a:t>
            </a:r>
            <a:r>
              <a:rPr lang="en-US" dirty="0"/>
              <a:t>)</a:t>
            </a:r>
          </a:p>
        </p:txBody>
      </p:sp>
      <p:sp>
        <p:nvSpPr>
          <p:cNvPr id="5" name="Content Placeholder 2"/>
          <p:cNvSpPr>
            <a:spLocks noGrp="1"/>
          </p:cNvSpPr>
          <p:nvPr>
            <p:ph idx="1"/>
          </p:nvPr>
        </p:nvSpPr>
        <p:spPr>
          <a:xfrm>
            <a:off x="510071" y="1681250"/>
            <a:ext cx="10471819" cy="4635686"/>
          </a:xfrm>
        </p:spPr>
        <p:txBody>
          <a:bodyPr/>
          <a:lstStyle/>
          <a:p>
            <a:r>
              <a:rPr lang="en-US" b="1" dirty="0" smtClean="0"/>
              <a:t>Prevention </a:t>
            </a:r>
            <a:r>
              <a:rPr lang="en-US" b="1" dirty="0"/>
              <a:t>Cost – </a:t>
            </a:r>
            <a:r>
              <a:rPr lang="en-US" dirty="0"/>
              <a:t>costs associated with activities specifically designed to prevent poor quality in products.</a:t>
            </a:r>
          </a:p>
          <a:p>
            <a:r>
              <a:rPr lang="en-US" b="1" dirty="0"/>
              <a:t>Appraisal Cost –</a:t>
            </a:r>
            <a:r>
              <a:rPr lang="en-US" dirty="0"/>
              <a:t> costs associated with activities specifically designed to measure, inspect, evaluate or audit products to assure conformance to quality requirements.</a:t>
            </a:r>
          </a:p>
          <a:p>
            <a:r>
              <a:rPr lang="en-US" b="1" dirty="0"/>
              <a:t>Internal Failure Cost –</a:t>
            </a:r>
            <a:r>
              <a:rPr lang="en-US" dirty="0"/>
              <a:t> costs incurred when a product fails to conform to a quality specification before shipment to a customer.</a:t>
            </a:r>
          </a:p>
          <a:p>
            <a:r>
              <a:rPr lang="en-US" b="1" dirty="0"/>
              <a:t>External Failure Cost –</a:t>
            </a:r>
            <a:r>
              <a:rPr lang="en-US" dirty="0"/>
              <a:t> costs incurred when a product fails to conform to a quality specification after shipment to a customer.</a:t>
            </a:r>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19</a:t>
            </a:fld>
            <a:endParaRPr lang="en-US"/>
          </a:p>
        </p:txBody>
      </p:sp>
    </p:spTree>
    <p:extLst>
      <p:ext uri="{BB962C8B-B14F-4D97-AF65-F5344CB8AC3E}">
        <p14:creationId xmlns:p14="http://schemas.microsoft.com/office/powerpoint/2010/main" val="382996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smtClean="0"/>
              <a:t>Types of Quality</a:t>
            </a:r>
          </a:p>
          <a:p>
            <a:r>
              <a:rPr lang="en-US" sz="2400" dirty="0" smtClean="0"/>
              <a:t>QA VS QC</a:t>
            </a:r>
            <a:endParaRPr lang="en-US" sz="2400" dirty="0"/>
          </a:p>
          <a:p>
            <a:r>
              <a:rPr lang="en-US" sz="2400" dirty="0" smtClean="0"/>
              <a:t>Cost of Quality</a:t>
            </a:r>
          </a:p>
          <a:p>
            <a:r>
              <a:rPr lang="en-US" sz="2400" dirty="0" smtClean="0"/>
              <a:t>SQE activities</a:t>
            </a:r>
          </a:p>
          <a:p>
            <a:r>
              <a:rPr lang="en-US" sz="2400" dirty="0"/>
              <a:t>SQE </a:t>
            </a:r>
            <a:r>
              <a:rPr lang="en-US" sz="2400" dirty="0" smtClean="0"/>
              <a:t>activities and software processes</a:t>
            </a:r>
          </a:p>
          <a:p>
            <a:r>
              <a:rPr lang="en-US" sz="2400" dirty="0" smtClean="0"/>
              <a:t>QIP</a:t>
            </a:r>
          </a:p>
          <a:p>
            <a:r>
              <a:rPr lang="en-US" sz="2400" dirty="0" smtClean="0"/>
              <a:t>Effort profile</a:t>
            </a:r>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D5A0-FF21-4C13-A9F4-11F27B8820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Prevention Activities</a:t>
            </a:r>
            <a:r>
              <a:rPr lang="en-US" dirty="0"/>
              <a:t>:</a:t>
            </a:r>
            <a:br>
              <a:rPr lang="en-US" dirty="0"/>
            </a:br>
            <a:endParaRPr lang="en-US" dirty="0"/>
          </a:p>
        </p:txBody>
      </p:sp>
      <p:sp>
        <p:nvSpPr>
          <p:cNvPr id="4" name="Footer Placeholder 3"/>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
        <p:nvSpPr>
          <p:cNvPr id="6" name="TextBox 5"/>
          <p:cNvSpPr txBox="1"/>
          <p:nvPr/>
        </p:nvSpPr>
        <p:spPr>
          <a:xfrm>
            <a:off x="581192" y="2283733"/>
            <a:ext cx="5675556" cy="3416320"/>
          </a:xfrm>
          <a:prstGeom prst="rect">
            <a:avLst/>
          </a:prstGeom>
          <a:noFill/>
        </p:spPr>
        <p:txBody>
          <a:bodyPr wrap="square" rtlCol="0">
            <a:spAutoFit/>
          </a:bodyPr>
          <a:lstStyle/>
          <a:p>
            <a:r>
              <a:rPr lang="en-US" dirty="0" smtClean="0"/>
              <a:t>Design Prevention:</a:t>
            </a:r>
          </a:p>
          <a:p>
            <a:pPr marL="742950" lvl="1" indent="-285750">
              <a:buFont typeface="Arial" panose="020B0604020202020204" pitchFamily="34" charset="0"/>
              <a:buChar char="•"/>
            </a:pPr>
            <a:r>
              <a:rPr lang="en-US" dirty="0" smtClean="0"/>
              <a:t>Market Research</a:t>
            </a:r>
          </a:p>
          <a:p>
            <a:pPr marL="742950" lvl="1" indent="-285750">
              <a:buFont typeface="Arial" panose="020B0604020202020204" pitchFamily="34" charset="0"/>
              <a:buChar char="•"/>
            </a:pPr>
            <a:r>
              <a:rPr lang="en-US" dirty="0" smtClean="0"/>
              <a:t>Design Review meetings</a:t>
            </a:r>
          </a:p>
          <a:p>
            <a:pPr marL="742950" lvl="1" indent="-285750">
              <a:buFont typeface="Arial" panose="020B0604020202020204" pitchFamily="34" charset="0"/>
              <a:buChar char="•"/>
            </a:pPr>
            <a:r>
              <a:rPr lang="en-US" dirty="0" smtClean="0"/>
              <a:t>Design Verification And Validation</a:t>
            </a:r>
          </a:p>
          <a:p>
            <a:pPr marL="742950" lvl="1" indent="-285750">
              <a:buFont typeface="Arial" panose="020B0604020202020204" pitchFamily="34" charset="0"/>
              <a:buChar char="•"/>
            </a:pPr>
            <a:r>
              <a:rPr lang="en-US" dirty="0" smtClean="0"/>
              <a:t>Prototyping Testing</a:t>
            </a:r>
          </a:p>
          <a:p>
            <a:pPr lvl="1"/>
            <a:endParaRPr lang="en-US" dirty="0" smtClean="0"/>
          </a:p>
          <a:p>
            <a:r>
              <a:rPr lang="en-US" dirty="0" smtClean="0"/>
              <a:t>Operation Prevention:</a:t>
            </a:r>
          </a:p>
          <a:p>
            <a:pPr marL="742950" lvl="1" indent="-285750">
              <a:buFont typeface="Arial" panose="020B0604020202020204" pitchFamily="34" charset="0"/>
              <a:buChar char="•"/>
            </a:pPr>
            <a:r>
              <a:rPr lang="en-US" dirty="0" smtClean="0"/>
              <a:t>New Employee Screening </a:t>
            </a:r>
          </a:p>
          <a:p>
            <a:pPr marL="742950" lvl="1" indent="-285750">
              <a:buFont typeface="Arial" panose="020B0604020202020204" pitchFamily="34" charset="0"/>
              <a:buChar char="•"/>
            </a:pPr>
            <a:r>
              <a:rPr lang="en-US" dirty="0" smtClean="0"/>
              <a:t>New Employee training and education</a:t>
            </a:r>
          </a:p>
          <a:p>
            <a:pPr lvl="1"/>
            <a:r>
              <a:rPr lang="en-US" dirty="0" smtClean="0"/>
              <a:t> </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92470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0C44-A6AE-44E7-AB9D-97CB7C1C0B3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9B437DC-A3DB-401E-B265-1B37EED2AEE1}"/>
              </a:ext>
            </a:extLst>
          </p:cNvPr>
          <p:cNvSpPr>
            <a:spLocks noGrp="1"/>
          </p:cNvSpPr>
          <p:nvPr>
            <p:ph idx="1"/>
          </p:nvPr>
        </p:nvSpPr>
        <p:spPr/>
        <p:txBody>
          <a:bodyPr/>
          <a:lstStyle/>
          <a:p>
            <a:r>
              <a:rPr lang="en-US" sz="2400" b="1" dirty="0"/>
              <a:t>Prevention costs</a:t>
            </a:r>
          </a:p>
          <a:p>
            <a:pPr lvl="1"/>
            <a:r>
              <a:rPr lang="en-US" sz="2400" dirty="0"/>
              <a:t>Control of the SQA system through performance of:</a:t>
            </a:r>
          </a:p>
          <a:p>
            <a:pPr lvl="2"/>
            <a:r>
              <a:rPr lang="en-US" dirty="0"/>
              <a:t>Internal quality reviews</a:t>
            </a:r>
          </a:p>
          <a:p>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spTree>
    <p:extLst>
      <p:ext uri="{BB962C8B-B14F-4D97-AF65-F5344CB8AC3E}">
        <p14:creationId xmlns:p14="http://schemas.microsoft.com/office/powerpoint/2010/main" val="250575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Appraisal </a:t>
            </a:r>
            <a:r>
              <a:rPr lang="en-US" b="1" dirty="0" smtClean="0"/>
              <a:t>Cost:</a:t>
            </a:r>
            <a:endParaRPr lang="en-US" dirty="0"/>
          </a:p>
        </p:txBody>
      </p:sp>
      <p:sp>
        <p:nvSpPr>
          <p:cNvPr id="3" name="Content Placeholder 2"/>
          <p:cNvSpPr>
            <a:spLocks noGrp="1"/>
          </p:cNvSpPr>
          <p:nvPr>
            <p:ph idx="1"/>
          </p:nvPr>
        </p:nvSpPr>
        <p:spPr/>
        <p:txBody>
          <a:bodyPr/>
          <a:lstStyle/>
          <a:p>
            <a:r>
              <a:rPr lang="en-US" dirty="0" smtClean="0"/>
              <a:t>Appraisal </a:t>
            </a:r>
            <a:r>
              <a:rPr lang="en-US" dirty="0"/>
              <a:t>costs are associated with any activity specifically designed to measure, inspect, evaluate or audit products to assure conformance to quality requirements.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spTree>
    <p:extLst>
      <p:ext uri="{BB962C8B-B14F-4D97-AF65-F5344CB8AC3E}">
        <p14:creationId xmlns:p14="http://schemas.microsoft.com/office/powerpoint/2010/main" val="189778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26E-E54E-49E5-A1BB-A247D73F4654}"/>
              </a:ext>
            </a:extLst>
          </p:cNvPr>
          <p:cNvSpPr>
            <a:spLocks noGrp="1"/>
          </p:cNvSpPr>
          <p:nvPr>
            <p:ph type="title"/>
          </p:nvPr>
        </p:nvSpPr>
        <p:spPr/>
        <p:txBody>
          <a:bodyPr/>
          <a:lstStyle/>
          <a:p>
            <a:r>
              <a:rPr lang="en-US" b="1" dirty="0"/>
              <a:t>Appraisal </a:t>
            </a:r>
            <a:r>
              <a:rPr lang="en-US" b="1" dirty="0" smtClean="0"/>
              <a:t>costs:</a:t>
            </a:r>
            <a:endParaRPr lang="en-US" b="1" dirty="0"/>
          </a:p>
        </p:txBody>
      </p:sp>
      <p:sp>
        <p:nvSpPr>
          <p:cNvPr id="3" name="Content Placeholder 2">
            <a:extLst>
              <a:ext uri="{FF2B5EF4-FFF2-40B4-BE49-F238E27FC236}">
                <a16:creationId xmlns:a16="http://schemas.microsoft.com/office/drawing/2014/main" id="{73CAB96E-5D26-4FBA-93D4-48E335D0109C}"/>
              </a:ext>
            </a:extLst>
          </p:cNvPr>
          <p:cNvSpPr>
            <a:spLocks noGrp="1"/>
          </p:cNvSpPr>
          <p:nvPr>
            <p:ph idx="1"/>
          </p:nvPr>
        </p:nvSpPr>
        <p:spPr>
          <a:xfrm>
            <a:off x="581192" y="1764082"/>
            <a:ext cx="11029615" cy="4636718"/>
          </a:xfrm>
        </p:spPr>
        <p:txBody>
          <a:bodyPr>
            <a:normAutofit/>
          </a:bodyPr>
          <a:lstStyle/>
          <a:p>
            <a:pPr lvl="1"/>
            <a:r>
              <a:rPr lang="en-US" sz="2000" dirty="0" smtClean="0"/>
              <a:t>Reviews</a:t>
            </a:r>
            <a:endParaRPr lang="en-US" sz="2000" dirty="0"/>
          </a:p>
          <a:p>
            <a:pPr lvl="1"/>
            <a:r>
              <a:rPr lang="en-US" sz="2000" dirty="0" smtClean="0"/>
              <a:t>Costs </a:t>
            </a:r>
            <a:r>
              <a:rPr lang="en-US" sz="2000" dirty="0"/>
              <a:t>of software testing</a:t>
            </a:r>
          </a:p>
          <a:p>
            <a:pPr lvl="1"/>
            <a:r>
              <a:rPr lang="en-US" sz="2000" dirty="0" smtClean="0"/>
              <a:t>Costs </a:t>
            </a:r>
            <a:r>
              <a:rPr lang="en-US" sz="2000" dirty="0"/>
              <a:t>of assuring quality of external participants, primarily by means of design reviews and software testing. These activities are applied to the activities performed by:</a:t>
            </a:r>
          </a:p>
          <a:p>
            <a:pPr lvl="2"/>
            <a:r>
              <a:rPr lang="en-US" sz="1800" dirty="0"/>
              <a:t>Subcontractors</a:t>
            </a:r>
          </a:p>
          <a:p>
            <a:pPr lvl="2"/>
            <a:r>
              <a:rPr lang="en-US" sz="1800" dirty="0"/>
              <a:t>Suppliers of COTS software systems and reusable software modules</a:t>
            </a:r>
          </a:p>
          <a:p>
            <a:pPr lvl="2"/>
            <a:r>
              <a:rPr lang="en-US" sz="1800" dirty="0"/>
              <a:t>The customer as a participant in performing the project.</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66219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F601-8D70-417E-83F0-4C2544ACF381}"/>
              </a:ext>
            </a:extLst>
          </p:cNvPr>
          <p:cNvSpPr>
            <a:spLocks noGrp="1"/>
          </p:cNvSpPr>
          <p:nvPr>
            <p:ph type="title"/>
          </p:nvPr>
        </p:nvSpPr>
        <p:spPr/>
        <p:txBody>
          <a:bodyPr/>
          <a:lstStyle/>
          <a:p>
            <a:r>
              <a:rPr lang="en-US" dirty="0"/>
              <a:t>The classic model of cost of software quality</a:t>
            </a:r>
          </a:p>
        </p:txBody>
      </p:sp>
      <p:sp>
        <p:nvSpPr>
          <p:cNvPr id="3" name="Content Placeholder 2">
            <a:extLst>
              <a:ext uri="{FF2B5EF4-FFF2-40B4-BE49-F238E27FC236}">
                <a16:creationId xmlns:a16="http://schemas.microsoft.com/office/drawing/2014/main" id="{7994D1C3-C6BD-49FE-ADD7-107918564080}"/>
              </a:ext>
            </a:extLst>
          </p:cNvPr>
          <p:cNvSpPr>
            <a:spLocks noGrp="1"/>
          </p:cNvSpPr>
          <p:nvPr>
            <p:ph idx="1"/>
          </p:nvPr>
        </p:nvSpPr>
        <p:spPr/>
        <p:txBody>
          <a:bodyPr/>
          <a:lstStyle/>
          <a:p>
            <a:pPr algn="just"/>
            <a:r>
              <a:rPr lang="en-US" sz="2400" b="1" dirty="0"/>
              <a:t>Internal failure costs </a:t>
            </a:r>
            <a:r>
              <a:rPr lang="en-US" sz="2400" dirty="0"/>
              <a:t>include costs of correcting errors that have been detected by design reviews, software tests and acceptance tests (carried out by the customer) and completed before the software is installed at customer sites.</a:t>
            </a:r>
          </a:p>
          <a:p>
            <a:pPr algn="just"/>
            <a:r>
              <a:rPr lang="en-US" sz="2400" b="1" dirty="0"/>
              <a:t>External failure costs </a:t>
            </a:r>
            <a:r>
              <a:rPr lang="en-US" sz="2400" dirty="0"/>
              <a:t>include all costs of correcting failures detected by customers or the maintenance team after the software system has been installed</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411811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11DC-DCD2-47C1-B8A3-58D1AA2D7DC9}"/>
              </a:ext>
            </a:extLst>
          </p:cNvPr>
          <p:cNvSpPr>
            <a:spLocks noGrp="1"/>
          </p:cNvSpPr>
          <p:nvPr>
            <p:ph type="title"/>
          </p:nvPr>
        </p:nvSpPr>
        <p:spPr/>
        <p:txBody>
          <a:bodyPr/>
          <a:lstStyle/>
          <a:p>
            <a:r>
              <a:rPr lang="en-US" dirty="0"/>
              <a:t>The classic model of cost of software quality</a:t>
            </a:r>
          </a:p>
        </p:txBody>
      </p:sp>
      <p:sp>
        <p:nvSpPr>
          <p:cNvPr id="3" name="Content Placeholder 2">
            <a:extLst>
              <a:ext uri="{FF2B5EF4-FFF2-40B4-BE49-F238E27FC236}">
                <a16:creationId xmlns:a16="http://schemas.microsoft.com/office/drawing/2014/main" id="{C5C165DD-8B1C-4A87-83B9-18B35B126F92}"/>
              </a:ext>
            </a:extLst>
          </p:cNvPr>
          <p:cNvSpPr>
            <a:spLocks noGrp="1"/>
          </p:cNvSpPr>
          <p:nvPr>
            <p:ph idx="1"/>
          </p:nvPr>
        </p:nvSpPr>
        <p:spPr>
          <a:xfrm>
            <a:off x="581191" y="1764037"/>
            <a:ext cx="10888913" cy="5124450"/>
          </a:xfrm>
        </p:spPr>
        <p:txBody>
          <a:bodyPr>
            <a:normAutofit/>
          </a:bodyPr>
          <a:lstStyle/>
          <a:p>
            <a:pPr algn="just"/>
            <a:r>
              <a:rPr lang="en-US" sz="2400" b="1" dirty="0"/>
              <a:t>Internal failure costs</a:t>
            </a:r>
          </a:p>
          <a:p>
            <a:pPr lvl="1" algn="just"/>
            <a:r>
              <a:rPr lang="en-US" sz="2400" dirty="0"/>
              <a:t>internal failure costs represent the costs of error correction subsequent to formal examinations of the software during its development, prior to the system’s installation at the customer’s site.</a:t>
            </a:r>
          </a:p>
          <a:p>
            <a:pPr lvl="2" algn="just"/>
            <a:r>
              <a:rPr lang="en-US" sz="2200" dirty="0"/>
              <a:t>Costs of redesign or design corrections subsequent to design review and test findings</a:t>
            </a:r>
          </a:p>
          <a:p>
            <a:pPr lvl="2" algn="just"/>
            <a:r>
              <a:rPr lang="en-US" sz="2200" dirty="0"/>
              <a:t>Costs of re-programming or correcting programs in response to test </a:t>
            </a:r>
            <a:r>
              <a:rPr lang="en-US" sz="2200" dirty="0" smtClean="0"/>
              <a:t>findings</a:t>
            </a:r>
          </a:p>
          <a:p>
            <a:pPr lvl="2" algn="just"/>
            <a:r>
              <a:rPr lang="en-US" sz="2200" dirty="0" smtClean="0"/>
              <a:t>Employee Turnover</a:t>
            </a:r>
            <a:endParaRPr lang="en-US" sz="22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25</a:t>
            </a:fld>
            <a:endParaRPr lang="en-US"/>
          </a:p>
        </p:txBody>
      </p:sp>
    </p:spTree>
    <p:extLst>
      <p:ext uri="{BB962C8B-B14F-4D97-AF65-F5344CB8AC3E}">
        <p14:creationId xmlns:p14="http://schemas.microsoft.com/office/powerpoint/2010/main" val="146177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B775-4D7B-444A-BAC6-72B54826614E}"/>
              </a:ext>
            </a:extLst>
          </p:cNvPr>
          <p:cNvSpPr>
            <a:spLocks noGrp="1"/>
          </p:cNvSpPr>
          <p:nvPr>
            <p:ph type="title"/>
          </p:nvPr>
        </p:nvSpPr>
        <p:spPr/>
        <p:txBody>
          <a:bodyPr/>
          <a:lstStyle/>
          <a:p>
            <a:r>
              <a:rPr lang="en-US" dirty="0"/>
              <a:t>The classic model of cost of software quality</a:t>
            </a:r>
          </a:p>
        </p:txBody>
      </p:sp>
      <p:sp>
        <p:nvSpPr>
          <p:cNvPr id="3" name="Content Placeholder 2">
            <a:extLst>
              <a:ext uri="{FF2B5EF4-FFF2-40B4-BE49-F238E27FC236}">
                <a16:creationId xmlns:a16="http://schemas.microsoft.com/office/drawing/2014/main" id="{EAB04FEA-9BA2-4990-A45A-478A844BEA75}"/>
              </a:ext>
            </a:extLst>
          </p:cNvPr>
          <p:cNvSpPr>
            <a:spLocks noGrp="1"/>
          </p:cNvSpPr>
          <p:nvPr>
            <p:ph idx="1"/>
          </p:nvPr>
        </p:nvSpPr>
        <p:spPr>
          <a:xfrm>
            <a:off x="581192" y="1925053"/>
            <a:ext cx="11029616" cy="4395536"/>
          </a:xfrm>
        </p:spPr>
        <p:txBody>
          <a:bodyPr>
            <a:normAutofit/>
          </a:bodyPr>
          <a:lstStyle/>
          <a:p>
            <a:r>
              <a:rPr lang="en-US" sz="2400" b="1" dirty="0"/>
              <a:t>External failure costs</a:t>
            </a:r>
          </a:p>
          <a:p>
            <a:pPr lvl="1"/>
            <a:r>
              <a:rPr lang="en-US" sz="1900" dirty="0"/>
              <a:t>External failure costs entail the costs of correcting failures detected by customers or maintenance teams after the software system has been installed at customer sites. </a:t>
            </a:r>
          </a:p>
          <a:p>
            <a:pPr lvl="1"/>
            <a:r>
              <a:rPr lang="en-US" sz="1900" dirty="0"/>
              <a:t>These costs may be further classified into “overt” external failure costs and “hidden” external failure costs. In most cases, the extent of hidden costs is much greater than that of overt costs. Typical </a:t>
            </a:r>
            <a:r>
              <a:rPr lang="en-US" sz="1900" b="1" u="sng" dirty="0"/>
              <a:t>overt external failure </a:t>
            </a:r>
            <a:r>
              <a:rPr lang="en-US" sz="1900" dirty="0"/>
              <a:t>costs include:</a:t>
            </a:r>
          </a:p>
          <a:p>
            <a:pPr lvl="2"/>
            <a:r>
              <a:rPr lang="en-US" sz="1800" dirty="0"/>
              <a:t>Resolution of customer complaints during the warranty period</a:t>
            </a:r>
          </a:p>
          <a:p>
            <a:pPr lvl="2"/>
            <a:r>
              <a:rPr lang="en-US" sz="1800" dirty="0"/>
              <a:t>Correction of software bugs detected during regular operation (often performed at customer’s site</a:t>
            </a:r>
            <a:r>
              <a:rPr lang="en-US" sz="1800" dirty="0" smtClean="0"/>
              <a:t>)</a:t>
            </a:r>
          </a:p>
          <a:p>
            <a:pPr lvl="2"/>
            <a:r>
              <a:rPr lang="en-US" sz="1800" dirty="0" smtClean="0"/>
              <a:t>Loss of reputation or goodwill</a:t>
            </a:r>
          </a:p>
          <a:p>
            <a:pPr lvl="2"/>
            <a:r>
              <a:rPr lang="en-US" sz="1800" dirty="0" smtClean="0"/>
              <a:t>Product recalls and market actions.</a:t>
            </a:r>
            <a:endParaRPr lang="en-US" sz="1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26</a:t>
            </a:fld>
            <a:endParaRPr lang="en-US"/>
          </a:p>
        </p:txBody>
      </p:sp>
    </p:spTree>
    <p:extLst>
      <p:ext uri="{BB962C8B-B14F-4D97-AF65-F5344CB8AC3E}">
        <p14:creationId xmlns:p14="http://schemas.microsoft.com/office/powerpoint/2010/main" val="182232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BFD3-DE5B-4C37-8B49-6083EEF64986}"/>
              </a:ext>
            </a:extLst>
          </p:cNvPr>
          <p:cNvSpPr>
            <a:spLocks noGrp="1"/>
          </p:cNvSpPr>
          <p:nvPr>
            <p:ph type="title"/>
          </p:nvPr>
        </p:nvSpPr>
        <p:spPr/>
        <p:txBody>
          <a:bodyPr/>
          <a:lstStyle/>
          <a:p>
            <a:r>
              <a:rPr lang="en-US" dirty="0"/>
              <a:t>The classic model of cost of software quality</a:t>
            </a:r>
          </a:p>
        </p:txBody>
      </p:sp>
      <p:sp>
        <p:nvSpPr>
          <p:cNvPr id="3" name="Content Placeholder 2">
            <a:extLst>
              <a:ext uri="{FF2B5EF4-FFF2-40B4-BE49-F238E27FC236}">
                <a16:creationId xmlns:a16="http://schemas.microsoft.com/office/drawing/2014/main" id="{F2238212-6622-4C4B-824C-18A1C8DB74A1}"/>
              </a:ext>
            </a:extLst>
          </p:cNvPr>
          <p:cNvSpPr>
            <a:spLocks noGrp="1"/>
          </p:cNvSpPr>
          <p:nvPr>
            <p:ph idx="1"/>
          </p:nvPr>
        </p:nvSpPr>
        <p:spPr/>
        <p:txBody>
          <a:bodyPr/>
          <a:lstStyle/>
          <a:p>
            <a:pPr algn="just"/>
            <a:r>
              <a:rPr lang="en-US" sz="2400" dirty="0"/>
              <a:t>Typical examples of </a:t>
            </a:r>
            <a:r>
              <a:rPr lang="en-US" sz="2400" b="1" u="sng" dirty="0"/>
              <a:t>hidden external failure </a:t>
            </a:r>
            <a:r>
              <a:rPr lang="en-US" sz="2400" dirty="0"/>
              <a:t>costs are:</a:t>
            </a:r>
          </a:p>
          <a:p>
            <a:pPr lvl="1" algn="just"/>
            <a:r>
              <a:rPr lang="en-US" sz="2400" dirty="0"/>
              <a:t>Damages of reduction of sales to customers suffering from high rates of software </a:t>
            </a:r>
            <a:r>
              <a:rPr lang="en-US" sz="2400" dirty="0" smtClean="0"/>
              <a:t>failures</a:t>
            </a:r>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27</a:t>
            </a:fld>
            <a:endParaRPr lang="en-US"/>
          </a:p>
        </p:txBody>
      </p:sp>
    </p:spTree>
    <p:extLst>
      <p:ext uri="{BB962C8B-B14F-4D97-AF65-F5344CB8AC3E}">
        <p14:creationId xmlns:p14="http://schemas.microsoft.com/office/powerpoint/2010/main" val="424257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F2FB-FC35-43EB-BA77-A3228EA47211}"/>
              </a:ext>
            </a:extLst>
          </p:cNvPr>
          <p:cNvSpPr>
            <a:spLocks noGrp="1"/>
          </p:cNvSpPr>
          <p:nvPr>
            <p:ph type="title"/>
          </p:nvPr>
        </p:nvSpPr>
        <p:spPr/>
        <p:txBody>
          <a:bodyPr/>
          <a:lstStyle/>
          <a:p>
            <a:r>
              <a:rPr lang="en-US" dirty="0"/>
              <a:t>An extended model for cost of software quality</a:t>
            </a:r>
          </a:p>
        </p:txBody>
      </p:sp>
      <p:sp>
        <p:nvSpPr>
          <p:cNvPr id="3" name="Content Placeholder 2">
            <a:extLst>
              <a:ext uri="{FF2B5EF4-FFF2-40B4-BE49-F238E27FC236}">
                <a16:creationId xmlns:a16="http://schemas.microsoft.com/office/drawing/2014/main" id="{5AE28F7A-B346-45F1-9C9B-99DF1EEE1C65}"/>
              </a:ext>
            </a:extLst>
          </p:cNvPr>
          <p:cNvSpPr>
            <a:spLocks noGrp="1"/>
          </p:cNvSpPr>
          <p:nvPr>
            <p:ph idx="1"/>
          </p:nvPr>
        </p:nvSpPr>
        <p:spPr>
          <a:xfrm>
            <a:off x="27739" y="1973179"/>
            <a:ext cx="6597649" cy="4668253"/>
          </a:xfrm>
        </p:spPr>
        <p:txBody>
          <a:bodyPr/>
          <a:lstStyle/>
          <a:p>
            <a:pPr algn="just"/>
            <a:r>
              <a:rPr lang="en-US" sz="2400" dirty="0"/>
              <a:t>The </a:t>
            </a:r>
            <a:r>
              <a:rPr lang="en-US" sz="2400" i="1" dirty="0"/>
              <a:t>extended cost of software quality model</a:t>
            </a:r>
            <a:r>
              <a:rPr lang="en-US" sz="2400" dirty="0"/>
              <a:t>, extends the classic model to include management’s “</a:t>
            </a:r>
            <a:r>
              <a:rPr lang="en-US" sz="2400" dirty="0">
                <a:solidFill>
                  <a:srgbClr val="006600"/>
                </a:solidFill>
              </a:rPr>
              <a:t>contributions</a:t>
            </a:r>
            <a:r>
              <a:rPr lang="en-US" sz="2400" dirty="0" smtClean="0"/>
              <a:t>”</a:t>
            </a:r>
            <a:endParaRPr lang="en-US" sz="2400" dirty="0"/>
          </a:p>
        </p:txBody>
      </p:sp>
      <p:pic>
        <p:nvPicPr>
          <p:cNvPr id="4" name="Picture 3">
            <a:extLst>
              <a:ext uri="{FF2B5EF4-FFF2-40B4-BE49-F238E27FC236}">
                <a16:creationId xmlns:a16="http://schemas.microsoft.com/office/drawing/2014/main" id="{E3038F35-9107-48C4-8C73-EA2DFE362B9E}"/>
              </a:ext>
            </a:extLst>
          </p:cNvPr>
          <p:cNvPicPr>
            <a:picLocks noChangeAspect="1"/>
          </p:cNvPicPr>
          <p:nvPr/>
        </p:nvPicPr>
        <p:blipFill rotWithShape="1">
          <a:blip r:embed="rId2"/>
          <a:srcRect l="5292" t="9282"/>
          <a:stretch/>
        </p:blipFill>
        <p:spPr>
          <a:xfrm>
            <a:off x="6653464" y="2774024"/>
            <a:ext cx="5538536" cy="3581399"/>
          </a:xfrm>
          <a:prstGeom prst="rect">
            <a:avLst/>
          </a:prstGeom>
        </p:spPr>
      </p:pic>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28</a:t>
            </a:fld>
            <a:endParaRPr lang="en-US"/>
          </a:p>
        </p:txBody>
      </p:sp>
    </p:spTree>
    <p:extLst>
      <p:ext uri="{BB962C8B-B14F-4D97-AF65-F5344CB8AC3E}">
        <p14:creationId xmlns:p14="http://schemas.microsoft.com/office/powerpoint/2010/main" val="202384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7E2F-361C-46F4-BD07-2D803DB23F9E}"/>
              </a:ext>
            </a:extLst>
          </p:cNvPr>
          <p:cNvSpPr>
            <a:spLocks noGrp="1"/>
          </p:cNvSpPr>
          <p:nvPr>
            <p:ph type="title"/>
          </p:nvPr>
        </p:nvSpPr>
        <p:spPr/>
        <p:txBody>
          <a:bodyPr/>
          <a:lstStyle/>
          <a:p>
            <a:r>
              <a:rPr lang="en-US" dirty="0"/>
              <a:t>An extended model for cost of software quality</a:t>
            </a:r>
          </a:p>
        </p:txBody>
      </p:sp>
      <p:sp>
        <p:nvSpPr>
          <p:cNvPr id="3" name="Content Placeholder 2">
            <a:extLst>
              <a:ext uri="{FF2B5EF4-FFF2-40B4-BE49-F238E27FC236}">
                <a16:creationId xmlns:a16="http://schemas.microsoft.com/office/drawing/2014/main" id="{F59BCEDC-C5D1-42CB-8414-D9DBEA47ECB0}"/>
              </a:ext>
            </a:extLst>
          </p:cNvPr>
          <p:cNvSpPr>
            <a:spLocks noGrp="1"/>
          </p:cNvSpPr>
          <p:nvPr>
            <p:ph idx="1"/>
          </p:nvPr>
        </p:nvSpPr>
        <p:spPr/>
        <p:txBody>
          <a:bodyPr/>
          <a:lstStyle/>
          <a:p>
            <a:pPr algn="just"/>
            <a:r>
              <a:rPr lang="en-US" sz="2400" b="1" dirty="0"/>
              <a:t>Managerial preparation and control costs</a:t>
            </a:r>
          </a:p>
          <a:p>
            <a:pPr lvl="1" algn="just"/>
            <a:r>
              <a:rPr lang="en-US" sz="2200" dirty="0"/>
              <a:t>Costs of carrying out contract reviews (proposal draft and contract draft reviews).</a:t>
            </a:r>
          </a:p>
          <a:p>
            <a:pPr lvl="1" algn="just"/>
            <a:r>
              <a:rPr lang="en-US" sz="2200" dirty="0"/>
              <a:t>Costs of preparing project plans, including quality plans and their review.</a:t>
            </a:r>
          </a:p>
          <a:p>
            <a:pPr lvl="1" algn="just"/>
            <a:r>
              <a:rPr lang="en-US" sz="2200" dirty="0"/>
              <a:t>Costs of periodic updating of project and quality plans.</a:t>
            </a:r>
          </a:p>
          <a:p>
            <a:pPr lvl="1" algn="just"/>
            <a:r>
              <a:rPr lang="en-US" sz="2200" dirty="0"/>
              <a:t>Costs of performing regular progress control of internal software development efforts</a:t>
            </a:r>
            <a:r>
              <a:rPr lang="en-US" sz="2200" dirty="0" smtClean="0"/>
              <a:t>.</a:t>
            </a:r>
            <a:endParaRPr lang="en-US" sz="22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29</a:t>
            </a:fld>
            <a:endParaRPr lang="en-US"/>
          </a:p>
        </p:txBody>
      </p:sp>
    </p:spTree>
    <p:extLst>
      <p:ext uri="{BB962C8B-B14F-4D97-AF65-F5344CB8AC3E}">
        <p14:creationId xmlns:p14="http://schemas.microsoft.com/office/powerpoint/2010/main" val="93815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of quality</a:t>
            </a:r>
            <a:endParaRPr lang="en-US" dirty="0"/>
          </a:p>
        </p:txBody>
      </p:sp>
      <p:sp>
        <p:nvSpPr>
          <p:cNvPr id="3" name="Content Placeholder 2"/>
          <p:cNvSpPr>
            <a:spLocks noGrp="1"/>
          </p:cNvSpPr>
          <p:nvPr>
            <p:ph idx="1"/>
          </p:nvPr>
        </p:nvSpPr>
        <p:spPr/>
        <p:txBody>
          <a:bodyPr/>
          <a:lstStyle/>
          <a:p>
            <a:r>
              <a:rPr lang="en-US" dirty="0" smtClean="0"/>
              <a:t>Quality?</a:t>
            </a:r>
          </a:p>
          <a:p>
            <a:r>
              <a:rPr lang="en-US" dirty="0" smtClean="0"/>
              <a:t>Two kinds of quality</a:t>
            </a:r>
          </a:p>
          <a:p>
            <a:pPr lvl="1"/>
            <a:r>
              <a:rPr lang="en-US" dirty="0"/>
              <a:t>Quality of </a:t>
            </a:r>
            <a:r>
              <a:rPr lang="en-US" dirty="0" smtClean="0"/>
              <a:t>design</a:t>
            </a:r>
          </a:p>
          <a:p>
            <a:pPr lvl="1"/>
            <a:r>
              <a:rPr lang="en-US" dirty="0"/>
              <a:t>Quality of </a:t>
            </a:r>
            <a:r>
              <a:rPr lang="en-US" dirty="0" smtClean="0"/>
              <a:t>Conformance</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pic>
        <p:nvPicPr>
          <p:cNvPr id="6" name="Picture 5"/>
          <p:cNvPicPr>
            <a:picLocks noChangeAspect="1"/>
          </p:cNvPicPr>
          <p:nvPr/>
        </p:nvPicPr>
        <p:blipFill>
          <a:blip r:embed="rId2"/>
          <a:stretch>
            <a:fillRect/>
          </a:stretch>
        </p:blipFill>
        <p:spPr>
          <a:xfrm>
            <a:off x="4445639" y="2631134"/>
            <a:ext cx="6105525" cy="2409825"/>
          </a:xfrm>
          <a:prstGeom prst="rect">
            <a:avLst/>
          </a:prstGeom>
        </p:spPr>
      </p:pic>
    </p:spTree>
    <p:extLst>
      <p:ext uri="{BB962C8B-B14F-4D97-AF65-F5344CB8AC3E}">
        <p14:creationId xmlns:p14="http://schemas.microsoft.com/office/powerpoint/2010/main" val="215022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2679-0F98-43B0-9C8E-609711DDE88A}"/>
              </a:ext>
            </a:extLst>
          </p:cNvPr>
          <p:cNvSpPr>
            <a:spLocks noGrp="1"/>
          </p:cNvSpPr>
          <p:nvPr>
            <p:ph type="title"/>
          </p:nvPr>
        </p:nvSpPr>
        <p:spPr/>
        <p:txBody>
          <a:bodyPr/>
          <a:lstStyle/>
          <a:p>
            <a:r>
              <a:rPr lang="en-US" dirty="0"/>
              <a:t>An extended model for cost of software quality</a:t>
            </a:r>
          </a:p>
        </p:txBody>
      </p:sp>
      <p:sp>
        <p:nvSpPr>
          <p:cNvPr id="3" name="Content Placeholder 2">
            <a:extLst>
              <a:ext uri="{FF2B5EF4-FFF2-40B4-BE49-F238E27FC236}">
                <a16:creationId xmlns:a16="http://schemas.microsoft.com/office/drawing/2014/main" id="{9F621F65-B7BE-4B1B-8A4D-34D27C89D961}"/>
              </a:ext>
            </a:extLst>
          </p:cNvPr>
          <p:cNvSpPr>
            <a:spLocks noGrp="1"/>
          </p:cNvSpPr>
          <p:nvPr>
            <p:ph idx="1"/>
          </p:nvPr>
        </p:nvSpPr>
        <p:spPr>
          <a:xfrm>
            <a:off x="581192" y="1925053"/>
            <a:ext cx="11029616" cy="4427621"/>
          </a:xfrm>
        </p:spPr>
        <p:txBody>
          <a:bodyPr>
            <a:normAutofit/>
          </a:bodyPr>
          <a:lstStyle/>
          <a:p>
            <a:pPr algn="just"/>
            <a:r>
              <a:rPr lang="en-US" sz="2400" b="1" dirty="0"/>
              <a:t>Managerial failure costs</a:t>
            </a:r>
          </a:p>
          <a:p>
            <a:pPr lvl="2" algn="just"/>
            <a:r>
              <a:rPr lang="en-US" sz="1800" dirty="0" smtClean="0"/>
              <a:t>Underestimation </a:t>
            </a:r>
            <a:r>
              <a:rPr lang="en-US" sz="1800" dirty="0"/>
              <a:t>of the resources </a:t>
            </a:r>
            <a:endParaRPr lang="en-US" sz="1800" dirty="0" smtClean="0"/>
          </a:p>
          <a:p>
            <a:pPr lvl="2" algn="just"/>
            <a:r>
              <a:rPr lang="en-US" sz="1800" dirty="0" smtClean="0"/>
              <a:t>The </a:t>
            </a:r>
            <a:r>
              <a:rPr lang="en-US" sz="1800" dirty="0"/>
              <a:t>unrealistic schedule presented in the company’s proposal.</a:t>
            </a:r>
          </a:p>
          <a:p>
            <a:pPr lvl="2" algn="just"/>
            <a:r>
              <a:rPr lang="en-US" sz="1800" i="1" dirty="0" smtClean="0"/>
              <a:t>Domino </a:t>
            </a:r>
            <a:r>
              <a:rPr lang="en-US" sz="1800" i="1" dirty="0"/>
              <a:t>effect</a:t>
            </a:r>
            <a:r>
              <a:rPr lang="en-US" sz="1800" dirty="0"/>
              <a:t>: damages to other projects performed by the same teams involved in the delayed projects. </a:t>
            </a:r>
            <a:r>
              <a:rPr lang="en-US" sz="1800" dirty="0" smtClean="0"/>
              <a:t>whose </a:t>
            </a:r>
            <a:r>
              <a:rPr lang="en-US" sz="1800" dirty="0"/>
              <a:t>scheduling problems interfered with the progress of other projects.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30</a:t>
            </a:fld>
            <a:endParaRPr lang="en-US"/>
          </a:p>
        </p:txBody>
      </p:sp>
    </p:spTree>
    <p:extLst>
      <p:ext uri="{BB962C8B-B14F-4D97-AF65-F5344CB8AC3E}">
        <p14:creationId xmlns:p14="http://schemas.microsoft.com/office/powerpoint/2010/main" val="3237861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different quality cost</a:t>
            </a:r>
            <a:endParaRPr lang="en-US" dirty="0"/>
          </a:p>
        </p:txBody>
      </p:sp>
      <p:pic>
        <p:nvPicPr>
          <p:cNvPr id="6" name="Content Placeholder 5"/>
          <p:cNvPicPr>
            <a:picLocks noGrp="1" noChangeAspect="1"/>
          </p:cNvPicPr>
          <p:nvPr>
            <p:ph idx="1"/>
          </p:nvPr>
        </p:nvPicPr>
        <p:blipFill>
          <a:blip r:embed="rId2"/>
          <a:stretch>
            <a:fillRect/>
          </a:stretch>
        </p:blipFill>
        <p:spPr>
          <a:xfrm>
            <a:off x="886594" y="1989410"/>
            <a:ext cx="9464842" cy="4043363"/>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31</a:t>
            </a:fld>
            <a:endParaRPr lang="en-US"/>
          </a:p>
        </p:txBody>
      </p:sp>
    </p:spTree>
    <p:extLst>
      <p:ext uri="{BB962C8B-B14F-4D97-AF65-F5344CB8AC3E}">
        <p14:creationId xmlns:p14="http://schemas.microsoft.com/office/powerpoint/2010/main" val="511546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90D7-D05F-45D3-A318-37E6B78F5C67}"/>
              </a:ext>
            </a:extLst>
          </p:cNvPr>
          <p:cNvSpPr>
            <a:spLocks noGrp="1"/>
          </p:cNvSpPr>
          <p:nvPr>
            <p:ph type="title"/>
          </p:nvPr>
        </p:nvSpPr>
        <p:spPr/>
        <p:txBody>
          <a:bodyPr/>
          <a:lstStyle/>
          <a:p>
            <a:r>
              <a:rPr lang="en-US" dirty="0"/>
              <a:t>Quality Engineering</a:t>
            </a:r>
          </a:p>
        </p:txBody>
      </p:sp>
      <p:sp>
        <p:nvSpPr>
          <p:cNvPr id="3" name="Content Placeholder 2">
            <a:extLst>
              <a:ext uri="{FF2B5EF4-FFF2-40B4-BE49-F238E27FC236}">
                <a16:creationId xmlns:a16="http://schemas.microsoft.com/office/drawing/2014/main" id="{F20DB1B1-9585-4CAB-B934-942F3A84346C}"/>
              </a:ext>
            </a:extLst>
          </p:cNvPr>
          <p:cNvSpPr>
            <a:spLocks noGrp="1"/>
          </p:cNvSpPr>
          <p:nvPr>
            <p:ph idx="1"/>
          </p:nvPr>
        </p:nvSpPr>
        <p:spPr/>
        <p:txBody>
          <a:bodyPr/>
          <a:lstStyle/>
          <a:p>
            <a:pPr algn="just"/>
            <a:r>
              <a:rPr lang="en-US" sz="2400" dirty="0"/>
              <a:t>Different customers and users have different quality expectations under different market environments. Therefore, we need to move beyond just performing QA activities toward quality engineering by managing these quality expectations as an engineering </a:t>
            </a:r>
            <a:r>
              <a:rPr lang="en-US" sz="2400" dirty="0" smtClean="0"/>
              <a:t>problem.</a:t>
            </a:r>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32</a:t>
            </a:fld>
            <a:endParaRPr lang="en-US"/>
          </a:p>
        </p:txBody>
      </p:sp>
    </p:spTree>
    <p:extLst>
      <p:ext uri="{BB962C8B-B14F-4D97-AF65-F5344CB8AC3E}">
        <p14:creationId xmlns:p14="http://schemas.microsoft.com/office/powerpoint/2010/main" val="178111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348D-F69B-45D0-ACBD-3F5BF256BF5D}"/>
              </a:ext>
            </a:extLst>
          </p:cNvPr>
          <p:cNvSpPr>
            <a:spLocks noGrp="1"/>
          </p:cNvSpPr>
          <p:nvPr>
            <p:ph type="title"/>
          </p:nvPr>
        </p:nvSpPr>
        <p:spPr/>
        <p:txBody>
          <a:bodyPr/>
          <a:lstStyle/>
          <a:p>
            <a:r>
              <a:rPr lang="en-US" dirty="0"/>
              <a:t>Software Quality Engineering </a:t>
            </a:r>
          </a:p>
        </p:txBody>
      </p:sp>
      <p:sp>
        <p:nvSpPr>
          <p:cNvPr id="3" name="Content Placeholder 2">
            <a:extLst>
              <a:ext uri="{FF2B5EF4-FFF2-40B4-BE49-F238E27FC236}">
                <a16:creationId xmlns:a16="http://schemas.microsoft.com/office/drawing/2014/main" id="{2518979F-5DCB-4663-9049-A6A42C1D2313}"/>
              </a:ext>
            </a:extLst>
          </p:cNvPr>
          <p:cNvSpPr>
            <a:spLocks noGrp="1"/>
          </p:cNvSpPr>
          <p:nvPr>
            <p:ph idx="1"/>
          </p:nvPr>
        </p:nvSpPr>
        <p:spPr/>
        <p:txBody>
          <a:bodyPr/>
          <a:lstStyle/>
          <a:p>
            <a:pPr marL="457200" indent="-457200" algn="just">
              <a:buFont typeface="+mj-lt"/>
              <a:buAutoNum type="arabicParenR"/>
            </a:pPr>
            <a:r>
              <a:rPr lang="en-US" sz="2400" dirty="0"/>
              <a:t>The application of a continuous, systematic, disciplined, quantifiable approach to the development and maintenance of quality throughout the whole life cycle of software products and systems; that is, the application of quality  engineering to software,</a:t>
            </a:r>
          </a:p>
          <a:p>
            <a:pPr marL="514350" indent="-514350" algn="just">
              <a:buFont typeface="+mj-lt"/>
              <a:buAutoNum type="arabicParenR"/>
            </a:pPr>
            <a:r>
              <a:rPr lang="en-US" sz="2400" dirty="0"/>
              <a:t>The study of approaches as in (1).</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33</a:t>
            </a:fld>
            <a:endParaRPr lang="en-US"/>
          </a:p>
        </p:txBody>
      </p:sp>
    </p:spTree>
    <p:extLst>
      <p:ext uri="{BB962C8B-B14F-4D97-AF65-F5344CB8AC3E}">
        <p14:creationId xmlns:p14="http://schemas.microsoft.com/office/powerpoint/2010/main" val="264635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9D96-40BC-4DFD-AECF-A509D6DA7F7B}"/>
              </a:ext>
            </a:extLst>
          </p:cNvPr>
          <p:cNvSpPr>
            <a:spLocks noGrp="1"/>
          </p:cNvSpPr>
          <p:nvPr>
            <p:ph type="title"/>
          </p:nvPr>
        </p:nvSpPr>
        <p:spPr/>
        <p:txBody>
          <a:bodyPr/>
          <a:lstStyle/>
          <a:p>
            <a:r>
              <a:rPr lang="en-US" dirty="0"/>
              <a:t>Quality Engineering: Activities and Process</a:t>
            </a:r>
          </a:p>
        </p:txBody>
      </p:sp>
      <p:sp>
        <p:nvSpPr>
          <p:cNvPr id="3" name="Content Placeholder 2">
            <a:extLst>
              <a:ext uri="{FF2B5EF4-FFF2-40B4-BE49-F238E27FC236}">
                <a16:creationId xmlns:a16="http://schemas.microsoft.com/office/drawing/2014/main" id="{2A850F42-06ED-4BE7-9DC3-7A21FA0AAEAB}"/>
              </a:ext>
            </a:extLst>
          </p:cNvPr>
          <p:cNvSpPr>
            <a:spLocks noGrp="1"/>
          </p:cNvSpPr>
          <p:nvPr>
            <p:ph idx="1"/>
          </p:nvPr>
        </p:nvSpPr>
        <p:spPr>
          <a:xfrm>
            <a:off x="581192" y="2180496"/>
            <a:ext cx="3477461" cy="3678303"/>
          </a:xfrm>
        </p:spPr>
        <p:txBody>
          <a:bodyPr/>
          <a:lstStyle/>
          <a:p>
            <a:pPr algn="just"/>
            <a:r>
              <a:rPr lang="en-US" sz="2400" dirty="0" smtClean="0"/>
              <a:t>There </a:t>
            </a:r>
            <a:r>
              <a:rPr lang="en-US" sz="2400" dirty="0"/>
              <a:t>are three major groups of activities in the quality engineering process:</a:t>
            </a:r>
          </a:p>
          <a:p>
            <a:pPr lvl="1" algn="just"/>
            <a:r>
              <a:rPr lang="en-US" sz="2000" dirty="0">
                <a:solidFill>
                  <a:srgbClr val="006600"/>
                </a:solidFill>
              </a:rPr>
              <a:t>pre-QA activities, in-QA activities, and post-QA activities</a:t>
            </a:r>
          </a:p>
          <a:p>
            <a:pPr lvl="1" algn="just"/>
            <a:endParaRPr lang="en-US" dirty="0"/>
          </a:p>
        </p:txBody>
      </p:sp>
      <p:pic>
        <p:nvPicPr>
          <p:cNvPr id="4" name="Picture 3">
            <a:extLst>
              <a:ext uri="{FF2B5EF4-FFF2-40B4-BE49-F238E27FC236}">
                <a16:creationId xmlns:a16="http://schemas.microsoft.com/office/drawing/2014/main" id="{47E901C3-88FE-4B0F-8736-32CA0B98907C}"/>
              </a:ext>
            </a:extLst>
          </p:cNvPr>
          <p:cNvPicPr>
            <a:picLocks noChangeAspect="1"/>
          </p:cNvPicPr>
          <p:nvPr/>
        </p:nvPicPr>
        <p:blipFill rotWithShape="1">
          <a:blip r:embed="rId2"/>
          <a:srcRect l="2154" t="5457" b="2609"/>
          <a:stretch/>
        </p:blipFill>
        <p:spPr>
          <a:xfrm>
            <a:off x="4379495" y="1981201"/>
            <a:ext cx="7076219" cy="4495801"/>
          </a:xfrm>
          <a:prstGeom prst="rect">
            <a:avLst/>
          </a:prstGeom>
        </p:spPr>
      </p:pic>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34</a:t>
            </a:fld>
            <a:endParaRPr lang="en-US"/>
          </a:p>
        </p:txBody>
      </p:sp>
    </p:spTree>
    <p:extLst>
      <p:ext uri="{BB962C8B-B14F-4D97-AF65-F5344CB8AC3E}">
        <p14:creationId xmlns:p14="http://schemas.microsoft.com/office/powerpoint/2010/main" val="258193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9AF17-4A50-442D-8BAE-92C5A7A642D6}"/>
              </a:ext>
            </a:extLst>
          </p:cNvPr>
          <p:cNvSpPr>
            <a:spLocks noGrp="1"/>
          </p:cNvSpPr>
          <p:nvPr>
            <p:ph idx="1"/>
          </p:nvPr>
        </p:nvSpPr>
        <p:spPr>
          <a:xfrm>
            <a:off x="581191" y="1876926"/>
            <a:ext cx="11386219" cy="4780548"/>
          </a:xfrm>
        </p:spPr>
        <p:txBody>
          <a:bodyPr>
            <a:normAutofit/>
          </a:bodyPr>
          <a:lstStyle/>
          <a:p>
            <a:pPr algn="just"/>
            <a:r>
              <a:rPr lang="en-US" sz="2400" b="1" i="1" dirty="0"/>
              <a:t>Pre-QA activities: </a:t>
            </a:r>
          </a:p>
          <a:p>
            <a:pPr lvl="1" algn="just"/>
            <a:r>
              <a:rPr lang="en-US" sz="2200" b="1" dirty="0"/>
              <a:t>Quality planning</a:t>
            </a:r>
          </a:p>
          <a:p>
            <a:pPr lvl="2" algn="just"/>
            <a:r>
              <a:rPr lang="en-US" sz="2000" dirty="0">
                <a:solidFill>
                  <a:srgbClr val="006600"/>
                </a:solidFill>
              </a:rPr>
              <a:t>These are the activities that should be carried out before carrying out the regular QA activities. There are two major types of pre-QA activities in quality planning, including:</a:t>
            </a:r>
          </a:p>
          <a:p>
            <a:pPr lvl="3" algn="just"/>
            <a:r>
              <a:rPr lang="en-US" sz="1900" dirty="0"/>
              <a:t>Set specific quality goals.</a:t>
            </a:r>
          </a:p>
          <a:p>
            <a:pPr lvl="3" algn="just"/>
            <a:r>
              <a:rPr lang="en-US" sz="1900" dirty="0"/>
              <a:t>Form an overall QA strategy, which includes two sub-activities:</a:t>
            </a:r>
          </a:p>
          <a:p>
            <a:pPr lvl="4" algn="just"/>
            <a:r>
              <a:rPr lang="en-US" sz="1800" dirty="0"/>
              <a:t>Select appropriate QA activities to perform.</a:t>
            </a:r>
          </a:p>
          <a:p>
            <a:pPr lvl="4" algn="just"/>
            <a:r>
              <a:rPr lang="en-US" sz="1800" dirty="0"/>
              <a:t>Choose appropriate quality measurements and </a:t>
            </a:r>
            <a:r>
              <a:rPr lang="en-US" sz="1800" dirty="0" smtClean="0"/>
              <a:t>models</a:t>
            </a:r>
            <a:endParaRPr lang="en-US" sz="1800" dirty="0"/>
          </a:p>
        </p:txBody>
      </p:sp>
      <p:sp>
        <p:nvSpPr>
          <p:cNvPr id="4" name="Title 1">
            <a:extLst>
              <a:ext uri="{FF2B5EF4-FFF2-40B4-BE49-F238E27FC236}">
                <a16:creationId xmlns:a16="http://schemas.microsoft.com/office/drawing/2014/main" id="{27B26C27-5244-43B2-BAF4-DCEE004C3DB8}"/>
              </a:ext>
            </a:extLst>
          </p:cNvPr>
          <p:cNvSpPr>
            <a:spLocks noGrp="1"/>
          </p:cNvSpPr>
          <p:nvPr>
            <p:ph type="title"/>
          </p:nvPr>
        </p:nvSpPr>
        <p:spPr/>
        <p:txBody>
          <a:bodyPr/>
          <a:lstStyle/>
          <a:p>
            <a:r>
              <a:rPr lang="en-US" dirty="0"/>
              <a:t>Quality Engineering: Activities and Process</a:t>
            </a:r>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35</a:t>
            </a:fld>
            <a:endParaRPr lang="en-US"/>
          </a:p>
        </p:txBody>
      </p:sp>
    </p:spTree>
    <p:extLst>
      <p:ext uri="{BB962C8B-B14F-4D97-AF65-F5344CB8AC3E}">
        <p14:creationId xmlns:p14="http://schemas.microsoft.com/office/powerpoint/2010/main" val="89433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9AF17-4A50-442D-8BAE-92C5A7A642D6}"/>
              </a:ext>
            </a:extLst>
          </p:cNvPr>
          <p:cNvSpPr>
            <a:spLocks noGrp="1"/>
          </p:cNvSpPr>
          <p:nvPr>
            <p:ph idx="1"/>
          </p:nvPr>
        </p:nvSpPr>
        <p:spPr>
          <a:xfrm>
            <a:off x="581191" y="1876926"/>
            <a:ext cx="11386219" cy="4780548"/>
          </a:xfrm>
        </p:spPr>
        <p:txBody>
          <a:bodyPr>
            <a:normAutofit/>
          </a:bodyPr>
          <a:lstStyle/>
          <a:p>
            <a:pPr algn="just"/>
            <a:r>
              <a:rPr lang="en-US" sz="2400" b="1" i="1" dirty="0" smtClean="0"/>
              <a:t>In-QA </a:t>
            </a:r>
            <a:r>
              <a:rPr lang="en-US" sz="2400" b="1" i="1" dirty="0"/>
              <a:t>activities</a:t>
            </a:r>
            <a:r>
              <a:rPr lang="en-US" sz="2400" dirty="0"/>
              <a:t>: </a:t>
            </a:r>
          </a:p>
          <a:p>
            <a:pPr lvl="1" algn="just"/>
            <a:r>
              <a:rPr lang="en-US" sz="2200" b="1" dirty="0"/>
              <a:t>Executing planned QA activities and handling discovered defects</a:t>
            </a:r>
          </a:p>
          <a:p>
            <a:pPr lvl="2" algn="just"/>
            <a:r>
              <a:rPr lang="en-US" sz="2000" dirty="0">
                <a:solidFill>
                  <a:srgbClr val="006600"/>
                </a:solidFill>
              </a:rPr>
              <a:t>In addition to performing selected QA activities, an important part of this normal </a:t>
            </a:r>
            <a:r>
              <a:rPr lang="en-US" sz="2200" dirty="0">
                <a:solidFill>
                  <a:srgbClr val="006600"/>
                </a:solidFill>
              </a:rPr>
              <a:t>execution is to deal with the discovered problems. </a:t>
            </a:r>
          </a:p>
        </p:txBody>
      </p:sp>
      <p:sp>
        <p:nvSpPr>
          <p:cNvPr id="4" name="Title 1">
            <a:extLst>
              <a:ext uri="{FF2B5EF4-FFF2-40B4-BE49-F238E27FC236}">
                <a16:creationId xmlns:a16="http://schemas.microsoft.com/office/drawing/2014/main" id="{27B26C27-5244-43B2-BAF4-DCEE004C3DB8}"/>
              </a:ext>
            </a:extLst>
          </p:cNvPr>
          <p:cNvSpPr>
            <a:spLocks noGrp="1"/>
          </p:cNvSpPr>
          <p:nvPr>
            <p:ph type="title"/>
          </p:nvPr>
        </p:nvSpPr>
        <p:spPr/>
        <p:txBody>
          <a:bodyPr/>
          <a:lstStyle/>
          <a:p>
            <a:r>
              <a:rPr lang="en-US" dirty="0"/>
              <a:t>Quality Engineering: Activities and Process</a:t>
            </a:r>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36</a:t>
            </a:fld>
            <a:endParaRPr lang="en-US"/>
          </a:p>
        </p:txBody>
      </p:sp>
    </p:spTree>
    <p:extLst>
      <p:ext uri="{BB962C8B-B14F-4D97-AF65-F5344CB8AC3E}">
        <p14:creationId xmlns:p14="http://schemas.microsoft.com/office/powerpoint/2010/main" val="856986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A1DC-987D-45F4-BAA9-25C5AE5DFAED}"/>
              </a:ext>
            </a:extLst>
          </p:cNvPr>
          <p:cNvSpPr>
            <a:spLocks noGrp="1"/>
          </p:cNvSpPr>
          <p:nvPr>
            <p:ph type="title"/>
          </p:nvPr>
        </p:nvSpPr>
        <p:spPr/>
        <p:txBody>
          <a:bodyPr/>
          <a:lstStyle/>
          <a:p>
            <a:r>
              <a:rPr lang="en-US" dirty="0"/>
              <a:t>Quality Engineering: Activities and Process</a:t>
            </a:r>
          </a:p>
        </p:txBody>
      </p:sp>
      <p:sp>
        <p:nvSpPr>
          <p:cNvPr id="3" name="Content Placeholder 2">
            <a:extLst>
              <a:ext uri="{FF2B5EF4-FFF2-40B4-BE49-F238E27FC236}">
                <a16:creationId xmlns:a16="http://schemas.microsoft.com/office/drawing/2014/main" id="{1C4C16D6-1702-42BB-9140-AAAFC8AE4A27}"/>
              </a:ext>
            </a:extLst>
          </p:cNvPr>
          <p:cNvSpPr>
            <a:spLocks noGrp="1"/>
          </p:cNvSpPr>
          <p:nvPr>
            <p:ph idx="1"/>
          </p:nvPr>
        </p:nvSpPr>
        <p:spPr/>
        <p:txBody>
          <a:bodyPr>
            <a:normAutofit fontScale="85000" lnSpcReduction="10000"/>
          </a:bodyPr>
          <a:lstStyle/>
          <a:p>
            <a:pPr algn="just"/>
            <a:r>
              <a:rPr lang="en-US" sz="2400" b="1" i="1" dirty="0"/>
              <a:t>Post-QA activities: </a:t>
            </a:r>
          </a:p>
          <a:p>
            <a:pPr lvl="1" algn="just"/>
            <a:r>
              <a:rPr lang="en-US" sz="2200" b="1" dirty="0"/>
              <a:t>Quality measurement, assessment and improvement </a:t>
            </a:r>
          </a:p>
          <a:p>
            <a:pPr lvl="2" algn="just"/>
            <a:r>
              <a:rPr lang="en-US" sz="2000" dirty="0"/>
              <a:t>The primary purpose of these activities is to provide quality assessment and feedback so that various management decisions can be made and possible quality improvement initiatives can be carried out</a:t>
            </a:r>
          </a:p>
          <a:p>
            <a:pPr algn="just"/>
            <a:r>
              <a:rPr lang="en-US" sz="2400" dirty="0"/>
              <a:t>Short-term feedback</a:t>
            </a:r>
          </a:p>
          <a:p>
            <a:pPr lvl="1" algn="just"/>
            <a:r>
              <a:rPr lang="en-US" sz="2000" dirty="0"/>
              <a:t>provides information for progress tracking, activity scheduling, and identification of areas that need special attentions</a:t>
            </a:r>
          </a:p>
          <a:p>
            <a:pPr algn="just"/>
            <a:r>
              <a:rPr lang="en-US" sz="2400" dirty="0"/>
              <a:t>Long-term feedback</a:t>
            </a:r>
          </a:p>
          <a:p>
            <a:pPr lvl="1" algn="just"/>
            <a:r>
              <a:rPr lang="en-US" sz="2000" dirty="0"/>
              <a:t>Feedback to quality planning so that necessary adjustment can be made to quality goals and QA strategies</a:t>
            </a:r>
          </a:p>
          <a:p>
            <a:pPr lvl="1" algn="just"/>
            <a:r>
              <a:rPr lang="en-US" sz="2000" dirty="0"/>
              <a:t>Feedback to the quality assessment and improvement activities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37</a:t>
            </a:fld>
            <a:endParaRPr lang="en-US"/>
          </a:p>
        </p:txBody>
      </p:sp>
    </p:spTree>
    <p:extLst>
      <p:ext uri="{BB962C8B-B14F-4D97-AF65-F5344CB8AC3E}">
        <p14:creationId xmlns:p14="http://schemas.microsoft.com/office/powerpoint/2010/main" val="307558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1806-7C89-48B8-84EF-E6D6AA8B1064}"/>
              </a:ext>
            </a:extLst>
          </p:cNvPr>
          <p:cNvSpPr>
            <a:spLocks noGrp="1"/>
          </p:cNvSpPr>
          <p:nvPr>
            <p:ph type="title"/>
          </p:nvPr>
        </p:nvSpPr>
        <p:spPr>
          <a:xfrm>
            <a:off x="581192" y="890686"/>
            <a:ext cx="10038682" cy="731838"/>
          </a:xfrm>
        </p:spPr>
        <p:txBody>
          <a:bodyPr>
            <a:normAutofit fontScale="90000"/>
          </a:bodyPr>
          <a:lstStyle/>
          <a:p>
            <a:r>
              <a:rPr lang="en-US" sz="2600" dirty="0"/>
              <a:t>Quality Engineering and Quality Improvement Paradigm (QIP)</a:t>
            </a:r>
          </a:p>
        </p:txBody>
      </p:sp>
      <p:sp>
        <p:nvSpPr>
          <p:cNvPr id="3" name="Content Placeholder 2">
            <a:extLst>
              <a:ext uri="{FF2B5EF4-FFF2-40B4-BE49-F238E27FC236}">
                <a16:creationId xmlns:a16="http://schemas.microsoft.com/office/drawing/2014/main" id="{38D3A1D2-3603-4C7B-996A-04D0322876AD}"/>
              </a:ext>
            </a:extLst>
          </p:cNvPr>
          <p:cNvSpPr>
            <a:spLocks noGrp="1"/>
          </p:cNvSpPr>
          <p:nvPr>
            <p:ph idx="1"/>
          </p:nvPr>
        </p:nvSpPr>
        <p:spPr/>
        <p:txBody>
          <a:bodyPr>
            <a:normAutofit lnSpcReduction="10000"/>
          </a:bodyPr>
          <a:lstStyle/>
          <a:p>
            <a:pPr algn="just"/>
            <a:r>
              <a:rPr lang="en-US" sz="2300" dirty="0"/>
              <a:t>The Quality Improvement Paradigm (QIP) suggests the following activities to achieve quality improvement </a:t>
            </a:r>
          </a:p>
          <a:p>
            <a:pPr lvl="1" algn="just"/>
            <a:r>
              <a:rPr lang="en-US" sz="2100" dirty="0">
                <a:solidFill>
                  <a:srgbClr val="006600"/>
                </a:solidFill>
              </a:rPr>
              <a:t>measurement, analysis, feedback, and organizational support</a:t>
            </a:r>
          </a:p>
          <a:p>
            <a:pPr algn="just"/>
            <a:r>
              <a:rPr lang="en-US" sz="2300" dirty="0"/>
              <a:t>QIP includes three interconnected steps: </a:t>
            </a:r>
            <a:r>
              <a:rPr lang="en-US" sz="2300" u="sng" dirty="0" smtClean="0">
                <a:solidFill>
                  <a:srgbClr val="006600"/>
                </a:solidFill>
              </a:rPr>
              <a:t>understanding</a:t>
            </a:r>
            <a:r>
              <a:rPr lang="en-US" sz="2300" u="sng" dirty="0">
                <a:solidFill>
                  <a:srgbClr val="006600"/>
                </a:solidFill>
              </a:rPr>
              <a:t>, assessing, and </a:t>
            </a:r>
            <a:r>
              <a:rPr lang="en-US" sz="2300" u="sng" dirty="0" smtClean="0">
                <a:solidFill>
                  <a:srgbClr val="006600"/>
                </a:solidFill>
              </a:rPr>
              <a:t>packaging</a:t>
            </a:r>
            <a:endParaRPr lang="en-US" sz="2300" dirty="0"/>
          </a:p>
          <a:p>
            <a:pPr lvl="1" algn="just"/>
            <a:r>
              <a:rPr lang="en-US" sz="2100" dirty="0">
                <a:solidFill>
                  <a:srgbClr val="006600"/>
                </a:solidFill>
              </a:rPr>
              <a:t>The first step is to understand the baseline </a:t>
            </a:r>
            <a:endParaRPr lang="en-US" sz="2100" dirty="0" smtClean="0">
              <a:solidFill>
                <a:srgbClr val="006600"/>
              </a:solidFill>
            </a:endParaRPr>
          </a:p>
          <a:p>
            <a:pPr lvl="1" algn="just"/>
            <a:r>
              <a:rPr lang="en-US" sz="2100" dirty="0" smtClean="0">
                <a:solidFill>
                  <a:srgbClr val="006600"/>
                </a:solidFill>
              </a:rPr>
              <a:t>The </a:t>
            </a:r>
            <a:r>
              <a:rPr lang="en-US" sz="2100" dirty="0">
                <a:solidFill>
                  <a:srgbClr val="006600"/>
                </a:solidFill>
              </a:rPr>
              <a:t>second step is to introduce process changes through experiments, pilot projects, assess their </a:t>
            </a:r>
            <a:r>
              <a:rPr lang="en-US" sz="2100" dirty="0" smtClean="0">
                <a:solidFill>
                  <a:srgbClr val="006600"/>
                </a:solidFill>
              </a:rPr>
              <a:t>impact.</a:t>
            </a:r>
          </a:p>
          <a:p>
            <a:pPr lvl="1" algn="just"/>
            <a:r>
              <a:rPr lang="en-US" sz="2100" dirty="0" smtClean="0">
                <a:solidFill>
                  <a:srgbClr val="006600"/>
                </a:solidFill>
              </a:rPr>
              <a:t>The </a:t>
            </a:r>
            <a:r>
              <a:rPr lang="en-US" sz="2100" dirty="0">
                <a:solidFill>
                  <a:srgbClr val="006600"/>
                </a:solidFill>
              </a:rPr>
              <a:t>last step is to package baseline data, experiment results, local experience, and updated </a:t>
            </a:r>
            <a:r>
              <a:rPr lang="en-US" sz="2100" dirty="0" smtClean="0">
                <a:solidFill>
                  <a:srgbClr val="006600"/>
                </a:solidFill>
              </a:rPr>
              <a:t>process.</a:t>
            </a:r>
            <a:endParaRPr lang="en-US" sz="2100" dirty="0">
              <a:solidFill>
                <a:srgbClr val="006600"/>
              </a:solidFill>
            </a:endParaRP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38</a:t>
            </a:fld>
            <a:endParaRPr lang="en-US"/>
          </a:p>
        </p:txBody>
      </p:sp>
    </p:spTree>
    <p:extLst>
      <p:ext uri="{BB962C8B-B14F-4D97-AF65-F5344CB8AC3E}">
        <p14:creationId xmlns:p14="http://schemas.microsoft.com/office/powerpoint/2010/main" val="2289773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F925-8124-4A57-B18C-899EC69DC5CA}"/>
              </a:ext>
            </a:extLst>
          </p:cNvPr>
          <p:cNvSpPr>
            <a:spLocks noGrp="1"/>
          </p:cNvSpPr>
          <p:nvPr>
            <p:ph type="title"/>
          </p:nvPr>
        </p:nvSpPr>
        <p:spPr/>
        <p:txBody>
          <a:bodyPr/>
          <a:lstStyle/>
          <a:p>
            <a:r>
              <a:rPr lang="en-US" dirty="0"/>
              <a:t>Quality Engineering in Software Process</a:t>
            </a:r>
          </a:p>
        </p:txBody>
      </p:sp>
      <p:sp>
        <p:nvSpPr>
          <p:cNvPr id="3" name="Content Placeholder 2">
            <a:extLst>
              <a:ext uri="{FF2B5EF4-FFF2-40B4-BE49-F238E27FC236}">
                <a16:creationId xmlns:a16="http://schemas.microsoft.com/office/drawing/2014/main" id="{56A09ED3-BDC9-4E81-B181-0D00BC41E863}"/>
              </a:ext>
            </a:extLst>
          </p:cNvPr>
          <p:cNvSpPr>
            <a:spLocks noGrp="1"/>
          </p:cNvSpPr>
          <p:nvPr>
            <p:ph idx="1"/>
          </p:nvPr>
        </p:nvSpPr>
        <p:spPr/>
        <p:txBody>
          <a:bodyPr>
            <a:normAutofit lnSpcReduction="10000"/>
          </a:bodyPr>
          <a:lstStyle/>
          <a:p>
            <a:pPr algn="just"/>
            <a:r>
              <a:rPr lang="en-US" sz="2400" dirty="0"/>
              <a:t>The quality engineering process forms an integral part of the overall software engineering process, where other concerns, such as </a:t>
            </a:r>
            <a:r>
              <a:rPr lang="en-US" sz="2400" u="sng" dirty="0">
                <a:solidFill>
                  <a:srgbClr val="006600"/>
                </a:solidFill>
              </a:rPr>
              <a:t>cost and schedule</a:t>
            </a:r>
            <a:r>
              <a:rPr lang="en-US" sz="2400" dirty="0"/>
              <a:t>, are also considered and managed.</a:t>
            </a:r>
          </a:p>
          <a:p>
            <a:pPr algn="just"/>
            <a:r>
              <a:rPr lang="en-US" sz="2400" dirty="0"/>
              <a:t>Individual QA activities can be carried out and integrated into the software process. </a:t>
            </a:r>
            <a:r>
              <a:rPr lang="en-US" sz="2400" u="sng" dirty="0">
                <a:solidFill>
                  <a:srgbClr val="006600"/>
                </a:solidFill>
              </a:rPr>
              <a:t>When we broaden our scope to quality engineering, it also covers pre-QA quality planning as well as the post-QA measurement and analysis activities carried out parallel to and after QA activities to provide feedback and other useful information.</a:t>
            </a:r>
          </a:p>
          <a:p>
            <a:pPr algn="just"/>
            <a:r>
              <a:rPr lang="en-US" sz="2400" dirty="0"/>
              <a:t>All these activities and the quality engineering process can be integrated into the overall software process.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39</a:t>
            </a:fld>
            <a:endParaRPr lang="en-US"/>
          </a:p>
        </p:txBody>
      </p:sp>
    </p:spTree>
    <p:extLst>
      <p:ext uri="{BB962C8B-B14F-4D97-AF65-F5344CB8AC3E}">
        <p14:creationId xmlns:p14="http://schemas.microsoft.com/office/powerpoint/2010/main" val="2495083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design</a:t>
            </a:r>
          </a:p>
        </p:txBody>
      </p:sp>
      <p:sp>
        <p:nvSpPr>
          <p:cNvPr id="3" name="Content Placeholder 2"/>
          <p:cNvSpPr>
            <a:spLocks noGrp="1"/>
          </p:cNvSpPr>
          <p:nvPr>
            <p:ph idx="1"/>
          </p:nvPr>
        </p:nvSpPr>
        <p:spPr/>
        <p:txBody>
          <a:bodyPr>
            <a:normAutofit/>
          </a:bodyPr>
          <a:lstStyle/>
          <a:p>
            <a:pPr algn="just"/>
            <a:r>
              <a:rPr lang="en-US" sz="2000" dirty="0"/>
              <a:t>Quality of design is the degree to which the designers is intending to provide its customers. </a:t>
            </a:r>
            <a:endParaRPr lang="en-US" sz="2000"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spTree>
    <p:extLst>
      <p:ext uri="{BB962C8B-B14F-4D97-AF65-F5344CB8AC3E}">
        <p14:creationId xmlns:p14="http://schemas.microsoft.com/office/powerpoint/2010/main" val="22251809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FD2-2351-445F-90A6-6410DDD74A73}"/>
              </a:ext>
            </a:extLst>
          </p:cNvPr>
          <p:cNvSpPr>
            <a:spLocks noGrp="1"/>
          </p:cNvSpPr>
          <p:nvPr>
            <p:ph type="title"/>
          </p:nvPr>
        </p:nvSpPr>
        <p:spPr/>
        <p:txBody>
          <a:bodyPr/>
          <a:lstStyle/>
          <a:p>
            <a:r>
              <a:rPr lang="en-US" dirty="0"/>
              <a:t>Quality Engineering in the Waterfall Process</a:t>
            </a:r>
          </a:p>
        </p:txBody>
      </p:sp>
      <p:pic>
        <p:nvPicPr>
          <p:cNvPr id="4" name="Picture 2">
            <a:extLst>
              <a:ext uri="{FF2B5EF4-FFF2-40B4-BE49-F238E27FC236}">
                <a16:creationId xmlns:a16="http://schemas.microsoft.com/office/drawing/2014/main" id="{33A687BE-3C40-46B6-B9EB-C383E868B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60884"/>
            <a:ext cx="7543800" cy="4880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40</a:t>
            </a:fld>
            <a:endParaRPr lang="en-US"/>
          </a:p>
        </p:txBody>
      </p:sp>
    </p:spTree>
    <p:extLst>
      <p:ext uri="{BB962C8B-B14F-4D97-AF65-F5344CB8AC3E}">
        <p14:creationId xmlns:p14="http://schemas.microsoft.com/office/powerpoint/2010/main" val="267860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For Static Analysis:</a:t>
            </a:r>
            <a:endParaRPr lang="en-US" dirty="0"/>
          </a:p>
        </p:txBody>
      </p:sp>
      <p:pic>
        <p:nvPicPr>
          <p:cNvPr id="6" name="Content Placeholder 5"/>
          <p:cNvPicPr>
            <a:picLocks noGrp="1" noChangeAspect="1"/>
          </p:cNvPicPr>
          <p:nvPr>
            <p:ph idx="1"/>
          </p:nvPr>
        </p:nvPicPr>
        <p:blipFill>
          <a:blip r:embed="rId2"/>
          <a:stretch>
            <a:fillRect/>
          </a:stretch>
        </p:blipFill>
        <p:spPr>
          <a:xfrm>
            <a:off x="2692400" y="1988184"/>
            <a:ext cx="6418623" cy="4094639"/>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41</a:t>
            </a:fld>
            <a:endParaRPr lang="en-US"/>
          </a:p>
        </p:txBody>
      </p:sp>
    </p:spTree>
    <p:extLst>
      <p:ext uri="{BB962C8B-B14F-4D97-AF65-F5344CB8AC3E}">
        <p14:creationId xmlns:p14="http://schemas.microsoft.com/office/powerpoint/2010/main" val="335312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0191-D16F-458B-9F22-34C968F86048}"/>
              </a:ext>
            </a:extLst>
          </p:cNvPr>
          <p:cNvSpPr>
            <a:spLocks noGrp="1"/>
          </p:cNvSpPr>
          <p:nvPr>
            <p:ph type="title"/>
          </p:nvPr>
        </p:nvSpPr>
        <p:spPr/>
        <p:txBody>
          <a:bodyPr/>
          <a:lstStyle/>
          <a:p>
            <a:r>
              <a:rPr lang="en-US" dirty="0"/>
              <a:t>Effort Profile</a:t>
            </a:r>
          </a:p>
        </p:txBody>
      </p:sp>
      <p:pic>
        <p:nvPicPr>
          <p:cNvPr id="4" name="Picture 2">
            <a:extLst>
              <a:ext uri="{FF2B5EF4-FFF2-40B4-BE49-F238E27FC236}">
                <a16:creationId xmlns:a16="http://schemas.microsoft.com/office/drawing/2014/main" id="{6550D0BB-28D8-448E-9B76-9FBDB43C7D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5702" y="1936176"/>
            <a:ext cx="655320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067DF56C-00F5-4B01-B7A3-2FD84D720FEE}"/>
              </a:ext>
            </a:extLst>
          </p:cNvPr>
          <p:cNvSpPr/>
          <p:nvPr/>
        </p:nvSpPr>
        <p:spPr>
          <a:xfrm>
            <a:off x="2026444" y="5831901"/>
            <a:ext cx="8153400" cy="923330"/>
          </a:xfrm>
          <a:prstGeom prst="rect">
            <a:avLst/>
          </a:prstGeom>
        </p:spPr>
        <p:txBody>
          <a:bodyPr wrap="square">
            <a:spAutoFit/>
          </a:bodyPr>
          <a:lstStyle/>
          <a:p>
            <a:r>
              <a:rPr lang="en-US" dirty="0">
                <a:latin typeface="Times New Roman" panose="02020603050405020304" pitchFamily="18" charset="0"/>
              </a:rPr>
              <a:t>The exact profile based on real data would not be as smooth and would naturally show large amount of variability, with many small peaks and valleys. But the general shape and pattern should preserve.</a:t>
            </a:r>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42</a:t>
            </a:fld>
            <a:endParaRPr lang="en-US"/>
          </a:p>
        </p:txBody>
      </p:sp>
    </p:spTree>
    <p:extLst>
      <p:ext uri="{BB962C8B-B14F-4D97-AF65-F5344CB8AC3E}">
        <p14:creationId xmlns:p14="http://schemas.microsoft.com/office/powerpoint/2010/main" val="64248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B738-55D2-4EC0-88A9-3F5ABB238D79}"/>
              </a:ext>
            </a:extLst>
          </p:cNvPr>
          <p:cNvSpPr>
            <a:spLocks noGrp="1"/>
          </p:cNvSpPr>
          <p:nvPr>
            <p:ph type="title"/>
          </p:nvPr>
        </p:nvSpPr>
        <p:spPr/>
        <p:txBody>
          <a:bodyPr/>
          <a:lstStyle/>
          <a:p>
            <a:r>
              <a:rPr lang="en-US" dirty="0"/>
              <a:t>Effort Profile</a:t>
            </a:r>
          </a:p>
        </p:txBody>
      </p:sp>
      <p:sp>
        <p:nvSpPr>
          <p:cNvPr id="3" name="Content Placeholder 2">
            <a:extLst>
              <a:ext uri="{FF2B5EF4-FFF2-40B4-BE49-F238E27FC236}">
                <a16:creationId xmlns:a16="http://schemas.microsoft.com/office/drawing/2014/main" id="{367300C0-5CF2-4030-965C-BD1A8BC2D5D9}"/>
              </a:ext>
            </a:extLst>
          </p:cNvPr>
          <p:cNvSpPr>
            <a:spLocks noGrp="1"/>
          </p:cNvSpPr>
          <p:nvPr>
            <p:ph idx="1"/>
          </p:nvPr>
        </p:nvSpPr>
        <p:spPr/>
        <p:txBody>
          <a:bodyPr/>
          <a:lstStyle/>
          <a:p>
            <a:pPr algn="just"/>
            <a:r>
              <a:rPr lang="en-US" sz="2400" dirty="0"/>
              <a:t>Waterfall process would see more dominance of quality planning in the </a:t>
            </a:r>
            <a:r>
              <a:rPr lang="en-US" sz="2400" dirty="0" smtClean="0"/>
              <a:t>beginning.</a:t>
            </a:r>
          </a:p>
          <a:p>
            <a:pPr algn="just"/>
            <a:r>
              <a:rPr lang="en-US" sz="2400" dirty="0" smtClean="0"/>
              <a:t>Other </a:t>
            </a:r>
            <a:r>
              <a:rPr lang="en-US" sz="2400" dirty="0"/>
              <a:t>development processes, such as incremental, iterative, spiral, and extreme programming processes, would be associated with curves that vary less between the peaks and valleys. QA is spread out more evenly in these processes than in the waterfall process, although it is still expected to peak a little bit before product release.</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43</a:t>
            </a:fld>
            <a:endParaRPr lang="en-US"/>
          </a:p>
        </p:txBody>
      </p:sp>
    </p:spTree>
    <p:extLst>
      <p:ext uri="{BB962C8B-B14F-4D97-AF65-F5344CB8AC3E}">
        <p14:creationId xmlns:p14="http://schemas.microsoft.com/office/powerpoint/2010/main" val="167701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7016-4B8F-45B8-AEDE-18B1246D6904}"/>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A4322F44-F855-4F72-B693-ED59782EF581}"/>
              </a:ext>
            </a:extLst>
          </p:cNvPr>
          <p:cNvSpPr>
            <a:spLocks noGrp="1"/>
          </p:cNvSpPr>
          <p:nvPr>
            <p:ph idx="1"/>
          </p:nvPr>
        </p:nvSpPr>
        <p:spPr/>
        <p:txBody>
          <a:bodyPr>
            <a:normAutofit fontScale="92500" lnSpcReduction="10000"/>
          </a:bodyPr>
          <a:lstStyle/>
          <a:p>
            <a:pPr algn="just"/>
            <a:r>
              <a:rPr lang="en-US" sz="2400" dirty="0"/>
              <a:t>To manage the quality assurance (QA) activities and to provide realistic opportunities of quantifiable quality improvement, we need to go beyond QA to perform the following:</a:t>
            </a:r>
          </a:p>
          <a:p>
            <a:pPr lvl="1" algn="just"/>
            <a:r>
              <a:rPr lang="en-US" sz="2000" dirty="0"/>
              <a:t>Quality planning before specific QA activities are carried out, in the pre-QA activities in software quality engineering</a:t>
            </a:r>
          </a:p>
          <a:p>
            <a:pPr lvl="1" algn="just"/>
            <a:r>
              <a:rPr lang="en-US" sz="2000" dirty="0"/>
              <a:t>Need to set the overall quality goal by managing customer’s quality expectations under the project cost and budgetary constraints</a:t>
            </a:r>
          </a:p>
          <a:p>
            <a:pPr algn="just"/>
            <a:r>
              <a:rPr lang="en-US" sz="2400" dirty="0"/>
              <a:t>Quality quantification and improvement through measurement, analysis, feedback, and follow-up activities. </a:t>
            </a:r>
          </a:p>
          <a:p>
            <a:pPr lvl="1" algn="just"/>
            <a:r>
              <a:rPr lang="en-US" sz="2000" dirty="0"/>
              <a:t>These activities need to be carried out after the start of specific QA activities, in the so-called post-QA activities in software quality engineering</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44</a:t>
            </a:fld>
            <a:endParaRPr lang="en-US"/>
          </a:p>
        </p:txBody>
      </p:sp>
    </p:spTree>
    <p:extLst>
      <p:ext uri="{BB962C8B-B14F-4D97-AF65-F5344CB8AC3E}">
        <p14:creationId xmlns:p14="http://schemas.microsoft.com/office/powerpoint/2010/main" val="668555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SQA Tasks, Goals, Attributes, and Metrics</a:t>
            </a:r>
          </a:p>
        </p:txBody>
      </p:sp>
      <p:sp>
        <p:nvSpPr>
          <p:cNvPr id="3" name="Content Placeholder 2"/>
          <p:cNvSpPr>
            <a:spLocks noGrp="1"/>
          </p:cNvSpPr>
          <p:nvPr>
            <p:ph idx="1"/>
          </p:nvPr>
        </p:nvSpPr>
        <p:spPr>
          <a:xfrm>
            <a:off x="581192" y="1900989"/>
            <a:ext cx="11029615" cy="4415947"/>
          </a:xfrm>
        </p:spPr>
        <p:txBody>
          <a:bodyPr>
            <a:noAutofit/>
          </a:bodyPr>
          <a:lstStyle/>
          <a:p>
            <a:pPr algn="just"/>
            <a:r>
              <a:rPr lang="en-US" sz="2400" dirty="0"/>
              <a:t>Software quality assurance (SQA) is a process which assures that all software engineering processes, methods, activities and work items are monitored and comply against the defined standards. These defined standards could be one or a combination of any like ISO 9000, CMMI model, ISO15504, etc.</a:t>
            </a:r>
          </a:p>
          <a:p>
            <a:pPr algn="just"/>
            <a:endParaRPr lang="en-US" sz="2400" dirty="0"/>
          </a:p>
          <a:p>
            <a:pPr algn="just"/>
            <a:r>
              <a:rPr lang="en-US" sz="2400" dirty="0"/>
              <a:t>SQA incorporates all software development processes starting from defining requirements to coding until release. Its prime goal is to ensure quality.</a:t>
            </a:r>
          </a:p>
          <a:p>
            <a:pPr algn="just"/>
            <a:endParaRPr lang="en-US" sz="2400" dirty="0"/>
          </a:p>
          <a:p>
            <a:pPr algn="just"/>
            <a:endParaRPr lang="en-US" sz="2400" dirty="0"/>
          </a:p>
          <a:p>
            <a:pPr algn="just"/>
            <a:r>
              <a:rPr lang="en-US" sz="2400" dirty="0"/>
              <a:t>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45</a:t>
            </a:fld>
            <a:endParaRPr lang="en-US"/>
          </a:p>
        </p:txBody>
      </p:sp>
    </p:spTree>
    <p:extLst>
      <p:ext uri="{BB962C8B-B14F-4D97-AF65-F5344CB8AC3E}">
        <p14:creationId xmlns:p14="http://schemas.microsoft.com/office/powerpoint/2010/main" val="1406944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goals</a:t>
            </a:r>
            <a:endParaRPr lang="en-US" dirty="0"/>
          </a:p>
        </p:txBody>
      </p:sp>
      <p:sp>
        <p:nvSpPr>
          <p:cNvPr id="3" name="Content Placeholder 2"/>
          <p:cNvSpPr>
            <a:spLocks noGrp="1"/>
          </p:cNvSpPr>
          <p:nvPr>
            <p:ph idx="1"/>
          </p:nvPr>
        </p:nvSpPr>
        <p:spPr/>
        <p:txBody>
          <a:bodyPr>
            <a:normAutofit/>
          </a:bodyPr>
          <a:lstStyle/>
          <a:p>
            <a:pPr algn="just"/>
            <a:r>
              <a:rPr lang="en-US" sz="2400" dirty="0"/>
              <a:t>Requirement quality : The correctness, completeness, and consistency of the requirements model will have a strong influence on the quality of all work products that follow. SQA must ensure that the software team has properly reviewed the requirements model to achieve a high level of quality.</a:t>
            </a:r>
          </a:p>
          <a:p>
            <a:pPr algn="just"/>
            <a:endParaRPr lang="en-US" sz="2400" dirty="0"/>
          </a:p>
          <a:p>
            <a:pPr algn="just"/>
            <a:r>
              <a:rPr lang="en-US" sz="2400" dirty="0"/>
              <a:t>Design quality : Every element of the design model should be assessed </a:t>
            </a:r>
            <a:r>
              <a:rPr lang="en-US" sz="2400" dirty="0" smtClean="0"/>
              <a:t>by </a:t>
            </a:r>
            <a:r>
              <a:rPr lang="en-US" sz="2400" dirty="0"/>
              <a:t>the software team to ensure that it exhibits high quality and that the design itself conforms to requirements.</a:t>
            </a:r>
          </a:p>
          <a:p>
            <a:pPr algn="just"/>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46</a:t>
            </a:fld>
            <a:endParaRPr lang="en-US"/>
          </a:p>
        </p:txBody>
      </p:sp>
    </p:spTree>
    <p:extLst>
      <p:ext uri="{BB962C8B-B14F-4D97-AF65-F5344CB8AC3E}">
        <p14:creationId xmlns:p14="http://schemas.microsoft.com/office/powerpoint/2010/main" val="2115952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goals</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t>Code quality : Source code and related work products must conform to local coding standards and exhibit characteristics that will facilitate maintainability.</a:t>
            </a:r>
          </a:p>
          <a:p>
            <a:endParaRPr lang="en-US" sz="2400" dirty="0"/>
          </a:p>
          <a:p>
            <a:r>
              <a:rPr lang="en-US" sz="2400" dirty="0"/>
              <a:t>Quality control effectiveness : A software team should apply limited resources in a way that has the highest likelihood of achieving a high–quality result. SQA analyzes the allocation of resources for reviews and testing to assess whether they are being allocated in the most effective manner.</a:t>
            </a:r>
          </a:p>
          <a:p>
            <a:endParaRPr lang="en-US" sz="24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47</a:t>
            </a:fld>
            <a:endParaRPr lang="en-US"/>
          </a:p>
        </p:txBody>
      </p:sp>
    </p:spTree>
    <p:extLst>
      <p:ext uri="{BB962C8B-B14F-4D97-AF65-F5344CB8AC3E}">
        <p14:creationId xmlns:p14="http://schemas.microsoft.com/office/powerpoint/2010/main" val="3064447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goals, attributes, and metrics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4791387"/>
              </p:ext>
            </p:extLst>
          </p:nvPr>
        </p:nvGraphicFramePr>
        <p:xfrm>
          <a:off x="1203158" y="2037346"/>
          <a:ext cx="8879304" cy="4493807"/>
        </p:xfrm>
        <a:graphic>
          <a:graphicData uri="http://schemas.openxmlformats.org/drawingml/2006/table">
            <a:tbl>
              <a:tblPr/>
              <a:tblGrid>
                <a:gridCol w="2310063">
                  <a:extLst>
                    <a:ext uri="{9D8B030D-6E8A-4147-A177-3AD203B41FA5}">
                      <a16:colId xmlns:a16="http://schemas.microsoft.com/office/drawing/2014/main" val="3383618591"/>
                    </a:ext>
                  </a:extLst>
                </a:gridCol>
                <a:gridCol w="2586373">
                  <a:extLst>
                    <a:ext uri="{9D8B030D-6E8A-4147-A177-3AD203B41FA5}">
                      <a16:colId xmlns:a16="http://schemas.microsoft.com/office/drawing/2014/main" val="4158690635"/>
                    </a:ext>
                  </a:extLst>
                </a:gridCol>
                <a:gridCol w="3982868">
                  <a:extLst>
                    <a:ext uri="{9D8B030D-6E8A-4147-A177-3AD203B41FA5}">
                      <a16:colId xmlns:a16="http://schemas.microsoft.com/office/drawing/2014/main" val="2592837085"/>
                    </a:ext>
                  </a:extLst>
                </a:gridCol>
              </a:tblGrid>
              <a:tr h="275564">
                <a:tc>
                  <a:txBody>
                    <a:bodyPr/>
                    <a:lstStyle/>
                    <a:p>
                      <a:pPr marL="0" marR="0">
                        <a:spcBef>
                          <a:spcPts val="100"/>
                        </a:spcBef>
                        <a:spcAft>
                          <a:spcPts val="50"/>
                        </a:spcAft>
                      </a:pPr>
                      <a:r>
                        <a:rPr lang="en-US" sz="1800" b="1">
                          <a:effectLst/>
                          <a:latin typeface="Arial" panose="020B0604020202020204" pitchFamily="34" charset="0"/>
                        </a:rPr>
                        <a:t>Goal</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b="1">
                          <a:effectLst/>
                          <a:latin typeface="Arial" panose="020B0604020202020204" pitchFamily="34" charset="0"/>
                        </a:rPr>
                        <a:t>Attribute</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b="1" dirty="0">
                          <a:effectLst/>
                          <a:latin typeface="Arial" panose="020B0604020202020204" pitchFamily="34" charset="0"/>
                        </a:rPr>
                        <a:t>Metric</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5918532"/>
                  </a:ext>
                </a:extLst>
              </a:tr>
              <a:tr h="584875">
                <a:tc>
                  <a:txBody>
                    <a:bodyPr/>
                    <a:lstStyle/>
                    <a:p>
                      <a:pPr marL="0" marR="0">
                        <a:spcBef>
                          <a:spcPts val="100"/>
                        </a:spcBef>
                        <a:spcAft>
                          <a:spcPts val="50"/>
                        </a:spcAft>
                      </a:pPr>
                      <a:r>
                        <a:rPr lang="en-US" sz="1800" dirty="0">
                          <a:effectLst/>
                          <a:latin typeface="Arial" panose="020B0604020202020204" pitchFamily="34" charset="0"/>
                        </a:rPr>
                        <a:t>Requirement  quality</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dirty="0" err="1" smtClean="0">
                          <a:effectLst/>
                          <a:latin typeface="Arial" panose="020B0604020202020204" pitchFamily="34" charset="0"/>
                        </a:rPr>
                        <a:t>Ambiguitly</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dirty="0">
                          <a:effectLst/>
                          <a:latin typeface="Arial" panose="020B0604020202020204" pitchFamily="34" charset="0"/>
                        </a:rPr>
                        <a:t>Number of ambiguous modifiers </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25871670"/>
                  </a:ext>
                </a:extLst>
              </a:tr>
              <a:tr h="551129">
                <a:tc>
                  <a:txBody>
                    <a:bodyPr/>
                    <a:lstStyle/>
                    <a:p>
                      <a:pPr marL="0" marR="0">
                        <a:spcBef>
                          <a:spcPts val="100"/>
                        </a:spcBef>
                        <a:spcAft>
                          <a:spcPts val="50"/>
                        </a:spcAft>
                      </a:pP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32628922"/>
                  </a:ext>
                </a:extLst>
              </a:tr>
              <a:tr h="551129">
                <a:tc>
                  <a:txBody>
                    <a:bodyPr/>
                    <a:lstStyle/>
                    <a:p>
                      <a:pPr marL="0" marR="0">
                        <a:spcBef>
                          <a:spcPts val="100"/>
                        </a:spcBef>
                        <a:spcAft>
                          <a:spcPts val="50"/>
                        </a:spcAft>
                      </a:pPr>
                      <a:r>
                        <a:rPr lang="en-US" sz="1800">
                          <a:effectLst/>
                        </a:rPr>
                        <a:t/>
                      </a:r>
                      <a:br>
                        <a:rPr lang="en-US" sz="1800">
                          <a:effectLst/>
                        </a:rPr>
                      </a:b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dirty="0">
                          <a:effectLst/>
                          <a:latin typeface="Arial" panose="020B0604020202020204" pitchFamily="34" charset="0"/>
                        </a:rPr>
                        <a:t>Understandability</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a:effectLst/>
                          <a:latin typeface="Arial" panose="020B0604020202020204" pitchFamily="34" charset="0"/>
                        </a:rPr>
                        <a:t>Number of sections/subsections</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3780461"/>
                  </a:ext>
                </a:extLst>
              </a:tr>
              <a:tr h="826693">
                <a:tc>
                  <a:txBody>
                    <a:bodyPr/>
                    <a:lstStyle/>
                    <a:p>
                      <a:pPr marL="0" marR="0">
                        <a:spcBef>
                          <a:spcPts val="100"/>
                        </a:spcBef>
                        <a:spcAft>
                          <a:spcPts val="50"/>
                        </a:spcAft>
                      </a:pPr>
                      <a:r>
                        <a:rPr lang="en-US" sz="1800">
                          <a:effectLst/>
                        </a:rPr>
                        <a:t/>
                      </a:r>
                      <a:br>
                        <a:rPr lang="en-US" sz="1800">
                          <a:effectLst/>
                        </a:rPr>
                      </a:b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a:effectLst/>
                          <a:latin typeface="Arial" panose="020B0604020202020204" pitchFamily="34" charset="0"/>
                        </a:rPr>
                        <a:t>Volatility</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a:effectLst/>
                          <a:latin typeface="Arial" panose="020B0604020202020204" pitchFamily="34" charset="0"/>
                        </a:rPr>
                        <a:t>Number of changes per requirement Time (by activity) when change is requested</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13075831"/>
                  </a:ext>
                </a:extLst>
              </a:tr>
              <a:tr h="551129">
                <a:tc>
                  <a:txBody>
                    <a:bodyPr/>
                    <a:lstStyle/>
                    <a:p>
                      <a:pPr marL="0" marR="0">
                        <a:spcBef>
                          <a:spcPts val="100"/>
                        </a:spcBef>
                        <a:spcAft>
                          <a:spcPts val="50"/>
                        </a:spcAft>
                      </a:pPr>
                      <a:r>
                        <a:rPr lang="en-US" sz="1800">
                          <a:effectLst/>
                        </a:rPr>
                        <a:t/>
                      </a:r>
                      <a:br>
                        <a:rPr lang="en-US" sz="1800">
                          <a:effectLst/>
                        </a:rPr>
                      </a:b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dirty="0">
                          <a:effectLst/>
                          <a:latin typeface="Arial" panose="020B0604020202020204" pitchFamily="34" charset="0"/>
                        </a:rPr>
                        <a:t>Traceability</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a:effectLst/>
                          <a:latin typeface="Arial" panose="020B0604020202020204" pitchFamily="34" charset="0"/>
                        </a:rPr>
                        <a:t>Number of requirements not traceable to design/code</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5084884"/>
                  </a:ext>
                </a:extLst>
              </a:tr>
              <a:tr h="1153288">
                <a:tc>
                  <a:txBody>
                    <a:bodyPr/>
                    <a:lstStyle/>
                    <a:p>
                      <a:pPr marL="0" marR="0">
                        <a:spcBef>
                          <a:spcPts val="100"/>
                        </a:spcBef>
                        <a:spcAft>
                          <a:spcPts val="50"/>
                        </a:spcAft>
                      </a:pPr>
                      <a:r>
                        <a:rPr lang="en-US" sz="1800">
                          <a:effectLst/>
                        </a:rPr>
                        <a:t/>
                      </a:r>
                      <a:br>
                        <a:rPr lang="en-US" sz="1800">
                          <a:effectLst/>
                        </a:rPr>
                      </a:b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a:effectLst/>
                          <a:latin typeface="Arial" panose="020B0604020202020204" pitchFamily="34" charset="0"/>
                        </a:rPr>
                        <a:t>Model clarity</a:t>
                      </a:r>
                      <a:endParaRPr lang="en-US" sz="180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800" dirty="0">
                          <a:effectLst/>
                          <a:latin typeface="Arial" panose="020B0604020202020204" pitchFamily="34" charset="0"/>
                        </a:rPr>
                        <a:t>Number of UML models</a:t>
                      </a:r>
                      <a:endParaRPr lang="en-US" sz="1800" dirty="0">
                        <a:effectLst/>
                      </a:endParaRPr>
                    </a:p>
                    <a:p>
                      <a:pPr marL="0" marR="0">
                        <a:spcBef>
                          <a:spcPts val="100"/>
                        </a:spcBef>
                        <a:spcAft>
                          <a:spcPts val="50"/>
                        </a:spcAft>
                      </a:pPr>
                      <a:r>
                        <a:rPr lang="en-US" sz="1800" dirty="0">
                          <a:effectLst/>
                          <a:latin typeface="Arial" panose="020B0604020202020204" pitchFamily="34" charset="0"/>
                        </a:rPr>
                        <a:t>Number of descriptive pages per model</a:t>
                      </a:r>
                      <a:endParaRPr lang="en-US" sz="1800" dirty="0">
                        <a:effectLst/>
                      </a:endParaRPr>
                    </a:p>
                    <a:p>
                      <a:pPr marL="0" marR="0">
                        <a:spcBef>
                          <a:spcPts val="100"/>
                        </a:spcBef>
                        <a:spcAft>
                          <a:spcPts val="50"/>
                        </a:spcAft>
                      </a:pPr>
                      <a:r>
                        <a:rPr lang="en-US" sz="1800" dirty="0">
                          <a:effectLst/>
                          <a:latin typeface="Arial" panose="020B0604020202020204" pitchFamily="34" charset="0"/>
                        </a:rPr>
                        <a:t>Number of UML errors</a:t>
                      </a:r>
                      <a:endParaRPr lang="en-US" sz="1800" dirty="0">
                        <a:effectLst/>
                      </a:endParaRPr>
                    </a:p>
                  </a:txBody>
                  <a:tcPr marL="62382" marR="62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08178643"/>
                  </a:ext>
                </a:extLst>
              </a:tr>
            </a:tbl>
          </a:graphicData>
        </a:graphic>
      </p:graphicFrame>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48</a:t>
            </a:fld>
            <a:endParaRPr lang="en-US"/>
          </a:p>
        </p:txBody>
      </p:sp>
    </p:spTree>
    <p:extLst>
      <p:ext uri="{BB962C8B-B14F-4D97-AF65-F5344CB8AC3E}">
        <p14:creationId xmlns:p14="http://schemas.microsoft.com/office/powerpoint/2010/main" val="2459502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goals, attributes, and metrics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3264168"/>
              </p:ext>
            </p:extLst>
          </p:nvPr>
        </p:nvGraphicFramePr>
        <p:xfrm>
          <a:off x="1756611" y="2181225"/>
          <a:ext cx="7820526" cy="3678238"/>
        </p:xfrm>
        <a:graphic>
          <a:graphicData uri="http://schemas.openxmlformats.org/drawingml/2006/table">
            <a:tbl>
              <a:tblPr/>
              <a:tblGrid>
                <a:gridCol w="1937212">
                  <a:extLst>
                    <a:ext uri="{9D8B030D-6E8A-4147-A177-3AD203B41FA5}">
                      <a16:colId xmlns:a16="http://schemas.microsoft.com/office/drawing/2014/main" val="2832028039"/>
                    </a:ext>
                  </a:extLst>
                </a:gridCol>
                <a:gridCol w="2375368">
                  <a:extLst>
                    <a:ext uri="{9D8B030D-6E8A-4147-A177-3AD203B41FA5}">
                      <a16:colId xmlns:a16="http://schemas.microsoft.com/office/drawing/2014/main" val="3617237176"/>
                    </a:ext>
                  </a:extLst>
                </a:gridCol>
                <a:gridCol w="3507946">
                  <a:extLst>
                    <a:ext uri="{9D8B030D-6E8A-4147-A177-3AD203B41FA5}">
                      <a16:colId xmlns:a16="http://schemas.microsoft.com/office/drawing/2014/main" val="3047710408"/>
                    </a:ext>
                  </a:extLst>
                </a:gridCol>
              </a:tblGrid>
              <a:tr h="3678238">
                <a:tc>
                  <a:txBody>
                    <a:bodyPr/>
                    <a:lstStyle/>
                    <a:p>
                      <a:pPr marL="0" marR="0">
                        <a:spcBef>
                          <a:spcPts val="100"/>
                        </a:spcBef>
                        <a:spcAft>
                          <a:spcPts val="50"/>
                        </a:spcAft>
                      </a:pPr>
                      <a:r>
                        <a:rPr lang="en-US" sz="1900">
                          <a:effectLst/>
                          <a:latin typeface="Arial" panose="020B0604020202020204" pitchFamily="34" charset="0"/>
                        </a:rPr>
                        <a:t>Design quality</a:t>
                      </a:r>
                      <a:endParaRPr lang="en-US" sz="1900">
                        <a:effectLst/>
                      </a:endParaRPr>
                    </a:p>
                  </a:txBody>
                  <a:tcPr marL="65251" marR="65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900" dirty="0">
                          <a:effectLst/>
                          <a:latin typeface="Arial" panose="020B0604020202020204" pitchFamily="34" charset="0"/>
                        </a:rPr>
                        <a:t>Architectural integrity</a:t>
                      </a:r>
                      <a:endParaRPr lang="en-US" sz="1900" dirty="0">
                        <a:effectLst/>
                      </a:endParaRPr>
                    </a:p>
                    <a:p>
                      <a:pPr marL="0" marR="0">
                        <a:spcBef>
                          <a:spcPts val="100"/>
                        </a:spcBef>
                        <a:spcAft>
                          <a:spcPts val="50"/>
                        </a:spcAft>
                      </a:pPr>
                      <a:r>
                        <a:rPr lang="en-US" sz="1900" dirty="0">
                          <a:effectLst/>
                          <a:latin typeface="Arial" panose="020B0604020202020204" pitchFamily="34" charset="0"/>
                        </a:rPr>
                        <a:t>Component completeness</a:t>
                      </a:r>
                      <a:endParaRPr lang="en-US" sz="1900" dirty="0">
                        <a:effectLst/>
                      </a:endParaRPr>
                    </a:p>
                    <a:p>
                      <a:pPr marL="0" marR="0">
                        <a:spcBef>
                          <a:spcPts val="100"/>
                        </a:spcBef>
                        <a:spcAft>
                          <a:spcPts val="50"/>
                        </a:spcAft>
                      </a:pPr>
                      <a:r>
                        <a:rPr lang="en-US" sz="1900" dirty="0">
                          <a:effectLst/>
                        </a:rPr>
                        <a:t/>
                      </a:r>
                      <a:br>
                        <a:rPr lang="en-US" sz="1900" dirty="0">
                          <a:effectLst/>
                        </a:rPr>
                      </a:br>
                      <a:endParaRPr lang="en-US" sz="1900" dirty="0">
                        <a:effectLst/>
                      </a:endParaRPr>
                    </a:p>
                    <a:p>
                      <a:pPr marL="0" marR="0">
                        <a:spcBef>
                          <a:spcPts val="100"/>
                        </a:spcBef>
                        <a:spcAft>
                          <a:spcPts val="50"/>
                        </a:spcAft>
                      </a:pPr>
                      <a:r>
                        <a:rPr lang="en-US" sz="1900" dirty="0">
                          <a:effectLst/>
                          <a:latin typeface="Arial" panose="020B0604020202020204" pitchFamily="34" charset="0"/>
                        </a:rPr>
                        <a:t>Interface complexity</a:t>
                      </a:r>
                      <a:endParaRPr lang="en-US" sz="1900" dirty="0">
                        <a:effectLst/>
                      </a:endParaRPr>
                    </a:p>
                    <a:p>
                      <a:pPr marL="0" marR="0">
                        <a:spcBef>
                          <a:spcPts val="100"/>
                        </a:spcBef>
                        <a:spcAft>
                          <a:spcPts val="50"/>
                        </a:spcAft>
                      </a:pPr>
                      <a:r>
                        <a:rPr lang="en-US" sz="1900" dirty="0">
                          <a:effectLst/>
                        </a:rPr>
                        <a:t/>
                      </a:r>
                      <a:br>
                        <a:rPr lang="en-US" sz="1900" dirty="0">
                          <a:effectLst/>
                        </a:rPr>
                      </a:br>
                      <a:endParaRPr lang="en-US" sz="1900" dirty="0">
                        <a:effectLst/>
                      </a:endParaRPr>
                    </a:p>
                    <a:p>
                      <a:pPr marL="0" marR="0">
                        <a:spcBef>
                          <a:spcPts val="100"/>
                        </a:spcBef>
                        <a:spcAft>
                          <a:spcPts val="50"/>
                        </a:spcAft>
                      </a:pPr>
                      <a:r>
                        <a:rPr lang="en-US" sz="1900" dirty="0">
                          <a:effectLst/>
                        </a:rPr>
                        <a:t/>
                      </a:r>
                      <a:br>
                        <a:rPr lang="en-US" sz="1900" dirty="0">
                          <a:effectLst/>
                        </a:rPr>
                      </a:br>
                      <a:endParaRPr lang="en-US" sz="1900" dirty="0">
                        <a:effectLst/>
                      </a:endParaRPr>
                    </a:p>
                    <a:p>
                      <a:pPr marL="0" marR="0">
                        <a:spcBef>
                          <a:spcPts val="100"/>
                        </a:spcBef>
                        <a:spcAft>
                          <a:spcPts val="50"/>
                        </a:spcAft>
                      </a:pPr>
                      <a:r>
                        <a:rPr lang="en-US" sz="1900" dirty="0">
                          <a:effectLst/>
                          <a:latin typeface="Arial" panose="020B0604020202020204" pitchFamily="34" charset="0"/>
                        </a:rPr>
                        <a:t>Patterns</a:t>
                      </a:r>
                      <a:endParaRPr lang="en-US" sz="1900" dirty="0">
                        <a:effectLst/>
                      </a:endParaRPr>
                    </a:p>
                  </a:txBody>
                  <a:tcPr marL="65251" marR="65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900" dirty="0">
                          <a:effectLst/>
                          <a:latin typeface="Arial" panose="020B0604020202020204" pitchFamily="34" charset="0"/>
                        </a:rPr>
                        <a:t>Existence of architectural model</a:t>
                      </a:r>
                      <a:endParaRPr lang="en-US" sz="1900" dirty="0">
                        <a:effectLst/>
                      </a:endParaRPr>
                    </a:p>
                    <a:p>
                      <a:pPr marL="0" marR="0">
                        <a:spcBef>
                          <a:spcPts val="100"/>
                        </a:spcBef>
                        <a:spcAft>
                          <a:spcPts val="50"/>
                        </a:spcAft>
                      </a:pPr>
                      <a:r>
                        <a:rPr lang="en-US" sz="1900" dirty="0">
                          <a:effectLst/>
                          <a:latin typeface="Arial" panose="020B0604020202020204" pitchFamily="34" charset="0"/>
                        </a:rPr>
                        <a:t>Number of components that trace to architectural model</a:t>
                      </a:r>
                      <a:endParaRPr lang="en-US" sz="1900" dirty="0">
                        <a:effectLst/>
                      </a:endParaRPr>
                    </a:p>
                    <a:p>
                      <a:pPr marL="0" marR="0">
                        <a:spcBef>
                          <a:spcPts val="100"/>
                        </a:spcBef>
                        <a:spcAft>
                          <a:spcPts val="50"/>
                        </a:spcAft>
                      </a:pPr>
                      <a:r>
                        <a:rPr lang="en-US" sz="1900" dirty="0">
                          <a:effectLst/>
                          <a:latin typeface="Arial" panose="020B0604020202020204" pitchFamily="34" charset="0"/>
                        </a:rPr>
                        <a:t>Complexity of procedural design</a:t>
                      </a:r>
                      <a:endParaRPr lang="en-US" sz="1900" dirty="0">
                        <a:effectLst/>
                      </a:endParaRPr>
                    </a:p>
                    <a:p>
                      <a:pPr marL="0" marR="0">
                        <a:spcBef>
                          <a:spcPts val="100"/>
                        </a:spcBef>
                        <a:spcAft>
                          <a:spcPts val="50"/>
                        </a:spcAft>
                      </a:pPr>
                      <a:r>
                        <a:rPr lang="en-US" sz="1900" dirty="0">
                          <a:effectLst/>
                          <a:latin typeface="Arial" panose="020B0604020202020204" pitchFamily="34" charset="0"/>
                        </a:rPr>
                        <a:t>Average number of pick to get to a typical function or content</a:t>
                      </a:r>
                      <a:endParaRPr lang="en-US" sz="1900" dirty="0">
                        <a:effectLst/>
                      </a:endParaRPr>
                    </a:p>
                    <a:p>
                      <a:pPr marL="0" marR="0">
                        <a:spcBef>
                          <a:spcPts val="100"/>
                        </a:spcBef>
                        <a:spcAft>
                          <a:spcPts val="50"/>
                        </a:spcAft>
                      </a:pPr>
                      <a:r>
                        <a:rPr lang="en-US" sz="1900" dirty="0">
                          <a:effectLst/>
                          <a:latin typeface="Arial" panose="020B0604020202020204" pitchFamily="34" charset="0"/>
                        </a:rPr>
                        <a:t>Layout appropriateness</a:t>
                      </a:r>
                      <a:endParaRPr lang="en-US" sz="1900" dirty="0">
                        <a:effectLst/>
                      </a:endParaRPr>
                    </a:p>
                    <a:p>
                      <a:pPr marL="0" marR="0">
                        <a:spcBef>
                          <a:spcPts val="100"/>
                        </a:spcBef>
                        <a:spcAft>
                          <a:spcPts val="50"/>
                        </a:spcAft>
                      </a:pPr>
                      <a:endParaRPr lang="en-US" sz="1900" dirty="0" smtClean="0">
                        <a:effectLst/>
                        <a:latin typeface="Arial" panose="020B0604020202020204" pitchFamily="34" charset="0"/>
                      </a:endParaRPr>
                    </a:p>
                    <a:p>
                      <a:pPr marL="0" marR="0">
                        <a:spcBef>
                          <a:spcPts val="100"/>
                        </a:spcBef>
                        <a:spcAft>
                          <a:spcPts val="50"/>
                        </a:spcAft>
                      </a:pPr>
                      <a:endParaRPr lang="en-US" sz="1900" dirty="0" smtClean="0">
                        <a:effectLst/>
                        <a:latin typeface="Arial" panose="020B0604020202020204" pitchFamily="34" charset="0"/>
                      </a:endParaRPr>
                    </a:p>
                    <a:p>
                      <a:pPr marL="0" marR="0">
                        <a:spcBef>
                          <a:spcPts val="100"/>
                        </a:spcBef>
                        <a:spcAft>
                          <a:spcPts val="50"/>
                        </a:spcAft>
                      </a:pPr>
                      <a:r>
                        <a:rPr lang="en-US" sz="1900" dirty="0" smtClean="0">
                          <a:effectLst/>
                          <a:latin typeface="Arial" panose="020B0604020202020204" pitchFamily="34" charset="0"/>
                        </a:rPr>
                        <a:t>Number </a:t>
                      </a:r>
                      <a:r>
                        <a:rPr lang="en-US" sz="1900" dirty="0">
                          <a:effectLst/>
                          <a:latin typeface="Arial" panose="020B0604020202020204" pitchFamily="34" charset="0"/>
                        </a:rPr>
                        <a:t>of patterns used</a:t>
                      </a:r>
                      <a:endParaRPr lang="en-US" sz="1900" dirty="0">
                        <a:effectLst/>
                      </a:endParaRPr>
                    </a:p>
                  </a:txBody>
                  <a:tcPr marL="65251" marR="65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8100450"/>
                  </a:ext>
                </a:extLst>
              </a:tr>
            </a:tbl>
          </a:graphicData>
        </a:graphic>
      </p:graphicFrame>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49</a:t>
            </a:fld>
            <a:endParaRPr lang="en-US"/>
          </a:p>
        </p:txBody>
      </p:sp>
    </p:spTree>
    <p:extLst>
      <p:ext uri="{BB962C8B-B14F-4D97-AF65-F5344CB8AC3E}">
        <p14:creationId xmlns:p14="http://schemas.microsoft.com/office/powerpoint/2010/main" val="217241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conformance</a:t>
            </a:r>
          </a:p>
        </p:txBody>
      </p:sp>
      <p:sp>
        <p:nvSpPr>
          <p:cNvPr id="3" name="Content Placeholder 2"/>
          <p:cNvSpPr>
            <a:spLocks noGrp="1"/>
          </p:cNvSpPr>
          <p:nvPr>
            <p:ph idx="1"/>
          </p:nvPr>
        </p:nvSpPr>
        <p:spPr/>
        <p:txBody>
          <a:bodyPr>
            <a:normAutofit/>
          </a:bodyPr>
          <a:lstStyle/>
          <a:p>
            <a:pPr algn="just"/>
            <a:r>
              <a:rPr lang="en-US" sz="2000" dirty="0" smtClean="0"/>
              <a:t>Quality </a:t>
            </a:r>
            <a:r>
              <a:rPr lang="en-US" sz="2000" dirty="0"/>
              <a:t>of </a:t>
            </a:r>
            <a:r>
              <a:rPr lang="en-US" sz="2000" dirty="0" smtClean="0"/>
              <a:t>conformance </a:t>
            </a:r>
            <a:r>
              <a:rPr lang="en-US" sz="2000" dirty="0"/>
              <a:t>is the degree to how well a product or service meets its specifications. </a:t>
            </a:r>
            <a:endParaRPr lang="en-US" sz="2000"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2039693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goals, attributes, and metrics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560841"/>
              </p:ext>
            </p:extLst>
          </p:nvPr>
        </p:nvGraphicFramePr>
        <p:xfrm>
          <a:off x="3324860" y="2598821"/>
          <a:ext cx="5542280" cy="2823411"/>
        </p:xfrm>
        <a:graphic>
          <a:graphicData uri="http://schemas.openxmlformats.org/drawingml/2006/table">
            <a:tbl>
              <a:tblPr/>
              <a:tblGrid>
                <a:gridCol w="1372870">
                  <a:extLst>
                    <a:ext uri="{9D8B030D-6E8A-4147-A177-3AD203B41FA5}">
                      <a16:colId xmlns:a16="http://schemas.microsoft.com/office/drawing/2014/main" val="2432032733"/>
                    </a:ext>
                  </a:extLst>
                </a:gridCol>
                <a:gridCol w="1683385">
                  <a:extLst>
                    <a:ext uri="{9D8B030D-6E8A-4147-A177-3AD203B41FA5}">
                      <a16:colId xmlns:a16="http://schemas.microsoft.com/office/drawing/2014/main" val="2603651649"/>
                    </a:ext>
                  </a:extLst>
                </a:gridCol>
                <a:gridCol w="2486025">
                  <a:extLst>
                    <a:ext uri="{9D8B030D-6E8A-4147-A177-3AD203B41FA5}">
                      <a16:colId xmlns:a16="http://schemas.microsoft.com/office/drawing/2014/main" val="1451872918"/>
                    </a:ext>
                  </a:extLst>
                </a:gridCol>
              </a:tblGrid>
              <a:tr h="2823411">
                <a:tc>
                  <a:txBody>
                    <a:bodyPr/>
                    <a:lstStyle/>
                    <a:p>
                      <a:pPr marL="0" marR="0">
                        <a:spcBef>
                          <a:spcPts val="100"/>
                        </a:spcBef>
                        <a:spcAft>
                          <a:spcPts val="50"/>
                        </a:spcAft>
                      </a:pPr>
                      <a:r>
                        <a:rPr lang="en-US" sz="1400">
                          <a:effectLst/>
                          <a:latin typeface="Arial" panose="020B0604020202020204" pitchFamily="34" charset="0"/>
                        </a:rPr>
                        <a:t>Code quality</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400" dirty="0">
                          <a:effectLst/>
                          <a:latin typeface="Arial" panose="020B0604020202020204" pitchFamily="34" charset="0"/>
                        </a:rPr>
                        <a:t>Complexity</a:t>
                      </a:r>
                      <a:endParaRPr lang="en-US" dirty="0">
                        <a:effectLst/>
                      </a:endParaRPr>
                    </a:p>
                    <a:p>
                      <a:pPr marL="0" marR="0">
                        <a:spcBef>
                          <a:spcPts val="100"/>
                        </a:spcBef>
                        <a:spcAft>
                          <a:spcPts val="50"/>
                        </a:spcAft>
                      </a:pPr>
                      <a:r>
                        <a:rPr lang="en-US" sz="1400" dirty="0">
                          <a:effectLst/>
                          <a:latin typeface="Arial" panose="020B0604020202020204" pitchFamily="34" charset="0"/>
                        </a:rPr>
                        <a:t>Maintainability</a:t>
                      </a:r>
                      <a:endParaRPr lang="en-US" dirty="0">
                        <a:effectLst/>
                      </a:endParaRPr>
                    </a:p>
                    <a:p>
                      <a:pPr marL="0" marR="0">
                        <a:spcBef>
                          <a:spcPts val="100"/>
                        </a:spcBef>
                        <a:spcAft>
                          <a:spcPts val="50"/>
                        </a:spcAft>
                      </a:pPr>
                      <a:r>
                        <a:rPr lang="en-US" sz="1400" dirty="0">
                          <a:effectLst/>
                          <a:latin typeface="Arial" panose="020B0604020202020204" pitchFamily="34" charset="0"/>
                        </a:rPr>
                        <a:t>Understandability</a:t>
                      </a:r>
                      <a:endParaRPr lang="en-US" dirty="0">
                        <a:effectLst/>
                      </a:endParaRPr>
                    </a:p>
                    <a:p>
                      <a:pPr marL="0" marR="0">
                        <a:spcBef>
                          <a:spcPts val="100"/>
                        </a:spcBef>
                        <a:spcAft>
                          <a:spcPts val="50"/>
                        </a:spcAft>
                      </a:pPr>
                      <a:r>
                        <a:rPr lang="en-US" dirty="0">
                          <a:effectLst/>
                        </a:rPr>
                        <a:t/>
                      </a:r>
                      <a:br>
                        <a:rPr lang="en-US" dirty="0">
                          <a:effectLst/>
                        </a:rPr>
                      </a:br>
                      <a:endParaRPr lang="en-US" dirty="0" smtClean="0">
                        <a:effectLst/>
                      </a:endParaRPr>
                    </a:p>
                    <a:p>
                      <a:pPr marL="0" marR="0">
                        <a:spcBef>
                          <a:spcPts val="100"/>
                        </a:spcBef>
                        <a:spcAft>
                          <a:spcPts val="50"/>
                        </a:spcAft>
                      </a:pPr>
                      <a:r>
                        <a:rPr lang="en-US" sz="1400" dirty="0" smtClean="0">
                          <a:effectLst/>
                          <a:latin typeface="Arial" panose="020B0604020202020204" pitchFamily="34" charset="0"/>
                        </a:rPr>
                        <a:t>Reusability</a:t>
                      </a:r>
                      <a:endParaRPr lang="en-US" dirty="0">
                        <a:effectLst/>
                      </a:endParaRPr>
                    </a:p>
                    <a:p>
                      <a:pPr marL="0" marR="0">
                        <a:spcBef>
                          <a:spcPts val="100"/>
                        </a:spcBef>
                        <a:spcAft>
                          <a:spcPts val="50"/>
                        </a:spcAft>
                      </a:pPr>
                      <a:r>
                        <a:rPr lang="en-US" sz="1400" dirty="0">
                          <a:effectLst/>
                          <a:latin typeface="Arial" panose="020B0604020202020204" pitchFamily="34" charset="0"/>
                        </a:rPr>
                        <a:t>Documentation</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400" dirty="0" err="1">
                          <a:effectLst/>
                          <a:latin typeface="Arial" panose="020B0604020202020204" pitchFamily="34" charset="0"/>
                        </a:rPr>
                        <a:t>Cyclomatic</a:t>
                      </a:r>
                      <a:r>
                        <a:rPr lang="en-US" sz="1400" dirty="0">
                          <a:effectLst/>
                          <a:latin typeface="Arial" panose="020B0604020202020204" pitchFamily="34" charset="0"/>
                        </a:rPr>
                        <a:t> complexity</a:t>
                      </a:r>
                      <a:endParaRPr lang="en-US" dirty="0">
                        <a:effectLst/>
                      </a:endParaRPr>
                    </a:p>
                    <a:p>
                      <a:pPr marL="0" marR="0">
                        <a:spcBef>
                          <a:spcPts val="100"/>
                        </a:spcBef>
                        <a:spcAft>
                          <a:spcPts val="50"/>
                        </a:spcAft>
                      </a:pPr>
                      <a:r>
                        <a:rPr lang="en-US" sz="1400" dirty="0">
                          <a:effectLst/>
                          <a:latin typeface="Arial" panose="020B0604020202020204" pitchFamily="34" charset="0"/>
                        </a:rPr>
                        <a:t>Design </a:t>
                      </a:r>
                      <a:r>
                        <a:rPr lang="en-US" sz="1400" dirty="0" smtClean="0">
                          <a:effectLst/>
                          <a:latin typeface="Arial" panose="020B0604020202020204" pitchFamily="34" charset="0"/>
                        </a:rPr>
                        <a:t>factors</a:t>
                      </a:r>
                      <a:endParaRPr lang="en-US" dirty="0">
                        <a:effectLst/>
                      </a:endParaRPr>
                    </a:p>
                    <a:p>
                      <a:pPr marL="0" marR="0">
                        <a:spcBef>
                          <a:spcPts val="100"/>
                        </a:spcBef>
                        <a:spcAft>
                          <a:spcPts val="50"/>
                        </a:spcAft>
                      </a:pPr>
                      <a:r>
                        <a:rPr lang="en-US" sz="1400" dirty="0">
                          <a:effectLst/>
                          <a:latin typeface="Arial" panose="020B0604020202020204" pitchFamily="34" charset="0"/>
                        </a:rPr>
                        <a:t>Percent internal comments</a:t>
                      </a:r>
                      <a:endParaRPr lang="en-US" dirty="0">
                        <a:effectLst/>
                      </a:endParaRPr>
                    </a:p>
                    <a:p>
                      <a:pPr marL="0" marR="0">
                        <a:spcBef>
                          <a:spcPts val="100"/>
                        </a:spcBef>
                        <a:spcAft>
                          <a:spcPts val="50"/>
                        </a:spcAft>
                      </a:pPr>
                      <a:r>
                        <a:rPr lang="en-US" sz="1400" dirty="0">
                          <a:effectLst/>
                          <a:latin typeface="Arial" panose="020B0604020202020204" pitchFamily="34" charset="0"/>
                        </a:rPr>
                        <a:t>Variable naming conventions</a:t>
                      </a:r>
                      <a:endParaRPr lang="en-US" dirty="0">
                        <a:effectLst/>
                      </a:endParaRPr>
                    </a:p>
                    <a:p>
                      <a:pPr marL="0" marR="0">
                        <a:spcBef>
                          <a:spcPts val="100"/>
                        </a:spcBef>
                        <a:spcAft>
                          <a:spcPts val="50"/>
                        </a:spcAft>
                      </a:pPr>
                      <a:endParaRPr lang="en-US" sz="1400" dirty="0" smtClean="0">
                        <a:effectLst/>
                        <a:latin typeface="Arial" panose="020B0604020202020204" pitchFamily="34" charset="0"/>
                      </a:endParaRPr>
                    </a:p>
                    <a:p>
                      <a:pPr marL="0" marR="0">
                        <a:spcBef>
                          <a:spcPts val="100"/>
                        </a:spcBef>
                        <a:spcAft>
                          <a:spcPts val="50"/>
                        </a:spcAft>
                      </a:pPr>
                      <a:r>
                        <a:rPr lang="en-US" sz="1400" dirty="0" smtClean="0">
                          <a:effectLst/>
                          <a:latin typeface="Arial" panose="020B0604020202020204" pitchFamily="34" charset="0"/>
                        </a:rPr>
                        <a:t>Percent </a:t>
                      </a:r>
                      <a:r>
                        <a:rPr lang="en-US" sz="1400" dirty="0">
                          <a:effectLst/>
                          <a:latin typeface="Arial" panose="020B0604020202020204" pitchFamily="34" charset="0"/>
                        </a:rPr>
                        <a:t>reused components</a:t>
                      </a:r>
                      <a:endParaRPr lang="en-US" dirty="0">
                        <a:effectLst/>
                      </a:endParaRPr>
                    </a:p>
                    <a:p>
                      <a:pPr marL="0" marR="0">
                        <a:spcBef>
                          <a:spcPts val="100"/>
                        </a:spcBef>
                        <a:spcAft>
                          <a:spcPts val="50"/>
                        </a:spcAft>
                      </a:pPr>
                      <a:r>
                        <a:rPr lang="en-US" sz="1400" dirty="0">
                          <a:effectLst/>
                          <a:latin typeface="Arial" panose="020B0604020202020204" pitchFamily="34" charset="0"/>
                        </a:rPr>
                        <a:t>Readability index</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4436258"/>
                  </a:ext>
                </a:extLst>
              </a:tr>
            </a:tbl>
          </a:graphicData>
        </a:graphic>
      </p:graphicFrame>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50</a:t>
            </a:fld>
            <a:endParaRPr lang="en-US"/>
          </a:p>
        </p:txBody>
      </p:sp>
    </p:spTree>
    <p:extLst>
      <p:ext uri="{BB962C8B-B14F-4D97-AF65-F5344CB8AC3E}">
        <p14:creationId xmlns:p14="http://schemas.microsoft.com/office/powerpoint/2010/main" val="15038624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goals, attributes, and metrics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5011850"/>
              </p:ext>
            </p:extLst>
          </p:nvPr>
        </p:nvGraphicFramePr>
        <p:xfrm>
          <a:off x="1660358" y="2406316"/>
          <a:ext cx="8897943" cy="3200400"/>
        </p:xfrm>
        <a:graphic>
          <a:graphicData uri="http://schemas.openxmlformats.org/drawingml/2006/table">
            <a:tbl>
              <a:tblPr/>
              <a:tblGrid>
                <a:gridCol w="2204096">
                  <a:extLst>
                    <a:ext uri="{9D8B030D-6E8A-4147-A177-3AD203B41FA5}">
                      <a16:colId xmlns:a16="http://schemas.microsoft.com/office/drawing/2014/main" val="3006401747"/>
                    </a:ext>
                  </a:extLst>
                </a:gridCol>
                <a:gridCol w="2702618">
                  <a:extLst>
                    <a:ext uri="{9D8B030D-6E8A-4147-A177-3AD203B41FA5}">
                      <a16:colId xmlns:a16="http://schemas.microsoft.com/office/drawing/2014/main" val="948364785"/>
                    </a:ext>
                  </a:extLst>
                </a:gridCol>
                <a:gridCol w="3991229">
                  <a:extLst>
                    <a:ext uri="{9D8B030D-6E8A-4147-A177-3AD203B41FA5}">
                      <a16:colId xmlns:a16="http://schemas.microsoft.com/office/drawing/2014/main" val="3377683485"/>
                    </a:ext>
                  </a:extLst>
                </a:gridCol>
              </a:tblGrid>
              <a:tr h="3200400">
                <a:tc>
                  <a:txBody>
                    <a:bodyPr/>
                    <a:lstStyle/>
                    <a:p>
                      <a:pPr marL="0" marR="0">
                        <a:spcBef>
                          <a:spcPts val="100"/>
                        </a:spcBef>
                        <a:spcAft>
                          <a:spcPts val="50"/>
                        </a:spcAft>
                      </a:pPr>
                      <a:r>
                        <a:rPr lang="en-US" sz="1900" dirty="0">
                          <a:effectLst/>
                          <a:latin typeface="Arial" panose="020B0604020202020204" pitchFamily="34" charset="0"/>
                        </a:rPr>
                        <a:t>QC effectiveness</a:t>
                      </a:r>
                      <a:endParaRPr lang="en-US" sz="19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900" dirty="0">
                          <a:effectLst/>
                          <a:latin typeface="Arial" panose="020B0604020202020204" pitchFamily="34" charset="0"/>
                        </a:rPr>
                        <a:t>Resource allocation</a:t>
                      </a:r>
                      <a:endParaRPr lang="en-US" sz="1900" dirty="0">
                        <a:effectLst/>
                      </a:endParaRPr>
                    </a:p>
                    <a:p>
                      <a:pPr marL="0" marR="0">
                        <a:spcBef>
                          <a:spcPts val="100"/>
                        </a:spcBef>
                        <a:spcAft>
                          <a:spcPts val="50"/>
                        </a:spcAft>
                      </a:pPr>
                      <a:r>
                        <a:rPr lang="en-US" sz="1900" dirty="0">
                          <a:effectLst/>
                          <a:latin typeface="Arial" panose="020B0604020202020204" pitchFamily="34" charset="0"/>
                        </a:rPr>
                        <a:t>Completion rate</a:t>
                      </a:r>
                      <a:endParaRPr lang="en-US" sz="1900" dirty="0">
                        <a:effectLst/>
                      </a:endParaRPr>
                    </a:p>
                    <a:p>
                      <a:pPr marL="0" marR="0">
                        <a:spcBef>
                          <a:spcPts val="100"/>
                        </a:spcBef>
                        <a:spcAft>
                          <a:spcPts val="50"/>
                        </a:spcAft>
                      </a:pPr>
                      <a:endParaRPr lang="en-US" sz="1900" dirty="0" smtClean="0">
                        <a:effectLst/>
                        <a:latin typeface="Arial" panose="020B0604020202020204" pitchFamily="34" charset="0"/>
                      </a:endParaRPr>
                    </a:p>
                    <a:p>
                      <a:pPr marL="0" marR="0">
                        <a:spcBef>
                          <a:spcPts val="100"/>
                        </a:spcBef>
                        <a:spcAft>
                          <a:spcPts val="50"/>
                        </a:spcAft>
                      </a:pPr>
                      <a:endParaRPr lang="en-US" sz="1900" dirty="0">
                        <a:effectLst/>
                      </a:endParaRPr>
                    </a:p>
                    <a:p>
                      <a:pPr marL="0" marR="0">
                        <a:spcBef>
                          <a:spcPts val="100"/>
                        </a:spcBef>
                        <a:spcAft>
                          <a:spcPts val="50"/>
                        </a:spcAft>
                      </a:pPr>
                      <a:r>
                        <a:rPr lang="en-US" sz="1900" dirty="0">
                          <a:effectLst/>
                          <a:latin typeface="Arial" panose="020B0604020202020204" pitchFamily="34" charset="0"/>
                        </a:rPr>
                        <a:t>Testing effectiveness</a:t>
                      </a:r>
                      <a:endParaRPr lang="en-US" sz="19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100"/>
                        </a:spcBef>
                        <a:spcAft>
                          <a:spcPts val="50"/>
                        </a:spcAft>
                      </a:pPr>
                      <a:r>
                        <a:rPr lang="en-US" sz="1900" dirty="0">
                          <a:effectLst/>
                          <a:latin typeface="Arial" panose="020B0604020202020204" pitchFamily="34" charset="0"/>
                        </a:rPr>
                        <a:t>Staff hour percentage per activity</a:t>
                      </a:r>
                      <a:endParaRPr lang="en-US" sz="1900" dirty="0">
                        <a:effectLst/>
                      </a:endParaRPr>
                    </a:p>
                    <a:p>
                      <a:pPr marL="0" marR="0">
                        <a:spcBef>
                          <a:spcPts val="100"/>
                        </a:spcBef>
                        <a:spcAft>
                          <a:spcPts val="50"/>
                        </a:spcAft>
                      </a:pPr>
                      <a:r>
                        <a:rPr lang="en-US" sz="1900" dirty="0">
                          <a:effectLst/>
                          <a:latin typeface="Arial" panose="020B0604020202020204" pitchFamily="34" charset="0"/>
                        </a:rPr>
                        <a:t>Actual vs. budgeted completion time</a:t>
                      </a:r>
                      <a:endParaRPr lang="en-US" sz="1900" dirty="0">
                        <a:effectLst/>
                      </a:endParaRPr>
                    </a:p>
                    <a:p>
                      <a:pPr marL="0" marR="0">
                        <a:spcBef>
                          <a:spcPts val="100"/>
                        </a:spcBef>
                        <a:spcAft>
                          <a:spcPts val="50"/>
                        </a:spcAft>
                      </a:pPr>
                      <a:endParaRPr lang="en-US" sz="1900" dirty="0">
                        <a:effectLst/>
                      </a:endParaRPr>
                    </a:p>
                    <a:p>
                      <a:pPr marL="0" marR="0">
                        <a:spcBef>
                          <a:spcPts val="100"/>
                        </a:spcBef>
                        <a:spcAft>
                          <a:spcPts val="50"/>
                        </a:spcAft>
                      </a:pPr>
                      <a:r>
                        <a:rPr lang="en-US" sz="1900" dirty="0">
                          <a:effectLst/>
                          <a:latin typeface="Arial" panose="020B0604020202020204" pitchFamily="34" charset="0"/>
                        </a:rPr>
                        <a:t>Number of errors found and criticality</a:t>
                      </a:r>
                      <a:endParaRPr lang="en-US" sz="1900" dirty="0">
                        <a:effectLst/>
                      </a:endParaRPr>
                    </a:p>
                    <a:p>
                      <a:pPr marL="0" marR="0">
                        <a:spcBef>
                          <a:spcPts val="100"/>
                        </a:spcBef>
                        <a:spcAft>
                          <a:spcPts val="50"/>
                        </a:spcAft>
                      </a:pPr>
                      <a:r>
                        <a:rPr lang="en-US" sz="1900" dirty="0">
                          <a:effectLst/>
                          <a:latin typeface="Arial" panose="020B0604020202020204" pitchFamily="34" charset="0"/>
                        </a:rPr>
                        <a:t>Effort required to correct an error</a:t>
                      </a:r>
                      <a:endParaRPr lang="en-US" sz="1900" dirty="0">
                        <a:effectLst/>
                      </a:endParaRPr>
                    </a:p>
                    <a:p>
                      <a:pPr marL="0" marR="0">
                        <a:spcBef>
                          <a:spcPts val="100"/>
                        </a:spcBef>
                        <a:spcAft>
                          <a:spcPts val="50"/>
                        </a:spcAft>
                      </a:pPr>
                      <a:r>
                        <a:rPr lang="en-US" sz="1900" dirty="0">
                          <a:effectLst/>
                          <a:latin typeface="Arial" panose="020B0604020202020204" pitchFamily="34" charset="0"/>
                        </a:rPr>
                        <a:t>Origin of error</a:t>
                      </a:r>
                      <a:endParaRPr lang="en-US" sz="1900"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6241913"/>
                  </a:ext>
                </a:extLst>
              </a:tr>
            </a:tbl>
          </a:graphicData>
        </a:graphic>
      </p:graphicFrame>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51</a:t>
            </a:fld>
            <a:endParaRPr lang="en-US"/>
          </a:p>
        </p:txBody>
      </p:sp>
    </p:spTree>
    <p:extLst>
      <p:ext uri="{BB962C8B-B14F-4D97-AF65-F5344CB8AC3E}">
        <p14:creationId xmlns:p14="http://schemas.microsoft.com/office/powerpoint/2010/main" val="2200988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52</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QC and QA</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sp>
        <p:nvSpPr>
          <p:cNvPr id="3" name="TextBox 2"/>
          <p:cNvSpPr txBox="1"/>
          <p:nvPr/>
        </p:nvSpPr>
        <p:spPr>
          <a:xfrm>
            <a:off x="581192" y="2600960"/>
            <a:ext cx="5870408" cy="923330"/>
          </a:xfrm>
          <a:prstGeom prst="rect">
            <a:avLst/>
          </a:prstGeom>
          <a:noFill/>
        </p:spPr>
        <p:txBody>
          <a:bodyPr wrap="square" rtlCol="0">
            <a:spAutoFit/>
          </a:bodyPr>
          <a:lstStyle/>
          <a:p>
            <a:r>
              <a:rPr lang="en-US" dirty="0" smtClean="0"/>
              <a:t>In order to maintain or enhance the quality of the offerings, manufacturers use two techniques, quality control and quality assurance.</a:t>
            </a:r>
            <a:endParaRPr lang="en-US" dirty="0"/>
          </a:p>
        </p:txBody>
      </p:sp>
    </p:spTree>
    <p:extLst>
      <p:ext uri="{BB962C8B-B14F-4D97-AF65-F5344CB8AC3E}">
        <p14:creationId xmlns:p14="http://schemas.microsoft.com/office/powerpoint/2010/main" val="252052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a:t>
            </a:r>
            <a:r>
              <a:rPr lang="en-US" dirty="0" err="1"/>
              <a:t>qa</a:t>
            </a:r>
            <a:r>
              <a:rPr lang="en-US" dirty="0"/>
              <a:t> and qc same terms?</a:t>
            </a:r>
          </a:p>
        </p:txBody>
      </p:sp>
      <p:sp>
        <p:nvSpPr>
          <p:cNvPr id="3" name="Content Placeholder 2"/>
          <p:cNvSpPr>
            <a:spLocks noGrp="1"/>
          </p:cNvSpPr>
          <p:nvPr>
            <p:ph idx="1"/>
          </p:nvPr>
        </p:nvSpPr>
        <p:spPr>
          <a:xfrm>
            <a:off x="581193" y="2180496"/>
            <a:ext cx="6397124" cy="3678303"/>
          </a:xfrm>
        </p:spPr>
        <p:txBody>
          <a:bodyPr/>
          <a:lstStyle/>
          <a:p>
            <a:pPr algn="just"/>
            <a:r>
              <a:rPr lang="en-US" dirty="0" smtClean="0"/>
              <a:t>BIG NO, these both terms are effectively different.</a:t>
            </a:r>
          </a:p>
          <a:p>
            <a:pPr algn="just"/>
            <a:r>
              <a:rPr lang="en-US" dirty="0" smtClean="0"/>
              <a:t>Most of the time we use both terms randomly, hence to study and understand the difference between them is important.</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pic>
        <p:nvPicPr>
          <p:cNvPr id="7" name="Picture 6"/>
          <p:cNvPicPr>
            <a:picLocks noChangeAspect="1"/>
          </p:cNvPicPr>
          <p:nvPr/>
        </p:nvPicPr>
        <p:blipFill>
          <a:blip r:embed="rId2"/>
          <a:stretch>
            <a:fillRect/>
          </a:stretch>
        </p:blipFill>
        <p:spPr>
          <a:xfrm>
            <a:off x="7858375" y="2714722"/>
            <a:ext cx="2924175" cy="1304925"/>
          </a:xfrm>
          <a:prstGeom prst="rect">
            <a:avLst/>
          </a:prstGeom>
        </p:spPr>
      </p:pic>
    </p:spTree>
    <p:extLst>
      <p:ext uri="{BB962C8B-B14F-4D97-AF65-F5344CB8AC3E}">
        <p14:creationId xmlns:p14="http://schemas.microsoft.com/office/powerpoint/2010/main" val="410961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a:t>
            </a:r>
            <a:r>
              <a:rPr lang="en-US" dirty="0" err="1"/>
              <a:t>qa</a:t>
            </a:r>
            <a:r>
              <a:rPr lang="en-US" dirty="0"/>
              <a:t> and qc same terms?</a:t>
            </a:r>
          </a:p>
        </p:txBody>
      </p:sp>
      <p:sp>
        <p:nvSpPr>
          <p:cNvPr id="3" name="Content Placeholder 2"/>
          <p:cNvSpPr>
            <a:spLocks noGrp="1"/>
          </p:cNvSpPr>
          <p:nvPr>
            <p:ph idx="1"/>
          </p:nvPr>
        </p:nvSpPr>
        <p:spPr/>
        <p:txBody>
          <a:bodyPr/>
          <a:lstStyle/>
          <a:p>
            <a:r>
              <a:rPr lang="en-US" dirty="0" smtClean="0"/>
              <a:t>Lets differentiate according to the below points.</a:t>
            </a:r>
          </a:p>
          <a:p>
            <a:r>
              <a:rPr lang="en-US" dirty="0" smtClean="0"/>
              <a:t>Definition </a:t>
            </a:r>
          </a:p>
          <a:p>
            <a:r>
              <a:rPr lang="en-US" dirty="0" smtClean="0"/>
              <a:t>Focus on</a:t>
            </a:r>
          </a:p>
          <a:p>
            <a:r>
              <a:rPr lang="en-US" dirty="0" smtClean="0"/>
              <a:t>Goal</a:t>
            </a:r>
          </a:p>
          <a:p>
            <a:r>
              <a:rPr lang="en-US" dirty="0" smtClean="0"/>
              <a:t>How to achieve</a:t>
            </a:r>
          </a:p>
          <a:p>
            <a:r>
              <a:rPr lang="en-US" dirty="0" smtClean="0"/>
              <a:t>Example</a:t>
            </a:r>
          </a:p>
          <a:p>
            <a:r>
              <a:rPr lang="en-US" dirty="0" smtClean="0"/>
              <a:t>Responsibility</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200482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quality assurance and </a:t>
            </a:r>
            <a:r>
              <a:rPr lang="en-US" smtClean="0"/>
              <a:t>quality control</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
        <p:nvSpPr>
          <p:cNvPr id="10" name="Rectangle 9"/>
          <p:cNvSpPr/>
          <p:nvPr/>
        </p:nvSpPr>
        <p:spPr>
          <a:xfrm>
            <a:off x="792480" y="2895720"/>
            <a:ext cx="3667760" cy="1477328"/>
          </a:xfrm>
          <a:prstGeom prst="rect">
            <a:avLst/>
          </a:prstGeom>
        </p:spPr>
        <p:txBody>
          <a:bodyPr wrap="square">
            <a:spAutoFit/>
          </a:bodyPr>
          <a:lstStyle/>
          <a:p>
            <a:r>
              <a:rPr lang="en-US" dirty="0" smtClean="0"/>
              <a:t>QA </a:t>
            </a:r>
            <a:r>
              <a:rPr lang="en-US" dirty="0"/>
              <a:t>is the implementation of processes, methodologies and standards that ensure that the software developed will be up to the required quality standards.	</a:t>
            </a:r>
          </a:p>
        </p:txBody>
      </p:sp>
      <p:sp>
        <p:nvSpPr>
          <p:cNvPr id="11" name="Rectangle 10"/>
          <p:cNvSpPr/>
          <p:nvPr/>
        </p:nvSpPr>
        <p:spPr>
          <a:xfrm>
            <a:off x="6858000" y="2895720"/>
            <a:ext cx="3700300" cy="1200329"/>
          </a:xfrm>
          <a:prstGeom prst="rect">
            <a:avLst/>
          </a:prstGeom>
        </p:spPr>
        <p:txBody>
          <a:bodyPr wrap="square">
            <a:spAutoFit/>
          </a:bodyPr>
          <a:lstStyle/>
          <a:p>
            <a:r>
              <a:rPr lang="en-US" dirty="0"/>
              <a:t>QC is the set of activities that are carried out to verify the developed product meets the required standards.</a:t>
            </a:r>
          </a:p>
        </p:txBody>
      </p:sp>
    </p:spTree>
    <p:extLst>
      <p:ext uri="{BB962C8B-B14F-4D97-AF65-F5344CB8AC3E}">
        <p14:creationId xmlns:p14="http://schemas.microsoft.com/office/powerpoint/2010/main" val="3315574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13730</TotalTime>
  <Words>2503</Words>
  <Application>Microsoft Office PowerPoint</Application>
  <PresentationFormat>Widescreen</PresentationFormat>
  <Paragraphs>392</Paragraphs>
  <Slides>52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BatangChe</vt:lpstr>
      <vt:lpstr>Calibri</vt:lpstr>
      <vt:lpstr>Gill Sans MT</vt:lpstr>
      <vt:lpstr>Times New Roman</vt:lpstr>
      <vt:lpstr>Wingdings 2</vt:lpstr>
      <vt:lpstr>Dividend</vt:lpstr>
      <vt:lpstr>  SE-3002 Software quality engineering Romasha khurshid Romasha.khurshid@nu.edu.pk   </vt:lpstr>
      <vt:lpstr>Today’s Outline</vt:lpstr>
      <vt:lpstr>Kind of quality</vt:lpstr>
      <vt:lpstr>Quality of design</vt:lpstr>
      <vt:lpstr>Quality of conformance</vt:lpstr>
      <vt:lpstr>QC and QA</vt:lpstr>
      <vt:lpstr>Are qa and qc same terms?</vt:lpstr>
      <vt:lpstr>Are qa and qc same terms?</vt:lpstr>
      <vt:lpstr>Definition of quality assurance and quality control</vt:lpstr>
      <vt:lpstr>Qa and QC focuses on</vt:lpstr>
      <vt:lpstr>Goal of qa and QC:</vt:lpstr>
      <vt:lpstr>Nature of process </vt:lpstr>
      <vt:lpstr>Verification vs Validation</vt:lpstr>
      <vt:lpstr>Who </vt:lpstr>
      <vt:lpstr>Examples </vt:lpstr>
      <vt:lpstr>Defects in the context of QA and quality engineering</vt:lpstr>
      <vt:lpstr>PowerPoint Presentation</vt:lpstr>
      <vt:lpstr>The classic model of “cost of software quality”</vt:lpstr>
      <vt:lpstr>Cost of Software Quality (CoSQ)</vt:lpstr>
      <vt:lpstr>Prevention Activities: </vt:lpstr>
      <vt:lpstr>PowerPoint Presentation</vt:lpstr>
      <vt:lpstr>Appraisal Cost:</vt:lpstr>
      <vt:lpstr>Appraisal costs:</vt:lpstr>
      <vt:lpstr>The classic model of cost of software quality</vt:lpstr>
      <vt:lpstr>The classic model of cost of software quality</vt:lpstr>
      <vt:lpstr>The classic model of cost of software quality</vt:lpstr>
      <vt:lpstr>The classic model of cost of software quality</vt:lpstr>
      <vt:lpstr>An extended model for cost of software quality</vt:lpstr>
      <vt:lpstr>An extended model for cost of software quality</vt:lpstr>
      <vt:lpstr>An extended model for cost of software quality</vt:lpstr>
      <vt:lpstr>Relation between different quality cost</vt:lpstr>
      <vt:lpstr>Quality Engineering</vt:lpstr>
      <vt:lpstr>Software Quality Engineering </vt:lpstr>
      <vt:lpstr>Quality Engineering: Activities and Process</vt:lpstr>
      <vt:lpstr>Quality Engineering: Activities and Process</vt:lpstr>
      <vt:lpstr>Quality Engineering: Activities and Process</vt:lpstr>
      <vt:lpstr>Quality Engineering: Activities and Process</vt:lpstr>
      <vt:lpstr>Quality Engineering and Quality Improvement Paradigm (QIP)</vt:lpstr>
      <vt:lpstr>Quality Engineering in Software Process</vt:lpstr>
      <vt:lpstr>Quality Engineering in the Waterfall Process</vt:lpstr>
      <vt:lpstr>Tool For Static Analysis:</vt:lpstr>
      <vt:lpstr>Effort Profile</vt:lpstr>
      <vt:lpstr>Effort Profile</vt:lpstr>
      <vt:lpstr>Concluding Remarks</vt:lpstr>
      <vt:lpstr>SQA Tasks, Goals, Attributes, and Metrics</vt:lpstr>
      <vt:lpstr>SQA goals</vt:lpstr>
      <vt:lpstr>SQA goals</vt:lpstr>
      <vt:lpstr>Software quality goals, attributes, and metrics</vt:lpstr>
      <vt:lpstr>Software quality goals, attributes, and metrics</vt:lpstr>
      <vt:lpstr>Software quality goals, attributes, and metrics</vt:lpstr>
      <vt:lpstr>Software quality goals, attributes, and metrics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240</cp:revision>
  <dcterms:created xsi:type="dcterms:W3CDTF">2021-08-24T06:07:44Z</dcterms:created>
  <dcterms:modified xsi:type="dcterms:W3CDTF">2022-09-15T06:27:09Z</dcterms:modified>
</cp:coreProperties>
</file>