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390" r:id="rId4"/>
    <p:sldId id="391" r:id="rId5"/>
    <p:sldId id="393" r:id="rId6"/>
    <p:sldId id="392" r:id="rId7"/>
    <p:sldId id="412" r:id="rId8"/>
    <p:sldId id="375" r:id="rId9"/>
    <p:sldId id="368" r:id="rId10"/>
    <p:sldId id="366" r:id="rId11"/>
    <p:sldId id="395" r:id="rId12"/>
    <p:sldId id="396" r:id="rId13"/>
    <p:sldId id="413" r:id="rId14"/>
    <p:sldId id="398" r:id="rId15"/>
    <p:sldId id="399" r:id="rId16"/>
    <p:sldId id="400" r:id="rId17"/>
    <p:sldId id="401" r:id="rId18"/>
    <p:sldId id="402" r:id="rId19"/>
    <p:sldId id="403" r:id="rId20"/>
    <p:sldId id="404" r:id="rId21"/>
    <p:sldId id="405" r:id="rId22"/>
    <p:sldId id="406" r:id="rId23"/>
    <p:sldId id="407" r:id="rId24"/>
    <p:sldId id="411" r:id="rId25"/>
    <p:sldId id="3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1670" autoAdjust="0"/>
  </p:normalViewPr>
  <p:slideViewPr>
    <p:cSldViewPr snapToGrid="0">
      <p:cViewPr varScale="1">
        <p:scale>
          <a:sx n="94" d="100"/>
          <a:sy n="94" d="100"/>
        </p:scale>
        <p:origin x="12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r>
              <a:rPr lang="en-US" dirty="0"/>
              <a:t>https://classroom.google.com/u/1/c/Mjc1MTg1NDU1MDla</a:t>
            </a:r>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a:t>
            </a:fld>
            <a:endParaRPr lang="en-US"/>
          </a:p>
        </p:txBody>
      </p:sp>
    </p:spTree>
    <p:extLst>
      <p:ext uri="{BB962C8B-B14F-4D97-AF65-F5344CB8AC3E}">
        <p14:creationId xmlns:p14="http://schemas.microsoft.com/office/powerpoint/2010/main" val="386641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Many times quality plans simply do not occur!</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3654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6600"/>
                </a:solidFill>
              </a:rPr>
              <a:t>Include additional subjects, absent from the approved proposal.</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6</a:t>
            </a:fld>
            <a:endParaRPr lang="en-US"/>
          </a:p>
        </p:txBody>
      </p:sp>
    </p:spTree>
    <p:extLst>
      <p:ext uri="{BB962C8B-B14F-4D97-AF65-F5344CB8AC3E}">
        <p14:creationId xmlns:p14="http://schemas.microsoft.com/office/powerpoint/2010/main" val="48220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 Often these responsibilities are ‘shredded out’ too</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20</a:t>
            </a:fld>
            <a:endParaRPr lang="en-US"/>
          </a:p>
        </p:txBody>
      </p:sp>
    </p:spTree>
    <p:extLst>
      <p:ext uri="{BB962C8B-B14F-4D97-AF65-F5344CB8AC3E}">
        <p14:creationId xmlns:p14="http://schemas.microsoft.com/office/powerpoint/2010/main" val="114690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en-US" sz="2300" dirty="0" smtClean="0"/>
              <a:t>Is it an app for the battlefield?  Home?</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21</a:t>
            </a:fld>
            <a:endParaRPr lang="en-US"/>
          </a:p>
        </p:txBody>
      </p:sp>
    </p:spTree>
    <p:extLst>
      <p:ext uri="{BB962C8B-B14F-4D97-AF65-F5344CB8AC3E}">
        <p14:creationId xmlns:p14="http://schemas.microsoft.com/office/powerpoint/2010/main" val="823011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25</a:t>
            </a:fld>
            <a:endParaRPr lang="en-US"/>
          </a:p>
        </p:txBody>
      </p:sp>
    </p:spTree>
    <p:extLst>
      <p:ext uri="{BB962C8B-B14F-4D97-AF65-F5344CB8AC3E}">
        <p14:creationId xmlns:p14="http://schemas.microsoft.com/office/powerpoint/2010/main" val="415206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9/14/2022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9/14/2022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9/14/2022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9/14/2022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9/14/2022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9/14/2022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9/14/2022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9/14/2022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9/14/2022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9/14/2022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9/14/2022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9/14/2022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652465" y="3244334"/>
            <a:ext cx="10887083" cy="2123658"/>
          </a:xfrm>
          <a:prstGeom prst="rect">
            <a:avLst/>
          </a:prstGeom>
        </p:spPr>
        <p:txBody>
          <a:bodyPr wrap="none">
            <a:spAutoFit/>
          </a:bodyPr>
          <a:lstStyle/>
          <a:p>
            <a:pPr algn="ctr"/>
            <a:r>
              <a:rPr lang="en-US" sz="5400" b="1" dirty="0" smtClean="0">
                <a:solidFill>
                  <a:schemeClr val="bg1"/>
                </a:solidFill>
              </a:rPr>
              <a:t>SQA Plan and Development Plan</a:t>
            </a:r>
            <a:endParaRPr lang="en-US" sz="5400" b="1" dirty="0">
              <a:solidFill>
                <a:schemeClr val="bg1"/>
              </a:solidFill>
            </a:endParaRPr>
          </a:p>
          <a:p>
            <a:pPr algn="ctr"/>
            <a:r>
              <a:rPr lang="en-US" sz="2400" dirty="0" smtClean="0">
                <a:solidFill>
                  <a:schemeClr val="bg1"/>
                </a:solidFill>
              </a:rPr>
              <a:t>Overview and Basics</a:t>
            </a:r>
          </a:p>
          <a:p>
            <a:pPr algn="ctr"/>
            <a:r>
              <a:rPr lang="en-US" sz="5400" b="1" dirty="0" smtClean="0">
                <a:solidFill>
                  <a:schemeClr val="bg1"/>
                </a:solidFill>
              </a:rPr>
              <a:t>Lecture # 7, 8</a:t>
            </a:r>
          </a:p>
        </p:txBody>
      </p:sp>
      <p:pic>
        <p:nvPicPr>
          <p:cNvPr id="6" name="Picture 5" descr="National University of Computer and Emerging Sciences logo.png"/>
          <p:cNvPicPr/>
          <p:nvPr/>
        </p:nvPicPr>
        <p:blipFill>
          <a:blip r:embed="rId3"/>
          <a:srcRect/>
          <a:stretch>
            <a:fillRect/>
          </a:stretch>
        </p:blipFill>
        <p:spPr bwMode="auto">
          <a:xfrm>
            <a:off x="48980" y="542215"/>
            <a:ext cx="2168979" cy="1932896"/>
          </a:xfrm>
          <a:prstGeom prst="rect">
            <a:avLst/>
          </a:prstGeom>
          <a:noFill/>
          <a:ln w="9525">
            <a:noFill/>
            <a:miter lim="800000"/>
            <a:headEnd/>
            <a:tailEnd/>
          </a:ln>
        </p:spPr>
      </p:pic>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800" b="1" dirty="0"/>
              <a:t>Elements </a:t>
            </a:r>
            <a:r>
              <a:rPr lang="en-US" altLang="en-US" sz="4800" b="1" dirty="0" smtClean="0"/>
              <a:t>of Quality Plan</a:t>
            </a:r>
            <a:endParaRPr lang="en-GB" dirty="0"/>
          </a:p>
        </p:txBody>
      </p:sp>
      <p:sp>
        <p:nvSpPr>
          <p:cNvPr id="3" name="Content Placeholder 2"/>
          <p:cNvSpPr>
            <a:spLocks noGrp="1"/>
          </p:cNvSpPr>
          <p:nvPr>
            <p:ph idx="1"/>
          </p:nvPr>
        </p:nvSpPr>
        <p:spPr>
          <a:xfrm>
            <a:off x="926223" y="2310063"/>
            <a:ext cx="8799512" cy="3685674"/>
          </a:xfrm>
        </p:spPr>
        <p:txBody>
          <a:bodyPr>
            <a:normAutofit/>
          </a:bodyPr>
          <a:lstStyle/>
          <a:p>
            <a:r>
              <a:rPr lang="en-US" altLang="en-US" sz="2400" dirty="0" smtClean="0"/>
              <a:t>List of quality goals</a:t>
            </a:r>
            <a:endParaRPr lang="en-US" altLang="en-US" sz="2400" dirty="0"/>
          </a:p>
          <a:p>
            <a:r>
              <a:rPr lang="en-US" altLang="en-US" sz="2400" dirty="0"/>
              <a:t>Reviews and audits</a:t>
            </a:r>
          </a:p>
          <a:p>
            <a:r>
              <a:rPr lang="en-US" altLang="en-US" sz="2400" dirty="0"/>
              <a:t>Testing</a:t>
            </a:r>
          </a:p>
          <a:p>
            <a:r>
              <a:rPr lang="en-US" altLang="en-US" sz="2400" dirty="0"/>
              <a:t>Error/defect collection and analysis</a:t>
            </a:r>
          </a:p>
          <a:p>
            <a:r>
              <a:rPr lang="en-US" altLang="en-US" sz="2400" dirty="0" smtClean="0"/>
              <a:t>Configuration management</a:t>
            </a:r>
            <a:endParaRPr lang="en-US" altLang="en-US" sz="2400" dirty="0"/>
          </a:p>
          <a:p>
            <a:r>
              <a:rPr lang="en-US" altLang="en-US" sz="2400" dirty="0" smtClean="0"/>
              <a:t>Educational programs</a:t>
            </a:r>
          </a:p>
          <a:p>
            <a:pPr marL="0" indent="0">
              <a:buNone/>
            </a:pPr>
            <a:endParaRPr lang="en-US" altLang="en-US" sz="2400" dirty="0"/>
          </a:p>
        </p:txBody>
      </p:sp>
    </p:spTree>
    <p:extLst>
      <p:ext uri="{BB962C8B-B14F-4D97-AF65-F5344CB8AC3E}">
        <p14:creationId xmlns:p14="http://schemas.microsoft.com/office/powerpoint/2010/main" val="184084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8229600" y="1646239"/>
            <a:ext cx="2438400" cy="365125"/>
          </a:xfrm>
          <a:prstGeom prst="rect">
            <a:avLst/>
          </a:prstGeom>
        </p:spPr>
        <p:txBody>
          <a:bodyPr/>
          <a:lstStyle/>
          <a:p>
            <a:fld id="{DD9BEE80-1913-4A75-9E2C-F88AE1C65312}" type="datetime1">
              <a:rPr lang="en-US" smtClean="0"/>
              <a:t>9/14/2022</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628"/>
          <a:stretch/>
        </p:blipFill>
        <p:spPr bwMode="auto">
          <a:xfrm>
            <a:off x="693821" y="2025738"/>
            <a:ext cx="823245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a:extLst>
              <a:ext uri="{FF2B5EF4-FFF2-40B4-BE49-F238E27FC236}">
                <a16:creationId xmlns:a16="http://schemas.microsoft.com/office/drawing/2014/main" id="{E6A48FC6-A99B-4FA8-A440-FEC0FDD782EA}"/>
              </a:ext>
            </a:extLst>
          </p:cNvPr>
          <p:cNvSpPr>
            <a:spLocks noGrp="1"/>
          </p:cNvSpPr>
          <p:nvPr>
            <p:ph type="title"/>
          </p:nvPr>
        </p:nvSpPr>
        <p:spPr>
          <a:xfrm>
            <a:off x="541090" y="737933"/>
            <a:ext cx="8870950" cy="731838"/>
          </a:xfrm>
        </p:spPr>
        <p:txBody>
          <a:bodyPr/>
          <a:lstStyle/>
          <a:p>
            <a:r>
              <a:rPr lang="en-US" altLang="en-US" sz="3600" dirty="0">
                <a:sym typeface="Times New Roman" pitchFamily="18" charset="0"/>
              </a:rPr>
              <a:t>Elements of the Development Plan</a:t>
            </a:r>
            <a:endParaRPr lang="en-GB" sz="3600" dirty="0"/>
          </a:p>
        </p:txBody>
      </p:sp>
    </p:spTree>
    <p:extLst>
      <p:ext uri="{BB962C8B-B14F-4D97-AF65-F5344CB8AC3E}">
        <p14:creationId xmlns:p14="http://schemas.microsoft.com/office/powerpoint/2010/main" val="2157527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ym typeface="Times New Roman" pitchFamily="18" charset="0"/>
              </a:rPr>
              <a:t>Elements of the Development Plan</a:t>
            </a:r>
            <a:endParaRPr lang="en-GB" dirty="0"/>
          </a:p>
        </p:txBody>
      </p:sp>
      <p:sp>
        <p:nvSpPr>
          <p:cNvPr id="3" name="Content Placeholder 2"/>
          <p:cNvSpPr>
            <a:spLocks noGrp="1"/>
          </p:cNvSpPr>
          <p:nvPr>
            <p:ph idx="1"/>
          </p:nvPr>
        </p:nvSpPr>
        <p:spPr>
          <a:xfrm>
            <a:off x="581191" y="1715956"/>
            <a:ext cx="10776619" cy="4781062"/>
          </a:xfrm>
        </p:spPr>
        <p:txBody>
          <a:bodyPr>
            <a:normAutofit/>
          </a:bodyPr>
          <a:lstStyle/>
          <a:p>
            <a:pPr marL="0" indent="0" algn="just">
              <a:spcBef>
                <a:spcPts val="200"/>
              </a:spcBef>
            </a:pPr>
            <a:r>
              <a:rPr lang="en-US" altLang="en-US" sz="2400" b="1" dirty="0"/>
              <a:t>Project Products, specifying “</a:t>
            </a:r>
            <a:r>
              <a:rPr lang="en-US" altLang="en-US" sz="2400" b="1" u="sng" dirty="0">
                <a:solidFill>
                  <a:srgbClr val="FF0000"/>
                </a:solidFill>
              </a:rPr>
              <a:t>Deliverables</a:t>
            </a:r>
            <a:r>
              <a:rPr lang="en-US" altLang="en-US" sz="2400" b="1" dirty="0"/>
              <a:t>”</a:t>
            </a:r>
          </a:p>
          <a:p>
            <a:pPr indent="-342900" algn="just">
              <a:spcBef>
                <a:spcPts val="200"/>
              </a:spcBef>
            </a:pPr>
            <a:r>
              <a:rPr lang="en-US" altLang="en-US" sz="2400" dirty="0"/>
              <a:t>Must specify items to be </a:t>
            </a:r>
            <a:r>
              <a:rPr lang="en-US" altLang="en-US" sz="2400" dirty="0">
                <a:solidFill>
                  <a:srgbClr val="FF0000"/>
                </a:solidFill>
              </a:rPr>
              <a:t>delivered to customer</a:t>
            </a:r>
          </a:p>
          <a:p>
            <a:pPr lvl="1" indent="-342900" algn="just">
              <a:spcBef>
                <a:spcPts val="200"/>
              </a:spcBef>
            </a:pPr>
            <a:r>
              <a:rPr lang="en-US" altLang="en-US" sz="2400" dirty="0"/>
              <a:t>documents, user manuals</a:t>
            </a:r>
          </a:p>
          <a:p>
            <a:pPr indent="-342900" algn="just">
              <a:spcBef>
                <a:spcPts val="200"/>
              </a:spcBef>
            </a:pPr>
            <a:r>
              <a:rPr lang="en-US" altLang="en-US" sz="2400" dirty="0"/>
              <a:t>Must specify specific </a:t>
            </a:r>
            <a:r>
              <a:rPr lang="en-US" altLang="en-US" sz="2400" u="sng" dirty="0">
                <a:solidFill>
                  <a:srgbClr val="FF0000"/>
                </a:solidFill>
              </a:rPr>
              <a:t>software</a:t>
            </a:r>
            <a:r>
              <a:rPr lang="en-US" altLang="en-US" sz="2400" dirty="0">
                <a:solidFill>
                  <a:srgbClr val="FF0000"/>
                </a:solidFill>
              </a:rPr>
              <a:t> </a:t>
            </a:r>
            <a:r>
              <a:rPr lang="en-US" altLang="en-US" sz="2400" u="sng" dirty="0">
                <a:solidFill>
                  <a:srgbClr val="FF0000"/>
                </a:solidFill>
              </a:rPr>
              <a:t>products</a:t>
            </a:r>
            <a:r>
              <a:rPr lang="en-US" altLang="en-US" sz="2400" dirty="0">
                <a:solidFill>
                  <a:srgbClr val="FF0000"/>
                </a:solidFill>
              </a:rPr>
              <a:t> </a:t>
            </a:r>
            <a:r>
              <a:rPr lang="en-US" altLang="en-US" sz="2400" dirty="0"/>
              <a:t>(along with completion and installation </a:t>
            </a:r>
            <a:r>
              <a:rPr lang="en-US" altLang="en-US" sz="2400" dirty="0" smtClean="0"/>
              <a:t>dates</a:t>
            </a:r>
            <a:endParaRPr lang="en-US" altLang="en-US" sz="2400" dirty="0"/>
          </a:p>
        </p:txBody>
      </p:sp>
    </p:spTree>
    <p:extLst>
      <p:ext uri="{BB962C8B-B14F-4D97-AF65-F5344CB8AC3E}">
        <p14:creationId xmlns:p14="http://schemas.microsoft.com/office/powerpoint/2010/main" val="28355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36436164"/>
              </p:ext>
            </p:extLst>
          </p:nvPr>
        </p:nvGraphicFramePr>
        <p:xfrm>
          <a:off x="581025" y="2181225"/>
          <a:ext cx="11029950" cy="1854200"/>
        </p:xfrm>
        <a:graphic>
          <a:graphicData uri="http://schemas.openxmlformats.org/drawingml/2006/table">
            <a:tbl>
              <a:tblPr firstRow="1" bandRow="1">
                <a:tableStyleId>{5C22544A-7EE6-4342-B048-85BDC9FD1C3A}</a:tableStyleId>
              </a:tblPr>
              <a:tblGrid>
                <a:gridCol w="858308">
                  <a:extLst>
                    <a:ext uri="{9D8B030D-6E8A-4147-A177-3AD203B41FA5}">
                      <a16:colId xmlns:a16="http://schemas.microsoft.com/office/drawing/2014/main" val="20000"/>
                    </a:ext>
                  </a:extLst>
                </a:gridCol>
                <a:gridCol w="3553672">
                  <a:extLst>
                    <a:ext uri="{9D8B030D-6E8A-4147-A177-3AD203B41FA5}">
                      <a16:colId xmlns:a16="http://schemas.microsoft.com/office/drawing/2014/main" val="20001"/>
                    </a:ext>
                  </a:extLst>
                </a:gridCol>
                <a:gridCol w="2205990">
                  <a:extLst>
                    <a:ext uri="{9D8B030D-6E8A-4147-A177-3AD203B41FA5}">
                      <a16:colId xmlns:a16="http://schemas.microsoft.com/office/drawing/2014/main" val="20002"/>
                    </a:ext>
                  </a:extLst>
                </a:gridCol>
                <a:gridCol w="2205990">
                  <a:extLst>
                    <a:ext uri="{9D8B030D-6E8A-4147-A177-3AD203B41FA5}">
                      <a16:colId xmlns:a16="http://schemas.microsoft.com/office/drawing/2014/main" val="20003"/>
                    </a:ext>
                  </a:extLst>
                </a:gridCol>
                <a:gridCol w="2205990">
                  <a:extLst>
                    <a:ext uri="{9D8B030D-6E8A-4147-A177-3AD203B41FA5}">
                      <a16:colId xmlns:a16="http://schemas.microsoft.com/office/drawing/2014/main" val="20004"/>
                    </a:ext>
                  </a:extLst>
                </a:gridCol>
              </a:tblGrid>
              <a:tr h="370840">
                <a:tc>
                  <a:txBody>
                    <a:bodyPr/>
                    <a:lstStyle/>
                    <a:p>
                      <a:r>
                        <a:rPr lang="en-US" dirty="0" smtClean="0"/>
                        <a:t>No.</a:t>
                      </a:r>
                      <a:endParaRPr lang="en-US" dirty="0"/>
                    </a:p>
                  </a:txBody>
                  <a:tcPr/>
                </a:tc>
                <a:tc>
                  <a:txBody>
                    <a:bodyPr/>
                    <a:lstStyle/>
                    <a:p>
                      <a:r>
                        <a:rPr lang="en-US" dirty="0" smtClean="0"/>
                        <a:t>Deliverables</a:t>
                      </a:r>
                      <a:endParaRPr lang="en-US" dirty="0"/>
                    </a:p>
                  </a:txBody>
                  <a:tcPr/>
                </a:tc>
                <a:tc>
                  <a:txBody>
                    <a:bodyPr/>
                    <a:lstStyle/>
                    <a:p>
                      <a:r>
                        <a:rPr lang="en-US" dirty="0" smtClean="0"/>
                        <a:t>Media</a:t>
                      </a:r>
                      <a:endParaRPr lang="en-US" dirty="0"/>
                    </a:p>
                  </a:txBody>
                  <a:tcPr/>
                </a:tc>
                <a:tc>
                  <a:txBody>
                    <a:bodyPr/>
                    <a:lstStyle/>
                    <a:p>
                      <a:r>
                        <a:rPr lang="en-US" dirty="0" smtClean="0"/>
                        <a:t>QTY</a:t>
                      </a:r>
                      <a:endParaRPr lang="en-US" dirty="0"/>
                    </a:p>
                  </a:txBody>
                  <a:tcPr/>
                </a:tc>
                <a:tc>
                  <a:txBody>
                    <a:bodyPr/>
                    <a:lstStyle/>
                    <a:p>
                      <a:r>
                        <a:rPr lang="en-US" dirty="0" smtClean="0"/>
                        <a:t>Dates</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Proposal</a:t>
                      </a:r>
                      <a:endParaRPr lang="en-US" dirty="0"/>
                    </a:p>
                  </a:txBody>
                  <a:tcPr/>
                </a:tc>
                <a:tc>
                  <a:txBody>
                    <a:bodyPr/>
                    <a:lstStyle/>
                    <a:p>
                      <a:r>
                        <a:rPr lang="en-US" dirty="0" smtClean="0"/>
                        <a:t>Hardcopy</a:t>
                      </a:r>
                      <a:endParaRPr lang="en-US" dirty="0"/>
                    </a:p>
                  </a:txBody>
                  <a:tcPr/>
                </a:tc>
                <a:tc>
                  <a:txBody>
                    <a:bodyPr/>
                    <a:lstStyle/>
                    <a:p>
                      <a:r>
                        <a:rPr lang="en-US" dirty="0" smtClean="0"/>
                        <a:t>4</a:t>
                      </a:r>
                      <a:endParaRPr lang="en-US" dirty="0"/>
                    </a:p>
                  </a:txBody>
                  <a:tcPr/>
                </a:tc>
                <a:tc>
                  <a:txBody>
                    <a:bodyPr/>
                    <a:lstStyle/>
                    <a:p>
                      <a:r>
                        <a:rPr lang="en-US" dirty="0" smtClean="0"/>
                        <a:t>14 September 2022</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SRS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Hardcopy</a:t>
                      </a:r>
                      <a:endParaRPr lang="en-US" dirty="0"/>
                    </a:p>
                  </a:txBody>
                  <a:tcPr/>
                </a:tc>
                <a:tc>
                  <a:txBody>
                    <a:bodyPr/>
                    <a:lstStyle/>
                    <a:p>
                      <a:r>
                        <a:rPr lang="en-US" dirty="0" smtClean="0"/>
                        <a:t>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24 September 2022</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Acceptance Test</a:t>
                      </a:r>
                      <a:r>
                        <a:rPr lang="en-US" baseline="0" dirty="0" smtClean="0"/>
                        <a:t> Report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Hardcopy</a:t>
                      </a:r>
                      <a:endParaRPr lang="en-US" dirty="0"/>
                    </a:p>
                  </a:txBody>
                  <a:tcPr/>
                </a:tc>
                <a:tc>
                  <a:txBody>
                    <a:bodyPr/>
                    <a:lstStyle/>
                    <a:p>
                      <a:r>
                        <a:rPr lang="en-US" dirty="0" smtClean="0"/>
                        <a:t>3</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26</a:t>
                      </a:r>
                      <a:r>
                        <a:rPr lang="en-US" baseline="0" dirty="0" smtClean="0"/>
                        <a:t> </a:t>
                      </a:r>
                      <a:r>
                        <a:rPr lang="en-US" dirty="0" smtClean="0"/>
                        <a:t>September 2022</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dirty="0" smtClean="0"/>
                        <a:t>Software</a:t>
                      </a:r>
                      <a:endParaRPr lang="en-US" dirty="0"/>
                    </a:p>
                  </a:txBody>
                  <a:tcPr/>
                </a:tc>
                <a:tc>
                  <a:txBody>
                    <a:bodyPr/>
                    <a:lstStyle/>
                    <a:p>
                      <a:r>
                        <a:rPr lang="en-US" dirty="0" smtClean="0"/>
                        <a:t>DVD</a:t>
                      </a:r>
                      <a:endParaRPr lang="en-US" dirty="0"/>
                    </a:p>
                  </a:txBody>
                  <a:tcPr/>
                </a:tc>
                <a:tc>
                  <a:txBody>
                    <a:bodyPr/>
                    <a:lstStyle/>
                    <a:p>
                      <a:r>
                        <a:rPr lang="en-US" dirty="0" smtClean="0"/>
                        <a:t>30</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30 September 2022</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319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a:xfrm>
            <a:off x="581192" y="2037346"/>
            <a:ext cx="11029616" cy="3849103"/>
          </a:xfrm>
        </p:spPr>
        <p:txBody>
          <a:bodyPr/>
          <a:lstStyle/>
          <a:p>
            <a:pPr marL="0" indent="0" algn="just">
              <a:spcBef>
                <a:spcPts val="200"/>
              </a:spcBef>
            </a:pPr>
            <a:r>
              <a:rPr lang="en-US" altLang="en-US" sz="2400" b="1" dirty="0"/>
              <a:t> Project </a:t>
            </a:r>
            <a:r>
              <a:rPr lang="en-US" altLang="en-US" sz="2400" b="1" u="sng" dirty="0">
                <a:solidFill>
                  <a:srgbClr val="FF0000"/>
                </a:solidFill>
              </a:rPr>
              <a:t>Interfaces</a:t>
            </a:r>
          </a:p>
          <a:p>
            <a:pPr marL="514350" lvl="1" indent="0" algn="just">
              <a:spcBef>
                <a:spcPts val="200"/>
              </a:spcBef>
            </a:pPr>
            <a:r>
              <a:rPr lang="en-US" altLang="en-US" sz="2400" b="1" dirty="0"/>
              <a:t> </a:t>
            </a:r>
            <a:r>
              <a:rPr lang="en-US" altLang="en-US" sz="2400" dirty="0"/>
              <a:t>Interfaces with </a:t>
            </a:r>
            <a:r>
              <a:rPr lang="en-US" altLang="en-US" sz="2400" u="sng" dirty="0"/>
              <a:t>existing</a:t>
            </a:r>
            <a:r>
              <a:rPr lang="en-US" altLang="en-US" sz="2400" dirty="0"/>
              <a:t> software packages </a:t>
            </a:r>
            <a:r>
              <a:rPr lang="en-US" altLang="en-US" sz="2400" dirty="0">
                <a:solidFill>
                  <a:srgbClr val="0070C0"/>
                </a:solidFill>
              </a:rPr>
              <a:t>(software interface)</a:t>
            </a:r>
          </a:p>
          <a:p>
            <a:pPr marL="514350" lvl="1" indent="0" algn="just">
              <a:spcBef>
                <a:spcPts val="200"/>
              </a:spcBef>
            </a:pPr>
            <a:r>
              <a:rPr lang="en-US" altLang="en-US" sz="2400" dirty="0" smtClean="0"/>
              <a:t>Interfaces </a:t>
            </a:r>
            <a:r>
              <a:rPr lang="en-US" altLang="en-US" sz="2400" dirty="0"/>
              <a:t>with other software </a:t>
            </a:r>
          </a:p>
        </p:txBody>
      </p:sp>
    </p:spTree>
    <p:extLst>
      <p:ext uri="{BB962C8B-B14F-4D97-AF65-F5344CB8AC3E}">
        <p14:creationId xmlns:p14="http://schemas.microsoft.com/office/powerpoint/2010/main" val="299077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a:xfrm>
            <a:off x="581192" y="1620252"/>
            <a:ext cx="11273924" cy="5029199"/>
          </a:xfrm>
        </p:spPr>
        <p:txBody>
          <a:bodyPr>
            <a:normAutofit/>
          </a:bodyPr>
          <a:lstStyle/>
          <a:p>
            <a:pPr marL="0" indent="0">
              <a:lnSpc>
                <a:spcPct val="120000"/>
              </a:lnSpc>
              <a:spcBef>
                <a:spcPts val="600"/>
              </a:spcBef>
            </a:pPr>
            <a:r>
              <a:rPr lang="en-US" altLang="en-US" sz="2600" dirty="0"/>
              <a:t> </a:t>
            </a:r>
            <a:r>
              <a:rPr lang="en-US" altLang="en-US" sz="2600" b="1" dirty="0"/>
              <a:t> Project </a:t>
            </a:r>
            <a:r>
              <a:rPr lang="en-US" altLang="en-US" sz="2600" b="1" dirty="0">
                <a:solidFill>
                  <a:srgbClr val="FF0000"/>
                </a:solidFill>
              </a:rPr>
              <a:t>methodology</a:t>
            </a:r>
            <a:r>
              <a:rPr lang="en-US" altLang="en-US" sz="2600" b="1" dirty="0"/>
              <a:t> and </a:t>
            </a:r>
            <a:r>
              <a:rPr lang="en-US" altLang="en-US" sz="2600" b="1" dirty="0">
                <a:solidFill>
                  <a:srgbClr val="FF0000"/>
                </a:solidFill>
              </a:rPr>
              <a:t>development tools</a:t>
            </a:r>
          </a:p>
          <a:p>
            <a:pPr marL="514350" lvl="1" indent="0">
              <a:lnSpc>
                <a:spcPct val="120000"/>
              </a:lnSpc>
              <a:spcBef>
                <a:spcPts val="600"/>
              </a:spcBef>
            </a:pPr>
            <a:r>
              <a:rPr lang="en-US" altLang="en-US" dirty="0" smtClean="0"/>
              <a:t>Waterfall</a:t>
            </a:r>
          </a:p>
          <a:p>
            <a:pPr marL="514350" lvl="1" indent="0">
              <a:lnSpc>
                <a:spcPct val="120000"/>
              </a:lnSpc>
              <a:spcBef>
                <a:spcPts val="600"/>
              </a:spcBef>
            </a:pPr>
            <a:r>
              <a:rPr lang="en-US" altLang="en-US" dirty="0" smtClean="0"/>
              <a:t>Agile</a:t>
            </a:r>
          </a:p>
          <a:p>
            <a:pPr marL="514350" lvl="1" indent="0">
              <a:lnSpc>
                <a:spcPct val="120000"/>
              </a:lnSpc>
              <a:spcBef>
                <a:spcPts val="600"/>
              </a:spcBef>
            </a:pPr>
            <a:r>
              <a:rPr lang="en-US" altLang="en-US" dirty="0" smtClean="0"/>
              <a:t>V-model so forth.</a:t>
            </a:r>
          </a:p>
          <a:p>
            <a:pPr marL="514350" lvl="1" indent="0">
              <a:lnSpc>
                <a:spcPct val="120000"/>
              </a:lnSpc>
              <a:spcBef>
                <a:spcPts val="600"/>
              </a:spcBef>
            </a:pPr>
            <a:r>
              <a:rPr lang="en-US" altLang="en-US" dirty="0" smtClean="0"/>
              <a:t>Hardware AND SOFTWARE TOOLS</a:t>
            </a:r>
          </a:p>
          <a:p>
            <a:pPr marL="514350" lvl="1" indent="0">
              <a:lnSpc>
                <a:spcPct val="120000"/>
              </a:lnSpc>
              <a:spcBef>
                <a:spcPts val="600"/>
              </a:spcBef>
            </a:pPr>
            <a:r>
              <a:rPr lang="en-US" altLang="en-US" dirty="0" smtClean="0"/>
              <a:t>Management tools</a:t>
            </a:r>
          </a:p>
          <a:p>
            <a:pPr marL="0" indent="0">
              <a:lnSpc>
                <a:spcPct val="120000"/>
              </a:lnSpc>
              <a:spcBef>
                <a:spcPts val="600"/>
              </a:spcBef>
            </a:pPr>
            <a:r>
              <a:rPr lang="en-US" altLang="en-US" sz="2600" b="1" dirty="0" smtClean="0"/>
              <a:t>Software </a:t>
            </a:r>
            <a:r>
              <a:rPr lang="en-US" altLang="en-US" sz="2600" b="1" dirty="0"/>
              <a:t>Development </a:t>
            </a:r>
            <a:r>
              <a:rPr lang="en-US" altLang="en-US" sz="2600" b="1" dirty="0">
                <a:solidFill>
                  <a:srgbClr val="FF0000"/>
                </a:solidFill>
              </a:rPr>
              <a:t>Standards</a:t>
            </a:r>
            <a:r>
              <a:rPr lang="en-US" altLang="en-US" sz="2600" b="1" dirty="0"/>
              <a:t> and </a:t>
            </a:r>
            <a:r>
              <a:rPr lang="en-US" altLang="en-US" sz="2600" b="1" dirty="0" smtClean="0">
                <a:solidFill>
                  <a:srgbClr val="FF0000"/>
                </a:solidFill>
              </a:rPr>
              <a:t>Procedures</a:t>
            </a:r>
          </a:p>
          <a:p>
            <a:pPr lvl="1">
              <a:lnSpc>
                <a:spcPct val="120000"/>
              </a:lnSpc>
              <a:spcBef>
                <a:spcPts val="600"/>
              </a:spcBef>
              <a:buFont typeface="Wingdings" panose="05000000000000000000" pitchFamily="2" charset="2"/>
              <a:buChar char="§"/>
            </a:pPr>
            <a:r>
              <a:rPr lang="en-US" altLang="en-US" sz="1400" dirty="0" smtClean="0">
                <a:solidFill>
                  <a:schemeClr val="tx1"/>
                </a:solidFill>
              </a:rPr>
              <a:t>ISO</a:t>
            </a:r>
          </a:p>
          <a:p>
            <a:pPr lvl="1">
              <a:lnSpc>
                <a:spcPct val="120000"/>
              </a:lnSpc>
              <a:spcBef>
                <a:spcPts val="600"/>
              </a:spcBef>
              <a:buFont typeface="Wingdings" panose="05000000000000000000" pitchFamily="2" charset="2"/>
              <a:buChar char="§"/>
            </a:pPr>
            <a:r>
              <a:rPr lang="en-US" altLang="en-US" sz="1400" dirty="0" smtClean="0">
                <a:solidFill>
                  <a:schemeClr val="tx1"/>
                </a:solidFill>
              </a:rPr>
              <a:t>CMMI</a:t>
            </a:r>
          </a:p>
          <a:p>
            <a:pPr lvl="1">
              <a:lnSpc>
                <a:spcPct val="120000"/>
              </a:lnSpc>
              <a:spcBef>
                <a:spcPts val="600"/>
              </a:spcBef>
              <a:buFont typeface="Wingdings" panose="05000000000000000000" pitchFamily="2" charset="2"/>
              <a:buChar char="§"/>
            </a:pPr>
            <a:r>
              <a:rPr lang="en-US" altLang="en-US" sz="1400" dirty="0" smtClean="0">
                <a:solidFill>
                  <a:schemeClr val="tx1"/>
                </a:solidFill>
              </a:rPr>
              <a:t>WBS</a:t>
            </a:r>
            <a:endParaRPr lang="en-US" altLang="en-US" sz="1400" dirty="0">
              <a:solidFill>
                <a:schemeClr val="tx1"/>
              </a:solidFill>
            </a:endParaRPr>
          </a:p>
        </p:txBody>
      </p:sp>
    </p:spTree>
    <p:extLst>
      <p:ext uri="{BB962C8B-B14F-4D97-AF65-F5344CB8AC3E}">
        <p14:creationId xmlns:p14="http://schemas.microsoft.com/office/powerpoint/2010/main" val="113088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a:xfrm>
            <a:off x="581192" y="1844842"/>
            <a:ext cx="11306008" cy="4479757"/>
          </a:xfrm>
        </p:spPr>
        <p:txBody>
          <a:bodyPr>
            <a:normAutofit/>
          </a:bodyPr>
          <a:lstStyle/>
          <a:p>
            <a:pPr marL="0" indent="0">
              <a:lnSpc>
                <a:spcPct val="120000"/>
              </a:lnSpc>
              <a:spcBef>
                <a:spcPts val="200"/>
              </a:spcBef>
            </a:pPr>
            <a:r>
              <a:rPr lang="en-US" altLang="en-US" sz="2600" dirty="0"/>
              <a:t> </a:t>
            </a:r>
            <a:r>
              <a:rPr lang="en-US" altLang="en-US" sz="2600" b="1" dirty="0"/>
              <a:t>Map of the </a:t>
            </a:r>
            <a:r>
              <a:rPr lang="en-US" altLang="en-US" sz="2600" b="1" dirty="0">
                <a:solidFill>
                  <a:srgbClr val="FF0000"/>
                </a:solidFill>
              </a:rPr>
              <a:t>Development Process</a:t>
            </a:r>
          </a:p>
          <a:p>
            <a:pPr marL="297180" lvl="1" indent="0">
              <a:lnSpc>
                <a:spcPct val="120000"/>
              </a:lnSpc>
              <a:spcBef>
                <a:spcPts val="200"/>
              </a:spcBef>
            </a:pPr>
            <a:r>
              <a:rPr lang="en-US" altLang="en-US" sz="2400" dirty="0"/>
              <a:t>Detailed definition of project’s phases:</a:t>
            </a:r>
          </a:p>
          <a:p>
            <a:pPr marL="297180" lvl="1" indent="0">
              <a:lnSpc>
                <a:spcPct val="120000"/>
              </a:lnSpc>
              <a:spcBef>
                <a:spcPts val="200"/>
              </a:spcBef>
            </a:pPr>
            <a:r>
              <a:rPr lang="en-US" altLang="en-US" sz="2400" dirty="0" smtClean="0"/>
              <a:t>Estimates </a:t>
            </a:r>
            <a:r>
              <a:rPr lang="en-US" altLang="en-US" sz="2400" dirty="0"/>
              <a:t>of each activity’s duration:  </a:t>
            </a:r>
          </a:p>
          <a:p>
            <a:pPr marL="662940" lvl="2" indent="0">
              <a:lnSpc>
                <a:spcPct val="120000"/>
              </a:lnSpc>
              <a:spcBef>
                <a:spcPts val="200"/>
              </a:spcBef>
            </a:pPr>
            <a:r>
              <a:rPr lang="en-US" altLang="en-US" sz="2400" dirty="0" smtClean="0"/>
              <a:t>Sequencing </a:t>
            </a:r>
            <a:r>
              <a:rPr lang="en-US" altLang="en-US" sz="2400" dirty="0"/>
              <a:t>and dependency of activities.</a:t>
            </a:r>
          </a:p>
          <a:p>
            <a:pPr marL="297180" lvl="1" indent="0">
              <a:lnSpc>
                <a:spcPct val="120000"/>
              </a:lnSpc>
              <a:spcBef>
                <a:spcPts val="200"/>
              </a:spcBef>
            </a:pPr>
            <a:r>
              <a:rPr lang="en-US" altLang="en-US" dirty="0"/>
              <a:t> </a:t>
            </a:r>
            <a:r>
              <a:rPr lang="en-US" altLang="en-US" sz="2400" dirty="0"/>
              <a:t>List of professional resources needed overall and for each activity</a:t>
            </a:r>
            <a:r>
              <a:rPr lang="en-US" altLang="en-US" sz="2400" dirty="0" smtClean="0"/>
              <a:t>.</a:t>
            </a:r>
            <a:endParaRPr lang="en-US" altLang="en-US" sz="2400" dirty="0"/>
          </a:p>
        </p:txBody>
      </p:sp>
    </p:spTree>
    <p:extLst>
      <p:ext uri="{BB962C8B-B14F-4D97-AF65-F5344CB8AC3E}">
        <p14:creationId xmlns:p14="http://schemas.microsoft.com/office/powerpoint/2010/main" val="1416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01D3-B15F-4934-887A-5FCE7F2DF401}"/>
              </a:ext>
            </a:extLst>
          </p:cNvPr>
          <p:cNvSpPr>
            <a:spLocks noGrp="1"/>
          </p:cNvSpPr>
          <p:nvPr>
            <p:ph type="title"/>
          </p:nvPr>
        </p:nvSpPr>
        <p:spPr/>
        <p:txBody>
          <a:bodyPr/>
          <a:lstStyle/>
          <a:p>
            <a:r>
              <a:rPr lang="en-US" altLang="en-US" dirty="0">
                <a:sym typeface="Times New Roman" pitchFamily="18" charset="0"/>
              </a:rPr>
              <a:t>Elements of the Development Plan</a:t>
            </a:r>
            <a:endParaRPr lang="en-US" dirty="0"/>
          </a:p>
        </p:txBody>
      </p:sp>
      <p:sp>
        <p:nvSpPr>
          <p:cNvPr id="3" name="Content Placeholder 2">
            <a:extLst>
              <a:ext uri="{FF2B5EF4-FFF2-40B4-BE49-F238E27FC236}">
                <a16:creationId xmlns:a16="http://schemas.microsoft.com/office/drawing/2014/main" id="{B06DAE9B-D257-4D59-AF08-5FC3CA34B519}"/>
              </a:ext>
            </a:extLst>
          </p:cNvPr>
          <p:cNvSpPr>
            <a:spLocks noGrp="1"/>
          </p:cNvSpPr>
          <p:nvPr>
            <p:ph idx="1"/>
          </p:nvPr>
        </p:nvSpPr>
        <p:spPr/>
        <p:txBody>
          <a:bodyPr>
            <a:normAutofit/>
          </a:bodyPr>
          <a:lstStyle/>
          <a:p>
            <a:pPr marL="697230" lvl="2" indent="0" algn="just">
              <a:spcBef>
                <a:spcPts val="0"/>
              </a:spcBef>
            </a:pPr>
            <a:r>
              <a:rPr lang="en-US" altLang="en-US" sz="2000" dirty="0"/>
              <a:t>Can use PERT and CPM and other activities to communicate activities, durations, deliverable dates, …</a:t>
            </a:r>
          </a:p>
          <a:p>
            <a:pPr marL="697230" lvl="2" indent="0" algn="just">
              <a:spcBef>
                <a:spcPts val="0"/>
              </a:spcBef>
            </a:pPr>
            <a:r>
              <a:rPr lang="en-US" altLang="en-US" sz="2000" dirty="0" smtClean="0"/>
              <a:t>Some </a:t>
            </a:r>
            <a:r>
              <a:rPr lang="en-US" altLang="en-US" sz="2000" dirty="0"/>
              <a:t>like Microsoft Project.</a:t>
            </a:r>
          </a:p>
          <a:p>
            <a:pPr marL="697230" lvl="2" indent="0" algn="just">
              <a:spcBef>
                <a:spcPts val="0"/>
              </a:spcBef>
            </a:pPr>
            <a:r>
              <a:rPr lang="en-US" altLang="en-US" sz="2000" dirty="0"/>
              <a:t>Can use more modern tools too, like IBM’s Rational Team Concert (RTC).</a:t>
            </a:r>
          </a:p>
          <a:p>
            <a:pPr algn="just"/>
            <a:endParaRPr lang="en-US" sz="2400" dirty="0"/>
          </a:p>
        </p:txBody>
      </p:sp>
    </p:spTree>
    <p:extLst>
      <p:ext uri="{BB962C8B-B14F-4D97-AF65-F5344CB8AC3E}">
        <p14:creationId xmlns:p14="http://schemas.microsoft.com/office/powerpoint/2010/main" val="3071036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Gantt Chart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316" y="2155574"/>
            <a:ext cx="6858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06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cs typeface="Times New Roman" pitchFamily="18" charset="0"/>
                <a:sym typeface="Times New Roman" pitchFamily="18" charset="0"/>
              </a:rPr>
              <a:t>Elements of the Development Plan…</a:t>
            </a:r>
            <a:endParaRPr lang="en-GB" sz="3600" dirty="0"/>
          </a:p>
        </p:txBody>
      </p:sp>
      <p:sp>
        <p:nvSpPr>
          <p:cNvPr id="3" name="Content Placeholder 2"/>
          <p:cNvSpPr>
            <a:spLocks noGrp="1"/>
          </p:cNvSpPr>
          <p:nvPr>
            <p:ph idx="1"/>
          </p:nvPr>
        </p:nvSpPr>
        <p:spPr>
          <a:xfrm>
            <a:off x="581191" y="1854785"/>
            <a:ext cx="11209755" cy="4602162"/>
          </a:xfrm>
        </p:spPr>
        <p:txBody>
          <a:bodyPr/>
          <a:lstStyle/>
          <a:p>
            <a:pPr marL="0" indent="0">
              <a:spcBef>
                <a:spcPts val="200"/>
              </a:spcBef>
            </a:pPr>
            <a:r>
              <a:rPr lang="en-US" altLang="en-US" sz="2400" dirty="0"/>
              <a:t> </a:t>
            </a:r>
            <a:r>
              <a:rPr lang="en-US" altLang="en-US" sz="2400" b="1" dirty="0"/>
              <a:t>Project </a:t>
            </a:r>
            <a:r>
              <a:rPr lang="en-US" altLang="en-US" sz="2400" b="1" dirty="0" smtClean="0">
                <a:solidFill>
                  <a:srgbClr val="FF0000"/>
                </a:solidFill>
              </a:rPr>
              <a:t>Milestones</a:t>
            </a:r>
          </a:p>
          <a:p>
            <a:pPr marL="324000" lvl="1" indent="0">
              <a:spcBef>
                <a:spcPts val="200"/>
              </a:spcBef>
            </a:pPr>
            <a:r>
              <a:rPr lang="en-US" altLang="en-US" sz="1800" dirty="0" smtClean="0">
                <a:solidFill>
                  <a:schemeClr val="tx1"/>
                </a:solidFill>
              </a:rPr>
              <a:t>Completion time with project products</a:t>
            </a:r>
            <a:endParaRPr lang="en-US" altLang="en-US" sz="1800" dirty="0">
              <a:solidFill>
                <a:schemeClr val="tx1"/>
              </a:solidFill>
            </a:endParaRPr>
          </a:p>
        </p:txBody>
      </p:sp>
    </p:spTree>
    <p:extLst>
      <p:ext uri="{BB962C8B-B14F-4D97-AF65-F5344CB8AC3E}">
        <p14:creationId xmlns:p14="http://schemas.microsoft.com/office/powerpoint/2010/main" val="261616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pPr marL="0" indent="0">
              <a:buNone/>
            </a:pPr>
            <a:r>
              <a:rPr lang="en-US" sz="3200" b="1" dirty="0" smtClean="0"/>
              <a:t>Development and Quality plan</a:t>
            </a:r>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a:xfrm>
            <a:off x="235752" y="2109376"/>
            <a:ext cx="11029615" cy="3678303"/>
          </a:xfrm>
        </p:spPr>
        <p:txBody>
          <a:bodyPr>
            <a:normAutofit/>
          </a:bodyPr>
          <a:lstStyle/>
          <a:p>
            <a:pPr marL="0" indent="0" algn="just">
              <a:spcBef>
                <a:spcPts val="200"/>
              </a:spcBef>
            </a:pPr>
            <a:r>
              <a:rPr lang="en-US" altLang="en-US" sz="2400" b="1" dirty="0"/>
              <a:t>Project staff organization and coordination with </a:t>
            </a:r>
            <a:r>
              <a:rPr lang="en-US" altLang="en-US" sz="2400" b="1" u="sng" dirty="0">
                <a:solidFill>
                  <a:srgbClr val="FF0000"/>
                </a:solidFill>
              </a:rPr>
              <a:t>external</a:t>
            </a:r>
            <a:r>
              <a:rPr lang="en-US" altLang="en-US" sz="2400" b="1" dirty="0"/>
              <a:t> </a:t>
            </a:r>
            <a:r>
              <a:rPr lang="en-US" altLang="en-US" sz="2400" b="1" dirty="0" smtClean="0"/>
              <a:t>participants</a:t>
            </a:r>
            <a:endParaRPr lang="en-US" altLang="en-US" sz="2400" b="1" dirty="0"/>
          </a:p>
          <a:p>
            <a:pPr marL="514350" lvl="1" indent="0" algn="just">
              <a:spcBef>
                <a:spcPts val="200"/>
              </a:spcBef>
            </a:pPr>
            <a:r>
              <a:rPr lang="en-US" altLang="en-US" sz="2200" dirty="0" smtClean="0"/>
              <a:t>Organizational structure</a:t>
            </a:r>
          </a:p>
          <a:p>
            <a:pPr marL="514350" lvl="1" indent="0" algn="just">
              <a:spcBef>
                <a:spcPts val="200"/>
              </a:spcBef>
            </a:pPr>
            <a:r>
              <a:rPr lang="en-US" altLang="en-US" sz="2200" dirty="0" smtClean="0"/>
              <a:t>Professional requirements</a:t>
            </a:r>
          </a:p>
          <a:p>
            <a:pPr marL="514350" lvl="1" indent="0" algn="just">
              <a:spcBef>
                <a:spcPts val="200"/>
              </a:spcBef>
            </a:pPr>
            <a:r>
              <a:rPr lang="en-US" altLang="en-US" sz="2200" dirty="0" smtClean="0"/>
              <a:t>Number of team members</a:t>
            </a:r>
          </a:p>
          <a:p>
            <a:pPr marL="514350" lvl="1" indent="0" algn="just">
              <a:spcBef>
                <a:spcPts val="200"/>
              </a:spcBef>
            </a:pPr>
            <a:r>
              <a:rPr lang="en-US" altLang="en-US" sz="2200" dirty="0"/>
              <a:t>Long term leadership;  team losses due to many factors;</a:t>
            </a:r>
          </a:p>
          <a:p>
            <a:pPr marL="514350" lvl="1" indent="0" algn="just">
              <a:spcBef>
                <a:spcPts val="200"/>
              </a:spcBef>
            </a:pPr>
            <a:endParaRPr lang="en-US" altLang="en-US" sz="2200" dirty="0" smtClean="0"/>
          </a:p>
          <a:p>
            <a:pPr algn="just"/>
            <a:endParaRPr lang="en-GB" sz="2400" dirty="0"/>
          </a:p>
        </p:txBody>
      </p:sp>
    </p:spTree>
    <p:extLst>
      <p:ext uri="{BB962C8B-B14F-4D97-AF65-F5344CB8AC3E}">
        <p14:creationId xmlns:p14="http://schemas.microsoft.com/office/powerpoint/2010/main" val="2685411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66324"/>
            <a:ext cx="11029616" cy="1013800"/>
          </a:xfrm>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a:xfrm>
            <a:off x="385011" y="1716504"/>
            <a:ext cx="11373852" cy="5197642"/>
          </a:xfrm>
        </p:spPr>
        <p:txBody>
          <a:bodyPr>
            <a:normAutofit/>
          </a:bodyPr>
          <a:lstStyle/>
          <a:p>
            <a:pPr marL="0" indent="0">
              <a:lnSpc>
                <a:spcPct val="120000"/>
              </a:lnSpc>
              <a:spcBef>
                <a:spcPts val="200"/>
              </a:spcBef>
            </a:pPr>
            <a:r>
              <a:rPr lang="en-US" altLang="en-US" sz="3400" dirty="0"/>
              <a:t> </a:t>
            </a:r>
            <a:r>
              <a:rPr lang="en-US" altLang="en-US" sz="3400" b="1" dirty="0"/>
              <a:t>Required development facilities</a:t>
            </a:r>
          </a:p>
          <a:p>
            <a:pPr marL="297180" lvl="1" indent="0">
              <a:lnSpc>
                <a:spcPct val="120000"/>
              </a:lnSpc>
              <a:spcBef>
                <a:spcPts val="200"/>
              </a:spcBef>
            </a:pPr>
            <a:r>
              <a:rPr lang="en-US" altLang="en-US" sz="2900" dirty="0"/>
              <a:t> Required hardware, software, tools, </a:t>
            </a:r>
            <a:r>
              <a:rPr lang="en-US" altLang="en-US" sz="2900" dirty="0" smtClean="0"/>
              <a:t>office space</a:t>
            </a:r>
            <a:r>
              <a:rPr lang="en-US" altLang="en-US" sz="2900" dirty="0"/>
              <a:t>, </a:t>
            </a:r>
            <a:r>
              <a:rPr lang="en-US" altLang="en-US" sz="2900" dirty="0" smtClean="0"/>
              <a:t>infrastructure</a:t>
            </a:r>
          </a:p>
          <a:p>
            <a:pPr marL="297180" lvl="1" indent="0">
              <a:lnSpc>
                <a:spcPct val="120000"/>
              </a:lnSpc>
              <a:spcBef>
                <a:spcPts val="200"/>
              </a:spcBef>
            </a:pPr>
            <a:r>
              <a:rPr lang="en-US" altLang="en-US" sz="3400" dirty="0" smtClean="0"/>
              <a:t> </a:t>
            </a:r>
            <a:r>
              <a:rPr lang="en-US" altLang="en-US" sz="3400" b="1" dirty="0"/>
              <a:t>Development Risks and Risk Management </a:t>
            </a:r>
            <a:r>
              <a:rPr lang="en-US" altLang="en-US" sz="3400" b="1" dirty="0" smtClean="0"/>
              <a:t>Actions</a:t>
            </a:r>
            <a:endParaRPr lang="en-US" altLang="en-US" sz="2900" dirty="0"/>
          </a:p>
          <a:p>
            <a:pPr lvl="2" indent="-342900">
              <a:lnSpc>
                <a:spcPct val="120000"/>
              </a:lnSpc>
              <a:spcBef>
                <a:spcPts val="200"/>
              </a:spcBef>
            </a:pPr>
            <a:r>
              <a:rPr lang="en-US" altLang="en-US" sz="2600" dirty="0"/>
              <a:t>Technology Risks – lack of expertise;  not correct / needed tools</a:t>
            </a:r>
          </a:p>
          <a:p>
            <a:pPr lvl="2" indent="-342900">
              <a:lnSpc>
                <a:spcPct val="120000"/>
              </a:lnSpc>
              <a:spcBef>
                <a:spcPts val="200"/>
              </a:spcBef>
            </a:pPr>
            <a:r>
              <a:rPr lang="en-US" altLang="en-US" sz="2600" dirty="0" smtClean="0"/>
              <a:t>Environmental </a:t>
            </a:r>
            <a:r>
              <a:rPr lang="en-US" altLang="en-US" sz="2600" dirty="0"/>
              <a:t>Risk: </a:t>
            </a:r>
          </a:p>
          <a:p>
            <a:pPr lvl="3" indent="-342900">
              <a:lnSpc>
                <a:spcPct val="120000"/>
              </a:lnSpc>
              <a:spcBef>
                <a:spcPts val="200"/>
              </a:spcBef>
            </a:pPr>
            <a:r>
              <a:rPr lang="en-US" altLang="en-US" sz="2300" dirty="0" smtClean="0"/>
              <a:t>Interdependence </a:t>
            </a:r>
            <a:r>
              <a:rPr lang="en-US" altLang="en-US" sz="2300" dirty="0"/>
              <a:t>of other organizational elements who supply resources (subcontractors, specialized hardware, etc. )</a:t>
            </a:r>
          </a:p>
          <a:p>
            <a:pPr marL="0" indent="0">
              <a:lnSpc>
                <a:spcPct val="120000"/>
              </a:lnSpc>
              <a:spcBef>
                <a:spcPts val="200"/>
              </a:spcBef>
            </a:pPr>
            <a:endParaRPr lang="en-GB" dirty="0"/>
          </a:p>
        </p:txBody>
      </p:sp>
    </p:spTree>
    <p:extLst>
      <p:ext uri="{BB962C8B-B14F-4D97-AF65-F5344CB8AC3E}">
        <p14:creationId xmlns:p14="http://schemas.microsoft.com/office/powerpoint/2010/main" val="255361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ym typeface="Times New Roman" pitchFamily="18" charset="0"/>
              </a:rPr>
              <a:t>Elements of the Development Plan</a:t>
            </a:r>
            <a:endParaRPr lang="en-GB" sz="3600" dirty="0"/>
          </a:p>
        </p:txBody>
      </p:sp>
      <p:sp>
        <p:nvSpPr>
          <p:cNvPr id="3" name="Content Placeholder 2"/>
          <p:cNvSpPr>
            <a:spLocks noGrp="1"/>
          </p:cNvSpPr>
          <p:nvPr>
            <p:ph idx="1"/>
          </p:nvPr>
        </p:nvSpPr>
        <p:spPr/>
        <p:txBody>
          <a:bodyPr/>
          <a:lstStyle/>
          <a:p>
            <a:pPr algn="just">
              <a:spcBef>
                <a:spcPts val="200"/>
              </a:spcBef>
            </a:pPr>
            <a:r>
              <a:rPr lang="en-US" altLang="en-US" sz="2600" b="1" dirty="0" smtClean="0"/>
              <a:t>Control methods</a:t>
            </a:r>
          </a:p>
          <a:p>
            <a:pPr marL="297180" lvl="1" indent="0" algn="just">
              <a:spcBef>
                <a:spcPts val="200"/>
              </a:spcBef>
            </a:pPr>
            <a:r>
              <a:rPr lang="en-US" altLang="en-US" sz="1800" dirty="0" smtClean="0"/>
              <a:t> Progress reports and coordination meetings are </a:t>
            </a:r>
            <a:r>
              <a:rPr lang="en-US" altLang="en-US" sz="1800" dirty="0" smtClean="0">
                <a:solidFill>
                  <a:srgbClr val="FF0000"/>
                </a:solidFill>
              </a:rPr>
              <a:t>planned</a:t>
            </a:r>
            <a:r>
              <a:rPr lang="en-US" altLang="en-US" sz="1800" dirty="0" smtClean="0"/>
              <a:t> to control project implementation </a:t>
            </a:r>
          </a:p>
          <a:p>
            <a:pPr marL="0" indent="0" algn="just">
              <a:spcBef>
                <a:spcPts val="200"/>
              </a:spcBef>
            </a:pPr>
            <a:r>
              <a:rPr lang="en-US" altLang="en-US" sz="2600" b="1" dirty="0" smtClean="0"/>
              <a:t>Project Cost Estimates</a:t>
            </a:r>
          </a:p>
          <a:p>
            <a:pPr marL="297180" lvl="1" indent="0" algn="just">
              <a:spcBef>
                <a:spcPts val="200"/>
              </a:spcBef>
            </a:pPr>
            <a:r>
              <a:rPr lang="en-US" altLang="en-US" sz="1800" dirty="0" smtClean="0">
                <a:solidFill>
                  <a:srgbClr val="669900"/>
                </a:solidFill>
              </a:rPr>
              <a:t> </a:t>
            </a:r>
            <a:r>
              <a:rPr lang="en-US" altLang="en-US" sz="1800" dirty="0" smtClean="0"/>
              <a:t>These are based on </a:t>
            </a:r>
            <a:r>
              <a:rPr lang="en-US" altLang="en-US" sz="1800" dirty="0" smtClean="0">
                <a:solidFill>
                  <a:srgbClr val="FF0000"/>
                </a:solidFill>
              </a:rPr>
              <a:t>proposal cost estimates </a:t>
            </a:r>
            <a:r>
              <a:rPr lang="en-US" altLang="en-US" sz="1800" dirty="0" smtClean="0"/>
              <a:t>followed by  thorough review and continuous updating.</a:t>
            </a:r>
          </a:p>
          <a:p>
            <a:pPr marL="297180" lvl="1" indent="0" algn="just">
              <a:spcBef>
                <a:spcPts val="200"/>
              </a:spcBef>
            </a:pPr>
            <a:r>
              <a:rPr lang="en-US" altLang="en-US" sz="1800" dirty="0" smtClean="0"/>
              <a:t> Changes can/will occur and these can be </a:t>
            </a:r>
            <a:r>
              <a:rPr lang="en-US" altLang="en-US" sz="1800" dirty="0" smtClean="0">
                <a:solidFill>
                  <a:srgbClr val="FF0000"/>
                </a:solidFill>
              </a:rPr>
              <a:t>major budget impacts</a:t>
            </a:r>
            <a:r>
              <a:rPr lang="en-US" altLang="en-US" sz="1800" dirty="0" smtClean="0"/>
              <a:t>, such as subcontractors don’t fulfill their obligations or other unplanned expenditures arise.</a:t>
            </a:r>
          </a:p>
          <a:p>
            <a:pPr marL="297180" lvl="1" indent="0" algn="just">
              <a:spcBef>
                <a:spcPts val="200"/>
              </a:spcBef>
            </a:pPr>
            <a:r>
              <a:rPr lang="en-US" altLang="en-US" sz="1800" dirty="0" smtClean="0"/>
              <a:t> Some projects are ‘</a:t>
            </a:r>
            <a:r>
              <a:rPr lang="en-US" altLang="en-US" sz="1800" u="sng" dirty="0" smtClean="0">
                <a:solidFill>
                  <a:srgbClr val="FF0000"/>
                </a:solidFill>
              </a:rPr>
              <a:t>successes</a:t>
            </a:r>
            <a:r>
              <a:rPr lang="en-US" altLang="en-US" sz="1800" dirty="0" smtClean="0"/>
              <a:t>’ but way over budget.</a:t>
            </a:r>
          </a:p>
          <a:p>
            <a:pPr marL="297180" lvl="1" indent="0" algn="just">
              <a:spcBef>
                <a:spcPts val="200"/>
              </a:spcBef>
            </a:pPr>
            <a:r>
              <a:rPr lang="en-US" altLang="en-US" sz="1800" dirty="0" smtClean="0"/>
              <a:t> Ultimately, the </a:t>
            </a:r>
            <a:r>
              <a:rPr lang="en-US" altLang="en-US" sz="1800" dirty="0" smtClean="0">
                <a:solidFill>
                  <a:srgbClr val="FF0000"/>
                </a:solidFill>
              </a:rPr>
              <a:t>approval</a:t>
            </a:r>
            <a:r>
              <a:rPr lang="en-US" altLang="en-US" sz="1800" dirty="0" smtClean="0"/>
              <a:t> of the development plan will take place within the organization(s).</a:t>
            </a:r>
            <a:endParaRPr lang="en-US" altLang="en-US" dirty="0"/>
          </a:p>
        </p:txBody>
      </p:sp>
    </p:spTree>
    <p:extLst>
      <p:ext uri="{BB962C8B-B14F-4D97-AF65-F5344CB8AC3E}">
        <p14:creationId xmlns:p14="http://schemas.microsoft.com/office/powerpoint/2010/main" val="51565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References</a:t>
            </a:r>
          </a:p>
        </p:txBody>
      </p:sp>
      <p:sp>
        <p:nvSpPr>
          <p:cNvPr id="3" name="Content Placeholder 2"/>
          <p:cNvSpPr>
            <a:spLocks noGrp="1"/>
          </p:cNvSpPr>
          <p:nvPr>
            <p:ph idx="1"/>
          </p:nvPr>
        </p:nvSpPr>
        <p:spPr>
          <a:xfrm>
            <a:off x="1981200" y="1600202"/>
            <a:ext cx="7924800" cy="4800599"/>
          </a:xfrm>
        </p:spPr>
        <p:txBody>
          <a:bodyPr>
            <a:normAutofit/>
          </a:bodyPr>
          <a:lstStyle/>
          <a:p>
            <a:pPr marL="514350" indent="-514350">
              <a:buFont typeface="+mj-lt"/>
              <a:buAutoNum type="arabicPeriod"/>
            </a:pPr>
            <a:r>
              <a:rPr lang="en-GB" dirty="0"/>
              <a:t>Software Quality Assurance: from Theory to Implementation. Daniel </a:t>
            </a:r>
            <a:r>
              <a:rPr lang="en-GB" dirty="0" err="1"/>
              <a:t>Galin</a:t>
            </a:r>
            <a:r>
              <a:rPr lang="en-GB" dirty="0"/>
              <a:t>, Chapter 6, Pearson Education, 2004.</a:t>
            </a:r>
          </a:p>
          <a:p>
            <a:pPr marL="514350" indent="-514350">
              <a:buFont typeface="+mj-lt"/>
              <a:buAutoNum type="arabicPeriod"/>
            </a:pPr>
            <a:endParaRPr lang="en-GB" dirty="0"/>
          </a:p>
          <a:p>
            <a:pPr marL="514350" indent="-514350">
              <a:buFont typeface="+mj-lt"/>
              <a:buAutoNum type="arabicPeriod"/>
            </a:pPr>
            <a:endParaRPr lang="en-GB" dirty="0"/>
          </a:p>
        </p:txBody>
      </p:sp>
    </p:spTree>
    <p:extLst>
      <p:ext uri="{BB962C8B-B14F-4D97-AF65-F5344CB8AC3E}">
        <p14:creationId xmlns:p14="http://schemas.microsoft.com/office/powerpoint/2010/main" val="116632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r>
              <a:rPr lang="en-US" dirty="0"/>
              <a:t>SQA is an umbrella activity which is employed throughout the software lifecycle.</a:t>
            </a:r>
          </a:p>
          <a:p>
            <a:r>
              <a:rPr lang="en-US" dirty="0"/>
              <a:t>Software quality assurance is very important for your software product or service to succeed in the market and survive up to the customer’s expectations.</a:t>
            </a:r>
          </a:p>
          <a:p>
            <a:r>
              <a:rPr lang="en-US" dirty="0"/>
              <a:t>There are various activities, standards, and techniques that you need to follow to assure that the deliverable software is of high quality and aligns closely with the business needs</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317315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25</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Introduction</a:t>
            </a:r>
          </a:p>
        </p:txBody>
      </p:sp>
      <p:sp>
        <p:nvSpPr>
          <p:cNvPr id="3" name="Content Placeholder 2"/>
          <p:cNvSpPr>
            <a:spLocks noGrp="1"/>
          </p:cNvSpPr>
          <p:nvPr>
            <p:ph idx="1"/>
          </p:nvPr>
        </p:nvSpPr>
        <p:spPr/>
        <p:txBody>
          <a:bodyPr>
            <a:noAutofit/>
          </a:bodyPr>
          <a:lstStyle/>
          <a:p>
            <a:pPr algn="just"/>
            <a:r>
              <a:rPr lang="en-US" altLang="en-US" sz="2400" dirty="0"/>
              <a:t>Project managers prepare </a:t>
            </a:r>
          </a:p>
          <a:p>
            <a:pPr lvl="1" algn="just"/>
            <a:r>
              <a:rPr lang="en-US" altLang="en-US" sz="2400" dirty="0">
                <a:solidFill>
                  <a:srgbClr val="FF0000"/>
                </a:solidFill>
              </a:rPr>
              <a:t>development</a:t>
            </a:r>
            <a:r>
              <a:rPr lang="en-US" altLang="en-US" sz="2400" dirty="0"/>
              <a:t> and </a:t>
            </a:r>
          </a:p>
          <a:p>
            <a:pPr lvl="1" algn="just"/>
            <a:r>
              <a:rPr lang="en-US" altLang="en-US" sz="2400" dirty="0">
                <a:solidFill>
                  <a:srgbClr val="FF0000"/>
                </a:solidFill>
              </a:rPr>
              <a:t>quality plans</a:t>
            </a:r>
            <a:endParaRPr lang="en-US" altLang="en-US" sz="2400" dirty="0"/>
          </a:p>
          <a:p>
            <a:pPr algn="just"/>
            <a:r>
              <a:rPr lang="en-US" altLang="en-US" sz="2400" dirty="0"/>
              <a:t>Arduous task, </a:t>
            </a:r>
          </a:p>
          <a:p>
            <a:pPr lvl="1" algn="just"/>
            <a:r>
              <a:rPr lang="en-US" altLang="en-US" sz="2400" dirty="0"/>
              <a:t>Senior level </a:t>
            </a:r>
            <a:r>
              <a:rPr lang="en-US" altLang="en-US" sz="2400" dirty="0">
                <a:solidFill>
                  <a:srgbClr val="FF0000"/>
                </a:solidFill>
              </a:rPr>
              <a:t>management</a:t>
            </a:r>
            <a:r>
              <a:rPr lang="en-US" altLang="en-US" sz="2400" dirty="0"/>
              <a:t> on one end and </a:t>
            </a:r>
          </a:p>
          <a:p>
            <a:pPr lvl="1" algn="just"/>
            <a:r>
              <a:rPr lang="en-US" altLang="en-US" sz="2400" dirty="0">
                <a:solidFill>
                  <a:srgbClr val="FF0000"/>
                </a:solidFill>
              </a:rPr>
              <a:t>Developers</a:t>
            </a:r>
            <a:r>
              <a:rPr lang="en-US" altLang="en-US" sz="2400" dirty="0"/>
              <a:t> on the other</a:t>
            </a:r>
          </a:p>
          <a:p>
            <a:pPr algn="just"/>
            <a:endParaRPr lang="en-GB" sz="2400" dirty="0"/>
          </a:p>
        </p:txBody>
      </p:sp>
    </p:spTree>
    <p:extLst>
      <p:ext uri="{BB962C8B-B14F-4D97-AF65-F5344CB8AC3E}">
        <p14:creationId xmlns:p14="http://schemas.microsoft.com/office/powerpoint/2010/main" val="2527357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Introduction…</a:t>
            </a:r>
          </a:p>
        </p:txBody>
      </p:sp>
      <p:sp>
        <p:nvSpPr>
          <p:cNvPr id="3" name="Content Placeholder 2"/>
          <p:cNvSpPr>
            <a:spLocks noGrp="1"/>
          </p:cNvSpPr>
          <p:nvPr>
            <p:ph idx="1"/>
          </p:nvPr>
        </p:nvSpPr>
        <p:spPr>
          <a:xfrm>
            <a:off x="413084" y="2117558"/>
            <a:ext cx="11197724" cy="4435643"/>
          </a:xfrm>
        </p:spPr>
        <p:txBody>
          <a:bodyPr>
            <a:normAutofit/>
          </a:bodyPr>
          <a:lstStyle/>
          <a:p>
            <a:pPr marL="0" indent="0" algn="just">
              <a:spcBef>
                <a:spcPts val="500"/>
              </a:spcBef>
            </a:pPr>
            <a:r>
              <a:rPr lang="en-US" altLang="en-US" sz="2400" dirty="0"/>
              <a:t> We have proposal plans and internal documents.  </a:t>
            </a:r>
            <a:r>
              <a:rPr lang="en-US" altLang="en-US" sz="2400" dirty="0">
                <a:solidFill>
                  <a:srgbClr val="FF0000"/>
                </a:solidFill>
              </a:rPr>
              <a:t>Enough</a:t>
            </a:r>
            <a:r>
              <a:rPr lang="en-US" altLang="en-US" sz="2400" dirty="0"/>
              <a:t>?  No! </a:t>
            </a:r>
          </a:p>
          <a:p>
            <a:pPr marL="0" indent="0" algn="just">
              <a:spcBef>
                <a:spcPts val="500"/>
              </a:spcBef>
            </a:pPr>
            <a:r>
              <a:rPr lang="en-US" altLang="en-US" sz="2400" dirty="0"/>
              <a:t> These plans typically included time tables, estimates, staffing requirements, scheduled reviews, risks and more.</a:t>
            </a:r>
          </a:p>
          <a:p>
            <a:pPr marL="0" indent="0" algn="just">
              <a:spcBef>
                <a:spcPts val="500"/>
              </a:spcBef>
              <a:buNone/>
            </a:pPr>
            <a:endParaRPr lang="en-GB" sz="2400" dirty="0"/>
          </a:p>
        </p:txBody>
      </p:sp>
    </p:spTree>
    <p:extLst>
      <p:ext uri="{BB962C8B-B14F-4D97-AF65-F5344CB8AC3E}">
        <p14:creationId xmlns:p14="http://schemas.microsoft.com/office/powerpoint/2010/main" val="3070372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Introduction…</a:t>
            </a:r>
          </a:p>
        </p:txBody>
      </p:sp>
      <p:sp>
        <p:nvSpPr>
          <p:cNvPr id="3" name="Content Placeholder 2"/>
          <p:cNvSpPr>
            <a:spLocks noGrp="1"/>
          </p:cNvSpPr>
          <p:nvPr>
            <p:ph idx="1"/>
          </p:nvPr>
        </p:nvSpPr>
        <p:spPr>
          <a:xfrm>
            <a:off x="651544" y="2654969"/>
            <a:ext cx="11203572" cy="3352800"/>
          </a:xfrm>
        </p:spPr>
        <p:txBody>
          <a:bodyPr>
            <a:normAutofit/>
          </a:bodyPr>
          <a:lstStyle/>
          <a:p>
            <a:pPr algn="just">
              <a:spcBef>
                <a:spcPts val="700"/>
              </a:spcBef>
              <a:defRPr/>
            </a:pPr>
            <a:r>
              <a:rPr lang="en-US" sz="2400" dirty="0"/>
              <a:t>Development and quality </a:t>
            </a:r>
            <a:r>
              <a:rPr lang="en-US" sz="2400" dirty="0">
                <a:solidFill>
                  <a:srgbClr val="FF0000"/>
                </a:solidFill>
              </a:rPr>
              <a:t>standards</a:t>
            </a:r>
            <a:r>
              <a:rPr lang="en-US" sz="2400" dirty="0"/>
              <a:t> (ISO 9000.3 and CMM) require viable plans.</a:t>
            </a:r>
          </a:p>
          <a:p>
            <a:pPr algn="just">
              <a:spcBef>
                <a:spcPts val="700"/>
              </a:spcBef>
              <a:defRPr/>
            </a:pPr>
            <a:r>
              <a:rPr lang="en-US" sz="2400" dirty="0"/>
              <a:t>We need to look at development plans and quality plans – their </a:t>
            </a:r>
            <a:r>
              <a:rPr lang="en-US" sz="2400" dirty="0">
                <a:solidFill>
                  <a:srgbClr val="FF0000"/>
                </a:solidFill>
              </a:rPr>
              <a:t>objectives</a:t>
            </a:r>
            <a:r>
              <a:rPr lang="en-US" sz="2400" dirty="0"/>
              <a:t> and </a:t>
            </a:r>
            <a:r>
              <a:rPr lang="en-US" sz="2400" dirty="0">
                <a:solidFill>
                  <a:srgbClr val="FF0000"/>
                </a:solidFill>
              </a:rPr>
              <a:t>elements</a:t>
            </a:r>
            <a:r>
              <a:rPr lang="en-US" sz="2400" dirty="0"/>
              <a:t>.</a:t>
            </a:r>
          </a:p>
          <a:p>
            <a:pPr algn="just">
              <a:spcBef>
                <a:spcPts val="700"/>
              </a:spcBef>
              <a:defRPr/>
            </a:pPr>
            <a:r>
              <a:rPr lang="en-US" sz="2400" dirty="0"/>
              <a:t>They are </a:t>
            </a:r>
            <a:r>
              <a:rPr lang="en-US" sz="2400" u="sng" dirty="0">
                <a:solidFill>
                  <a:srgbClr val="FF0000"/>
                </a:solidFill>
              </a:rPr>
              <a:t>related</a:t>
            </a:r>
            <a:r>
              <a:rPr lang="en-US" sz="2400" dirty="0"/>
              <a:t> but NOT the same.</a:t>
            </a:r>
          </a:p>
          <a:p>
            <a:pPr algn="just"/>
            <a:endParaRPr lang="en-GB" sz="2000" dirty="0"/>
          </a:p>
        </p:txBody>
      </p:sp>
    </p:spTree>
    <p:extLst>
      <p:ext uri="{BB962C8B-B14F-4D97-AF65-F5344CB8AC3E}">
        <p14:creationId xmlns:p14="http://schemas.microsoft.com/office/powerpoint/2010/main" val="356750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Introduction…</a:t>
            </a:r>
          </a:p>
        </p:txBody>
      </p:sp>
      <p:sp>
        <p:nvSpPr>
          <p:cNvPr id="3" name="Content Placeholder 2"/>
          <p:cNvSpPr>
            <a:spLocks noGrp="1"/>
          </p:cNvSpPr>
          <p:nvPr>
            <p:ph idx="1"/>
          </p:nvPr>
        </p:nvSpPr>
        <p:spPr>
          <a:xfrm>
            <a:off x="705853" y="1715956"/>
            <a:ext cx="10427368" cy="4837244"/>
          </a:xfrm>
        </p:spPr>
        <p:txBody>
          <a:bodyPr>
            <a:normAutofit/>
          </a:bodyPr>
          <a:lstStyle/>
          <a:p>
            <a:pPr algn="just">
              <a:lnSpc>
                <a:spcPct val="120000"/>
              </a:lnSpc>
              <a:spcBef>
                <a:spcPts val="600"/>
              </a:spcBef>
            </a:pPr>
            <a:r>
              <a:rPr lang="en-US" altLang="en-US" sz="2000" dirty="0"/>
              <a:t>The project needs development and quality plans that:</a:t>
            </a:r>
          </a:p>
          <a:p>
            <a:pPr lvl="1" algn="just">
              <a:lnSpc>
                <a:spcPct val="120000"/>
              </a:lnSpc>
              <a:spcBef>
                <a:spcPts val="600"/>
              </a:spcBef>
            </a:pPr>
            <a:r>
              <a:rPr lang="en-US" sz="2000" dirty="0">
                <a:solidFill>
                  <a:srgbClr val="006600"/>
                </a:solidFill>
              </a:rPr>
              <a:t>Are based on proposal materials that have been re-examined and thoroughly updated.</a:t>
            </a:r>
          </a:p>
          <a:p>
            <a:pPr lvl="1" algn="just">
              <a:lnSpc>
                <a:spcPct val="120000"/>
              </a:lnSpc>
              <a:spcBef>
                <a:spcPts val="600"/>
              </a:spcBef>
            </a:pPr>
            <a:r>
              <a:rPr lang="en-US" sz="2000" dirty="0">
                <a:solidFill>
                  <a:srgbClr val="006600"/>
                </a:solidFill>
              </a:rPr>
              <a:t>Are more comprehensive than the approved proposal, especially with respect to schedules, resource estimates, and development risk evaluations.</a:t>
            </a:r>
          </a:p>
          <a:p>
            <a:pPr lvl="1" algn="just">
              <a:lnSpc>
                <a:spcPct val="120000"/>
              </a:lnSpc>
              <a:spcBef>
                <a:spcPts val="600"/>
              </a:spcBef>
            </a:pPr>
            <a:r>
              <a:rPr lang="en-US" sz="2000" dirty="0" smtClean="0">
                <a:solidFill>
                  <a:srgbClr val="006600"/>
                </a:solidFill>
              </a:rPr>
              <a:t>Were </a:t>
            </a:r>
            <a:r>
              <a:rPr lang="en-US" sz="2000" dirty="0">
                <a:solidFill>
                  <a:srgbClr val="006600"/>
                </a:solidFill>
              </a:rPr>
              <a:t>prepared at the beginning of the project to sound alerts regarding scheduling difficulties, potential staff shortages, scarcity of development facilities, problems with meeting contractual milestones, modified development risks, and so on.</a:t>
            </a:r>
            <a:endParaRPr lang="en-GB" sz="2000" dirty="0">
              <a:solidFill>
                <a:srgbClr val="006600"/>
              </a:solidFill>
            </a:endParaRPr>
          </a:p>
        </p:txBody>
      </p:sp>
    </p:spTree>
    <p:extLst>
      <p:ext uri="{BB962C8B-B14F-4D97-AF65-F5344CB8AC3E}">
        <p14:creationId xmlns:p14="http://schemas.microsoft.com/office/powerpoint/2010/main" val="113978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and Quality </a:t>
            </a:r>
            <a:r>
              <a:rPr lang="en-US" b="1" dirty="0" smtClean="0"/>
              <a:t>plan Objectives: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Scheduling development activities, that lead successful timely completion of the project.</a:t>
            </a:r>
          </a:p>
          <a:p>
            <a:r>
              <a:rPr lang="en-US" dirty="0" smtClean="0"/>
              <a:t>Recruiting team members and allocating development resources.</a:t>
            </a:r>
          </a:p>
          <a:p>
            <a:r>
              <a:rPr lang="en-US" dirty="0" smtClean="0"/>
              <a:t>Resolving development risks.</a:t>
            </a:r>
          </a:p>
          <a:p>
            <a:r>
              <a:rPr lang="en-US" dirty="0" smtClean="0"/>
              <a:t>Implementing required SQA activities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188910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Quality Assurance </a:t>
            </a:r>
            <a:r>
              <a:rPr lang="en-US" b="1" dirty="0" smtClean="0"/>
              <a:t>Plan</a:t>
            </a:r>
            <a:endParaRPr lang="en-US" dirty="0"/>
          </a:p>
        </p:txBody>
      </p:sp>
      <p:sp>
        <p:nvSpPr>
          <p:cNvPr id="3" name="Content Placeholder 2"/>
          <p:cNvSpPr>
            <a:spLocks noGrp="1"/>
          </p:cNvSpPr>
          <p:nvPr>
            <p:ph idx="1"/>
          </p:nvPr>
        </p:nvSpPr>
        <p:spPr/>
        <p:txBody>
          <a:bodyPr>
            <a:normAutofit/>
          </a:bodyPr>
          <a:lstStyle/>
          <a:p>
            <a:pPr algn="just"/>
            <a:r>
              <a:rPr lang="en-US" sz="2400" dirty="0"/>
              <a:t>Abbreviated as SQAP, the software quality assurance </a:t>
            </a:r>
            <a:r>
              <a:rPr lang="en-US" sz="2400" dirty="0" smtClean="0"/>
              <a:t>plan </a:t>
            </a:r>
            <a:r>
              <a:rPr lang="en-US" sz="2400" dirty="0"/>
              <a:t>comprises </a:t>
            </a:r>
            <a:r>
              <a:rPr lang="en-US" sz="2400" dirty="0" smtClean="0"/>
              <a:t>of:</a:t>
            </a:r>
          </a:p>
          <a:p>
            <a:pPr algn="just"/>
            <a:r>
              <a:rPr lang="en-US" sz="2400" dirty="0" smtClean="0"/>
              <a:t>The </a:t>
            </a:r>
            <a:r>
              <a:rPr lang="en-US" sz="2400" dirty="0"/>
              <a:t>procedures, techniques, and tools that are employed to make sure that a product or service aligns with the requirements defined in the </a:t>
            </a:r>
            <a:r>
              <a:rPr lang="en-US" sz="2400" dirty="0" smtClean="0"/>
              <a:t>SRS.</a:t>
            </a:r>
          </a:p>
          <a:p>
            <a:pPr algn="just"/>
            <a:r>
              <a:rPr lang="en-US" sz="2400" dirty="0" smtClean="0"/>
              <a:t>The plan identifies the SQA responsibilities of a team, lists the areas that need to be reviewed and audited.</a:t>
            </a:r>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98220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C5398-653E-4CBB-81CD-DEB2D864EA9F}"/>
              </a:ext>
            </a:extLst>
          </p:cNvPr>
          <p:cNvSpPr>
            <a:spLocks noGrp="1"/>
          </p:cNvSpPr>
          <p:nvPr>
            <p:ph idx="1"/>
          </p:nvPr>
        </p:nvSpPr>
        <p:spPr>
          <a:xfrm>
            <a:off x="581192" y="1989221"/>
            <a:ext cx="9921708" cy="3864549"/>
          </a:xfrm>
        </p:spPr>
        <p:txBody>
          <a:bodyPr>
            <a:normAutofit fontScale="77500" lnSpcReduction="20000"/>
          </a:bodyPr>
          <a:lstStyle/>
          <a:p>
            <a:pPr algn="just"/>
            <a:r>
              <a:rPr lang="en-US" altLang="en-US" sz="2600" dirty="0"/>
              <a:t>Prepares an </a:t>
            </a:r>
            <a:r>
              <a:rPr lang="en-US" altLang="en-US" sz="2600" dirty="0">
                <a:solidFill>
                  <a:srgbClr val="FF0000"/>
                </a:solidFill>
              </a:rPr>
              <a:t>SQA plan </a:t>
            </a:r>
            <a:r>
              <a:rPr lang="en-US" altLang="en-US" sz="2600" dirty="0"/>
              <a:t>for a project</a:t>
            </a:r>
          </a:p>
          <a:p>
            <a:pPr lvl="1" algn="just"/>
            <a:r>
              <a:rPr lang="en-US" sz="2400" dirty="0">
                <a:solidFill>
                  <a:srgbClr val="006600"/>
                </a:solidFill>
              </a:rPr>
              <a:t>The plan is developed during project planning and is reviewed by all interested parties. Quality assurance activities performed by the software engineering team and the SQA group are governed by the plan. </a:t>
            </a:r>
          </a:p>
          <a:p>
            <a:pPr lvl="1" algn="just"/>
            <a:r>
              <a:rPr lang="en-US" sz="2400" dirty="0">
                <a:solidFill>
                  <a:srgbClr val="006600"/>
                </a:solidFill>
              </a:rPr>
              <a:t>The plan identifies many important aspects of QA summarized below:</a:t>
            </a:r>
          </a:p>
          <a:p>
            <a:pPr lvl="2" algn="just"/>
            <a:r>
              <a:rPr lang="en-US" sz="2200" dirty="0">
                <a:solidFill>
                  <a:srgbClr val="0070C0"/>
                </a:solidFill>
              </a:rPr>
              <a:t>Evaluations to be performed </a:t>
            </a:r>
          </a:p>
          <a:p>
            <a:pPr lvl="2" algn="just"/>
            <a:r>
              <a:rPr lang="en-US" sz="2200" dirty="0">
                <a:solidFill>
                  <a:srgbClr val="0070C0"/>
                </a:solidFill>
              </a:rPr>
              <a:t>Audits and reviews to be performed</a:t>
            </a:r>
          </a:p>
          <a:p>
            <a:pPr lvl="2" algn="just"/>
            <a:r>
              <a:rPr lang="en-US" sz="2200" dirty="0">
                <a:solidFill>
                  <a:srgbClr val="0070C0"/>
                </a:solidFill>
              </a:rPr>
              <a:t>Standards that are applicable to the project</a:t>
            </a:r>
          </a:p>
          <a:p>
            <a:pPr lvl="2" algn="just"/>
            <a:r>
              <a:rPr lang="en-US" sz="2200" dirty="0">
                <a:solidFill>
                  <a:srgbClr val="0070C0"/>
                </a:solidFill>
              </a:rPr>
              <a:t>Procedures for error reporting and tracking</a:t>
            </a:r>
          </a:p>
          <a:p>
            <a:pPr lvl="2" algn="just"/>
            <a:r>
              <a:rPr lang="en-US" sz="2200" dirty="0">
                <a:solidFill>
                  <a:srgbClr val="0070C0"/>
                </a:solidFill>
              </a:rPr>
              <a:t>Documents to be produced by the SQA group</a:t>
            </a:r>
          </a:p>
          <a:p>
            <a:pPr lvl="2" algn="just"/>
            <a:r>
              <a:rPr lang="en-US" sz="2200" dirty="0">
                <a:solidFill>
                  <a:srgbClr val="0070C0"/>
                </a:solidFill>
              </a:rPr>
              <a:t>Amount of feedback provided to software project team</a:t>
            </a:r>
            <a:endParaRPr lang="en-US" altLang="en-US" sz="2200" dirty="0">
              <a:solidFill>
                <a:srgbClr val="0070C0"/>
              </a:solidFill>
            </a:endParaRPr>
          </a:p>
          <a:p>
            <a:pPr algn="just"/>
            <a:endParaRPr lang="en-US" sz="2600" dirty="0"/>
          </a:p>
        </p:txBody>
      </p:sp>
      <p:sp>
        <p:nvSpPr>
          <p:cNvPr id="4" name="Title 1">
            <a:extLst>
              <a:ext uri="{FF2B5EF4-FFF2-40B4-BE49-F238E27FC236}">
                <a16:creationId xmlns:a16="http://schemas.microsoft.com/office/drawing/2014/main" id="{AA6E5F90-1E31-44B3-B59E-75889691F692}"/>
              </a:ext>
            </a:extLst>
          </p:cNvPr>
          <p:cNvSpPr>
            <a:spLocks noGrp="1"/>
          </p:cNvSpPr>
          <p:nvPr>
            <p:ph type="title"/>
          </p:nvPr>
        </p:nvSpPr>
        <p:spPr/>
        <p:txBody>
          <a:bodyPr/>
          <a:lstStyle/>
          <a:p>
            <a:r>
              <a:rPr lang="en-US" altLang="en-US" b="1" dirty="0"/>
              <a:t>SQA </a:t>
            </a:r>
            <a:r>
              <a:rPr lang="en-US" altLang="en-US" dirty="0"/>
              <a:t>Activities</a:t>
            </a:r>
            <a:endParaRPr lang="en-GB" sz="1800" dirty="0"/>
          </a:p>
        </p:txBody>
      </p:sp>
    </p:spTree>
    <p:extLst>
      <p:ext uri="{BB962C8B-B14F-4D97-AF65-F5344CB8AC3E}">
        <p14:creationId xmlns:p14="http://schemas.microsoft.com/office/powerpoint/2010/main" val="317022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12468</TotalTime>
  <Words>951</Words>
  <Application>Microsoft Office PowerPoint</Application>
  <PresentationFormat>Widescreen</PresentationFormat>
  <Paragraphs>165</Paragraphs>
  <Slides>25</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Gill Sans MT</vt:lpstr>
      <vt:lpstr>Times New Roman</vt:lpstr>
      <vt:lpstr>Wingdings</vt:lpstr>
      <vt:lpstr>Wingdings 2</vt:lpstr>
      <vt:lpstr>Dividend</vt:lpstr>
      <vt:lpstr>  SE-3002 Software quality engineering    </vt:lpstr>
      <vt:lpstr>Today’s Outline</vt:lpstr>
      <vt:lpstr>Introduction</vt:lpstr>
      <vt:lpstr>Introduction…</vt:lpstr>
      <vt:lpstr>Introduction…</vt:lpstr>
      <vt:lpstr>Introduction…</vt:lpstr>
      <vt:lpstr>Development and Quality plan Objectives: </vt:lpstr>
      <vt:lpstr>Software Quality Assurance Plan</vt:lpstr>
      <vt:lpstr>SQA Activities</vt:lpstr>
      <vt:lpstr>Elements of Quality Plan</vt:lpstr>
      <vt:lpstr>Elements of the Development Plan</vt:lpstr>
      <vt:lpstr>Elements of the Development Plan</vt:lpstr>
      <vt:lpstr>PowerPoint Presentation</vt:lpstr>
      <vt:lpstr>Elements of the Development Plan</vt:lpstr>
      <vt:lpstr>Elements of the Development Plan</vt:lpstr>
      <vt:lpstr>Elements of the Development Plan</vt:lpstr>
      <vt:lpstr>Elements of the Development Plan</vt:lpstr>
      <vt:lpstr>Gantt Chart</vt:lpstr>
      <vt:lpstr>Elements of the Development Plan…</vt:lpstr>
      <vt:lpstr>Elements of the Development Plan</vt:lpstr>
      <vt:lpstr>Elements of the Development Plan</vt:lpstr>
      <vt:lpstr>Elements of the Development Plan</vt:lpstr>
      <vt:lpstr>References</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270</cp:revision>
  <dcterms:created xsi:type="dcterms:W3CDTF">2021-08-24T06:07:44Z</dcterms:created>
  <dcterms:modified xsi:type="dcterms:W3CDTF">2022-09-15T06:31:28Z</dcterms:modified>
</cp:coreProperties>
</file>