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4"/>
  </p:notesMasterIdLst>
  <p:sldIdLst>
    <p:sldId id="256" r:id="rId2"/>
    <p:sldId id="258" r:id="rId3"/>
    <p:sldId id="460" r:id="rId4"/>
    <p:sldId id="412" r:id="rId5"/>
    <p:sldId id="416" r:id="rId6"/>
    <p:sldId id="414" r:id="rId7"/>
    <p:sldId id="418" r:id="rId8"/>
    <p:sldId id="413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9" r:id="rId20"/>
    <p:sldId id="450" r:id="rId21"/>
    <p:sldId id="462" r:id="rId22"/>
    <p:sldId id="451" r:id="rId23"/>
    <p:sldId id="453" r:id="rId24"/>
    <p:sldId id="454" r:id="rId25"/>
    <p:sldId id="456" r:id="rId26"/>
    <p:sldId id="461" r:id="rId27"/>
    <p:sldId id="457" r:id="rId28"/>
    <p:sldId id="455" r:id="rId29"/>
    <p:sldId id="458" r:id="rId30"/>
    <p:sldId id="459" r:id="rId31"/>
    <p:sldId id="313" r:id="rId32"/>
    <p:sldId id="41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81670" autoAdjust="0"/>
  </p:normalViewPr>
  <p:slideViewPr>
    <p:cSldViewPr snapToGrid="0">
      <p:cViewPr varScale="1">
        <p:scale>
          <a:sx n="94" d="100"/>
          <a:sy n="94" d="100"/>
        </p:scale>
        <p:origin x="12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7AD2D-112D-4538-8D12-5B3C0A02B3F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B017E-9405-4A24-9E72-ABBA234FC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1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4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can significantly reduce the number of test cases and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90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test cases do not test any new thing and they just execute the same lines of source code again and again.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20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9C313-78CE-413E-B973-C9C50864F3E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6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9B38F1-631B-49CB-B429-8845F35306B7}" type="slidenum">
              <a:rPr lang="en-US"/>
              <a:pPr/>
              <a:t>2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https://classroom.google.com/u/1/c/Mjc1MTg1NDU1MDla</a:t>
            </a:r>
          </a:p>
        </p:txBody>
      </p:sp>
    </p:spTree>
    <p:extLst>
      <p:ext uri="{BB962C8B-B14F-4D97-AF65-F5344CB8AC3E}">
        <p14:creationId xmlns:p14="http://schemas.microsoft.com/office/powerpoint/2010/main" val="2645823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Inherent non-linearity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3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76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good test case has a high probability of showing  a failure condition. Hence, test case designers should identify weak areas of the program and design test cases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accordingly.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19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?? Note: if you do not have a spec, then any behavior by the system is correct!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07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very illusive and has many meanings. What do we understand when we say ‘everything’? We</a:t>
            </a:r>
          </a:p>
          <a:p>
            <a:r>
              <a:rPr lang="en-US" dirty="0" smtClean="0"/>
              <a:t>may expect one, two or all of the following when we refer to ‘everything’: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9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Observed output(s) is (are) compared with expected output(s) for selected input(s) with preconditions, if any. The software is treated as a black </a:t>
            </a:r>
            <a:r>
              <a:rPr lang="en-US" baseline="0" dirty="0" smtClean="0"/>
              <a:t> box.</a:t>
            </a:r>
          </a:p>
          <a:p>
            <a:r>
              <a:rPr lang="en-US" dirty="0" smtClean="0"/>
              <a:t>This black box knowledge is sufficient to design a good number of test cases. Many activities are performed in real life with only black box knowledge like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59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Activity : take another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4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C69570-588C-4730-A3D3-BA09B68C817D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5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DD0-1474-418A-AD15-B2A25CE3DDFF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120514-7FB5-4445-A222-DE5C0219B627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2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71F0-E10C-4540-ADEA-23A4655CF569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478301-5D4C-4591-80FC-C66E6CEB5056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9F34-2574-47F3-AEA3-8BE42D47F567}" type="datetime1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3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5C34-8C70-4CF5-B66D-7C765D4D15AB}" type="datetime1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3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128D-41E8-4C02-8315-14F6CB02D10A}" type="datetime1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4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1826-9646-406D-A2C4-121223C8CC7E}" type="datetime1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0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65A88F-3773-4C12-86CB-A282A197AD39}" type="datetime1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2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D45-1FE9-4A6E-B8DD-3A2A3F4990F6}" type="datetime1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3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4D4E1E4-E009-4297-8B59-D02336439F2D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982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-556673"/>
            <a:ext cx="10993549" cy="4629221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SE-3002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Software quality engineering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7697" y="3244334"/>
            <a:ext cx="7776616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Part II-Software Testing</a:t>
            </a:r>
            <a:endParaRPr lang="en-US" sz="5400" b="1" dirty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Software Testing</a:t>
            </a:r>
          </a:p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Lecture # </a:t>
            </a:r>
            <a:r>
              <a:rPr lang="en-US" sz="5400" b="1" dirty="0" smtClean="0">
                <a:solidFill>
                  <a:schemeClr val="bg1"/>
                </a:solidFill>
              </a:rPr>
              <a:t>13,14, 15</a:t>
            </a:r>
            <a:endParaRPr lang="en-US" sz="5400" b="1" dirty="0" smtClean="0">
              <a:solidFill>
                <a:schemeClr val="bg1"/>
              </a:solidFill>
            </a:endParaRPr>
          </a:p>
        </p:txBody>
      </p:sp>
      <p:pic>
        <p:nvPicPr>
          <p:cNvPr id="6" name="Picture 5" descr="National University of Computer and Emerging Sciences logo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980" y="542215"/>
            <a:ext cx="2168979" cy="193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80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template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074" y="1842377"/>
            <a:ext cx="9881937" cy="394882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8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template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411" y="2197768"/>
            <a:ext cx="9512968" cy="328863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2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set of test cases is called a test suite</a:t>
            </a:r>
            <a:r>
              <a:rPr lang="en-US" sz="2000" dirty="0" smtClean="0"/>
              <a:t>. </a:t>
            </a:r>
          </a:p>
          <a:p>
            <a:pPr lvl="1"/>
            <a:r>
              <a:rPr lang="en-US" sz="2000" dirty="0" smtClean="0"/>
              <a:t>test </a:t>
            </a:r>
            <a:r>
              <a:rPr lang="en-US" sz="2000" dirty="0"/>
              <a:t>suite of all test cases, </a:t>
            </a:r>
            <a:endParaRPr lang="en-US" sz="2000" dirty="0" smtClean="0"/>
          </a:p>
          <a:p>
            <a:pPr lvl="1"/>
            <a:r>
              <a:rPr lang="en-US" sz="2000" dirty="0" smtClean="0"/>
              <a:t>test </a:t>
            </a:r>
            <a:r>
              <a:rPr lang="en-US" sz="2000" dirty="0"/>
              <a:t>suite </a:t>
            </a:r>
            <a:r>
              <a:rPr lang="en-US" sz="2000" dirty="0" smtClean="0"/>
              <a:t>of </a:t>
            </a:r>
            <a:r>
              <a:rPr lang="en-US" sz="2000" dirty="0"/>
              <a:t>all successful test cases and </a:t>
            </a:r>
            <a:endParaRPr lang="en-US" sz="2000" dirty="0" smtClean="0"/>
          </a:p>
          <a:p>
            <a:pPr lvl="1"/>
            <a:r>
              <a:rPr lang="en-US" sz="2000" dirty="0" smtClean="0"/>
              <a:t>test </a:t>
            </a:r>
            <a:r>
              <a:rPr lang="en-US" sz="2000" dirty="0"/>
              <a:t>suite of all unsuccessful test cases.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3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System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Tests</a:t>
            </a:r>
          </a:p>
          <a:p>
            <a:pPr lvl="1"/>
            <a:r>
              <a:rPr lang="en-US" sz="1800" dirty="0" smtClean="0"/>
              <a:t>Tests </a:t>
            </a:r>
            <a:r>
              <a:rPr lang="en-US" sz="1800" dirty="0"/>
              <a:t>that cover low-level aspects of a system</a:t>
            </a:r>
          </a:p>
          <a:p>
            <a:pPr lvl="1"/>
            <a:r>
              <a:rPr lang="en-US" sz="1800" dirty="0" smtClean="0"/>
              <a:t>For </a:t>
            </a:r>
            <a:r>
              <a:rPr lang="en-US" sz="1800" dirty="0"/>
              <a:t>each module, does each operation perform as expected</a:t>
            </a:r>
          </a:p>
          <a:p>
            <a:r>
              <a:rPr lang="en-US" dirty="0" smtClean="0"/>
              <a:t>Integration </a:t>
            </a:r>
            <a:r>
              <a:rPr lang="en-US" dirty="0"/>
              <a:t>Tests</a:t>
            </a:r>
          </a:p>
          <a:p>
            <a:pPr lvl="1"/>
            <a:r>
              <a:rPr lang="en-US" sz="1800" dirty="0" smtClean="0"/>
              <a:t>Tests </a:t>
            </a:r>
            <a:r>
              <a:rPr lang="en-US" sz="1800" dirty="0"/>
              <a:t>that check that modules work together in combination</a:t>
            </a:r>
          </a:p>
          <a:p>
            <a:pPr lvl="1"/>
            <a:r>
              <a:rPr lang="en-US" sz="1800" dirty="0" smtClean="0"/>
              <a:t>Most </a:t>
            </a:r>
            <a:r>
              <a:rPr lang="en-US" sz="1800" dirty="0"/>
              <a:t>projects on schedule until they hit this </a:t>
            </a:r>
            <a:r>
              <a:rPr lang="en-US" sz="1800" dirty="0" smtClean="0"/>
              <a:t>point</a:t>
            </a:r>
            <a:endParaRPr lang="en-US" sz="1800" dirty="0"/>
          </a:p>
          <a:p>
            <a:pPr lvl="1"/>
            <a:r>
              <a:rPr lang="en-US" sz="1800" dirty="0" smtClean="0"/>
              <a:t>All </a:t>
            </a:r>
            <a:r>
              <a:rPr lang="en-US" sz="1800" dirty="0"/>
              <a:t>sorts of hidden assumptions are surfaced when code written </a:t>
            </a:r>
            <a:r>
              <a:rPr lang="en-US" sz="1800" dirty="0" smtClean="0"/>
              <a:t>by different </a:t>
            </a:r>
            <a:r>
              <a:rPr lang="en-US" sz="1800" dirty="0"/>
              <a:t>developers are used in </a:t>
            </a:r>
            <a:r>
              <a:rPr lang="en-US" sz="1800" dirty="0" smtClean="0"/>
              <a:t>tandem.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3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System (</a:t>
            </a:r>
            <a:r>
              <a:rPr lang="en-US" dirty="0" smtClean="0"/>
              <a:t>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System </a:t>
            </a:r>
            <a:r>
              <a:rPr lang="en-US" sz="2000" dirty="0"/>
              <a:t>Tests</a:t>
            </a:r>
          </a:p>
          <a:p>
            <a:pPr lvl="1"/>
            <a:r>
              <a:rPr lang="en-US" sz="1800" dirty="0" smtClean="0"/>
              <a:t>Tests </a:t>
            </a:r>
            <a:r>
              <a:rPr lang="en-US" sz="1800" dirty="0"/>
              <a:t>performed by the developer to ensure that all major functionality </a:t>
            </a:r>
            <a:r>
              <a:rPr lang="en-US" sz="1800" dirty="0" smtClean="0"/>
              <a:t>has been </a:t>
            </a:r>
            <a:r>
              <a:rPr lang="en-US" sz="1800" dirty="0"/>
              <a:t>implemented</a:t>
            </a:r>
          </a:p>
          <a:p>
            <a:r>
              <a:rPr lang="en-US" sz="2000" dirty="0" smtClean="0"/>
              <a:t>Acceptance </a:t>
            </a:r>
            <a:r>
              <a:rPr lang="en-US" sz="2000" dirty="0"/>
              <a:t>Tests</a:t>
            </a:r>
          </a:p>
          <a:p>
            <a:pPr lvl="1"/>
            <a:r>
              <a:rPr lang="en-US" sz="1800" dirty="0" smtClean="0"/>
              <a:t>Tests </a:t>
            </a:r>
            <a:r>
              <a:rPr lang="en-US" sz="1800" dirty="0"/>
              <a:t>performed by the user to check that the delivered system meets </a:t>
            </a:r>
            <a:r>
              <a:rPr lang="en-US" sz="1800" dirty="0" smtClean="0"/>
              <a:t>their needs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4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96538"/>
            <a:ext cx="11029615" cy="367830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Once we have code, we can perform three types of tests </a:t>
            </a:r>
            <a:endParaRPr lang="en-US" sz="2000" dirty="0" smtClean="0"/>
          </a:p>
          <a:p>
            <a:pPr algn="just"/>
            <a:r>
              <a:rPr lang="en-US" sz="2000" dirty="0" smtClean="0"/>
              <a:t>Black </a:t>
            </a:r>
            <a:r>
              <a:rPr lang="en-US" sz="2000" dirty="0"/>
              <a:t>Box </a:t>
            </a:r>
            <a:r>
              <a:rPr lang="en-US" sz="2000" dirty="0" smtClean="0"/>
              <a:t>Testing</a:t>
            </a:r>
          </a:p>
          <a:p>
            <a:pPr lvl="1" algn="just"/>
            <a:r>
              <a:rPr lang="en-US" sz="2000" dirty="0" smtClean="0"/>
              <a:t>Does </a:t>
            </a:r>
            <a:r>
              <a:rPr lang="en-US" sz="2000" dirty="0"/>
              <a:t>the system behave as predicted by its specification </a:t>
            </a:r>
            <a:endParaRPr lang="en-US" sz="2000" dirty="0" smtClean="0"/>
          </a:p>
          <a:p>
            <a:pPr algn="just"/>
            <a:r>
              <a:rPr lang="en-US" sz="2000" dirty="0" smtClean="0"/>
              <a:t>Grey </a:t>
            </a:r>
            <a:r>
              <a:rPr lang="en-US" sz="2000" dirty="0"/>
              <a:t>Box </a:t>
            </a:r>
            <a:r>
              <a:rPr lang="en-US" sz="2000" dirty="0" smtClean="0"/>
              <a:t>Testing</a:t>
            </a:r>
          </a:p>
          <a:p>
            <a:pPr lvl="1" algn="just"/>
            <a:r>
              <a:rPr lang="en-US" sz="2000" dirty="0" smtClean="0"/>
              <a:t> </a:t>
            </a:r>
            <a:r>
              <a:rPr lang="en-US" sz="2000" dirty="0"/>
              <a:t>Having a bit of insight into the architecture of the system, does it behave as predicted by its specification </a:t>
            </a:r>
            <a:endParaRPr lang="en-US" sz="2000" dirty="0" smtClean="0"/>
          </a:p>
          <a:p>
            <a:pPr algn="just"/>
            <a:r>
              <a:rPr lang="en-US" sz="2000" dirty="0" smtClean="0"/>
              <a:t>White </a:t>
            </a:r>
            <a:r>
              <a:rPr lang="en-US" sz="2000" dirty="0"/>
              <a:t>Box </a:t>
            </a:r>
            <a:r>
              <a:rPr lang="en-US" sz="2000" dirty="0" smtClean="0"/>
              <a:t>Testing</a:t>
            </a:r>
          </a:p>
          <a:p>
            <a:pPr lvl="1" algn="just"/>
            <a:r>
              <a:rPr lang="en-US" sz="2000" dirty="0" smtClean="0"/>
              <a:t>Since</a:t>
            </a:r>
            <a:r>
              <a:rPr lang="en-US" sz="2000" dirty="0"/>
              <a:t>, we have access to most of the code, lets make sure we are covering all aspects of the code: statements, branches, …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916"/>
            <a:ext cx="5963987" cy="372254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black box test passes input to a system, records the actual output and compares it to the expected </a:t>
            </a:r>
            <a:r>
              <a:rPr lang="en-US" dirty="0" smtClean="0"/>
              <a:t>output.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actual output == expected output</a:t>
            </a:r>
          </a:p>
          <a:p>
            <a:pPr lvl="1" algn="just"/>
            <a:r>
              <a:rPr lang="en-US" dirty="0" smtClean="0"/>
              <a:t>TEST </a:t>
            </a:r>
            <a:r>
              <a:rPr lang="en-US" dirty="0"/>
              <a:t>PASSED</a:t>
            </a:r>
          </a:p>
          <a:p>
            <a:pPr algn="just"/>
            <a:r>
              <a:rPr lang="en-US" dirty="0" smtClean="0"/>
              <a:t>else</a:t>
            </a:r>
            <a:endParaRPr lang="en-US" dirty="0"/>
          </a:p>
          <a:p>
            <a:pPr lvl="1" algn="just"/>
            <a:r>
              <a:rPr lang="en-US" dirty="0" smtClean="0"/>
              <a:t>TEST </a:t>
            </a:r>
            <a:r>
              <a:rPr lang="en-US" dirty="0"/>
              <a:t>FAILED</a:t>
            </a:r>
          </a:p>
          <a:p>
            <a:pPr algn="just"/>
            <a:r>
              <a:rPr lang="en-US" dirty="0" smtClean="0"/>
              <a:t>Process</a:t>
            </a:r>
            <a:endParaRPr lang="en-US" dirty="0"/>
          </a:p>
          <a:p>
            <a:pPr lvl="1" algn="just"/>
            <a:r>
              <a:rPr lang="en-US" dirty="0" smtClean="0"/>
              <a:t>Write </a:t>
            </a:r>
            <a:r>
              <a:rPr lang="en-US" dirty="0"/>
              <a:t>at least one test case per functional capability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810" y="2128589"/>
            <a:ext cx="4824998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6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grey </a:t>
            </a:r>
            <a:r>
              <a:rPr lang="en-US" dirty="0"/>
              <a:t>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Use </a:t>
            </a:r>
            <a:r>
              <a:rPr lang="en-US" dirty="0"/>
              <a:t>knowledge of system’s architecture to create a more complete set </a:t>
            </a:r>
            <a:r>
              <a:rPr lang="en-US" dirty="0" smtClean="0"/>
              <a:t>of black </a:t>
            </a:r>
            <a:r>
              <a:rPr lang="en-US" dirty="0"/>
              <a:t>box tests</a:t>
            </a:r>
          </a:p>
          <a:p>
            <a:pPr algn="just"/>
            <a:r>
              <a:rPr lang="en-US" dirty="0" smtClean="0"/>
              <a:t>Verifying </a:t>
            </a:r>
            <a:r>
              <a:rPr lang="en-US" dirty="0"/>
              <a:t>auditing and logging information</a:t>
            </a:r>
          </a:p>
          <a:p>
            <a:pPr lvl="1" algn="just"/>
            <a:r>
              <a:rPr lang="en-US" sz="1800" dirty="0" smtClean="0"/>
              <a:t>for </a:t>
            </a:r>
            <a:r>
              <a:rPr lang="en-US" sz="1800" dirty="0"/>
              <a:t>each function is the system really updating all internal state correctly</a:t>
            </a:r>
          </a:p>
          <a:p>
            <a:pPr algn="just"/>
            <a:r>
              <a:rPr lang="en-US" dirty="0" smtClean="0"/>
              <a:t>System-added </a:t>
            </a:r>
            <a:r>
              <a:rPr lang="en-US" dirty="0"/>
              <a:t>information (timestamps, checksums, etc.)</a:t>
            </a:r>
          </a:p>
          <a:p>
            <a:pPr algn="just"/>
            <a:r>
              <a:rPr lang="en-US" dirty="0" smtClean="0"/>
              <a:t>“</a:t>
            </a:r>
            <a:r>
              <a:rPr lang="en-US" dirty="0"/>
              <a:t>Looking for Scraps”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Writing test cases with complete knowledge of code</a:t>
            </a:r>
          </a:p>
          <a:p>
            <a:pPr lvl="1"/>
            <a:r>
              <a:rPr lang="en-US" sz="1800" dirty="0" smtClean="0"/>
              <a:t>Format </a:t>
            </a:r>
            <a:r>
              <a:rPr lang="en-US" sz="1800" dirty="0"/>
              <a:t>is the same: input, expected output, actual output</a:t>
            </a:r>
          </a:p>
          <a:p>
            <a:r>
              <a:rPr lang="en-US" sz="2000" dirty="0"/>
              <a:t>• But, now we are looking </a:t>
            </a:r>
            <a:r>
              <a:rPr lang="en-US" sz="2000" dirty="0" smtClean="0"/>
              <a:t>at </a:t>
            </a:r>
          </a:p>
          <a:p>
            <a:pPr lvl="1"/>
            <a:r>
              <a:rPr lang="en-US" sz="1800" dirty="0" smtClean="0"/>
              <a:t>code coverage </a:t>
            </a:r>
          </a:p>
          <a:p>
            <a:pPr lvl="1"/>
            <a:r>
              <a:rPr lang="en-US" sz="1800" dirty="0" smtClean="0"/>
              <a:t>proper </a:t>
            </a:r>
            <a:r>
              <a:rPr lang="en-US" sz="1800" dirty="0"/>
              <a:t>error handling</a:t>
            </a:r>
          </a:p>
          <a:p>
            <a:pPr lvl="1"/>
            <a:r>
              <a:rPr lang="en-US" sz="1800" dirty="0" smtClean="0"/>
              <a:t>proper </a:t>
            </a:r>
            <a:r>
              <a:rPr lang="en-US" sz="1800" dirty="0"/>
              <a:t>handling of </a:t>
            </a:r>
            <a:r>
              <a:rPr lang="en-US" sz="1800" dirty="0" smtClean="0"/>
              <a:t>resources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8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and Dynamic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Static testing refers to testing activities without executing the source code. All verification </a:t>
            </a:r>
            <a:r>
              <a:rPr lang="en-US" dirty="0" smtClean="0"/>
              <a:t>activities </a:t>
            </a:r>
            <a:r>
              <a:rPr lang="en-US" dirty="0"/>
              <a:t>like inspections, walkthroughs, reviews, etc. come under this category of testing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Dynamic testing refers to executing the source code and seeing how </a:t>
            </a:r>
            <a:r>
              <a:rPr lang="en-US" dirty="0" smtClean="0"/>
              <a:t>it performs </a:t>
            </a:r>
            <a:r>
              <a:rPr lang="en-US" dirty="0"/>
              <a:t>with specific inputs. All validation activities come in this category where </a:t>
            </a:r>
            <a:r>
              <a:rPr lang="en-US" dirty="0" smtClean="0"/>
              <a:t>execution of </a:t>
            </a:r>
            <a:r>
              <a:rPr lang="en-US" dirty="0"/>
              <a:t>the program is essential.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8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Outline</a:t>
            </a:r>
          </a:p>
        </p:txBody>
      </p:sp>
      <p:sp>
        <p:nvSpPr>
          <p:cNvPr id="107523" name="Rectangle 2051"/>
          <p:cNvSpPr>
            <a:spLocks noGrp="1" noChangeArrowheads="1"/>
          </p:cNvSpPr>
          <p:nvPr>
            <p:ph idx="1"/>
          </p:nvPr>
        </p:nvSpPr>
        <p:spPr>
          <a:xfrm>
            <a:off x="2057400" y="1905001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Software testing</a:t>
            </a:r>
          </a:p>
          <a:p>
            <a:r>
              <a:rPr lang="en-US" sz="2400" dirty="0" smtClean="0"/>
              <a:t>Testing levels</a:t>
            </a:r>
          </a:p>
          <a:p>
            <a:r>
              <a:rPr lang="en-US" sz="2400" dirty="0" smtClean="0"/>
              <a:t>Testing strategies</a:t>
            </a:r>
          </a:p>
          <a:p>
            <a:r>
              <a:rPr lang="en-US" sz="2400" dirty="0" smtClean="0"/>
              <a:t>Limitations of testing</a:t>
            </a:r>
          </a:p>
          <a:p>
            <a:r>
              <a:rPr lang="en-US" sz="2400" dirty="0" smtClean="0"/>
              <a:t>Functional testing</a:t>
            </a:r>
          </a:p>
          <a:p>
            <a:r>
              <a:rPr lang="en-US" sz="2400" dirty="0" smtClean="0"/>
              <a:t>Boundary value analysis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Quality Engineering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fld id="{6C22ADDB-1105-4BAA-B696-9403EE06AC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8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771" y="1992569"/>
            <a:ext cx="11029615" cy="367830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/>
              <a:t>everything before giving the software to the customers. </a:t>
            </a:r>
            <a:endParaRPr lang="en-US" dirty="0" smtClean="0"/>
          </a:p>
          <a:p>
            <a:r>
              <a:rPr lang="en-US" dirty="0" smtClean="0"/>
              <a:t> ‘EVERYTHING’</a:t>
            </a:r>
          </a:p>
          <a:p>
            <a:pPr lvl="1"/>
            <a:r>
              <a:rPr lang="en-US" dirty="0"/>
              <a:t>Execute every true and false condition</a:t>
            </a:r>
          </a:p>
          <a:p>
            <a:pPr lvl="1"/>
            <a:r>
              <a:rPr lang="en-US" dirty="0"/>
              <a:t>Execute every statement of the program</a:t>
            </a:r>
          </a:p>
          <a:p>
            <a:pPr lvl="1"/>
            <a:r>
              <a:rPr lang="en-US" dirty="0"/>
              <a:t>Execute every condition of a decision node</a:t>
            </a:r>
          </a:p>
          <a:p>
            <a:pPr lvl="1"/>
            <a:r>
              <a:rPr lang="en-US" dirty="0"/>
              <a:t>Execute every possible path</a:t>
            </a:r>
          </a:p>
          <a:p>
            <a:pPr lvl="1"/>
            <a:r>
              <a:rPr lang="en-US" dirty="0"/>
              <a:t>Execute the program with all valid inputs</a:t>
            </a:r>
          </a:p>
          <a:p>
            <a:pPr lvl="1"/>
            <a:r>
              <a:rPr lang="en-US" dirty="0"/>
              <a:t>Execute the program </a:t>
            </a:r>
            <a:r>
              <a:rPr lang="en-US" dirty="0" smtClean="0"/>
              <a:t>with </a:t>
            </a:r>
            <a:r>
              <a:rPr lang="en-US" dirty="0"/>
              <a:t>all invalid inputs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algn="ctr"/>
            <a:r>
              <a:rPr lang="en-US" sz="2600" b="1" dirty="0">
                <a:solidFill>
                  <a:srgbClr val="C00000"/>
                </a:solidFill>
              </a:rPr>
              <a:t>impossible to achieve due to time and resource </a:t>
            </a:r>
            <a:r>
              <a:rPr lang="en-US" sz="2600" b="1" dirty="0" smtClean="0">
                <a:solidFill>
                  <a:srgbClr val="C00000"/>
                </a:solidFill>
              </a:rPr>
              <a:t>constraints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and Structural testing: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Functional testing </a:t>
            </a:r>
            <a:r>
              <a:rPr lang="en-US" dirty="0"/>
              <a:t>focus on the external behavior of a software </a:t>
            </a:r>
            <a:r>
              <a:rPr lang="en-US" dirty="0" smtClean="0"/>
              <a:t>system </a:t>
            </a:r>
            <a:r>
              <a:rPr lang="en-US" dirty="0"/>
              <a:t>while viewing the object to be tested as </a:t>
            </a:r>
            <a:r>
              <a:rPr lang="en-US" b="1" dirty="0"/>
              <a:t>a black-box </a:t>
            </a:r>
            <a:r>
              <a:rPr lang="en-US" dirty="0"/>
              <a:t>that prevents us </a:t>
            </a:r>
            <a:r>
              <a:rPr lang="en-US" dirty="0" smtClean="0"/>
              <a:t>from </a:t>
            </a:r>
            <a:r>
              <a:rPr lang="en-US" dirty="0"/>
              <a:t>seeing the contents inside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Structural </a:t>
            </a:r>
            <a:r>
              <a:rPr lang="en-US" b="1" dirty="0"/>
              <a:t>testing </a:t>
            </a:r>
            <a:r>
              <a:rPr lang="en-US" dirty="0"/>
              <a:t>focus on the internal </a:t>
            </a:r>
            <a:r>
              <a:rPr lang="en-US" dirty="0" smtClean="0"/>
              <a:t>implementation</a:t>
            </a:r>
            <a:r>
              <a:rPr lang="en-US" dirty="0"/>
              <a:t>, while viewing the object to be tested as </a:t>
            </a:r>
            <a:r>
              <a:rPr lang="en-US" b="1" dirty="0"/>
              <a:t>a white-box</a:t>
            </a:r>
            <a:r>
              <a:rPr lang="en-US" dirty="0"/>
              <a:t> that allows us to see </a:t>
            </a:r>
            <a:r>
              <a:rPr lang="en-US" dirty="0" smtClean="0"/>
              <a:t>the </a:t>
            </a:r>
            <a:r>
              <a:rPr lang="en-US" dirty="0"/>
              <a:t>contents inside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23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Testing (BBT)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Main intent of </a:t>
            </a:r>
            <a:r>
              <a:rPr lang="en-US" dirty="0"/>
              <a:t> </a:t>
            </a:r>
            <a:r>
              <a:rPr lang="en-US" dirty="0" smtClean="0"/>
              <a:t>software testing is to search </a:t>
            </a:r>
            <a:r>
              <a:rPr lang="en-US" dirty="0"/>
              <a:t>of such test cases which may make the software </a:t>
            </a:r>
            <a:r>
              <a:rPr lang="en-US" dirty="0" smtClean="0"/>
              <a:t>fail.</a:t>
            </a:r>
          </a:p>
          <a:p>
            <a:pPr algn="just"/>
            <a:r>
              <a:rPr lang="en-US" dirty="0"/>
              <a:t>Functional testing techniques attempt to design those test cases which have a higher </a:t>
            </a:r>
            <a:r>
              <a:rPr lang="en-US" dirty="0" smtClean="0"/>
              <a:t>probability of </a:t>
            </a:r>
            <a:r>
              <a:rPr lang="en-US" dirty="0"/>
              <a:t>making a software fail. </a:t>
            </a:r>
            <a:endParaRPr lang="en-US" dirty="0" smtClean="0"/>
          </a:p>
          <a:p>
            <a:pPr algn="just"/>
            <a:r>
              <a:rPr lang="en-US" dirty="0"/>
              <a:t> These techniques also attempt to test every possible functionality </a:t>
            </a:r>
            <a:r>
              <a:rPr lang="en-US" dirty="0" smtClean="0"/>
              <a:t>of the </a:t>
            </a:r>
            <a:r>
              <a:rPr lang="en-US" dirty="0"/>
              <a:t>software. 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266" y="4743985"/>
            <a:ext cx="5209953" cy="116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3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</a:t>
            </a:r>
            <a:r>
              <a:rPr lang="en-US" dirty="0"/>
              <a:t>VALUE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651788"/>
            <a:ext cx="11029615" cy="460098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Popular </a:t>
            </a:r>
            <a:r>
              <a:rPr lang="en-US" b="1" dirty="0"/>
              <a:t>functional testing </a:t>
            </a:r>
            <a:r>
              <a:rPr lang="en-US" b="1" dirty="0" smtClean="0"/>
              <a:t>technique</a:t>
            </a:r>
            <a:r>
              <a:rPr lang="en-US" b="1" dirty="0"/>
              <a:t> </a:t>
            </a:r>
            <a:r>
              <a:rPr lang="en-US" dirty="0" smtClean="0"/>
              <a:t>that concentrate </a:t>
            </a:r>
            <a:r>
              <a:rPr lang="en-US" dirty="0"/>
              <a:t>on input </a:t>
            </a:r>
            <a:r>
              <a:rPr lang="en-US" dirty="0" smtClean="0"/>
              <a:t>values and </a:t>
            </a:r>
            <a:r>
              <a:rPr lang="en-US" dirty="0"/>
              <a:t>design test cases with input values that are on or close to boundary values. </a:t>
            </a:r>
          </a:p>
          <a:p>
            <a:r>
              <a:rPr lang="en-US" dirty="0" smtClean="0"/>
              <a:t>Write a program </a:t>
            </a:r>
            <a:r>
              <a:rPr lang="en-US" dirty="0"/>
              <a:t>‘Square’ which takes ‘x’ as an input and prints the square of ‘</a:t>
            </a:r>
            <a:r>
              <a:rPr lang="en-US" dirty="0" smtClean="0"/>
              <a:t>x’ as output</a:t>
            </a:r>
            <a:r>
              <a:rPr lang="en-US" dirty="0"/>
              <a:t>. The range of ‘x’ is from 1 to 100. </a:t>
            </a:r>
            <a:endParaRPr lang="en-US" dirty="0" smtClean="0"/>
          </a:p>
          <a:p>
            <a:r>
              <a:rPr lang="en-US" dirty="0" smtClean="0"/>
              <a:t>How to test this program???</a:t>
            </a:r>
          </a:p>
          <a:p>
            <a:r>
              <a:rPr lang="en-US" dirty="0" smtClean="0"/>
              <a:t>One </a:t>
            </a:r>
            <a:r>
              <a:rPr lang="en-US" dirty="0"/>
              <a:t>possibility is to give all values from 1 to </a:t>
            </a:r>
            <a:r>
              <a:rPr lang="en-US" dirty="0" smtClean="0"/>
              <a:t>100 one </a:t>
            </a:r>
            <a:r>
              <a:rPr lang="en-US" dirty="0"/>
              <a:t>by one to the program and see the observed </a:t>
            </a:r>
            <a:r>
              <a:rPr lang="en-US" dirty="0" smtClean="0"/>
              <a:t>behavior. </a:t>
            </a:r>
          </a:p>
          <a:p>
            <a:r>
              <a:rPr lang="en-US" dirty="0" smtClean="0"/>
              <a:t>In </a:t>
            </a:r>
            <a:r>
              <a:rPr lang="en-US" dirty="0"/>
              <a:t>boundary value analysis, we select values on or </a:t>
            </a:r>
            <a:r>
              <a:rPr lang="en-US" dirty="0" smtClean="0"/>
              <a:t>close to </a:t>
            </a:r>
            <a:r>
              <a:rPr lang="en-US" dirty="0"/>
              <a:t>boundaries and all input values may have one of the following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Just </a:t>
            </a:r>
            <a:r>
              <a:rPr lang="en-US" dirty="0"/>
              <a:t>above minimum value</a:t>
            </a:r>
          </a:p>
          <a:p>
            <a:pPr lvl="1"/>
            <a:r>
              <a:rPr lang="en-US" dirty="0"/>
              <a:t>Minimum value</a:t>
            </a:r>
          </a:p>
          <a:p>
            <a:pPr lvl="1"/>
            <a:r>
              <a:rPr lang="en-US" dirty="0" smtClean="0"/>
              <a:t>Maximum </a:t>
            </a:r>
            <a:r>
              <a:rPr lang="en-US" dirty="0"/>
              <a:t>value</a:t>
            </a:r>
          </a:p>
          <a:p>
            <a:pPr lvl="1"/>
            <a:r>
              <a:rPr lang="en-US" dirty="0" smtClean="0"/>
              <a:t>Just </a:t>
            </a:r>
            <a:r>
              <a:rPr lang="en-US" dirty="0"/>
              <a:t>below maximum value</a:t>
            </a:r>
          </a:p>
          <a:p>
            <a:pPr lvl="1"/>
            <a:r>
              <a:rPr lang="en-US" dirty="0" smtClean="0"/>
              <a:t>Nominal </a:t>
            </a:r>
            <a:r>
              <a:rPr lang="en-US" dirty="0"/>
              <a:t>(Average)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3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value analysis for square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5374105"/>
            <a:ext cx="11029615" cy="484694"/>
          </a:xfrm>
        </p:spPr>
        <p:txBody>
          <a:bodyPr/>
          <a:lstStyle/>
          <a:p>
            <a:r>
              <a:rPr lang="en-US" dirty="0"/>
              <a:t>The number of </a:t>
            </a:r>
            <a:r>
              <a:rPr lang="en-US" dirty="0" smtClean="0"/>
              <a:t>inputs selected </a:t>
            </a:r>
            <a:r>
              <a:rPr lang="en-US" dirty="0"/>
              <a:t>by this technique is 4n + 1 where ‘n’ is the number of inputs.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01" y="2974657"/>
            <a:ext cx="4207042" cy="1278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889" y="2615361"/>
            <a:ext cx="6318917" cy="210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5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2707440" cy="3678303"/>
          </a:xfrm>
        </p:spPr>
        <p:txBody>
          <a:bodyPr/>
          <a:lstStyle/>
          <a:p>
            <a:pPr algn="just"/>
            <a:r>
              <a:rPr lang="en-US" dirty="0"/>
              <a:t>Consider a program ‘Addition’ with two input values x and y and it gives the addition of </a:t>
            </a:r>
            <a:r>
              <a:rPr lang="en-US" dirty="0" smtClean="0"/>
              <a:t>x and </a:t>
            </a:r>
            <a:r>
              <a:rPr lang="en-US" dirty="0"/>
              <a:t>y as an output. The range of both input values are given as:</a:t>
            </a:r>
          </a:p>
          <a:p>
            <a:pPr lvl="1" algn="just"/>
            <a:r>
              <a:rPr lang="en-US" dirty="0" smtClean="0"/>
              <a:t>100&lt;=  </a:t>
            </a:r>
            <a:r>
              <a:rPr lang="en-US" dirty="0"/>
              <a:t>x  </a:t>
            </a:r>
            <a:r>
              <a:rPr lang="en-US" dirty="0" smtClean="0"/>
              <a:t>&lt;= 300</a:t>
            </a:r>
            <a:endParaRPr lang="en-US" dirty="0"/>
          </a:p>
          <a:p>
            <a:pPr lvl="1" algn="just"/>
            <a:r>
              <a:rPr lang="en-US" dirty="0" smtClean="0"/>
              <a:t>200 &lt;=  y &lt;=  400</a:t>
            </a:r>
          </a:p>
          <a:p>
            <a:pPr lvl="1"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797" y="2005263"/>
            <a:ext cx="3609975" cy="16951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276" y="1970546"/>
            <a:ext cx="33909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3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Variables: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81192" y="1854442"/>
            <a:ext cx="11029615" cy="433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 us take the example of two variables, A and B. If we consider all the above combinations with nominal values, then following test </a:t>
            </a:r>
            <a:r>
              <a:rPr lang="en-US" dirty="0" smtClean="0"/>
              <a:t>cases </a:t>
            </a:r>
            <a:r>
              <a:rPr lang="en-US" dirty="0"/>
              <a:t>can be designed: 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dirty="0" err="1"/>
              <a:t>Anom</a:t>
            </a:r>
            <a:r>
              <a:rPr lang="en-US" dirty="0"/>
              <a:t>, </a:t>
            </a:r>
            <a:r>
              <a:rPr lang="en-US" dirty="0" err="1"/>
              <a:t>Bmin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err="1"/>
              <a:t>Anom</a:t>
            </a:r>
            <a:r>
              <a:rPr lang="en-US" dirty="0"/>
              <a:t>, </a:t>
            </a:r>
            <a:r>
              <a:rPr lang="en-US" dirty="0" err="1"/>
              <a:t>Bmin</a:t>
            </a:r>
            <a:r>
              <a:rPr lang="en-US" dirty="0"/>
              <a:t>+ 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err="1"/>
              <a:t>Anom</a:t>
            </a:r>
            <a:r>
              <a:rPr lang="en-US" dirty="0"/>
              <a:t>, </a:t>
            </a:r>
            <a:r>
              <a:rPr lang="en-US" dirty="0" err="1"/>
              <a:t>Bmax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dirty="0" err="1"/>
              <a:t>Anom</a:t>
            </a:r>
            <a:r>
              <a:rPr lang="en-US" dirty="0"/>
              <a:t>, </a:t>
            </a:r>
            <a:r>
              <a:rPr lang="en-US" dirty="0" err="1"/>
              <a:t>Bmax</a:t>
            </a:r>
            <a:r>
              <a:rPr lang="en-US" dirty="0"/>
              <a:t>– </a:t>
            </a:r>
            <a:endParaRPr lang="en-US" dirty="0" smtClean="0"/>
          </a:p>
          <a:p>
            <a:r>
              <a:rPr lang="en-US" dirty="0" smtClean="0"/>
              <a:t>5</a:t>
            </a:r>
            <a:r>
              <a:rPr lang="en-US" dirty="0"/>
              <a:t>. Amin, </a:t>
            </a:r>
            <a:r>
              <a:rPr lang="en-US" dirty="0" err="1"/>
              <a:t>Bnom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6</a:t>
            </a:r>
            <a:r>
              <a:rPr lang="en-US" dirty="0"/>
              <a:t>. Amin+, </a:t>
            </a:r>
            <a:r>
              <a:rPr lang="en-US" dirty="0" err="1"/>
              <a:t>Bnom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7</a:t>
            </a:r>
            <a:r>
              <a:rPr lang="en-US" dirty="0"/>
              <a:t>. Amax, </a:t>
            </a:r>
            <a:r>
              <a:rPr lang="en-US" dirty="0" err="1"/>
              <a:t>Bnom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8</a:t>
            </a:r>
            <a:r>
              <a:rPr lang="en-US" dirty="0"/>
              <a:t>. Amax–, </a:t>
            </a:r>
            <a:r>
              <a:rPr lang="en-US" dirty="0" err="1"/>
              <a:t>Bnom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9</a:t>
            </a:r>
            <a:r>
              <a:rPr lang="en-US" dirty="0"/>
              <a:t>. </a:t>
            </a:r>
            <a:r>
              <a:rPr lang="en-US" dirty="0" err="1"/>
              <a:t>Anom</a:t>
            </a:r>
            <a:r>
              <a:rPr lang="en-US" dirty="0"/>
              <a:t>, </a:t>
            </a:r>
            <a:r>
              <a:rPr lang="en-US" dirty="0" err="1"/>
              <a:t>Bnom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5661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453" y="1989221"/>
            <a:ext cx="9432758" cy="396259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9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</a:t>
            </a:r>
            <a:r>
              <a:rPr lang="en-US" dirty="0"/>
              <a:t>technique </a:t>
            </a:r>
            <a:r>
              <a:rPr lang="en-US" dirty="0" smtClean="0"/>
              <a:t>is </a:t>
            </a:r>
            <a:r>
              <a:rPr lang="en-US" dirty="0"/>
              <a:t>suited to programs in which input values are within ranges or within </a:t>
            </a:r>
            <a:r>
              <a:rPr lang="en-US" dirty="0" smtClean="0"/>
              <a:t>sets  and input values </a:t>
            </a:r>
            <a:r>
              <a:rPr lang="en-US" dirty="0"/>
              <a:t>boundaries can be identified from the requirements.</a:t>
            </a:r>
          </a:p>
          <a:p>
            <a:pPr algn="just"/>
            <a:r>
              <a:rPr lang="en-US" dirty="0" smtClean="0"/>
              <a:t> This is </a:t>
            </a:r>
            <a:r>
              <a:rPr lang="en-US" dirty="0"/>
              <a:t>equally applicable at the unit, integration, system and acceptance test levels. 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3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EQUIVALENCE CLASS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large </a:t>
            </a:r>
            <a:r>
              <a:rPr lang="en-US" dirty="0"/>
              <a:t>number of test cases are generated for any program. It </a:t>
            </a:r>
            <a:r>
              <a:rPr lang="en-US" dirty="0" smtClean="0"/>
              <a:t>is neither </a:t>
            </a:r>
            <a:r>
              <a:rPr lang="en-US" dirty="0"/>
              <a:t>feasible nor desirable to execute all such test cases.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may divide </a:t>
            </a:r>
            <a:r>
              <a:rPr lang="en-US" dirty="0" smtClean="0"/>
              <a:t>input domain </a:t>
            </a:r>
            <a:r>
              <a:rPr lang="en-US" dirty="0"/>
              <a:t>into various categories with some relationship and expect that every test case from </a:t>
            </a:r>
            <a:r>
              <a:rPr lang="en-US" dirty="0" smtClean="0"/>
              <a:t>a category </a:t>
            </a:r>
            <a:r>
              <a:rPr lang="en-US" dirty="0"/>
              <a:t>exhibits the same </a:t>
            </a:r>
            <a:r>
              <a:rPr lang="en-US" dirty="0" smtClean="0"/>
              <a:t>behavior. 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categories are well selected, we may assume that </a:t>
            </a:r>
            <a:r>
              <a:rPr lang="en-US" dirty="0" smtClean="0"/>
              <a:t>if one </a:t>
            </a:r>
            <a:r>
              <a:rPr lang="en-US" dirty="0"/>
              <a:t>representative test case works correctly, others may also give the same results. </a:t>
            </a:r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category is called an equivalence class </a:t>
            </a:r>
            <a:r>
              <a:rPr lang="en-US" dirty="0" smtClean="0"/>
              <a:t>and this </a:t>
            </a:r>
            <a:r>
              <a:rPr lang="en-US" dirty="0"/>
              <a:t>type of testing is known as equivalence class testing.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 objectives: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912" y="2002988"/>
            <a:ext cx="8871739" cy="41357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138699"/>
            <a:ext cx="6917210" cy="365125"/>
          </a:xfrm>
        </p:spPr>
        <p:txBody>
          <a:bodyPr/>
          <a:lstStyle/>
          <a:p>
            <a:r>
              <a:rPr lang="en-US" dirty="0" smtClean="0"/>
              <a:t>Software Quality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50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</a:t>
            </a:r>
            <a:r>
              <a:rPr lang="en-US" dirty="0"/>
              <a:t>of Equivalence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05264"/>
            <a:ext cx="11029615" cy="3853536"/>
          </a:xfrm>
        </p:spPr>
        <p:txBody>
          <a:bodyPr/>
          <a:lstStyle/>
          <a:p>
            <a:r>
              <a:rPr lang="en-US" dirty="0"/>
              <a:t>The entire input domain can be divided into at least two equivalence classes: one </a:t>
            </a:r>
            <a:r>
              <a:rPr lang="en-US" dirty="0" smtClean="0"/>
              <a:t>containing all </a:t>
            </a:r>
            <a:r>
              <a:rPr lang="en-US" dirty="0"/>
              <a:t>valid inputs and the other containing all invalid inputs.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equivalence class can </a:t>
            </a:r>
            <a:r>
              <a:rPr lang="en-US" dirty="0" smtClean="0"/>
              <a:t>further be </a:t>
            </a:r>
            <a:r>
              <a:rPr lang="en-US" dirty="0"/>
              <a:t>sub-divided into equivalence classes on which the program is required to behave differently.</a:t>
            </a:r>
          </a:p>
          <a:p>
            <a:r>
              <a:rPr lang="en-US" dirty="0" smtClean="0"/>
              <a:t>Square program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84" y="4851098"/>
            <a:ext cx="5155030" cy="10077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509" y="4330479"/>
            <a:ext cx="5724525" cy="181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4018" y="3962400"/>
            <a:ext cx="4114800" cy="914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That is all </a:t>
            </a:r>
          </a:p>
        </p:txBody>
      </p:sp>
      <p:sp>
        <p:nvSpPr>
          <p:cNvPr id="4" name="Rectangle 3"/>
          <p:cNvSpPr/>
          <p:nvPr/>
        </p:nvSpPr>
        <p:spPr>
          <a:xfrm>
            <a:off x="2777836" y="4876800"/>
            <a:ext cx="3373582" cy="457200"/>
          </a:xfrm>
          <a:prstGeom prst="rect">
            <a:avLst/>
          </a:prstGeom>
          <a:solidFill>
            <a:srgbClr val="FA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5" name="Rectangle 4"/>
          <p:cNvSpPr/>
          <p:nvPr/>
        </p:nvSpPr>
        <p:spPr>
          <a:xfrm>
            <a:off x="6303818" y="3539836"/>
            <a:ext cx="3373582" cy="457200"/>
          </a:xfrm>
          <a:prstGeom prst="rect">
            <a:avLst/>
          </a:prstGeom>
          <a:solidFill>
            <a:srgbClr val="FA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pic>
        <p:nvPicPr>
          <p:cNvPr id="7" name="Picture 6" descr="National University of Computer and Emerging Sciences logo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066801"/>
            <a:ext cx="23812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fld id="{6C22ADDB-1105-4BAA-B696-9403EE06AC3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6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SQA is an umbrella activity which is employed throughout the software lifecycle.</a:t>
            </a:r>
          </a:p>
          <a:p>
            <a:r>
              <a:rPr lang="en-US" dirty="0"/>
              <a:t>Software quality assurance is very important for your software product or service to succeed in the market and survive up to the customer’s expectations.</a:t>
            </a:r>
          </a:p>
          <a:p>
            <a:r>
              <a:rPr lang="en-US" dirty="0"/>
              <a:t>There are various activities, standards, and techniques that you need to follow to assure that the deliverable software is of high quality and aligns closely with the business needs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Testing </a:t>
            </a:r>
            <a:r>
              <a:rPr lang="en-US" sz="2000" dirty="0"/>
              <a:t>is a critical element of software development life </a:t>
            </a:r>
            <a:r>
              <a:rPr lang="en-US" sz="2000" dirty="0" smtClean="0"/>
              <a:t>cycles </a:t>
            </a:r>
          </a:p>
          <a:p>
            <a:pPr algn="just"/>
            <a:r>
              <a:rPr lang="en-US" sz="2000" dirty="0" smtClean="0"/>
              <a:t>called </a:t>
            </a:r>
            <a:r>
              <a:rPr lang="en-US" sz="2000" dirty="0"/>
              <a:t>software quality control or software quality assurance</a:t>
            </a:r>
          </a:p>
          <a:p>
            <a:pPr algn="just"/>
            <a:r>
              <a:rPr lang="en-US" sz="2000" dirty="0" smtClean="0"/>
              <a:t>basic </a:t>
            </a:r>
            <a:r>
              <a:rPr lang="en-US" sz="2000" dirty="0"/>
              <a:t>goals: validation and verification</a:t>
            </a:r>
          </a:p>
          <a:p>
            <a:pPr algn="just"/>
            <a:r>
              <a:rPr lang="en-US" sz="2000" dirty="0" smtClean="0"/>
              <a:t>validation</a:t>
            </a:r>
            <a:r>
              <a:rPr lang="en-US" sz="2000" dirty="0"/>
              <a:t>: are we building the right product?</a:t>
            </a:r>
          </a:p>
          <a:p>
            <a:pPr algn="just"/>
            <a:r>
              <a:rPr lang="en-US" sz="2000" dirty="0" smtClean="0"/>
              <a:t>verification</a:t>
            </a:r>
            <a:r>
              <a:rPr lang="en-US" sz="2000" dirty="0"/>
              <a:t>: does “X” meet its specification?</a:t>
            </a:r>
          </a:p>
          <a:p>
            <a:pPr lvl="1" algn="just"/>
            <a:r>
              <a:rPr lang="en-US" sz="2000" dirty="0" smtClean="0"/>
              <a:t>where </a:t>
            </a:r>
            <a:r>
              <a:rPr lang="en-US" sz="2000" dirty="0"/>
              <a:t>“X” can be code, a model, a design diagram, a requirement, …</a:t>
            </a:r>
          </a:p>
          <a:p>
            <a:pPr algn="just"/>
            <a:r>
              <a:rPr lang="en-US" sz="2000" dirty="0" smtClean="0"/>
              <a:t>At </a:t>
            </a:r>
            <a:r>
              <a:rPr lang="en-US" sz="2000" dirty="0"/>
              <a:t>each stage, we need to verify that the thing we produce </a:t>
            </a:r>
            <a:r>
              <a:rPr lang="en-US" sz="2000" dirty="0" smtClean="0"/>
              <a:t>accurately represents </a:t>
            </a:r>
            <a:r>
              <a:rPr lang="en-US" sz="2000" dirty="0"/>
              <a:t>its specification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1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Peculiarities of software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41096"/>
            <a:ext cx="11402261" cy="3917704"/>
          </a:xfrm>
        </p:spPr>
        <p:txBody>
          <a:bodyPr>
            <a:normAutofit/>
          </a:bodyPr>
          <a:lstStyle/>
          <a:p>
            <a:r>
              <a:rPr lang="en-US" dirty="0"/>
              <a:t>Software has some characteristics that </a:t>
            </a:r>
            <a:r>
              <a:rPr lang="en-US" dirty="0" smtClean="0"/>
              <a:t>make V&amp;V </a:t>
            </a:r>
            <a:r>
              <a:rPr lang="en-US" dirty="0"/>
              <a:t>particularly difficult:</a:t>
            </a:r>
          </a:p>
          <a:p>
            <a:pPr lvl="1"/>
            <a:r>
              <a:rPr lang="en-US" dirty="0" smtClean="0"/>
              <a:t>Many </a:t>
            </a:r>
            <a:r>
              <a:rPr lang="en-US" dirty="0"/>
              <a:t>different quality requirements</a:t>
            </a:r>
          </a:p>
          <a:p>
            <a:pPr lvl="1"/>
            <a:r>
              <a:rPr lang="en-US" dirty="0" smtClean="0"/>
              <a:t>Evolving </a:t>
            </a:r>
            <a:r>
              <a:rPr lang="en-US" dirty="0"/>
              <a:t>(and deteriorating) structure</a:t>
            </a:r>
          </a:p>
          <a:p>
            <a:pPr lvl="1"/>
            <a:r>
              <a:rPr lang="en-US" dirty="0" smtClean="0"/>
              <a:t>Uneven distribution of faults</a:t>
            </a:r>
          </a:p>
          <a:p>
            <a:r>
              <a:rPr lang="en-US" dirty="0" smtClean="0"/>
              <a:t>Example</a:t>
            </a:r>
            <a:endParaRPr lang="en-US" dirty="0"/>
          </a:p>
          <a:p>
            <a:r>
              <a:rPr lang="en-US" dirty="0"/>
              <a:t>If an elevator can safely carry a load of 1000 kg</a:t>
            </a:r>
            <a:r>
              <a:rPr lang="en-US" dirty="0" smtClean="0"/>
              <a:t>, it can </a:t>
            </a:r>
            <a:r>
              <a:rPr lang="en-US" dirty="0"/>
              <a:t>also </a:t>
            </a:r>
            <a:r>
              <a:rPr lang="en-US" dirty="0" smtClean="0"/>
              <a:t>safely carry a smaller </a:t>
            </a:r>
            <a:r>
              <a:rPr lang="en-US" dirty="0"/>
              <a:t>load;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8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and Verification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085" y="2181225"/>
            <a:ext cx="8273830" cy="36782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2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and Verification Activities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003" y="1945374"/>
            <a:ext cx="8678778" cy="427958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6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dirty="0" smtClean="0"/>
              <a:t>error</a:t>
            </a:r>
            <a:endParaRPr lang="en-US" dirty="0"/>
          </a:p>
          <a:p>
            <a:r>
              <a:rPr lang="en-US" dirty="0" smtClean="0"/>
              <a:t>A fault</a:t>
            </a:r>
          </a:p>
          <a:p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smtClean="0"/>
              <a:t>failure</a:t>
            </a:r>
            <a:endParaRPr lang="en-US" dirty="0"/>
          </a:p>
          <a:p>
            <a:r>
              <a:rPr lang="en-US" dirty="0" smtClean="0"/>
              <a:t>Testing </a:t>
            </a:r>
            <a:r>
              <a:rPr lang="en-US" dirty="0"/>
              <a:t>attempts to surface failures in our software systems</a:t>
            </a:r>
          </a:p>
          <a:p>
            <a:r>
              <a:rPr lang="en-US" dirty="0" smtClean="0"/>
              <a:t>Debugging </a:t>
            </a:r>
            <a:r>
              <a:rPr lang="en-US" dirty="0"/>
              <a:t>attempts to associate failures with faults so they can be </a:t>
            </a:r>
            <a:r>
              <a:rPr lang="en-US" dirty="0" smtClean="0"/>
              <a:t>removed from </a:t>
            </a:r>
            <a:r>
              <a:rPr lang="en-US" dirty="0"/>
              <a:t>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Test Cases </a:t>
            </a:r>
          </a:p>
          <a:p>
            <a:r>
              <a:rPr lang="en-US" dirty="0" smtClean="0"/>
              <a:t>Test Suites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0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Test, </a:t>
            </a:r>
            <a:r>
              <a:rPr lang="en-US" dirty="0" smtClean="0"/>
              <a:t> Test </a:t>
            </a:r>
            <a:r>
              <a:rPr lang="en-US" dirty="0"/>
              <a:t>Case and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771" y="2273508"/>
            <a:ext cx="11029615" cy="3678303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Test and test case terms are synonyms and may be used interchangeably</a:t>
            </a:r>
          </a:p>
          <a:p>
            <a:pPr algn="just"/>
            <a:r>
              <a:rPr lang="en-US" dirty="0" smtClean="0"/>
              <a:t>A test case consists of inputs given to the program and its expected outputs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r>
              <a:rPr lang="en-US" dirty="0" smtClean="0"/>
              <a:t>Every test case will have a unique identification number. </a:t>
            </a:r>
          </a:p>
          <a:p>
            <a:pPr algn="just"/>
            <a:r>
              <a:rPr lang="en-US" dirty="0" smtClean="0"/>
              <a:t>During testing, we  give selected inputs to the program and note the observed output(s). </a:t>
            </a:r>
          </a:p>
          <a:p>
            <a:pPr algn="just"/>
            <a:r>
              <a:rPr lang="en-US" dirty="0" smtClean="0"/>
              <a:t>Comparison of observed output(s) with the expected output(s) </a:t>
            </a:r>
          </a:p>
          <a:p>
            <a:pPr lvl="1" algn="just"/>
            <a:r>
              <a:rPr lang="en-US" dirty="0" smtClean="0"/>
              <a:t>if they are the same, the test case is successful. </a:t>
            </a:r>
          </a:p>
          <a:p>
            <a:pPr lvl="1" algn="just"/>
            <a:r>
              <a:rPr lang="en-US" dirty="0" smtClean="0"/>
              <a:t>If  they are different, that is the failure condition with selected input(s) and this should be recorded properly in order to find the cause of failure. 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Quality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2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20264</TotalTime>
  <Words>1813</Words>
  <Application>Microsoft Office PowerPoint</Application>
  <PresentationFormat>Widescreen</PresentationFormat>
  <Paragraphs>247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Gill Sans MT</vt:lpstr>
      <vt:lpstr>Wingdings 2</vt:lpstr>
      <vt:lpstr>Dividend</vt:lpstr>
      <vt:lpstr>  SE-3002 Software quality engineering    </vt:lpstr>
      <vt:lpstr>Today’s Outline</vt:lpstr>
      <vt:lpstr>Software Testing objectives:</vt:lpstr>
      <vt:lpstr>Testing</vt:lpstr>
      <vt:lpstr>Peculiarities of software </vt:lpstr>
      <vt:lpstr>Validation and Verification</vt:lpstr>
      <vt:lpstr>Validation and Verification Activities</vt:lpstr>
      <vt:lpstr>Some terminologies</vt:lpstr>
      <vt:lpstr>Test,  Test Case and Test Suite</vt:lpstr>
      <vt:lpstr>Test case template</vt:lpstr>
      <vt:lpstr>Test case template</vt:lpstr>
      <vt:lpstr>Test suite</vt:lpstr>
      <vt:lpstr>Testing the System (I)</vt:lpstr>
      <vt:lpstr>Testing the System (II)</vt:lpstr>
      <vt:lpstr>Multi-Level Testing</vt:lpstr>
      <vt:lpstr>Black Box Testing</vt:lpstr>
      <vt:lpstr>grey Box Testing</vt:lpstr>
      <vt:lpstr>White Box Testing</vt:lpstr>
      <vt:lpstr>Static and Dynamic Testing</vt:lpstr>
      <vt:lpstr>LIMITATIONS OF TESTING</vt:lpstr>
      <vt:lpstr>Functional and Structural testing:</vt:lpstr>
      <vt:lpstr>Functional Testing (BBT)</vt:lpstr>
      <vt:lpstr>BOUNDARY VALUE ANALYSIS</vt:lpstr>
      <vt:lpstr>Boundary value analysis for square program</vt:lpstr>
      <vt:lpstr>Another example</vt:lpstr>
      <vt:lpstr>Two Variables:</vt:lpstr>
      <vt:lpstr>PowerPoint Presentation</vt:lpstr>
      <vt:lpstr>Applicability</vt:lpstr>
      <vt:lpstr> EQUIVALENCE CLASS TESTING</vt:lpstr>
      <vt:lpstr>Creation of Equivalence Classes</vt:lpstr>
      <vt:lpstr>PowerPoint Presentation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 Syeda Rubab Jaffar</dc:creator>
  <cp:lastModifiedBy>Romasha Khurshid</cp:lastModifiedBy>
  <cp:revision>434</cp:revision>
  <dcterms:created xsi:type="dcterms:W3CDTF">2021-08-24T06:07:44Z</dcterms:created>
  <dcterms:modified xsi:type="dcterms:W3CDTF">2022-09-22T06:30:24Z</dcterms:modified>
</cp:coreProperties>
</file>