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7"/>
  </p:notesMasterIdLst>
  <p:sldIdLst>
    <p:sldId id="256" r:id="rId2"/>
    <p:sldId id="258" r:id="rId3"/>
    <p:sldId id="476" r:id="rId4"/>
    <p:sldId id="480" r:id="rId5"/>
    <p:sldId id="478" r:id="rId6"/>
    <p:sldId id="479" r:id="rId7"/>
    <p:sldId id="477" r:id="rId8"/>
    <p:sldId id="458" r:id="rId9"/>
    <p:sldId id="459" r:id="rId10"/>
    <p:sldId id="461" r:id="rId11"/>
    <p:sldId id="462" r:id="rId12"/>
    <p:sldId id="464" r:id="rId13"/>
    <p:sldId id="463" r:id="rId14"/>
    <p:sldId id="473" r:id="rId15"/>
    <p:sldId id="465" r:id="rId16"/>
    <p:sldId id="466" r:id="rId17"/>
    <p:sldId id="467" r:id="rId18"/>
    <p:sldId id="483" r:id="rId19"/>
    <p:sldId id="481" r:id="rId20"/>
    <p:sldId id="484" r:id="rId21"/>
    <p:sldId id="468" r:id="rId22"/>
    <p:sldId id="469" r:id="rId23"/>
    <p:sldId id="475" r:id="rId24"/>
    <p:sldId id="472" r:id="rId25"/>
    <p:sldId id="31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81670" autoAdjust="0"/>
  </p:normalViewPr>
  <p:slideViewPr>
    <p:cSldViewPr snapToGrid="0">
      <p:cViewPr varScale="1">
        <p:scale>
          <a:sx n="94" d="100"/>
          <a:sy n="94" d="100"/>
        </p:scale>
        <p:origin x="12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7AD2D-112D-4538-8D12-5B3C0A02B3F3}" type="datetimeFigureOut">
              <a:rPr lang="en-US" smtClean="0"/>
              <a:t>10/3/2022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B017E-9405-4A24-9E72-ABBA234FC5F9}" type="slidenum">
              <a:rPr lang="en-US" smtClean="0"/>
              <a:t>‹#›</a:t>
            </a:fld>
            <a:endParaRPr lang="en-US"/>
          </a:p>
        </p:txBody>
      </p:sp>
    </p:spTree>
    <p:extLst>
      <p:ext uri="{BB962C8B-B14F-4D97-AF65-F5344CB8AC3E}">
        <p14:creationId xmlns:p14="http://schemas.microsoft.com/office/powerpoint/2010/main" val="66971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a:t>
            </a:fld>
            <a:endParaRPr lang="en-US"/>
          </a:p>
        </p:txBody>
      </p:sp>
    </p:spTree>
    <p:extLst>
      <p:ext uri="{BB962C8B-B14F-4D97-AF65-F5344CB8AC3E}">
        <p14:creationId xmlns:p14="http://schemas.microsoft.com/office/powerpoint/2010/main" val="416479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9B38F1-631B-49CB-B429-8845F35306B7}" type="slidenum">
              <a:rPr lang="en-US"/>
              <a:pPr/>
              <a:t>2</a:t>
            </a:fld>
            <a:endParaRPr lang="en-US"/>
          </a:p>
        </p:txBody>
      </p:sp>
      <p:sp>
        <p:nvSpPr>
          <p:cNvPr id="2" name="Notes Placeholder 1"/>
          <p:cNvSpPr>
            <a:spLocks noGrp="1"/>
          </p:cNvSpPr>
          <p:nvPr>
            <p:ph type="body" idx="1"/>
          </p:nvPr>
        </p:nvSpPr>
        <p:spPr/>
        <p:txBody>
          <a:bodyPr/>
          <a:lstStyle/>
          <a:p>
            <a:r>
              <a:rPr lang="en-US" dirty="0" smtClean="0"/>
              <a:t>Exam questions</a:t>
            </a:r>
          </a:p>
          <a:p>
            <a:r>
              <a:rPr lang="en-US" dirty="0" smtClean="0"/>
              <a:t>https://www.toolsqa.com/software-testing/istqb/decision-table-testing/</a:t>
            </a:r>
            <a:endParaRPr lang="en-US" dirty="0"/>
          </a:p>
        </p:txBody>
      </p:sp>
    </p:spTree>
    <p:extLst>
      <p:ext uri="{BB962C8B-B14F-4D97-AF65-F5344CB8AC3E}">
        <p14:creationId xmlns:p14="http://schemas.microsoft.com/office/powerpoint/2010/main" val="264582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6</a:t>
            </a:fld>
            <a:endParaRPr lang="en-US"/>
          </a:p>
        </p:txBody>
      </p:sp>
    </p:spTree>
    <p:extLst>
      <p:ext uri="{BB962C8B-B14F-4D97-AF65-F5344CB8AC3E}">
        <p14:creationId xmlns:p14="http://schemas.microsoft.com/office/powerpoint/2010/main" val="330933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test cases do not test any new thing and they just execute the same lines of source code again and again. </a:t>
            </a:r>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8</a:t>
            </a:fld>
            <a:endParaRPr lang="en-US"/>
          </a:p>
        </p:txBody>
      </p:sp>
    </p:spTree>
    <p:extLst>
      <p:ext uri="{BB962C8B-B14F-4D97-AF65-F5344CB8AC3E}">
        <p14:creationId xmlns:p14="http://schemas.microsoft.com/office/powerpoint/2010/main" val="2991820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13</a:t>
            </a:fld>
            <a:endParaRPr lang="en-US"/>
          </a:p>
        </p:txBody>
      </p:sp>
    </p:spTree>
    <p:extLst>
      <p:ext uri="{BB962C8B-B14F-4D97-AF65-F5344CB8AC3E}">
        <p14:creationId xmlns:p14="http://schemas.microsoft.com/office/powerpoint/2010/main" val="155558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Activity : any example of decision table</a:t>
            </a:r>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22</a:t>
            </a:fld>
            <a:endParaRPr lang="en-US"/>
          </a:p>
        </p:txBody>
      </p:sp>
    </p:spTree>
    <p:extLst>
      <p:ext uri="{BB962C8B-B14F-4D97-AF65-F5344CB8AC3E}">
        <p14:creationId xmlns:p14="http://schemas.microsoft.com/office/powerpoint/2010/main" val="1582228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89C313-78CE-413E-B973-C9C50864F3EA}" type="slidenum">
              <a:rPr lang="en-US" smtClean="0"/>
              <a:pPr/>
              <a:t>25</a:t>
            </a:fld>
            <a:endParaRPr lang="en-US"/>
          </a:p>
        </p:txBody>
      </p:sp>
    </p:spTree>
    <p:extLst>
      <p:ext uri="{BB962C8B-B14F-4D97-AF65-F5344CB8AC3E}">
        <p14:creationId xmlns:p14="http://schemas.microsoft.com/office/powerpoint/2010/main" val="4152068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FC69570-588C-4730-A3D3-BA09B68C817D}" type="datetime1">
              <a:rPr lang="en-US" smtClean="0"/>
              <a:t>10/3/2022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95715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7D4DD0-1474-418A-AD15-B2A25CE3DDFF}" type="datetime1">
              <a:rPr lang="en-US" smtClean="0"/>
              <a:t>10/3/2022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19075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4120514-7FB5-4445-A222-DE5C0219B627}" type="datetime1">
              <a:rPr lang="en-US" smtClean="0"/>
              <a:t>10/3/2022</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41852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271F0-E10C-4540-ADEA-23A4655CF569}" type="datetime1">
              <a:rPr lang="en-US" smtClean="0"/>
              <a:t>10/3/2022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41739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6478301-5D4C-4591-80FC-C66E6CEB5056}" type="datetime1">
              <a:rPr lang="en-US" smtClean="0"/>
              <a:t>10/3/2022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198331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419F34-2574-47F3-AEA3-8BE42D47F567}" type="datetime1">
              <a:rPr lang="en-US" smtClean="0"/>
              <a:t>10/3/2022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94793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EE5C34-8C70-4CF5-B66D-7C765D4D15AB}" type="datetime1">
              <a:rPr lang="en-US" smtClean="0"/>
              <a:t>10/3/2022</a:t>
            </a:fld>
            <a:endParaRPr lang="en-US"/>
          </a:p>
        </p:txBody>
      </p:sp>
      <p:sp>
        <p:nvSpPr>
          <p:cNvPr id="8" name="Footer Placeholder 7"/>
          <p:cNvSpPr>
            <a:spLocks noGrp="1"/>
          </p:cNvSpPr>
          <p:nvPr>
            <p:ph type="ftr" sz="quarter" idx="11"/>
          </p:nvPr>
        </p:nvSpPr>
        <p:spPr/>
        <p:txBody>
          <a:bodyPr/>
          <a:lstStyle/>
          <a:p>
            <a:r>
              <a:rPr lang="en-US" smtClean="0"/>
              <a:t>Software Quality Engineering</a:t>
            </a:r>
            <a:endParaRPr lang="en-US"/>
          </a:p>
        </p:txBody>
      </p:sp>
      <p:sp>
        <p:nvSpPr>
          <p:cNvPr id="9" name="Slide Number Placeholder 8"/>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33673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BD128D-41E8-4C02-8315-14F6CB02D10A}" type="datetime1">
              <a:rPr lang="en-US" smtClean="0"/>
              <a:t>10/3/2022</a:t>
            </a:fld>
            <a:endParaRPr lang="en-US"/>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63014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1826-9646-406D-A2C4-121223C8CC7E}" type="datetime1">
              <a:rPr lang="en-US" smtClean="0"/>
              <a:t>10/3/2022</a:t>
            </a:fld>
            <a:endParaRPr lang="en-US"/>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
        <p:nvSpPr>
          <p:cNvPr id="4" name="Slide Number Placeholder 3"/>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92640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265A88F-3773-4C12-86CB-A282A197AD39}" type="datetime1">
              <a:rPr lang="en-US" smtClean="0"/>
              <a:t>10/3/2022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22892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B4AD45-1FE9-4A6E-B8DD-3A2A3F4990F6}" type="datetime1">
              <a:rPr lang="en-US" smtClean="0"/>
              <a:t>10/3/2022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55443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4D4E1E4-E009-4297-8B59-D02336439F2D}" type="datetime1">
              <a:rPr lang="en-US" smtClean="0"/>
              <a:t>10/3/2022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Software Quality Engineering</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B116B9D-E45C-46EC-8209-CAE30643B7E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98296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7697" y="3244334"/>
            <a:ext cx="7776616" cy="2123658"/>
          </a:xfrm>
          <a:prstGeom prst="rect">
            <a:avLst/>
          </a:prstGeom>
        </p:spPr>
        <p:txBody>
          <a:bodyPr wrap="none">
            <a:spAutoFit/>
          </a:bodyPr>
          <a:lstStyle/>
          <a:p>
            <a:pPr algn="ctr"/>
            <a:r>
              <a:rPr lang="en-US" sz="5400" b="1" dirty="0" smtClean="0">
                <a:solidFill>
                  <a:schemeClr val="bg1"/>
                </a:solidFill>
              </a:rPr>
              <a:t>Part II-Software Testing</a:t>
            </a:r>
            <a:endParaRPr lang="en-US" sz="5400" b="1" dirty="0">
              <a:solidFill>
                <a:schemeClr val="bg1"/>
              </a:solidFill>
            </a:endParaRPr>
          </a:p>
          <a:p>
            <a:pPr algn="ctr"/>
            <a:r>
              <a:rPr lang="en-US" sz="2400" dirty="0" smtClean="0">
                <a:solidFill>
                  <a:schemeClr val="bg1"/>
                </a:solidFill>
              </a:rPr>
              <a:t>Functional Testing</a:t>
            </a:r>
          </a:p>
          <a:p>
            <a:pPr algn="ctr"/>
            <a:r>
              <a:rPr lang="en-US" sz="5400" b="1" dirty="0" smtClean="0">
                <a:solidFill>
                  <a:schemeClr val="bg1"/>
                </a:solidFill>
              </a:rPr>
              <a:t>Lecture # 16, 17, 18</a:t>
            </a:r>
          </a:p>
        </p:txBody>
      </p:sp>
      <p:pic>
        <p:nvPicPr>
          <p:cNvPr id="6" name="Picture 5" descr="National University of Computer and Emerging Sciences logo.png"/>
          <p:cNvPicPr/>
          <p:nvPr/>
        </p:nvPicPr>
        <p:blipFill>
          <a:blip r:embed="rId3"/>
          <a:srcRect/>
          <a:stretch>
            <a:fillRect/>
          </a:stretch>
        </p:blipFill>
        <p:spPr bwMode="auto">
          <a:xfrm>
            <a:off x="48980" y="542215"/>
            <a:ext cx="2168979" cy="1932896"/>
          </a:xfrm>
          <a:prstGeom prst="rect">
            <a:avLst/>
          </a:prstGeom>
          <a:noFill/>
          <a:ln w="9525">
            <a:noFill/>
            <a:miter lim="800000"/>
            <a:headEnd/>
            <a:tailEnd/>
          </a:ln>
        </p:spPr>
      </p:pic>
    </p:spTree>
    <p:extLst>
      <p:ext uri="{BB962C8B-B14F-4D97-AF65-F5344CB8AC3E}">
        <p14:creationId xmlns:p14="http://schemas.microsoft.com/office/powerpoint/2010/main" val="2348086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classes for addition program</a:t>
            </a:r>
            <a:endParaRPr lang="en-US" dirty="0"/>
          </a:p>
        </p:txBody>
      </p:sp>
      <p:pic>
        <p:nvPicPr>
          <p:cNvPr id="7" name="Content Placeholder 6"/>
          <p:cNvPicPr>
            <a:picLocks noGrp="1" noChangeAspect="1"/>
          </p:cNvPicPr>
          <p:nvPr>
            <p:ph idx="1"/>
          </p:nvPr>
        </p:nvPicPr>
        <p:blipFill>
          <a:blip r:embed="rId2"/>
          <a:stretch>
            <a:fillRect/>
          </a:stretch>
        </p:blipFill>
        <p:spPr>
          <a:xfrm>
            <a:off x="428443" y="2422358"/>
            <a:ext cx="7222707" cy="3320906"/>
          </a:xfrm>
          <a:prstGeom prst="rect">
            <a:avLst/>
          </a:prstGeom>
        </p:spPr>
      </p:pic>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10</a:t>
            </a:fld>
            <a:endParaRPr lang="en-US"/>
          </a:p>
        </p:txBody>
      </p:sp>
      <p:pic>
        <p:nvPicPr>
          <p:cNvPr id="8" name="Content Placeholder 5"/>
          <p:cNvPicPr>
            <a:picLocks noChangeAspect="1"/>
          </p:cNvPicPr>
          <p:nvPr/>
        </p:nvPicPr>
        <p:blipFill>
          <a:blip r:embed="rId3"/>
          <a:stretch>
            <a:fillRect/>
          </a:stretch>
        </p:blipFill>
        <p:spPr>
          <a:xfrm>
            <a:off x="7651150" y="2422358"/>
            <a:ext cx="3959658" cy="3320906"/>
          </a:xfrm>
          <a:prstGeom prst="rect">
            <a:avLst/>
          </a:prstGeom>
        </p:spPr>
      </p:pic>
    </p:spTree>
    <p:extLst>
      <p:ext uri="{BB962C8B-B14F-4D97-AF65-F5344CB8AC3E}">
        <p14:creationId xmlns:p14="http://schemas.microsoft.com/office/powerpoint/2010/main" val="47546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for addition</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11</a:t>
            </a:fld>
            <a:endParaRPr lang="en-US"/>
          </a:p>
        </p:txBody>
      </p:sp>
      <p:pic>
        <p:nvPicPr>
          <p:cNvPr id="8" name="Content Placeholder 7"/>
          <p:cNvPicPr>
            <a:picLocks noGrp="1" noChangeAspect="1"/>
          </p:cNvPicPr>
          <p:nvPr>
            <p:ph idx="1"/>
          </p:nvPr>
        </p:nvPicPr>
        <p:blipFill>
          <a:blip r:embed="rId2"/>
          <a:stretch>
            <a:fillRect/>
          </a:stretch>
        </p:blipFill>
        <p:spPr>
          <a:xfrm>
            <a:off x="834189" y="2069433"/>
            <a:ext cx="9724111" cy="3882378"/>
          </a:xfrm>
          <a:prstGeom prst="rect">
            <a:avLst/>
          </a:prstGeom>
        </p:spPr>
      </p:pic>
    </p:spTree>
    <p:extLst>
      <p:ext uri="{BB962C8B-B14F-4D97-AF65-F5344CB8AC3E}">
        <p14:creationId xmlns:p14="http://schemas.microsoft.com/office/powerpoint/2010/main" val="1755260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applicability</a:t>
            </a:r>
            <a:endParaRPr lang="en-US" dirty="0"/>
          </a:p>
        </p:txBody>
      </p:sp>
      <p:sp>
        <p:nvSpPr>
          <p:cNvPr id="3" name="Content Placeholder 2"/>
          <p:cNvSpPr>
            <a:spLocks noGrp="1"/>
          </p:cNvSpPr>
          <p:nvPr>
            <p:ph idx="1"/>
          </p:nvPr>
        </p:nvSpPr>
        <p:spPr/>
        <p:txBody>
          <a:bodyPr>
            <a:normAutofit/>
          </a:bodyPr>
          <a:lstStyle/>
          <a:p>
            <a:pPr algn="just"/>
            <a:r>
              <a:rPr lang="en-US" dirty="0" smtClean="0"/>
              <a:t>Applicable </a:t>
            </a:r>
            <a:r>
              <a:rPr lang="en-US" dirty="0"/>
              <a:t>at unit, integration, system and acceptance test levels. </a:t>
            </a:r>
            <a:endParaRPr lang="en-US" dirty="0" smtClean="0"/>
          </a:p>
          <a:p>
            <a:pPr algn="just"/>
            <a:r>
              <a:rPr lang="en-US" dirty="0" smtClean="0"/>
              <a:t>The </a:t>
            </a:r>
            <a:r>
              <a:rPr lang="en-US" dirty="0"/>
              <a:t>basic requirement </a:t>
            </a:r>
            <a:r>
              <a:rPr lang="en-US" dirty="0" smtClean="0"/>
              <a:t>is that </a:t>
            </a:r>
            <a:r>
              <a:rPr lang="en-US" dirty="0"/>
              <a:t>inputs or outputs must be partitioned based on the requirements and every partition </a:t>
            </a:r>
            <a:r>
              <a:rPr lang="en-US" dirty="0" smtClean="0"/>
              <a:t>will give </a:t>
            </a:r>
            <a:r>
              <a:rPr lang="en-US" dirty="0"/>
              <a:t>a test case. </a:t>
            </a:r>
            <a:endParaRPr lang="en-US" dirty="0" smtClean="0"/>
          </a:p>
          <a:p>
            <a:pPr algn="just"/>
            <a:r>
              <a:rPr lang="en-US" dirty="0" smtClean="0"/>
              <a:t>If </a:t>
            </a:r>
            <a:r>
              <a:rPr lang="en-US" dirty="0"/>
              <a:t>one test case catches a bug, the other probably will too. </a:t>
            </a:r>
            <a:endParaRPr lang="en-US" dirty="0" smtClean="0"/>
          </a:p>
          <a:p>
            <a:pPr algn="just"/>
            <a:r>
              <a:rPr lang="en-US" dirty="0" smtClean="0"/>
              <a:t>The </a:t>
            </a:r>
            <a:r>
              <a:rPr lang="en-US" dirty="0"/>
              <a:t>design of equivalence classes is </a:t>
            </a:r>
            <a:r>
              <a:rPr lang="en-US" dirty="0" smtClean="0"/>
              <a:t>subjective to testing person. </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12</a:t>
            </a:fld>
            <a:endParaRPr lang="en-US"/>
          </a:p>
        </p:txBody>
      </p:sp>
    </p:spTree>
    <p:extLst>
      <p:ext uri="{BB962C8B-B14F-4D97-AF65-F5344CB8AC3E}">
        <p14:creationId xmlns:p14="http://schemas.microsoft.com/office/powerpoint/2010/main" val="2524428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2800" dirty="0" smtClean="0"/>
              <a:t>Consider </a:t>
            </a:r>
            <a:r>
              <a:rPr lang="en-US" sz="2800" dirty="0"/>
              <a:t>a program for the determination of the largest amongst three numbers</a:t>
            </a:r>
            <a:r>
              <a:rPr lang="en-US" sz="2800" dirty="0" smtClean="0"/>
              <a:t>. Its </a:t>
            </a:r>
            <a:r>
              <a:rPr lang="en-US" sz="2800" dirty="0"/>
              <a:t>input is a triple of positive integers (say x</a:t>
            </a:r>
            <a:r>
              <a:rPr lang="en-US" sz="2800" dirty="0" smtClean="0"/>
              <a:t>, y </a:t>
            </a:r>
            <a:r>
              <a:rPr lang="en-US" sz="2800" dirty="0"/>
              <a:t>and z) and values are from interval [1, 300].</a:t>
            </a:r>
          </a:p>
          <a:p>
            <a:r>
              <a:rPr lang="en-US" sz="2800" dirty="0" smtClean="0"/>
              <a:t>Design the equivalence classes</a:t>
            </a:r>
            <a:endParaRPr lang="en-US" sz="28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13</a:t>
            </a:fld>
            <a:endParaRPr lang="en-US"/>
          </a:p>
        </p:txBody>
      </p:sp>
    </p:spTree>
    <p:extLst>
      <p:ext uri="{BB962C8B-B14F-4D97-AF65-F5344CB8AC3E}">
        <p14:creationId xmlns:p14="http://schemas.microsoft.com/office/powerpoint/2010/main" val="3175048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BASED TESTING</a:t>
            </a:r>
          </a:p>
        </p:txBody>
      </p:sp>
      <p:sp>
        <p:nvSpPr>
          <p:cNvPr id="3" name="Content Placeholder 2"/>
          <p:cNvSpPr>
            <a:spLocks noGrp="1"/>
          </p:cNvSpPr>
          <p:nvPr>
            <p:ph idx="1"/>
          </p:nvPr>
        </p:nvSpPr>
        <p:spPr/>
        <p:txBody>
          <a:bodyPr>
            <a:noAutofit/>
          </a:bodyPr>
          <a:lstStyle/>
          <a:p>
            <a:pPr algn="just"/>
            <a:r>
              <a:rPr lang="en-US" sz="2000" dirty="0"/>
              <a:t>In Software Engineering, boundary value and equivalent partition are other similar techniques used to ensure better coverage. </a:t>
            </a:r>
            <a:endParaRPr lang="en-US" sz="2000" dirty="0" smtClean="0"/>
          </a:p>
          <a:p>
            <a:pPr algn="just"/>
            <a:r>
              <a:rPr lang="en-US" sz="2000" dirty="0" smtClean="0"/>
              <a:t>However</a:t>
            </a:r>
            <a:r>
              <a:rPr lang="en-US" sz="2000" dirty="0"/>
              <a:t>, in a system where for each set of input values the system behavior is </a:t>
            </a:r>
            <a:r>
              <a:rPr lang="en-US" sz="2000" b="1" dirty="0"/>
              <a:t>different</a:t>
            </a:r>
            <a:r>
              <a:rPr lang="en-US" sz="2000" dirty="0"/>
              <a:t>, boundary value and equivalent partitioning technique are not effective in ensuring good test coverage</a:t>
            </a:r>
            <a:r>
              <a:rPr lang="en-US" sz="2000" dirty="0" smtClean="0"/>
              <a:t>.</a:t>
            </a:r>
          </a:p>
          <a:p>
            <a:pPr algn="just"/>
            <a:r>
              <a:rPr lang="en-US" sz="2000" dirty="0" smtClean="0"/>
              <a:t>In </a:t>
            </a:r>
            <a:r>
              <a:rPr lang="en-US" sz="2000" dirty="0"/>
              <a:t>this case, decision table testing is a good option. This technique can make sure of good coverage, and the representation is simple so that it is easy to interpret and use.</a:t>
            </a:r>
          </a:p>
          <a:p>
            <a:pPr algn="just"/>
            <a:endParaRPr lang="en-US" sz="2000" dirty="0"/>
          </a:p>
          <a:p>
            <a:pPr marL="0" indent="0" algn="just">
              <a:buNone/>
            </a:pPr>
            <a:r>
              <a:rPr lang="en-US" sz="2000" dirty="0"/>
              <a:t/>
            </a:r>
            <a:br>
              <a:rPr lang="en-US" sz="2000" dirty="0"/>
            </a:br>
            <a:endParaRPr lang="en-US" sz="20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14</a:t>
            </a:fld>
            <a:endParaRPr lang="en-US"/>
          </a:p>
        </p:txBody>
      </p:sp>
    </p:spTree>
    <p:extLst>
      <p:ext uri="{BB962C8B-B14F-4D97-AF65-F5344CB8AC3E}">
        <p14:creationId xmlns:p14="http://schemas.microsoft.com/office/powerpoint/2010/main" val="3011208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BASED TESTING</a:t>
            </a:r>
          </a:p>
        </p:txBody>
      </p:sp>
      <p:sp>
        <p:nvSpPr>
          <p:cNvPr id="3" name="Content Placeholder 2"/>
          <p:cNvSpPr>
            <a:spLocks noGrp="1"/>
          </p:cNvSpPr>
          <p:nvPr>
            <p:ph idx="1"/>
          </p:nvPr>
        </p:nvSpPr>
        <p:spPr>
          <a:xfrm>
            <a:off x="581192" y="2180496"/>
            <a:ext cx="5258133" cy="3678303"/>
          </a:xfrm>
        </p:spPr>
        <p:txBody>
          <a:bodyPr/>
          <a:lstStyle/>
          <a:p>
            <a:pPr algn="just"/>
            <a:r>
              <a:rPr lang="en-US" dirty="0" smtClean="0"/>
              <a:t>An </a:t>
            </a:r>
            <a:r>
              <a:rPr lang="en-US" dirty="0"/>
              <a:t>output may be dependent on many input conditions and decision tables </a:t>
            </a:r>
            <a:r>
              <a:rPr lang="en-US" dirty="0" smtClean="0"/>
              <a:t>give a </a:t>
            </a:r>
            <a:r>
              <a:rPr lang="en-US" dirty="0"/>
              <a:t>pictorial view of various combinations of input conditions. </a:t>
            </a:r>
            <a:endParaRPr lang="en-US" dirty="0" smtClean="0"/>
          </a:p>
          <a:p>
            <a:pPr algn="just"/>
            <a:r>
              <a:rPr lang="en-US" dirty="0" smtClean="0"/>
              <a:t>There </a:t>
            </a:r>
            <a:r>
              <a:rPr lang="en-US" dirty="0"/>
              <a:t>are four portions of </a:t>
            </a:r>
            <a:r>
              <a:rPr lang="en-US" dirty="0" smtClean="0"/>
              <a:t>the decision table. </a:t>
            </a:r>
          </a:p>
          <a:p>
            <a:pPr algn="just"/>
            <a:endParaRPr lang="en-US" dirty="0" smtClean="0"/>
          </a:p>
          <a:p>
            <a:pPr algn="just"/>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15</a:t>
            </a:fld>
            <a:endParaRPr lang="en-US"/>
          </a:p>
        </p:txBody>
      </p:sp>
      <p:pic>
        <p:nvPicPr>
          <p:cNvPr id="6" name="Picture 5"/>
          <p:cNvPicPr>
            <a:picLocks noChangeAspect="1"/>
          </p:cNvPicPr>
          <p:nvPr/>
        </p:nvPicPr>
        <p:blipFill>
          <a:blip r:embed="rId2"/>
          <a:stretch>
            <a:fillRect/>
          </a:stretch>
        </p:blipFill>
        <p:spPr>
          <a:xfrm>
            <a:off x="7010400" y="1964820"/>
            <a:ext cx="3898232" cy="2517119"/>
          </a:xfrm>
          <a:prstGeom prst="rect">
            <a:avLst/>
          </a:prstGeom>
        </p:spPr>
      </p:pic>
      <p:pic>
        <p:nvPicPr>
          <p:cNvPr id="7" name="Picture 6"/>
          <p:cNvPicPr>
            <a:picLocks noChangeAspect="1"/>
          </p:cNvPicPr>
          <p:nvPr/>
        </p:nvPicPr>
        <p:blipFill>
          <a:blip r:embed="rId3"/>
          <a:stretch>
            <a:fillRect/>
          </a:stretch>
        </p:blipFill>
        <p:spPr>
          <a:xfrm>
            <a:off x="924882" y="4228697"/>
            <a:ext cx="2784587" cy="1630102"/>
          </a:xfrm>
          <a:prstGeom prst="rect">
            <a:avLst/>
          </a:prstGeom>
        </p:spPr>
      </p:pic>
    </p:spTree>
    <p:extLst>
      <p:ext uri="{BB962C8B-B14F-4D97-AF65-F5344CB8AC3E}">
        <p14:creationId xmlns:p14="http://schemas.microsoft.com/office/powerpoint/2010/main" val="350256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the Decision Table</a:t>
            </a:r>
          </a:p>
        </p:txBody>
      </p:sp>
      <p:sp>
        <p:nvSpPr>
          <p:cNvPr id="3" name="Content Placeholder 2"/>
          <p:cNvSpPr>
            <a:spLocks noGrp="1"/>
          </p:cNvSpPr>
          <p:nvPr>
            <p:ph idx="1"/>
          </p:nvPr>
        </p:nvSpPr>
        <p:spPr/>
        <p:txBody>
          <a:bodyPr>
            <a:noAutofit/>
          </a:bodyPr>
          <a:lstStyle/>
          <a:p>
            <a:r>
              <a:rPr lang="en-US" sz="2000" dirty="0"/>
              <a:t>The four parts of the decision table are given as:</a:t>
            </a:r>
          </a:p>
          <a:p>
            <a:r>
              <a:rPr lang="en-US" sz="2000" dirty="0"/>
              <a:t>Condition Stubs: All the conditions are represented in this upper left section of the </a:t>
            </a:r>
            <a:r>
              <a:rPr lang="en-US" sz="2000" dirty="0" smtClean="0"/>
              <a:t>decision table</a:t>
            </a:r>
            <a:r>
              <a:rPr lang="en-US" sz="2000" dirty="0"/>
              <a:t>. These conditions are used to determine a particular action or set of actions.</a:t>
            </a:r>
          </a:p>
          <a:p>
            <a:r>
              <a:rPr lang="en-US" sz="2000" dirty="0"/>
              <a:t>Action Stubs: All possible actions are listed in this lower left portion of the decision table.</a:t>
            </a:r>
          </a:p>
          <a:p>
            <a:r>
              <a:rPr lang="en-US" sz="2000" dirty="0"/>
              <a:t>Condition Entries: In the condition entries portion of the decision table, we have a </a:t>
            </a:r>
            <a:r>
              <a:rPr lang="en-US" sz="2000" dirty="0" smtClean="0"/>
              <a:t>number of </a:t>
            </a:r>
            <a:r>
              <a:rPr lang="en-US" sz="2000" dirty="0"/>
              <a:t>columns and each column represents a rule. </a:t>
            </a:r>
            <a:endParaRPr lang="en-US" sz="2000" dirty="0" smtClean="0"/>
          </a:p>
          <a:p>
            <a:r>
              <a:rPr lang="en-US" sz="2000" dirty="0"/>
              <a:t>Action Entries: Each entry in the action entries portion has some associated action or set </a:t>
            </a:r>
            <a:r>
              <a:rPr lang="en-US" sz="2000" dirty="0" smtClean="0"/>
              <a:t>of actions </a:t>
            </a:r>
            <a:r>
              <a:rPr lang="en-US" sz="2000" dirty="0"/>
              <a:t>in this lower right portion of the table. </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16</a:t>
            </a:fld>
            <a:endParaRPr lang="en-US"/>
          </a:p>
        </p:txBody>
      </p:sp>
    </p:spTree>
    <p:extLst>
      <p:ext uri="{BB962C8B-B14F-4D97-AF65-F5344CB8AC3E}">
        <p14:creationId xmlns:p14="http://schemas.microsoft.com/office/powerpoint/2010/main" val="4240682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structure of decision </a:t>
            </a:r>
            <a:r>
              <a:rPr lang="en-US" dirty="0"/>
              <a:t>table</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17</a:t>
            </a:fld>
            <a:endParaRPr lang="en-US"/>
          </a:p>
        </p:txBody>
      </p:sp>
      <p:pic>
        <p:nvPicPr>
          <p:cNvPr id="7" name="Picture 6"/>
          <p:cNvPicPr>
            <a:picLocks noChangeAspect="1"/>
          </p:cNvPicPr>
          <p:nvPr/>
        </p:nvPicPr>
        <p:blipFill>
          <a:blip r:embed="rId2"/>
          <a:stretch>
            <a:fillRect/>
          </a:stretch>
        </p:blipFill>
        <p:spPr>
          <a:xfrm>
            <a:off x="1331495" y="2619374"/>
            <a:ext cx="8871284" cy="2626393"/>
          </a:xfrm>
          <a:prstGeom prst="rect">
            <a:avLst/>
          </a:prstGeom>
        </p:spPr>
      </p:pic>
    </p:spTree>
    <p:extLst>
      <p:ext uri="{BB962C8B-B14F-4D97-AF65-F5344CB8AC3E}">
        <p14:creationId xmlns:p14="http://schemas.microsoft.com/office/powerpoint/2010/main" val="1253061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sz="2000" b="1" dirty="0"/>
              <a:t>Consider a program for the determination of the largest amongst three numbers. Its input is a triple of positive integers (say x,y and z) and values are from interval [1, 300]. Design the </a:t>
            </a:r>
            <a:r>
              <a:rPr lang="en-US" sz="2000" b="1" dirty="0" smtClean="0"/>
              <a:t>test cases using decision table testing. </a:t>
            </a:r>
            <a:endParaRPr lang="en-US" sz="2000" b="1"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18</a:t>
            </a:fld>
            <a:endParaRPr lang="en-US"/>
          </a:p>
        </p:txBody>
      </p:sp>
    </p:spTree>
    <p:extLst>
      <p:ext uri="{BB962C8B-B14F-4D97-AF65-F5344CB8AC3E}">
        <p14:creationId xmlns:p14="http://schemas.microsoft.com/office/powerpoint/2010/main" val="3271232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Slide Number Placeholder 4"/>
          <p:cNvSpPr>
            <a:spLocks noGrp="1"/>
          </p:cNvSpPr>
          <p:nvPr>
            <p:ph type="sldNum" sz="quarter" idx="12"/>
          </p:nvPr>
        </p:nvSpPr>
        <p:spPr/>
        <p:txBody>
          <a:bodyPr/>
          <a:lstStyle/>
          <a:p>
            <a:fld id="{8B116B9D-E45C-46EC-8209-CAE30643B7E0}" type="slidenum">
              <a:rPr lang="en-US" smtClean="0"/>
              <a:t>19</a:t>
            </a:fld>
            <a:endParaRPr lang="en-US"/>
          </a:p>
        </p:txBody>
      </p:sp>
      <p:sp>
        <p:nvSpPr>
          <p:cNvPr id="7" name="Rectangle 6"/>
          <p:cNvSpPr/>
          <p:nvPr/>
        </p:nvSpPr>
        <p:spPr>
          <a:xfrm>
            <a:off x="3213466" y="1882352"/>
            <a:ext cx="4628383" cy="369332"/>
          </a:xfrm>
          <a:prstGeom prst="rect">
            <a:avLst/>
          </a:prstGeom>
        </p:spPr>
        <p:txBody>
          <a:bodyPr wrap="none">
            <a:spAutoFit/>
          </a:bodyPr>
          <a:lstStyle/>
          <a:p>
            <a:r>
              <a:rPr lang="en-US" b="1" dirty="0"/>
              <a:t>Do Not Care’ Conditions and Rule Count</a:t>
            </a:r>
          </a:p>
        </p:txBody>
      </p:sp>
      <p:pic>
        <p:nvPicPr>
          <p:cNvPr id="9" name="Content Placeholder 8"/>
          <p:cNvPicPr>
            <a:picLocks noGrp="1" noChangeAspect="1"/>
          </p:cNvPicPr>
          <p:nvPr>
            <p:ph idx="1"/>
          </p:nvPr>
        </p:nvPicPr>
        <p:blipFill>
          <a:blip r:embed="rId2"/>
          <a:stretch>
            <a:fillRect/>
          </a:stretch>
        </p:blipFill>
        <p:spPr>
          <a:xfrm>
            <a:off x="479592" y="2170404"/>
            <a:ext cx="10777688" cy="4606316"/>
          </a:xfrm>
          <a:prstGeom prst="rect">
            <a:avLst/>
          </a:prstGeom>
        </p:spPr>
      </p:pic>
    </p:spTree>
    <p:extLst>
      <p:ext uri="{BB962C8B-B14F-4D97-AF65-F5344CB8AC3E}">
        <p14:creationId xmlns:p14="http://schemas.microsoft.com/office/powerpoint/2010/main" val="210611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p:txBody>
          <a:bodyPr/>
          <a:lstStyle/>
          <a:p>
            <a:r>
              <a:rPr lang="en-US"/>
              <a:t>Today’s Outline</a:t>
            </a:r>
          </a:p>
        </p:txBody>
      </p:sp>
      <p:sp>
        <p:nvSpPr>
          <p:cNvPr id="107523" name="Rectangle 2051"/>
          <p:cNvSpPr>
            <a:spLocks noGrp="1" noChangeArrowheads="1"/>
          </p:cNvSpPr>
          <p:nvPr>
            <p:ph idx="1"/>
          </p:nvPr>
        </p:nvSpPr>
        <p:spPr>
          <a:xfrm>
            <a:off x="2057400" y="1905001"/>
            <a:ext cx="8229600" cy="4525963"/>
          </a:xfrm>
        </p:spPr>
        <p:txBody>
          <a:bodyPr>
            <a:normAutofit/>
          </a:bodyPr>
          <a:lstStyle/>
          <a:p>
            <a:r>
              <a:rPr lang="en-US" sz="2400" dirty="0" smtClean="0"/>
              <a:t>Functional testing</a:t>
            </a:r>
          </a:p>
          <a:p>
            <a:r>
              <a:rPr lang="en-US" sz="2400" dirty="0" smtClean="0"/>
              <a:t>Boundary value analysis</a:t>
            </a:r>
          </a:p>
          <a:p>
            <a:r>
              <a:rPr lang="en-US" sz="2400" dirty="0" smtClean="0"/>
              <a:t> Equivalence class testing</a:t>
            </a:r>
          </a:p>
          <a:p>
            <a:r>
              <a:rPr lang="en-US" sz="2400" dirty="0" smtClean="0"/>
              <a:t>Decision table based testing</a:t>
            </a:r>
          </a:p>
          <a:p>
            <a:r>
              <a:rPr lang="en-US" sz="2400" dirty="0" smtClean="0"/>
              <a:t>Revision </a:t>
            </a:r>
          </a:p>
          <a:p>
            <a:endParaRPr lang="en-US" sz="2400" dirty="0" smtClean="0"/>
          </a:p>
          <a:p>
            <a:endParaRPr lang="en-US" sz="2400" dirty="0"/>
          </a:p>
          <a:p>
            <a:endParaRPr lang="en-US" sz="2400" dirty="0"/>
          </a:p>
        </p:txBody>
      </p:sp>
      <p:sp>
        <p:nvSpPr>
          <p:cNvPr id="2" name="Footer Placeholder 1"/>
          <p:cNvSpPr>
            <a:spLocks noGrp="1"/>
          </p:cNvSpPr>
          <p:nvPr>
            <p:ph type="ftr" sz="quarter" idx="11"/>
          </p:nvPr>
        </p:nvSpPr>
        <p:spPr/>
        <p:txBody>
          <a:bodyPr/>
          <a:lstStyle/>
          <a:p>
            <a:r>
              <a:rPr lang="en-US" dirty="0" smtClean="0"/>
              <a:t>Software Quality Engineering</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a:t>
            </a:fld>
            <a:endParaRPr lang="en-US" dirty="0"/>
          </a:p>
        </p:txBody>
      </p:sp>
    </p:spTree>
    <p:extLst>
      <p:ext uri="{BB962C8B-B14F-4D97-AF65-F5344CB8AC3E}">
        <p14:creationId xmlns:p14="http://schemas.microsoft.com/office/powerpoint/2010/main" val="987785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p:cNvPicPr>
            <a:picLocks noGrp="1" noChangeAspect="1"/>
          </p:cNvPicPr>
          <p:nvPr>
            <p:ph idx="1"/>
          </p:nvPr>
        </p:nvPicPr>
        <p:blipFill>
          <a:blip r:embed="rId2"/>
          <a:stretch>
            <a:fillRect/>
          </a:stretch>
        </p:blipFill>
        <p:spPr>
          <a:xfrm>
            <a:off x="965200" y="1849119"/>
            <a:ext cx="10645608" cy="4890107"/>
          </a:xfrm>
          <a:prstGeom prst="rect">
            <a:avLst/>
          </a:prstGeom>
        </p:spPr>
      </p:pic>
      <p:sp>
        <p:nvSpPr>
          <p:cNvPr id="5" name="Slide Number Placeholder 4"/>
          <p:cNvSpPr>
            <a:spLocks noGrp="1"/>
          </p:cNvSpPr>
          <p:nvPr>
            <p:ph type="sldNum" sz="quarter" idx="12"/>
          </p:nvPr>
        </p:nvSpPr>
        <p:spPr/>
        <p:txBody>
          <a:bodyPr/>
          <a:lstStyle/>
          <a:p>
            <a:fld id="{8B116B9D-E45C-46EC-8209-CAE30643B7E0}" type="slidenum">
              <a:rPr lang="en-US" smtClean="0"/>
              <a:t>20</a:t>
            </a:fld>
            <a:endParaRPr lang="en-US"/>
          </a:p>
        </p:txBody>
      </p:sp>
    </p:spTree>
    <p:extLst>
      <p:ext uri="{BB962C8B-B14F-4D97-AF65-F5344CB8AC3E}">
        <p14:creationId xmlns:p14="http://schemas.microsoft.com/office/powerpoint/2010/main" val="2801088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table for a login screen.</a:t>
            </a:r>
          </a:p>
        </p:txBody>
      </p:sp>
      <p:sp>
        <p:nvSpPr>
          <p:cNvPr id="3" name="Content Placeholder 2"/>
          <p:cNvSpPr>
            <a:spLocks noGrp="1"/>
          </p:cNvSpPr>
          <p:nvPr>
            <p:ph idx="1"/>
          </p:nvPr>
        </p:nvSpPr>
        <p:spPr/>
        <p:txBody>
          <a:bodyPr>
            <a:normAutofit/>
          </a:bodyPr>
          <a:lstStyle/>
          <a:p>
            <a:pPr algn="just"/>
            <a:r>
              <a:rPr lang="en-US" sz="2000" dirty="0"/>
              <a:t>The condition is simple if the user provides correct username and password the user will be redirected to the homepage. If any of the input is wrong, an error message will be displayed</a:t>
            </a:r>
            <a:r>
              <a:rPr lang="en-US" sz="2000" dirty="0" smtClean="0"/>
              <a:t>.</a:t>
            </a:r>
          </a:p>
          <a:p>
            <a:r>
              <a:rPr lang="en-US" dirty="0"/>
              <a:t>Case 1 – Username and password both were wrong. The user is shown an error message.</a:t>
            </a:r>
          </a:p>
          <a:p>
            <a:r>
              <a:rPr lang="en-US" dirty="0"/>
              <a:t>Case 2 – Username was correct, but the password was wrong. The user is shown an error message.</a:t>
            </a:r>
          </a:p>
          <a:p>
            <a:r>
              <a:rPr lang="en-US" dirty="0"/>
              <a:t>Case 3 – Username was wrong, but the password was correct. The user is shown an error message.</a:t>
            </a:r>
          </a:p>
          <a:p>
            <a:r>
              <a:rPr lang="en-US" dirty="0"/>
              <a:t>Case 4 – Username and password both were correct, and the user navigated to </a:t>
            </a:r>
            <a:r>
              <a:rPr lang="en-US" dirty="0" smtClean="0"/>
              <a:t>homepage</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21</a:t>
            </a:fld>
            <a:endParaRPr lang="en-US"/>
          </a:p>
        </p:txBody>
      </p:sp>
    </p:spTree>
    <p:extLst>
      <p:ext uri="{BB962C8B-B14F-4D97-AF65-F5344CB8AC3E}">
        <p14:creationId xmlns:p14="http://schemas.microsoft.com/office/powerpoint/2010/main" val="172959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3"/>
          <a:stretch>
            <a:fillRect/>
          </a:stretch>
        </p:blipFill>
        <p:spPr>
          <a:xfrm>
            <a:off x="946483" y="2534653"/>
            <a:ext cx="10186737" cy="2791325"/>
          </a:xfrm>
          <a:prstGeom prst="rect">
            <a:avLst/>
          </a:prstGeom>
        </p:spPr>
      </p:pic>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22</a:t>
            </a:fld>
            <a:endParaRPr lang="en-US"/>
          </a:p>
        </p:txBody>
      </p:sp>
    </p:spTree>
    <p:extLst>
      <p:ext uri="{BB962C8B-B14F-4D97-AF65-F5344CB8AC3E}">
        <p14:creationId xmlns:p14="http://schemas.microsoft.com/office/powerpoint/2010/main" val="174372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applicability</a:t>
            </a:r>
            <a:endParaRPr lang="en-US" dirty="0"/>
          </a:p>
        </p:txBody>
      </p:sp>
      <p:sp>
        <p:nvSpPr>
          <p:cNvPr id="3" name="Content Placeholder 2"/>
          <p:cNvSpPr>
            <a:spLocks noGrp="1"/>
          </p:cNvSpPr>
          <p:nvPr>
            <p:ph idx="1"/>
          </p:nvPr>
        </p:nvSpPr>
        <p:spPr/>
        <p:txBody>
          <a:bodyPr/>
          <a:lstStyle/>
          <a:p>
            <a:pPr algn="just"/>
            <a:r>
              <a:rPr lang="en-US" dirty="0"/>
              <a:t>Decision tables are popular in circumstances where an output is dependent on many </a:t>
            </a:r>
            <a:r>
              <a:rPr lang="en-US" dirty="0" smtClean="0"/>
              <a:t>conditions and </a:t>
            </a:r>
            <a:r>
              <a:rPr lang="en-US" dirty="0"/>
              <a:t>a large number of decisions are required to be taken. </a:t>
            </a:r>
            <a:endParaRPr lang="en-US" dirty="0" smtClean="0"/>
          </a:p>
          <a:p>
            <a:pPr algn="just"/>
            <a:r>
              <a:rPr lang="en-US" dirty="0" smtClean="0"/>
              <a:t>They </a:t>
            </a:r>
            <a:r>
              <a:rPr lang="en-US" dirty="0"/>
              <a:t>may also incorporate </a:t>
            </a:r>
            <a:r>
              <a:rPr lang="en-US" dirty="0" smtClean="0"/>
              <a:t>complex business </a:t>
            </a:r>
            <a:r>
              <a:rPr lang="en-US" dirty="0"/>
              <a:t>rules and use them to design test cases</a:t>
            </a:r>
            <a:r>
              <a:rPr lang="en-US" dirty="0" smtClean="0"/>
              <a:t>.</a:t>
            </a:r>
          </a:p>
          <a:p>
            <a:pPr algn="just"/>
            <a:r>
              <a:rPr lang="en-US" dirty="0" smtClean="0"/>
              <a:t>Every </a:t>
            </a:r>
            <a:r>
              <a:rPr lang="en-US" dirty="0"/>
              <a:t>column of the decision table </a:t>
            </a:r>
            <a:r>
              <a:rPr lang="en-US" dirty="0" smtClean="0"/>
              <a:t>generates a </a:t>
            </a:r>
            <a:r>
              <a:rPr lang="en-US" dirty="0"/>
              <a:t>test case. </a:t>
            </a:r>
            <a:endParaRPr lang="en-US" dirty="0" smtClean="0"/>
          </a:p>
          <a:p>
            <a:pPr algn="just"/>
            <a:r>
              <a:rPr lang="en-US" dirty="0" smtClean="0"/>
              <a:t>As </a:t>
            </a:r>
            <a:r>
              <a:rPr lang="en-US" dirty="0"/>
              <a:t>the size of the program increases, handling of decision tables becomes </a:t>
            </a:r>
            <a:r>
              <a:rPr lang="en-US" dirty="0" smtClean="0"/>
              <a:t>difficult and </a:t>
            </a:r>
            <a:r>
              <a:rPr lang="en-US" dirty="0"/>
              <a:t>cumbersome. </a:t>
            </a:r>
            <a:endParaRPr lang="en-US" dirty="0" smtClean="0"/>
          </a:p>
          <a:p>
            <a:pPr algn="just"/>
            <a:r>
              <a:rPr lang="en-US" dirty="0" smtClean="0"/>
              <a:t>In </a:t>
            </a:r>
            <a:r>
              <a:rPr lang="en-US" dirty="0"/>
              <a:t>practice, they can be applied easily at unit level only. System testing </a:t>
            </a:r>
            <a:r>
              <a:rPr lang="en-US" dirty="0" smtClean="0"/>
              <a:t>and integration </a:t>
            </a:r>
            <a:r>
              <a:rPr lang="en-US" dirty="0"/>
              <a:t>testing may not find its effective applications.</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23</a:t>
            </a:fld>
            <a:endParaRPr lang="en-US"/>
          </a:p>
        </p:txBody>
      </p:sp>
    </p:spTree>
    <p:extLst>
      <p:ext uri="{BB962C8B-B14F-4D97-AF65-F5344CB8AC3E}">
        <p14:creationId xmlns:p14="http://schemas.microsoft.com/office/powerpoint/2010/main" val="457050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applicability</a:t>
            </a:r>
            <a:endParaRPr lang="en-US" dirty="0"/>
          </a:p>
        </p:txBody>
      </p:sp>
      <p:sp>
        <p:nvSpPr>
          <p:cNvPr id="3" name="Content Placeholder 2"/>
          <p:cNvSpPr>
            <a:spLocks noGrp="1"/>
          </p:cNvSpPr>
          <p:nvPr>
            <p:ph idx="1"/>
          </p:nvPr>
        </p:nvSpPr>
        <p:spPr/>
        <p:txBody>
          <a:bodyPr/>
          <a:lstStyle/>
          <a:p>
            <a:pPr algn="just"/>
            <a:r>
              <a:rPr lang="en-US" dirty="0"/>
              <a:t> It's a tabular representation of input conditions and resulting actions. Additionally, it shows the causes and effects. Therefore, this technique is also called a </a:t>
            </a:r>
            <a:r>
              <a:rPr lang="en-US" b="1" i="1" dirty="0"/>
              <a:t>cause-effect table</a:t>
            </a:r>
            <a:r>
              <a:rPr lang="en-US" b="1" i="1" dirty="0" smtClean="0"/>
              <a:t>.</a:t>
            </a:r>
          </a:p>
          <a:p>
            <a:pPr algn="just"/>
            <a:r>
              <a:rPr lang="en-US" smtClean="0"/>
              <a:t>Testing </a:t>
            </a:r>
            <a:r>
              <a:rPr lang="en-US" dirty="0"/>
              <a:t>combinations can be a challenge, especially if the number of combinations is enormous. Moreover, testing all combinations is not practically feasible as it's not cost and time effective. Therefore, we have to be satisfied with testing just a small subset of combinations. That is to say, the success of this technique depends on our choice of combinations</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24</a:t>
            </a:fld>
            <a:endParaRPr lang="en-US"/>
          </a:p>
        </p:txBody>
      </p:sp>
    </p:spTree>
    <p:extLst>
      <p:ext uri="{BB962C8B-B14F-4D97-AF65-F5344CB8AC3E}">
        <p14:creationId xmlns:p14="http://schemas.microsoft.com/office/powerpoint/2010/main" val="15934511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018" y="3962400"/>
            <a:ext cx="4114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That is all </a:t>
            </a:r>
          </a:p>
        </p:txBody>
      </p:sp>
      <p:sp>
        <p:nvSpPr>
          <p:cNvPr id="4" name="Rectangle 3"/>
          <p:cNvSpPr/>
          <p:nvPr/>
        </p:nvSpPr>
        <p:spPr>
          <a:xfrm>
            <a:off x="2777836" y="4876800"/>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 name="Rectangle 4"/>
          <p:cNvSpPr/>
          <p:nvPr/>
        </p:nvSpPr>
        <p:spPr>
          <a:xfrm>
            <a:off x="6303818" y="3539836"/>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pic>
        <p:nvPicPr>
          <p:cNvPr id="7" name="Picture 6" descr="National University of Computer and Emerging Sciences logo.png"/>
          <p:cNvPicPr/>
          <p:nvPr/>
        </p:nvPicPr>
        <p:blipFill>
          <a:blip r:embed="rId3"/>
          <a:srcRect/>
          <a:stretch>
            <a:fillRect/>
          </a:stretch>
        </p:blipFill>
        <p:spPr bwMode="auto">
          <a:xfrm>
            <a:off x="4876800" y="1066801"/>
            <a:ext cx="2381250" cy="2390775"/>
          </a:xfrm>
          <a:prstGeom prst="rect">
            <a:avLst/>
          </a:prstGeom>
          <a:noFill/>
          <a:ln w="9525">
            <a:noFill/>
            <a:miter lim="800000"/>
            <a:headEnd/>
            <a:tailEnd/>
          </a:ln>
        </p:spPr>
      </p:pic>
      <p:sp>
        <p:nvSpPr>
          <p:cNvPr id="8"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25</a:t>
            </a:fld>
            <a:endParaRPr lang="en-US" dirty="0"/>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Tree>
    <p:extLst>
      <p:ext uri="{BB962C8B-B14F-4D97-AF65-F5344CB8AC3E}">
        <p14:creationId xmlns:p14="http://schemas.microsoft.com/office/powerpoint/2010/main" val="1032267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testing (BVA)</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This is the extension of boundary value analysis. </a:t>
            </a:r>
            <a:endParaRPr lang="en-US" dirty="0" smtClean="0"/>
          </a:p>
          <a:p>
            <a:r>
              <a:rPr lang="en-US" dirty="0" smtClean="0"/>
              <a:t>Here</a:t>
            </a:r>
            <a:r>
              <a:rPr lang="en-US" dirty="0"/>
              <a:t>, we also select invalid values and see the responses of the program</a:t>
            </a:r>
            <a:r>
              <a:rPr lang="en-US" dirty="0" smtClean="0"/>
              <a:t>.</a:t>
            </a:r>
          </a:p>
          <a:p>
            <a:r>
              <a:rPr lang="en-US" dirty="0"/>
              <a:t>Thus, the total test cases in robustness testing are 6n + 1</a:t>
            </a:r>
            <a:r>
              <a:rPr lang="en-US" dirty="0" smtClean="0"/>
              <a:t>,</a:t>
            </a:r>
          </a:p>
          <a:p>
            <a:pPr marL="400050" indent="-400050">
              <a:buFont typeface="+mj-lt"/>
              <a:buAutoNum type="romanUcPeriod"/>
            </a:pPr>
            <a:r>
              <a:rPr lang="en-US" dirty="0"/>
              <a:t>Minimum value </a:t>
            </a:r>
          </a:p>
          <a:p>
            <a:pPr marL="400050" indent="-400050">
              <a:buFont typeface="+mj-lt"/>
              <a:buAutoNum type="romanUcPeriod"/>
            </a:pPr>
            <a:r>
              <a:rPr lang="en-US" dirty="0" smtClean="0"/>
              <a:t>Just </a:t>
            </a:r>
            <a:r>
              <a:rPr lang="en-US" dirty="0"/>
              <a:t>above minimum </a:t>
            </a:r>
            <a:r>
              <a:rPr lang="en-US" dirty="0" smtClean="0"/>
              <a:t>value</a:t>
            </a:r>
          </a:p>
          <a:p>
            <a:pPr marL="400050" indent="-400050">
              <a:buFont typeface="+mj-lt"/>
              <a:buAutoNum type="romanUcPeriod"/>
            </a:pPr>
            <a:r>
              <a:rPr lang="en-US" dirty="0" smtClean="0"/>
              <a:t>Just </a:t>
            </a:r>
            <a:r>
              <a:rPr lang="en-US" dirty="0"/>
              <a:t>below minimum </a:t>
            </a:r>
            <a:r>
              <a:rPr lang="en-US" dirty="0" smtClean="0"/>
              <a:t>value</a:t>
            </a:r>
          </a:p>
          <a:p>
            <a:pPr marL="400050" indent="-400050">
              <a:buFont typeface="+mj-lt"/>
              <a:buAutoNum type="romanUcPeriod"/>
            </a:pPr>
            <a:r>
              <a:rPr lang="en-US" dirty="0" smtClean="0"/>
              <a:t>Just </a:t>
            </a:r>
            <a:r>
              <a:rPr lang="en-US" dirty="0"/>
              <a:t>above maximum value </a:t>
            </a:r>
            <a:endParaRPr lang="en-US" dirty="0" smtClean="0"/>
          </a:p>
          <a:p>
            <a:pPr marL="400050" indent="-400050">
              <a:buFont typeface="+mj-lt"/>
              <a:buAutoNum type="romanUcPeriod"/>
            </a:pPr>
            <a:r>
              <a:rPr lang="en-US" dirty="0" smtClean="0"/>
              <a:t>Just </a:t>
            </a:r>
            <a:r>
              <a:rPr lang="en-US" dirty="0"/>
              <a:t>below maximum value </a:t>
            </a:r>
            <a:endParaRPr lang="en-US" dirty="0" smtClean="0"/>
          </a:p>
          <a:p>
            <a:pPr marL="400050" indent="-400050">
              <a:buFont typeface="+mj-lt"/>
              <a:buAutoNum type="romanUcPeriod"/>
            </a:pPr>
            <a:r>
              <a:rPr lang="en-US" dirty="0" smtClean="0"/>
              <a:t>Maximum value</a:t>
            </a:r>
          </a:p>
          <a:p>
            <a:pPr marL="400050" indent="-400050">
              <a:buFont typeface="+mj-lt"/>
              <a:buAutoNum type="romanUcPeriod"/>
            </a:pPr>
            <a:r>
              <a:rPr lang="en-US" dirty="0" smtClean="0"/>
              <a:t>Nominal </a:t>
            </a:r>
            <a:r>
              <a:rPr lang="en-US" dirty="0"/>
              <a:t>(Average) value </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a:t>
            </a:fld>
            <a:endParaRPr lang="en-US"/>
          </a:p>
        </p:txBody>
      </p:sp>
    </p:spTree>
    <p:extLst>
      <p:ext uri="{BB962C8B-B14F-4D97-AF65-F5344CB8AC3E}">
        <p14:creationId xmlns:p14="http://schemas.microsoft.com/office/powerpoint/2010/main" val="107818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a:t>
            </a:r>
            <a:endParaRPr lang="en-US" dirty="0"/>
          </a:p>
        </p:txBody>
      </p:sp>
      <p:sp>
        <p:nvSpPr>
          <p:cNvPr id="3" name="Content Placeholder 2"/>
          <p:cNvSpPr>
            <a:spLocks noGrp="1"/>
          </p:cNvSpPr>
          <p:nvPr>
            <p:ph idx="1"/>
          </p:nvPr>
        </p:nvSpPr>
        <p:spPr/>
        <p:txBody>
          <a:bodyPr>
            <a:normAutofit/>
          </a:bodyPr>
          <a:lstStyle/>
          <a:p>
            <a:r>
              <a:rPr lang="en-US" sz="2400" b="1" dirty="0"/>
              <a:t>Consider the program for the determination of division of a student based on </a:t>
            </a:r>
            <a:r>
              <a:rPr lang="en-US" sz="2400" b="1" dirty="0" smtClean="0"/>
              <a:t>marks </a:t>
            </a:r>
            <a:r>
              <a:rPr lang="en-US" sz="2400" b="1" dirty="0"/>
              <a:t>obtained in three </a:t>
            </a:r>
            <a:r>
              <a:rPr lang="en-US" sz="2400" b="1" dirty="0" smtClean="0"/>
              <a:t>subjects as explained in example 2.2. Design </a:t>
            </a:r>
            <a:r>
              <a:rPr lang="en-US" sz="2400" b="1" dirty="0"/>
              <a:t>the robust test </a:t>
            </a:r>
            <a:r>
              <a:rPr lang="en-US" sz="2400" b="1" dirty="0" smtClean="0"/>
              <a:t>cases.</a:t>
            </a:r>
            <a:endParaRPr lang="en-US" sz="2400" b="1"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4</a:t>
            </a:fld>
            <a:endParaRPr lang="en-US"/>
          </a:p>
        </p:txBody>
      </p:sp>
    </p:spTree>
    <p:extLst>
      <p:ext uri="{BB962C8B-B14F-4D97-AF65-F5344CB8AC3E}">
        <p14:creationId xmlns:p14="http://schemas.microsoft.com/office/powerpoint/2010/main" val="232303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Worst-case Testing(BVA)</a:t>
            </a:r>
            <a:endParaRPr lang="en-US" dirty="0"/>
          </a:p>
        </p:txBody>
      </p:sp>
      <p:sp>
        <p:nvSpPr>
          <p:cNvPr id="3" name="Content Placeholder 2"/>
          <p:cNvSpPr>
            <a:spLocks noGrp="1"/>
          </p:cNvSpPr>
          <p:nvPr>
            <p:ph idx="1"/>
          </p:nvPr>
        </p:nvSpPr>
        <p:spPr/>
        <p:txBody>
          <a:bodyPr/>
          <a:lstStyle/>
          <a:p>
            <a:r>
              <a:rPr lang="en-US" dirty="0"/>
              <a:t>This is a special form of boundary value analysis where we don’t consider the ‘single fault’ </a:t>
            </a:r>
            <a:r>
              <a:rPr lang="en-US" dirty="0" smtClean="0"/>
              <a:t>assumption </a:t>
            </a:r>
            <a:r>
              <a:rPr lang="en-US" dirty="0"/>
              <a:t>theory of reliability</a:t>
            </a:r>
            <a:r>
              <a:rPr lang="en-US" dirty="0" smtClean="0"/>
              <a:t>.</a:t>
            </a:r>
          </a:p>
          <a:p>
            <a:r>
              <a:rPr lang="en-US" dirty="0"/>
              <a:t>The restriction of one input value at any of the above mentioned values and other input </a:t>
            </a:r>
            <a:r>
              <a:rPr lang="en-US" dirty="0" smtClean="0"/>
              <a:t>values </a:t>
            </a:r>
            <a:r>
              <a:rPr lang="en-US" dirty="0"/>
              <a:t>must be at nominal is not valid in worst-case testing. </a:t>
            </a:r>
            <a:endParaRPr lang="en-US" dirty="0" smtClean="0"/>
          </a:p>
          <a:p>
            <a:r>
              <a:rPr lang="en-US" dirty="0" smtClean="0"/>
              <a:t>This </a:t>
            </a:r>
            <a:r>
              <a:rPr lang="en-US" dirty="0"/>
              <a:t>will increase the number of </a:t>
            </a:r>
            <a:r>
              <a:rPr lang="en-US" dirty="0" smtClean="0"/>
              <a:t>test </a:t>
            </a:r>
            <a:r>
              <a:rPr lang="en-US" dirty="0"/>
              <a:t>cases from 4n + 1 test cases to </a:t>
            </a:r>
            <a:r>
              <a:rPr lang="en-US" dirty="0" smtClean="0"/>
              <a:t>5n </a:t>
            </a:r>
            <a:r>
              <a:rPr lang="en-US" dirty="0"/>
              <a:t>test </a:t>
            </a:r>
            <a:r>
              <a:rPr lang="en-US" dirty="0" smtClean="0"/>
              <a:t>cases.</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5</a:t>
            </a:fld>
            <a:endParaRPr lang="en-US"/>
          </a:p>
        </p:txBody>
      </p:sp>
    </p:spTree>
    <p:extLst>
      <p:ext uri="{BB962C8B-B14F-4D97-AF65-F5344CB8AC3E}">
        <p14:creationId xmlns:p14="http://schemas.microsoft.com/office/powerpoint/2010/main" val="250361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39596"/>
            <a:ext cx="11029616" cy="1013800"/>
          </a:xfrm>
        </p:spPr>
        <p:txBody>
          <a:bodyPr/>
          <a:lstStyle/>
          <a:p>
            <a:r>
              <a:rPr lang="en-US" dirty="0" smtClean="0"/>
              <a:t>Example:</a:t>
            </a:r>
            <a:endParaRPr lang="en-US" dirty="0"/>
          </a:p>
        </p:txBody>
      </p:sp>
      <p:pic>
        <p:nvPicPr>
          <p:cNvPr id="6" name="Content Placeholder 5"/>
          <p:cNvPicPr>
            <a:picLocks noGrp="1" noChangeAspect="1"/>
          </p:cNvPicPr>
          <p:nvPr>
            <p:ph idx="1"/>
          </p:nvPr>
        </p:nvPicPr>
        <p:blipFill>
          <a:blip r:embed="rId3"/>
          <a:stretch>
            <a:fillRect/>
          </a:stretch>
        </p:blipFill>
        <p:spPr>
          <a:xfrm>
            <a:off x="571032" y="2638698"/>
            <a:ext cx="5524968" cy="3678238"/>
          </a:xfrm>
          <a:prstGeom prst="rect">
            <a:avLst/>
          </a:prstGeom>
        </p:spPr>
      </p:pic>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6</a:t>
            </a:fld>
            <a:endParaRPr lang="en-US"/>
          </a:p>
        </p:txBody>
      </p:sp>
      <p:pic>
        <p:nvPicPr>
          <p:cNvPr id="7" name="Picture 6"/>
          <p:cNvPicPr>
            <a:picLocks noChangeAspect="1"/>
          </p:cNvPicPr>
          <p:nvPr/>
        </p:nvPicPr>
        <p:blipFill>
          <a:blip r:embed="rId4"/>
          <a:stretch>
            <a:fillRect/>
          </a:stretch>
        </p:blipFill>
        <p:spPr>
          <a:xfrm>
            <a:off x="6106160" y="2638698"/>
            <a:ext cx="5179773" cy="3678238"/>
          </a:xfrm>
          <a:prstGeom prst="rect">
            <a:avLst/>
          </a:prstGeom>
        </p:spPr>
      </p:pic>
      <p:sp>
        <p:nvSpPr>
          <p:cNvPr id="8" name="TextBox 7"/>
          <p:cNvSpPr txBox="1"/>
          <p:nvPr/>
        </p:nvSpPr>
        <p:spPr>
          <a:xfrm>
            <a:off x="680720" y="2123440"/>
            <a:ext cx="10403834" cy="369332"/>
          </a:xfrm>
          <a:prstGeom prst="rect">
            <a:avLst/>
          </a:prstGeom>
          <a:noFill/>
        </p:spPr>
        <p:txBody>
          <a:bodyPr wrap="square" rtlCol="0">
            <a:spAutoFit/>
          </a:bodyPr>
          <a:lstStyle/>
          <a:p>
            <a:r>
              <a:rPr lang="en-US" b="1" dirty="0"/>
              <a:t>The range of both input values are given </a:t>
            </a:r>
            <a:r>
              <a:rPr lang="en-US" b="1" dirty="0" smtClean="0"/>
              <a:t>as: 100 &lt;=x&lt;= 300      200</a:t>
            </a:r>
            <a:r>
              <a:rPr lang="en-US" b="1" dirty="0"/>
              <a:t> &lt;=</a:t>
            </a:r>
            <a:r>
              <a:rPr lang="en-US" b="1" dirty="0" smtClean="0"/>
              <a:t> y&lt;= </a:t>
            </a:r>
            <a:r>
              <a:rPr lang="en-US" b="1" dirty="0"/>
              <a:t>400</a:t>
            </a:r>
          </a:p>
        </p:txBody>
      </p:sp>
    </p:spTree>
    <p:extLst>
      <p:ext uri="{BB962C8B-B14F-4D97-AF65-F5344CB8AC3E}">
        <p14:creationId xmlns:p14="http://schemas.microsoft.com/office/powerpoint/2010/main" val="199796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a:t>
            </a:r>
            <a:endParaRPr lang="en-US" dirty="0"/>
          </a:p>
        </p:txBody>
      </p:sp>
      <p:sp>
        <p:nvSpPr>
          <p:cNvPr id="3" name="Content Placeholder 2"/>
          <p:cNvSpPr>
            <a:spLocks noGrp="1"/>
          </p:cNvSpPr>
          <p:nvPr>
            <p:ph idx="1"/>
          </p:nvPr>
        </p:nvSpPr>
        <p:spPr/>
        <p:txBody>
          <a:bodyPr/>
          <a:lstStyle/>
          <a:p>
            <a:r>
              <a:rPr lang="en-US" dirty="0"/>
              <a:t>This is a more comprehensive </a:t>
            </a:r>
            <a:r>
              <a:rPr lang="en-US" dirty="0" smtClean="0"/>
              <a:t>technique.</a:t>
            </a:r>
          </a:p>
          <a:p>
            <a:r>
              <a:rPr lang="en-US" dirty="0"/>
              <a:t>This requires more effort and is recommended in situations where failure of the program is extremely critical and </a:t>
            </a:r>
            <a:r>
              <a:rPr lang="en-US" dirty="0" smtClean="0"/>
              <a:t>costly.</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7</a:t>
            </a:fld>
            <a:endParaRPr lang="en-US"/>
          </a:p>
        </p:txBody>
      </p:sp>
    </p:spTree>
    <p:extLst>
      <p:ext uri="{BB962C8B-B14F-4D97-AF65-F5344CB8AC3E}">
        <p14:creationId xmlns:p14="http://schemas.microsoft.com/office/powerpoint/2010/main" val="420526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EQUIVALENCE CLASS TESTING</a:t>
            </a:r>
          </a:p>
        </p:txBody>
      </p:sp>
      <p:sp>
        <p:nvSpPr>
          <p:cNvPr id="3" name="Content Placeholder 2"/>
          <p:cNvSpPr>
            <a:spLocks noGrp="1"/>
          </p:cNvSpPr>
          <p:nvPr>
            <p:ph idx="1"/>
          </p:nvPr>
        </p:nvSpPr>
        <p:spPr/>
        <p:txBody>
          <a:bodyPr>
            <a:normAutofit/>
          </a:bodyPr>
          <a:lstStyle/>
          <a:p>
            <a:pPr algn="just"/>
            <a:r>
              <a:rPr lang="en-US" dirty="0" smtClean="0"/>
              <a:t>A large </a:t>
            </a:r>
            <a:r>
              <a:rPr lang="en-US" dirty="0"/>
              <a:t>number of test cases are generated for any program. It </a:t>
            </a:r>
            <a:r>
              <a:rPr lang="en-US" dirty="0" smtClean="0"/>
              <a:t>is neither </a:t>
            </a:r>
            <a:r>
              <a:rPr lang="en-US" dirty="0"/>
              <a:t>feasible nor desirable to execute all such test cases. </a:t>
            </a:r>
            <a:endParaRPr lang="en-US" dirty="0" smtClean="0"/>
          </a:p>
          <a:p>
            <a:pPr algn="just"/>
            <a:r>
              <a:rPr lang="en-US" dirty="0" smtClean="0"/>
              <a:t>Divide input domain </a:t>
            </a:r>
            <a:r>
              <a:rPr lang="en-US" dirty="0"/>
              <a:t>into various categories with some relationship and expect that every test case from </a:t>
            </a:r>
            <a:r>
              <a:rPr lang="en-US" dirty="0" smtClean="0"/>
              <a:t>a category </a:t>
            </a:r>
            <a:r>
              <a:rPr lang="en-US" dirty="0"/>
              <a:t>exhibits the same </a:t>
            </a:r>
            <a:r>
              <a:rPr lang="en-US" dirty="0" smtClean="0"/>
              <a:t>behavior. </a:t>
            </a:r>
          </a:p>
          <a:p>
            <a:pPr algn="just"/>
            <a:r>
              <a:rPr lang="en-US" dirty="0" smtClean="0"/>
              <a:t>If </a:t>
            </a:r>
            <a:r>
              <a:rPr lang="en-US" dirty="0"/>
              <a:t>categories are well selected, we may assume that </a:t>
            </a:r>
            <a:r>
              <a:rPr lang="en-US" dirty="0" smtClean="0"/>
              <a:t>if one </a:t>
            </a:r>
            <a:r>
              <a:rPr lang="en-US" dirty="0"/>
              <a:t>representative test case works correctly, others may also give the same results</a:t>
            </a:r>
            <a:r>
              <a:rPr lang="en-US" dirty="0" smtClean="0"/>
              <a:t>.. </a:t>
            </a:r>
          </a:p>
          <a:p>
            <a:pPr algn="just"/>
            <a:r>
              <a:rPr lang="en-US" dirty="0" smtClean="0"/>
              <a:t>Each </a:t>
            </a:r>
            <a:r>
              <a:rPr lang="en-US" dirty="0"/>
              <a:t>category is called an equivalence class </a:t>
            </a:r>
            <a:r>
              <a:rPr lang="en-US" dirty="0" smtClean="0"/>
              <a:t>and this </a:t>
            </a:r>
            <a:r>
              <a:rPr lang="en-US" dirty="0"/>
              <a:t>type of testing is known as equivalence class testing. </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8</a:t>
            </a:fld>
            <a:endParaRPr lang="en-US"/>
          </a:p>
        </p:txBody>
      </p:sp>
    </p:spTree>
    <p:extLst>
      <p:ext uri="{BB962C8B-B14F-4D97-AF65-F5344CB8AC3E}">
        <p14:creationId xmlns:p14="http://schemas.microsoft.com/office/powerpoint/2010/main" val="719467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 </a:t>
            </a:r>
            <a:r>
              <a:rPr lang="en-US" dirty="0"/>
              <a:t>of Equivalence Classes</a:t>
            </a:r>
          </a:p>
        </p:txBody>
      </p:sp>
      <p:sp>
        <p:nvSpPr>
          <p:cNvPr id="3" name="Content Placeholder 2"/>
          <p:cNvSpPr>
            <a:spLocks noGrp="1"/>
          </p:cNvSpPr>
          <p:nvPr>
            <p:ph idx="1"/>
          </p:nvPr>
        </p:nvSpPr>
        <p:spPr>
          <a:xfrm>
            <a:off x="547884" y="1715956"/>
            <a:ext cx="11029615" cy="3853536"/>
          </a:xfrm>
        </p:spPr>
        <p:txBody>
          <a:bodyPr/>
          <a:lstStyle/>
          <a:p>
            <a:pPr algn="just"/>
            <a:r>
              <a:rPr lang="en-US" sz="2400" dirty="0" smtClean="0"/>
              <a:t>The entire input domain can be divided into at least two equivalence classes: one containing all valid inputs and the other containing all invalid inputs. </a:t>
            </a:r>
          </a:p>
          <a:p>
            <a:pPr algn="just"/>
            <a:r>
              <a:rPr lang="en-US" sz="2400" dirty="0" smtClean="0"/>
              <a:t>Each equivalence class can further be sub-divided into equivalence classes on which the program is required to behave differently.</a:t>
            </a:r>
          </a:p>
          <a:p>
            <a:pPr algn="just"/>
            <a:r>
              <a:rPr lang="en-US" dirty="0" smtClean="0"/>
              <a:t>Square program</a:t>
            </a:r>
          </a:p>
          <a:p>
            <a:pPr algn="just"/>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9</a:t>
            </a:fld>
            <a:endParaRPr lang="en-US"/>
          </a:p>
        </p:txBody>
      </p:sp>
      <p:pic>
        <p:nvPicPr>
          <p:cNvPr id="6" name="Picture 5"/>
          <p:cNvPicPr>
            <a:picLocks noChangeAspect="1"/>
          </p:cNvPicPr>
          <p:nvPr/>
        </p:nvPicPr>
        <p:blipFill>
          <a:blip r:embed="rId2"/>
          <a:stretch>
            <a:fillRect/>
          </a:stretch>
        </p:blipFill>
        <p:spPr>
          <a:xfrm>
            <a:off x="547884" y="4851098"/>
            <a:ext cx="5155030" cy="1007701"/>
          </a:xfrm>
          <a:prstGeom prst="rect">
            <a:avLst/>
          </a:prstGeom>
        </p:spPr>
      </p:pic>
      <p:pic>
        <p:nvPicPr>
          <p:cNvPr id="7" name="Picture 6"/>
          <p:cNvPicPr>
            <a:picLocks noChangeAspect="1"/>
          </p:cNvPicPr>
          <p:nvPr/>
        </p:nvPicPr>
        <p:blipFill>
          <a:blip r:embed="rId3"/>
          <a:stretch>
            <a:fillRect/>
          </a:stretch>
        </p:blipFill>
        <p:spPr>
          <a:xfrm>
            <a:off x="6098509" y="4330479"/>
            <a:ext cx="5724525" cy="1817629"/>
          </a:xfrm>
          <a:prstGeom prst="rect">
            <a:avLst/>
          </a:prstGeom>
        </p:spPr>
      </p:pic>
    </p:spTree>
    <p:extLst>
      <p:ext uri="{BB962C8B-B14F-4D97-AF65-F5344CB8AC3E}">
        <p14:creationId xmlns:p14="http://schemas.microsoft.com/office/powerpoint/2010/main" val="37912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25992</TotalTime>
  <Words>1127</Words>
  <Application>Microsoft Office PowerPoint</Application>
  <PresentationFormat>Widescreen</PresentationFormat>
  <Paragraphs>145</Paragraphs>
  <Slides>25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Gill Sans MT</vt:lpstr>
      <vt:lpstr>Wingdings 2</vt:lpstr>
      <vt:lpstr>Dividend</vt:lpstr>
      <vt:lpstr>PowerPoint Presentation</vt:lpstr>
      <vt:lpstr>Today’s Outline</vt:lpstr>
      <vt:lpstr>Robustness testing (BVA)</vt:lpstr>
      <vt:lpstr>Practice Problem:</vt:lpstr>
      <vt:lpstr>Worst-case Testing(BVA)</vt:lpstr>
      <vt:lpstr>Example:</vt:lpstr>
      <vt:lpstr>robustness</vt:lpstr>
      <vt:lpstr> EQUIVALENCE CLASS TESTING</vt:lpstr>
      <vt:lpstr>Creation of Equivalence Classes</vt:lpstr>
      <vt:lpstr>equivalence classes for addition program</vt:lpstr>
      <vt:lpstr>Test cases for addition</vt:lpstr>
      <vt:lpstr>applicability</vt:lpstr>
      <vt:lpstr>Example</vt:lpstr>
      <vt:lpstr>DECISION TABLE BASED TESTING</vt:lpstr>
      <vt:lpstr>DECISION TABLE BASED TESTING</vt:lpstr>
      <vt:lpstr>Parts of the Decision Table</vt:lpstr>
      <vt:lpstr>Typical structure of decision table</vt:lpstr>
      <vt:lpstr>Example:</vt:lpstr>
      <vt:lpstr>Example:</vt:lpstr>
      <vt:lpstr>Example:</vt:lpstr>
      <vt:lpstr>decision table for a login screen.</vt:lpstr>
      <vt:lpstr>PowerPoint Presentation</vt:lpstr>
      <vt:lpstr>applicability</vt:lpstr>
      <vt:lpstr>applicability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Syeda Rubab Jaffar</dc:creator>
  <cp:lastModifiedBy>Romasha Khurshid</cp:lastModifiedBy>
  <cp:revision>484</cp:revision>
  <dcterms:created xsi:type="dcterms:W3CDTF">2021-08-24T06:07:44Z</dcterms:created>
  <dcterms:modified xsi:type="dcterms:W3CDTF">2022-10-05T04:50:59Z</dcterms:modified>
</cp:coreProperties>
</file>