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475" r:id="rId4"/>
    <p:sldId id="476" r:id="rId5"/>
    <p:sldId id="477" r:id="rId6"/>
    <p:sldId id="478" r:id="rId7"/>
    <p:sldId id="485" r:id="rId8"/>
    <p:sldId id="491" r:id="rId9"/>
    <p:sldId id="495" r:id="rId10"/>
    <p:sldId id="496" r:id="rId11"/>
    <p:sldId id="497" r:id="rId12"/>
    <p:sldId id="479" r:id="rId13"/>
    <p:sldId id="484" r:id="rId14"/>
    <p:sldId id="492" r:id="rId15"/>
    <p:sldId id="494" r:id="rId16"/>
    <p:sldId id="493" r:id="rId17"/>
    <p:sldId id="500" r:id="rId18"/>
    <p:sldId id="501" r:id="rId19"/>
    <p:sldId id="502" r:id="rId20"/>
    <p:sldId id="498" r:id="rId21"/>
    <p:sldId id="499" r:id="rId22"/>
    <p:sldId id="503" r:id="rId23"/>
    <p:sldId id="483" r:id="rId24"/>
    <p:sldId id="488" r:id="rId25"/>
    <p:sldId id="31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9655" autoAdjust="0"/>
  </p:normalViewPr>
  <p:slideViewPr>
    <p:cSldViewPr snapToGrid="0">
      <p:cViewPr varScale="1">
        <p:scale>
          <a:sx n="103" d="100"/>
          <a:sy n="103" d="100"/>
        </p:scale>
        <p:origin x="6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26458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a:t>
            </a:fld>
            <a:endParaRPr lang="en-US"/>
          </a:p>
        </p:txBody>
      </p:sp>
    </p:spTree>
    <p:extLst>
      <p:ext uri="{BB962C8B-B14F-4D97-AF65-F5344CB8AC3E}">
        <p14:creationId xmlns:p14="http://schemas.microsoft.com/office/powerpoint/2010/main" val="2370391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4</a:t>
            </a:fld>
            <a:endParaRPr lang="en-US"/>
          </a:p>
        </p:txBody>
      </p:sp>
    </p:spTree>
    <p:extLst>
      <p:ext uri="{BB962C8B-B14F-4D97-AF65-F5344CB8AC3E}">
        <p14:creationId xmlns:p14="http://schemas.microsoft.com/office/powerpoint/2010/main" val="414436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5</a:t>
            </a:fld>
            <a:endParaRPr lang="en-US"/>
          </a:p>
        </p:txBody>
      </p:sp>
    </p:spTree>
    <p:extLst>
      <p:ext uri="{BB962C8B-B14F-4D97-AF65-F5344CB8AC3E}">
        <p14:creationId xmlns:p14="http://schemas.microsoft.com/office/powerpoint/2010/main" val="377426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6</a:t>
            </a:fld>
            <a:endParaRPr lang="en-US"/>
          </a:p>
        </p:txBody>
      </p:sp>
    </p:spTree>
    <p:extLst>
      <p:ext uri="{BB962C8B-B14F-4D97-AF65-F5344CB8AC3E}">
        <p14:creationId xmlns:p14="http://schemas.microsoft.com/office/powerpoint/2010/main" val="361136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41B017E-9405-4A24-9E72-ABBA234FC5F9}" type="slidenum">
              <a:rPr lang="en-US" smtClean="0"/>
              <a:t>13</a:t>
            </a:fld>
            <a:endParaRPr lang="en-US"/>
          </a:p>
        </p:txBody>
      </p:sp>
    </p:spTree>
    <p:extLst>
      <p:ext uri="{BB962C8B-B14F-4D97-AF65-F5344CB8AC3E}">
        <p14:creationId xmlns:p14="http://schemas.microsoft.com/office/powerpoint/2010/main" val="363089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25</a:t>
            </a:fld>
            <a:endParaRPr lang="en-US"/>
          </a:p>
        </p:txBody>
      </p:sp>
    </p:spTree>
    <p:extLst>
      <p:ext uri="{BB962C8B-B14F-4D97-AF65-F5344CB8AC3E}">
        <p14:creationId xmlns:p14="http://schemas.microsoft.com/office/powerpoint/2010/main" val="415206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FC69570-588C-4730-A3D3-BA09B68C817D}" type="datetime1">
              <a:rPr lang="en-US" smtClean="0"/>
              <a:t>10/13/2022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D4DD0-1474-418A-AD15-B2A25CE3DDFF}" type="datetime1">
              <a:rPr lang="en-US" smtClean="0"/>
              <a:t>10/13/2022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120514-7FB5-4445-A222-DE5C0219B627}" type="datetime1">
              <a:rPr lang="en-US" smtClean="0"/>
              <a:t>10/13/2022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71F0-E10C-4540-ADEA-23A4655CF569}" type="datetime1">
              <a:rPr lang="en-US" smtClean="0"/>
              <a:t>10/13/2022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6478301-5D4C-4591-80FC-C66E6CEB5056}" type="datetime1">
              <a:rPr lang="en-US" smtClean="0"/>
              <a:t>10/13/2022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419F34-2574-47F3-AEA3-8BE42D47F567}" type="datetime1">
              <a:rPr lang="en-US" smtClean="0"/>
              <a:t>10/13/2022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E5C34-8C70-4CF5-B66D-7C765D4D15AB}" type="datetime1">
              <a:rPr lang="en-US" smtClean="0"/>
              <a:t>10/13/2022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D128D-41E8-4C02-8315-14F6CB02D10A}" type="datetime1">
              <a:rPr lang="en-US" smtClean="0"/>
              <a:t>10/13/2022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1826-9646-406D-A2C4-121223C8CC7E}" type="datetime1">
              <a:rPr lang="en-US" smtClean="0"/>
              <a:t>10/13/2022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65A88F-3773-4C12-86CB-A282A197AD39}" type="datetime1">
              <a:rPr lang="en-US" smtClean="0"/>
              <a:t>10/13/2022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B4AD45-1FE9-4A6E-B8DD-3A2A3F4990F6}" type="datetime1">
              <a:rPr lang="en-US" smtClean="0"/>
              <a:t>10/13/2022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4D4E1E4-E009-4297-8B59-D02336439F2D}" type="datetime1">
              <a:rPr lang="en-US" smtClean="0"/>
              <a:t>10/13/2022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oftwaretestinghelp.com/how-to-write-test-plan-document-software-testing-training-day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softwaretestinghelp.com/tips-to-find-valid-defects-in-any-application/" TargetMode="External"/><Relationship Id="rId5" Type="http://schemas.openxmlformats.org/officeDocument/2006/relationships/hyperlink" Target="https://www.softwaretestinghelp.com/what-is-boundary-value-analysis-and-equivalence-partitioning/" TargetMode="External"/><Relationship Id="rId4" Type="http://schemas.openxmlformats.org/officeDocument/2006/relationships/hyperlink" Target="https://www.softwaretestinghelp.com/black-box-test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SE-3002</a:t>
            </a:r>
            <a:br>
              <a:rPr lang="en-US" b="1" dirty="0" smtClean="0">
                <a:solidFill>
                  <a:schemeClr val="tx1"/>
                </a:solidFill>
              </a:rPr>
            </a:br>
            <a:r>
              <a:rPr lang="en-US" b="1" dirty="0" smtClean="0">
                <a:solidFill>
                  <a:schemeClr val="tx1"/>
                </a:solidFill>
              </a:rPr>
              <a:t>Software quality engineering</a:t>
            </a:r>
            <a:br>
              <a:rPr lang="en-US" b="1" dirty="0" smtClean="0">
                <a:solidFill>
                  <a:schemeClr val="tx1"/>
                </a:solidFill>
              </a:rPr>
            </a:b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b="1" dirty="0"/>
              <a:t/>
            </a:r>
            <a:br>
              <a:rPr lang="en-US" b="1" dirty="0"/>
            </a:br>
            <a:endParaRPr lang="en-US" dirty="0"/>
          </a:p>
        </p:txBody>
      </p:sp>
      <p:sp>
        <p:nvSpPr>
          <p:cNvPr id="5" name="Rectangle 4"/>
          <p:cNvSpPr/>
          <p:nvPr/>
        </p:nvSpPr>
        <p:spPr>
          <a:xfrm>
            <a:off x="2207697" y="3244334"/>
            <a:ext cx="7776616" cy="2123658"/>
          </a:xfrm>
          <a:prstGeom prst="rect">
            <a:avLst/>
          </a:prstGeom>
        </p:spPr>
        <p:txBody>
          <a:bodyPr wrap="none">
            <a:spAutoFit/>
          </a:bodyPr>
          <a:lstStyle/>
          <a:p>
            <a:pPr algn="ctr"/>
            <a:r>
              <a:rPr lang="en-US" sz="5400" b="1" dirty="0" smtClean="0">
                <a:solidFill>
                  <a:schemeClr val="bg1"/>
                </a:solidFill>
              </a:rPr>
              <a:t>Part II-Software Testing</a:t>
            </a:r>
            <a:endParaRPr lang="en-US" sz="5400" b="1" dirty="0">
              <a:solidFill>
                <a:schemeClr val="bg1"/>
              </a:solidFill>
            </a:endParaRPr>
          </a:p>
          <a:p>
            <a:pPr algn="ctr"/>
            <a:r>
              <a:rPr lang="en-US" sz="2400" dirty="0" smtClean="0">
                <a:solidFill>
                  <a:schemeClr val="bg1"/>
                </a:solidFill>
              </a:rPr>
              <a:t>Functional Testing</a:t>
            </a:r>
          </a:p>
          <a:p>
            <a:pPr algn="ctr"/>
            <a:r>
              <a:rPr lang="en-US" sz="5400" b="1" dirty="0" smtClean="0">
                <a:solidFill>
                  <a:schemeClr val="bg1"/>
                </a:solidFill>
              </a:rPr>
              <a:t>Lecture # 16, 17, 18</a:t>
            </a:r>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3107095" y="2612296"/>
            <a:ext cx="4929381" cy="2654282"/>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10</a:t>
            </a:fld>
            <a:endParaRPr lang="en-US"/>
          </a:p>
        </p:txBody>
      </p:sp>
    </p:spTree>
    <p:extLst>
      <p:ext uri="{BB962C8B-B14F-4D97-AF65-F5344CB8AC3E}">
        <p14:creationId xmlns:p14="http://schemas.microsoft.com/office/powerpoint/2010/main" val="55711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455576" y="1963747"/>
            <a:ext cx="8658807" cy="4498617"/>
          </a:xfrm>
          <a:prstGeom prst="rect">
            <a:avLst/>
          </a:prstGeom>
        </p:spPr>
      </p:pic>
      <p:sp>
        <p:nvSpPr>
          <p:cNvPr id="5" name="Slide Number Placeholder 4"/>
          <p:cNvSpPr>
            <a:spLocks noGrp="1"/>
          </p:cNvSpPr>
          <p:nvPr>
            <p:ph type="sldNum" sz="quarter" idx="12"/>
          </p:nvPr>
        </p:nvSpPr>
        <p:spPr/>
        <p:txBody>
          <a:bodyPr/>
          <a:lstStyle/>
          <a:p>
            <a:fld id="{8B116B9D-E45C-46EC-8209-CAE30643B7E0}" type="slidenum">
              <a:rPr lang="en-US" smtClean="0"/>
              <a:t>11</a:t>
            </a:fld>
            <a:endParaRPr lang="en-US"/>
          </a:p>
        </p:txBody>
      </p:sp>
    </p:spTree>
    <p:extLst>
      <p:ext uri="{BB962C8B-B14F-4D97-AF65-F5344CB8AC3E}">
        <p14:creationId xmlns:p14="http://schemas.microsoft.com/office/powerpoint/2010/main" val="113864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idx="1"/>
          </p:nvPr>
        </p:nvSpPr>
        <p:spPr/>
        <p:txBody>
          <a:bodyPr>
            <a:normAutofit/>
          </a:bodyPr>
          <a:lstStyle/>
          <a:p>
            <a:r>
              <a:rPr lang="en-US" dirty="0"/>
              <a:t>Cause-effect graphing </a:t>
            </a:r>
            <a:r>
              <a:rPr lang="en-US" dirty="0" smtClean="0"/>
              <a:t>considers dependency of </a:t>
            </a:r>
            <a:r>
              <a:rPr lang="en-US" dirty="0"/>
              <a:t>inputs using some constraints.</a:t>
            </a:r>
          </a:p>
          <a:p>
            <a:r>
              <a:rPr lang="en-US" dirty="0" smtClean="0"/>
              <a:t>Effective </a:t>
            </a:r>
            <a:r>
              <a:rPr lang="en-US" dirty="0"/>
              <a:t>only for small programs because, as the size of the </a:t>
            </a:r>
            <a:r>
              <a:rPr lang="en-US" dirty="0" smtClean="0"/>
              <a:t>program increases</a:t>
            </a:r>
            <a:r>
              <a:rPr lang="en-US" dirty="0"/>
              <a:t>, the number of causes and effects also increases and thus complexity of the </a:t>
            </a:r>
            <a:r>
              <a:rPr lang="en-US" dirty="0" smtClean="0"/>
              <a:t>cause-effect graph </a:t>
            </a:r>
            <a:r>
              <a:rPr lang="en-US" dirty="0"/>
              <a:t>increases. </a:t>
            </a:r>
            <a:endParaRPr lang="en-US" dirty="0" smtClean="0"/>
          </a:p>
          <a:p>
            <a:r>
              <a:rPr lang="en-US" dirty="0" smtClean="0"/>
              <a:t>For large-sized programs</a:t>
            </a:r>
            <a:r>
              <a:rPr lang="en-US" dirty="0"/>
              <a:t>, a tool may help us to design the </a:t>
            </a:r>
            <a:r>
              <a:rPr lang="en-US" dirty="0" smtClean="0"/>
              <a:t>cause-effect graph with </a:t>
            </a:r>
            <a:r>
              <a:rPr lang="en-US" dirty="0"/>
              <a:t>the minimum possible </a:t>
            </a:r>
            <a:r>
              <a:rPr lang="en-US" dirty="0" smtClean="0"/>
              <a:t> complexity</a:t>
            </a:r>
            <a:r>
              <a:rPr lang="en-US" dirty="0"/>
              <a:t>.</a:t>
            </a:r>
          </a:p>
          <a:p>
            <a:r>
              <a:rPr lang="en-US" dirty="0" smtClean="0"/>
              <a:t>Limited </a:t>
            </a:r>
            <a:r>
              <a:rPr lang="en-US" dirty="0"/>
              <a:t>applications in unit testing and hardly any application in </a:t>
            </a:r>
            <a:r>
              <a:rPr lang="en-US" dirty="0" smtClean="0"/>
              <a:t>integration testing and </a:t>
            </a:r>
            <a:r>
              <a:rPr lang="en-US" dirty="0"/>
              <a:t>system testing.</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12</a:t>
            </a:fld>
            <a:endParaRPr lang="en-US"/>
          </a:p>
        </p:txBody>
      </p:sp>
    </p:spTree>
    <p:extLst>
      <p:ext uri="{BB962C8B-B14F-4D97-AF65-F5344CB8AC3E}">
        <p14:creationId xmlns:p14="http://schemas.microsoft.com/office/powerpoint/2010/main" val="3718238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Pair-wise testing</a:t>
            </a:r>
            <a:endParaRPr lang="en-US" dirty="0"/>
          </a:p>
        </p:txBody>
      </p:sp>
      <p:sp>
        <p:nvSpPr>
          <p:cNvPr id="3" name="Content Placeholder 2"/>
          <p:cNvSpPr>
            <a:spLocks noGrp="1"/>
          </p:cNvSpPr>
          <p:nvPr>
            <p:ph idx="1"/>
          </p:nvPr>
        </p:nvSpPr>
        <p:spPr/>
        <p:txBody>
          <a:bodyPr>
            <a:normAutofit/>
          </a:bodyPr>
          <a:lstStyle/>
          <a:p>
            <a:pPr algn="just"/>
            <a:r>
              <a:rPr lang="en-US" sz="2000" b="1" dirty="0"/>
              <a:t>Pairwise Testing</a:t>
            </a:r>
            <a:r>
              <a:rPr lang="en-US" sz="2000" dirty="0"/>
              <a:t> is a </a:t>
            </a:r>
            <a:r>
              <a:rPr lang="en-US" sz="2000" dirty="0">
                <a:hlinkClick r:id="rId3"/>
              </a:rPr>
              <a:t>test design</a:t>
            </a:r>
            <a:r>
              <a:rPr lang="en-US" sz="2000" dirty="0"/>
              <a:t> technique that delivers hundred percent test coverage.</a:t>
            </a:r>
          </a:p>
          <a:p>
            <a:pPr algn="just"/>
            <a:r>
              <a:rPr lang="en-US" sz="2000" i="1" dirty="0" smtClean="0">
                <a:hlinkClick r:id="rId4"/>
              </a:rPr>
              <a:t>A </a:t>
            </a:r>
            <a:r>
              <a:rPr lang="en-US" sz="2000" i="1" dirty="0">
                <a:hlinkClick r:id="rId4"/>
              </a:rPr>
              <a:t>black-box test design technique</a:t>
            </a:r>
            <a:r>
              <a:rPr lang="en-US" sz="2000" i="1" dirty="0"/>
              <a:t> in which test cases are designed to execute all possible discrete combinations of each pair of input parameters.</a:t>
            </a:r>
            <a:endParaRPr lang="en-US" sz="2000" dirty="0"/>
          </a:p>
          <a:p>
            <a:pPr algn="just"/>
            <a:r>
              <a:rPr lang="en-US" sz="2000" dirty="0" smtClean="0"/>
              <a:t>Techniques </a:t>
            </a:r>
            <a:r>
              <a:rPr lang="en-US" sz="2000" dirty="0"/>
              <a:t>like </a:t>
            </a:r>
            <a:r>
              <a:rPr lang="en-US" sz="2000" dirty="0">
                <a:hlinkClick r:id="rId5"/>
              </a:rPr>
              <a:t>boundary value analysis and equivalence partitioning</a:t>
            </a:r>
            <a:r>
              <a:rPr lang="en-US" sz="2000" dirty="0"/>
              <a:t> can be useful to identify the possible values for individual factors. But it is impractical to test all possible combinations of values for all those factors. So instead </a:t>
            </a:r>
            <a:r>
              <a:rPr lang="en-US" sz="2000" b="1" dirty="0"/>
              <a:t>a subset of combinations is generated</a:t>
            </a:r>
            <a:r>
              <a:rPr lang="en-US" sz="2000" dirty="0"/>
              <a:t> to satisfy all factors.</a:t>
            </a:r>
          </a:p>
          <a:p>
            <a:pPr algn="just"/>
            <a:r>
              <a:rPr lang="en-US" sz="2000" dirty="0"/>
              <a:t>All-Pairs technique is very helpful for designing tests for applications involving multiple parameters. Tests are designed such that for each pair of input parameters to a system, there are all possible discrete combinations of those parameters. The test suite covers all combinations; therefore it is not exhaustive yet very effective in </a:t>
            </a:r>
            <a:r>
              <a:rPr lang="en-US" sz="2000" dirty="0">
                <a:hlinkClick r:id="rId6"/>
              </a:rPr>
              <a:t>finding bugs</a:t>
            </a:r>
            <a:endParaRPr lang="en-US" sz="2000" dirty="0"/>
          </a:p>
          <a:p>
            <a:pPr algn="just"/>
            <a:endParaRPr lang="en-US" sz="20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13</a:t>
            </a:fld>
            <a:endParaRPr lang="en-US"/>
          </a:p>
        </p:txBody>
      </p:sp>
    </p:spTree>
    <p:extLst>
      <p:ext uri="{BB962C8B-B14F-4D97-AF65-F5344CB8AC3E}">
        <p14:creationId xmlns:p14="http://schemas.microsoft.com/office/powerpoint/2010/main" val="26736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Pairwise Testing Example</a:t>
            </a:r>
            <a:br>
              <a:rPr lang="en-US" dirty="0"/>
            </a:br>
            <a:r>
              <a:rPr lang="en-US" sz="2000" dirty="0"/>
              <a:t>Car Ordering Application:</a:t>
            </a:r>
            <a:endParaRPr lang="en-US" dirty="0"/>
          </a:p>
        </p:txBody>
      </p:sp>
      <p:sp>
        <p:nvSpPr>
          <p:cNvPr id="3" name="Content Placeholder 2"/>
          <p:cNvSpPr>
            <a:spLocks noGrp="1"/>
          </p:cNvSpPr>
          <p:nvPr>
            <p:ph idx="1"/>
          </p:nvPr>
        </p:nvSpPr>
        <p:spPr/>
        <p:txBody>
          <a:bodyPr>
            <a:normAutofit/>
          </a:bodyPr>
          <a:lstStyle/>
          <a:p>
            <a:r>
              <a:rPr lang="en-US" dirty="0"/>
              <a:t>The car ordering application allows for Buying and Selling cars. It should support trading in Delhi and Mumbai.</a:t>
            </a:r>
          </a:p>
          <a:p>
            <a:r>
              <a:rPr lang="en-US" dirty="0"/>
              <a:t>The application should have registration numbers, may be valid or invalid. It should allow the trade of following cars: BMW, Audi, and Mercedes.</a:t>
            </a:r>
          </a:p>
          <a:p>
            <a:r>
              <a:rPr lang="en-US" dirty="0"/>
              <a:t>Two types of booking can be done: E-booking and In Store.</a:t>
            </a:r>
          </a:p>
          <a:p>
            <a:r>
              <a:rPr lang="en-US" dirty="0"/>
              <a:t>Orders can be placed only during trading hours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14</a:t>
            </a:fld>
            <a:endParaRPr lang="en-US"/>
          </a:p>
        </p:txBody>
      </p:sp>
    </p:spTree>
    <p:extLst>
      <p:ext uri="{BB962C8B-B14F-4D97-AF65-F5344CB8AC3E}">
        <p14:creationId xmlns:p14="http://schemas.microsoft.com/office/powerpoint/2010/main" val="55859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Step #1</a:t>
            </a:r>
            <a:r>
              <a:rPr lang="en-US" b="1" dirty="0"/>
              <a:t>: Let’s list down the variables involved.</a:t>
            </a:r>
            <a:r>
              <a:rPr lang="en-US" dirty="0"/>
              <a:t/>
            </a:r>
            <a:br>
              <a:rPr lang="en-US" dirty="0"/>
            </a:br>
            <a:endParaRPr lang="en-US" dirty="0"/>
          </a:p>
        </p:txBody>
      </p:sp>
      <p:sp>
        <p:nvSpPr>
          <p:cNvPr id="3" name="Content Placeholder 2"/>
          <p:cNvSpPr>
            <a:spLocks noGrp="1"/>
          </p:cNvSpPr>
          <p:nvPr>
            <p:ph idx="1"/>
          </p:nvPr>
        </p:nvSpPr>
        <p:spPr>
          <a:xfrm>
            <a:off x="581192" y="1847462"/>
            <a:ext cx="11029615" cy="5281126"/>
          </a:xfrm>
        </p:spPr>
        <p:txBody>
          <a:bodyPr>
            <a:noAutofit/>
          </a:bodyPr>
          <a:lstStyle/>
          <a:p>
            <a:pPr marL="0" indent="0">
              <a:buNone/>
            </a:pPr>
            <a:r>
              <a:rPr lang="en-US" sz="1400" b="1" dirty="0" smtClean="0">
                <a:latin typeface="Times New Roman" panose="02020603050405020304" pitchFamily="18" charset="0"/>
                <a:cs typeface="Times New Roman" panose="02020603050405020304" pitchFamily="18" charset="0"/>
              </a:rPr>
              <a:t>1) Order category</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a. Buy</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b. Sell</a:t>
            </a:r>
          </a:p>
          <a:p>
            <a:pPr marL="0" indent="0">
              <a:buNone/>
            </a:pPr>
            <a:r>
              <a:rPr lang="en-US" sz="1400" b="1" dirty="0" smtClean="0">
                <a:latin typeface="Times New Roman" panose="02020603050405020304" pitchFamily="18" charset="0"/>
                <a:cs typeface="Times New Roman" panose="02020603050405020304" pitchFamily="18" charset="0"/>
              </a:rPr>
              <a:t>2) Location</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a. Delhi</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b. Mumbai</a:t>
            </a:r>
          </a:p>
          <a:p>
            <a:pPr marL="0" indent="0">
              <a:buNone/>
            </a:pPr>
            <a:r>
              <a:rPr lang="en-US" sz="1400" b="1" dirty="0" smtClean="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 Car brand</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 BMW</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b. Audi</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c. Mercedes</a:t>
            </a:r>
          </a:p>
          <a:p>
            <a:pPr marL="0" indent="0">
              <a:buNone/>
            </a:pPr>
            <a:r>
              <a:rPr lang="en-US" sz="1400" b="1" dirty="0">
                <a:latin typeface="Times New Roman" panose="02020603050405020304" pitchFamily="18" charset="0"/>
                <a:cs typeface="Times New Roman" panose="02020603050405020304" pitchFamily="18" charset="0"/>
              </a:rPr>
              <a:t>4) Registration numbers</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 Valid (5000)</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b. Invalid</a:t>
            </a:r>
          </a:p>
          <a:p>
            <a:pPr marL="0" indent="0">
              <a:buNone/>
            </a:pPr>
            <a:r>
              <a:rPr lang="en-US" sz="1400" b="1" dirty="0">
                <a:latin typeface="Times New Roman" panose="02020603050405020304" pitchFamily="18" charset="0"/>
                <a:cs typeface="Times New Roman" panose="02020603050405020304" pitchFamily="18" charset="0"/>
              </a:rPr>
              <a:t>5) Order type</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 E-Booking</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b. In-store</a:t>
            </a:r>
          </a:p>
          <a:p>
            <a:pPr marL="0" indent="0">
              <a:buNone/>
            </a:pPr>
            <a:r>
              <a:rPr lang="en-US" sz="1400" b="1" dirty="0">
                <a:latin typeface="Times New Roman" panose="02020603050405020304" pitchFamily="18" charset="0"/>
                <a:cs typeface="Times New Roman" panose="02020603050405020304" pitchFamily="18" charset="0"/>
              </a:rPr>
              <a:t>6) Order time</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 Working hours</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b. Non-working hours</a:t>
            </a:r>
          </a:p>
          <a:p>
            <a:endParaRPr lang="en-US" sz="1100" dirty="0"/>
          </a:p>
          <a:p>
            <a:endParaRPr lang="en-US" sz="1100" dirty="0"/>
          </a:p>
        </p:txBody>
      </p:sp>
      <p:sp>
        <p:nvSpPr>
          <p:cNvPr id="5" name="Slide Number Placeholder 4"/>
          <p:cNvSpPr>
            <a:spLocks noGrp="1"/>
          </p:cNvSpPr>
          <p:nvPr>
            <p:ph type="sldNum" sz="quarter" idx="12"/>
          </p:nvPr>
        </p:nvSpPr>
        <p:spPr/>
        <p:txBody>
          <a:bodyPr/>
          <a:lstStyle/>
          <a:p>
            <a:fld id="{8B116B9D-E45C-46EC-8209-CAE30643B7E0}" type="slidenum">
              <a:rPr lang="en-US" smtClean="0"/>
              <a:t>15</a:t>
            </a:fld>
            <a:endParaRPr lang="en-US"/>
          </a:p>
        </p:txBody>
      </p:sp>
    </p:spTree>
    <p:extLst>
      <p:ext uri="{BB962C8B-B14F-4D97-AF65-F5344CB8AC3E}">
        <p14:creationId xmlns:p14="http://schemas.microsoft.com/office/powerpoint/2010/main" val="71765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Reference: https</a:t>
            </a:r>
            <a:r>
              <a:rPr lang="en-US" dirty="0">
                <a:solidFill>
                  <a:srgbClr val="0070C0"/>
                </a:solidFill>
              </a:rPr>
              <a:t>://www.softwaretestinghelp.com/what-is-pairwise-testing/</a:t>
            </a:r>
          </a:p>
        </p:txBody>
      </p:sp>
      <p:sp>
        <p:nvSpPr>
          <p:cNvPr id="3" name="Content Placeholder 2"/>
          <p:cNvSpPr>
            <a:spLocks noGrp="1"/>
          </p:cNvSpPr>
          <p:nvPr>
            <p:ph idx="1"/>
          </p:nvPr>
        </p:nvSpPr>
        <p:spPr/>
        <p:txBody>
          <a:bodyPr>
            <a:normAutofit fontScale="92500" lnSpcReduction="20000"/>
          </a:bodyPr>
          <a:lstStyle/>
          <a:p>
            <a:r>
              <a:rPr lang="en-US" b="1" dirty="0"/>
              <a:t>If we want to test all possible valid combinations:</a:t>
            </a:r>
            <a:r>
              <a:rPr lang="en-US" dirty="0"/>
              <a:t/>
            </a:r>
            <a:br>
              <a:rPr lang="en-US" dirty="0"/>
            </a:br>
            <a:r>
              <a:rPr lang="en-US" dirty="0"/>
              <a:t>= 2 X 2 X 3 X 5000 X 2 X 2</a:t>
            </a:r>
            <a:br>
              <a:rPr lang="en-US" dirty="0"/>
            </a:br>
            <a:r>
              <a:rPr lang="en-US" dirty="0"/>
              <a:t>= 240000  Valid test cases combinations :(</a:t>
            </a:r>
          </a:p>
          <a:p>
            <a:r>
              <a:rPr lang="en-US" dirty="0"/>
              <a:t>There is also an infinite number of invalid combinations.</a:t>
            </a:r>
          </a:p>
          <a:p>
            <a:r>
              <a:rPr lang="en-US" b="1" u="sng" dirty="0"/>
              <a:t>Step #2</a:t>
            </a:r>
            <a:r>
              <a:rPr lang="en-US" b="1" dirty="0"/>
              <a:t>: Let’s simplify</a:t>
            </a:r>
            <a:endParaRPr lang="en-US" dirty="0"/>
          </a:p>
          <a:p>
            <a:r>
              <a:rPr lang="en-US" dirty="0"/>
              <a:t>– Use a smart representative sample.</a:t>
            </a:r>
            <a:br>
              <a:rPr lang="en-US" dirty="0"/>
            </a:br>
            <a:r>
              <a:rPr lang="en-US" dirty="0"/>
              <a:t>– Use groups and boundaries, even when data is non-discrete.</a:t>
            </a:r>
            <a:br>
              <a:rPr lang="en-US" dirty="0"/>
            </a:br>
            <a:r>
              <a:rPr lang="en-US" dirty="0"/>
              <a:t>– Reduce Registration Number to Two</a:t>
            </a:r>
          </a:p>
          <a:p>
            <a:r>
              <a:rPr lang="en-US" dirty="0"/>
              <a:t>Valid registration number</a:t>
            </a:r>
          </a:p>
          <a:p>
            <a:r>
              <a:rPr lang="en-US" dirty="0"/>
              <a:t>Invalid registration number</a:t>
            </a:r>
          </a:p>
          <a:p>
            <a:r>
              <a:rPr lang="en-US" dirty="0"/>
              <a:t>Now let’s calculate the number of possible combinations</a:t>
            </a:r>
            <a:br>
              <a:rPr lang="en-US" dirty="0"/>
            </a:br>
            <a:r>
              <a:rPr lang="en-US" dirty="0"/>
              <a:t>= 2 X 2 X 3 X 2 X 2 X 2</a:t>
            </a:r>
            <a:br>
              <a:rPr lang="en-US" dirty="0"/>
            </a:br>
            <a:r>
              <a:rPr lang="en-US" dirty="0"/>
              <a:t>= </a:t>
            </a:r>
            <a:r>
              <a:rPr lang="en-US" dirty="0" smtClean="0"/>
              <a:t>96</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16</a:t>
            </a:fld>
            <a:endParaRPr lang="en-US"/>
          </a:p>
        </p:txBody>
      </p:sp>
    </p:spTree>
    <p:extLst>
      <p:ext uri="{BB962C8B-B14F-4D97-AF65-F5344CB8AC3E}">
        <p14:creationId xmlns:p14="http://schemas.microsoft.com/office/powerpoint/2010/main" val="31335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#3: </a:t>
            </a:r>
            <a:r>
              <a:rPr lang="en-US" dirty="0"/>
              <a:t>Arranging variables and values involved</a:t>
            </a:r>
            <a:r>
              <a:rPr lang="en-US" dirty="0" smtClean="0"/>
              <a:t>.</a:t>
            </a:r>
            <a:endParaRPr lang="en-US" dirty="0"/>
          </a:p>
          <a:p>
            <a:pPr marL="0" indent="0">
              <a:buNone/>
            </a:pPr>
            <a:r>
              <a:rPr lang="en-US" dirty="0"/>
              <a:t>When we arrange variables and values involved, it looks something like this</a:t>
            </a:r>
            <a:r>
              <a:rPr lang="en-US" dirty="0" smtClean="0"/>
              <a:t>.</a:t>
            </a:r>
            <a:endParaRPr lang="en-US" dirty="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17</a:t>
            </a:fld>
            <a:endParaRPr lang="en-US"/>
          </a:p>
        </p:txBody>
      </p:sp>
      <p:pic>
        <p:nvPicPr>
          <p:cNvPr id="7" name="Picture 6"/>
          <p:cNvPicPr>
            <a:picLocks noChangeAspect="1"/>
          </p:cNvPicPr>
          <p:nvPr/>
        </p:nvPicPr>
        <p:blipFill>
          <a:blip r:embed="rId2"/>
          <a:stretch>
            <a:fillRect/>
          </a:stretch>
        </p:blipFill>
        <p:spPr>
          <a:xfrm>
            <a:off x="581192" y="4092988"/>
            <a:ext cx="7803438" cy="1158448"/>
          </a:xfrm>
          <a:prstGeom prst="rect">
            <a:avLst/>
          </a:prstGeom>
        </p:spPr>
      </p:pic>
    </p:spTree>
    <p:extLst>
      <p:ext uri="{BB962C8B-B14F-4D97-AF65-F5344CB8AC3E}">
        <p14:creationId xmlns:p14="http://schemas.microsoft.com/office/powerpoint/2010/main" val="196481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order the variables so that the one with the most number of values is first and the least is last.</a:t>
            </a:r>
          </a:p>
          <a:p>
            <a:pPr marL="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18</a:t>
            </a:fld>
            <a:endParaRPr lang="en-US"/>
          </a:p>
        </p:txBody>
      </p:sp>
      <p:pic>
        <p:nvPicPr>
          <p:cNvPr id="6" name="Picture 5"/>
          <p:cNvPicPr>
            <a:picLocks noChangeAspect="1"/>
          </p:cNvPicPr>
          <p:nvPr/>
        </p:nvPicPr>
        <p:blipFill>
          <a:blip r:embed="rId2"/>
          <a:stretch>
            <a:fillRect/>
          </a:stretch>
        </p:blipFill>
        <p:spPr>
          <a:xfrm>
            <a:off x="2182924" y="4133655"/>
            <a:ext cx="5998954" cy="568973"/>
          </a:xfrm>
          <a:prstGeom prst="rect">
            <a:avLst/>
          </a:prstGeom>
        </p:spPr>
      </p:pic>
    </p:spTree>
    <p:extLst>
      <p:ext uri="{BB962C8B-B14F-4D97-AF65-F5344CB8AC3E}">
        <p14:creationId xmlns:p14="http://schemas.microsoft.com/office/powerpoint/2010/main" val="321191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1192" y="2180496"/>
            <a:ext cx="11029615" cy="3940386"/>
          </a:xfrm>
        </p:spPr>
        <p:txBody>
          <a:bodyPr/>
          <a:lstStyle/>
          <a:p>
            <a:r>
              <a:rPr lang="en-US" dirty="0"/>
              <a:t>Step #4: Arrange variables to create a test </a:t>
            </a:r>
            <a:r>
              <a:rPr lang="en-US" dirty="0" smtClean="0"/>
              <a:t>suite</a:t>
            </a:r>
            <a:endParaRPr lang="en-US" dirty="0"/>
          </a:p>
          <a:p>
            <a:r>
              <a:rPr lang="en-US" dirty="0"/>
              <a:t>Let’s start filling in the table column by column. Initially, the table should look something like this. The three values of Product (variable having the highest number of values) should be written two times each (two is the number of values of next highest variable i.e. Order category</a:t>
            </a:r>
            <a:r>
              <a:rPr lang="en-US" dirty="0" smtClean="0"/>
              <a:t>).</a:t>
            </a:r>
          </a:p>
          <a:p>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19</a:t>
            </a:fld>
            <a:endParaRPr lang="en-US"/>
          </a:p>
        </p:txBody>
      </p:sp>
      <p:pic>
        <p:nvPicPr>
          <p:cNvPr id="6" name="Picture 5"/>
          <p:cNvPicPr>
            <a:picLocks noChangeAspect="1"/>
          </p:cNvPicPr>
          <p:nvPr/>
        </p:nvPicPr>
        <p:blipFill>
          <a:blip r:embed="rId2"/>
          <a:stretch>
            <a:fillRect/>
          </a:stretch>
        </p:blipFill>
        <p:spPr>
          <a:xfrm>
            <a:off x="1001373" y="3862485"/>
            <a:ext cx="9556927" cy="1707890"/>
          </a:xfrm>
          <a:prstGeom prst="rect">
            <a:avLst/>
          </a:prstGeom>
        </p:spPr>
      </p:pic>
    </p:spTree>
    <p:extLst>
      <p:ext uri="{BB962C8B-B14F-4D97-AF65-F5344CB8AC3E}">
        <p14:creationId xmlns:p14="http://schemas.microsoft.com/office/powerpoint/2010/main" val="110230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2057400" y="1905001"/>
            <a:ext cx="8229600" cy="4525963"/>
          </a:xfrm>
        </p:spPr>
        <p:txBody>
          <a:bodyPr>
            <a:normAutofit/>
          </a:bodyPr>
          <a:lstStyle/>
          <a:p>
            <a:r>
              <a:rPr lang="en-US" sz="2400" dirty="0" smtClean="0"/>
              <a:t>Cause Effect Testing</a:t>
            </a:r>
          </a:p>
          <a:p>
            <a:r>
              <a:rPr lang="en-US" sz="2400" dirty="0" smtClean="0"/>
              <a:t>Pairwise Testing</a:t>
            </a:r>
          </a:p>
          <a:p>
            <a:endParaRPr lang="en-US" sz="2400" dirty="0" smtClean="0"/>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45328" y="2141168"/>
            <a:ext cx="9283763" cy="3116426"/>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20</a:t>
            </a:fld>
            <a:endParaRPr lang="en-US"/>
          </a:p>
        </p:txBody>
      </p:sp>
      <p:sp>
        <p:nvSpPr>
          <p:cNvPr id="7" name="TextBox 6"/>
          <p:cNvSpPr txBox="1"/>
          <p:nvPr/>
        </p:nvSpPr>
        <p:spPr>
          <a:xfrm>
            <a:off x="1502229" y="923731"/>
            <a:ext cx="5747657" cy="523220"/>
          </a:xfrm>
          <a:prstGeom prst="rect">
            <a:avLst/>
          </a:prstGeom>
          <a:noFill/>
        </p:spPr>
        <p:txBody>
          <a:bodyPr wrap="square" rtlCol="0">
            <a:spAutoFit/>
          </a:bodyPr>
          <a:lstStyle/>
          <a:p>
            <a:r>
              <a:rPr lang="en-US" sz="2800" b="1" dirty="0" smtClean="0">
                <a:solidFill>
                  <a:schemeClr val="bg1"/>
                </a:solidFill>
              </a:rPr>
              <a:t>Solution:</a:t>
            </a:r>
            <a:endParaRPr lang="en-US" sz="2800" b="1" dirty="0">
              <a:solidFill>
                <a:schemeClr val="bg1"/>
              </a:solidFill>
            </a:endParaRPr>
          </a:p>
        </p:txBody>
      </p:sp>
    </p:spTree>
    <p:extLst>
      <p:ext uri="{BB962C8B-B14F-4D97-AF65-F5344CB8AC3E}">
        <p14:creationId xmlns:p14="http://schemas.microsoft.com/office/powerpoint/2010/main" val="2002062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a:t>
            </a:r>
            <a:endParaRPr lang="en-US" dirty="0"/>
          </a:p>
        </p:txBody>
      </p:sp>
      <p:sp>
        <p:nvSpPr>
          <p:cNvPr id="3" name="Content Placeholder 2"/>
          <p:cNvSpPr>
            <a:spLocks noGrp="1"/>
          </p:cNvSpPr>
          <p:nvPr>
            <p:ph idx="1"/>
          </p:nvPr>
        </p:nvSpPr>
        <p:spPr/>
        <p:txBody>
          <a:bodyPr/>
          <a:lstStyle/>
          <a:p>
            <a:r>
              <a:rPr lang="en-US" dirty="0"/>
              <a:t>Toronto public library offers books for reading which could be reserved and taken to home whereas some books can never be reserved based on its barcode but available for reading only </a:t>
            </a:r>
            <a:r>
              <a:rPr lang="en-US" dirty="0" smtClean="0"/>
              <a:t>in-store.</a:t>
            </a:r>
          </a:p>
          <a:p>
            <a:r>
              <a:rPr lang="en-US" dirty="0" smtClean="0"/>
              <a:t>Toronto </a:t>
            </a:r>
            <a:r>
              <a:rPr lang="en-US" dirty="0"/>
              <a:t>public library is only for residents of Toronto. Other cities residents can only read the books but cannot reserve a book and take home.</a:t>
            </a:r>
          </a:p>
          <a:p>
            <a:r>
              <a:rPr lang="en-US" dirty="0" smtClean="0"/>
              <a:t>Books </a:t>
            </a:r>
            <a:r>
              <a:rPr lang="en-US" dirty="0"/>
              <a:t>can be reserved online through website (online) and pick up at the library or directly in-house at the </a:t>
            </a:r>
            <a:r>
              <a:rPr lang="en-US" dirty="0" smtClean="0"/>
              <a:t>library.</a:t>
            </a:r>
          </a:p>
          <a:p>
            <a:r>
              <a:rPr lang="en-US" dirty="0" smtClean="0"/>
              <a:t>Books </a:t>
            </a:r>
            <a:r>
              <a:rPr lang="en-US" dirty="0"/>
              <a:t>are available in two languages i.e. French and </a:t>
            </a:r>
            <a:r>
              <a:rPr lang="en-US" dirty="0" smtClean="0"/>
              <a:t>English.</a:t>
            </a:r>
          </a:p>
          <a:p>
            <a:r>
              <a:rPr lang="en-US" dirty="0" smtClean="0"/>
              <a:t>Books </a:t>
            </a:r>
            <a:r>
              <a:rPr lang="en-US" dirty="0"/>
              <a:t>are available for categories as encyclopedia, fiction, and academics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21</a:t>
            </a:fld>
            <a:endParaRPr lang="en-US"/>
          </a:p>
        </p:txBody>
      </p:sp>
    </p:spTree>
    <p:extLst>
      <p:ext uri="{BB962C8B-B14F-4D97-AF65-F5344CB8AC3E}">
        <p14:creationId xmlns:p14="http://schemas.microsoft.com/office/powerpoint/2010/main" val="32079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22</a:t>
            </a:fld>
            <a:endParaRPr lang="en-US"/>
          </a:p>
        </p:txBody>
      </p:sp>
      <p:pic>
        <p:nvPicPr>
          <p:cNvPr id="6" name="Picture 5"/>
          <p:cNvPicPr>
            <a:picLocks noChangeAspect="1"/>
          </p:cNvPicPr>
          <p:nvPr/>
        </p:nvPicPr>
        <p:blipFill>
          <a:blip r:embed="rId2"/>
          <a:stretch>
            <a:fillRect/>
          </a:stretch>
        </p:blipFill>
        <p:spPr>
          <a:xfrm>
            <a:off x="2040294" y="2781371"/>
            <a:ext cx="7924800" cy="2105025"/>
          </a:xfrm>
          <a:prstGeom prst="rect">
            <a:avLst/>
          </a:prstGeom>
        </p:spPr>
      </p:pic>
    </p:spTree>
    <p:extLst>
      <p:ext uri="{BB962C8B-B14F-4D97-AF65-F5344CB8AC3E}">
        <p14:creationId xmlns:p14="http://schemas.microsoft.com/office/powerpoint/2010/main" val="3943245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Graphical Representation of Pairwise </a:t>
            </a:r>
            <a:r>
              <a:rPr lang="en-US" b="1" dirty="0" smtClean="0"/>
              <a:t>Testing</a:t>
            </a:r>
            <a:endParaRPr lang="en-US" dirty="0"/>
          </a:p>
        </p:txBody>
      </p:sp>
      <p:pic>
        <p:nvPicPr>
          <p:cNvPr id="6" name="Content Placeholder 5"/>
          <p:cNvPicPr>
            <a:picLocks noGrp="1" noChangeAspect="1"/>
          </p:cNvPicPr>
          <p:nvPr>
            <p:ph idx="1"/>
          </p:nvPr>
        </p:nvPicPr>
        <p:blipFill>
          <a:blip r:embed="rId2"/>
          <a:stretch>
            <a:fillRect/>
          </a:stretch>
        </p:blipFill>
        <p:spPr>
          <a:xfrm>
            <a:off x="3186112" y="2367756"/>
            <a:ext cx="5819775" cy="3305175"/>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23</a:t>
            </a:fld>
            <a:endParaRPr lang="en-US"/>
          </a:p>
        </p:txBody>
      </p:sp>
    </p:spTree>
    <p:extLst>
      <p:ext uri="{BB962C8B-B14F-4D97-AF65-F5344CB8AC3E}">
        <p14:creationId xmlns:p14="http://schemas.microsoft.com/office/powerpoint/2010/main" val="2818035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&amp; </a:t>
            </a:r>
            <a:r>
              <a:rPr lang="en-US" b="1" dirty="0"/>
              <a:t>Disadvantages </a:t>
            </a:r>
            <a:r>
              <a:rPr lang="en-US" b="1" dirty="0" smtClean="0"/>
              <a:t> </a:t>
            </a:r>
            <a:r>
              <a:rPr lang="en-US" b="1" dirty="0"/>
              <a:t>of Pairwise Testing</a:t>
            </a:r>
            <a:endParaRPr lang="en-US" dirty="0"/>
          </a:p>
        </p:txBody>
      </p:sp>
      <p:sp>
        <p:nvSpPr>
          <p:cNvPr id="3" name="Content Placeholder 2"/>
          <p:cNvSpPr>
            <a:spLocks noGrp="1"/>
          </p:cNvSpPr>
          <p:nvPr>
            <p:ph idx="1"/>
          </p:nvPr>
        </p:nvSpPr>
        <p:spPr>
          <a:xfrm>
            <a:off x="348964" y="2081816"/>
            <a:ext cx="5195494" cy="3678303"/>
          </a:xfrm>
        </p:spPr>
        <p:txBody>
          <a:bodyPr/>
          <a:lstStyle/>
          <a:p>
            <a:pPr algn="just" fontAlgn="base"/>
            <a:r>
              <a:rPr lang="en-US" dirty="0"/>
              <a:t>Pairwise testing reduces the number of execution of test cases.</a:t>
            </a:r>
          </a:p>
          <a:p>
            <a:pPr algn="just" fontAlgn="base"/>
            <a:r>
              <a:rPr lang="en-US" dirty="0"/>
              <a:t>Pairwise testing increases the test coverage almost up to hundred percentage.</a:t>
            </a:r>
          </a:p>
          <a:p>
            <a:pPr algn="just" fontAlgn="base"/>
            <a:r>
              <a:rPr lang="en-US" dirty="0"/>
              <a:t>Pairwise testing increases the defect detection ratio.</a:t>
            </a:r>
          </a:p>
          <a:p>
            <a:pPr algn="just" fontAlgn="base"/>
            <a:r>
              <a:rPr lang="en-US" dirty="0"/>
              <a:t>Pairwise testing takes less time to complete the execution of the test suite.</a:t>
            </a:r>
          </a:p>
          <a:p>
            <a:pPr algn="just" fontAlgn="base"/>
            <a:r>
              <a:rPr lang="en-US" dirty="0"/>
              <a:t>Pairwise testing reduces the overall testing budget for a </a:t>
            </a:r>
            <a:r>
              <a:rPr lang="en-US" dirty="0" smtClean="0"/>
              <a:t>project.</a:t>
            </a:r>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24</a:t>
            </a:fld>
            <a:endParaRPr lang="en-US"/>
          </a:p>
        </p:txBody>
      </p:sp>
      <p:sp>
        <p:nvSpPr>
          <p:cNvPr id="6" name="Content Placeholder 2"/>
          <p:cNvSpPr txBox="1">
            <a:spLocks/>
          </p:cNvSpPr>
          <p:nvPr/>
        </p:nvSpPr>
        <p:spPr>
          <a:xfrm>
            <a:off x="5682964" y="1669665"/>
            <a:ext cx="5195494"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fontAlgn="base"/>
            <a:r>
              <a:rPr lang="en-US" dirty="0"/>
              <a:t>Pairwise testing is not beneficial if the values of the variables are inappropriate.</a:t>
            </a:r>
          </a:p>
          <a:p>
            <a:pPr algn="just" fontAlgn="base"/>
            <a:r>
              <a:rPr lang="en-US" dirty="0"/>
              <a:t>In pairwise testing it is possible to miss the highly probable combination while selecting the test data.</a:t>
            </a:r>
          </a:p>
          <a:p>
            <a:pPr algn="just" fontAlgn="base"/>
            <a:r>
              <a:rPr lang="en-US" dirty="0"/>
              <a:t>In pairwise testing, defect yield ratio may be reduced if a combination is missed.</a:t>
            </a:r>
          </a:p>
          <a:p>
            <a:pPr algn="just" fontAlgn="base"/>
            <a:r>
              <a:rPr lang="en-US" dirty="0"/>
              <a:t>Pairwise testing is not useful if combinations of variables are not understood correctly.</a:t>
            </a:r>
          </a:p>
        </p:txBody>
      </p:sp>
    </p:spTree>
    <p:extLst>
      <p:ext uri="{BB962C8B-B14F-4D97-AF65-F5344CB8AC3E}">
        <p14:creationId xmlns:p14="http://schemas.microsoft.com/office/powerpoint/2010/main" val="2382187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25</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CAUSE-EFFECT GRAPHING TECHNIQUE</a:t>
            </a:r>
          </a:p>
        </p:txBody>
      </p:sp>
      <p:sp>
        <p:nvSpPr>
          <p:cNvPr id="3" name="Content Placeholder 2"/>
          <p:cNvSpPr>
            <a:spLocks noGrp="1"/>
          </p:cNvSpPr>
          <p:nvPr>
            <p:ph idx="1"/>
          </p:nvPr>
        </p:nvSpPr>
        <p:spPr>
          <a:xfrm>
            <a:off x="581192" y="2180496"/>
            <a:ext cx="3668836" cy="3678303"/>
          </a:xfrm>
        </p:spPr>
        <p:txBody>
          <a:bodyPr>
            <a:normAutofit/>
          </a:bodyPr>
          <a:lstStyle/>
          <a:p>
            <a:pPr algn="just"/>
            <a:r>
              <a:rPr lang="en-US" dirty="0" smtClean="0"/>
              <a:t>Popular </a:t>
            </a:r>
            <a:r>
              <a:rPr lang="en-US" dirty="0"/>
              <a:t>technique for small programs and considers the combinations </a:t>
            </a:r>
            <a:r>
              <a:rPr lang="en-US" dirty="0" smtClean="0"/>
              <a:t>of various inputs.</a:t>
            </a:r>
            <a:endParaRPr lang="en-US" dirty="0"/>
          </a:p>
          <a:p>
            <a:pPr algn="just"/>
            <a:r>
              <a:rPr lang="en-US" dirty="0" smtClean="0"/>
              <a:t>Two terms: </a:t>
            </a:r>
            <a:r>
              <a:rPr lang="en-US" b="1" dirty="0" smtClean="0">
                <a:solidFill>
                  <a:srgbClr val="FF0000"/>
                </a:solidFill>
              </a:rPr>
              <a:t>Causes </a:t>
            </a:r>
            <a:r>
              <a:rPr lang="en-US" b="1" dirty="0">
                <a:solidFill>
                  <a:srgbClr val="FF0000"/>
                </a:solidFill>
              </a:rPr>
              <a:t>and </a:t>
            </a:r>
            <a:r>
              <a:rPr lang="en-US" b="1" dirty="0" smtClean="0">
                <a:solidFill>
                  <a:srgbClr val="FF0000"/>
                </a:solidFill>
              </a:rPr>
              <a:t>Effects</a:t>
            </a:r>
            <a:r>
              <a:rPr lang="en-US" dirty="0"/>
              <a:t>, which are nothing but inputs and outputs respectively. </a:t>
            </a:r>
            <a:endParaRPr lang="en-US" dirty="0" smtClean="0"/>
          </a:p>
          <a:p>
            <a:pPr algn="just"/>
            <a:r>
              <a:rPr lang="en-US" dirty="0" smtClean="0"/>
              <a:t>A </a:t>
            </a:r>
            <a:r>
              <a:rPr lang="en-US" dirty="0"/>
              <a:t>list is prepared for all causes and effects.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a:t>
            </a:fld>
            <a:endParaRPr lang="en-US"/>
          </a:p>
        </p:txBody>
      </p:sp>
      <p:pic>
        <p:nvPicPr>
          <p:cNvPr id="6" name="Picture 5"/>
          <p:cNvPicPr>
            <a:picLocks noChangeAspect="1"/>
          </p:cNvPicPr>
          <p:nvPr/>
        </p:nvPicPr>
        <p:blipFill>
          <a:blip r:embed="rId3"/>
          <a:stretch>
            <a:fillRect/>
          </a:stretch>
        </p:blipFill>
        <p:spPr>
          <a:xfrm>
            <a:off x="5460643" y="2180496"/>
            <a:ext cx="5795492" cy="4323335"/>
          </a:xfrm>
          <a:prstGeom prst="rect">
            <a:avLst/>
          </a:prstGeom>
        </p:spPr>
      </p:pic>
    </p:spTree>
    <p:extLst>
      <p:ext uri="{BB962C8B-B14F-4D97-AF65-F5344CB8AC3E}">
        <p14:creationId xmlns:p14="http://schemas.microsoft.com/office/powerpoint/2010/main" val="13170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of Cause-Effect Graph</a:t>
            </a:r>
          </a:p>
        </p:txBody>
      </p:sp>
      <p:sp>
        <p:nvSpPr>
          <p:cNvPr id="3" name="Content Placeholder 2"/>
          <p:cNvSpPr>
            <a:spLocks noGrp="1"/>
          </p:cNvSpPr>
          <p:nvPr>
            <p:ph idx="1"/>
          </p:nvPr>
        </p:nvSpPr>
        <p:spPr>
          <a:xfrm>
            <a:off x="581193" y="1915886"/>
            <a:ext cx="6414693" cy="2445719"/>
          </a:xfrm>
        </p:spPr>
        <p:txBody>
          <a:bodyPr/>
          <a:lstStyle/>
          <a:p>
            <a:r>
              <a:rPr lang="en-US" dirty="0"/>
              <a:t>Each node represents either true or false state and may be assigned 1 and 0 value respectively.</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a:t>
            </a:fld>
            <a:endParaRPr lang="en-US"/>
          </a:p>
        </p:txBody>
      </p:sp>
      <p:pic>
        <p:nvPicPr>
          <p:cNvPr id="6" name="Picture 5"/>
          <p:cNvPicPr>
            <a:picLocks noChangeAspect="1"/>
          </p:cNvPicPr>
          <p:nvPr/>
        </p:nvPicPr>
        <p:blipFill>
          <a:blip r:embed="rId3"/>
          <a:stretch>
            <a:fillRect/>
          </a:stretch>
        </p:blipFill>
        <p:spPr>
          <a:xfrm>
            <a:off x="6516914" y="2087484"/>
            <a:ext cx="5304519" cy="2266802"/>
          </a:xfrm>
          <a:prstGeom prst="rect">
            <a:avLst/>
          </a:prstGeom>
        </p:spPr>
      </p:pic>
      <p:pic>
        <p:nvPicPr>
          <p:cNvPr id="8" name="Picture 7"/>
          <p:cNvPicPr>
            <a:picLocks noChangeAspect="1"/>
          </p:cNvPicPr>
          <p:nvPr/>
        </p:nvPicPr>
        <p:blipFill>
          <a:blip r:embed="rId4"/>
          <a:stretch>
            <a:fillRect/>
          </a:stretch>
        </p:blipFill>
        <p:spPr>
          <a:xfrm>
            <a:off x="732517" y="4581590"/>
            <a:ext cx="7337426" cy="1225081"/>
          </a:xfrm>
          <a:prstGeom prst="rect">
            <a:avLst/>
          </a:prstGeom>
        </p:spPr>
      </p:pic>
    </p:spTree>
    <p:extLst>
      <p:ext uri="{BB962C8B-B14F-4D97-AF65-F5344CB8AC3E}">
        <p14:creationId xmlns:p14="http://schemas.microsoft.com/office/powerpoint/2010/main" val="19995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Constraints in Cause-Effect Graph</a:t>
            </a:r>
          </a:p>
        </p:txBody>
      </p:sp>
      <p:sp>
        <p:nvSpPr>
          <p:cNvPr id="3" name="Content Placeholder 2"/>
          <p:cNvSpPr>
            <a:spLocks noGrp="1"/>
          </p:cNvSpPr>
          <p:nvPr>
            <p:ph idx="1"/>
          </p:nvPr>
        </p:nvSpPr>
        <p:spPr>
          <a:xfrm>
            <a:off x="581193" y="2180497"/>
            <a:ext cx="6917210" cy="983618"/>
          </a:xfrm>
        </p:spPr>
        <p:txBody>
          <a:bodyPr/>
          <a:lstStyle/>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a:t>
            </a:fld>
            <a:endParaRPr lang="en-US"/>
          </a:p>
        </p:txBody>
      </p:sp>
      <p:pic>
        <p:nvPicPr>
          <p:cNvPr id="6" name="Picture 5"/>
          <p:cNvPicPr>
            <a:picLocks noChangeAspect="1"/>
          </p:cNvPicPr>
          <p:nvPr/>
        </p:nvPicPr>
        <p:blipFill>
          <a:blip r:embed="rId3"/>
          <a:stretch>
            <a:fillRect/>
          </a:stretch>
        </p:blipFill>
        <p:spPr>
          <a:xfrm>
            <a:off x="7184573" y="2083158"/>
            <a:ext cx="4310121" cy="2581275"/>
          </a:xfrm>
          <a:prstGeom prst="rect">
            <a:avLst/>
          </a:prstGeom>
        </p:spPr>
      </p:pic>
      <p:pic>
        <p:nvPicPr>
          <p:cNvPr id="7" name="Picture 6"/>
          <p:cNvPicPr>
            <a:picLocks noChangeAspect="1"/>
          </p:cNvPicPr>
          <p:nvPr/>
        </p:nvPicPr>
        <p:blipFill>
          <a:blip r:embed="rId4"/>
          <a:stretch>
            <a:fillRect/>
          </a:stretch>
        </p:blipFill>
        <p:spPr>
          <a:xfrm>
            <a:off x="310532" y="1944916"/>
            <a:ext cx="5495181" cy="1689004"/>
          </a:xfrm>
          <a:prstGeom prst="rect">
            <a:avLst/>
          </a:prstGeom>
        </p:spPr>
      </p:pic>
      <p:pic>
        <p:nvPicPr>
          <p:cNvPr id="8" name="Picture 7"/>
          <p:cNvPicPr>
            <a:picLocks noChangeAspect="1"/>
          </p:cNvPicPr>
          <p:nvPr/>
        </p:nvPicPr>
        <p:blipFill>
          <a:blip r:embed="rId5"/>
          <a:stretch>
            <a:fillRect/>
          </a:stretch>
        </p:blipFill>
        <p:spPr>
          <a:xfrm>
            <a:off x="434358" y="3634405"/>
            <a:ext cx="5371356" cy="1141281"/>
          </a:xfrm>
          <a:prstGeom prst="rect">
            <a:avLst/>
          </a:prstGeom>
        </p:spPr>
      </p:pic>
    </p:spTree>
    <p:extLst>
      <p:ext uri="{BB962C8B-B14F-4D97-AF65-F5344CB8AC3E}">
        <p14:creationId xmlns:p14="http://schemas.microsoft.com/office/powerpoint/2010/main" val="4056107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581192" y="2180496"/>
            <a:ext cx="4847151" cy="3678303"/>
          </a:xfrm>
        </p:spPr>
        <p:txBody>
          <a:bodyPr/>
          <a:lstStyle/>
          <a:p>
            <a:pPr algn="just"/>
            <a:r>
              <a:rPr lang="en-US" dirty="0" smtClean="0"/>
              <a:t>Consider </a:t>
            </a:r>
            <a:r>
              <a:rPr lang="en-US" dirty="0"/>
              <a:t>the example of keeping the record of marital status and number of children of </a:t>
            </a:r>
            <a:r>
              <a:rPr lang="en-US" dirty="0" smtClean="0"/>
              <a:t>a citizen</a:t>
            </a:r>
            <a:r>
              <a:rPr lang="en-US" dirty="0"/>
              <a:t>. The value of marital status must be ‘U’ or ‘M’. The value of the number of children </a:t>
            </a:r>
            <a:r>
              <a:rPr lang="en-US" dirty="0" smtClean="0"/>
              <a:t>must </a:t>
            </a:r>
            <a:r>
              <a:rPr lang="en-US" dirty="0"/>
              <a:t>be digit or null in case a citizen is unmarried. If the information entered by the user is </a:t>
            </a:r>
            <a:r>
              <a:rPr lang="en-US" dirty="0" smtClean="0"/>
              <a:t>correct </a:t>
            </a:r>
            <a:r>
              <a:rPr lang="en-US" dirty="0"/>
              <a:t>then an update is made. If the value of marital status of the citizen is incorrect, then </a:t>
            </a:r>
            <a:r>
              <a:rPr lang="en-US" dirty="0" smtClean="0"/>
              <a:t>the error </a:t>
            </a:r>
            <a:r>
              <a:rPr lang="en-US" dirty="0"/>
              <a:t>message 1 is issued. Similarly, if the value of number of children is incorrect, then </a:t>
            </a:r>
            <a:r>
              <a:rPr lang="en-US" dirty="0" smtClean="0"/>
              <a:t>the error </a:t>
            </a:r>
            <a:r>
              <a:rPr lang="en-US" dirty="0"/>
              <a:t>message 2 is issued.</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6</a:t>
            </a:fld>
            <a:endParaRPr lang="en-US"/>
          </a:p>
        </p:txBody>
      </p:sp>
      <p:pic>
        <p:nvPicPr>
          <p:cNvPr id="6" name="Picture 5"/>
          <p:cNvPicPr>
            <a:picLocks noChangeAspect="1"/>
          </p:cNvPicPr>
          <p:nvPr/>
        </p:nvPicPr>
        <p:blipFill>
          <a:blip r:embed="rId3"/>
          <a:stretch>
            <a:fillRect/>
          </a:stretch>
        </p:blipFill>
        <p:spPr>
          <a:xfrm>
            <a:off x="6096000" y="2547483"/>
            <a:ext cx="3817257" cy="2967946"/>
          </a:xfrm>
          <a:prstGeom prst="rect">
            <a:avLst/>
          </a:prstGeom>
        </p:spPr>
      </p:pic>
    </p:spTree>
    <p:extLst>
      <p:ext uri="{BB962C8B-B14F-4D97-AF65-F5344CB8AC3E}">
        <p14:creationId xmlns:p14="http://schemas.microsoft.com/office/powerpoint/2010/main" val="31425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a:t>
            </a:r>
            <a:endParaRPr lang="en-US"/>
          </a:p>
        </p:txBody>
      </p:sp>
      <p:pic>
        <p:nvPicPr>
          <p:cNvPr id="6" name="Content Placeholder 5"/>
          <p:cNvPicPr>
            <a:picLocks noGrp="1" noChangeAspect="1"/>
          </p:cNvPicPr>
          <p:nvPr>
            <p:ph idx="1"/>
          </p:nvPr>
        </p:nvPicPr>
        <p:blipFill>
          <a:blip r:embed="rId2"/>
          <a:stretch>
            <a:fillRect/>
          </a:stretch>
        </p:blipFill>
        <p:spPr>
          <a:xfrm>
            <a:off x="2888343" y="2710656"/>
            <a:ext cx="6037943" cy="2619375"/>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spTree>
    <p:extLst>
      <p:ext uri="{BB962C8B-B14F-4D97-AF65-F5344CB8AC3E}">
        <p14:creationId xmlns:p14="http://schemas.microsoft.com/office/powerpoint/2010/main" val="2146923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61" y="1992569"/>
            <a:ext cx="11029615" cy="3678303"/>
          </a:xfrm>
        </p:spPr>
        <p:txBody>
          <a:bodyPr>
            <a:normAutofit/>
          </a:bodyPr>
          <a:lstStyle/>
          <a:p>
            <a:r>
              <a:rPr lang="en-US" sz="2400" dirty="0"/>
              <a:t>A tourist of age greater than 21 years and having a clean driving record is supplied a rental car. A premium amount is also charged if the tourist is on business, otherwise it is not charged. If the tourist is less than 21 year old, or does not have a clean driving record, the system will display the following message: “Car cannot be supplied</a:t>
            </a:r>
            <a:r>
              <a:rPr lang="en-US" sz="2400" dirty="0" smtClean="0"/>
              <a:t>”.</a:t>
            </a:r>
            <a:endParaRPr lang="en-US" sz="2400" b="1"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8</a:t>
            </a:fld>
            <a:endParaRPr lang="en-US"/>
          </a:p>
        </p:txBody>
      </p:sp>
      <p:sp>
        <p:nvSpPr>
          <p:cNvPr id="2" name="Rectangle 1"/>
          <p:cNvSpPr/>
          <p:nvPr/>
        </p:nvSpPr>
        <p:spPr>
          <a:xfrm>
            <a:off x="1185590" y="1004987"/>
            <a:ext cx="6684009" cy="461665"/>
          </a:xfrm>
          <a:prstGeom prst="rect">
            <a:avLst/>
          </a:prstGeom>
        </p:spPr>
        <p:txBody>
          <a:bodyPr wrap="none">
            <a:spAutoFit/>
          </a:bodyPr>
          <a:lstStyle/>
          <a:p>
            <a:r>
              <a:rPr lang="en-US" sz="2400" dirty="0">
                <a:solidFill>
                  <a:schemeClr val="bg1"/>
                </a:solidFill>
              </a:rPr>
              <a:t>Draw the cause-effect graph and generate test cases</a:t>
            </a:r>
            <a:endParaRPr lang="en-US" sz="2400" b="1" dirty="0">
              <a:solidFill>
                <a:schemeClr val="bg1"/>
              </a:solidFill>
            </a:endParaRPr>
          </a:p>
        </p:txBody>
      </p:sp>
    </p:spTree>
    <p:extLst>
      <p:ext uri="{BB962C8B-B14F-4D97-AF65-F5344CB8AC3E}">
        <p14:creationId xmlns:p14="http://schemas.microsoft.com/office/powerpoint/2010/main" val="94275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smtClean="0"/>
              <a:t>The </a:t>
            </a:r>
            <a:r>
              <a:rPr lang="en-US" dirty="0"/>
              <a:t>causes are c1 : Age is over </a:t>
            </a:r>
            <a:r>
              <a:rPr lang="en-US" dirty="0" smtClean="0"/>
              <a:t>21</a:t>
            </a:r>
          </a:p>
          <a:p>
            <a:r>
              <a:rPr lang="en-US" dirty="0" smtClean="0"/>
              <a:t> </a:t>
            </a:r>
            <a:r>
              <a:rPr lang="en-US" dirty="0"/>
              <a:t>c2 : Driving record is clean </a:t>
            </a:r>
            <a:endParaRPr lang="en-US" dirty="0" smtClean="0"/>
          </a:p>
          <a:p>
            <a:r>
              <a:rPr lang="en-US" dirty="0" smtClean="0"/>
              <a:t>c3 </a:t>
            </a:r>
            <a:r>
              <a:rPr lang="en-US" dirty="0"/>
              <a:t>: Tourist is on business </a:t>
            </a:r>
          </a:p>
          <a:p>
            <a:r>
              <a:rPr lang="en-US" dirty="0" smtClean="0"/>
              <a:t> </a:t>
            </a:r>
            <a:r>
              <a:rPr lang="en-US" dirty="0"/>
              <a:t>effects are e1 : Supply a rental car without premium charge</a:t>
            </a:r>
            <a:r>
              <a:rPr lang="en-US" dirty="0" smtClean="0"/>
              <a:t>.</a:t>
            </a:r>
          </a:p>
          <a:p>
            <a:r>
              <a:rPr lang="en-US" dirty="0" smtClean="0"/>
              <a:t> </a:t>
            </a:r>
            <a:r>
              <a:rPr lang="en-US" dirty="0"/>
              <a:t>e2 : Supply a rental car with premium </a:t>
            </a:r>
            <a:r>
              <a:rPr lang="en-US" dirty="0" smtClean="0"/>
              <a:t>charge</a:t>
            </a:r>
          </a:p>
          <a:p>
            <a:r>
              <a:rPr lang="en-US" dirty="0" smtClean="0"/>
              <a:t> </a:t>
            </a:r>
            <a:r>
              <a:rPr lang="en-US" dirty="0"/>
              <a:t>e3 : Car cannot be supplied</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9</a:t>
            </a:fld>
            <a:endParaRPr lang="en-US"/>
          </a:p>
        </p:txBody>
      </p:sp>
    </p:spTree>
    <p:extLst>
      <p:ext uri="{BB962C8B-B14F-4D97-AF65-F5344CB8AC3E}">
        <p14:creationId xmlns:p14="http://schemas.microsoft.com/office/powerpoint/2010/main" val="34706707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36866</TotalTime>
  <Words>971</Words>
  <Application>Microsoft Office PowerPoint</Application>
  <PresentationFormat>Widescreen</PresentationFormat>
  <Paragraphs>140</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Gill Sans MT</vt:lpstr>
      <vt:lpstr>Times New Roman</vt:lpstr>
      <vt:lpstr>Wingdings 2</vt:lpstr>
      <vt:lpstr>Dividend</vt:lpstr>
      <vt:lpstr>  SE-3002 Software quality engineering    </vt:lpstr>
      <vt:lpstr>Today’s Outline</vt:lpstr>
      <vt:lpstr>CAUSE-EFFECT GRAPHING TECHNIQUE</vt:lpstr>
      <vt:lpstr>Design of Cause-Effect Graph</vt:lpstr>
      <vt:lpstr>Use of Constraints in Cause-Effect Graph</vt:lpstr>
      <vt:lpstr>Example</vt:lpstr>
      <vt:lpstr>solution</vt:lpstr>
      <vt:lpstr>PowerPoint Presentation</vt:lpstr>
      <vt:lpstr>Solution:</vt:lpstr>
      <vt:lpstr>PowerPoint Presentation</vt:lpstr>
      <vt:lpstr>PowerPoint Presentation</vt:lpstr>
      <vt:lpstr>applicability</vt:lpstr>
      <vt:lpstr>Pair-wise testing</vt:lpstr>
      <vt:lpstr>Pairwise Testing Example Car Ordering Application:</vt:lpstr>
      <vt:lpstr>Step #1: Let’s list down the variables involved. </vt:lpstr>
      <vt:lpstr>Reference: https://www.softwaretestinghelp.com/what-is-pairwise-testing/</vt:lpstr>
      <vt:lpstr>PowerPoint Presentation</vt:lpstr>
      <vt:lpstr>PowerPoint Presentation</vt:lpstr>
      <vt:lpstr>PowerPoint Presentation</vt:lpstr>
      <vt:lpstr>PowerPoint Presentation</vt:lpstr>
      <vt:lpstr>Practice Problem:</vt:lpstr>
      <vt:lpstr>Solution:</vt:lpstr>
      <vt:lpstr>Graphical Representation of Pairwise Testing</vt:lpstr>
      <vt:lpstr>Advantages &amp; Disadvantages  of Pairwise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528</cp:revision>
  <dcterms:created xsi:type="dcterms:W3CDTF">2021-08-24T06:07:44Z</dcterms:created>
  <dcterms:modified xsi:type="dcterms:W3CDTF">2022-10-13T07:56:52Z</dcterms:modified>
</cp:coreProperties>
</file>