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56" r:id="rId2"/>
    <p:sldId id="258" r:id="rId3"/>
    <p:sldId id="492" r:id="rId4"/>
    <p:sldId id="493" r:id="rId5"/>
    <p:sldId id="494" r:id="rId6"/>
    <p:sldId id="507" r:id="rId7"/>
    <p:sldId id="525" r:id="rId8"/>
    <p:sldId id="526" r:id="rId9"/>
    <p:sldId id="527" r:id="rId10"/>
    <p:sldId id="528" r:id="rId11"/>
    <p:sldId id="496" r:id="rId12"/>
    <p:sldId id="511" r:id="rId13"/>
    <p:sldId id="512" r:id="rId14"/>
    <p:sldId id="529" r:id="rId15"/>
    <p:sldId id="530" r:id="rId16"/>
    <p:sldId id="531" r:id="rId17"/>
    <p:sldId id="532" r:id="rId18"/>
    <p:sldId id="534" r:id="rId19"/>
    <p:sldId id="516" r:id="rId20"/>
    <p:sldId id="497" r:id="rId21"/>
    <p:sldId id="518" r:id="rId22"/>
    <p:sldId id="519" r:id="rId23"/>
    <p:sldId id="522" r:id="rId24"/>
    <p:sldId id="523" r:id="rId25"/>
    <p:sldId id="524" r:id="rId26"/>
    <p:sldId id="3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9655" autoAdjust="0"/>
  </p:normalViewPr>
  <p:slideViewPr>
    <p:cSldViewPr snapToGrid="0">
      <p:cViewPr varScale="1">
        <p:scale>
          <a:sx n="103" d="100"/>
          <a:sy n="103" d="100"/>
        </p:scale>
        <p:origin x="6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 testing also called equivalence testing or boundary analysis testing. </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12</a:t>
            </a:fld>
            <a:endParaRPr lang="en-US"/>
          </a:p>
        </p:txBody>
      </p:sp>
    </p:spTree>
    <p:extLst>
      <p:ext uri="{BB962C8B-B14F-4D97-AF65-F5344CB8AC3E}">
        <p14:creationId xmlns:p14="http://schemas.microsoft.com/office/powerpoint/2010/main" val="230234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13</a:t>
            </a:fld>
            <a:endParaRPr lang="en-US"/>
          </a:p>
        </p:txBody>
      </p:sp>
    </p:spTree>
    <p:extLst>
      <p:ext uri="{BB962C8B-B14F-4D97-AF65-F5344CB8AC3E}">
        <p14:creationId xmlns:p14="http://schemas.microsoft.com/office/powerpoint/2010/main" val="400286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19</a:t>
            </a:fld>
            <a:endParaRPr lang="en-US"/>
          </a:p>
        </p:txBody>
      </p:sp>
    </p:spTree>
    <p:extLst>
      <p:ext uri="{BB962C8B-B14F-4D97-AF65-F5344CB8AC3E}">
        <p14:creationId xmlns:p14="http://schemas.microsoft.com/office/powerpoint/2010/main" val="131268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21</a:t>
            </a:fld>
            <a:endParaRPr lang="en-US"/>
          </a:p>
        </p:txBody>
      </p:sp>
    </p:spTree>
    <p:extLst>
      <p:ext uri="{BB962C8B-B14F-4D97-AF65-F5344CB8AC3E}">
        <p14:creationId xmlns:p14="http://schemas.microsoft.com/office/powerpoint/2010/main" val="119532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26</a:t>
            </a:fld>
            <a:endParaRPr lang="en-US"/>
          </a:p>
        </p:txBody>
      </p:sp>
    </p:spTree>
    <p:extLst>
      <p:ext uri="{BB962C8B-B14F-4D97-AF65-F5344CB8AC3E}">
        <p14:creationId xmlns:p14="http://schemas.microsoft.com/office/powerpoint/2010/main" val="415206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C69570-588C-4730-A3D3-BA09B68C817D}" type="datetime1">
              <a:rPr lang="en-US" smtClean="0"/>
              <a:t>10/17/2022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D4DD0-1474-418A-AD15-B2A25CE3DDFF}" type="datetime1">
              <a:rPr lang="en-US" smtClean="0"/>
              <a:t>10/17/2022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120514-7FB5-4445-A222-DE5C0219B627}" type="datetime1">
              <a:rPr lang="en-US" smtClean="0"/>
              <a:t>10/17/2022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71F0-E10C-4540-ADEA-23A4655CF569}" type="datetime1">
              <a:rPr lang="en-US" smtClean="0"/>
              <a:t>10/17/2022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6478301-5D4C-4591-80FC-C66E6CEB5056}" type="datetime1">
              <a:rPr lang="en-US" smtClean="0"/>
              <a:t>10/17/2022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19F34-2574-47F3-AEA3-8BE42D47F567}" type="datetime1">
              <a:rPr lang="en-US" smtClean="0"/>
              <a:t>10/17/2022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E5C34-8C70-4CF5-B66D-7C765D4D15AB}" type="datetime1">
              <a:rPr lang="en-US" smtClean="0"/>
              <a:t>10/17/2022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D128D-41E8-4C02-8315-14F6CB02D10A}" type="datetime1">
              <a:rPr lang="en-US" smtClean="0"/>
              <a:t>10/17/2022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1826-9646-406D-A2C4-121223C8CC7E}" type="datetime1">
              <a:rPr lang="en-US" smtClean="0"/>
              <a:t>10/17/2022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65A88F-3773-4C12-86CB-A282A197AD39}" type="datetime1">
              <a:rPr lang="en-US" smtClean="0"/>
              <a:t>10/17/2022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B4AD45-1FE9-4A6E-B8DD-3A2A3F4990F6}" type="datetime1">
              <a:rPr lang="en-US" smtClean="0"/>
              <a:t>10/17/2022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4D4E1E4-E009-4297-8B59-D02336439F2D}" type="datetime1">
              <a:rPr lang="en-US" smtClean="0"/>
              <a:t>10/17/2022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5" name="Rectangle 4"/>
          <p:cNvSpPr/>
          <p:nvPr/>
        </p:nvSpPr>
        <p:spPr>
          <a:xfrm>
            <a:off x="2207697" y="3244334"/>
            <a:ext cx="7776616" cy="2123658"/>
          </a:xfrm>
          <a:prstGeom prst="rect">
            <a:avLst/>
          </a:prstGeom>
        </p:spPr>
        <p:txBody>
          <a:bodyPr wrap="none">
            <a:spAutoFit/>
          </a:bodyPr>
          <a:lstStyle/>
          <a:p>
            <a:pPr algn="ctr"/>
            <a:r>
              <a:rPr lang="en-US" sz="5400" b="1" dirty="0" smtClean="0">
                <a:solidFill>
                  <a:schemeClr val="bg1"/>
                </a:solidFill>
              </a:rPr>
              <a:t>Part II-Software Testing</a:t>
            </a:r>
            <a:endParaRPr lang="en-US" sz="5400" b="1" dirty="0">
              <a:solidFill>
                <a:schemeClr val="bg1"/>
              </a:solidFill>
            </a:endParaRPr>
          </a:p>
          <a:p>
            <a:pPr algn="ctr"/>
            <a:r>
              <a:rPr lang="en-US" sz="2400" dirty="0" smtClean="0">
                <a:solidFill>
                  <a:schemeClr val="bg1"/>
                </a:solidFill>
              </a:rPr>
              <a:t>Functional Testing</a:t>
            </a:r>
          </a:p>
          <a:p>
            <a:pPr algn="ctr"/>
            <a:r>
              <a:rPr lang="en-US" sz="5400" b="1" dirty="0" smtClean="0">
                <a:solidFill>
                  <a:schemeClr val="bg1"/>
                </a:solidFill>
              </a:rPr>
              <a:t>Lecture # 19, 20, 21</a:t>
            </a:r>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For </a:t>
            </a:r>
            <a:r>
              <a:rPr lang="en-US" dirty="0"/>
              <a:t>example, a task in an operating system can have the </a:t>
            </a:r>
            <a:r>
              <a:rPr lang="en-US" dirty="0" smtClean="0"/>
              <a:t>fol</a:t>
            </a:r>
            <a:r>
              <a:rPr lang="en-US" dirty="0"/>
              <a:t>l</a:t>
            </a:r>
            <a:r>
              <a:rPr lang="en-US" dirty="0" smtClean="0"/>
              <a:t>owing </a:t>
            </a:r>
            <a:r>
              <a:rPr lang="en-US" dirty="0"/>
              <a:t>states</a:t>
            </a:r>
            <a:r>
              <a:rPr lang="en-US" dirty="0" smtClean="0"/>
              <a:t>:</a:t>
            </a:r>
            <a:endParaRPr lang="en-US" dirty="0"/>
          </a:p>
          <a:p>
            <a:pPr marL="0" indent="0">
              <a:buNone/>
            </a:pPr>
            <a:r>
              <a:rPr lang="en-US" dirty="0"/>
              <a:t>1. New State: When a task is newly created.</a:t>
            </a:r>
          </a:p>
          <a:p>
            <a:pPr marL="0" indent="0">
              <a:buNone/>
            </a:pPr>
            <a:r>
              <a:rPr lang="en-US" dirty="0"/>
              <a:t>2. Ready: When the task is waiting in the ready queue for its turn.</a:t>
            </a:r>
          </a:p>
          <a:p>
            <a:pPr marL="0" indent="0">
              <a:buNone/>
            </a:pPr>
            <a:r>
              <a:rPr lang="en-US" dirty="0"/>
              <a:t>3. Running: When instructions of the task are being executed by CPU.</a:t>
            </a:r>
          </a:p>
          <a:p>
            <a:pPr marL="0" indent="0">
              <a:buNone/>
            </a:pPr>
            <a:r>
              <a:rPr lang="en-US" dirty="0"/>
              <a:t>4. Waiting: When the task is waiting for an I/O event or reception of a</a:t>
            </a:r>
          </a:p>
          <a:p>
            <a:pPr marL="0" indent="0">
              <a:buNone/>
            </a:pPr>
            <a:r>
              <a:rPr lang="en-US" dirty="0"/>
              <a:t>signal.</a:t>
            </a:r>
          </a:p>
          <a:p>
            <a:pPr marL="0" indent="0">
              <a:buNone/>
            </a:pPr>
            <a:r>
              <a:rPr lang="en-US" dirty="0"/>
              <a:t>5. Terminated: The task has </a:t>
            </a:r>
            <a:r>
              <a:rPr lang="en-US" dirty="0" smtClean="0"/>
              <a:t>finished </a:t>
            </a:r>
            <a:r>
              <a:rPr lang="en-US" dirty="0"/>
              <a:t>execution</a:t>
            </a:r>
            <a:r>
              <a:rPr lang="en-US" dirty="0" smtClean="0"/>
              <a:t>. And,</a:t>
            </a:r>
          </a:p>
          <a:p>
            <a:pPr marL="0" indent="0">
              <a:buNone/>
            </a:pPr>
            <a:r>
              <a:rPr lang="en-US" dirty="0"/>
              <a:t>Transition events like admitted, dispatch, interrupt, </a:t>
            </a:r>
            <a:r>
              <a:rPr lang="en-US" dirty="0" smtClean="0"/>
              <a:t>wait etc.</a:t>
            </a:r>
          </a:p>
          <a:p>
            <a:pPr marL="0" indent="0">
              <a:buNone/>
            </a:pPr>
            <a:r>
              <a:rPr lang="en-US" b="1" dirty="0" smtClean="0"/>
              <a:t>Main Flow:</a:t>
            </a:r>
          </a:p>
          <a:p>
            <a:pPr marL="0" indent="0">
              <a:buNone/>
            </a:pPr>
            <a:r>
              <a:rPr lang="en-US" dirty="0"/>
              <a:t>Task is in new state and waiting for admission to ready </a:t>
            </a:r>
            <a:r>
              <a:rPr lang="en-US" dirty="0" smtClean="0"/>
              <a:t>queue, a </a:t>
            </a:r>
            <a:r>
              <a:rPr lang="en-US" dirty="0"/>
              <a:t>new task admitted to ready </a:t>
            </a:r>
            <a:r>
              <a:rPr lang="en-US" dirty="0" smtClean="0"/>
              <a:t>queue and a </a:t>
            </a:r>
            <a:r>
              <a:rPr lang="en-US" dirty="0"/>
              <a:t>ready task has started </a:t>
            </a:r>
            <a:r>
              <a:rPr lang="en-US" dirty="0" smtClean="0"/>
              <a:t>running. Running </a:t>
            </a:r>
            <a:r>
              <a:rPr lang="en-US" dirty="0"/>
              <a:t>task has been </a:t>
            </a:r>
            <a:r>
              <a:rPr lang="en-US" dirty="0" smtClean="0"/>
              <a:t>interrupted and now running </a:t>
            </a:r>
            <a:r>
              <a:rPr lang="en-US" dirty="0"/>
              <a:t>task is waiting for I/O or </a:t>
            </a:r>
            <a:r>
              <a:rPr lang="en-US" dirty="0" smtClean="0"/>
              <a:t>event </a:t>
            </a:r>
            <a:r>
              <a:rPr lang="en-US" dirty="0"/>
              <a:t>Wait period of waiting task is </a:t>
            </a:r>
            <a:r>
              <a:rPr lang="en-US" dirty="0" smtClean="0"/>
              <a:t>over.  </a:t>
            </a:r>
            <a:r>
              <a:rPr lang="en-US" dirty="0"/>
              <a:t>Task has completed </a:t>
            </a:r>
            <a:r>
              <a:rPr lang="en-US" dirty="0" smtClean="0"/>
              <a:t>execution.</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10</a:t>
            </a:fld>
            <a:endParaRPr lang="en-US"/>
          </a:p>
        </p:txBody>
      </p:sp>
    </p:spTree>
    <p:extLst>
      <p:ext uri="{BB962C8B-B14F-4D97-AF65-F5344CB8AC3E}">
        <p14:creationId xmlns:p14="http://schemas.microsoft.com/office/powerpoint/2010/main" val="358114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a:t>
            </a:r>
            <a:r>
              <a:rPr lang="en-US" dirty="0" smtClean="0"/>
              <a:t>assumptions</a:t>
            </a:r>
            <a:endParaRPr lang="en-US" dirty="0"/>
          </a:p>
        </p:txBody>
      </p:sp>
      <p:sp>
        <p:nvSpPr>
          <p:cNvPr id="3" name="Content Placeholder 2"/>
          <p:cNvSpPr>
            <a:spLocks noGrp="1"/>
          </p:cNvSpPr>
          <p:nvPr>
            <p:ph idx="1"/>
          </p:nvPr>
        </p:nvSpPr>
        <p:spPr/>
        <p:txBody>
          <a:bodyPr/>
          <a:lstStyle/>
          <a:p>
            <a:r>
              <a:rPr lang="en-US" dirty="0"/>
              <a:t>The main assumptions with state transition testing are that we have identified </a:t>
            </a:r>
            <a:r>
              <a:rPr lang="en-US" dirty="0" smtClean="0"/>
              <a:t>all states </a:t>
            </a:r>
            <a:r>
              <a:rPr lang="en-US" dirty="0"/>
              <a:t>and all transitions</a:t>
            </a:r>
            <a:r>
              <a:rPr lang="en-US" dirty="0" smtClean="0"/>
              <a:t>.</a:t>
            </a:r>
          </a:p>
          <a:p>
            <a:r>
              <a:rPr lang="en-US" dirty="0" smtClean="0"/>
              <a:t> </a:t>
            </a:r>
            <a:r>
              <a:rPr lang="en-US" dirty="0"/>
              <a:t>Any possible “un-identified” state or transition can lead </a:t>
            </a:r>
            <a:r>
              <a:rPr lang="en-US" dirty="0" smtClean="0"/>
              <a:t>to potential </a:t>
            </a:r>
            <a:r>
              <a:rPr lang="en-US" dirty="0"/>
              <a:t>defects being left for the customer to find.</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11</a:t>
            </a:fld>
            <a:endParaRPr lang="en-US"/>
          </a:p>
        </p:txBody>
      </p:sp>
    </p:spTree>
    <p:extLst>
      <p:ext uri="{BB962C8B-B14F-4D97-AF65-F5344CB8AC3E}">
        <p14:creationId xmlns:p14="http://schemas.microsoft.com/office/powerpoint/2010/main" val="105818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analysis testing</a:t>
            </a:r>
            <a:endParaRPr lang="en-US" dirty="0"/>
          </a:p>
        </p:txBody>
      </p:sp>
      <p:sp>
        <p:nvSpPr>
          <p:cNvPr id="3" name="Content Placeholder 2"/>
          <p:cNvSpPr>
            <a:spLocks noGrp="1"/>
          </p:cNvSpPr>
          <p:nvPr>
            <p:ph idx="1"/>
          </p:nvPr>
        </p:nvSpPr>
        <p:spPr/>
        <p:txBody>
          <a:bodyPr/>
          <a:lstStyle/>
          <a:p>
            <a:pPr algn="just"/>
            <a:r>
              <a:rPr lang="en-US" dirty="0" smtClean="0"/>
              <a:t> A software </a:t>
            </a:r>
            <a:r>
              <a:rPr lang="en-US" dirty="0"/>
              <a:t>testing technique in which application is tested by providing input data and verification of relevant output. </a:t>
            </a:r>
            <a:endParaRPr lang="en-US" dirty="0" smtClean="0"/>
          </a:p>
          <a:p>
            <a:pPr algn="just"/>
            <a:r>
              <a:rPr lang="en-US" dirty="0" smtClean="0"/>
              <a:t>In </a:t>
            </a:r>
            <a:r>
              <a:rPr lang="en-US" dirty="0"/>
              <a:t>domain testing, testing takes place with the minimum number of input data so that the application does not allow invalid and out of range data and evaluate the expected range of output. </a:t>
            </a:r>
            <a:endParaRPr lang="en-US" dirty="0" smtClean="0"/>
          </a:p>
          <a:p>
            <a:pPr algn="just"/>
            <a:r>
              <a:rPr lang="en-US" dirty="0" smtClean="0"/>
              <a:t>Domain </a:t>
            </a:r>
            <a:r>
              <a:rPr lang="en-US" dirty="0"/>
              <a:t>testing ensures that an application does not have input data outside the mentioned valid range. This testing process is used to verify the application for its ability to react or operate for different variety of input values.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12</a:t>
            </a:fld>
            <a:endParaRPr lang="en-US"/>
          </a:p>
        </p:txBody>
      </p:sp>
    </p:spTree>
    <p:extLst>
      <p:ext uri="{BB962C8B-B14F-4D97-AF65-F5344CB8AC3E}">
        <p14:creationId xmlns:p14="http://schemas.microsoft.com/office/powerpoint/2010/main" val="16381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Strategy </a:t>
            </a:r>
            <a:r>
              <a:rPr lang="en-US" b="1" dirty="0"/>
              <a:t>of Domain </a:t>
            </a:r>
            <a:r>
              <a:rPr lang="en-US" b="1" dirty="0" smtClean="0"/>
              <a:t>Testing</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t>1. Domain Selection</a:t>
            </a:r>
          </a:p>
          <a:p>
            <a:pPr lvl="1" algn="just"/>
            <a:r>
              <a:rPr lang="en-US" dirty="0" smtClean="0"/>
              <a:t>Input </a:t>
            </a:r>
            <a:r>
              <a:rPr lang="en-US" dirty="0"/>
              <a:t>variables that need to be assigned, and the proper result has to be verified.</a:t>
            </a:r>
          </a:p>
          <a:p>
            <a:pPr marL="0" indent="0" algn="just">
              <a:buNone/>
            </a:pPr>
            <a:r>
              <a:rPr lang="en-US" b="1" dirty="0"/>
              <a:t>2. Group the Input Data into Classes</a:t>
            </a:r>
          </a:p>
          <a:p>
            <a:pPr lvl="1" algn="just"/>
            <a:r>
              <a:rPr lang="en-US" dirty="0"/>
              <a:t>A similar type of input data is partitioned into subsets. There are two types of partitioning, Equivalence class partitioning &amp; Boundary value analysis (BVA</a:t>
            </a:r>
            <a:r>
              <a:rPr lang="en-US" dirty="0" smtClean="0"/>
              <a:t>).</a:t>
            </a:r>
          </a:p>
          <a:p>
            <a:pPr marL="0" indent="0" algn="just">
              <a:buNone/>
            </a:pPr>
            <a:r>
              <a:rPr lang="en-US" dirty="0" smtClean="0"/>
              <a:t> </a:t>
            </a:r>
            <a:r>
              <a:rPr lang="en-US" b="1" dirty="0" smtClean="0"/>
              <a:t>3</a:t>
            </a:r>
            <a:r>
              <a:rPr lang="en-US" b="1" dirty="0"/>
              <a:t>. Input Data of the Classes for Testing</a:t>
            </a:r>
          </a:p>
          <a:p>
            <a:pPr lvl="1" algn="just"/>
            <a:r>
              <a:rPr lang="en-US" dirty="0"/>
              <a:t>The boundary values should be considered as the data for testing. Boundaries represent the equivalence classes more likely to find an error than the other class members. </a:t>
            </a:r>
          </a:p>
          <a:p>
            <a:pPr marL="0" indent="0" algn="just">
              <a:buNone/>
            </a:pPr>
            <a:r>
              <a:rPr lang="en-US" b="1" dirty="0" smtClean="0"/>
              <a:t>4</a:t>
            </a:r>
            <a:r>
              <a:rPr lang="en-US" b="1" dirty="0"/>
              <a:t>. Verification of Output Data</a:t>
            </a:r>
          </a:p>
          <a:p>
            <a:pPr lvl="1" algn="just"/>
            <a:r>
              <a:rPr lang="en-US" dirty="0"/>
              <a:t>When input data is assigned to application concerning that output data verified. Output data should be invalid and specified range.</a:t>
            </a:r>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spTree>
    <p:extLst>
      <p:ext uri="{BB962C8B-B14F-4D97-AF65-F5344CB8AC3E}">
        <p14:creationId xmlns:p14="http://schemas.microsoft.com/office/powerpoint/2010/main" val="104523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Consider a </a:t>
            </a:r>
            <a:r>
              <a:rPr lang="en-US" dirty="0" smtClean="0"/>
              <a:t>games exhibition </a:t>
            </a:r>
            <a:r>
              <a:rPr lang="en-US" dirty="0"/>
              <a:t>for Children, 6 competitions are laid out, and tickets have to be given according to the age and gender input. The ticketing is one of the modules to be tested in for the whole functionality of Games exhibition.</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54109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the scenario, we got six scenarios based on the age and the competitions:</a:t>
            </a:r>
          </a:p>
          <a:p>
            <a:endParaRPr lang="en-US" dirty="0"/>
          </a:p>
          <a:p>
            <a:r>
              <a:rPr lang="en-US" dirty="0"/>
              <a:t>Age &gt;5 and &lt;10, Boy should participate in Storytelling.</a:t>
            </a:r>
          </a:p>
          <a:p>
            <a:r>
              <a:rPr lang="en-US" dirty="0"/>
              <a:t>Age &gt;5 and &lt;10 , girl should participate in Drawing Competition.</a:t>
            </a:r>
          </a:p>
          <a:p>
            <a:r>
              <a:rPr lang="en-US" dirty="0"/>
              <a:t>Age &gt;10 and &lt;15, Boy should participate in Quiz.</a:t>
            </a:r>
          </a:p>
          <a:p>
            <a:r>
              <a:rPr lang="en-US" dirty="0"/>
              <a:t>Age &gt;10 and &lt;15 , girl should participate in Essay writing.</a:t>
            </a:r>
          </a:p>
          <a:p>
            <a:r>
              <a:rPr lang="en-US" dirty="0"/>
              <a:t>Age&lt;5, both boys and girls should participate in Rhymes Competition.</a:t>
            </a:r>
          </a:p>
          <a:p>
            <a:r>
              <a:rPr lang="en-US" dirty="0"/>
              <a:t>Age &gt;15, both boys and girls should participate in Poetry competition.</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15</a:t>
            </a:fld>
            <a:endParaRPr lang="en-US"/>
          </a:p>
        </p:txBody>
      </p:sp>
    </p:spTree>
    <p:extLst>
      <p:ext uri="{BB962C8B-B14F-4D97-AF65-F5344CB8AC3E}">
        <p14:creationId xmlns:p14="http://schemas.microsoft.com/office/powerpoint/2010/main" val="971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we discussed earlier there are two types of partitioning</a:t>
            </a:r>
            <a:r>
              <a:rPr lang="en-US" dirty="0" smtClean="0"/>
              <a:t>:</a:t>
            </a:r>
          </a:p>
          <a:p>
            <a:pPr lvl="1">
              <a:buFont typeface="Arial" panose="020B0604020202020204" pitchFamily="34" charset="0"/>
              <a:buChar char="•"/>
            </a:pPr>
            <a:r>
              <a:rPr lang="en-US" dirty="0" smtClean="0"/>
              <a:t>Equivalence class</a:t>
            </a:r>
          </a:p>
          <a:p>
            <a:pPr lvl="1">
              <a:buFont typeface="Arial" panose="020B0604020202020204" pitchFamily="34" charset="0"/>
              <a:buChar char="•"/>
            </a:pPr>
            <a:r>
              <a:rPr lang="en-US" dirty="0" smtClean="0"/>
              <a:t>BVA</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16</a:t>
            </a:fld>
            <a:endParaRPr lang="en-US"/>
          </a:p>
        </p:txBody>
      </p:sp>
    </p:spTree>
    <p:extLst>
      <p:ext uri="{BB962C8B-B14F-4D97-AF65-F5344CB8AC3E}">
        <p14:creationId xmlns:p14="http://schemas.microsoft.com/office/powerpoint/2010/main" val="307092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 1: Children with age group 5 to 10</a:t>
            </a:r>
          </a:p>
          <a:p>
            <a:r>
              <a:rPr lang="en-US" dirty="0"/>
              <a:t>Class 2 : Children with age group less than 5</a:t>
            </a:r>
          </a:p>
          <a:p>
            <a:r>
              <a:rPr lang="en-US" dirty="0"/>
              <a:t>Class 3: Children with age group age 10 to 15</a:t>
            </a:r>
          </a:p>
          <a:p>
            <a:r>
              <a:rPr lang="en-US" dirty="0"/>
              <a:t>Class 4: Children with age group greater than 15.</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17</a:t>
            </a:fld>
            <a:endParaRPr lang="en-US"/>
          </a:p>
        </p:txBody>
      </p:sp>
    </p:spTree>
    <p:extLst>
      <p:ext uri="{BB962C8B-B14F-4D97-AF65-F5344CB8AC3E}">
        <p14:creationId xmlns:p14="http://schemas.microsoft.com/office/powerpoint/2010/main" val="3378318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806274"/>
              </p:ext>
            </p:extLst>
          </p:nvPr>
        </p:nvGraphicFramePr>
        <p:xfrm>
          <a:off x="1026367" y="2080728"/>
          <a:ext cx="10584441" cy="4506685"/>
        </p:xfrm>
        <a:graphic>
          <a:graphicData uri="http://schemas.openxmlformats.org/drawingml/2006/table">
            <a:tbl>
              <a:tblPr/>
              <a:tblGrid>
                <a:gridCol w="3528147">
                  <a:extLst>
                    <a:ext uri="{9D8B030D-6E8A-4147-A177-3AD203B41FA5}">
                      <a16:colId xmlns:a16="http://schemas.microsoft.com/office/drawing/2014/main" val="3046038559"/>
                    </a:ext>
                  </a:extLst>
                </a:gridCol>
                <a:gridCol w="3528147">
                  <a:extLst>
                    <a:ext uri="{9D8B030D-6E8A-4147-A177-3AD203B41FA5}">
                      <a16:colId xmlns:a16="http://schemas.microsoft.com/office/drawing/2014/main" val="1005951163"/>
                    </a:ext>
                  </a:extLst>
                </a:gridCol>
                <a:gridCol w="3528147">
                  <a:extLst>
                    <a:ext uri="{9D8B030D-6E8A-4147-A177-3AD203B41FA5}">
                      <a16:colId xmlns:a16="http://schemas.microsoft.com/office/drawing/2014/main" val="2126950500"/>
                    </a:ext>
                  </a:extLst>
                </a:gridCol>
              </a:tblGrid>
              <a:tr h="431983">
                <a:tc>
                  <a:txBody>
                    <a:bodyPr/>
                    <a:lstStyle/>
                    <a:p>
                      <a:pPr algn="l"/>
                      <a:r>
                        <a:rPr lang="en-US" sz="1000">
                          <a:effectLst/>
                        </a:rPr>
                        <a:t>Scenario</a:t>
                      </a:r>
                    </a:p>
                  </a:txBody>
                  <a:tcPr marL="50387" marR="50387" marT="25193" marB="25193"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000">
                          <a:effectLst/>
                        </a:rPr>
                        <a:t>Boundary values to be taken</a:t>
                      </a:r>
                    </a:p>
                  </a:txBody>
                  <a:tcPr marL="50387" marR="50387" marT="25193" marB="25193"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000">
                          <a:effectLst/>
                        </a:rPr>
                        <a:t>Equivalence partitioning values</a:t>
                      </a:r>
                    </a:p>
                  </a:txBody>
                  <a:tcPr marL="50387" marR="50387" marT="25193" marB="25193"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106698542"/>
                  </a:ext>
                </a:extLst>
              </a:tr>
              <a:tr h="802684">
                <a:tc>
                  <a:txBody>
                    <a:bodyPr/>
                    <a:lstStyle/>
                    <a:p>
                      <a:pPr fontAlgn="t"/>
                      <a:r>
                        <a:rPr lang="en-US" sz="1000">
                          <a:effectLst/>
                        </a:rPr>
                        <a:t>Boy – Age &gt;5 and &lt;=10</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000">
                          <a:effectLst/>
                        </a:rPr>
                        <a:t>Input age = 6</a:t>
                      </a:r>
                    </a:p>
                    <a:p>
                      <a:r>
                        <a:rPr lang="en-US" sz="1000">
                          <a:effectLst/>
                        </a:rPr>
                        <a:t>Input age = 5</a:t>
                      </a:r>
                    </a:p>
                    <a:p>
                      <a:r>
                        <a:rPr lang="en-US" sz="1000">
                          <a:effectLst/>
                        </a:rPr>
                        <a:t>Input age = 11</a:t>
                      </a:r>
                    </a:p>
                    <a:p>
                      <a:r>
                        <a:rPr lang="en-US" sz="1000">
                          <a:effectLst/>
                        </a:rPr>
                        <a:t>Input age = 10</a:t>
                      </a:r>
                    </a:p>
                  </a:txBody>
                  <a:tcPr marL="50387" marR="50387" marT="25193" marB="2519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fontAlgn="t"/>
                      <a:r>
                        <a:rPr lang="en-US" sz="1000">
                          <a:effectLst/>
                        </a:rPr>
                        <a:t>Input age = 8</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401018571"/>
                  </a:ext>
                </a:extLst>
              </a:tr>
              <a:tr h="802684">
                <a:tc>
                  <a:txBody>
                    <a:bodyPr/>
                    <a:lstStyle/>
                    <a:p>
                      <a:pPr fontAlgn="t"/>
                      <a:r>
                        <a:rPr lang="en-US" sz="1000" dirty="0">
                          <a:effectLst/>
                        </a:rPr>
                        <a:t>Girl – Age &gt;5 and &lt;=10</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000">
                          <a:effectLst/>
                        </a:rPr>
                        <a:t>Input age = 6</a:t>
                      </a:r>
                    </a:p>
                    <a:p>
                      <a:r>
                        <a:rPr lang="en-US" sz="1000">
                          <a:effectLst/>
                        </a:rPr>
                        <a:t>Input age = 5</a:t>
                      </a:r>
                    </a:p>
                    <a:p>
                      <a:r>
                        <a:rPr lang="en-US" sz="1000">
                          <a:effectLst/>
                        </a:rPr>
                        <a:t>Input age = 11</a:t>
                      </a:r>
                    </a:p>
                    <a:p>
                      <a:r>
                        <a:rPr lang="en-US" sz="1000">
                          <a:effectLst/>
                        </a:rPr>
                        <a:t>Input age = 10</a:t>
                      </a:r>
                    </a:p>
                  </a:txBody>
                  <a:tcPr marL="50387" marR="50387" marT="25193" marB="2519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effectLst/>
                        </a:rPr>
                        <a:t>Input age = 8</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87980068"/>
                  </a:ext>
                </a:extLst>
              </a:tr>
              <a:tr h="802684">
                <a:tc>
                  <a:txBody>
                    <a:bodyPr/>
                    <a:lstStyle/>
                    <a:p>
                      <a:pPr fontAlgn="t"/>
                      <a:r>
                        <a:rPr lang="en-US" sz="1000">
                          <a:effectLst/>
                        </a:rPr>
                        <a:t>Boy – Age &gt;10 and &lt;=15</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000">
                          <a:effectLst/>
                        </a:rPr>
                        <a:t>Input age = 11</a:t>
                      </a:r>
                    </a:p>
                    <a:p>
                      <a:r>
                        <a:rPr lang="en-US" sz="1000">
                          <a:effectLst/>
                        </a:rPr>
                        <a:t>Input age = 10</a:t>
                      </a:r>
                    </a:p>
                    <a:p>
                      <a:r>
                        <a:rPr lang="en-US" sz="1000">
                          <a:effectLst/>
                        </a:rPr>
                        <a:t>Input age = 15</a:t>
                      </a:r>
                    </a:p>
                    <a:p>
                      <a:r>
                        <a:rPr lang="en-US" sz="1000">
                          <a:effectLst/>
                        </a:rPr>
                        <a:t>Input age = 16</a:t>
                      </a:r>
                    </a:p>
                  </a:txBody>
                  <a:tcPr marL="50387" marR="50387" marT="25193" marB="2519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fontAlgn="t"/>
                      <a:r>
                        <a:rPr lang="en-US" sz="1000">
                          <a:effectLst/>
                        </a:rPr>
                        <a:t>Input age = 13</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788992140"/>
                  </a:ext>
                </a:extLst>
              </a:tr>
              <a:tr h="802684">
                <a:tc>
                  <a:txBody>
                    <a:bodyPr/>
                    <a:lstStyle/>
                    <a:p>
                      <a:pPr fontAlgn="t"/>
                      <a:r>
                        <a:rPr lang="en-US" sz="1000">
                          <a:effectLst/>
                        </a:rPr>
                        <a:t>Girl – Age &gt;10 and &lt;=15</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000">
                          <a:effectLst/>
                        </a:rPr>
                        <a:t>Input age = 11</a:t>
                      </a:r>
                    </a:p>
                    <a:p>
                      <a:r>
                        <a:rPr lang="en-US" sz="1000">
                          <a:effectLst/>
                        </a:rPr>
                        <a:t>Input age = 10</a:t>
                      </a:r>
                    </a:p>
                    <a:p>
                      <a:r>
                        <a:rPr lang="en-US" sz="1000">
                          <a:effectLst/>
                        </a:rPr>
                        <a:t>Input age = 15</a:t>
                      </a:r>
                    </a:p>
                    <a:p>
                      <a:r>
                        <a:rPr lang="en-US" sz="1000">
                          <a:effectLst/>
                        </a:rPr>
                        <a:t>Input age = 16</a:t>
                      </a:r>
                    </a:p>
                  </a:txBody>
                  <a:tcPr marL="50387" marR="50387" marT="25193" marB="2519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effectLst/>
                        </a:rPr>
                        <a:t>Input age = 13</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321729014"/>
                  </a:ext>
                </a:extLst>
              </a:tr>
              <a:tr h="431983">
                <a:tc>
                  <a:txBody>
                    <a:bodyPr/>
                    <a:lstStyle/>
                    <a:p>
                      <a:pPr fontAlgn="t"/>
                      <a:r>
                        <a:rPr lang="en-US" sz="1000">
                          <a:effectLst/>
                        </a:rPr>
                        <a:t>Age&lt;=5</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000">
                          <a:effectLst/>
                        </a:rPr>
                        <a:t>Input age = 4</a:t>
                      </a:r>
                    </a:p>
                    <a:p>
                      <a:r>
                        <a:rPr lang="en-US" sz="1000">
                          <a:effectLst/>
                        </a:rPr>
                        <a:t>Input age = 5</a:t>
                      </a:r>
                    </a:p>
                  </a:txBody>
                  <a:tcPr marL="50387" marR="50387" marT="25193" marB="2519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fontAlgn="t"/>
                      <a:r>
                        <a:rPr lang="en-US" sz="1000">
                          <a:effectLst/>
                        </a:rPr>
                        <a:t>Input age = 3</a:t>
                      </a:r>
                    </a:p>
                  </a:txBody>
                  <a:tcPr marL="50387" marR="50387" marT="25193" marB="25193">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188339619"/>
                  </a:ext>
                </a:extLst>
              </a:tr>
              <a:tr h="431983">
                <a:tc>
                  <a:txBody>
                    <a:bodyPr/>
                    <a:lstStyle/>
                    <a:p>
                      <a:pPr fontAlgn="t"/>
                      <a:r>
                        <a:rPr lang="en-US" sz="1000">
                          <a:effectLst/>
                        </a:rPr>
                        <a:t>Age &gt;15</a:t>
                      </a:r>
                    </a:p>
                  </a:txBody>
                  <a:tcPr marL="50387" marR="50387" marT="25193" marB="25193">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000">
                          <a:effectLst/>
                        </a:rPr>
                        <a:t>Input age = 15</a:t>
                      </a:r>
                    </a:p>
                    <a:p>
                      <a:r>
                        <a:rPr lang="en-US" sz="1000">
                          <a:effectLst/>
                        </a:rPr>
                        <a:t>Input age = 16</a:t>
                      </a:r>
                    </a:p>
                  </a:txBody>
                  <a:tcPr marL="50387" marR="50387" marT="25193" marB="25193"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pPr fontAlgn="t"/>
                      <a:r>
                        <a:rPr lang="en-US" sz="1000" dirty="0">
                          <a:effectLst/>
                        </a:rPr>
                        <a:t>Input age = 25</a:t>
                      </a:r>
                    </a:p>
                  </a:txBody>
                  <a:tcPr marL="50387" marR="50387" marT="25193" marB="25193">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05662650"/>
                  </a:ext>
                </a:extLst>
              </a:tr>
            </a:tbl>
          </a:graphicData>
        </a:graphic>
      </p:graphicFrame>
      <p:sp>
        <p:nvSpPr>
          <p:cNvPr id="5" name="Slide Number Placeholder 4"/>
          <p:cNvSpPr>
            <a:spLocks noGrp="1"/>
          </p:cNvSpPr>
          <p:nvPr>
            <p:ph type="sldNum" sz="quarter" idx="12"/>
          </p:nvPr>
        </p:nvSpPr>
        <p:spPr/>
        <p:txBody>
          <a:bodyPr/>
          <a:lstStyle/>
          <a:p>
            <a:fld id="{8B116B9D-E45C-46EC-8209-CAE30643B7E0}" type="slidenum">
              <a:rPr lang="en-US" smtClean="0"/>
              <a:t>18</a:t>
            </a:fld>
            <a:endParaRPr lang="en-US"/>
          </a:p>
        </p:txBody>
      </p:sp>
    </p:spTree>
    <p:extLst>
      <p:ext uri="{BB962C8B-B14F-4D97-AF65-F5344CB8AC3E}">
        <p14:creationId xmlns:p14="http://schemas.microsoft.com/office/powerpoint/2010/main" val="45053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Domain Testing Structure</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Identify </a:t>
            </a:r>
            <a:r>
              <a:rPr lang="en-US" dirty="0"/>
              <a:t>the potentially interesting variables</a:t>
            </a:r>
            <a:r>
              <a:rPr lang="en-US" dirty="0" smtClean="0"/>
              <a:t>.</a:t>
            </a:r>
            <a:endParaRPr lang="en-US" dirty="0"/>
          </a:p>
          <a:p>
            <a:r>
              <a:rPr lang="en-US" dirty="0"/>
              <a:t>Create and identify boundary values and equivalence class values as above.</a:t>
            </a:r>
          </a:p>
          <a:p>
            <a:r>
              <a:rPr lang="en-US" dirty="0"/>
              <a:t>Identify secondary dimensions and analyze each in a classical way. (In the above example, Gender is the secondary dimension).</a:t>
            </a:r>
          </a:p>
          <a:p>
            <a:r>
              <a:rPr lang="en-US" dirty="0"/>
              <a:t>Identify and test variables that hold results (output variables).</a:t>
            </a:r>
          </a:p>
          <a:p>
            <a:r>
              <a:rPr lang="en-US" dirty="0"/>
              <a:t>Evaluate how the program uses the value of this variable.</a:t>
            </a:r>
          </a:p>
          <a:p>
            <a:r>
              <a:rPr lang="en-US" dirty="0"/>
              <a:t>Identify additional potentially-related variables for combination testing.</a:t>
            </a:r>
          </a:p>
          <a:p>
            <a:r>
              <a:rPr lang="en-US" smtClean="0"/>
              <a:t>Summarize </a:t>
            </a:r>
            <a:r>
              <a:rPr lang="en-US" dirty="0"/>
              <a:t>your analysis with a risk/equivalence table.</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19</a:t>
            </a:fld>
            <a:endParaRPr lang="en-US"/>
          </a:p>
        </p:txBody>
      </p:sp>
    </p:spTree>
    <p:extLst>
      <p:ext uri="{BB962C8B-B14F-4D97-AF65-F5344CB8AC3E}">
        <p14:creationId xmlns:p14="http://schemas.microsoft.com/office/powerpoint/2010/main" val="71112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r>
              <a:rPr lang="en-US" sz="2400" dirty="0" smtClean="0"/>
              <a:t>State Transition Testing</a:t>
            </a:r>
          </a:p>
          <a:p>
            <a:r>
              <a:rPr lang="en-US" sz="2400" dirty="0" smtClean="0"/>
              <a:t>Domain Analysis Testing</a:t>
            </a:r>
          </a:p>
          <a:p>
            <a:r>
              <a:rPr lang="en-US" sz="2400" dirty="0" smtClean="0"/>
              <a:t>Use- case Testing</a:t>
            </a:r>
          </a:p>
          <a:p>
            <a:endParaRPr lang="en-US" sz="2400" dirty="0" smtClean="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cases testing</a:t>
            </a:r>
            <a:endParaRPr lang="en-US" dirty="0"/>
          </a:p>
        </p:txBody>
      </p:sp>
      <p:sp>
        <p:nvSpPr>
          <p:cNvPr id="3" name="Content Placeholder 2"/>
          <p:cNvSpPr>
            <a:spLocks noGrp="1"/>
          </p:cNvSpPr>
          <p:nvPr>
            <p:ph idx="1"/>
          </p:nvPr>
        </p:nvSpPr>
        <p:spPr/>
        <p:txBody>
          <a:bodyPr>
            <a:normAutofit/>
          </a:bodyPr>
          <a:lstStyle/>
          <a:p>
            <a:pPr algn="just"/>
            <a:r>
              <a:rPr lang="en-US" dirty="0"/>
              <a:t>Use Case Testing is a functional black box testing technique that helps testers to identify test scenarios that exercise the whole system on each transaction basis from start to finish.</a:t>
            </a:r>
          </a:p>
          <a:p>
            <a:pPr algn="just"/>
            <a:r>
              <a:rPr lang="en-US" dirty="0" smtClean="0"/>
              <a:t>Use </a:t>
            </a:r>
            <a:r>
              <a:rPr lang="en-US" dirty="0"/>
              <a:t>cases are a representation of the expected behavior of a system as it </a:t>
            </a:r>
            <a:r>
              <a:rPr lang="en-US" dirty="0" smtClean="0"/>
              <a:t>should respond </a:t>
            </a:r>
            <a:r>
              <a:rPr lang="en-US" dirty="0"/>
              <a:t>to the requests of users external to the system. </a:t>
            </a:r>
            <a:endParaRPr lang="en-US" dirty="0" smtClean="0"/>
          </a:p>
          <a:p>
            <a:pPr algn="just"/>
            <a:r>
              <a:rPr lang="en-US" dirty="0" smtClean="0"/>
              <a:t>The </a:t>
            </a:r>
            <a:r>
              <a:rPr lang="en-US" dirty="0"/>
              <a:t>level of modeling </a:t>
            </a:r>
            <a:r>
              <a:rPr lang="en-US" dirty="0" smtClean="0"/>
              <a:t>detail can </a:t>
            </a:r>
            <a:r>
              <a:rPr lang="en-US" dirty="0"/>
              <a:t>vary for use cases, which usually involves transactions from initiation </a:t>
            </a:r>
            <a:r>
              <a:rPr lang="en-US" dirty="0" smtClean="0"/>
              <a:t>until termination</a:t>
            </a:r>
            <a:r>
              <a:rPr lang="en-US" dirty="0"/>
              <a:t>, and includes other factors besides the system, such as sub-systems </a:t>
            </a:r>
            <a:r>
              <a:rPr lang="en-US" dirty="0" smtClean="0"/>
              <a:t>or other </a:t>
            </a:r>
            <a:r>
              <a:rPr lang="en-US" dirty="0"/>
              <a:t>software applications.</a:t>
            </a:r>
          </a:p>
          <a:p>
            <a:pPr algn="just"/>
            <a:r>
              <a:rPr lang="en-US" dirty="0"/>
              <a:t>The sum of all the use cases is used to describe the way the system or </a:t>
            </a:r>
            <a:r>
              <a:rPr lang="en-US" dirty="0" smtClean="0"/>
              <a:t>software works</a:t>
            </a:r>
            <a:r>
              <a:rPr lang="en-US" dirty="0"/>
              <a:t>. </a:t>
            </a:r>
            <a:endParaRPr lang="en-US" dirty="0" smtClean="0"/>
          </a:p>
          <a:p>
            <a:pPr algn="just"/>
            <a:r>
              <a:rPr lang="en-US" dirty="0" smtClean="0"/>
              <a:t>This </a:t>
            </a:r>
            <a:r>
              <a:rPr lang="en-US" dirty="0"/>
              <a:t>is the case in agile development methods when specifications </a:t>
            </a:r>
            <a:r>
              <a:rPr lang="en-US" dirty="0" smtClean="0"/>
              <a:t>are provided </a:t>
            </a:r>
            <a:r>
              <a:rPr lang="en-US" dirty="0"/>
              <a:t>in the form of use cases or user stories.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Tree>
    <p:extLst>
      <p:ext uri="{BB962C8B-B14F-4D97-AF65-F5344CB8AC3E}">
        <p14:creationId xmlns:p14="http://schemas.microsoft.com/office/powerpoint/2010/main" val="113266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withdrawal – use case specification</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b="1" dirty="0"/>
              <a:t>Brief Description</a:t>
            </a:r>
            <a:endParaRPr lang="en-US" dirty="0"/>
          </a:p>
          <a:p>
            <a:r>
              <a:rPr lang="en-US" dirty="0"/>
              <a:t>This use case describes how the Bank Customer uses the ATM to withdraw money to his/her bank account.</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21</a:t>
            </a:fld>
            <a:endParaRPr lang="en-US"/>
          </a:p>
        </p:txBody>
      </p:sp>
    </p:spTree>
    <p:extLst>
      <p:ext uri="{BB962C8B-B14F-4D97-AF65-F5344CB8AC3E}">
        <p14:creationId xmlns:p14="http://schemas.microsoft.com/office/powerpoint/2010/main" val="1747393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Basic Flow of </a:t>
            </a:r>
            <a:r>
              <a:rPr lang="en-US" b="1" dirty="0" smtClean="0"/>
              <a:t>Events</a:t>
            </a:r>
            <a:endParaRPr lang="en-US" dirty="0"/>
          </a:p>
        </p:txBody>
      </p:sp>
      <p:sp>
        <p:nvSpPr>
          <p:cNvPr id="3" name="Content Placeholder 2"/>
          <p:cNvSpPr>
            <a:spLocks noGrp="1"/>
          </p:cNvSpPr>
          <p:nvPr>
            <p:ph idx="1"/>
          </p:nvPr>
        </p:nvSpPr>
        <p:spPr>
          <a:xfrm>
            <a:off x="581192" y="1672414"/>
            <a:ext cx="11029615" cy="4600980"/>
          </a:xfrm>
        </p:spPr>
        <p:txBody>
          <a:bodyPr>
            <a:normAutofit/>
          </a:bodyPr>
          <a:lstStyle/>
          <a:p>
            <a:pPr marL="324000" lvl="1" indent="0">
              <a:buNone/>
            </a:pPr>
            <a:r>
              <a:rPr lang="en-US" dirty="0" smtClean="0"/>
              <a:t> </a:t>
            </a:r>
            <a:r>
              <a:rPr lang="en-US" dirty="0"/>
              <a:t>The use case begins when Bank Customer inserts their Bank Card.</a:t>
            </a:r>
          </a:p>
          <a:p>
            <a:pPr marL="324000" lvl="1" indent="0">
              <a:buNone/>
            </a:pPr>
            <a:r>
              <a:rPr lang="en-US" dirty="0" smtClean="0"/>
              <a:t>Use </a:t>
            </a:r>
            <a:r>
              <a:rPr lang="en-US" dirty="0"/>
              <a:t>Case: Validate User is performed.</a:t>
            </a:r>
          </a:p>
          <a:p>
            <a:pPr marL="666900" lvl="1" indent="-342900">
              <a:buFont typeface="+mj-lt"/>
              <a:buAutoNum type="arabicPeriod"/>
            </a:pPr>
            <a:r>
              <a:rPr lang="en-US" dirty="0" smtClean="0"/>
              <a:t>The </a:t>
            </a:r>
            <a:r>
              <a:rPr lang="en-US" dirty="0"/>
              <a:t>ATM displays the different alternatives that are available on this unit. </a:t>
            </a:r>
            <a:r>
              <a:rPr lang="en-US" dirty="0" smtClean="0"/>
              <a:t>In </a:t>
            </a:r>
            <a:r>
              <a:rPr lang="en-US" dirty="0"/>
              <a:t>this case the Bank Customer always selects "Withdraw Cash".</a:t>
            </a:r>
          </a:p>
          <a:p>
            <a:pPr marL="666900" lvl="1" indent="-342900">
              <a:buFont typeface="+mj-lt"/>
              <a:buAutoNum type="arabicPeriod"/>
            </a:pPr>
            <a:r>
              <a:rPr lang="en-US" dirty="0" smtClean="0"/>
              <a:t> </a:t>
            </a:r>
            <a:r>
              <a:rPr lang="en-US" dirty="0"/>
              <a:t>The ATM prompts for an account. </a:t>
            </a:r>
          </a:p>
          <a:p>
            <a:pPr marL="666900" lvl="1" indent="-342900">
              <a:buFont typeface="+mj-lt"/>
              <a:buAutoNum type="arabicPeriod"/>
            </a:pPr>
            <a:r>
              <a:rPr lang="en-US" dirty="0" smtClean="0"/>
              <a:t>The </a:t>
            </a:r>
            <a:r>
              <a:rPr lang="en-US" dirty="0"/>
              <a:t>Bank Customer selects an account.</a:t>
            </a:r>
          </a:p>
          <a:p>
            <a:pPr marL="666900" lvl="1" indent="-342900">
              <a:buFont typeface="+mj-lt"/>
              <a:buAutoNum type="arabicPeriod"/>
            </a:pPr>
            <a:r>
              <a:rPr lang="en-US" dirty="0" smtClean="0"/>
              <a:t> </a:t>
            </a:r>
            <a:r>
              <a:rPr lang="en-US" dirty="0"/>
              <a:t>The ATM prompts for an amount.</a:t>
            </a:r>
          </a:p>
          <a:p>
            <a:pPr marL="666900" lvl="1" indent="-342900">
              <a:buFont typeface="+mj-lt"/>
              <a:buAutoNum type="arabicPeriod"/>
            </a:pPr>
            <a:r>
              <a:rPr lang="en-US" dirty="0" smtClean="0"/>
              <a:t>The </a:t>
            </a:r>
            <a:r>
              <a:rPr lang="en-US" dirty="0"/>
              <a:t>Bank Customer enters an amount.</a:t>
            </a:r>
          </a:p>
          <a:p>
            <a:pPr marL="666900" lvl="1" indent="-342900">
              <a:buFont typeface="+mj-lt"/>
              <a:buAutoNum type="arabicPeriod"/>
            </a:pPr>
            <a:r>
              <a:rPr lang="en-US" dirty="0" smtClean="0"/>
              <a:t>Card </a:t>
            </a:r>
            <a:r>
              <a:rPr lang="en-US" dirty="0"/>
              <a:t>ID, PIN, amount and account is sent to Bank as a transaction. The Bank Consortium replies with a go/no go reply telling if the transaction is ok.</a:t>
            </a:r>
          </a:p>
          <a:p>
            <a:pPr marL="666900" lvl="1" indent="-342900">
              <a:buFont typeface="+mj-lt"/>
              <a:buAutoNum type="arabicPeriod"/>
            </a:pPr>
            <a:r>
              <a:rPr lang="en-US" dirty="0" smtClean="0"/>
              <a:t>Then </a:t>
            </a:r>
            <a:r>
              <a:rPr lang="en-US" dirty="0"/>
              <a:t>money is </a:t>
            </a:r>
            <a:r>
              <a:rPr lang="en-US" dirty="0" smtClean="0"/>
              <a:t>dispensed. The </a:t>
            </a:r>
            <a:r>
              <a:rPr lang="en-US" dirty="0"/>
              <a:t>Bank Card is returned.</a:t>
            </a:r>
          </a:p>
          <a:p>
            <a:pPr marL="666900" lvl="1" indent="-342900">
              <a:buFont typeface="+mj-lt"/>
              <a:buAutoNum type="arabicPeriod"/>
            </a:pPr>
            <a:r>
              <a:rPr lang="en-US" dirty="0" smtClean="0"/>
              <a:t>The </a:t>
            </a:r>
            <a:r>
              <a:rPr lang="en-US" dirty="0"/>
              <a:t>receipt is printed.</a:t>
            </a:r>
          </a:p>
          <a:p>
            <a:pPr marL="666900" lvl="1" indent="-342900">
              <a:buFont typeface="+mj-lt"/>
              <a:buAutoNum type="arabicPeriod"/>
            </a:pPr>
            <a:r>
              <a:rPr lang="en-US" dirty="0" smtClean="0"/>
              <a:t>The </a:t>
            </a:r>
            <a:r>
              <a:rPr lang="en-US" dirty="0"/>
              <a:t>use case ends successfully</a:t>
            </a:r>
            <a:r>
              <a:rPr lang="en-US" dirty="0" smtClean="0"/>
              <a:t>.</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22</a:t>
            </a:fld>
            <a:endParaRPr lang="en-US"/>
          </a:p>
        </p:txBody>
      </p:sp>
    </p:spTree>
    <p:extLst>
      <p:ext uri="{BB962C8B-B14F-4D97-AF65-F5344CB8AC3E}">
        <p14:creationId xmlns:p14="http://schemas.microsoft.com/office/powerpoint/2010/main" val="27559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testcases</a:t>
            </a:r>
            <a:endParaRPr lang="en-US" dirty="0"/>
          </a:p>
        </p:txBody>
      </p:sp>
      <p:pic>
        <p:nvPicPr>
          <p:cNvPr id="6" name="Content Placeholder 5"/>
          <p:cNvPicPr>
            <a:picLocks noGrp="1" noChangeAspect="1"/>
          </p:cNvPicPr>
          <p:nvPr>
            <p:ph idx="1"/>
          </p:nvPr>
        </p:nvPicPr>
        <p:blipFill>
          <a:blip r:embed="rId2"/>
          <a:stretch>
            <a:fillRect/>
          </a:stretch>
        </p:blipFill>
        <p:spPr>
          <a:xfrm>
            <a:off x="261257" y="2496457"/>
            <a:ext cx="11669486" cy="3135086"/>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23</a:t>
            </a:fld>
            <a:endParaRPr lang="en-US"/>
          </a:p>
        </p:txBody>
      </p:sp>
    </p:spTree>
    <p:extLst>
      <p:ext uri="{BB962C8B-B14F-4D97-AF65-F5344CB8AC3E}">
        <p14:creationId xmlns:p14="http://schemas.microsoft.com/office/powerpoint/2010/main" val="303514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6" name="Content Placeholder 5"/>
          <p:cNvPicPr>
            <a:picLocks noGrp="1" noChangeAspect="1"/>
          </p:cNvPicPr>
          <p:nvPr>
            <p:ph idx="1"/>
          </p:nvPr>
        </p:nvPicPr>
        <p:blipFill>
          <a:blip r:embed="rId2"/>
          <a:stretch>
            <a:fillRect/>
          </a:stretch>
        </p:blipFill>
        <p:spPr>
          <a:xfrm>
            <a:off x="581025" y="2685143"/>
            <a:ext cx="11233604" cy="1886857"/>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Tree>
    <p:extLst>
      <p:ext uri="{BB962C8B-B14F-4D97-AF65-F5344CB8AC3E}">
        <p14:creationId xmlns:p14="http://schemas.microsoft.com/office/powerpoint/2010/main" val="2350581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testcases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25</a:t>
            </a:fld>
            <a:endParaRPr lang="en-US"/>
          </a:p>
        </p:txBody>
      </p:sp>
      <p:pic>
        <p:nvPicPr>
          <p:cNvPr id="6" name="Picture 5"/>
          <p:cNvPicPr>
            <a:picLocks noChangeAspect="1"/>
          </p:cNvPicPr>
          <p:nvPr/>
        </p:nvPicPr>
        <p:blipFill>
          <a:blip r:embed="rId2"/>
          <a:stretch>
            <a:fillRect/>
          </a:stretch>
        </p:blipFill>
        <p:spPr>
          <a:xfrm>
            <a:off x="203201" y="2947987"/>
            <a:ext cx="11596914" cy="1593363"/>
          </a:xfrm>
          <a:prstGeom prst="rect">
            <a:avLst/>
          </a:prstGeom>
        </p:spPr>
      </p:pic>
      <p:pic>
        <p:nvPicPr>
          <p:cNvPr id="8" name="Picture 7"/>
          <p:cNvPicPr>
            <a:picLocks noChangeAspect="1"/>
          </p:cNvPicPr>
          <p:nvPr/>
        </p:nvPicPr>
        <p:blipFill>
          <a:blip r:embed="rId3"/>
          <a:stretch>
            <a:fillRect/>
          </a:stretch>
        </p:blipFill>
        <p:spPr>
          <a:xfrm>
            <a:off x="203201" y="4579724"/>
            <a:ext cx="11596914" cy="1329388"/>
          </a:xfrm>
          <a:prstGeom prst="rect">
            <a:avLst/>
          </a:prstGeom>
        </p:spPr>
      </p:pic>
    </p:spTree>
    <p:extLst>
      <p:ext uri="{BB962C8B-B14F-4D97-AF65-F5344CB8AC3E}">
        <p14:creationId xmlns:p14="http://schemas.microsoft.com/office/powerpoint/2010/main" val="627369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26</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allows the tester to view the software in terms </a:t>
            </a:r>
            <a:r>
              <a:rPr lang="en-US" dirty="0" smtClean="0"/>
              <a:t>of its states.</a:t>
            </a:r>
          </a:p>
          <a:p>
            <a:r>
              <a:rPr lang="en-US" dirty="0" smtClean="0"/>
              <a:t>The </a:t>
            </a:r>
            <a:r>
              <a:rPr lang="en-US" dirty="0"/>
              <a:t>states of the system or object under test are separate, identifiable and </a:t>
            </a:r>
            <a:r>
              <a:rPr lang="en-US" dirty="0" smtClean="0"/>
              <a:t>finite in number.</a:t>
            </a:r>
          </a:p>
          <a:p>
            <a:r>
              <a:rPr lang="en-US" dirty="0" smtClean="0"/>
              <a:t> A state table shows the relationship between the states and inputs,</a:t>
            </a:r>
          </a:p>
          <a:p>
            <a:r>
              <a:rPr lang="en-US" dirty="0" smtClean="0"/>
              <a:t>and </a:t>
            </a:r>
            <a:r>
              <a:rPr lang="en-US" dirty="0"/>
              <a:t>can highlight possible transitions that are invalid. </a:t>
            </a:r>
            <a:endParaRPr lang="en-US" dirty="0" smtClean="0"/>
          </a:p>
          <a:p>
            <a:r>
              <a:rPr lang="en-US" dirty="0" smtClean="0"/>
              <a:t>Tests </a:t>
            </a:r>
            <a:r>
              <a:rPr lang="en-US" dirty="0"/>
              <a:t>can be designed </a:t>
            </a:r>
            <a:r>
              <a:rPr lang="en-US" dirty="0" smtClean="0"/>
              <a:t>to cover </a:t>
            </a:r>
            <a:r>
              <a:rPr lang="en-US" dirty="0"/>
              <a:t>a typical sequence of states, to cover every state, to exercise every</a:t>
            </a:r>
          </a:p>
          <a:p>
            <a:pPr marL="0" indent="0">
              <a:buNone/>
            </a:pPr>
            <a:r>
              <a:rPr lang="en-US" dirty="0" smtClean="0"/>
              <a:t>      transition</a:t>
            </a:r>
            <a:r>
              <a:rPr lang="en-US" dirty="0"/>
              <a:t>, to exercise specific sequences of transitions or to test </a:t>
            </a:r>
            <a:r>
              <a:rPr lang="en-US" dirty="0" smtClean="0"/>
              <a:t>invalid transitions</a:t>
            </a:r>
            <a:r>
              <a:rPr lang="en-US" dirty="0"/>
              <a:t>.</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spTree>
    <p:extLst>
      <p:ext uri="{BB962C8B-B14F-4D97-AF65-F5344CB8AC3E}">
        <p14:creationId xmlns:p14="http://schemas.microsoft.com/office/powerpoint/2010/main" val="359548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436052" y="2180496"/>
            <a:ext cx="8040294" cy="3678303"/>
          </a:xfrm>
        </p:spPr>
        <p:txBody>
          <a:bodyPr/>
          <a:lstStyle/>
          <a:p>
            <a:pPr marL="0" indent="0" algn="just">
              <a:buNone/>
            </a:pPr>
            <a:r>
              <a:rPr lang="en-US" sz="2000" b="1" dirty="0"/>
              <a:t>state transition model has four basic parts</a:t>
            </a:r>
            <a:r>
              <a:rPr lang="en-US" sz="2000" b="1" dirty="0" smtClean="0"/>
              <a:t>:</a:t>
            </a:r>
          </a:p>
          <a:p>
            <a:pPr algn="just"/>
            <a:r>
              <a:rPr lang="en-US" dirty="0" smtClean="0"/>
              <a:t> </a:t>
            </a:r>
            <a:r>
              <a:rPr lang="en-US" b="1" dirty="0"/>
              <a:t>The states </a:t>
            </a:r>
            <a:r>
              <a:rPr lang="en-US" dirty="0"/>
              <a:t>that the software may </a:t>
            </a:r>
            <a:r>
              <a:rPr lang="en-US" dirty="0" smtClean="0"/>
              <a:t>occupy.</a:t>
            </a:r>
          </a:p>
          <a:p>
            <a:pPr algn="just"/>
            <a:r>
              <a:rPr lang="en-US" b="1" dirty="0" smtClean="0"/>
              <a:t>The </a:t>
            </a:r>
            <a:r>
              <a:rPr lang="en-US" b="1" dirty="0"/>
              <a:t>transitions </a:t>
            </a:r>
            <a:r>
              <a:rPr lang="en-US" dirty="0"/>
              <a:t>from one state to </a:t>
            </a:r>
            <a:r>
              <a:rPr lang="en-US" dirty="0" smtClean="0"/>
              <a:t>another.</a:t>
            </a:r>
          </a:p>
          <a:p>
            <a:pPr algn="just"/>
            <a:r>
              <a:rPr lang="en-US" b="1" dirty="0" smtClean="0"/>
              <a:t>The </a:t>
            </a:r>
            <a:r>
              <a:rPr lang="en-US" b="1" dirty="0"/>
              <a:t>events </a:t>
            </a:r>
            <a:r>
              <a:rPr lang="en-US" dirty="0"/>
              <a:t>that</a:t>
            </a:r>
            <a:r>
              <a:rPr lang="en-US" b="1" dirty="0"/>
              <a:t> </a:t>
            </a:r>
            <a:r>
              <a:rPr lang="en-US" dirty="0"/>
              <a:t>cause a </a:t>
            </a:r>
            <a:r>
              <a:rPr lang="en-US" dirty="0" smtClean="0"/>
              <a:t>transition.</a:t>
            </a:r>
          </a:p>
          <a:p>
            <a:r>
              <a:rPr lang="en-US" b="1" dirty="0" smtClean="0"/>
              <a:t>The actions </a:t>
            </a:r>
            <a:r>
              <a:rPr lang="en-US" dirty="0"/>
              <a:t>that result from a </a:t>
            </a:r>
            <a:r>
              <a:rPr lang="en-US" dirty="0" smtClean="0"/>
              <a:t>transition.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pic>
        <p:nvPicPr>
          <p:cNvPr id="6" name="Picture 5"/>
          <p:cNvPicPr>
            <a:picLocks noChangeAspect="1"/>
          </p:cNvPicPr>
          <p:nvPr/>
        </p:nvPicPr>
        <p:blipFill>
          <a:blip r:embed="rId2"/>
          <a:stretch>
            <a:fillRect/>
          </a:stretch>
        </p:blipFill>
        <p:spPr>
          <a:xfrm>
            <a:off x="8505369" y="2398208"/>
            <a:ext cx="3410859" cy="2867025"/>
          </a:xfrm>
          <a:prstGeom prst="rect">
            <a:avLst/>
          </a:prstGeom>
        </p:spPr>
      </p:pic>
    </p:spTree>
    <p:extLst>
      <p:ext uri="{BB962C8B-B14F-4D97-AF65-F5344CB8AC3E}">
        <p14:creationId xmlns:p14="http://schemas.microsoft.com/office/powerpoint/2010/main" val="338448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581193" y="2180496"/>
            <a:ext cx="10754464" cy="3678303"/>
          </a:xfrm>
        </p:spPr>
        <p:txBody>
          <a:bodyPr>
            <a:normAutofit/>
          </a:bodyPr>
          <a:lstStyle/>
          <a:p>
            <a:pPr algn="just"/>
            <a:r>
              <a:rPr lang="en-US" sz="2400" dirty="0" smtClean="0"/>
              <a:t>A </a:t>
            </a:r>
            <a:r>
              <a:rPr lang="en-US" sz="2400" dirty="0"/>
              <a:t>state is represented as a </a:t>
            </a:r>
            <a:r>
              <a:rPr lang="en-US" sz="2400" b="1" dirty="0"/>
              <a:t>circle or </a:t>
            </a:r>
            <a:r>
              <a:rPr lang="en-US" sz="2400" b="1" dirty="0" smtClean="0"/>
              <a:t>oval</a:t>
            </a:r>
            <a:endParaRPr lang="en-US" sz="2400" b="1" dirty="0"/>
          </a:p>
          <a:p>
            <a:pPr algn="just"/>
            <a:r>
              <a:rPr lang="en-US" sz="2400" dirty="0" smtClean="0"/>
              <a:t>a </a:t>
            </a:r>
            <a:r>
              <a:rPr lang="en-US" sz="2400" dirty="0"/>
              <a:t>transition from one state to another is represented by an arrow going </a:t>
            </a:r>
            <a:r>
              <a:rPr lang="en-US" sz="2400" dirty="0" smtClean="0"/>
              <a:t>with a description </a:t>
            </a:r>
            <a:r>
              <a:rPr lang="en-US" sz="2400" dirty="0"/>
              <a:t>of the action </a:t>
            </a:r>
            <a:r>
              <a:rPr lang="en-US" sz="2400" dirty="0" smtClean="0"/>
              <a:t>executed,</a:t>
            </a:r>
            <a:endParaRPr lang="en-US" sz="2400" dirty="0"/>
          </a:p>
          <a:p>
            <a:pPr algn="just"/>
            <a:r>
              <a:rPr lang="en-US" sz="2400" dirty="0" smtClean="0"/>
              <a:t>the </a:t>
            </a:r>
            <a:r>
              <a:rPr lang="en-US" sz="2400" dirty="0"/>
              <a:t>initial state is identified by an arrow to that state that comes from a </a:t>
            </a:r>
            <a:r>
              <a:rPr lang="en-US" sz="2400" dirty="0" smtClean="0"/>
              <a:t>point outside </a:t>
            </a:r>
            <a:r>
              <a:rPr lang="en-US" sz="2400" dirty="0"/>
              <a:t>the </a:t>
            </a:r>
            <a:r>
              <a:rPr lang="en-US" sz="2400" dirty="0" smtClean="0"/>
              <a:t>graph</a:t>
            </a:r>
          </a:p>
          <a:p>
            <a:pPr algn="just"/>
            <a:r>
              <a:rPr lang="en-US" sz="2400" dirty="0" smtClean="0"/>
              <a:t>the </a:t>
            </a:r>
            <a:r>
              <a:rPr lang="en-US" sz="2400" dirty="0"/>
              <a:t>representation of the final state is obtained by an arrow that leaves that </a:t>
            </a:r>
            <a:r>
              <a:rPr lang="en-US" sz="2400" dirty="0" smtClean="0"/>
              <a:t>state to reach a circle:</a:t>
            </a:r>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spTree>
    <p:extLst>
      <p:ext uri="{BB962C8B-B14F-4D97-AF65-F5344CB8AC3E}">
        <p14:creationId xmlns:p14="http://schemas.microsoft.com/office/powerpoint/2010/main" val="338632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light switch</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sp>
        <p:nvSpPr>
          <p:cNvPr id="7" name="Content Placeholder 6"/>
          <p:cNvSpPr>
            <a:spLocks noGrp="1"/>
          </p:cNvSpPr>
          <p:nvPr>
            <p:ph idx="1"/>
          </p:nvPr>
        </p:nvSpPr>
        <p:spPr/>
        <p:txBody>
          <a:bodyPr>
            <a:normAutofit/>
          </a:bodyPr>
          <a:lstStyle/>
          <a:p>
            <a:r>
              <a:rPr lang="en-US" sz="2400" dirty="0" smtClean="0"/>
              <a:t>States are On&gt; Off&gt; On</a:t>
            </a:r>
            <a:endParaRPr lang="en-US" sz="2400" dirty="0"/>
          </a:p>
        </p:txBody>
      </p:sp>
      <p:pic>
        <p:nvPicPr>
          <p:cNvPr id="8" name="Content Placeholder 5"/>
          <p:cNvPicPr>
            <a:picLocks noChangeAspect="1"/>
          </p:cNvPicPr>
          <p:nvPr/>
        </p:nvPicPr>
        <p:blipFill>
          <a:blip r:embed="rId2"/>
          <a:stretch>
            <a:fillRect/>
          </a:stretch>
        </p:blipFill>
        <p:spPr>
          <a:xfrm>
            <a:off x="3995737" y="2844006"/>
            <a:ext cx="5395006" cy="2903651"/>
          </a:xfrm>
          <a:prstGeom prst="rect">
            <a:avLst/>
          </a:prstGeom>
        </p:spPr>
      </p:pic>
    </p:spTree>
    <p:extLst>
      <p:ext uri="{BB962C8B-B14F-4D97-AF65-F5344CB8AC3E}">
        <p14:creationId xmlns:p14="http://schemas.microsoft.com/office/powerpoint/2010/main" val="179903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flight reservation login screen, consider you have to enter correct agent name and password to access the flight reservation application</a:t>
            </a:r>
            <a:r>
              <a:rPr lang="en-US" dirty="0" smtClean="0"/>
              <a:t>.</a:t>
            </a:r>
            <a:r>
              <a:rPr lang="en-US" dirty="0"/>
              <a:t> The application allows three attempts, and if users enter the wrong password at 4th attempt, the system closes the application automatically.</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spTree>
    <p:extLst>
      <p:ext uri="{BB962C8B-B14F-4D97-AF65-F5344CB8AC3E}">
        <p14:creationId xmlns:p14="http://schemas.microsoft.com/office/powerpoint/2010/main" val="347982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a:t>
            </a:r>
            <a:r>
              <a:rPr lang="en-US" dirty="0" smtClean="0"/>
              <a:t>Graph:</a:t>
            </a:r>
            <a:endParaRPr lang="en-US" dirty="0"/>
          </a:p>
        </p:txBody>
      </p:sp>
      <p:pic>
        <p:nvPicPr>
          <p:cNvPr id="6" name="Content Placeholder 5"/>
          <p:cNvPicPr>
            <a:picLocks noGrp="1" noChangeAspect="1"/>
          </p:cNvPicPr>
          <p:nvPr>
            <p:ph idx="1"/>
          </p:nvPr>
        </p:nvPicPr>
        <p:blipFill>
          <a:blip r:embed="rId2"/>
          <a:stretch>
            <a:fillRect/>
          </a:stretch>
        </p:blipFill>
        <p:spPr>
          <a:xfrm>
            <a:off x="1727475" y="2079786"/>
            <a:ext cx="8737049" cy="4054587"/>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370819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State Table</a:t>
            </a:r>
          </a:p>
        </p:txBody>
      </p:sp>
      <p:pic>
        <p:nvPicPr>
          <p:cNvPr id="6" name="Content Placeholder 5"/>
          <p:cNvPicPr>
            <a:picLocks noGrp="1" noChangeAspect="1"/>
          </p:cNvPicPr>
          <p:nvPr>
            <p:ph idx="1"/>
          </p:nvPr>
        </p:nvPicPr>
        <p:blipFill>
          <a:blip r:embed="rId2"/>
          <a:stretch>
            <a:fillRect/>
          </a:stretch>
        </p:blipFill>
        <p:spPr>
          <a:xfrm>
            <a:off x="1950097" y="1862520"/>
            <a:ext cx="7548466" cy="4600545"/>
          </a:xfrm>
          <a:prstGeom prst="rect">
            <a:avLst/>
          </a:prstGeom>
        </p:spPr>
      </p:pic>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spTree>
    <p:extLst>
      <p:ext uri="{BB962C8B-B14F-4D97-AF65-F5344CB8AC3E}">
        <p14:creationId xmlns:p14="http://schemas.microsoft.com/office/powerpoint/2010/main" val="18418413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37336</TotalTime>
  <Words>1548</Words>
  <Application>Microsoft Office PowerPoint</Application>
  <PresentationFormat>Widescreen</PresentationFormat>
  <Paragraphs>203</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Wingdings 2</vt:lpstr>
      <vt:lpstr>Dividend</vt:lpstr>
      <vt:lpstr>  SE-3002 Software quality engineering   </vt:lpstr>
      <vt:lpstr>Today’s Outline</vt:lpstr>
      <vt:lpstr>State Transition Testing</vt:lpstr>
      <vt:lpstr>State Transition Testing</vt:lpstr>
      <vt:lpstr>State Transition Testing</vt:lpstr>
      <vt:lpstr>Example: light switch</vt:lpstr>
      <vt:lpstr>PowerPoint Presentation</vt:lpstr>
      <vt:lpstr>The State Graph:</vt:lpstr>
      <vt:lpstr> State Table</vt:lpstr>
      <vt:lpstr>Practice Question</vt:lpstr>
      <vt:lpstr>Limitations and assumptions</vt:lpstr>
      <vt:lpstr>Domain analysis testing</vt:lpstr>
      <vt:lpstr> Strategy of Domain Testing</vt:lpstr>
      <vt:lpstr>Example:</vt:lpstr>
      <vt:lpstr>PowerPoint Presentation</vt:lpstr>
      <vt:lpstr>PowerPoint Presentation</vt:lpstr>
      <vt:lpstr>PowerPoint Presentation</vt:lpstr>
      <vt:lpstr>PowerPoint Presentation</vt:lpstr>
      <vt:lpstr>Domain Testing Structure </vt:lpstr>
      <vt:lpstr>Use cases testing</vt:lpstr>
      <vt:lpstr>Cash withdrawal – use case specification</vt:lpstr>
      <vt:lpstr>4 Basic Flow of Events</vt:lpstr>
      <vt:lpstr>testcases</vt:lpstr>
      <vt:lpstr>test cases</vt:lpstr>
      <vt:lpstr>testcases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598</cp:revision>
  <dcterms:created xsi:type="dcterms:W3CDTF">2021-08-24T06:07:44Z</dcterms:created>
  <dcterms:modified xsi:type="dcterms:W3CDTF">2022-10-18T03:47:01Z</dcterms:modified>
</cp:coreProperties>
</file>