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0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9A597-5240-40DB-B43A-8026E22AA3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4895-9C11-4F69-8467-015E3211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Fundamentals of Software Project Management</a:t>
            </a:r>
            <a:br>
              <a:rPr lang="en-US" dirty="0"/>
            </a:br>
            <a:r>
              <a:rPr lang="en-US" dirty="0"/>
              <a:t>(FSPM)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4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931"/>
          <a:stretch/>
        </p:blipFill>
        <p:spPr>
          <a:xfrm>
            <a:off x="222571" y="166357"/>
            <a:ext cx="11746857" cy="65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2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2286000"/>
            <a:ext cx="18288000" cy="11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4" y="55159"/>
            <a:ext cx="10840872" cy="677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9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23" y="214999"/>
            <a:ext cx="10181154" cy="63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6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89" y="187869"/>
            <a:ext cx="10312021" cy="64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Analogous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estimates are basically based on </a:t>
            </a:r>
            <a:r>
              <a:rPr lang="en-US" b="1" dirty="0">
                <a:solidFill>
                  <a:srgbClr val="FF0000"/>
                </a:solidFill>
              </a:rPr>
              <a:t>historical data </a:t>
            </a:r>
            <a:r>
              <a:rPr lang="en-US" dirty="0"/>
              <a:t>by comparing the </a:t>
            </a:r>
            <a:r>
              <a:rPr lang="en-US" b="1" dirty="0">
                <a:solidFill>
                  <a:srgbClr val="FF0000"/>
                </a:solidFill>
              </a:rPr>
              <a:t>current activity </a:t>
            </a:r>
            <a:r>
              <a:rPr lang="en-US" dirty="0"/>
              <a:t>with a </a:t>
            </a:r>
            <a:r>
              <a:rPr lang="en-US" b="1" dirty="0">
                <a:solidFill>
                  <a:srgbClr val="FF0000"/>
                </a:solidFill>
              </a:rPr>
              <a:t>similar activity </a:t>
            </a:r>
            <a:r>
              <a:rPr lang="en-US" dirty="0"/>
              <a:t>that took place in the past. </a:t>
            </a:r>
          </a:p>
          <a:p>
            <a:r>
              <a:rPr lang="en-US" dirty="0"/>
              <a:t>Analogous estimation is thus a kind of expert judgment, with a dash of historical data, since no calculations are taking place.</a:t>
            </a:r>
          </a:p>
          <a:p>
            <a:pPr lvl="1"/>
            <a:r>
              <a:rPr lang="en-US" dirty="0"/>
              <a:t>No calculations.</a:t>
            </a:r>
          </a:p>
          <a:p>
            <a:pPr lvl="1"/>
            <a:r>
              <a:rPr lang="en-US" dirty="0"/>
              <a:t>Key is to identify the similarities.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Not accurate.</a:t>
            </a:r>
          </a:p>
          <a:p>
            <a:pPr lvl="1"/>
            <a:r>
              <a:rPr lang="en-US" dirty="0"/>
              <a:t>Every project is unique.</a:t>
            </a:r>
          </a:p>
          <a:p>
            <a:pPr lvl="1"/>
            <a:r>
              <a:rPr lang="en-US" dirty="0"/>
              <a:t>No industry perspective.</a:t>
            </a:r>
          </a:p>
        </p:txBody>
      </p:sp>
    </p:spTree>
    <p:extLst>
      <p:ext uri="{BB962C8B-B14F-4D97-AF65-F5344CB8AC3E}">
        <p14:creationId xmlns:p14="http://schemas.microsoft.com/office/powerpoint/2010/main" val="115938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Parametric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parameters.</a:t>
            </a:r>
          </a:p>
          <a:p>
            <a:r>
              <a:rPr lang="en-US" dirty="0"/>
              <a:t>It is all about using a relationship between these parameters or variables (a unit </a:t>
            </a:r>
            <a:r>
              <a:rPr lang="en-US" b="1" dirty="0">
                <a:solidFill>
                  <a:srgbClr val="FF0000"/>
                </a:solidFill>
              </a:rPr>
              <a:t>cost/duration </a:t>
            </a:r>
            <a:r>
              <a:rPr lang="en-US" dirty="0"/>
              <a:t>and the number of units) to develop the estimate. </a:t>
            </a:r>
          </a:p>
          <a:p>
            <a:r>
              <a:rPr lang="en-US" dirty="0"/>
              <a:t>Past experience</a:t>
            </a:r>
          </a:p>
          <a:p>
            <a:r>
              <a:rPr lang="en-US" dirty="0"/>
              <a:t>Published data</a:t>
            </a:r>
          </a:p>
          <a:p>
            <a:r>
              <a:rPr lang="en-US" dirty="0"/>
              <a:t>Industry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0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Point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Three-point estimate is one of the best ways to come up with a collaborative estimate. </a:t>
            </a:r>
          </a:p>
          <a:p>
            <a:r>
              <a:rPr lang="en-US" dirty="0"/>
              <a:t>It is named such because the team members provide three values viz.</a:t>
            </a:r>
          </a:p>
          <a:p>
            <a:pPr lvl="1"/>
            <a:r>
              <a:rPr lang="en-US" dirty="0"/>
              <a:t>Pessimistic, </a:t>
            </a:r>
          </a:p>
          <a:p>
            <a:pPr lvl="1"/>
            <a:r>
              <a:rPr lang="en-US" dirty="0"/>
              <a:t>Optimistic and </a:t>
            </a:r>
          </a:p>
          <a:p>
            <a:pPr lvl="1"/>
            <a:r>
              <a:rPr lang="en-US" dirty="0"/>
              <a:t>Most likely estimates </a:t>
            </a:r>
          </a:p>
          <a:p>
            <a:r>
              <a:rPr lang="en-US" dirty="0"/>
              <a:t>For their respective deliverables. </a:t>
            </a:r>
          </a:p>
          <a:p>
            <a:r>
              <a:rPr lang="en-US" dirty="0"/>
              <a:t>A simple average of these 3 values is the final estimate.</a:t>
            </a:r>
          </a:p>
          <a:p>
            <a:r>
              <a:rPr lang="en-US" dirty="0"/>
              <a:t>Also know as </a:t>
            </a:r>
            <a:r>
              <a:rPr lang="en-US" b="1" dirty="0">
                <a:solidFill>
                  <a:srgbClr val="FF0000"/>
                </a:solidFill>
              </a:rPr>
              <a:t>Triangular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8961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Point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can be done for the entire project, </a:t>
            </a:r>
          </a:p>
          <a:p>
            <a:r>
              <a:rPr lang="en-US" dirty="0"/>
              <a:t>WBS component or </a:t>
            </a:r>
          </a:p>
          <a:p>
            <a:r>
              <a:rPr lang="en-US" dirty="0"/>
              <a:t>It can go as granular as an activity in the WBS.</a:t>
            </a:r>
          </a:p>
        </p:txBody>
      </p:sp>
    </p:spTree>
    <p:extLst>
      <p:ext uri="{BB962C8B-B14F-4D97-AF65-F5344CB8AC3E}">
        <p14:creationId xmlns:p14="http://schemas.microsoft.com/office/powerpoint/2010/main" val="310043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Week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Cost Management and Project Budget</a:t>
            </a:r>
          </a:p>
        </p:txBody>
      </p:sp>
    </p:spTree>
    <p:extLst>
      <p:ext uri="{BB962C8B-B14F-4D97-AF65-F5344CB8AC3E}">
        <p14:creationId xmlns:p14="http://schemas.microsoft.com/office/powerpoint/2010/main" val="383514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582"/>
          <a:stretch/>
        </p:blipFill>
        <p:spPr>
          <a:xfrm>
            <a:off x="680205" y="55871"/>
            <a:ext cx="11287744" cy="68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5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731"/>
          <a:stretch/>
        </p:blipFill>
        <p:spPr>
          <a:xfrm>
            <a:off x="252483" y="181283"/>
            <a:ext cx="11687033" cy="63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4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64869"/>
            <a:ext cx="10744202" cy="67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of pricing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Efforts (HR)</a:t>
            </a:r>
          </a:p>
          <a:p>
            <a:r>
              <a:rPr lang="en-US" dirty="0"/>
              <a:t>Per hour</a:t>
            </a:r>
          </a:p>
          <a:p>
            <a:r>
              <a:rPr lang="en-US" dirty="0"/>
              <a:t>Per day</a:t>
            </a:r>
          </a:p>
          <a:p>
            <a:r>
              <a:rPr lang="en-US" dirty="0"/>
              <a:t>Staff days</a:t>
            </a:r>
          </a:p>
          <a:p>
            <a:r>
              <a:rPr lang="en-US" dirty="0"/>
              <a:t>Working days(weekdays)</a:t>
            </a:r>
          </a:p>
          <a:p>
            <a:r>
              <a:rPr lang="en-US" dirty="0"/>
              <a:t>Fixed cost</a:t>
            </a:r>
          </a:p>
          <a:p>
            <a:r>
              <a:rPr lang="en-US" dirty="0"/>
              <a:t>Calculate effort and then convert into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5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5" y="39806"/>
            <a:ext cx="10909110" cy="68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3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6755"/>
            <a:ext cx="103632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6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Judgment</a:t>
            </a:r>
          </a:p>
          <a:p>
            <a:r>
              <a:rPr lang="en-US" dirty="0"/>
              <a:t>Analogues estimating</a:t>
            </a:r>
          </a:p>
          <a:p>
            <a:r>
              <a:rPr lang="en-US" dirty="0"/>
              <a:t>Parametric estimating</a:t>
            </a:r>
          </a:p>
          <a:p>
            <a:r>
              <a:rPr lang="en-US" dirty="0"/>
              <a:t>Bottom-up estimating</a:t>
            </a:r>
          </a:p>
          <a:p>
            <a:r>
              <a:rPr lang="en-US" dirty="0"/>
              <a:t>Three-point estimating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6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260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Fundamentals of Software Project Management (FSPM)</vt:lpstr>
      <vt:lpstr>Week 6</vt:lpstr>
      <vt:lpstr>PowerPoint Presentation</vt:lpstr>
      <vt:lpstr>PowerPoint Presentation</vt:lpstr>
      <vt:lpstr>PowerPoint Presentation</vt:lpstr>
      <vt:lpstr>Form of pricing </vt:lpstr>
      <vt:lpstr>PowerPoint Presentation</vt:lpstr>
      <vt:lpstr>PowerPoint Presentation</vt:lpstr>
      <vt:lpstr>Tools &amp;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Analogous Estimation</vt:lpstr>
      <vt:lpstr>Parametric Estimation</vt:lpstr>
      <vt:lpstr>Three Point Estimates</vt:lpstr>
      <vt:lpstr>Three Point Estimates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PC-HUB</dc:creator>
  <cp:lastModifiedBy>Iqra Fahad</cp:lastModifiedBy>
  <cp:revision>15</cp:revision>
  <dcterms:created xsi:type="dcterms:W3CDTF">2022-10-17T15:59:04Z</dcterms:created>
  <dcterms:modified xsi:type="dcterms:W3CDTF">2023-10-04T03:46:39Z</dcterms:modified>
</cp:coreProperties>
</file>