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general approaches exist for dealing with deadlock.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prevent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adopt a policy that eliminates one of the conditions (conditions 1 through 4).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avoid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by making the appropriate dynamic choices based on the current state of resource allocation.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detect the presence of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(conditions 1 through 4 hold) and take action to recover.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discuss each of these approaches in turn.</a:t>
            </a:r>
            <a:endParaRPr/>
          </a:p>
        </p:txBody>
      </p:sp>
      <p:sp>
        <p:nvSpPr>
          <p:cNvPr id="286" name="Google Shape;28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is strategy simply to design a system in such a way that the possibility of deadlock is excluded.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can view deadlock prevention methods as falling into two classes. 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 </a:t>
            </a:r>
            <a:r>
              <a:rPr b="1" i="1" lang="en-US"/>
              <a:t>indirect </a:t>
            </a:r>
            <a:r>
              <a:rPr lang="en-US"/>
              <a:t>method of deadlock prevention is to prevent the occurrence of one of the three necessary conditions listed previously (items 1 through 3). 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i="1" lang="en-US"/>
              <a:t>direct </a:t>
            </a:r>
            <a:r>
              <a:rPr lang="en-US"/>
              <a:t>method of deadlock prevention is to prevent the occurrence of a circular wait (item 4).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now examine techniques related to each of the four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conditions.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"/>
              <a:t>Mutual Exclusion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The first of the four listed conditions cannot be disallowed (in general).</a:t>
            </a:r>
            <a:endParaRPr/>
          </a:p>
          <a:p>
            <a:pPr indent="-6477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•"/>
            </a:pPr>
            <a:r>
              <a:rPr lang="en-US" sz="1020"/>
              <a:t> If access to a resource requires mutual exclusion, then mutual exclusion must be supported by the OS.</a:t>
            </a:r>
            <a:endParaRPr/>
          </a:p>
          <a:p>
            <a:pPr indent="-6477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•"/>
            </a:pPr>
            <a:r>
              <a:rPr lang="en-US" sz="1020"/>
              <a:t> Some resources, such as files, may allow multiple accesses for reads but only exclusive access for writes. </a:t>
            </a:r>
            <a:endParaRPr/>
          </a:p>
          <a:p>
            <a:pPr indent="-6477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•"/>
            </a:pPr>
            <a:r>
              <a:rPr lang="en-US" sz="1020"/>
              <a:t>Even in this case, deadlock can occur if more than one process requires write permission.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b="1"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1" lang="en-US" sz="1020"/>
              <a:t>Hold an Wait</a:t>
            </a:r>
            <a:endParaRPr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Can be prevented by requiring that a process request all of its required resources at one time and blocking the process until all requests can be granted simultaneously.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This approach is inefficient in two ways.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1) a process may be held up for a long time waiting for all of its resource requests to be filled, when in fact it could have proceeded with only some of the resources.</a:t>
            </a:r>
            <a:endParaRPr/>
          </a:p>
          <a:p>
            <a:pPr indent="-6477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AutoNum type="arabicParenR" startAt="2"/>
            </a:pPr>
            <a:r>
              <a:rPr lang="en-US" sz="1020"/>
              <a:t>resources allocated to a process may remain unused for a considerable period, during which time they are denied to other processes.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Another problem is that a process may not know in advance all of the resources that it will require.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There is also the practical problem created by the use of modular programming or a multithreaded structure for an application.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An application would need to be aware of all resources that will be requested at all levels or in all modules to make the simultaneous request.</a:t>
            </a:r>
            <a:endParaRPr sz="1020"/>
          </a:p>
        </p:txBody>
      </p:sp>
      <p:sp>
        <p:nvSpPr>
          <p:cNvPr id="300" name="Google Shape;30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avoidance allows the three necessary conditions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but makes judicious choices to assure that the deadlock point is never reached.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Avoidance allows more concurrency than prevention.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With deadlock avoidance, a decision is made dynamically whether the current resource allocation request will, if granted, potentially lead to a deadlock.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Deadlock avoidance requires knowledge of future process resource requests.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process is only started if the maximum claim of all current processes plus those of the new process can be met.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strategy is hardly optimal, because it assumes the worst: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that all processes will make their maximum claims together.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set of processes is deadlocked when each process in the set is blocked awaiting an event that can only be triggered by another blocked process in the set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typically processes are waiting the freeing up of some requested resource.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Deadlock is permanent because none of the events is ever triggered.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Unlike other problems in concurrent process management, there is no efficient solution in the general case.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5" name="Google Shape;3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 button goes to http://gaia.ecs.csus.edu/~zhangd/oscal/Banker/Banker.html</a:t>
            </a:r>
            <a:endParaRPr/>
          </a:p>
        </p:txBody>
      </p:sp>
      <p:sp>
        <p:nvSpPr>
          <p:cNvPr id="356" name="Google Shape;35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Animated Slide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Click 1</a:t>
            </a:r>
            <a:r>
              <a:rPr lang="en-US"/>
              <a:t> Cars approach intersection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i="1" lang="en-US"/>
              <a:t>Then </a:t>
            </a:r>
            <a:r>
              <a:rPr lang="en-US"/>
              <a:t>Cars announce their resource needs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All deadlocks involve conflicting needs for resources by two or more processes.   A common example is the traffic deadlock.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typical rule of the road in the United States is that a car at a four-way stop should defer to a car immediately to its right.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rule works if there are only two or three cars at the intersection.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If all four cars arrive at about the same time, each will refrain from entering the intersection, this causes a  </a:t>
            </a:r>
            <a:r>
              <a:rPr b="1" lang="en-US"/>
              <a:t>potential deadlock.</a:t>
            </a:r>
            <a:endParaRPr/>
          </a:p>
          <a:p>
            <a:pPr indent="-76200" lvl="1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The deadlock is only potential, not actual, because the necessary resources are available for any of the cars to proceed. </a:t>
            </a:r>
            <a:endParaRPr/>
          </a:p>
          <a:p>
            <a:pPr indent="-76200" lvl="1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one car eventually does proceed, it can do so.</a:t>
            </a:r>
            <a:endParaRPr/>
          </a:p>
        </p:txBody>
      </p:sp>
      <p:sp>
        <p:nvSpPr>
          <p:cNvPr id="197" name="Google Shape;19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Animated Slide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Click 1</a:t>
            </a:r>
            <a:r>
              <a:rPr lang="en-US"/>
              <a:t> Cars move to deadlock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Then  </a:t>
            </a:r>
            <a:r>
              <a:rPr lang="en-US"/>
              <a:t>Cars announce their resource need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But </a:t>
            </a:r>
            <a:r>
              <a:rPr lang="en-US"/>
              <a:t>if all four cars ignore the rules and proceed (cautiously) into the intersection at the same time, then </a:t>
            </a:r>
            <a:r>
              <a:rPr b="1" lang="en-US"/>
              <a:t>each car seizes one resource </a:t>
            </a:r>
            <a:r>
              <a:rPr lang="en-US"/>
              <a:t>(one quadrant) but cannot proceed because the required second resource has already been seized by another car.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an actual deadlock.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graph edge directed from a process to a resource indicates a resource that has been requested by the process but not yet granted.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Within a resource node, a dot is shown for each instance of that resource.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graph edge directed from a reusable resource node dot to a process indicates a request that has been granted</a:t>
            </a:r>
            <a:endParaRPr/>
          </a:p>
        </p:txBody>
      </p:sp>
      <p:sp>
        <p:nvSpPr>
          <p:cNvPr id="229" name="Google Shape;22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green.gif" id="37" name="Google Shape;3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29625" y="5562600"/>
            <a:ext cx="7143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.gif" id="38" name="Google Shape;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15050"/>
            <a:ext cx="11906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/>
          <p:nvPr/>
        </p:nvSpPr>
        <p:spPr>
          <a:xfrm>
            <a:off x="1171575" y="6124575"/>
            <a:ext cx="7286625" cy="219075"/>
          </a:xfrm>
          <a:custGeom>
            <a:rect b="b" l="l" r="r" t="t"/>
            <a:pathLst>
              <a:path extrusionOk="0" h="219075" w="728662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op.gif" id="40" name="Google Shape;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49819">
            <a:off x="-155575" y="330200"/>
            <a:ext cx="20002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gaia.ecs.csus.edu/~zhangd/oscal/Banker/Banker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32000" lIns="64000" spcFirstLastPara="1" rIns="64000" wrap="square" tIns="320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4100"/>
              <a:t>Deadlock</a:t>
            </a:r>
            <a:endParaRPr sz="4100"/>
          </a:p>
        </p:txBody>
      </p:sp>
      <p:sp>
        <p:nvSpPr>
          <p:cNvPr id="186" name="Google Shape;186;p25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45700" spcFirstLastPara="1" rIns="45700" wrap="square" tIns="32000">
            <a:norm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1" lang="en-US">
                <a:solidFill>
                  <a:schemeClr val="dk1"/>
                </a:solidFill>
              </a:rPr>
              <a:t>Course Instructor: Nausheen Shoaib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Three general approaches exist for dealing with deadlock.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Prevent deadlock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Avoid deadlock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Detect Deadlock</a:t>
            </a:r>
            <a:endParaRPr/>
          </a:p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Dealing with Deadlock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Design a system in such a way that the possibility of deadlock is excluded.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Two main methods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Indirect – prevent one of the three necessary conditions from occurring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Direct – prevent circular waits</a:t>
            </a:r>
            <a:endParaRPr/>
          </a:p>
        </p:txBody>
      </p:sp>
      <p:sp>
        <p:nvSpPr>
          <p:cNvPr id="296" name="Google Shape;29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Strategy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Char char="🞂"/>
            </a:pPr>
            <a:r>
              <a:rPr lang="en-US" sz="2800"/>
              <a:t>Mutual Exclusion</a:t>
            </a:r>
            <a:endParaRPr/>
          </a:p>
          <a:p>
            <a:pPr indent="-76200" lvl="1" marL="621792" rtl="0" algn="l">
              <a:spcBef>
                <a:spcPts val="324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/>
              <a:t>Hold and Wait</a:t>
            </a:r>
            <a:endParaRPr/>
          </a:p>
          <a:p>
            <a:pPr indent="-135128" lvl="0" marL="36576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/>
              <a:t>No Preemption</a:t>
            </a:r>
            <a:endParaRPr/>
          </a:p>
          <a:p>
            <a:pPr indent="-135128" lvl="0" marL="36576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/>
              <a:t>Circular Wait</a:t>
            </a:r>
            <a:endParaRPr/>
          </a:p>
          <a:p>
            <a:pPr indent="-135128" lvl="0" marL="365760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/>
          </a:p>
        </p:txBody>
      </p:sp>
      <p:sp>
        <p:nvSpPr>
          <p:cNvPr id="303" name="Google Shape;30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pic>
        <p:nvPicPr>
          <p:cNvPr descr="https://courses.cs.washington.edu/courses/cse410/99au/lectures/Lecture-11-12/img007.GIF" id="309" name="Google Shape;3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5344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pic>
        <p:nvPicPr>
          <p:cNvPr descr="https://courses.cs.washington.edu/courses/cse410/99au/lectures/Lecture-11-12/img008.GIF" id="317" name="Google Shape;3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pic>
        <p:nvPicPr>
          <p:cNvPr descr="https://courses.cs.washington.edu/courses/cse410/99au/lectures/Lecture-11-12/img010.GIF" id="324" name="Google Shape;3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8458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30" name="Google Shape;33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pic>
        <p:nvPicPr>
          <p:cNvPr descr="https://courses.cs.washington.edu/courses/cse410/99au/lectures/Lecture-11-12/img012.GIF" id="331" name="Google Shape;3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38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decision is made dynamically whether the current resource allocation request will, if granted, potentially lead to a deadlock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Requires knowledge of future process requests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38" name="Google Shape;33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Deadlock Avoidance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Process Initiation Denial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Resource Allocation Denial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45" name="Google Shape;34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Two Approaches to </a:t>
            </a:r>
            <a:br>
              <a:rPr lang="en-US"/>
            </a:br>
            <a:r>
              <a:rPr lang="en-US"/>
              <a:t>Deadlock Avoidance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process is only started if the maximum claim of all current processes plus those of the new process can be met.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Not optimal,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Assumes the worst: that all processes will make their maximum claims together.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52" name="Google Shape;35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Process </a:t>
            </a:r>
            <a:br>
              <a:rPr lang="en-US"/>
            </a:br>
            <a:r>
              <a:rPr lang="en-US"/>
              <a:t>Initiation Denial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set of processes is deadlocked when each process in the set is blocked awaiting an event that can only be triggered by another blocked process in the set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Typically involves processes competing for the same set of resources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No efficient solution</a:t>
            </a:r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Deadlock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Referred to as the banker’s algorithm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 strategy of resource allocation denial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Consider a system with fixed number of resources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b="1" i="1" lang="en-US"/>
              <a:t>State</a:t>
            </a:r>
            <a:r>
              <a:rPr lang="en-US"/>
              <a:t> of the system is the current allocation of resources to process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b="1" i="1" lang="en-US"/>
              <a:t>Safe state </a:t>
            </a:r>
            <a:r>
              <a:rPr lang="en-US"/>
              <a:t>is where there is at least one sequence that does not result in deadlock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b="1" i="1" lang="en-US"/>
              <a:t>Unsafe state </a:t>
            </a:r>
            <a:r>
              <a:rPr lang="en-US"/>
              <a:t>is a state that is not safe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59" name="Google Shape;35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Resource </a:t>
            </a:r>
            <a:br>
              <a:rPr lang="en-US"/>
            </a:br>
            <a:r>
              <a:rPr lang="en-US"/>
              <a:t>	Allocation Denial</a:t>
            </a:r>
            <a:endParaRPr/>
          </a:p>
        </p:txBody>
      </p:sp>
      <p:sp>
        <p:nvSpPr>
          <p:cNvPr id="360" name="Google Shape;360;p44">
            <a:hlinkClick r:id="rId3"/>
          </p:cNvPr>
          <p:cNvSpPr/>
          <p:nvPr/>
        </p:nvSpPr>
        <p:spPr>
          <a:xfrm>
            <a:off x="8101013" y="0"/>
            <a:ext cx="1042987" cy="1042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37000"/>
                </a:moveTo>
                <a:lnTo>
                  <a:pt x="15000" y="54813"/>
                </a:lnTo>
                <a:lnTo>
                  <a:pt x="21063" y="54813"/>
                </a:lnTo>
                <a:lnTo>
                  <a:pt x="22938" y="52779"/>
                </a:lnTo>
                <a:lnTo>
                  <a:pt x="24688" y="52779"/>
                </a:lnTo>
                <a:lnTo>
                  <a:pt x="24688" y="79967"/>
                </a:lnTo>
                <a:lnTo>
                  <a:pt x="85875" y="79967"/>
                </a:lnTo>
                <a:lnTo>
                  <a:pt x="85875" y="70592"/>
                </a:lnTo>
                <a:lnTo>
                  <a:pt x="95563" y="70592"/>
                </a:lnTo>
                <a:lnTo>
                  <a:pt x="100813" y="75750"/>
                </a:lnTo>
                <a:lnTo>
                  <a:pt x="105000" y="75750"/>
                </a:lnTo>
                <a:lnTo>
                  <a:pt x="105000" y="42625"/>
                </a:lnTo>
                <a:lnTo>
                  <a:pt x="100813" y="42625"/>
                </a:lnTo>
                <a:lnTo>
                  <a:pt x="97188" y="46217"/>
                </a:lnTo>
                <a:lnTo>
                  <a:pt x="85875" y="46217"/>
                </a:lnTo>
                <a:lnTo>
                  <a:pt x="85875" y="42625"/>
                </a:lnTo>
                <a:lnTo>
                  <a:pt x="82313" y="38875"/>
                </a:lnTo>
                <a:lnTo>
                  <a:pt x="22938" y="38875"/>
                </a:lnTo>
                <a:lnTo>
                  <a:pt x="21063" y="37000"/>
                </a:lnTo>
                <a:close/>
              </a:path>
              <a:path extrusionOk="0" fill="darken" h="120000" w="120000">
                <a:moveTo>
                  <a:pt x="15000" y="37000"/>
                </a:moveTo>
                <a:lnTo>
                  <a:pt x="15000" y="54813"/>
                </a:lnTo>
                <a:lnTo>
                  <a:pt x="21063" y="54813"/>
                </a:lnTo>
                <a:lnTo>
                  <a:pt x="22938" y="52779"/>
                </a:lnTo>
                <a:lnTo>
                  <a:pt x="24688" y="52779"/>
                </a:lnTo>
                <a:lnTo>
                  <a:pt x="24688" y="79967"/>
                </a:lnTo>
                <a:lnTo>
                  <a:pt x="85875" y="79967"/>
                </a:lnTo>
                <a:lnTo>
                  <a:pt x="85875" y="70592"/>
                </a:lnTo>
                <a:lnTo>
                  <a:pt x="95563" y="70592"/>
                </a:lnTo>
                <a:lnTo>
                  <a:pt x="100813" y="75750"/>
                </a:lnTo>
                <a:lnTo>
                  <a:pt x="105000" y="75750"/>
                </a:lnTo>
                <a:lnTo>
                  <a:pt x="105000" y="42625"/>
                </a:lnTo>
                <a:lnTo>
                  <a:pt x="100813" y="42625"/>
                </a:lnTo>
                <a:lnTo>
                  <a:pt x="97188" y="46217"/>
                </a:lnTo>
                <a:lnTo>
                  <a:pt x="85875" y="46217"/>
                </a:lnTo>
                <a:lnTo>
                  <a:pt x="85875" y="42625"/>
                </a:lnTo>
                <a:lnTo>
                  <a:pt x="82313" y="38875"/>
                </a:lnTo>
                <a:lnTo>
                  <a:pt x="22938" y="38875"/>
                </a:lnTo>
                <a:lnTo>
                  <a:pt x="21063" y="37000"/>
                </a:lnTo>
                <a:close/>
              </a:path>
              <a:path extrusionOk="0" fill="none" h="120000" w="120000">
                <a:moveTo>
                  <a:pt x="15000" y="37000"/>
                </a:moveTo>
                <a:lnTo>
                  <a:pt x="21063" y="37000"/>
                </a:lnTo>
                <a:lnTo>
                  <a:pt x="22938" y="38875"/>
                </a:lnTo>
                <a:lnTo>
                  <a:pt x="82313" y="38875"/>
                </a:lnTo>
                <a:lnTo>
                  <a:pt x="85875" y="42625"/>
                </a:lnTo>
                <a:lnTo>
                  <a:pt x="85875" y="46217"/>
                </a:lnTo>
                <a:lnTo>
                  <a:pt x="97188" y="46217"/>
                </a:lnTo>
                <a:lnTo>
                  <a:pt x="100813" y="42625"/>
                </a:lnTo>
                <a:lnTo>
                  <a:pt x="105000" y="42625"/>
                </a:lnTo>
                <a:lnTo>
                  <a:pt x="105000" y="75750"/>
                </a:lnTo>
                <a:lnTo>
                  <a:pt x="100813" y="75750"/>
                </a:lnTo>
                <a:lnTo>
                  <a:pt x="95563" y="70592"/>
                </a:lnTo>
                <a:lnTo>
                  <a:pt x="85875" y="70592"/>
                </a:lnTo>
                <a:lnTo>
                  <a:pt x="85875" y="79967"/>
                </a:lnTo>
                <a:lnTo>
                  <a:pt x="24688" y="79967"/>
                </a:lnTo>
                <a:lnTo>
                  <a:pt x="24688" y="52779"/>
                </a:lnTo>
                <a:lnTo>
                  <a:pt x="22938" y="52779"/>
                </a:lnTo>
                <a:lnTo>
                  <a:pt x="21063" y="54813"/>
                </a:lnTo>
                <a:lnTo>
                  <a:pt x="15000" y="5481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457200" y="1524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Basic Facts for deadlock avoidance</a:t>
            </a:r>
            <a:endParaRPr/>
          </a:p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922338" y="1190625"/>
            <a:ext cx="6597650" cy="441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If a system is in safe state ⇒ no deadlocks</a:t>
            </a:r>
            <a:br>
              <a:rPr lang="en-US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If a system is in unsafe state ⇒ possibility of deadlock</a:t>
            </a:r>
            <a:br>
              <a:rPr lang="en-US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Avoidance ⇒ ensure that a system will never enter an unsafe state.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914400" y="182563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Banker’s Algorithm</a:t>
            </a:r>
            <a:endParaRPr/>
          </a:p>
        </p:txBody>
      </p:sp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858838" y="1128713"/>
            <a:ext cx="698976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Multiple instances</a:t>
            </a:r>
            <a:br>
              <a:rPr lang="en-US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Each process must a priori claim maximum use</a:t>
            </a:r>
            <a:br>
              <a:rPr lang="en-US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When a process requests a resource it may have to wait  </a:t>
            </a:r>
            <a:br>
              <a:rPr lang="en-US"/>
            </a:b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When a process gets all its resources it must return them in a finite amount of time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1474788" y="327025"/>
            <a:ext cx="758666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2800"/>
              <a:t>Data Structures for the Banker’s Algorithm </a:t>
            </a:r>
            <a:endParaRPr sz="2800"/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1192213" y="1524000"/>
            <a:ext cx="7370762" cy="438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b="1" lang="en-US"/>
              <a:t>Available</a:t>
            </a:r>
            <a:r>
              <a:rPr i="1" lang="en-US"/>
              <a:t>:</a:t>
            </a:r>
            <a:r>
              <a:rPr lang="en-US"/>
              <a:t>  Vector of length </a:t>
            </a:r>
            <a:r>
              <a:rPr i="1" lang="en-US"/>
              <a:t>m</a:t>
            </a:r>
            <a:r>
              <a:rPr lang="en-US"/>
              <a:t>. If available [</a:t>
            </a:r>
            <a:r>
              <a:rPr i="1" lang="en-US"/>
              <a:t>j</a:t>
            </a:r>
            <a:r>
              <a:rPr lang="en-US"/>
              <a:t>] = </a:t>
            </a:r>
            <a:r>
              <a:rPr i="1" lang="en-US"/>
              <a:t>k</a:t>
            </a:r>
            <a:r>
              <a:rPr lang="en-US"/>
              <a:t>, there are</a:t>
            </a:r>
            <a:r>
              <a:rPr i="1" lang="en-US"/>
              <a:t> k</a:t>
            </a:r>
            <a:r>
              <a:rPr lang="en-US"/>
              <a:t> instances of resource type </a:t>
            </a:r>
            <a:r>
              <a:rPr i="1" lang="en-US"/>
              <a:t>R</a:t>
            </a:r>
            <a:r>
              <a:rPr baseline="-25000" i="1" lang="en-US"/>
              <a:t>j</a:t>
            </a:r>
            <a:r>
              <a:rPr baseline="-25000" lang="en-US"/>
              <a:t>  </a:t>
            </a:r>
            <a:r>
              <a:rPr lang="en-US"/>
              <a:t>available</a:t>
            </a:r>
            <a:endParaRPr/>
          </a:p>
          <a:p>
            <a:pPr indent="-22666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>
                <a:solidFill>
                  <a:srgbClr val="000000"/>
                </a:solidFill>
              </a:rPr>
              <a:t>Max</a:t>
            </a:r>
            <a:r>
              <a:rPr i="1" lang="en-US"/>
              <a:t>: n x m</a:t>
            </a:r>
            <a:r>
              <a:rPr lang="en-US"/>
              <a:t> matrix.  If </a:t>
            </a:r>
            <a:r>
              <a:rPr i="1" lang="en-US"/>
              <a:t>Max </a:t>
            </a:r>
            <a:r>
              <a:rPr lang="en-US"/>
              <a:t>[</a:t>
            </a:r>
            <a:r>
              <a:rPr i="1" lang="en-US"/>
              <a:t>i,j</a:t>
            </a:r>
            <a:r>
              <a:rPr lang="en-US"/>
              <a:t>] = </a:t>
            </a:r>
            <a:r>
              <a:rPr i="1" lang="en-US"/>
              <a:t>k</a:t>
            </a:r>
            <a:r>
              <a:rPr lang="en-US"/>
              <a:t>, then process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may request at most</a:t>
            </a:r>
            <a:r>
              <a:rPr i="1" lang="en-US"/>
              <a:t> k </a:t>
            </a:r>
            <a:r>
              <a:rPr lang="en-US"/>
              <a:t>instances of resource type </a:t>
            </a:r>
            <a:r>
              <a:rPr i="1" lang="en-US"/>
              <a:t>R</a:t>
            </a:r>
            <a:r>
              <a:rPr baseline="-25000" i="1" lang="en-US"/>
              <a:t>j</a:t>
            </a:r>
            <a:endParaRPr baseline="-25000" i="1"/>
          </a:p>
          <a:p>
            <a:pPr indent="-22666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aseline="-25000" i="1"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>
                <a:solidFill>
                  <a:srgbClr val="000000"/>
                </a:solidFill>
              </a:rPr>
              <a:t>Allocation</a:t>
            </a:r>
            <a:r>
              <a:rPr i="1" lang="en-US"/>
              <a:t>:  n </a:t>
            </a:r>
            <a:r>
              <a:rPr lang="en-US"/>
              <a:t>x</a:t>
            </a:r>
            <a:r>
              <a:rPr i="1" lang="en-US"/>
              <a:t> m</a:t>
            </a:r>
            <a:r>
              <a:rPr lang="en-US"/>
              <a:t> matrix.  If Allocation[</a:t>
            </a:r>
            <a:r>
              <a:rPr i="1" lang="en-US"/>
              <a:t>i,j</a:t>
            </a:r>
            <a:r>
              <a:rPr lang="en-US"/>
              <a:t>] = </a:t>
            </a:r>
            <a:r>
              <a:rPr i="1" lang="en-US"/>
              <a:t>k</a:t>
            </a:r>
            <a:r>
              <a:rPr lang="en-US"/>
              <a:t> then</a:t>
            </a:r>
            <a:r>
              <a:rPr i="1" lang="en-US"/>
              <a:t> P</a:t>
            </a:r>
            <a:r>
              <a:rPr baseline="-25000" i="1" lang="en-US"/>
              <a:t>i</a:t>
            </a:r>
            <a:r>
              <a:rPr lang="en-US"/>
              <a:t> is currently allocated </a:t>
            </a:r>
            <a:r>
              <a:rPr i="1" lang="en-US"/>
              <a:t>k</a:t>
            </a:r>
            <a:r>
              <a:rPr lang="en-US"/>
              <a:t> instances of </a:t>
            </a:r>
            <a:r>
              <a:rPr i="1" lang="en-US"/>
              <a:t>R</a:t>
            </a:r>
            <a:r>
              <a:rPr baseline="-25000" i="1" lang="en-US"/>
              <a:t>j</a:t>
            </a:r>
            <a:endParaRPr baseline="-25000" i="1"/>
          </a:p>
          <a:p>
            <a:pPr indent="-22666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aseline="-25000" i="1"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>
                <a:solidFill>
                  <a:srgbClr val="000000"/>
                </a:solidFill>
              </a:rPr>
              <a:t>Need</a:t>
            </a:r>
            <a:r>
              <a:rPr i="1" lang="en-US"/>
              <a:t>:  n </a:t>
            </a:r>
            <a:r>
              <a:rPr lang="en-US"/>
              <a:t>x</a:t>
            </a:r>
            <a:r>
              <a:rPr i="1" lang="en-US"/>
              <a:t> m</a:t>
            </a:r>
            <a:r>
              <a:rPr lang="en-US"/>
              <a:t> matrix. If </a:t>
            </a:r>
            <a:r>
              <a:rPr i="1" lang="en-US"/>
              <a:t>Need</a:t>
            </a:r>
            <a:r>
              <a:rPr lang="en-US"/>
              <a:t>[</a:t>
            </a:r>
            <a:r>
              <a:rPr i="1" lang="en-US"/>
              <a:t>i,j</a:t>
            </a:r>
            <a:r>
              <a:rPr lang="en-US"/>
              <a:t>] =</a:t>
            </a:r>
            <a:r>
              <a:rPr i="1" lang="en-US"/>
              <a:t> k</a:t>
            </a:r>
            <a:r>
              <a:rPr lang="en-US"/>
              <a:t>, then</a:t>
            </a:r>
            <a:r>
              <a:rPr i="1" lang="en-US"/>
              <a:t> P</a:t>
            </a:r>
            <a:r>
              <a:rPr baseline="-25000" i="1" lang="en-US"/>
              <a:t>i</a:t>
            </a:r>
            <a:r>
              <a:rPr lang="en-US"/>
              <a:t> may need </a:t>
            </a:r>
            <a:r>
              <a:rPr i="1" lang="en-US"/>
              <a:t>k</a:t>
            </a:r>
            <a:r>
              <a:rPr lang="en-US"/>
              <a:t> more instances of </a:t>
            </a:r>
            <a:r>
              <a:rPr i="1" lang="en-US"/>
              <a:t>R</a:t>
            </a:r>
            <a:r>
              <a:rPr baseline="-25000" i="1" lang="en-US"/>
              <a:t>j</a:t>
            </a:r>
            <a:r>
              <a:rPr baseline="-25000" lang="en-US"/>
              <a:t> </a:t>
            </a:r>
            <a:r>
              <a:rPr lang="en-US"/>
              <a:t>to complete its task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ct val="100000"/>
              <a:buFont typeface="Arimo"/>
              <a:buNone/>
            </a:pPr>
            <a:br>
              <a:rPr lang="en-US"/>
            </a:br>
            <a:r>
              <a:rPr i="1" lang="en-US"/>
              <a:t>Need</a:t>
            </a:r>
            <a:r>
              <a:rPr lang="en-US"/>
              <a:t> [</a:t>
            </a:r>
            <a:r>
              <a:rPr i="1" lang="en-US"/>
              <a:t>i,j]</a:t>
            </a:r>
            <a:r>
              <a:rPr lang="en-US"/>
              <a:t> = </a:t>
            </a:r>
            <a:r>
              <a:rPr i="1" lang="en-US"/>
              <a:t>Max</a:t>
            </a:r>
            <a:r>
              <a:rPr lang="en-US"/>
              <a:t>[</a:t>
            </a:r>
            <a:r>
              <a:rPr i="1" lang="en-US"/>
              <a:t>i,j</a:t>
            </a:r>
            <a:r>
              <a:rPr lang="en-US"/>
              <a:t>] – </a:t>
            </a:r>
            <a:r>
              <a:rPr i="1" lang="en-US"/>
              <a:t>Allocation</a:t>
            </a:r>
            <a:r>
              <a:rPr lang="en-US"/>
              <a:t> [</a:t>
            </a:r>
            <a:r>
              <a:rPr i="1" lang="en-US"/>
              <a:t>i,j</a:t>
            </a:r>
            <a:r>
              <a:rPr lang="en-US"/>
              <a:t>]</a:t>
            </a:r>
            <a:endParaRPr/>
          </a:p>
        </p:txBody>
      </p:sp>
      <p:sp>
        <p:nvSpPr>
          <p:cNvPr id="382" name="Google Shape;382;p47"/>
          <p:cNvSpPr txBox="1"/>
          <p:nvPr/>
        </p:nvSpPr>
        <p:spPr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number of processes, and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number of resources types.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1022350" y="152400"/>
            <a:ext cx="76644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Example of Banker’s Algorithm</a:t>
            </a:r>
            <a:endParaRPr/>
          </a:p>
        </p:txBody>
      </p:sp>
      <p:sp>
        <p:nvSpPr>
          <p:cNvPr id="389" name="Google Shape;389;p4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Discussed in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185930" y="30480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2800"/>
              <a:t>Resource-Request Algorithm for Process </a:t>
            </a:r>
            <a:r>
              <a:rPr i="1" lang="en-US" sz="2800"/>
              <a:t>P</a:t>
            </a:r>
            <a:r>
              <a:rPr baseline="-25000" i="1" lang="en-US" sz="2800"/>
              <a:t>i</a:t>
            </a:r>
            <a:endParaRPr sz="2800"/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822325" y="1114424"/>
            <a:ext cx="7642225" cy="521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36"/>
              <a:buFont typeface="Arial"/>
              <a:buNone/>
            </a:pPr>
            <a:r>
              <a:rPr i="1" lang="en-US"/>
              <a:t>    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lang="en-US"/>
              <a:t> = request vector for process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.  If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baseline="-25000" lang="en-US"/>
              <a:t> </a:t>
            </a:r>
            <a:r>
              <a:rPr b="1" lang="en-US"/>
              <a:t>[</a:t>
            </a:r>
            <a:r>
              <a:rPr b="1" i="1" lang="en-US"/>
              <a:t>j</a:t>
            </a:r>
            <a:r>
              <a:rPr b="1" lang="en-US"/>
              <a:t>] = </a:t>
            </a:r>
            <a:r>
              <a:rPr b="1" i="1" lang="en-US"/>
              <a:t>k</a:t>
            </a:r>
            <a:r>
              <a:rPr b="1" lang="en-US"/>
              <a:t> </a:t>
            </a:r>
            <a:r>
              <a:rPr lang="en-US"/>
              <a:t>then process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wants </a:t>
            </a:r>
            <a:r>
              <a:rPr b="1" i="1" lang="en-US"/>
              <a:t>k</a:t>
            </a:r>
            <a:r>
              <a:rPr lang="en-US"/>
              <a:t> instances of resource type </a:t>
            </a:r>
            <a:r>
              <a:rPr b="1" i="1" lang="en-US"/>
              <a:t>R</a:t>
            </a:r>
            <a:r>
              <a:rPr b="1" baseline="-25000" i="1" lang="en-US"/>
              <a:t>j</a:t>
            </a:r>
            <a:endParaRPr b="1" baseline="-25000"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/>
              <a:t>1.	If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b="1" lang="en-US"/>
              <a:t>≤ </a:t>
            </a:r>
            <a:r>
              <a:rPr b="1" i="1" lang="en-US"/>
              <a:t>Need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lang="en-US"/>
              <a:t>go to step 2.  Otherwise, raise error condition, since process has exceeded its maximum claim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/>
              <a:t>2.	If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lang="en-US"/>
              <a:t> ≤ </a:t>
            </a:r>
            <a:r>
              <a:rPr b="1" i="1" lang="en-US"/>
              <a:t>Available</a:t>
            </a:r>
            <a:r>
              <a:rPr lang="en-US"/>
              <a:t>, go to step 3.  Otherwise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 must wait, since resources are not available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/>
              <a:t>3.	Pretend to allocate requested resources to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by modifying the state as follows: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900"/>
              <a:buFont typeface="Lucida Sans"/>
              <a:buNone/>
            </a:pPr>
            <a:r>
              <a:rPr lang="en-US"/>
              <a:t>		</a:t>
            </a:r>
            <a:r>
              <a:rPr b="1" i="1" lang="en-US"/>
              <a:t>Available</a:t>
            </a:r>
            <a:r>
              <a:rPr b="1" lang="en-US"/>
              <a:t> = </a:t>
            </a:r>
            <a:r>
              <a:rPr b="1" i="1" lang="en-US"/>
              <a:t>Available  </a:t>
            </a:r>
            <a:r>
              <a:rPr b="1" lang="en-US"/>
              <a:t>–</a:t>
            </a:r>
            <a:r>
              <a:rPr b="1" i="1" lang="en-US"/>
              <a:t> Request</a:t>
            </a:r>
            <a:r>
              <a:rPr b="1" baseline="-25000" i="1" lang="en-US"/>
              <a:t>i</a:t>
            </a:r>
            <a:r>
              <a:rPr b="1" i="1" lang="en-US"/>
              <a:t>;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900"/>
              <a:buFont typeface="Lucida Sans"/>
              <a:buNone/>
            </a:pPr>
            <a:r>
              <a:rPr b="1" lang="en-US"/>
              <a:t>		</a:t>
            </a:r>
            <a:r>
              <a:rPr b="1" i="1" lang="en-US"/>
              <a:t>Allocation</a:t>
            </a:r>
            <a:r>
              <a:rPr b="1" baseline="-25000" i="1" lang="en-US"/>
              <a:t>i</a:t>
            </a:r>
            <a:r>
              <a:rPr b="1" baseline="-25000" lang="en-US"/>
              <a:t> </a:t>
            </a:r>
            <a:r>
              <a:rPr b="1" lang="en-US"/>
              <a:t>= </a:t>
            </a:r>
            <a:r>
              <a:rPr b="1" i="1" lang="en-US"/>
              <a:t>Allocation</a:t>
            </a:r>
            <a:r>
              <a:rPr b="1" baseline="-25000" i="1" lang="en-US"/>
              <a:t>i</a:t>
            </a:r>
            <a:r>
              <a:rPr b="1" lang="en-US"/>
              <a:t> +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lang="en-US"/>
              <a:t>;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900"/>
              <a:buFont typeface="Lucida Sans"/>
              <a:buNone/>
            </a:pPr>
            <a:r>
              <a:rPr b="1" lang="en-US"/>
              <a:t>		</a:t>
            </a:r>
            <a:r>
              <a:rPr b="1" i="1" lang="en-US"/>
              <a:t>Need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b="1" lang="en-US"/>
              <a:t>=</a:t>
            </a:r>
            <a:r>
              <a:rPr b="1" i="1" lang="en-US"/>
              <a:t> Need</a:t>
            </a:r>
            <a:r>
              <a:rPr b="1" baseline="-25000" i="1" lang="en-US"/>
              <a:t>i</a:t>
            </a:r>
            <a:r>
              <a:rPr b="1" lang="en-US"/>
              <a:t> –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i="1" lang="en-US"/>
              <a:t>;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CC6600"/>
              </a:buClr>
              <a:buSzPts val="1680"/>
              <a:buFont typeface="Arial"/>
              <a:buChar char="●"/>
            </a:pPr>
            <a:r>
              <a:rPr lang="en-US"/>
              <a:t>If safe ⇒ the resources are allocated to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rgbClr val="CC6600"/>
              </a:buClr>
              <a:buSzPts val="1680"/>
              <a:buFont typeface="Arial"/>
              <a:buChar char="●"/>
            </a:pPr>
            <a:r>
              <a:rPr lang="en-US"/>
              <a:t>If unsafe ⇒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must wait, and the old resource-allocation state is restored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type="title"/>
          </p:nvPr>
        </p:nvSpPr>
        <p:spPr>
          <a:xfrm>
            <a:off x="1022350" y="533400"/>
            <a:ext cx="76644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Example of Resource Request Algorithm</a:t>
            </a:r>
            <a:endParaRPr/>
          </a:p>
        </p:txBody>
      </p:sp>
      <p:sp>
        <p:nvSpPr>
          <p:cNvPr id="403" name="Google Shape;403;p5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Discussed in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Potential Deadlock 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775" y="-838200"/>
            <a:ext cx="3492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5338" y="7035800"/>
            <a:ext cx="379412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7988" y="3529013"/>
            <a:ext cx="760412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914400" y="4006850"/>
            <a:ext cx="700087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500" y="1870075"/>
            <a:ext cx="4189413" cy="4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fmla="val -100017" name="adj1"/>
              <a:gd fmla="val -21786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need quad A and B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fmla="val -91037" name="adj1"/>
              <a:gd fmla="val 66785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need quad B and C</a:t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fmla="val 91820" name="adj1"/>
              <a:gd fmla="val 56785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need quad C and B</a:t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fmla="val 60800" name="adj1"/>
              <a:gd fmla="val -73215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need quad D and A</a:t>
            </a:r>
            <a:endParaRPr/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Actual Deadlock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743200"/>
            <a:ext cx="3492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4495800"/>
            <a:ext cx="3794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3582988"/>
            <a:ext cx="760413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0" y="3962400"/>
            <a:ext cx="700088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38400" y="1828800"/>
            <a:ext cx="4240213" cy="4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fmla="val -100017" name="adj1"/>
              <a:gd fmla="val -21786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HALT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until B is free</a:t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fmla="val -91037" name="adj1"/>
              <a:gd fmla="val 66785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HALT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until C is free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fmla="val 91820" name="adj1"/>
              <a:gd fmla="val 56785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HALT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until D is free</a:t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fmla="val 75494" name="adj1"/>
              <a:gd fmla="val -56073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HALT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until A  is free</a:t>
            </a:r>
            <a:endParaRPr/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Directed graph that depicts a state of the system of resources and processes</a:t>
            </a:r>
            <a:endParaRPr/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Resource Allocation</a:t>
            </a:r>
            <a:br>
              <a:rPr lang="en-US"/>
            </a:br>
            <a:r>
              <a:rPr lang="en-US"/>
              <a:t> Graphs</a:t>
            </a:r>
            <a:endParaRPr/>
          </a:p>
        </p:txBody>
      </p:sp>
      <p:pic>
        <p:nvPicPr>
          <p:cNvPr descr="Fig06_05a.gif"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0"/>
            <a:ext cx="8751888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_05b.gif" id="239" name="Google Shape;23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515350" cy="462438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Resource Allocation </a:t>
            </a:r>
            <a:br>
              <a:rPr lang="en-US"/>
            </a:br>
            <a:r>
              <a:rPr lang="en-US"/>
              <a:t>Graphs of deadlock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Deadlocks can be described more precisely in terms of a directed graph called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/>
              <a:t>   a </a:t>
            </a:r>
            <a:r>
              <a:rPr b="1" lang="en-US"/>
              <a:t>system resource-allocation graph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Resource Allocation </a:t>
            </a:r>
            <a:br>
              <a:rPr lang="en-US"/>
            </a:br>
            <a:r>
              <a:rPr lang="en-US"/>
              <a:t>Graphs of deadlock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Resource instances: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◦ One instance of resource type </a:t>
            </a:r>
            <a:r>
              <a:rPr i="1" lang="en-US"/>
              <a:t>R</a:t>
            </a:r>
            <a:r>
              <a:rPr lang="en-US"/>
              <a:t>1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◦ Two instances of resource type </a:t>
            </a:r>
            <a:r>
              <a:rPr i="1" lang="en-US"/>
              <a:t>R</a:t>
            </a:r>
            <a:r>
              <a:rPr lang="en-US"/>
              <a:t>2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◦ One instance of resource type </a:t>
            </a:r>
            <a:r>
              <a:rPr i="1" lang="en-US"/>
              <a:t>R</a:t>
            </a:r>
            <a:r>
              <a:rPr lang="en-US"/>
              <a:t>3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◦ Three instances of resource type </a:t>
            </a:r>
            <a:r>
              <a:rPr i="1" lang="en-US"/>
              <a:t>R</a:t>
            </a:r>
            <a:r>
              <a:rPr lang="en-US"/>
              <a:t>4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Process states: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◦ Process </a:t>
            </a:r>
            <a:r>
              <a:rPr i="1" lang="en-US"/>
              <a:t>P</a:t>
            </a:r>
            <a:r>
              <a:rPr lang="en-US"/>
              <a:t>1 is holding an instance of resource   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            type </a:t>
            </a:r>
            <a:r>
              <a:rPr i="1" lang="en-US"/>
              <a:t>R</a:t>
            </a:r>
            <a:r>
              <a:rPr lang="en-US"/>
              <a:t>2 and is waiting for an instance of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   resource type </a:t>
            </a:r>
            <a:r>
              <a:rPr i="1" lang="en-US"/>
              <a:t>R</a:t>
            </a:r>
            <a:r>
              <a:rPr lang="en-US"/>
              <a:t>1.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◦ Process </a:t>
            </a:r>
            <a:r>
              <a:rPr i="1" lang="en-US"/>
              <a:t>P</a:t>
            </a:r>
            <a:r>
              <a:rPr lang="en-US"/>
              <a:t>2 is holding an instance of </a:t>
            </a:r>
            <a:r>
              <a:rPr i="1" lang="en-US"/>
              <a:t>R</a:t>
            </a:r>
            <a:r>
              <a:rPr lang="en-US"/>
              <a:t>1 and an 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   instance of </a:t>
            </a:r>
            <a:r>
              <a:rPr i="1" lang="en-US"/>
              <a:t>R</a:t>
            </a:r>
            <a:r>
              <a:rPr lang="en-US"/>
              <a:t>2 and is waiting for an instance of 	   </a:t>
            </a:r>
            <a:r>
              <a:rPr i="1" lang="en-US"/>
              <a:t>R</a:t>
            </a:r>
            <a:r>
              <a:rPr lang="en-US"/>
              <a:t>3.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n-US"/>
              <a:t>	◦ Process </a:t>
            </a:r>
            <a:r>
              <a:rPr i="1" lang="en-US"/>
              <a:t>P</a:t>
            </a:r>
            <a:r>
              <a:rPr lang="en-US"/>
              <a:t>3 is holding an instance of </a:t>
            </a:r>
            <a:r>
              <a:rPr i="1" lang="en-US"/>
              <a:t>R</a:t>
            </a:r>
            <a:r>
              <a:rPr lang="en-US"/>
              <a:t>3.</a:t>
            </a:r>
            <a:endParaRPr/>
          </a:p>
        </p:txBody>
      </p:sp>
      <p:sp>
        <p:nvSpPr>
          <p:cNvPr id="252" name="Google Shape;25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Resource Allocation </a:t>
            </a:r>
            <a:br>
              <a:rPr lang="en-US"/>
            </a:br>
            <a:r>
              <a:rPr lang="en-US"/>
              <a:t>Graphs of deadlock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RAG</a:t>
            </a:r>
            <a:endParaRPr/>
          </a:p>
        </p:txBody>
      </p:sp>
      <p:grpSp>
        <p:nvGrpSpPr>
          <p:cNvPr id="258" name="Google Shape;258;p33"/>
          <p:cNvGrpSpPr/>
          <p:nvPr/>
        </p:nvGrpSpPr>
        <p:grpSpPr>
          <a:xfrm>
            <a:off x="762000" y="1981200"/>
            <a:ext cx="6705600" cy="3200400"/>
            <a:chOff x="2895600" y="1981200"/>
            <a:chExt cx="3886200" cy="2667000"/>
          </a:xfrm>
        </p:grpSpPr>
        <p:sp>
          <p:nvSpPr>
            <p:cNvPr id="259" name="Google Shape;259;p33"/>
            <p:cNvSpPr/>
            <p:nvPr/>
          </p:nvSpPr>
          <p:spPr>
            <a:xfrm>
              <a:off x="5715000" y="2057400"/>
              <a:ext cx="1066800" cy="685800"/>
            </a:xfrm>
            <a:prstGeom prst="rect">
              <a:avLst/>
            </a:prstGeom>
            <a:noFill/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5715000" y="2971800"/>
              <a:ext cx="1066800" cy="685800"/>
            </a:xfrm>
            <a:prstGeom prst="rect">
              <a:avLst/>
            </a:prstGeom>
            <a:noFill/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5715000" y="3962400"/>
              <a:ext cx="1066800" cy="685800"/>
            </a:xfrm>
            <a:prstGeom prst="rect">
              <a:avLst/>
            </a:prstGeom>
            <a:noFill/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5867400" y="22098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5867400" y="31242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5867400" y="25146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5867400" y="34290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5867400" y="41148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5867400" y="4419600"/>
              <a:ext cx="152400" cy="76200"/>
            </a:xfrm>
            <a:prstGeom prst="ellipse">
              <a:avLst/>
            </a:prstGeom>
            <a:solidFill>
              <a:schemeClr val="accent1"/>
            </a:solidFill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 txBox="1"/>
            <p:nvPr/>
          </p:nvSpPr>
          <p:spPr>
            <a:xfrm>
              <a:off x="6213902" y="2209800"/>
              <a:ext cx="4796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 txBox="1"/>
            <p:nvPr/>
          </p:nvSpPr>
          <p:spPr>
            <a:xfrm>
              <a:off x="6225982" y="3124200"/>
              <a:ext cx="4796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 txBox="1"/>
            <p:nvPr/>
          </p:nvSpPr>
          <p:spPr>
            <a:xfrm>
              <a:off x="6225982" y="4114800"/>
              <a:ext cx="4796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2895600" y="1981200"/>
              <a:ext cx="838200" cy="685800"/>
            </a:xfrm>
            <a:prstGeom prst="ellipse">
              <a:avLst/>
            </a:prstGeom>
            <a:noFill/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2895600" y="2895600"/>
              <a:ext cx="838200" cy="685800"/>
            </a:xfrm>
            <a:prstGeom prst="ellipse">
              <a:avLst/>
            </a:prstGeom>
            <a:noFill/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2971800" y="3962400"/>
              <a:ext cx="838200" cy="685800"/>
            </a:xfrm>
            <a:prstGeom prst="ellipse">
              <a:avLst/>
            </a:prstGeom>
            <a:noFill/>
            <a:ln cap="flat" cmpd="thickThin" w="550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 txBox="1"/>
            <p:nvPr/>
          </p:nvSpPr>
          <p:spPr>
            <a:xfrm>
              <a:off x="3048000" y="2133600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3"/>
            <p:cNvSpPr txBox="1"/>
            <p:nvPr/>
          </p:nvSpPr>
          <p:spPr>
            <a:xfrm>
              <a:off x="3048000" y="3059668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 txBox="1"/>
            <p:nvPr/>
          </p:nvSpPr>
          <p:spPr>
            <a:xfrm>
              <a:off x="3124200" y="4126468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33"/>
            <p:cNvCxnSpPr>
              <a:stCxn id="271" idx="6"/>
            </p:cNvCxnSpPr>
            <p:nvPr/>
          </p:nvCxnSpPr>
          <p:spPr>
            <a:xfrm flipH="1" rot="10800000">
              <a:off x="3733800" y="2133600"/>
              <a:ext cx="1981200" cy="1905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8" name="Google Shape;278;p33"/>
            <p:cNvCxnSpPr>
              <a:stCxn id="264" idx="3"/>
              <a:endCxn id="272" idx="6"/>
            </p:cNvCxnSpPr>
            <p:nvPr/>
          </p:nvCxnSpPr>
          <p:spPr>
            <a:xfrm flipH="1">
              <a:off x="3733918" y="2579641"/>
              <a:ext cx="2155800" cy="6588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9" name="Google Shape;279;p33"/>
            <p:cNvCxnSpPr>
              <a:stCxn id="263" idx="3"/>
              <a:endCxn id="271" idx="5"/>
            </p:cNvCxnSpPr>
            <p:nvPr/>
          </p:nvCxnSpPr>
          <p:spPr>
            <a:xfrm rot="10800000">
              <a:off x="3610918" y="2566441"/>
              <a:ext cx="2278800" cy="6228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0" name="Google Shape;280;p33"/>
            <p:cNvCxnSpPr>
              <a:stCxn id="265" idx="5"/>
              <a:endCxn id="272" idx="5"/>
            </p:cNvCxnSpPr>
            <p:nvPr/>
          </p:nvCxnSpPr>
          <p:spPr>
            <a:xfrm rot="10800000">
              <a:off x="3610982" y="3480841"/>
              <a:ext cx="2386500" cy="132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1" name="Google Shape;281;p33"/>
            <p:cNvCxnSpPr>
              <a:stCxn id="272" idx="4"/>
            </p:cNvCxnSpPr>
            <p:nvPr/>
          </p:nvCxnSpPr>
          <p:spPr>
            <a:xfrm>
              <a:off x="3314700" y="3581400"/>
              <a:ext cx="2400300" cy="6096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2" name="Google Shape;282;p33"/>
            <p:cNvCxnSpPr>
              <a:endCxn id="273" idx="6"/>
            </p:cNvCxnSpPr>
            <p:nvPr/>
          </p:nvCxnSpPr>
          <p:spPr>
            <a:xfrm rot="10800000">
              <a:off x="3810000" y="4305300"/>
              <a:ext cx="2187600" cy="16890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