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7086600" cy="9372600"/>
  <p:embeddedFontLst>
    <p:embeddedFont>
      <p:font typeface="Roboto"/>
      <p:regular r:id="rId46"/>
      <p:bold r:id="rId47"/>
      <p:italic r:id="rId48"/>
      <p:boldItalic r:id="rId49"/>
    </p:embeddedFont>
    <p:embeddedFont>
      <p:font typeface="Book Antiqua"/>
      <p:regular r:id="rId50"/>
      <p:bold r:id="rId51"/>
      <p:italic r:id="rId52"/>
      <p:boldItalic r:id="rId53"/>
    </p:embeddedFont>
    <p:embeddedFont>
      <p:font typeface="Helvetica Neue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gFixVtXryCZSD7S/xWoosP+GP1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ookAntiqua-bold.fntdata"/><Relationship Id="rId50" Type="http://schemas.openxmlformats.org/officeDocument/2006/relationships/font" Target="fonts/BookAntiqua-regular.fntdata"/><Relationship Id="rId53" Type="http://schemas.openxmlformats.org/officeDocument/2006/relationships/font" Target="fonts/BookAntiqua-boldItalic.fntdata"/><Relationship Id="rId52" Type="http://schemas.openxmlformats.org/officeDocument/2006/relationships/font" Target="fonts/BookAntiqua-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general approaches exist for dealing with deadlock.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prevent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adopt a policy that eliminates one of the conditions (conditions 1 through 4).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avoid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by making the appropriate dynamic choices based on the current state of resource allocation.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detect the presence of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(conditions 1 through 4 hold) and take action to recover.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discuss each of these approaches in turn.</a:t>
            </a:r>
            <a:endParaRPr/>
          </a:p>
        </p:txBody>
      </p:sp>
      <p:sp>
        <p:nvSpPr>
          <p:cNvPr id="239" name="Google Shape;239;p13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is strategy simply to design a system in such a way that the possibility of deadlock is excluded.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can view deadlock prevention methods as falling into two classes. 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</a:t>
            </a:r>
            <a:r>
              <a:rPr b="1" i="1" lang="en-US"/>
              <a:t>indirect </a:t>
            </a:r>
            <a:r>
              <a:rPr lang="en-US"/>
              <a:t>method of deadlock prevention is to prevent the occurrence of one of the three necessary conditions listed previously (items 1 through 3). 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i="1" lang="en-US"/>
              <a:t>direct </a:t>
            </a:r>
            <a:r>
              <a:rPr lang="en-US"/>
              <a:t>method of deadlock prevention is to prevent the occurrence of a circular wait (item 4).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now examine techniques related to each of the four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conditions.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"/>
              <a:t>Mutual Exclusion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The first of the four listed conditions cannot be disallowed (in general).</a:t>
            </a:r>
            <a:endParaRPr/>
          </a:p>
          <a:p>
            <a:pPr indent="-64770" lvl="1" marL="45720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Times New Roman"/>
              <a:buChar char="•"/>
            </a:pPr>
            <a:r>
              <a:rPr lang="en-US" sz="1020"/>
              <a:t> If access to a resource requires mutual exclusion, then mutual exclusion must be supported by the OS.</a:t>
            </a:r>
            <a:endParaRPr/>
          </a:p>
          <a:p>
            <a:pPr indent="-64770" lvl="1" marL="45720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Times New Roman"/>
              <a:buChar char="•"/>
            </a:pPr>
            <a:r>
              <a:rPr lang="en-US" sz="1020"/>
              <a:t> Some resources, such as files, may allow multiple accesses for reads but only exclusive access for writes. </a:t>
            </a:r>
            <a:endParaRPr/>
          </a:p>
          <a:p>
            <a:pPr indent="-64770" lvl="1" marL="45720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Times New Roman"/>
              <a:buChar char="•"/>
            </a:pPr>
            <a:r>
              <a:rPr lang="en-US" sz="1020"/>
              <a:t>Even in this case, deadlock can occur if more than one process requires write permission.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b="1" sz="1020"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1" lang="en-US" sz="1020"/>
              <a:t>Hold an Wait</a:t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Can be prevented by requiring that a process request all of its required resources at one time and blocking the process until all requests can be granted simultaneously.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Times New Roman"/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This approach is inefficient in two ways.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1) a process may be held up for a long time waiting for all of its resource requests to be filled, when in fact it could have proceeded with only some of the resources.</a:t>
            </a:r>
            <a:endParaRPr/>
          </a:p>
          <a:p>
            <a:pPr indent="-64770" lvl="1" marL="45720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Times New Roman"/>
              <a:buAutoNum type="arabicParenR" startAt="2"/>
            </a:pPr>
            <a:r>
              <a:rPr lang="en-US" sz="1020"/>
              <a:t>resources allocated to a process may remain unused for a considerable period, during which time they are denied to other processes.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Another problem is that a process may not know in advance all of the resources that it will require.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There is also the practical problem created by the use of modular programming or a multithreaded structure for an application.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An application would need to be aware of all resources that will be requested at all levels or in all modules to make the simultaneous request.</a:t>
            </a:r>
            <a:endParaRPr sz="1020"/>
          </a:p>
        </p:txBody>
      </p:sp>
      <p:sp>
        <p:nvSpPr>
          <p:cNvPr id="259" name="Google Shape;259;p16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set of processes is deadlocked when each process in the set is blocked awaiting an event that can only be triggered by another blocked process in the set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typically processes are waiting the freeing up of some requested resource.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Deadlock is permanent because none of the events is ever triggered.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Unlike other problems in concurrent process management, there is no efficient solution in the general case.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avoidance allows the three necessary conditions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but makes judicious choices to assure that the deadlock point is never reached.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Avoidance allows more concurrency than prevention.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With deadlock avoidance, a decision is made dynamically whether the current resource allocation request will, if granted, potentially lead to a deadlock.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Deadlock avoidance requires knowledge of future process resource requests.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process is only started if the maximum claim of all current processes plus those of the new process can be met.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strategy is hardly optimal, because it assumes the worst: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that all processes will make their maximum claims together.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 button goes to http://gaia.ecs.csus.edu/~zhangd/oscal/Banker/Banker.html</a:t>
            </a:r>
            <a:endParaRPr/>
          </a:p>
        </p:txBody>
      </p:sp>
      <p:sp>
        <p:nvSpPr>
          <p:cNvPr id="306" name="Google Shape;306;p23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6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Animated Slide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Click 1</a:t>
            </a:r>
            <a:r>
              <a:rPr lang="en-US"/>
              <a:t> Cars approach intersection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i="1" lang="en-US"/>
              <a:t>Then </a:t>
            </a:r>
            <a:r>
              <a:rPr lang="en-US"/>
              <a:t>Cars announce their resource needs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All deadlocks involve conflicting needs for resources by two or more processes.   A common example is the traffic deadlock.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typical rule of the road in the United States is that a car at a four-way stop should defer to a car immediately to its right.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rule works if there are only two or three cars at the intersection.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If all four cars arrive at about the same time, each will refrain from entering the intersection, this causes a  </a:t>
            </a:r>
            <a:r>
              <a:rPr b="1" lang="en-US"/>
              <a:t>potential deadlock.</a:t>
            </a:r>
            <a:endParaRPr/>
          </a:p>
          <a:p>
            <a:pPr indent="-76200" lvl="1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The deadlock is only potential, not actual, because the necessary resources are available for any of the cars to proceed. </a:t>
            </a:r>
            <a:endParaRPr/>
          </a:p>
          <a:p>
            <a:pPr indent="-76200" lvl="1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If one car eventually does proceed, it can do so.</a:t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0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6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36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7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8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38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9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39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Animated Slide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Click 1</a:t>
            </a:r>
            <a:r>
              <a:rPr lang="en-US"/>
              <a:t> Cars move to deadlock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Then  </a:t>
            </a:r>
            <a:r>
              <a:rPr lang="en-US"/>
              <a:t>Cars announce their resource need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But </a:t>
            </a:r>
            <a:r>
              <a:rPr lang="en-US"/>
              <a:t>if all four cars ignore the rules and proceed (cautiously) into the intersection at the same time, then </a:t>
            </a:r>
            <a:r>
              <a:rPr b="1" lang="en-US"/>
              <a:t>each car seizes one resource </a:t>
            </a:r>
            <a:r>
              <a:rPr lang="en-US"/>
              <a:t>(one quadrant) but cannot proceed because the required second resource has already been seized by another car.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an actual deadlock.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40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40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three must be present for deadlock to occur.</a:t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actually a potential consequence of the first three.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Given that the first three conditions exist, a sequence of events may occur that lead to an unresolvable circular wait.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unresolvable circular wait is in fact the definition of deadlock.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The circular wait listed as condition 4 is unresolvable because the first three conditions hold.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Thus, the four conditions, taken together, constitute necessary and sufficient conditions for deadlock.</a:t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graph edge directed from a process to a resource indicates a resource that has been requested by the process but not yet granted.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Within a resource node, a dot is shown for each instance of that resource.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graph edge directed from a reusable resource node dot to a process indicates a request that has been granted</a:t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2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42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42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42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42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27" name="Google Shape;27;p42"/>
          <p:cNvSpPr txBox="1"/>
          <p:nvPr/>
        </p:nvSpPr>
        <p:spPr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28" name="Google Shape;2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" name="Google Shape;29;p42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4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 rot="5400000">
            <a:off x="2655887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" type="body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37" name="Google Shape;37;p44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6" name="Google Shape;46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7" name="Google Shape;47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8" name="Google Shape;48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3" name="Google Shape;53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1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41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4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41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1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1"/>
          <p:cNvSpPr txBox="1"/>
          <p:nvPr/>
        </p:nvSpPr>
        <p:spPr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41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9" name="Google Shape;19;p41"/>
          <p:cNvSpPr txBox="1"/>
          <p:nvPr/>
        </p:nvSpPr>
        <p:spPr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20" name="Google Shape;2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643855" y="1970078"/>
            <a:ext cx="7772400" cy="1458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</a:t>
            </a:r>
            <a:br>
              <a:rPr lang="en-US"/>
            </a:br>
            <a:r>
              <a:rPr lang="en-US" sz="2000"/>
              <a:t>William Stallings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841375" y="3428235"/>
            <a:ext cx="73773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40025">
            <a:spAutoFit/>
          </a:bodyPr>
          <a:lstStyle/>
          <a:p>
            <a:pPr indent="0" lvl="0" marL="12700" marR="5080" rtl="0" algn="ctr">
              <a:lnSpc>
                <a:spcPct val="11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Systems (CS-2006)  </a:t>
            </a:r>
            <a:br>
              <a:rPr b="1" i="0" lang="en-US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006699"/>
                </a:solidFill>
              </a:rPr>
              <a:t>SPRING</a:t>
            </a:r>
            <a:r>
              <a:rPr b="1" i="0" lang="en-US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b="1" lang="en-US" sz="1600">
                <a:solidFill>
                  <a:srgbClr val="006699"/>
                </a:solidFill>
              </a:rPr>
              <a:t>2</a:t>
            </a:r>
            <a:r>
              <a:rPr b="1" i="0" lang="en-US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, FAST NUCES</a:t>
            </a:r>
            <a:endParaRPr b="1" i="0" sz="16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2726842" y="6167997"/>
            <a:ext cx="4054957" cy="1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COURSE SUPERVISOR:   ANAUM HAMID</a:t>
            </a:r>
            <a:endParaRPr b="0" i="0" sz="1300" u="none" cap="none" strike="noStrike"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3230321" y="6267757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anaum.hamid@nu.edu.pk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Resource Allocation </a:t>
            </a:r>
            <a:br>
              <a:rPr lang="en-US" sz="1500"/>
            </a:br>
            <a:r>
              <a:rPr lang="en-US" sz="1500"/>
              <a:t>Graphs of deadlock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696286" y="1233488"/>
            <a:ext cx="4148764" cy="4898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 sz="1400"/>
              <a:t>Resource instances:</a:t>
            </a:r>
            <a:endParaRPr/>
          </a:p>
          <a:p>
            <a:pPr indent="0" lvl="0" marL="109728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lang="en-US" sz="1400"/>
              <a:t>	◦ One instance of resource type </a:t>
            </a:r>
            <a:r>
              <a:rPr i="1" lang="en-US" sz="1400"/>
              <a:t>R</a:t>
            </a:r>
            <a:r>
              <a:rPr lang="en-US" sz="1400"/>
              <a:t>1</a:t>
            </a:r>
            <a:endParaRPr/>
          </a:p>
          <a:p>
            <a:pPr indent="0" lvl="0" marL="109728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lang="en-US" sz="1400"/>
              <a:t>	◦ Two instances of resource type </a:t>
            </a:r>
            <a:r>
              <a:rPr i="1" lang="en-US" sz="1400"/>
              <a:t>R</a:t>
            </a:r>
            <a:r>
              <a:rPr lang="en-US" sz="1400"/>
              <a:t>2</a:t>
            </a:r>
            <a:endParaRPr/>
          </a:p>
          <a:p>
            <a:pPr indent="0" lvl="0" marL="109728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lang="en-US" sz="1400"/>
              <a:t>	◦ One instance of resource type </a:t>
            </a:r>
            <a:r>
              <a:rPr i="1" lang="en-US" sz="1400"/>
              <a:t>R</a:t>
            </a:r>
            <a:r>
              <a:rPr lang="en-US" sz="1400"/>
              <a:t>3</a:t>
            </a:r>
            <a:endParaRPr/>
          </a:p>
          <a:p>
            <a:pPr indent="0" lvl="0" marL="109728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lang="en-US" sz="1400"/>
              <a:t>	◦ Three instances of resource type </a:t>
            </a:r>
            <a:r>
              <a:rPr i="1" lang="en-US" sz="1400"/>
              <a:t>R</a:t>
            </a:r>
            <a:r>
              <a:rPr lang="en-US" sz="1400"/>
              <a:t>4</a:t>
            </a:r>
            <a:endParaRPr/>
          </a:p>
          <a:p>
            <a:pPr indent="0" lvl="0" marL="109728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/>
          </a:p>
          <a:p>
            <a:pPr indent="0" lvl="0" marL="109728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Char char="●"/>
            </a:pPr>
            <a:r>
              <a:rPr lang="en-US" sz="1400"/>
              <a:t>Process states:</a:t>
            </a:r>
            <a:endParaRPr/>
          </a:p>
          <a:p>
            <a:pPr indent="-342900" lvl="0" marL="452628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Font typeface="Arial"/>
              <a:buAutoNum type="arabicPeriod"/>
            </a:pPr>
            <a:r>
              <a:rPr lang="en-US" sz="1400"/>
              <a:t>◦ Process </a:t>
            </a:r>
            <a:r>
              <a:rPr i="1" lang="en-US" sz="1400"/>
              <a:t>P</a:t>
            </a:r>
            <a:r>
              <a:rPr lang="en-US" sz="1400"/>
              <a:t>1 is holding an instance of resource type </a:t>
            </a:r>
            <a:r>
              <a:rPr i="1" lang="en-US" sz="1400"/>
              <a:t>R</a:t>
            </a:r>
            <a:r>
              <a:rPr lang="en-US" sz="1400"/>
              <a:t>2 and is waiting for an instance of resource type </a:t>
            </a:r>
            <a:r>
              <a:rPr i="1" lang="en-US" sz="1400"/>
              <a:t>R</a:t>
            </a:r>
            <a:r>
              <a:rPr lang="en-US" sz="1400"/>
              <a:t>1.</a:t>
            </a:r>
            <a:endParaRPr/>
          </a:p>
          <a:p>
            <a:pPr indent="-342900" lvl="0" marL="452628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Font typeface="Arial"/>
              <a:buAutoNum type="arabicPeriod"/>
            </a:pPr>
            <a:r>
              <a:rPr lang="en-US" sz="1400"/>
              <a:t>◦ Process </a:t>
            </a:r>
            <a:r>
              <a:rPr i="1" lang="en-US" sz="1400"/>
              <a:t>P</a:t>
            </a:r>
            <a:r>
              <a:rPr lang="en-US" sz="1400"/>
              <a:t>2 is holding an instance of </a:t>
            </a:r>
            <a:r>
              <a:rPr i="1" lang="en-US" sz="1400"/>
              <a:t>R</a:t>
            </a:r>
            <a:r>
              <a:rPr lang="en-US" sz="1400"/>
              <a:t>1 and an instance of </a:t>
            </a:r>
            <a:r>
              <a:rPr i="1" lang="en-US" sz="1400"/>
              <a:t>R</a:t>
            </a:r>
            <a:r>
              <a:rPr lang="en-US" sz="1400"/>
              <a:t>2 and is waiting for an instance of </a:t>
            </a:r>
            <a:r>
              <a:rPr i="1" lang="en-US" sz="1400"/>
              <a:t>R</a:t>
            </a:r>
            <a:r>
              <a:rPr lang="en-US" sz="1400"/>
              <a:t>3.</a:t>
            </a:r>
            <a:endParaRPr/>
          </a:p>
          <a:p>
            <a:pPr indent="-342900" lvl="0" marL="452628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260"/>
              <a:buFont typeface="Arial"/>
              <a:buAutoNum type="arabicPeriod"/>
            </a:pPr>
            <a:r>
              <a:rPr lang="en-US" sz="1400"/>
              <a:t>◦ Process </a:t>
            </a:r>
            <a:r>
              <a:rPr i="1" lang="en-US" sz="1400"/>
              <a:t>P</a:t>
            </a:r>
            <a:r>
              <a:rPr lang="en-US" sz="1400"/>
              <a:t>3 is holding an instance of </a:t>
            </a:r>
            <a:r>
              <a:rPr i="1" lang="en-US" sz="1400"/>
              <a:t>R</a:t>
            </a:r>
            <a:r>
              <a:rPr lang="en-US" sz="1400"/>
              <a:t>3.</a:t>
            </a:r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7450" y="1280243"/>
            <a:ext cx="4532444" cy="4979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1"/>
          <p:cNvGrpSpPr/>
          <p:nvPr/>
        </p:nvGrpSpPr>
        <p:grpSpPr>
          <a:xfrm>
            <a:off x="762000" y="2055302"/>
            <a:ext cx="3810000" cy="3126297"/>
            <a:chOff x="2895600" y="1981200"/>
            <a:chExt cx="3886200" cy="2667000"/>
          </a:xfrm>
        </p:grpSpPr>
        <p:sp>
          <p:nvSpPr>
            <p:cNvPr id="159" name="Google Shape;159;p11"/>
            <p:cNvSpPr/>
            <p:nvPr/>
          </p:nvSpPr>
          <p:spPr>
            <a:xfrm>
              <a:off x="5715000" y="2057400"/>
              <a:ext cx="1066800" cy="685800"/>
            </a:xfrm>
            <a:prstGeom prst="rect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715000" y="2971800"/>
              <a:ext cx="1066800" cy="685800"/>
            </a:xfrm>
            <a:prstGeom prst="rect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5715000" y="3962400"/>
              <a:ext cx="1066800" cy="685800"/>
            </a:xfrm>
            <a:prstGeom prst="rect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867400" y="22098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5867400" y="3124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5867400" y="25146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5867400" y="34290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5867400" y="44196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7" name="Google Shape;167;p11"/>
            <p:cNvSpPr txBox="1"/>
            <p:nvPr/>
          </p:nvSpPr>
          <p:spPr>
            <a:xfrm>
              <a:off x="6213902" y="2209800"/>
              <a:ext cx="4796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R1</a:t>
              </a:r>
              <a:endParaRPr/>
            </a:p>
          </p:txBody>
        </p:sp>
        <p:sp>
          <p:nvSpPr>
            <p:cNvPr id="168" name="Google Shape;168;p11"/>
            <p:cNvSpPr txBox="1"/>
            <p:nvPr/>
          </p:nvSpPr>
          <p:spPr>
            <a:xfrm>
              <a:off x="6225982" y="3124200"/>
              <a:ext cx="4796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R2</a:t>
              </a:r>
              <a:endParaRPr/>
            </a:p>
          </p:txBody>
        </p:sp>
        <p:sp>
          <p:nvSpPr>
            <p:cNvPr id="169" name="Google Shape;169;p11"/>
            <p:cNvSpPr txBox="1"/>
            <p:nvPr/>
          </p:nvSpPr>
          <p:spPr>
            <a:xfrm>
              <a:off x="6225982" y="4114800"/>
              <a:ext cx="4796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R3</a:t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2895600" y="1981200"/>
              <a:ext cx="838200" cy="685800"/>
            </a:xfrm>
            <a:prstGeom prst="ellipse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895600" y="2895600"/>
              <a:ext cx="838200" cy="685800"/>
            </a:xfrm>
            <a:prstGeom prst="ellipse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971800" y="3962400"/>
              <a:ext cx="838200" cy="685800"/>
            </a:xfrm>
            <a:prstGeom prst="ellipse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3" name="Google Shape;173;p11"/>
            <p:cNvSpPr txBox="1"/>
            <p:nvPr/>
          </p:nvSpPr>
          <p:spPr>
            <a:xfrm>
              <a:off x="3048000" y="2133600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P1</a:t>
              </a:r>
              <a:endParaRPr/>
            </a:p>
          </p:txBody>
        </p:sp>
        <p:sp>
          <p:nvSpPr>
            <p:cNvPr id="174" name="Google Shape;174;p11"/>
            <p:cNvSpPr txBox="1"/>
            <p:nvPr/>
          </p:nvSpPr>
          <p:spPr>
            <a:xfrm>
              <a:off x="3048000" y="3059668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P2</a:t>
              </a:r>
              <a:endParaRPr/>
            </a:p>
          </p:txBody>
        </p:sp>
        <p:sp>
          <p:nvSpPr>
            <p:cNvPr id="175" name="Google Shape;175;p11"/>
            <p:cNvSpPr txBox="1"/>
            <p:nvPr/>
          </p:nvSpPr>
          <p:spPr>
            <a:xfrm>
              <a:off x="3124200" y="4126468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P3</a:t>
              </a:r>
              <a:endParaRPr/>
            </a:p>
          </p:txBody>
        </p:sp>
        <p:cxnSp>
          <p:nvCxnSpPr>
            <p:cNvPr id="176" name="Google Shape;176;p11"/>
            <p:cNvCxnSpPr>
              <a:stCxn id="170" idx="6"/>
            </p:cNvCxnSpPr>
            <p:nvPr/>
          </p:nvCxnSpPr>
          <p:spPr>
            <a:xfrm flipH="1" rot="10800000">
              <a:off x="3733800" y="2133600"/>
              <a:ext cx="1981200" cy="1905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7" name="Google Shape;177;p11"/>
            <p:cNvCxnSpPr>
              <a:stCxn id="164" idx="3"/>
              <a:endCxn id="171" idx="6"/>
            </p:cNvCxnSpPr>
            <p:nvPr/>
          </p:nvCxnSpPr>
          <p:spPr>
            <a:xfrm flipH="1">
              <a:off x="3733918" y="2579641"/>
              <a:ext cx="2155800" cy="6588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8" name="Google Shape;178;p11"/>
            <p:cNvCxnSpPr>
              <a:stCxn id="163" idx="3"/>
              <a:endCxn id="170" idx="5"/>
            </p:cNvCxnSpPr>
            <p:nvPr/>
          </p:nvCxnSpPr>
          <p:spPr>
            <a:xfrm rot="10800000">
              <a:off x="3610918" y="2566441"/>
              <a:ext cx="2278800" cy="6228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9" name="Google Shape;179;p11"/>
            <p:cNvCxnSpPr>
              <a:stCxn id="165" idx="5"/>
              <a:endCxn id="171" idx="5"/>
            </p:cNvCxnSpPr>
            <p:nvPr/>
          </p:nvCxnSpPr>
          <p:spPr>
            <a:xfrm rot="10800000">
              <a:off x="3610982" y="3480841"/>
              <a:ext cx="2386500" cy="132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0" name="Google Shape;180;p11"/>
            <p:cNvCxnSpPr>
              <a:stCxn id="171" idx="4"/>
            </p:cNvCxnSpPr>
            <p:nvPr/>
          </p:nvCxnSpPr>
          <p:spPr>
            <a:xfrm>
              <a:off x="3314700" y="3581400"/>
              <a:ext cx="2400300" cy="6096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1" name="Google Shape;181;p11"/>
            <p:cNvCxnSpPr>
              <a:endCxn id="172" idx="6"/>
            </p:cNvCxnSpPr>
            <p:nvPr/>
          </p:nvCxnSpPr>
          <p:spPr>
            <a:xfrm rot="10800000">
              <a:off x="3810000" y="4305300"/>
              <a:ext cx="2187600" cy="1689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964" y="1583344"/>
            <a:ext cx="4083770" cy="407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 txBox="1"/>
          <p:nvPr>
            <p:ph type="title"/>
          </p:nvPr>
        </p:nvSpPr>
        <p:spPr>
          <a:xfrm>
            <a:off x="382494" y="649791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Allocation </a:t>
            </a:r>
            <a:br>
              <a:rPr lang="en-US"/>
            </a:br>
            <a:r>
              <a:rPr lang="en-US"/>
              <a:t>Graphs of deadlock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2"/>
          <p:cNvGrpSpPr/>
          <p:nvPr/>
        </p:nvGrpSpPr>
        <p:grpSpPr>
          <a:xfrm>
            <a:off x="2327063" y="1472967"/>
            <a:ext cx="5023273" cy="4572000"/>
            <a:chOff x="2606996" y="1447800"/>
            <a:chExt cx="5023273" cy="4572000"/>
          </a:xfrm>
        </p:grpSpPr>
        <p:grpSp>
          <p:nvGrpSpPr>
            <p:cNvPr id="189" name="Google Shape;189;p12"/>
            <p:cNvGrpSpPr/>
            <p:nvPr/>
          </p:nvGrpSpPr>
          <p:grpSpPr>
            <a:xfrm>
              <a:off x="2606996" y="1447800"/>
              <a:ext cx="4953000" cy="2667000"/>
              <a:chOff x="2895600" y="1981200"/>
              <a:chExt cx="3886200" cy="266700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5715000" y="2057400"/>
                <a:ext cx="1066800" cy="685800"/>
              </a:xfrm>
              <a:prstGeom prst="rect">
                <a:avLst/>
              </a:prstGeom>
              <a:noFill/>
              <a:ln cap="flat" cmpd="sng" w="25400">
                <a:solidFill>
                  <a:srgbClr val="6F94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>
                <a:off x="5715000" y="2971800"/>
                <a:ext cx="1066800" cy="685800"/>
              </a:xfrm>
              <a:prstGeom prst="rect">
                <a:avLst/>
              </a:prstGeom>
              <a:noFill/>
              <a:ln cap="flat" cmpd="sng" w="25400">
                <a:solidFill>
                  <a:srgbClr val="6F94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2" name="Google Shape;192;p12"/>
              <p:cNvSpPr/>
              <p:nvPr/>
            </p:nvSpPr>
            <p:spPr>
              <a:xfrm>
                <a:off x="5715000" y="3962400"/>
                <a:ext cx="1066800" cy="685800"/>
              </a:xfrm>
              <a:prstGeom prst="rect">
                <a:avLst/>
              </a:prstGeom>
              <a:noFill/>
              <a:ln cap="flat" cmpd="sng" w="25400">
                <a:solidFill>
                  <a:srgbClr val="6F94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>
                <a:off x="5867400" y="2514600"/>
                <a:ext cx="1524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6F94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4" name="Google Shape;194;p12"/>
              <p:cNvSpPr/>
              <p:nvPr/>
            </p:nvSpPr>
            <p:spPr>
              <a:xfrm>
                <a:off x="5867400" y="3429000"/>
                <a:ext cx="1524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6F94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5" name="Google Shape;195;p12"/>
              <p:cNvSpPr/>
              <p:nvPr/>
            </p:nvSpPr>
            <p:spPr>
              <a:xfrm>
                <a:off x="5867400" y="4419600"/>
                <a:ext cx="1524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6F94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6" name="Google Shape;196;p12"/>
              <p:cNvSpPr txBox="1"/>
              <p:nvPr/>
            </p:nvSpPr>
            <p:spPr>
              <a:xfrm>
                <a:off x="6213902" y="2209800"/>
                <a:ext cx="26309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F1</a:t>
                </a:r>
                <a:endParaRPr/>
              </a:p>
            </p:txBody>
          </p:sp>
          <p:sp>
            <p:nvSpPr>
              <p:cNvPr id="197" name="Google Shape;197;p12"/>
              <p:cNvSpPr txBox="1"/>
              <p:nvPr/>
            </p:nvSpPr>
            <p:spPr>
              <a:xfrm>
                <a:off x="6225982" y="3124200"/>
                <a:ext cx="26309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F2</a:t>
                </a:r>
                <a:endParaRPr/>
              </a:p>
            </p:txBody>
          </p:sp>
          <p:sp>
            <p:nvSpPr>
              <p:cNvPr id="198" name="Google Shape;198;p12"/>
              <p:cNvSpPr txBox="1"/>
              <p:nvPr/>
            </p:nvSpPr>
            <p:spPr>
              <a:xfrm>
                <a:off x="6225982" y="4114800"/>
                <a:ext cx="26309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F3</a:t>
                </a:r>
                <a:endParaRPr/>
              </a:p>
            </p:txBody>
          </p:sp>
          <p:sp>
            <p:nvSpPr>
              <p:cNvPr id="199" name="Google Shape;199;p12"/>
              <p:cNvSpPr/>
              <p:nvPr/>
            </p:nvSpPr>
            <p:spPr>
              <a:xfrm>
                <a:off x="2895600" y="1981200"/>
                <a:ext cx="838200" cy="685800"/>
              </a:xfrm>
              <a:prstGeom prst="ellipse">
                <a:avLst/>
              </a:prstGeom>
              <a:noFill/>
              <a:ln cap="flat" cmpd="sng" w="25400">
                <a:solidFill>
                  <a:srgbClr val="6F94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0" name="Google Shape;200;p12"/>
              <p:cNvSpPr/>
              <p:nvPr/>
            </p:nvSpPr>
            <p:spPr>
              <a:xfrm>
                <a:off x="2895600" y="2895600"/>
                <a:ext cx="838200" cy="685800"/>
              </a:xfrm>
              <a:prstGeom prst="ellipse">
                <a:avLst/>
              </a:prstGeom>
              <a:noFill/>
              <a:ln cap="flat" cmpd="sng" w="25400">
                <a:solidFill>
                  <a:srgbClr val="6F94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1" name="Google Shape;201;p12"/>
              <p:cNvSpPr/>
              <p:nvPr/>
            </p:nvSpPr>
            <p:spPr>
              <a:xfrm>
                <a:off x="2971800" y="3962400"/>
                <a:ext cx="838200" cy="685800"/>
              </a:xfrm>
              <a:prstGeom prst="ellipse">
                <a:avLst/>
              </a:prstGeom>
              <a:noFill/>
              <a:ln cap="flat" cmpd="sng" w="25400">
                <a:solidFill>
                  <a:srgbClr val="6F94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2" name="Google Shape;202;p12"/>
              <p:cNvSpPr txBox="1"/>
              <p:nvPr/>
            </p:nvSpPr>
            <p:spPr>
              <a:xfrm>
                <a:off x="3048000" y="2133600"/>
                <a:ext cx="4667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P1</a:t>
                </a:r>
                <a:endParaRPr/>
              </a:p>
            </p:txBody>
          </p:sp>
          <p:sp>
            <p:nvSpPr>
              <p:cNvPr id="203" name="Google Shape;203;p12"/>
              <p:cNvSpPr txBox="1"/>
              <p:nvPr/>
            </p:nvSpPr>
            <p:spPr>
              <a:xfrm>
                <a:off x="3048000" y="3059668"/>
                <a:ext cx="4667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P2</a:t>
                </a:r>
                <a:endParaRPr/>
              </a:p>
            </p:txBody>
          </p:sp>
          <p:sp>
            <p:nvSpPr>
              <p:cNvPr id="204" name="Google Shape;204;p12"/>
              <p:cNvSpPr txBox="1"/>
              <p:nvPr/>
            </p:nvSpPr>
            <p:spPr>
              <a:xfrm>
                <a:off x="3124200" y="4126468"/>
                <a:ext cx="4667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P3</a:t>
                </a:r>
                <a:endParaRPr/>
              </a:p>
            </p:txBody>
          </p:sp>
        </p:grpSp>
        <p:sp>
          <p:nvSpPr>
            <p:cNvPr id="205" name="Google Shape;205;p12"/>
            <p:cNvSpPr/>
            <p:nvPr/>
          </p:nvSpPr>
          <p:spPr>
            <a:xfrm>
              <a:off x="2661669" y="4393556"/>
              <a:ext cx="1068294" cy="685800"/>
            </a:xfrm>
            <a:prstGeom prst="ellipse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704114" y="5281487"/>
              <a:ext cx="1068294" cy="685800"/>
            </a:xfrm>
            <a:prstGeom prst="ellipse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7" name="Google Shape;207;p12"/>
            <p:cNvSpPr txBox="1"/>
            <p:nvPr/>
          </p:nvSpPr>
          <p:spPr>
            <a:xfrm>
              <a:off x="2929371" y="4531796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P4</a:t>
              </a:r>
              <a:endParaRPr/>
            </a:p>
          </p:txBody>
        </p:sp>
        <p:sp>
          <p:nvSpPr>
            <p:cNvPr id="208" name="Google Shape;208;p12"/>
            <p:cNvSpPr txBox="1"/>
            <p:nvPr/>
          </p:nvSpPr>
          <p:spPr>
            <a:xfrm>
              <a:off x="3034257" y="5460356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P5</a:t>
              </a:r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6270622" y="5334000"/>
              <a:ext cx="1359647" cy="685800"/>
            </a:xfrm>
            <a:prstGeom prst="rect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6200349" y="4387403"/>
              <a:ext cx="1359647" cy="685800"/>
            </a:xfrm>
            <a:prstGeom prst="rect">
              <a:avLst/>
            </a:prstGeom>
            <a:noFill/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6312147" y="4863028"/>
              <a:ext cx="194235" cy="76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6394583" y="5753488"/>
              <a:ext cx="194235" cy="76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6F9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3" name="Google Shape;213;p12"/>
            <p:cNvSpPr txBox="1"/>
            <p:nvPr/>
          </p:nvSpPr>
          <p:spPr>
            <a:xfrm>
              <a:off x="6865530" y="4593351"/>
              <a:ext cx="453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F4</a:t>
              </a:r>
              <a:endParaRPr/>
            </a:p>
          </p:txBody>
        </p:sp>
        <p:sp>
          <p:nvSpPr>
            <p:cNvPr id="214" name="Google Shape;214;p12"/>
            <p:cNvSpPr txBox="1"/>
            <p:nvPr/>
          </p:nvSpPr>
          <p:spPr>
            <a:xfrm>
              <a:off x="6905392" y="5521911"/>
              <a:ext cx="453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F5</a:t>
              </a:r>
              <a:endParaRPr/>
            </a:p>
          </p:txBody>
        </p:sp>
        <p:cxnSp>
          <p:nvCxnSpPr>
            <p:cNvPr id="215" name="Google Shape;215;p12"/>
            <p:cNvCxnSpPr>
              <a:stCxn id="193" idx="0"/>
              <a:endCxn id="199" idx="6"/>
            </p:cNvCxnSpPr>
            <p:nvPr/>
          </p:nvCxnSpPr>
          <p:spPr>
            <a:xfrm rot="10800000">
              <a:off x="3675302" y="1790700"/>
              <a:ext cx="2816400" cy="1905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6" name="Google Shape;216;p12"/>
            <p:cNvCxnSpPr>
              <a:stCxn id="194" idx="0"/>
              <a:endCxn id="200" idx="6"/>
            </p:cNvCxnSpPr>
            <p:nvPr/>
          </p:nvCxnSpPr>
          <p:spPr>
            <a:xfrm rot="10800000">
              <a:off x="3675302" y="2705100"/>
              <a:ext cx="2816400" cy="1905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7" name="Google Shape;217;p12"/>
            <p:cNvCxnSpPr>
              <a:stCxn id="195" idx="0"/>
              <a:endCxn id="201" idx="6"/>
            </p:cNvCxnSpPr>
            <p:nvPr/>
          </p:nvCxnSpPr>
          <p:spPr>
            <a:xfrm rot="10800000">
              <a:off x="3772502" y="3771900"/>
              <a:ext cx="2719200" cy="1143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" name="Google Shape;218;p12"/>
            <p:cNvCxnSpPr>
              <a:stCxn id="211" idx="1"/>
              <a:endCxn id="205" idx="6"/>
            </p:cNvCxnSpPr>
            <p:nvPr/>
          </p:nvCxnSpPr>
          <p:spPr>
            <a:xfrm rot="10800000">
              <a:off x="3729992" y="4736487"/>
              <a:ext cx="2610600" cy="1377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9" name="Google Shape;219;p12"/>
            <p:cNvCxnSpPr>
              <a:stCxn id="212" idx="1"/>
            </p:cNvCxnSpPr>
            <p:nvPr/>
          </p:nvCxnSpPr>
          <p:spPr>
            <a:xfrm rot="10800000">
              <a:off x="3771628" y="5753547"/>
              <a:ext cx="2651400" cy="111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0" name="Google Shape;220;p12"/>
            <p:cNvCxnSpPr>
              <a:stCxn id="199" idx="5"/>
            </p:cNvCxnSpPr>
            <p:nvPr/>
          </p:nvCxnSpPr>
          <p:spPr>
            <a:xfrm>
              <a:off x="3518842" y="2033167"/>
              <a:ext cx="2681400" cy="5577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1" name="Google Shape;221;p12"/>
            <p:cNvCxnSpPr>
              <a:stCxn id="200" idx="5"/>
            </p:cNvCxnSpPr>
            <p:nvPr/>
          </p:nvCxnSpPr>
          <p:spPr>
            <a:xfrm>
              <a:off x="3518842" y="2947567"/>
              <a:ext cx="2628300" cy="6456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2" name="Google Shape;222;p12"/>
            <p:cNvCxnSpPr>
              <a:stCxn id="201" idx="5"/>
            </p:cNvCxnSpPr>
            <p:nvPr/>
          </p:nvCxnSpPr>
          <p:spPr>
            <a:xfrm>
              <a:off x="3615960" y="4014367"/>
              <a:ext cx="2584500" cy="5046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3" name="Google Shape;223;p12"/>
            <p:cNvCxnSpPr>
              <a:stCxn id="205" idx="5"/>
            </p:cNvCxnSpPr>
            <p:nvPr/>
          </p:nvCxnSpPr>
          <p:spPr>
            <a:xfrm>
              <a:off x="3573515" y="4978923"/>
              <a:ext cx="2697000" cy="5016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4" name="Google Shape;224;p12"/>
            <p:cNvCxnSpPr>
              <a:stCxn id="206" idx="7"/>
            </p:cNvCxnSpPr>
            <p:nvPr/>
          </p:nvCxnSpPr>
          <p:spPr>
            <a:xfrm flipH="1" rot="10800000">
              <a:off x="3615960" y="2027020"/>
              <a:ext cx="2584500" cy="3354900"/>
            </a:xfrm>
            <a:prstGeom prst="straightConnector1">
              <a:avLst/>
            </a:prstGeom>
            <a:noFill/>
            <a:ln cap="flat" cmpd="sng" w="9525">
              <a:solidFill>
                <a:srgbClr val="97CB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5" name="Google Shape;225;p12"/>
            <p:cNvSpPr txBox="1"/>
            <p:nvPr/>
          </p:nvSpPr>
          <p:spPr>
            <a:xfrm>
              <a:off x="4592804" y="1554067"/>
              <a:ext cx="6206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held</a:t>
              </a:r>
              <a:endParaRPr/>
            </a:p>
          </p:txBody>
        </p:sp>
        <p:sp>
          <p:nvSpPr>
            <p:cNvPr id="226" name="Google Shape;226;p12"/>
            <p:cNvSpPr txBox="1"/>
            <p:nvPr/>
          </p:nvSpPr>
          <p:spPr>
            <a:xfrm>
              <a:off x="4317136" y="2427573"/>
              <a:ext cx="6206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held</a:t>
              </a:r>
              <a:endParaRPr/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4549253" y="3550622"/>
              <a:ext cx="6206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held</a:t>
              </a:r>
              <a:endParaRPr/>
            </a:p>
          </p:txBody>
        </p:sp>
        <p:sp>
          <p:nvSpPr>
            <p:cNvPr id="228" name="Google Shape;228;p12"/>
            <p:cNvSpPr txBox="1"/>
            <p:nvPr/>
          </p:nvSpPr>
          <p:spPr>
            <a:xfrm>
              <a:off x="4373912" y="4461997"/>
              <a:ext cx="6206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held</a:t>
              </a:r>
              <a:endParaRPr/>
            </a:p>
          </p:txBody>
        </p:sp>
        <p:sp>
          <p:nvSpPr>
            <p:cNvPr id="229" name="Google Shape;229;p12"/>
            <p:cNvSpPr txBox="1"/>
            <p:nvPr/>
          </p:nvSpPr>
          <p:spPr>
            <a:xfrm>
              <a:off x="4649462" y="5480503"/>
              <a:ext cx="6206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held</a:t>
              </a:r>
              <a:endParaRPr/>
            </a:p>
          </p:txBody>
        </p:sp>
        <p:sp>
          <p:nvSpPr>
            <p:cNvPr id="230" name="Google Shape;230;p12"/>
            <p:cNvSpPr txBox="1"/>
            <p:nvPr/>
          </p:nvSpPr>
          <p:spPr>
            <a:xfrm>
              <a:off x="4859594" y="2026914"/>
              <a:ext cx="60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Req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1" name="Google Shape;231;p12"/>
            <p:cNvSpPr txBox="1"/>
            <p:nvPr/>
          </p:nvSpPr>
          <p:spPr>
            <a:xfrm>
              <a:off x="5083496" y="3029112"/>
              <a:ext cx="60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Req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2" name="Google Shape;232;p12"/>
            <p:cNvSpPr txBox="1"/>
            <p:nvPr/>
          </p:nvSpPr>
          <p:spPr>
            <a:xfrm>
              <a:off x="5163523" y="4018142"/>
              <a:ext cx="60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Req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3" name="Google Shape;233;p12"/>
            <p:cNvSpPr txBox="1"/>
            <p:nvPr/>
          </p:nvSpPr>
          <p:spPr>
            <a:xfrm>
              <a:off x="4498534" y="4819702"/>
              <a:ext cx="60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Req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4" name="Google Shape;234;p12"/>
            <p:cNvSpPr txBox="1"/>
            <p:nvPr/>
          </p:nvSpPr>
          <p:spPr>
            <a:xfrm>
              <a:off x="5461719" y="5027825"/>
              <a:ext cx="60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Req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35" name="Google Shape;235;p12"/>
          <p:cNvSpPr txBox="1"/>
          <p:nvPr>
            <p:ph type="title"/>
          </p:nvPr>
        </p:nvSpPr>
        <p:spPr>
          <a:xfrm>
            <a:off x="1447800" y="199909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RAG of Dinning Philosopher Problem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idx="1" type="body"/>
          </p:nvPr>
        </p:nvSpPr>
        <p:spPr>
          <a:xfrm>
            <a:off x="1217511" y="1822661"/>
            <a:ext cx="7137924" cy="321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Three general approaches exist for dealing with deadlock.</a:t>
            </a:r>
            <a:endParaRPr/>
          </a:p>
          <a:p>
            <a:pPr indent="-184150" lvl="1" marL="742950" rtl="0" algn="l"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7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2000"/>
              <a:t>Prevent deadlock</a:t>
            </a:r>
            <a:endParaRPr/>
          </a:p>
          <a:p>
            <a:pPr indent="-241300" lvl="1" marL="800100" rtl="0" algn="l">
              <a:spcBef>
                <a:spcPts val="7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7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2000"/>
              <a:t>Avoid deadlock</a:t>
            </a:r>
            <a:endParaRPr/>
          </a:p>
          <a:p>
            <a:pPr indent="-241300" lvl="1" marL="800100" rtl="0" algn="l">
              <a:spcBef>
                <a:spcPts val="7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000"/>
          </a:p>
          <a:p>
            <a:pPr indent="-342900" lvl="1" marL="800100" rtl="0" algn="l">
              <a:spcBef>
                <a:spcPts val="7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2000"/>
              <a:t>Detect Deadlock</a:t>
            </a:r>
            <a:endParaRPr/>
          </a:p>
        </p:txBody>
      </p:sp>
      <p:sp>
        <p:nvSpPr>
          <p:cNvPr id="242" name="Google Shape;242;p13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Deadlock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Deadlock</a:t>
            </a:r>
            <a:endParaRPr/>
          </a:p>
        </p:txBody>
      </p:sp>
      <p:pic>
        <p:nvPicPr>
          <p:cNvPr descr="Image result for deadlock prevention mutual exclusion example" id="248" name="Google Shape;2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68" y="1477510"/>
            <a:ext cx="886046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579947" y="1703272"/>
            <a:ext cx="8229599" cy="4420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Design a system in such a way that the possibility of deadlock is excluded.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Two main methods</a:t>
            </a:r>
            <a:endParaRPr/>
          </a:p>
          <a:p>
            <a:pPr indent="-194309" lvl="1" marL="742950" rtl="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Indirect – prevent one of the three necessary conditions from occurring</a:t>
            </a:r>
            <a:endParaRPr/>
          </a:p>
          <a:p>
            <a:pPr indent="-194309" lvl="1" marL="742950" rtl="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Direct – prevent circular waits</a:t>
            </a:r>
            <a:endParaRPr/>
          </a:p>
        </p:txBody>
      </p:sp>
      <p:sp>
        <p:nvSpPr>
          <p:cNvPr id="255" name="Google Shape;255;p15"/>
          <p:cNvSpPr txBox="1"/>
          <p:nvPr>
            <p:ph type="title"/>
          </p:nvPr>
        </p:nvSpPr>
        <p:spPr>
          <a:xfrm>
            <a:off x="457200" y="54626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Strategy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457200" y="166971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spcBef>
                <a:spcPts val="0"/>
              </a:spcBef>
              <a:spcAft>
                <a:spcPts val="0"/>
              </a:spcAft>
              <a:buSzPts val="2520"/>
              <a:buFont typeface="Arial"/>
              <a:buAutoNum type="arabicPeriod"/>
            </a:pPr>
            <a:r>
              <a:rPr lang="en-US" sz="2800"/>
              <a:t>Mutual Exclusion</a:t>
            </a:r>
            <a:endParaRPr/>
          </a:p>
          <a:p>
            <a:pPr indent="-335280" lvl="1" marL="914400" rtl="0" algn="ctr">
              <a:spcBef>
                <a:spcPts val="84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 sz="2400"/>
          </a:p>
          <a:p>
            <a:pPr indent="-514350" lvl="0" marL="514350" rtl="0" algn="ctr">
              <a:spcBef>
                <a:spcPts val="980"/>
              </a:spcBef>
              <a:spcAft>
                <a:spcPts val="0"/>
              </a:spcAft>
              <a:buSzPts val="2520"/>
              <a:buFont typeface="Arial"/>
              <a:buAutoNum type="arabicPeriod"/>
            </a:pPr>
            <a:r>
              <a:rPr lang="en-US" sz="2800"/>
              <a:t>Hold and Wait</a:t>
            </a:r>
            <a:endParaRPr/>
          </a:p>
          <a:p>
            <a:pPr indent="-354330" lvl="0" marL="514350" rtl="0" algn="ctr">
              <a:spcBef>
                <a:spcPts val="98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t/>
            </a:r>
            <a:endParaRPr sz="2800"/>
          </a:p>
          <a:p>
            <a:pPr indent="-514350" lvl="0" marL="514350" rtl="0" algn="ctr">
              <a:spcBef>
                <a:spcPts val="980"/>
              </a:spcBef>
              <a:spcAft>
                <a:spcPts val="0"/>
              </a:spcAft>
              <a:buSzPts val="2520"/>
              <a:buFont typeface="Arial"/>
              <a:buAutoNum type="arabicPeriod"/>
            </a:pPr>
            <a:r>
              <a:rPr lang="en-US" sz="2800"/>
              <a:t>No Preemption</a:t>
            </a:r>
            <a:endParaRPr/>
          </a:p>
          <a:p>
            <a:pPr indent="-354330" lvl="0" marL="514350" rtl="0" algn="ctr">
              <a:spcBef>
                <a:spcPts val="98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t/>
            </a:r>
            <a:endParaRPr sz="2800"/>
          </a:p>
          <a:p>
            <a:pPr indent="-514350" lvl="0" marL="514350" rtl="0" algn="ctr">
              <a:spcBef>
                <a:spcPts val="980"/>
              </a:spcBef>
              <a:spcAft>
                <a:spcPts val="0"/>
              </a:spcAft>
              <a:buSzPts val="2520"/>
              <a:buFont typeface="Arial"/>
              <a:buAutoNum type="arabicPeriod"/>
            </a:pPr>
            <a:r>
              <a:rPr lang="en-US" sz="2800"/>
              <a:t>Circular Wait</a:t>
            </a:r>
            <a:endParaRPr/>
          </a:p>
          <a:p>
            <a:pPr indent="-182880" lvl="0" marL="342900" rtl="0" algn="l"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800"/>
          </a:p>
        </p:txBody>
      </p:sp>
      <p:sp>
        <p:nvSpPr>
          <p:cNvPr id="262" name="Google Shape;262;p16"/>
          <p:cNvSpPr txBox="1"/>
          <p:nvPr>
            <p:ph type="title"/>
          </p:nvPr>
        </p:nvSpPr>
        <p:spPr>
          <a:xfrm>
            <a:off x="457200" y="65756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ourses.cs.washington.edu/courses/cse410/99au/lectures/Lecture-11-12/img007.GIF"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89" y="973123"/>
            <a:ext cx="8163120" cy="522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 txBox="1"/>
          <p:nvPr>
            <p:ph type="title"/>
          </p:nvPr>
        </p:nvSpPr>
        <p:spPr>
          <a:xfrm>
            <a:off x="457200" y="47386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457200" y="55006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pic>
        <p:nvPicPr>
          <p:cNvPr descr="https://courses.cs.washington.edu/courses/cse410/99au/lectures/Lecture-11-12/img008.GIF" id="274" name="Google Shape;2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7030"/>
            <a:ext cx="8229600" cy="51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pic>
        <p:nvPicPr>
          <p:cNvPr descr="https://courses.cs.washington.edu/courses/cse410/99au/lectures/Lecture-11-12/img010.GIF" id="280" name="Google Shape;2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060" y="924886"/>
            <a:ext cx="8071740" cy="500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1" type="body"/>
          </p:nvPr>
        </p:nvSpPr>
        <p:spPr>
          <a:xfrm>
            <a:off x="1259456" y="1258655"/>
            <a:ext cx="7007894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A set of processes is deadlocked, when each process in the set is blocked awaiting an event that can only be triggered by another blocked process in the set.</a:t>
            </a:r>
            <a:endParaRPr/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Typically involves processes competing for the same set of resources</a:t>
            </a:r>
            <a:endParaRPr/>
          </a:p>
          <a:p>
            <a:pPr indent="-342900" lvl="0" marL="342900" rtl="0" algn="l">
              <a:spcBef>
                <a:spcPts val="84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No efficient solution</a:t>
            </a:r>
            <a:endParaRPr/>
          </a:p>
        </p:txBody>
      </p:sp>
      <p:sp>
        <p:nvSpPr>
          <p:cNvPr id="79" name="Google Shape;79;p2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457200" y="47386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pic>
        <p:nvPicPr>
          <p:cNvPr descr="https://courses.cs.washington.edu/courses/cse410/99au/lectures/Lecture-11-12/img012.GIF" id="286" name="Google Shape;2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50131"/>
            <a:ext cx="8382000" cy="5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1804740" y="1313373"/>
            <a:ext cx="6139634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 decision is made dynamically whether the current resource allocation request will, if granted, potentially lead to a deadlock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Requires knowledge of future process requests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Avoidance</a:t>
            </a:r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457200" y="34290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Two Approaches to </a:t>
            </a:r>
            <a:br>
              <a:rPr b="1" lang="en-US" sz="3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Deadlock Avoidance</a:t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881951" y="4464560"/>
            <a:ext cx="7985212" cy="146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Initiation Denial</a:t>
            </a:r>
            <a:endParaRPr/>
          </a:p>
          <a:p>
            <a:pPr indent="-251459" lvl="1" marL="800100" marR="0" rtl="0" algn="ctr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ctr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Allocation Denial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822674" y="1627770"/>
            <a:ext cx="7498651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A process is only started, if the maximum claim of all current processes plus those of the new process can be met. 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Not optimal,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Assumes the worst: that all processes will make their maximum claims together.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 txBox="1"/>
          <p:nvPr>
            <p:ph type="title"/>
          </p:nvPr>
        </p:nvSpPr>
        <p:spPr>
          <a:xfrm>
            <a:off x="457200" y="805656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</a:t>
            </a:r>
            <a:br>
              <a:rPr lang="en-US"/>
            </a:br>
            <a:r>
              <a:rPr lang="en-US"/>
              <a:t>Initiation Denial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776535" y="1609391"/>
            <a:ext cx="7590930" cy="4731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Referred to as the banker’s algorithm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 strategy of resource allocation denial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Consider a system with fixed number of resources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b="1" i="1" lang="en-US"/>
              <a:t>State</a:t>
            </a:r>
            <a:r>
              <a:rPr lang="en-US"/>
              <a:t> of the system is the current allocation of resources to process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b="1" i="1" lang="en-US"/>
              <a:t>Safe state </a:t>
            </a:r>
            <a:r>
              <a:rPr lang="en-US"/>
              <a:t>is where there is at least one sequence that does not result in deadlock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b="1" i="1" lang="en-US"/>
              <a:t>Unsafe state </a:t>
            </a:r>
            <a:r>
              <a:rPr lang="en-US"/>
              <a:t>is a state that is not safe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>
            <p:ph type="title"/>
          </p:nvPr>
        </p:nvSpPr>
        <p:spPr>
          <a:xfrm>
            <a:off x="381699" y="517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Resource Allocation Denial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457200" y="1524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Facts for deadlock avoidance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1509793" y="1221581"/>
            <a:ext cx="6124414" cy="441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If a system is in safe state, ⇒ no deadlocks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If a system is in unsafe state ⇒ possibility of deadlock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Avoidance ⇒ ensure that a system will never enter an unsafe state.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914400" y="182563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Banker’s Algorithm</a:t>
            </a:r>
            <a:endParaRPr/>
          </a:p>
        </p:txBody>
      </p:sp>
      <p:sp>
        <p:nvSpPr>
          <p:cNvPr id="323" name="Google Shape;323;p25"/>
          <p:cNvSpPr txBox="1"/>
          <p:nvPr>
            <p:ph idx="1" type="body"/>
          </p:nvPr>
        </p:nvSpPr>
        <p:spPr>
          <a:xfrm>
            <a:off x="858838" y="1128713"/>
            <a:ext cx="698976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Multiple instances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Each process must a priori claim maximum use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When a process requests a resource, it may have to wait 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When a process gets all its resources it must return them in a finite amount of time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778669" y="435769"/>
            <a:ext cx="7586662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Structures for the Banker’s Algorithm </a:t>
            </a:r>
            <a:endParaRPr sz="2800"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950913" y="1599501"/>
            <a:ext cx="7370762" cy="438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b="1" lang="en-US"/>
              <a:t>Available</a:t>
            </a:r>
            <a:r>
              <a:rPr i="1" lang="en-US"/>
              <a:t>:</a:t>
            </a:r>
            <a:r>
              <a:rPr lang="en-US"/>
              <a:t>  Vector of length </a:t>
            </a:r>
            <a:r>
              <a:rPr i="1" lang="en-US"/>
              <a:t>m</a:t>
            </a:r>
            <a:r>
              <a:rPr lang="en-US"/>
              <a:t>. If available [</a:t>
            </a:r>
            <a:r>
              <a:rPr i="1" lang="en-US"/>
              <a:t>j</a:t>
            </a:r>
            <a:r>
              <a:rPr lang="en-US"/>
              <a:t>] = </a:t>
            </a:r>
            <a:r>
              <a:rPr i="1" lang="en-US"/>
              <a:t>k</a:t>
            </a:r>
            <a:r>
              <a:rPr lang="en-US"/>
              <a:t>, there are</a:t>
            </a:r>
            <a:r>
              <a:rPr i="1" lang="en-US"/>
              <a:t> k</a:t>
            </a:r>
            <a:r>
              <a:rPr lang="en-US"/>
              <a:t> instances of resource type </a:t>
            </a:r>
            <a:r>
              <a:rPr i="1" lang="en-US"/>
              <a:t>R</a:t>
            </a:r>
            <a:r>
              <a:rPr baseline="-25000" i="1" lang="en-US"/>
              <a:t>j</a:t>
            </a:r>
            <a:r>
              <a:rPr baseline="-25000" lang="en-US"/>
              <a:t>  </a:t>
            </a:r>
            <a:r>
              <a:rPr lang="en-US"/>
              <a:t>available</a:t>
            </a:r>
            <a:endParaRPr/>
          </a:p>
          <a:p>
            <a:pPr indent="-297180" lvl="0" marL="342900" rtl="0" algn="l">
              <a:spcBef>
                <a:spcPts val="28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>
                <a:solidFill>
                  <a:srgbClr val="000000"/>
                </a:solidFill>
              </a:rPr>
              <a:t>Max</a:t>
            </a:r>
            <a:r>
              <a:rPr i="1" lang="en-US"/>
              <a:t>: n x m</a:t>
            </a:r>
            <a:r>
              <a:rPr lang="en-US"/>
              <a:t> matrix.  If </a:t>
            </a:r>
            <a:r>
              <a:rPr i="1" lang="en-US"/>
              <a:t>Max </a:t>
            </a:r>
            <a:r>
              <a:rPr lang="en-US"/>
              <a:t>[</a:t>
            </a:r>
            <a:r>
              <a:rPr i="1" lang="en-US"/>
              <a:t>i,j</a:t>
            </a:r>
            <a:r>
              <a:rPr lang="en-US"/>
              <a:t>] = </a:t>
            </a:r>
            <a:r>
              <a:rPr i="1" lang="en-US"/>
              <a:t>k</a:t>
            </a:r>
            <a:r>
              <a:rPr lang="en-US"/>
              <a:t>, then process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may request at most</a:t>
            </a:r>
            <a:r>
              <a:rPr i="1" lang="en-US"/>
              <a:t> k </a:t>
            </a:r>
            <a:r>
              <a:rPr lang="en-US"/>
              <a:t>instances of resource type </a:t>
            </a:r>
            <a:r>
              <a:rPr i="1" lang="en-US"/>
              <a:t>R</a:t>
            </a:r>
            <a:r>
              <a:rPr baseline="-25000" i="1" lang="en-US"/>
              <a:t>j</a:t>
            </a:r>
            <a:endParaRPr baseline="-25000" i="1"/>
          </a:p>
          <a:p>
            <a:pPr indent="-297180" lvl="0" marL="342900" rtl="0" algn="l">
              <a:spcBef>
                <a:spcPts val="28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aseline="-25000" i="1"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>
                <a:solidFill>
                  <a:srgbClr val="000000"/>
                </a:solidFill>
              </a:rPr>
              <a:t>Allocation</a:t>
            </a:r>
            <a:r>
              <a:rPr i="1" lang="en-US"/>
              <a:t>:  n </a:t>
            </a:r>
            <a:r>
              <a:rPr lang="en-US"/>
              <a:t>x</a:t>
            </a:r>
            <a:r>
              <a:rPr i="1" lang="en-US"/>
              <a:t> m</a:t>
            </a:r>
            <a:r>
              <a:rPr lang="en-US"/>
              <a:t> matrix.  If Allocation[</a:t>
            </a:r>
            <a:r>
              <a:rPr i="1" lang="en-US"/>
              <a:t>i,j</a:t>
            </a:r>
            <a:r>
              <a:rPr lang="en-US"/>
              <a:t>] = </a:t>
            </a:r>
            <a:r>
              <a:rPr i="1" lang="en-US"/>
              <a:t>k</a:t>
            </a:r>
            <a:r>
              <a:rPr lang="en-US"/>
              <a:t> then</a:t>
            </a:r>
            <a:r>
              <a:rPr i="1" lang="en-US"/>
              <a:t> P</a:t>
            </a:r>
            <a:r>
              <a:rPr baseline="-25000" i="1" lang="en-US"/>
              <a:t>i</a:t>
            </a:r>
            <a:r>
              <a:rPr lang="en-US"/>
              <a:t> is currently allocated </a:t>
            </a:r>
            <a:r>
              <a:rPr i="1" lang="en-US"/>
              <a:t>k</a:t>
            </a:r>
            <a:r>
              <a:rPr lang="en-US"/>
              <a:t> instances of </a:t>
            </a:r>
            <a:r>
              <a:rPr i="1" lang="en-US"/>
              <a:t>R</a:t>
            </a:r>
            <a:r>
              <a:rPr baseline="-25000" i="1" lang="en-US"/>
              <a:t>j</a:t>
            </a:r>
            <a:endParaRPr baseline="-25000" i="1"/>
          </a:p>
          <a:p>
            <a:pPr indent="-297180" lvl="0" marL="342900" rtl="0" algn="l">
              <a:spcBef>
                <a:spcPts val="28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aseline="-25000" i="1"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>
                <a:solidFill>
                  <a:srgbClr val="000000"/>
                </a:solidFill>
              </a:rPr>
              <a:t>Need</a:t>
            </a:r>
            <a:r>
              <a:rPr i="1" lang="en-US"/>
              <a:t>:  n </a:t>
            </a:r>
            <a:r>
              <a:rPr lang="en-US"/>
              <a:t>x</a:t>
            </a:r>
            <a:r>
              <a:rPr i="1" lang="en-US"/>
              <a:t> m</a:t>
            </a:r>
            <a:r>
              <a:rPr lang="en-US"/>
              <a:t> matrix. If </a:t>
            </a:r>
            <a:r>
              <a:rPr i="1" lang="en-US"/>
              <a:t>Need</a:t>
            </a:r>
            <a:r>
              <a:rPr lang="en-US"/>
              <a:t>[</a:t>
            </a:r>
            <a:r>
              <a:rPr i="1" lang="en-US"/>
              <a:t>i,j</a:t>
            </a:r>
            <a:r>
              <a:rPr lang="en-US"/>
              <a:t>] =</a:t>
            </a:r>
            <a:r>
              <a:rPr i="1" lang="en-US"/>
              <a:t> k</a:t>
            </a:r>
            <a:r>
              <a:rPr lang="en-US"/>
              <a:t>, then</a:t>
            </a:r>
            <a:r>
              <a:rPr i="1" lang="en-US"/>
              <a:t> P</a:t>
            </a:r>
            <a:r>
              <a:rPr baseline="-25000" i="1" lang="en-US"/>
              <a:t>i</a:t>
            </a:r>
            <a:r>
              <a:rPr lang="en-US"/>
              <a:t> may need </a:t>
            </a:r>
            <a:r>
              <a:rPr i="1" lang="en-US"/>
              <a:t>k</a:t>
            </a:r>
            <a:r>
              <a:rPr lang="en-US"/>
              <a:t> more instances of </a:t>
            </a:r>
            <a:r>
              <a:rPr i="1" lang="en-US"/>
              <a:t>R</a:t>
            </a:r>
            <a:r>
              <a:rPr baseline="-25000" i="1" lang="en-US"/>
              <a:t>j</a:t>
            </a:r>
            <a:r>
              <a:rPr baseline="-25000" lang="en-US"/>
              <a:t> </a:t>
            </a:r>
            <a:r>
              <a:rPr lang="en-US"/>
              <a:t>to complete its task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Font typeface="Arimo"/>
              <a:buNone/>
            </a:pPr>
            <a:br>
              <a:rPr lang="en-US"/>
            </a:br>
            <a:r>
              <a:rPr i="1" lang="en-US"/>
              <a:t>Need</a:t>
            </a:r>
            <a:r>
              <a:rPr lang="en-US"/>
              <a:t> [</a:t>
            </a:r>
            <a:r>
              <a:rPr i="1" lang="en-US"/>
              <a:t>i,j]</a:t>
            </a:r>
            <a:r>
              <a:rPr lang="en-US"/>
              <a:t> = </a:t>
            </a:r>
            <a:r>
              <a:rPr i="1" lang="en-US"/>
              <a:t>Max</a:t>
            </a:r>
            <a:r>
              <a:rPr lang="en-US"/>
              <a:t>[</a:t>
            </a:r>
            <a:r>
              <a:rPr i="1" lang="en-US"/>
              <a:t>i,j</a:t>
            </a:r>
            <a:r>
              <a:rPr lang="en-US"/>
              <a:t>] – </a:t>
            </a:r>
            <a:r>
              <a:rPr i="1" lang="en-US"/>
              <a:t>Allocation</a:t>
            </a:r>
            <a:r>
              <a:rPr lang="en-US"/>
              <a:t> [</a:t>
            </a:r>
            <a:r>
              <a:rPr i="1" lang="en-US"/>
              <a:t>i,j</a:t>
            </a:r>
            <a:r>
              <a:rPr lang="en-US"/>
              <a:t>]</a:t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number of processes, and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number of resources types.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457200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Safety Algorithm</a:t>
            </a:r>
            <a:endParaRPr/>
          </a:p>
        </p:txBody>
      </p:sp>
      <p:sp>
        <p:nvSpPr>
          <p:cNvPr id="338" name="Google Shape;338;p27"/>
          <p:cNvSpPr txBox="1"/>
          <p:nvPr>
            <p:ph idx="1" type="body"/>
          </p:nvPr>
        </p:nvSpPr>
        <p:spPr>
          <a:xfrm>
            <a:off x="908050" y="1157288"/>
            <a:ext cx="737235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1.	Let </a:t>
            </a:r>
            <a:r>
              <a:rPr b="1" i="1" lang="en-US">
                <a:solidFill>
                  <a:srgbClr val="000000"/>
                </a:solidFill>
              </a:rPr>
              <a:t>Work</a:t>
            </a:r>
            <a:r>
              <a:rPr i="1" lang="en-US">
                <a:solidFill>
                  <a:srgbClr val="000000"/>
                </a:solidFill>
              </a:rPr>
              <a:t> </a:t>
            </a:r>
            <a:r>
              <a:rPr lang="en-US"/>
              <a:t>and </a:t>
            </a:r>
            <a:r>
              <a:rPr b="1" i="1" lang="en-US">
                <a:solidFill>
                  <a:srgbClr val="000000"/>
                </a:solidFill>
              </a:rPr>
              <a:t>Finish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be vectors of length</a:t>
            </a:r>
            <a:r>
              <a:rPr i="1" lang="en-US"/>
              <a:t> m</a:t>
            </a:r>
            <a:r>
              <a:rPr lang="en-US"/>
              <a:t> and</a:t>
            </a:r>
            <a:r>
              <a:rPr i="1" lang="en-US"/>
              <a:t> n</a:t>
            </a:r>
            <a:r>
              <a:rPr lang="en-US"/>
              <a:t>, respectively.  Initialize:</a:t>
            </a:r>
            <a:endParaRPr/>
          </a:p>
          <a:p>
            <a:pPr indent="-342900" lvl="3" marL="15430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rPr b="1" i="1" lang="en-US"/>
              <a:t>Work </a:t>
            </a:r>
            <a:r>
              <a:rPr b="1" lang="en-US"/>
              <a:t>= </a:t>
            </a:r>
            <a:r>
              <a:rPr b="1" i="1" lang="en-US"/>
              <a:t>Available</a:t>
            </a:r>
            <a:endParaRPr/>
          </a:p>
          <a:p>
            <a:pPr indent="-342900" lvl="3" marL="15430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rPr b="1" i="1" lang="en-US"/>
              <a:t>Finish </a:t>
            </a:r>
            <a:r>
              <a:rPr b="1" lang="en-US"/>
              <a:t>[</a:t>
            </a:r>
            <a:r>
              <a:rPr b="1" i="1" lang="en-US"/>
              <a:t>i</a:t>
            </a:r>
            <a:r>
              <a:rPr b="1" lang="en-US"/>
              <a:t>] =</a:t>
            </a:r>
            <a:r>
              <a:rPr b="1" i="1" lang="en-US"/>
              <a:t> false </a:t>
            </a:r>
            <a:r>
              <a:rPr b="1" lang="en-US"/>
              <a:t>for</a:t>
            </a:r>
            <a:r>
              <a:rPr b="1" i="1" lang="en-US"/>
              <a:t> i</a:t>
            </a:r>
            <a:r>
              <a:rPr b="1" lang="en-US"/>
              <a:t> = 0, 1, …, </a:t>
            </a:r>
            <a:r>
              <a:rPr b="1" i="1" lang="en-US"/>
              <a:t>n- </a:t>
            </a:r>
            <a:r>
              <a:rPr b="1" lang="en-US"/>
              <a:t>1</a:t>
            </a:r>
            <a:endParaRPr/>
          </a:p>
          <a:p>
            <a:pPr indent="-342900" lvl="3" marL="1543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600"/>
              <a:buFont typeface="Helvetica Neue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2.	Find an </a:t>
            </a:r>
            <a:r>
              <a:rPr b="1" i="1" lang="en-US"/>
              <a:t>i</a:t>
            </a:r>
            <a:r>
              <a:rPr i="1" lang="en-US"/>
              <a:t> </a:t>
            </a:r>
            <a:r>
              <a:rPr lang="en-US"/>
              <a:t>such that both: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(a) </a:t>
            </a:r>
            <a:r>
              <a:rPr b="1" i="1" lang="en-US"/>
              <a:t>Finish</a:t>
            </a:r>
            <a:r>
              <a:rPr b="1" lang="en-US"/>
              <a:t> [</a:t>
            </a:r>
            <a:r>
              <a:rPr b="1" i="1" lang="en-US"/>
              <a:t>i</a:t>
            </a:r>
            <a:r>
              <a:rPr b="1" lang="en-US"/>
              <a:t>] = </a:t>
            </a:r>
            <a:r>
              <a:rPr b="1" i="1" lang="en-US"/>
              <a:t>false</a:t>
            </a:r>
            <a:endParaRPr b="1"/>
          </a:p>
          <a:p>
            <a:pPr indent="-342900" lvl="1" marL="8001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(b) </a:t>
            </a:r>
            <a:r>
              <a:rPr b="1" i="1" lang="en-US"/>
              <a:t>Need</a:t>
            </a:r>
            <a:r>
              <a:rPr b="1" baseline="-25000" i="1" lang="en-US"/>
              <a:t>i</a:t>
            </a:r>
            <a:r>
              <a:rPr b="1" lang="en-US"/>
              <a:t> ≤ </a:t>
            </a:r>
            <a:r>
              <a:rPr b="1" i="1" lang="en-US"/>
              <a:t>Work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If no such</a:t>
            </a:r>
            <a:r>
              <a:rPr b="1" lang="en-US"/>
              <a:t> </a:t>
            </a:r>
            <a:r>
              <a:rPr b="1" i="1" lang="en-US"/>
              <a:t>i </a:t>
            </a:r>
            <a:r>
              <a:rPr lang="en-US"/>
              <a:t>exists, go to step 4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64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i="1" lang="en-US"/>
              <a:t>3.  </a:t>
            </a:r>
            <a:r>
              <a:rPr b="1" i="1" lang="en-US"/>
              <a:t>Work</a:t>
            </a:r>
            <a:r>
              <a:rPr b="1" lang="en-US"/>
              <a:t> = </a:t>
            </a:r>
            <a:r>
              <a:rPr b="1" i="1" lang="en-US"/>
              <a:t>Work </a:t>
            </a:r>
            <a:r>
              <a:rPr b="1" lang="en-US"/>
              <a:t>+ </a:t>
            </a:r>
            <a:r>
              <a:rPr b="1" i="1" lang="en-US"/>
              <a:t>Allocation</a:t>
            </a:r>
            <a:r>
              <a:rPr b="1" baseline="-25000" i="1" lang="en-US"/>
              <a:t>i</a:t>
            </a:r>
            <a:br>
              <a:rPr b="1" lang="en-US"/>
            </a:br>
            <a:r>
              <a:rPr b="1" i="1" lang="en-US"/>
              <a:t>Finish</a:t>
            </a:r>
            <a:r>
              <a:rPr b="1" lang="en-US"/>
              <a:t>[</a:t>
            </a:r>
            <a:r>
              <a:rPr b="1" i="1" lang="en-US"/>
              <a:t>i</a:t>
            </a:r>
            <a:r>
              <a:rPr b="1" lang="en-US"/>
              <a:t>] =</a:t>
            </a:r>
            <a:r>
              <a:rPr b="1" i="1" lang="en-US"/>
              <a:t> true</a:t>
            </a:r>
            <a:br>
              <a:rPr b="1" lang="en-US"/>
            </a:br>
            <a:r>
              <a:rPr lang="en-US"/>
              <a:t>go to step 2</a:t>
            </a:r>
            <a:endParaRPr/>
          </a:p>
          <a:p>
            <a:pPr indent="-29718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4.	If </a:t>
            </a:r>
            <a:r>
              <a:rPr b="1" i="1" lang="en-US"/>
              <a:t>Finish</a:t>
            </a:r>
            <a:r>
              <a:rPr b="1" lang="en-US"/>
              <a:t> [</a:t>
            </a:r>
            <a:r>
              <a:rPr b="1" i="1" lang="en-US"/>
              <a:t>i</a:t>
            </a:r>
            <a:r>
              <a:rPr b="1" lang="en-US"/>
              <a:t>] == </a:t>
            </a:r>
            <a:r>
              <a:rPr b="1" i="1" lang="en-US"/>
              <a:t>true</a:t>
            </a:r>
            <a:r>
              <a:rPr b="1" lang="en-US"/>
              <a:t> </a:t>
            </a:r>
            <a:r>
              <a:rPr lang="en-US"/>
              <a:t>for all </a:t>
            </a:r>
            <a:r>
              <a:rPr b="1" i="1" lang="en-US"/>
              <a:t>i</a:t>
            </a:r>
            <a:r>
              <a:rPr lang="en-US"/>
              <a:t>, then the system is in a safe state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title"/>
          </p:nvPr>
        </p:nvSpPr>
        <p:spPr>
          <a:xfrm>
            <a:off x="1022350" y="152400"/>
            <a:ext cx="76644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Banker’s Algorithm</a:t>
            </a:r>
            <a:endParaRPr/>
          </a:p>
        </p:txBody>
      </p:sp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Discussed in Class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type="title"/>
          </p:nvPr>
        </p:nvSpPr>
        <p:spPr>
          <a:xfrm>
            <a:off x="609600" y="399555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Resource-Request Algorithm for Process </a:t>
            </a:r>
            <a:r>
              <a:rPr i="1" lang="en-US" sz="2800"/>
              <a:t>P</a:t>
            </a:r>
            <a:r>
              <a:rPr baseline="-25000" i="1" lang="en-US" sz="2800"/>
              <a:t>i</a:t>
            </a:r>
            <a:endParaRPr sz="2800"/>
          </a:p>
        </p:txBody>
      </p:sp>
      <p:sp>
        <p:nvSpPr>
          <p:cNvPr id="352" name="Google Shape;352;p29"/>
          <p:cNvSpPr txBox="1"/>
          <p:nvPr>
            <p:ph idx="1" type="body"/>
          </p:nvPr>
        </p:nvSpPr>
        <p:spPr>
          <a:xfrm>
            <a:off x="750887" y="1164758"/>
            <a:ext cx="7642225" cy="521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i="1" lang="en-US"/>
              <a:t>    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lang="en-US"/>
              <a:t> = request vector for process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.  If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baseline="-25000" lang="en-US"/>
              <a:t> </a:t>
            </a:r>
            <a:r>
              <a:rPr b="1" lang="en-US"/>
              <a:t>[</a:t>
            </a:r>
            <a:r>
              <a:rPr b="1" i="1" lang="en-US"/>
              <a:t>j</a:t>
            </a:r>
            <a:r>
              <a:rPr b="1" lang="en-US"/>
              <a:t>] = </a:t>
            </a:r>
            <a:r>
              <a:rPr b="1" i="1" lang="en-US"/>
              <a:t>k</a:t>
            </a:r>
            <a:r>
              <a:rPr b="1" lang="en-US"/>
              <a:t> </a:t>
            </a:r>
            <a:r>
              <a:rPr lang="en-US"/>
              <a:t>then process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wants </a:t>
            </a:r>
            <a:r>
              <a:rPr b="1" i="1" lang="en-US"/>
              <a:t>k</a:t>
            </a:r>
            <a:r>
              <a:rPr lang="en-US"/>
              <a:t> instances of resource type </a:t>
            </a:r>
            <a:r>
              <a:rPr b="1" i="1" lang="en-US"/>
              <a:t>R</a:t>
            </a:r>
            <a:r>
              <a:rPr b="1" baseline="-25000" i="1" lang="en-US"/>
              <a:t>j</a:t>
            </a:r>
            <a:endParaRPr b="1" baseline="-25000"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1.	If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b="1" lang="en-US"/>
              <a:t>≤ </a:t>
            </a:r>
            <a:r>
              <a:rPr b="1" i="1" lang="en-US"/>
              <a:t>Need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lang="en-US"/>
              <a:t>go to step 2.  Otherwise, raise error condition, since process has exceeded its maximum claim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2.	If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lang="en-US"/>
              <a:t> ≤ </a:t>
            </a:r>
            <a:r>
              <a:rPr b="1" i="1" lang="en-US"/>
              <a:t>Available</a:t>
            </a:r>
            <a:r>
              <a:rPr lang="en-US"/>
              <a:t>, go to step 3.  Otherwise,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 must wait, since resources are not available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3.	Pretend to allocate requested resources to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by modifying the state as follows: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rPr lang="en-US"/>
              <a:t>		</a:t>
            </a:r>
            <a:r>
              <a:rPr b="1" i="1" lang="en-US"/>
              <a:t>Available</a:t>
            </a:r>
            <a:r>
              <a:rPr b="1" lang="en-US"/>
              <a:t> = </a:t>
            </a:r>
            <a:r>
              <a:rPr b="1" i="1" lang="en-US"/>
              <a:t>Available  </a:t>
            </a:r>
            <a:r>
              <a:rPr b="1" lang="en-US"/>
              <a:t>–</a:t>
            </a:r>
            <a:r>
              <a:rPr b="1" i="1" lang="en-US"/>
              <a:t> Request</a:t>
            </a:r>
            <a:r>
              <a:rPr b="1" baseline="-25000" i="1" lang="en-US"/>
              <a:t>i</a:t>
            </a:r>
            <a:r>
              <a:rPr b="1" i="1" lang="en-US"/>
              <a:t>;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rPr b="1" lang="en-US"/>
              <a:t>		</a:t>
            </a:r>
            <a:r>
              <a:rPr b="1" i="1" lang="en-US"/>
              <a:t>Allocation</a:t>
            </a:r>
            <a:r>
              <a:rPr b="1" baseline="-25000" i="1" lang="en-US"/>
              <a:t>i</a:t>
            </a:r>
            <a:r>
              <a:rPr b="1" baseline="-25000" lang="en-US"/>
              <a:t> </a:t>
            </a:r>
            <a:r>
              <a:rPr b="1" lang="en-US"/>
              <a:t>= </a:t>
            </a:r>
            <a:r>
              <a:rPr b="1" i="1" lang="en-US"/>
              <a:t>Allocation</a:t>
            </a:r>
            <a:r>
              <a:rPr b="1" baseline="-25000" i="1" lang="en-US"/>
              <a:t>i</a:t>
            </a:r>
            <a:r>
              <a:rPr b="1" lang="en-US"/>
              <a:t> +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lang="en-US"/>
              <a:t>;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rPr b="1" lang="en-US"/>
              <a:t>		</a:t>
            </a:r>
            <a:r>
              <a:rPr b="1" i="1" lang="en-US"/>
              <a:t>Need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b="1" lang="en-US"/>
              <a:t>=</a:t>
            </a:r>
            <a:r>
              <a:rPr b="1" i="1" lang="en-US"/>
              <a:t> Need</a:t>
            </a:r>
            <a:r>
              <a:rPr b="1" baseline="-25000" i="1" lang="en-US"/>
              <a:t>i</a:t>
            </a:r>
            <a:r>
              <a:rPr b="1" lang="en-US"/>
              <a:t> –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i="1" lang="en-US"/>
              <a:t>;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If safe ⇒ the resources are allocated to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If unsafe ⇒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must wait, and the old resource-allocation state is restored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Deadlock </a:t>
            </a:r>
            <a:endParaRPr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775" y="-838200"/>
            <a:ext cx="3492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5338" y="7035800"/>
            <a:ext cx="379412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14443" y="3550444"/>
            <a:ext cx="760412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784" y="4006056"/>
            <a:ext cx="700087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500" y="1870075"/>
            <a:ext cx="4189413" cy="4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fmla="val -100017" name="adj1"/>
              <a:gd fmla="val -21786" name="adj2"/>
            </a:avLst>
          </a:prstGeom>
          <a:solidFill>
            <a:schemeClr val="accent1"/>
          </a:solidFill>
          <a:ln cap="flat" cmpd="sng" w="25400">
            <a:solidFill>
              <a:srgbClr val="6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 need quad A and B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fmla="val -91037" name="adj1"/>
              <a:gd fmla="val 66785" name="adj2"/>
            </a:avLst>
          </a:prstGeom>
          <a:solidFill>
            <a:schemeClr val="accent1"/>
          </a:solidFill>
          <a:ln cap="flat" cmpd="sng" w="25400">
            <a:solidFill>
              <a:srgbClr val="6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 need quad B and C</a:t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fmla="val 91820" name="adj1"/>
              <a:gd fmla="val 56785" name="adj2"/>
            </a:avLst>
          </a:prstGeom>
          <a:solidFill>
            <a:schemeClr val="accent1"/>
          </a:solidFill>
          <a:ln cap="flat" cmpd="sng" w="25400">
            <a:solidFill>
              <a:srgbClr val="6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 need quad C and B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fmla="val 60800" name="adj1"/>
              <a:gd fmla="val -73215" name="adj2"/>
            </a:avLst>
          </a:prstGeom>
          <a:solidFill>
            <a:schemeClr val="accent1"/>
          </a:solidFill>
          <a:ln cap="flat" cmpd="sng" w="25400">
            <a:solidFill>
              <a:srgbClr val="6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 need quad D and A</a:t>
            </a:r>
            <a:endParaRPr/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1022350" y="152400"/>
            <a:ext cx="76644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Resource Request Algorithm</a:t>
            </a:r>
            <a:endParaRPr/>
          </a:p>
        </p:txBody>
      </p:sp>
      <p:sp>
        <p:nvSpPr>
          <p:cNvPr id="359" name="Google Shape;359;p30"/>
          <p:cNvSpPr txBox="1"/>
          <p:nvPr>
            <p:ph idx="1" type="body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Discussed in Class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861219" y="710166"/>
            <a:ext cx="7421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Detection</a:t>
            </a:r>
            <a:endParaRPr/>
          </a:p>
        </p:txBody>
      </p: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2220927" y="1860412"/>
            <a:ext cx="4702146" cy="3137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Allow system to enter deadlock state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Detection algorithm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n-US"/>
              <a:t>Recovery scheme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type="title"/>
          </p:nvPr>
        </p:nvSpPr>
        <p:spPr>
          <a:xfrm>
            <a:off x="1143000" y="-141288"/>
            <a:ext cx="7772400" cy="8445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Single Instance of Each Resource Type</a:t>
            </a:r>
            <a:endParaRPr/>
          </a:p>
        </p:txBody>
      </p:sp>
      <p:sp>
        <p:nvSpPr>
          <p:cNvPr id="373" name="Google Shape;373;p32"/>
          <p:cNvSpPr txBox="1"/>
          <p:nvPr>
            <p:ph idx="1" type="body"/>
          </p:nvPr>
        </p:nvSpPr>
        <p:spPr>
          <a:xfrm>
            <a:off x="827088" y="1173163"/>
            <a:ext cx="7585075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Maintain </a:t>
            </a:r>
            <a:r>
              <a:rPr b="1" lang="en-US">
                <a:solidFill>
                  <a:srgbClr val="3366FF"/>
                </a:solidFill>
              </a:rPr>
              <a:t>wait-for </a:t>
            </a:r>
            <a:r>
              <a:rPr lang="en-US"/>
              <a:t>graph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Nodes are processes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b="1" lang="en-US"/>
              <a:t> → </a:t>
            </a:r>
            <a:r>
              <a:rPr b="1" i="1" lang="en-US"/>
              <a:t>P</a:t>
            </a:r>
            <a:r>
              <a:rPr b="1" baseline="-25000" i="1" lang="en-US"/>
              <a:t>j   </a:t>
            </a:r>
            <a:r>
              <a:rPr lang="en-US"/>
              <a:t>if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i="1" lang="en-US"/>
              <a:t> </a:t>
            </a:r>
            <a:r>
              <a:rPr lang="en-US"/>
              <a:t>is waiting for</a:t>
            </a:r>
            <a:r>
              <a:rPr i="1" lang="en-US"/>
              <a:t> </a:t>
            </a:r>
            <a:r>
              <a:rPr b="1" i="1" lang="en-US"/>
              <a:t>P</a:t>
            </a:r>
            <a:r>
              <a:rPr b="1" baseline="-25000" i="1" lang="en-US"/>
              <a:t>j</a:t>
            </a:r>
            <a:br>
              <a:rPr b="1" i="1" lang="en-US"/>
            </a:br>
            <a:endParaRPr b="1" i="1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Periodically invoke an algorithm that searches for a cycle in the graph. If there is a cycle, there exists a deadlock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An algorithm to detect a cycle in a graph requires an order of</a:t>
            </a:r>
            <a:r>
              <a:rPr i="1" lang="en-US"/>
              <a:t> </a:t>
            </a:r>
            <a:r>
              <a:rPr b="1" i="1" lang="en-US"/>
              <a:t>n</a:t>
            </a:r>
            <a:r>
              <a:rPr b="1" baseline="30000" lang="en-US"/>
              <a:t>2</a:t>
            </a:r>
            <a:r>
              <a:rPr b="1" lang="en-US"/>
              <a:t> </a:t>
            </a:r>
            <a:r>
              <a:rPr lang="en-US"/>
              <a:t>operations, where </a:t>
            </a:r>
            <a:r>
              <a:rPr b="1" i="1" lang="en-US"/>
              <a:t>n</a:t>
            </a:r>
            <a:r>
              <a:rPr lang="en-US"/>
              <a:t> is the number of vertices in the graph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813565" y="307213"/>
            <a:ext cx="7751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Resource-Allocation Graph and  Wait-for Graph</a:t>
            </a:r>
            <a:endParaRPr/>
          </a:p>
        </p:txBody>
      </p:sp>
      <p:sp>
        <p:nvSpPr>
          <p:cNvPr id="380" name="Google Shape;380;p33"/>
          <p:cNvSpPr txBox="1"/>
          <p:nvPr/>
        </p:nvSpPr>
        <p:spPr>
          <a:xfrm>
            <a:off x="1647825" y="6015767"/>
            <a:ext cx="2927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Resource-Allocation Graph</a:t>
            </a: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4810125" y="6015767"/>
            <a:ext cx="314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Corresponding wait-for graph</a:t>
            </a:r>
            <a:endParaRPr/>
          </a:p>
        </p:txBody>
      </p:sp>
      <p:pic>
        <p:nvPicPr>
          <p:cNvPr descr="7" id="382" name="Google Shape;3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46" y="1143793"/>
            <a:ext cx="8229600" cy="457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787400" y="152400"/>
            <a:ext cx="78994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Detection Algorithm</a:t>
            </a:r>
            <a:endParaRPr/>
          </a:p>
        </p:txBody>
      </p:sp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995363" y="1233488"/>
            <a:ext cx="77533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1.	Let </a:t>
            </a:r>
            <a:r>
              <a:rPr b="1" i="1" lang="en-US"/>
              <a:t>Work</a:t>
            </a:r>
            <a:r>
              <a:rPr lang="en-US"/>
              <a:t> and </a:t>
            </a:r>
            <a:r>
              <a:rPr b="1" i="1" lang="en-US"/>
              <a:t>Finish</a:t>
            </a:r>
            <a:r>
              <a:rPr lang="en-US"/>
              <a:t> be vectors of length </a:t>
            </a:r>
            <a:r>
              <a:rPr b="1" i="1" lang="en-US"/>
              <a:t>m</a:t>
            </a:r>
            <a:r>
              <a:rPr lang="en-US"/>
              <a:t> and </a:t>
            </a:r>
            <a:r>
              <a:rPr b="1" i="1" lang="en-US"/>
              <a:t>n</a:t>
            </a:r>
            <a:r>
              <a:rPr lang="en-US"/>
              <a:t>, respectively Initialize:</a:t>
            </a:r>
            <a:endParaRPr/>
          </a:p>
          <a:p>
            <a:pPr indent="-393700" lvl="1" marL="8509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(a) </a:t>
            </a:r>
            <a:r>
              <a:rPr b="1" i="1" lang="en-US"/>
              <a:t>Work</a:t>
            </a:r>
            <a:r>
              <a:rPr b="1" lang="en-US"/>
              <a:t> = </a:t>
            </a:r>
            <a:r>
              <a:rPr b="1" i="1" lang="en-US"/>
              <a:t>Available</a:t>
            </a:r>
            <a:endParaRPr b="1"/>
          </a:p>
          <a:p>
            <a:pPr indent="-393700" lvl="1" marL="8509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(b)	For </a:t>
            </a:r>
            <a:r>
              <a:rPr b="1" i="1" lang="en-US"/>
              <a:t>i</a:t>
            </a:r>
            <a:r>
              <a:rPr b="1" lang="en-US"/>
              <a:t> = 1,2, …,</a:t>
            </a:r>
            <a:r>
              <a:rPr b="1" i="1" lang="en-US"/>
              <a:t> n</a:t>
            </a:r>
            <a:r>
              <a:rPr lang="en-US"/>
              <a:t>, if </a:t>
            </a:r>
            <a:r>
              <a:rPr b="1" i="1" lang="en-US"/>
              <a:t>Allocation</a:t>
            </a:r>
            <a:r>
              <a:rPr b="1" baseline="-25000" i="1" lang="en-US"/>
              <a:t>i</a:t>
            </a:r>
            <a:r>
              <a:rPr b="1" lang="en-US"/>
              <a:t> ≠ 0</a:t>
            </a:r>
            <a:r>
              <a:rPr lang="en-US"/>
              <a:t>, then </a:t>
            </a:r>
            <a:br>
              <a:rPr lang="en-US"/>
            </a:br>
            <a:r>
              <a:rPr b="1" i="1" lang="en-US"/>
              <a:t>Finish</a:t>
            </a:r>
            <a:r>
              <a:rPr b="1" lang="en-US"/>
              <a:t>[i] </a:t>
            </a:r>
            <a:r>
              <a:rPr b="1" i="1" lang="en-US"/>
              <a:t>= false</a:t>
            </a:r>
            <a:r>
              <a:rPr lang="en-US"/>
              <a:t>; otherwise, </a:t>
            </a:r>
            <a:r>
              <a:rPr b="1" i="1" lang="en-US"/>
              <a:t>Finish</a:t>
            </a:r>
            <a:r>
              <a:rPr b="1" lang="en-US"/>
              <a:t>[i] = </a:t>
            </a:r>
            <a:r>
              <a:rPr b="1" i="1" lang="en-US"/>
              <a:t>true</a:t>
            </a:r>
            <a:endParaRPr/>
          </a:p>
          <a:p>
            <a:pPr indent="-393700" lvl="1" marL="8509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2.	Find an index </a:t>
            </a:r>
            <a:r>
              <a:rPr b="1" i="1" lang="en-US"/>
              <a:t>i</a:t>
            </a:r>
            <a:r>
              <a:rPr i="1" lang="en-US"/>
              <a:t> </a:t>
            </a:r>
            <a:r>
              <a:rPr lang="en-US"/>
              <a:t>such that both:</a:t>
            </a:r>
            <a:endParaRPr/>
          </a:p>
          <a:p>
            <a:pPr indent="-393700" lvl="1" marL="8509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(a)	</a:t>
            </a:r>
            <a:r>
              <a:rPr b="1" i="1" lang="en-US"/>
              <a:t>Finish</a:t>
            </a:r>
            <a:r>
              <a:rPr b="1" lang="en-US"/>
              <a:t>[</a:t>
            </a:r>
            <a:r>
              <a:rPr b="1" i="1" lang="en-US"/>
              <a:t>i</a:t>
            </a:r>
            <a:r>
              <a:rPr b="1" lang="en-US"/>
              <a:t>] == </a:t>
            </a:r>
            <a:r>
              <a:rPr b="1" i="1" lang="en-US"/>
              <a:t>false</a:t>
            </a:r>
            <a:endParaRPr b="1"/>
          </a:p>
          <a:p>
            <a:pPr indent="-393700" lvl="1" marL="8509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(b)	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lang="en-US"/>
              <a:t> ≤ </a:t>
            </a:r>
            <a:r>
              <a:rPr b="1" i="1" lang="en-US"/>
              <a:t>Work</a:t>
            </a:r>
            <a:br>
              <a:rPr b="1" i="1" lang="en-US"/>
            </a:br>
            <a:endParaRPr b="1"/>
          </a:p>
          <a:p>
            <a:pPr indent="-393700" lvl="1" marL="8509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If no such </a:t>
            </a:r>
            <a:r>
              <a:rPr b="1" i="1" lang="en-US"/>
              <a:t>i</a:t>
            </a:r>
            <a:r>
              <a:rPr b="1" lang="en-US"/>
              <a:t> </a:t>
            </a:r>
            <a:r>
              <a:rPr lang="en-US"/>
              <a:t>exists, go to step 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1128713" y="214313"/>
            <a:ext cx="7558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Detection Algorithm (Cont.)</a:t>
            </a:r>
            <a:endParaRPr/>
          </a:p>
        </p:txBody>
      </p:sp>
      <p:sp>
        <p:nvSpPr>
          <p:cNvPr id="396" name="Google Shape;396;p35"/>
          <p:cNvSpPr txBox="1"/>
          <p:nvPr>
            <p:ph idx="1" type="body"/>
          </p:nvPr>
        </p:nvSpPr>
        <p:spPr>
          <a:xfrm>
            <a:off x="947738" y="1171575"/>
            <a:ext cx="7218362" cy="2297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3.	</a:t>
            </a:r>
            <a:r>
              <a:rPr b="1" i="1" lang="en-US"/>
              <a:t>Work</a:t>
            </a:r>
            <a:r>
              <a:rPr b="1" lang="en-US"/>
              <a:t> = </a:t>
            </a:r>
            <a:r>
              <a:rPr b="1" i="1" lang="en-US"/>
              <a:t>Work</a:t>
            </a:r>
            <a:r>
              <a:rPr b="1" lang="en-US"/>
              <a:t> + </a:t>
            </a:r>
            <a:r>
              <a:rPr b="1" i="1" lang="en-US"/>
              <a:t>Allocation</a:t>
            </a:r>
            <a:r>
              <a:rPr b="1" baseline="-25000" i="1" lang="en-US"/>
              <a:t>i</a:t>
            </a:r>
            <a:br>
              <a:rPr b="1" lang="en-US"/>
            </a:br>
            <a:r>
              <a:rPr b="1" i="1" lang="en-US"/>
              <a:t>Finish</a:t>
            </a:r>
            <a:r>
              <a:rPr b="1" lang="en-US"/>
              <a:t>[</a:t>
            </a:r>
            <a:r>
              <a:rPr b="1" i="1" lang="en-US"/>
              <a:t>i</a:t>
            </a:r>
            <a:r>
              <a:rPr b="1" lang="en-US"/>
              <a:t>] = </a:t>
            </a:r>
            <a:r>
              <a:rPr b="1" i="1" lang="en-US"/>
              <a:t>true</a:t>
            </a:r>
            <a:br>
              <a:rPr b="1" lang="en-US"/>
            </a:br>
            <a:r>
              <a:rPr lang="en-US"/>
              <a:t>go to step 2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4.	If </a:t>
            </a:r>
            <a:r>
              <a:rPr b="1" i="1" lang="en-US"/>
              <a:t>Finish[i] == false</a:t>
            </a:r>
            <a:r>
              <a:rPr lang="en-US"/>
              <a:t>, for some </a:t>
            </a:r>
            <a:r>
              <a:rPr b="1" i="1" lang="en-US"/>
              <a:t>i</a:t>
            </a:r>
            <a:r>
              <a:rPr lang="en-US"/>
              <a:t>, 1 ≤ </a:t>
            </a:r>
            <a:r>
              <a:rPr b="1" i="1" lang="en-US"/>
              <a:t>i</a:t>
            </a:r>
            <a:r>
              <a:rPr lang="en-US"/>
              <a:t> ≤  </a:t>
            </a:r>
            <a:r>
              <a:rPr b="1" i="1" lang="en-US"/>
              <a:t>n</a:t>
            </a:r>
            <a:r>
              <a:rPr lang="en-US"/>
              <a:t>, then the system is in deadlock state. Moreover, if </a:t>
            </a:r>
            <a:r>
              <a:rPr b="1" i="1" lang="en-US"/>
              <a:t>Finish</a:t>
            </a:r>
            <a:r>
              <a:rPr b="1" lang="en-US"/>
              <a:t>[</a:t>
            </a:r>
            <a:r>
              <a:rPr b="1" i="1" lang="en-US"/>
              <a:t>i</a:t>
            </a:r>
            <a:r>
              <a:rPr b="1" lang="en-US"/>
              <a:t>] == </a:t>
            </a:r>
            <a:r>
              <a:rPr b="1" i="1" lang="en-US"/>
              <a:t>false</a:t>
            </a:r>
            <a:r>
              <a:rPr lang="en-US"/>
              <a:t>, then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is deadlocked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type="title"/>
          </p:nvPr>
        </p:nvSpPr>
        <p:spPr>
          <a:xfrm>
            <a:off x="1022350" y="214313"/>
            <a:ext cx="7664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Detection Algorithm</a:t>
            </a:r>
            <a:endParaRPr/>
          </a:p>
        </p:txBody>
      </p:sp>
      <p:sp>
        <p:nvSpPr>
          <p:cNvPr id="403" name="Google Shape;403;p36"/>
          <p:cNvSpPr txBox="1"/>
          <p:nvPr>
            <p:ph idx="1" type="body"/>
          </p:nvPr>
        </p:nvSpPr>
        <p:spPr>
          <a:xfrm>
            <a:off x="901701" y="1108075"/>
            <a:ext cx="77851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Five processes </a:t>
            </a:r>
            <a:r>
              <a:rPr b="1" i="1" lang="en-US"/>
              <a:t>P</a:t>
            </a:r>
            <a:r>
              <a:rPr b="1" baseline="-25000" lang="en-US"/>
              <a:t>0</a:t>
            </a:r>
            <a:r>
              <a:rPr lang="en-US"/>
              <a:t> through </a:t>
            </a:r>
            <a:r>
              <a:rPr b="1" i="1" lang="en-US"/>
              <a:t>P</a:t>
            </a:r>
            <a:r>
              <a:rPr b="1" baseline="-25000" lang="en-US"/>
              <a:t>4</a:t>
            </a:r>
            <a:r>
              <a:rPr lang="en-US"/>
              <a:t>;</a:t>
            </a:r>
            <a:r>
              <a:rPr baseline="-25000" lang="en-US"/>
              <a:t> </a:t>
            </a:r>
            <a:r>
              <a:rPr lang="en-US"/>
              <a:t>three resource types </a:t>
            </a:r>
            <a:br>
              <a:rPr lang="en-US"/>
            </a:br>
            <a:r>
              <a:rPr lang="en-US"/>
              <a:t>A (7 instances), </a:t>
            </a:r>
            <a:r>
              <a:rPr i="1" lang="en-US"/>
              <a:t>B </a:t>
            </a:r>
            <a:r>
              <a:rPr lang="en-US"/>
              <a:t>(2 instances), and </a:t>
            </a:r>
            <a:r>
              <a:rPr i="1" lang="en-US"/>
              <a:t>C</a:t>
            </a:r>
            <a:r>
              <a:rPr lang="en-US"/>
              <a:t> (6 instances)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Snapshot at time </a:t>
            </a:r>
            <a:r>
              <a:rPr b="1" i="1" lang="en-US"/>
              <a:t>T</a:t>
            </a:r>
            <a:r>
              <a:rPr b="1" baseline="-25000" lang="en-US"/>
              <a:t>0</a:t>
            </a:r>
            <a:r>
              <a:rPr lang="en-US"/>
              <a:t>: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	 </a:t>
            </a:r>
            <a:r>
              <a:rPr i="1" lang="en-US" u="sng"/>
              <a:t>Allocation </a:t>
            </a:r>
            <a:r>
              <a:rPr i="1" lang="en-US"/>
              <a:t>	</a:t>
            </a:r>
            <a:r>
              <a:rPr i="1" lang="en-US" u="sng"/>
              <a:t>Request </a:t>
            </a:r>
            <a:r>
              <a:rPr i="1" lang="en-US"/>
              <a:t>	</a:t>
            </a:r>
            <a:r>
              <a:rPr i="1" lang="en-US" u="sng"/>
              <a:t>Available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	</a:t>
            </a:r>
            <a:r>
              <a:rPr i="1" lang="en-US"/>
              <a:t>A B C 	  A B C 	A B C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        </a:t>
            </a:r>
            <a:r>
              <a:rPr i="1" lang="en-US"/>
              <a:t>P</a:t>
            </a:r>
            <a:r>
              <a:rPr baseline="-25000" lang="en-US"/>
              <a:t>0</a:t>
            </a:r>
            <a:r>
              <a:rPr lang="en-US"/>
              <a:t>	   	       0 1 0            0 0 0 	0 0 0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i="1" lang="en-US"/>
              <a:t>          P</a:t>
            </a:r>
            <a:r>
              <a:rPr baseline="-25000" lang="en-US"/>
              <a:t>1</a:t>
            </a:r>
            <a:r>
              <a:rPr lang="en-US"/>
              <a:t>	          2 0 0 	  2 0 2	3  1  3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i="1" lang="en-US"/>
              <a:t>          P</a:t>
            </a:r>
            <a:r>
              <a:rPr baseline="-25000" lang="en-US"/>
              <a:t>2</a:t>
            </a:r>
            <a:r>
              <a:rPr lang="en-US"/>
              <a:t>		          3 0 3              0 0 0           5 2 4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i="1" lang="en-US"/>
              <a:t>          P</a:t>
            </a:r>
            <a:r>
              <a:rPr baseline="-25000" lang="en-US"/>
              <a:t>3</a:t>
            </a:r>
            <a:r>
              <a:rPr lang="en-US"/>
              <a:t>		2 1 1 	   1 0 0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       </a:t>
            </a:r>
            <a:r>
              <a:rPr i="1" lang="en-US"/>
              <a:t>P</a:t>
            </a:r>
            <a:r>
              <a:rPr baseline="-25000" lang="en-US"/>
              <a:t>4	</a:t>
            </a:r>
            <a:r>
              <a:rPr lang="en-US"/>
              <a:t>	0 0 2 	   0 0 2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Sequence &lt;</a:t>
            </a:r>
            <a:r>
              <a:rPr b="1" i="1" lang="en-US"/>
              <a:t>P</a:t>
            </a:r>
            <a:r>
              <a:rPr b="1" baseline="-25000" i="1" lang="en-US"/>
              <a:t>0</a:t>
            </a:r>
            <a:r>
              <a:rPr b="1" i="1" lang="en-US"/>
              <a:t>, P</a:t>
            </a:r>
            <a:r>
              <a:rPr b="1" baseline="-25000" i="1" lang="en-US"/>
              <a:t>2</a:t>
            </a:r>
            <a:r>
              <a:rPr b="1" i="1" lang="en-US"/>
              <a:t>, P</a:t>
            </a:r>
            <a:r>
              <a:rPr b="1" baseline="-25000" i="1" lang="en-US"/>
              <a:t>3</a:t>
            </a:r>
            <a:r>
              <a:rPr b="1" i="1" lang="en-US"/>
              <a:t>, P</a:t>
            </a:r>
            <a:r>
              <a:rPr b="1" baseline="-25000" i="1" lang="en-US"/>
              <a:t>1</a:t>
            </a:r>
            <a:r>
              <a:rPr b="1" i="1" lang="en-US"/>
              <a:t>, P</a:t>
            </a:r>
            <a:r>
              <a:rPr b="1" baseline="-25000" i="1" lang="en-US"/>
              <a:t>4</a:t>
            </a:r>
            <a:r>
              <a:rPr lang="en-US"/>
              <a:t>&gt; will result in </a:t>
            </a:r>
            <a:r>
              <a:rPr b="1" i="1" lang="en-US"/>
              <a:t>Finish[i] = true </a:t>
            </a:r>
            <a:r>
              <a:rPr lang="en-US"/>
              <a:t>for all </a:t>
            </a:r>
            <a:r>
              <a:rPr b="1" i="1" lang="en-US"/>
              <a:t>i</a:t>
            </a:r>
            <a:endParaRPr b="1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457200" y="2143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(Cont.)</a:t>
            </a:r>
            <a:endParaRPr/>
          </a:p>
        </p:txBody>
      </p:sp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806450" y="1233488"/>
            <a:ext cx="7781925" cy="50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b="1" i="1" lang="en-US"/>
              <a:t>P</a:t>
            </a:r>
            <a:r>
              <a:rPr b="1" baseline="-25000" lang="en-US"/>
              <a:t>2</a:t>
            </a:r>
            <a:r>
              <a:rPr lang="en-US"/>
              <a:t> requests an additional instance of type</a:t>
            </a:r>
            <a:r>
              <a:rPr i="1" lang="en-US"/>
              <a:t> </a:t>
            </a:r>
            <a:r>
              <a:rPr b="1" i="1" lang="en-US"/>
              <a:t>C</a:t>
            </a:r>
            <a:endParaRPr b="1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	</a:t>
            </a:r>
            <a:r>
              <a:rPr i="1" lang="en-US" u="sng"/>
              <a:t>Request</a:t>
            </a:r>
            <a:endParaRPr i="1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i="1" lang="en-US"/>
              <a:t>			A B C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lang="en-US"/>
              <a:t>0</a:t>
            </a:r>
            <a:r>
              <a:rPr lang="en-US"/>
              <a:t>	0 0 0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	2 0 2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lang="en-US"/>
              <a:t>2</a:t>
            </a:r>
            <a:r>
              <a:rPr lang="en-US"/>
              <a:t>	0 0 1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lang="en-US"/>
              <a:t>3</a:t>
            </a:r>
            <a:r>
              <a:rPr lang="en-US"/>
              <a:t>	1 0 0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lang="en-US"/>
              <a:t>4</a:t>
            </a:r>
            <a:r>
              <a:rPr lang="en-US"/>
              <a:t>	0 0 2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72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State of system?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Can reclaim resources held by process </a:t>
            </a:r>
            <a:r>
              <a:rPr b="1" i="1" lang="en-US"/>
              <a:t>P</a:t>
            </a:r>
            <a:r>
              <a:rPr b="1" baseline="-25000" lang="en-US"/>
              <a:t>0</a:t>
            </a:r>
            <a:r>
              <a:rPr lang="en-US"/>
              <a:t>, but insufficient resources to fulfill other processes; requests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Deadlock exists, consisting of processes </a:t>
            </a:r>
            <a:r>
              <a:rPr b="1" i="1" lang="en-US"/>
              <a:t>P</a:t>
            </a:r>
            <a:r>
              <a:rPr b="1" baseline="-25000" lang="en-US"/>
              <a:t>1</a:t>
            </a:r>
            <a:r>
              <a:rPr b="1" lang="en-US"/>
              <a:t>, </a:t>
            </a:r>
            <a:r>
              <a:rPr b="1" baseline="-25000" lang="en-US"/>
              <a:t> </a:t>
            </a:r>
            <a:r>
              <a:rPr b="1" i="1" lang="en-US"/>
              <a:t>P</a:t>
            </a:r>
            <a:r>
              <a:rPr b="1" baseline="-25000" lang="en-US"/>
              <a:t>2</a:t>
            </a:r>
            <a:r>
              <a:rPr b="1" lang="en-US"/>
              <a:t>, </a:t>
            </a:r>
            <a:r>
              <a:rPr b="1" i="1" lang="en-US"/>
              <a:t>P</a:t>
            </a:r>
            <a:r>
              <a:rPr b="1" baseline="-25000" lang="en-US"/>
              <a:t>3</a:t>
            </a:r>
            <a:r>
              <a:rPr lang="en-US"/>
              <a:t>, and </a:t>
            </a:r>
            <a:r>
              <a:rPr b="1" i="1" lang="en-US"/>
              <a:t>P</a:t>
            </a:r>
            <a:r>
              <a:rPr b="1" baseline="-25000" lang="en-US"/>
              <a:t>4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370908" y="354435"/>
            <a:ext cx="858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Recovery from Deadlock:  Process Termination</a:t>
            </a:r>
            <a:endParaRPr/>
          </a:p>
        </p:txBody>
      </p:sp>
      <p:sp>
        <p:nvSpPr>
          <p:cNvPr id="417" name="Google Shape;417;p38"/>
          <p:cNvSpPr txBox="1"/>
          <p:nvPr>
            <p:ph idx="1" type="body"/>
          </p:nvPr>
        </p:nvSpPr>
        <p:spPr>
          <a:xfrm>
            <a:off x="724694" y="1163637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Abort all deadlocked processes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Abort one process at a time until the deadlock cycle is eliminated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In which order should we choose to abort?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/>
              <a:t>Priority of the process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/>
              <a:t>How long process has computed, and how much longer to completion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/>
              <a:t>Resources the process has used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/>
              <a:t>Resources process needs to complete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/>
              <a:t>How many processes will need to be terminated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/>
              <a:t>Is process interactive or batch?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 txBox="1"/>
          <p:nvPr>
            <p:ph type="title"/>
          </p:nvPr>
        </p:nvSpPr>
        <p:spPr>
          <a:xfrm>
            <a:off x="561974" y="322700"/>
            <a:ext cx="8020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Recovery from Deadlock:  Resource Preemption</a:t>
            </a:r>
            <a:endParaRPr/>
          </a:p>
        </p:txBody>
      </p:sp>
      <p:sp>
        <p:nvSpPr>
          <p:cNvPr id="424" name="Google Shape;424;p39"/>
          <p:cNvSpPr txBox="1"/>
          <p:nvPr>
            <p:ph idx="1" type="body"/>
          </p:nvPr>
        </p:nvSpPr>
        <p:spPr>
          <a:xfrm>
            <a:off x="1170781" y="1187450"/>
            <a:ext cx="6802437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b="1" lang="en-US"/>
              <a:t>Selecting a victim </a:t>
            </a:r>
            <a:r>
              <a:rPr lang="en-US"/>
              <a:t>– minimize cost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b="1" lang="en-US"/>
              <a:t>Rollback</a:t>
            </a:r>
            <a:r>
              <a:rPr lang="en-US"/>
              <a:t> – return to some safe state, restart process for that state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b="1" lang="en-US"/>
              <a:t>Starvation</a:t>
            </a:r>
            <a:r>
              <a:rPr lang="en-US"/>
              <a:t> –  same process may always be picked as victim, include number of rollback in cost factor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Deadlock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743200"/>
            <a:ext cx="3492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4495800"/>
            <a:ext cx="3794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3582988"/>
            <a:ext cx="760413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0" y="3962400"/>
            <a:ext cx="700088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38400" y="1828800"/>
            <a:ext cx="4240213" cy="4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fmla="val -100017" name="adj1"/>
              <a:gd fmla="val -21786" name="adj2"/>
            </a:avLst>
          </a:prstGeom>
          <a:solidFill>
            <a:schemeClr val="accent1"/>
          </a:solidFill>
          <a:ln cap="flat" cmpd="sng" w="25400">
            <a:solidFill>
              <a:srgbClr val="6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HALT</a:t>
            </a:r>
            <a:r>
              <a:rPr b="0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until B is free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fmla="val -91037" name="adj1"/>
              <a:gd fmla="val 66785" name="adj2"/>
            </a:avLst>
          </a:prstGeom>
          <a:solidFill>
            <a:schemeClr val="accent1"/>
          </a:solidFill>
          <a:ln cap="flat" cmpd="sng" w="25400">
            <a:solidFill>
              <a:srgbClr val="6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HALT</a:t>
            </a:r>
            <a:r>
              <a:rPr b="0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until C is free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fmla="val 91820" name="adj1"/>
              <a:gd fmla="val 56785" name="adj2"/>
            </a:avLst>
          </a:prstGeom>
          <a:solidFill>
            <a:schemeClr val="accent1"/>
          </a:solidFill>
          <a:ln cap="flat" cmpd="sng" w="25400">
            <a:solidFill>
              <a:srgbClr val="6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HALT</a:t>
            </a:r>
            <a:r>
              <a:rPr b="0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until D is free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fmla="val 75494" name="adj1"/>
              <a:gd fmla="val -56073" name="adj2"/>
            </a:avLst>
          </a:prstGeom>
          <a:solidFill>
            <a:schemeClr val="accent1"/>
          </a:solidFill>
          <a:ln cap="flat" cmpd="sng" w="25400">
            <a:solidFill>
              <a:srgbClr val="6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HALT</a:t>
            </a:r>
            <a:r>
              <a:rPr b="0" i="0" lang="en-U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until A  is free</a:t>
            </a:r>
            <a:endParaRPr/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type="ctrTitle"/>
          </p:nvPr>
        </p:nvSpPr>
        <p:spPr>
          <a:xfrm>
            <a:off x="685800" y="3045932"/>
            <a:ext cx="7772400" cy="766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569461" y="1753605"/>
            <a:ext cx="816977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Mutual exclusion (non-sharable resources)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Only one process may use a resource at a time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Hold-and-wait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A process may hold allocated resources while awaiting assignment of others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No pre-emption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No resource can be forcibly removed from a process holding it</a:t>
            </a:r>
            <a:endParaRPr/>
          </a:p>
          <a:p>
            <a:pPr indent="-194309" lvl="1" marL="742950" rtl="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457200" y="277813"/>
            <a:ext cx="8394292" cy="997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 for </a:t>
            </a:r>
            <a:br>
              <a:rPr lang="en-US"/>
            </a:br>
            <a:r>
              <a:rPr b="1" i="1" lang="en-US"/>
              <a:t>possible </a:t>
            </a:r>
            <a:r>
              <a:rPr lang="en-US"/>
              <a:t>Deadlock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1762241" y="2164666"/>
            <a:ext cx="6089854" cy="273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2000"/>
              <a:t>All previous 3 conditions plus: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Circular wait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A closed chain of processes exists, such that each process holds at least one resource needed by the next process in the chain.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7812"/>
            <a:ext cx="8317684" cy="921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Deadlock </a:t>
            </a:r>
            <a:br>
              <a:rPr lang="en-US"/>
            </a:br>
            <a:r>
              <a:rPr lang="en-US"/>
              <a:t>Requires …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Directed graph that depicts a state of the system of resources and processes</a:t>
            </a:r>
            <a:endParaRPr/>
          </a:p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322976" y="517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Allocation</a:t>
            </a:r>
            <a:br>
              <a:rPr lang="en-US"/>
            </a:br>
            <a:r>
              <a:rPr lang="en-US"/>
              <a:t> Graphs</a:t>
            </a:r>
            <a:endParaRPr/>
          </a:p>
        </p:txBody>
      </p:sp>
      <p:pic>
        <p:nvPicPr>
          <p:cNvPr descr="Fig06_05a.gif"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0"/>
            <a:ext cx="8751888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_05b.gif" id="139" name="Google Shape;13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515350" cy="46243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>
            <p:ph type="title"/>
          </p:nvPr>
        </p:nvSpPr>
        <p:spPr>
          <a:xfrm>
            <a:off x="381000" y="785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Allocation </a:t>
            </a:r>
            <a:br>
              <a:rPr lang="en-US"/>
            </a:br>
            <a:r>
              <a:rPr lang="en-US"/>
              <a:t>Graphs of deadlock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2199024" y="2147582"/>
            <a:ext cx="4948398" cy="318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Deadlocks can be described more precisely in terms of a directed graph called a </a:t>
            </a:r>
            <a:r>
              <a:rPr b="1" lang="en-US"/>
              <a:t>system resource-allocation graph</a:t>
            </a:r>
            <a:endParaRPr/>
          </a:p>
          <a:p>
            <a:pPr indent="0" lvl="0" marL="109728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457200" y="805656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Allocation </a:t>
            </a:r>
            <a:br>
              <a:rPr lang="en-US"/>
            </a:br>
            <a:r>
              <a:rPr lang="en-US"/>
              <a:t>Graphs of deadlock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2020-12-16T10:18:55Z</dcterms:created>
  <dc:creator>Anaum Hamid</dc:creator>
</cp:coreProperties>
</file>