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2765D3-E8F9-4BC5-A58E-C9EA16FC2BDD}">
          <p14:sldIdLst>
            <p14:sldId id="256"/>
            <p14:sldId id="257"/>
            <p14:sldId id="258"/>
          </p14:sldIdLst>
        </p14:section>
        <p14:section name="Untitled Section" id="{AD7BB65A-DDAC-4CF3-8913-342AB3A3DFCE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006-2B5D-4430-BDC1-682E378C265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506-7EB8-438F-9895-E473BB5604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903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006-2B5D-4430-BDC1-682E378C265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506-7EB8-438F-9895-E473BB5604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55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006-2B5D-4430-BDC1-682E378C265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506-7EB8-438F-9895-E473BB5604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16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006-2B5D-4430-BDC1-682E378C265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506-7EB8-438F-9895-E473BB5604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5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006-2B5D-4430-BDC1-682E378C265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506-7EB8-438F-9895-E473BB5604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14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006-2B5D-4430-BDC1-682E378C265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506-7EB8-438F-9895-E473BB5604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735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006-2B5D-4430-BDC1-682E378C265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506-7EB8-438F-9895-E473BB5604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254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006-2B5D-4430-BDC1-682E378C265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506-7EB8-438F-9895-E473BB5604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64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006-2B5D-4430-BDC1-682E378C265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506-7EB8-438F-9895-E473BB5604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21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006-2B5D-4430-BDC1-682E378C265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506-7EB8-438F-9895-E473BB5604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675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006-2B5D-4430-BDC1-682E378C265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506-7EB8-438F-9895-E473BB5604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05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D006-2B5D-4430-BDC1-682E378C2658}" type="datetimeFigureOut">
              <a:rPr lang="en-AU" smtClean="0"/>
              <a:t>30/05/2019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4506-7EB8-438F-9895-E473BB5604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28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C:\Users\My Anh\Documents\Practical data science\credit card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94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2564904"/>
            <a:ext cx="8136904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spc="300" dirty="0">
                <a:solidFill>
                  <a:schemeClr val="tx1"/>
                </a:solidFill>
                <a:latin typeface="Arial Rounded MT Bold" pitchFamily="34" charset="0"/>
              </a:rPr>
              <a:t>PRACTICAL DATA SCIENCE PROJECT</a:t>
            </a:r>
          </a:p>
          <a:p>
            <a:pPr algn="ctr"/>
            <a:r>
              <a:rPr lang="en-US" sz="2400" i="1" spc="300" dirty="0">
                <a:solidFill>
                  <a:schemeClr val="tx1"/>
                </a:solidFill>
                <a:latin typeface="Bahnschrift SemiBold" pitchFamily="34" charset="0"/>
              </a:rPr>
              <a:t>-Neeraj (s3711712) and Ayaz(s3751555)</a:t>
            </a:r>
            <a:endParaRPr lang="en-AU" sz="2400" i="1" spc="300" dirty="0">
              <a:solidFill>
                <a:schemeClr val="tx1"/>
              </a:solidFill>
              <a:latin typeface="Bahnschrift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0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6895" y="1916832"/>
            <a:ext cx="8295997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“The social and economic background of a person helps in identifying if he is going to be defaulter for credit card payment” </a:t>
            </a:r>
          </a:p>
          <a:p>
            <a:pPr algn="ctr"/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32890" y="328498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ial Rounded MT Bold" pitchFamily="34" charset="0"/>
              </a:rPr>
              <a:t>DATA: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One binary target feature and 23 descriptive features.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30,000 observations.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Taken from </a:t>
            </a:r>
            <a:r>
              <a:rPr lang="en-US" dirty="0">
                <a:hlinkClick r:id="rId2"/>
              </a:rPr>
              <a:t>UCI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sz="2400" b="1" u="sng" dirty="0"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725144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ial Rounded MT Bold" pitchFamily="34" charset="0"/>
              </a:rPr>
              <a:t>DATA PREPARATION &amp; EXPLORATION: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/>
              <a:t>Checked for inconsistencies.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/>
              <a:t>Gained insight through visualization.</a:t>
            </a:r>
          </a:p>
          <a:p>
            <a:endParaRPr lang="en-US" sz="2400" b="1" u="sng" dirty="0"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76672"/>
            <a:ext cx="8862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ial Rounded MT Bold" pitchFamily="34" charset="0"/>
              </a:rPr>
              <a:t>GOALS:</a:t>
            </a:r>
          </a:p>
          <a:p>
            <a:r>
              <a:rPr lang="en-US" dirty="0"/>
              <a:t>To showcase the thorough understanding of Data Modelling. </a:t>
            </a:r>
          </a:p>
          <a:p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6387137"/>
            <a:ext cx="6685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Practical Data Science Presentation -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Neeraj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(s3711712)  and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Ayaz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(s3751555)</a:t>
            </a:r>
            <a:endParaRPr lang="en-AU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340768"/>
            <a:ext cx="7278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ial Rounded MT Bold" pitchFamily="34" charset="0"/>
              </a:rPr>
              <a:t>HYPOTHESIS: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776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6387137"/>
            <a:ext cx="6685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Practical Data Science Presentation -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Neeraj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(s3711712)  and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Ayaz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(s3751555)</a:t>
            </a:r>
            <a:endParaRPr lang="en-AU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792" y="332656"/>
            <a:ext cx="7278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ial Rounded MT Bold" pitchFamily="34" charset="0"/>
              </a:rPr>
              <a:t>METHODOLOGY:</a:t>
            </a:r>
          </a:p>
          <a:p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836712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spc="600" dirty="0"/>
              <a:t>---</a:t>
            </a:r>
            <a:r>
              <a:rPr lang="en-AU" b="1" u="sng" spc="600" dirty="0"/>
              <a:t>CLASSIFICATION TECHNIQUE</a:t>
            </a:r>
            <a:r>
              <a:rPr lang="en-AU" b="1" spc="600" dirty="0"/>
              <a:t>---</a:t>
            </a:r>
          </a:p>
          <a:p>
            <a:endParaRPr lang="en-AU" dirty="0"/>
          </a:p>
        </p:txBody>
      </p:sp>
      <p:pic>
        <p:nvPicPr>
          <p:cNvPr id="2051" name="Picture 3" descr="C:\Users\My Anh\Downloads\pd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6085822" cy="505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50203" y="3590413"/>
            <a:ext cx="25551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u="sng" dirty="0"/>
              <a:t>PERFORMANCE BASED ON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Accuracy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Precision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Recall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/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330451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387137"/>
            <a:ext cx="6685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Practical Data Science Presentation -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Neeraj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(s3711712)  and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Ayaz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(s3751555)</a:t>
            </a:r>
            <a:endParaRPr lang="en-AU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503" y="718233"/>
            <a:ext cx="8071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ial Rounded MT Bold" pitchFamily="34" charset="0"/>
              </a:rPr>
              <a:t>RESULTS:</a:t>
            </a:r>
            <a:endParaRPr lang="en-US" sz="2400" dirty="0">
              <a:latin typeface="Calibri (Body)"/>
            </a:endParaRPr>
          </a:p>
          <a:p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860034" y="752048"/>
            <a:ext cx="33108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ial Rounded MT Bold" pitchFamily="34" charset="0"/>
              </a:rPr>
              <a:t>CONCLUSION: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alibri (Body)"/>
              </a:rPr>
              <a:t>K-NN is better than Decision Tree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alibri (Body)"/>
              </a:rPr>
              <a:t>Feature Selection with 6 Descriptive Features at 50:50 split.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alibri (Body)"/>
              </a:rPr>
              <a:t>Accuracy:0.78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alibri (Body)"/>
              </a:rPr>
              <a:t>Precision: 0.5, 0.8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alibri (Body)"/>
            </a:endParaRPr>
          </a:p>
          <a:p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4909656" y="3636681"/>
            <a:ext cx="35335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ial Rounded MT Bold" pitchFamily="34" charset="0"/>
              </a:rPr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Uneven proportion of target class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equal proportion of target class can improve the performance and accuracy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889E670-778F-4496-91B7-F7F350979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92" y="1274074"/>
            <a:ext cx="3823176" cy="481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9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190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Rounded MT Bold</vt:lpstr>
      <vt:lpstr>Bahnschrift SemiBold</vt:lpstr>
      <vt:lpstr>Calibri</vt:lpstr>
      <vt:lpstr>Calibri (Body)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Anh</dc:creator>
  <cp:lastModifiedBy>Rohit Tomar</cp:lastModifiedBy>
  <cp:revision>13</cp:revision>
  <dcterms:created xsi:type="dcterms:W3CDTF">2019-05-30T10:26:47Z</dcterms:created>
  <dcterms:modified xsi:type="dcterms:W3CDTF">2019-05-30T14:25:20Z</dcterms:modified>
</cp:coreProperties>
</file>