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06" r:id="rId3"/>
    <p:sldId id="343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2" r:id="rId16"/>
    <p:sldId id="323" r:id="rId17"/>
    <p:sldId id="324" r:id="rId18"/>
    <p:sldId id="325" r:id="rId19"/>
    <p:sldId id="326" r:id="rId20"/>
    <p:sldId id="347" r:id="rId21"/>
    <p:sldId id="350" r:id="rId22"/>
    <p:sldId id="356" r:id="rId23"/>
    <p:sldId id="351" r:id="rId24"/>
    <p:sldId id="357" r:id="rId25"/>
    <p:sldId id="358" r:id="rId26"/>
    <p:sldId id="359" r:id="rId27"/>
    <p:sldId id="360" r:id="rId28"/>
    <p:sldId id="361" r:id="rId29"/>
    <p:sldId id="363" r:id="rId30"/>
    <p:sldId id="376" r:id="rId31"/>
    <p:sldId id="377" r:id="rId32"/>
    <p:sldId id="378" r:id="rId33"/>
    <p:sldId id="379" r:id="rId34"/>
    <p:sldId id="380" r:id="rId35"/>
    <p:sldId id="381" r:id="rId36"/>
    <p:sldId id="383" r:id="rId37"/>
    <p:sldId id="384" r:id="rId38"/>
    <p:sldId id="385" r:id="rId39"/>
    <p:sldId id="386" r:id="rId40"/>
    <p:sldId id="387" r:id="rId41"/>
    <p:sldId id="344" r:id="rId42"/>
    <p:sldId id="327" r:id="rId43"/>
    <p:sldId id="328" r:id="rId44"/>
    <p:sldId id="329" r:id="rId45"/>
    <p:sldId id="330" r:id="rId46"/>
    <p:sldId id="339" r:id="rId47"/>
    <p:sldId id="331" r:id="rId48"/>
    <p:sldId id="332" r:id="rId49"/>
    <p:sldId id="388" r:id="rId50"/>
    <p:sldId id="333" r:id="rId51"/>
    <p:sldId id="389" r:id="rId52"/>
    <p:sldId id="335" r:id="rId53"/>
    <p:sldId id="336" r:id="rId54"/>
    <p:sldId id="340" r:id="rId5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9" autoAdjust="0"/>
    <p:restoredTop sz="94660"/>
  </p:normalViewPr>
  <p:slideViewPr>
    <p:cSldViewPr>
      <p:cViewPr varScale="1">
        <p:scale>
          <a:sx n="93" d="100"/>
          <a:sy n="93" d="100"/>
        </p:scale>
        <p:origin x="77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7747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63" Type="http://schemas.openxmlformats.org/officeDocument/2006/relationships/image" Target="../media/image115.png"/><Relationship Id="rId68" Type="http://schemas.openxmlformats.org/officeDocument/2006/relationships/image" Target="../media/image120.png"/><Relationship Id="rId76" Type="http://schemas.openxmlformats.org/officeDocument/2006/relationships/image" Target="../media/image128.png"/><Relationship Id="rId84" Type="http://schemas.openxmlformats.org/officeDocument/2006/relationships/image" Target="../media/image136.png"/><Relationship Id="rId89" Type="http://schemas.openxmlformats.org/officeDocument/2006/relationships/image" Target="../media/image141.png"/><Relationship Id="rId97" Type="http://schemas.openxmlformats.org/officeDocument/2006/relationships/image" Target="../media/image149.png"/><Relationship Id="rId7" Type="http://schemas.openxmlformats.org/officeDocument/2006/relationships/image" Target="../media/image54.png"/><Relationship Id="rId71" Type="http://schemas.openxmlformats.org/officeDocument/2006/relationships/image" Target="../media/image123.png"/><Relationship Id="rId92" Type="http://schemas.openxmlformats.org/officeDocument/2006/relationships/image" Target="../media/image144.png"/><Relationship Id="rId2" Type="http://schemas.openxmlformats.org/officeDocument/2006/relationships/image" Target="../media/image49.png"/><Relationship Id="rId16" Type="http://schemas.openxmlformats.org/officeDocument/2006/relationships/image" Target="../media/image68.png"/><Relationship Id="rId29" Type="http://schemas.openxmlformats.org/officeDocument/2006/relationships/image" Target="../media/image81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1.png"/><Relationship Id="rId87" Type="http://schemas.openxmlformats.org/officeDocument/2006/relationships/image" Target="../media/image139.png"/><Relationship Id="rId5" Type="http://schemas.openxmlformats.org/officeDocument/2006/relationships/image" Target="../media/image52.png"/><Relationship Id="rId61" Type="http://schemas.openxmlformats.org/officeDocument/2006/relationships/image" Target="../media/image113.png"/><Relationship Id="rId82" Type="http://schemas.openxmlformats.org/officeDocument/2006/relationships/image" Target="../media/image134.png"/><Relationship Id="rId90" Type="http://schemas.openxmlformats.org/officeDocument/2006/relationships/image" Target="../media/image142.png"/><Relationship Id="rId95" Type="http://schemas.openxmlformats.org/officeDocument/2006/relationships/image" Target="../media/image147.png"/><Relationship Id="rId19" Type="http://schemas.openxmlformats.org/officeDocument/2006/relationships/image" Target="../media/image7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1.png"/><Relationship Id="rId77" Type="http://schemas.openxmlformats.org/officeDocument/2006/relationships/image" Target="../media/image129.png"/><Relationship Id="rId8" Type="http://schemas.openxmlformats.org/officeDocument/2006/relationships/image" Target="../media/image56.png"/><Relationship Id="rId51" Type="http://schemas.openxmlformats.org/officeDocument/2006/relationships/image" Target="../media/image103.png"/><Relationship Id="rId72" Type="http://schemas.openxmlformats.org/officeDocument/2006/relationships/image" Target="../media/image124.png"/><Relationship Id="rId80" Type="http://schemas.openxmlformats.org/officeDocument/2006/relationships/image" Target="../media/image132.png"/><Relationship Id="rId85" Type="http://schemas.openxmlformats.org/officeDocument/2006/relationships/image" Target="../media/image137.png"/><Relationship Id="rId93" Type="http://schemas.openxmlformats.org/officeDocument/2006/relationships/image" Target="../media/image145.png"/><Relationship Id="rId3" Type="http://schemas.openxmlformats.org/officeDocument/2006/relationships/image" Target="../media/image5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20" Type="http://schemas.openxmlformats.org/officeDocument/2006/relationships/image" Target="../media/image72.png"/><Relationship Id="rId41" Type="http://schemas.openxmlformats.org/officeDocument/2006/relationships/image" Target="../media/image93.png"/><Relationship Id="rId54" Type="http://schemas.openxmlformats.org/officeDocument/2006/relationships/image" Target="../media/image106.png"/><Relationship Id="rId62" Type="http://schemas.openxmlformats.org/officeDocument/2006/relationships/image" Target="../media/image114.png"/><Relationship Id="rId70" Type="http://schemas.openxmlformats.org/officeDocument/2006/relationships/image" Target="../media/image122.png"/><Relationship Id="rId75" Type="http://schemas.openxmlformats.org/officeDocument/2006/relationships/image" Target="../media/image127.png"/><Relationship Id="rId83" Type="http://schemas.openxmlformats.org/officeDocument/2006/relationships/image" Target="../media/image135.png"/><Relationship Id="rId88" Type="http://schemas.openxmlformats.org/officeDocument/2006/relationships/image" Target="../media/image140.png"/><Relationship Id="rId91" Type="http://schemas.openxmlformats.org/officeDocument/2006/relationships/image" Target="../media/image143.png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57" Type="http://schemas.openxmlformats.org/officeDocument/2006/relationships/image" Target="../media/image109.png"/><Relationship Id="rId10" Type="http://schemas.openxmlformats.org/officeDocument/2006/relationships/image" Target="../media/image62.png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0.png"/><Relationship Id="rId81" Type="http://schemas.openxmlformats.org/officeDocument/2006/relationships/image" Target="../media/image133.png"/><Relationship Id="rId86" Type="http://schemas.openxmlformats.org/officeDocument/2006/relationships/image" Target="../media/image138.png"/><Relationship Id="rId94" Type="http://schemas.openxmlformats.org/officeDocument/2006/relationships/image" Target="../media/image146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568064"/>
            <a:ext cx="905256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853440">
              <a:lnSpc>
                <a:spcPts val="5200"/>
              </a:lnSpc>
              <a:tabLst>
                <a:tab pos="3342004" algn="l"/>
                <a:tab pos="4815840" algn="l"/>
              </a:tabLst>
            </a:pPr>
            <a:r>
              <a:rPr lang="en-US" spc="-5" dirty="0"/>
              <a:t/>
            </a:r>
            <a:br>
              <a:rPr lang="en-US" spc="-5" dirty="0"/>
            </a:br>
            <a:r>
              <a:rPr lang="en-US" spc="-5" dirty="0"/>
              <a:t>Reliability Block Diagram and Fault Tree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Define boundary of the system for</a:t>
            </a:r>
            <a:r>
              <a:rPr lang="en-US" sz="3600" spc="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analysis</a:t>
            </a:r>
            <a:endParaRPr lang="en-US" sz="36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Break system into functional</a:t>
            </a:r>
            <a:r>
              <a:rPr lang="en-US" sz="3600" spc="5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components</a:t>
            </a:r>
            <a:endParaRPr lang="en-US" sz="36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Determine serial-parallel</a:t>
            </a:r>
            <a:r>
              <a:rPr lang="en-US" sz="3600" spc="5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combinations</a:t>
            </a:r>
            <a:endParaRPr lang="en-US" sz="3600" dirty="0">
              <a:latin typeface="Times New Roman"/>
              <a:cs typeface="Times New Roman"/>
            </a:endParaRPr>
          </a:p>
          <a:p>
            <a:pPr marL="527050" marR="636905" indent="-51435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Represent each components as a separate  block in the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diagram</a:t>
            </a:r>
            <a:endParaRPr lang="en-US" sz="3600" dirty="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Draw lines connecting the blocks in a logical  order for mission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success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(serial RBD)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4221480" cy="5129425"/>
          </a:xfrm>
        </p:spPr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No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redundancy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ALL component of the  system are needed to make  the system function  properly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922019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If any one of the  components fails, the  system</a:t>
            </a:r>
            <a:r>
              <a:rPr lang="en-US" sz="3600" spc="-5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7408793" y="2307335"/>
            <a:ext cx="819785" cy="108585"/>
          </a:xfrm>
          <a:custGeom>
            <a:avLst/>
            <a:gdLst/>
            <a:ahLst/>
            <a:cxnLst/>
            <a:rect l="l" t="t" r="r" b="b"/>
            <a:pathLst>
              <a:path w="819784" h="108585">
                <a:moveTo>
                  <a:pt x="819387" y="108204"/>
                </a:moveTo>
                <a:lnTo>
                  <a:pt x="789736" y="73027"/>
                </a:lnTo>
                <a:lnTo>
                  <a:pt x="758646" y="50058"/>
                </a:lnTo>
                <a:lnTo>
                  <a:pt x="722997" y="33660"/>
                </a:lnTo>
                <a:lnTo>
                  <a:pt x="680859" y="20213"/>
                </a:lnTo>
                <a:lnTo>
                  <a:pt x="630306" y="6095"/>
                </a:lnTo>
                <a:lnTo>
                  <a:pt x="604398" y="0"/>
                </a:lnTo>
                <a:lnTo>
                  <a:pt x="585348" y="2286"/>
                </a:lnTo>
                <a:lnTo>
                  <a:pt x="566298" y="6096"/>
                </a:lnTo>
                <a:lnTo>
                  <a:pt x="516388" y="13989"/>
                </a:lnTo>
                <a:lnTo>
                  <a:pt x="466475" y="21836"/>
                </a:lnTo>
                <a:lnTo>
                  <a:pt x="416572" y="29713"/>
                </a:lnTo>
                <a:lnTo>
                  <a:pt x="366690" y="37695"/>
                </a:lnTo>
                <a:lnTo>
                  <a:pt x="316842" y="45857"/>
                </a:lnTo>
                <a:lnTo>
                  <a:pt x="267042" y="54276"/>
                </a:lnTo>
                <a:lnTo>
                  <a:pt x="217301" y="63027"/>
                </a:lnTo>
                <a:lnTo>
                  <a:pt x="167632" y="72186"/>
                </a:lnTo>
                <a:lnTo>
                  <a:pt x="118047" y="81829"/>
                </a:lnTo>
                <a:lnTo>
                  <a:pt x="68560" y="92032"/>
                </a:lnTo>
                <a:lnTo>
                  <a:pt x="19182" y="102870"/>
                </a:lnTo>
                <a:lnTo>
                  <a:pt x="0" y="108204"/>
                </a:lnTo>
                <a:lnTo>
                  <a:pt x="819387" y="108204"/>
                </a:lnTo>
                <a:close/>
              </a:path>
            </a:pathLst>
          </a:custGeom>
          <a:solidFill>
            <a:srgbClr val="473A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8084988" y="2327148"/>
            <a:ext cx="10795" cy="88900"/>
          </a:xfrm>
          <a:custGeom>
            <a:avLst/>
            <a:gdLst/>
            <a:ahLst/>
            <a:cxnLst/>
            <a:rect l="l" t="t" r="r" b="b"/>
            <a:pathLst>
              <a:path w="10795" h="88900">
                <a:moveTo>
                  <a:pt x="10499" y="2285"/>
                </a:moveTo>
                <a:lnTo>
                  <a:pt x="2117" y="0"/>
                </a:lnTo>
                <a:lnTo>
                  <a:pt x="0" y="88392"/>
                </a:lnTo>
                <a:lnTo>
                  <a:pt x="9718" y="88392"/>
                </a:lnTo>
                <a:lnTo>
                  <a:pt x="10499" y="2285"/>
                </a:lnTo>
                <a:close/>
              </a:path>
            </a:pathLst>
          </a:custGeom>
          <a:solidFill>
            <a:srgbClr val="7C4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8080398" y="2326385"/>
            <a:ext cx="10795" cy="89535"/>
          </a:xfrm>
          <a:custGeom>
            <a:avLst/>
            <a:gdLst/>
            <a:ahLst/>
            <a:cxnLst/>
            <a:rect l="l" t="t" r="r" b="b"/>
            <a:pathLst>
              <a:path w="10795" h="89535">
                <a:moveTo>
                  <a:pt x="10517" y="3047"/>
                </a:moveTo>
                <a:lnTo>
                  <a:pt x="8231" y="1523"/>
                </a:lnTo>
                <a:lnTo>
                  <a:pt x="6707" y="761"/>
                </a:lnTo>
                <a:lnTo>
                  <a:pt x="3659" y="761"/>
                </a:lnTo>
                <a:lnTo>
                  <a:pt x="2135" y="0"/>
                </a:lnTo>
                <a:lnTo>
                  <a:pt x="0" y="89154"/>
                </a:lnTo>
                <a:lnTo>
                  <a:pt x="9476" y="89154"/>
                </a:lnTo>
                <a:lnTo>
                  <a:pt x="10517" y="3047"/>
                </a:lnTo>
                <a:close/>
              </a:path>
            </a:pathLst>
          </a:custGeom>
          <a:solidFill>
            <a:srgbClr val="774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8075269" y="2325623"/>
            <a:ext cx="11430" cy="90170"/>
          </a:xfrm>
          <a:custGeom>
            <a:avLst/>
            <a:gdLst/>
            <a:ahLst/>
            <a:cxnLst/>
            <a:rect l="l" t="t" r="r" b="b"/>
            <a:pathLst>
              <a:path w="11429" h="90169">
                <a:moveTo>
                  <a:pt x="11074" y="2285"/>
                </a:moveTo>
                <a:lnTo>
                  <a:pt x="8788" y="1523"/>
                </a:lnTo>
                <a:lnTo>
                  <a:pt x="7264" y="761"/>
                </a:lnTo>
                <a:lnTo>
                  <a:pt x="4216" y="761"/>
                </a:lnTo>
                <a:lnTo>
                  <a:pt x="2692" y="0"/>
                </a:lnTo>
                <a:lnTo>
                  <a:pt x="0" y="89916"/>
                </a:lnTo>
                <a:lnTo>
                  <a:pt x="10015" y="89916"/>
                </a:lnTo>
                <a:lnTo>
                  <a:pt x="11074" y="2285"/>
                </a:lnTo>
                <a:close/>
              </a:path>
            </a:pathLst>
          </a:custGeom>
          <a:solidFill>
            <a:srgbClr val="723F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8070658" y="2324861"/>
            <a:ext cx="12065" cy="90805"/>
          </a:xfrm>
          <a:custGeom>
            <a:avLst/>
            <a:gdLst/>
            <a:ahLst/>
            <a:cxnLst/>
            <a:rect l="l" t="t" r="r" b="b"/>
            <a:pathLst>
              <a:path w="12065" h="90805">
                <a:moveTo>
                  <a:pt x="11875" y="2285"/>
                </a:moveTo>
                <a:lnTo>
                  <a:pt x="8827" y="1523"/>
                </a:lnTo>
                <a:lnTo>
                  <a:pt x="7303" y="761"/>
                </a:lnTo>
                <a:lnTo>
                  <a:pt x="4255" y="761"/>
                </a:lnTo>
                <a:lnTo>
                  <a:pt x="2731" y="0"/>
                </a:lnTo>
                <a:lnTo>
                  <a:pt x="0" y="90678"/>
                </a:lnTo>
                <a:lnTo>
                  <a:pt x="10807" y="90678"/>
                </a:lnTo>
                <a:lnTo>
                  <a:pt x="11875" y="2285"/>
                </a:lnTo>
                <a:close/>
              </a:path>
            </a:pathLst>
          </a:custGeom>
          <a:solidFill>
            <a:srgbClr val="6D3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8065637" y="2323338"/>
            <a:ext cx="10160" cy="92710"/>
          </a:xfrm>
          <a:custGeom>
            <a:avLst/>
            <a:gdLst/>
            <a:ahLst/>
            <a:cxnLst/>
            <a:rect l="l" t="t" r="r" b="b"/>
            <a:pathLst>
              <a:path w="10159" h="92710">
                <a:moveTo>
                  <a:pt x="10038" y="3047"/>
                </a:moveTo>
                <a:lnTo>
                  <a:pt x="8514" y="2285"/>
                </a:lnTo>
                <a:lnTo>
                  <a:pt x="6228" y="1523"/>
                </a:lnTo>
                <a:lnTo>
                  <a:pt x="3942" y="1523"/>
                </a:lnTo>
                <a:lnTo>
                  <a:pt x="1656" y="0"/>
                </a:lnTo>
                <a:lnTo>
                  <a:pt x="0" y="92201"/>
                </a:lnTo>
                <a:lnTo>
                  <a:pt x="9499" y="92201"/>
                </a:lnTo>
                <a:lnTo>
                  <a:pt x="10038" y="3047"/>
                </a:lnTo>
                <a:close/>
              </a:path>
            </a:pathLst>
          </a:custGeom>
          <a:solidFill>
            <a:srgbClr val="683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8061257" y="2322576"/>
            <a:ext cx="10160" cy="93345"/>
          </a:xfrm>
          <a:custGeom>
            <a:avLst/>
            <a:gdLst/>
            <a:ahLst/>
            <a:cxnLst/>
            <a:rect l="l" t="t" r="r" b="b"/>
            <a:pathLst>
              <a:path w="10159" h="93344">
                <a:moveTo>
                  <a:pt x="9846" y="3047"/>
                </a:moveTo>
                <a:lnTo>
                  <a:pt x="8322" y="2285"/>
                </a:lnTo>
                <a:lnTo>
                  <a:pt x="6036" y="761"/>
                </a:lnTo>
                <a:lnTo>
                  <a:pt x="4512" y="761"/>
                </a:lnTo>
                <a:lnTo>
                  <a:pt x="2226" y="0"/>
                </a:lnTo>
                <a:lnTo>
                  <a:pt x="0" y="92963"/>
                </a:lnTo>
                <a:lnTo>
                  <a:pt x="9303" y="92963"/>
                </a:lnTo>
                <a:lnTo>
                  <a:pt x="9846" y="3047"/>
                </a:lnTo>
                <a:close/>
              </a:path>
            </a:pathLst>
          </a:custGeom>
          <a:solidFill>
            <a:srgbClr val="663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8056466" y="2321814"/>
            <a:ext cx="10160" cy="93980"/>
          </a:xfrm>
          <a:custGeom>
            <a:avLst/>
            <a:gdLst/>
            <a:ahLst/>
            <a:cxnLst/>
            <a:rect l="l" t="t" r="r" b="b"/>
            <a:pathLst>
              <a:path w="10159" h="93980">
                <a:moveTo>
                  <a:pt x="10065" y="3047"/>
                </a:moveTo>
                <a:lnTo>
                  <a:pt x="8541" y="1523"/>
                </a:lnTo>
                <a:lnTo>
                  <a:pt x="6255" y="761"/>
                </a:lnTo>
                <a:lnTo>
                  <a:pt x="3969" y="761"/>
                </a:lnTo>
                <a:lnTo>
                  <a:pt x="1683" y="0"/>
                </a:lnTo>
                <a:lnTo>
                  <a:pt x="0" y="93725"/>
                </a:lnTo>
                <a:lnTo>
                  <a:pt x="8969" y="93725"/>
                </a:lnTo>
                <a:lnTo>
                  <a:pt x="10065" y="3047"/>
                </a:lnTo>
                <a:close/>
              </a:path>
            </a:pathLst>
          </a:custGeom>
          <a:solidFill>
            <a:srgbClr val="5E3D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8050731" y="2321051"/>
            <a:ext cx="11430" cy="94615"/>
          </a:xfrm>
          <a:custGeom>
            <a:avLst/>
            <a:gdLst/>
            <a:ahLst/>
            <a:cxnLst/>
            <a:rect l="l" t="t" r="r" b="b"/>
            <a:pathLst>
              <a:path w="11429" h="94614">
                <a:moveTo>
                  <a:pt x="11228" y="2285"/>
                </a:moveTo>
                <a:lnTo>
                  <a:pt x="9704" y="1523"/>
                </a:lnTo>
                <a:lnTo>
                  <a:pt x="7418" y="761"/>
                </a:lnTo>
                <a:lnTo>
                  <a:pt x="5132" y="761"/>
                </a:lnTo>
                <a:lnTo>
                  <a:pt x="2846" y="0"/>
                </a:lnTo>
                <a:lnTo>
                  <a:pt x="0" y="94487"/>
                </a:lnTo>
                <a:lnTo>
                  <a:pt x="10113" y="94487"/>
                </a:lnTo>
                <a:lnTo>
                  <a:pt x="11228" y="2285"/>
                </a:lnTo>
                <a:close/>
              </a:path>
            </a:pathLst>
          </a:custGeom>
          <a:solidFill>
            <a:srgbClr val="5B3D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8046136" y="2320289"/>
            <a:ext cx="11430" cy="95250"/>
          </a:xfrm>
          <a:custGeom>
            <a:avLst/>
            <a:gdLst/>
            <a:ahLst/>
            <a:cxnLst/>
            <a:rect l="l" t="t" r="r" b="b"/>
            <a:pathLst>
              <a:path w="11429" h="95250">
                <a:moveTo>
                  <a:pt x="11250" y="3047"/>
                </a:moveTo>
                <a:lnTo>
                  <a:pt x="9726" y="2285"/>
                </a:lnTo>
                <a:lnTo>
                  <a:pt x="2868" y="0"/>
                </a:lnTo>
                <a:lnTo>
                  <a:pt x="0" y="95249"/>
                </a:lnTo>
                <a:lnTo>
                  <a:pt x="10133" y="95249"/>
                </a:lnTo>
                <a:lnTo>
                  <a:pt x="11250" y="3047"/>
                </a:lnTo>
                <a:close/>
              </a:path>
            </a:pathLst>
          </a:custGeom>
          <a:solidFill>
            <a:srgbClr val="563D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/>
          <p:nvPr/>
        </p:nvSpPr>
        <p:spPr>
          <a:xfrm>
            <a:off x="8041354" y="2318766"/>
            <a:ext cx="10795" cy="97155"/>
          </a:xfrm>
          <a:custGeom>
            <a:avLst/>
            <a:gdLst/>
            <a:ahLst/>
            <a:cxnLst/>
            <a:rect l="l" t="t" r="r" b="b"/>
            <a:pathLst>
              <a:path w="10795" h="97155">
                <a:moveTo>
                  <a:pt x="10699" y="3809"/>
                </a:moveTo>
                <a:lnTo>
                  <a:pt x="8413" y="3047"/>
                </a:lnTo>
                <a:lnTo>
                  <a:pt x="6889" y="2285"/>
                </a:lnTo>
                <a:lnTo>
                  <a:pt x="3841" y="1523"/>
                </a:lnTo>
                <a:lnTo>
                  <a:pt x="2317" y="0"/>
                </a:lnTo>
                <a:lnTo>
                  <a:pt x="0" y="96774"/>
                </a:lnTo>
                <a:lnTo>
                  <a:pt x="9854" y="96774"/>
                </a:lnTo>
                <a:lnTo>
                  <a:pt x="10699" y="3809"/>
                </a:lnTo>
                <a:close/>
              </a:path>
            </a:pathLst>
          </a:custGeom>
          <a:solidFill>
            <a:srgbClr val="513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/>
          <p:cNvSpPr/>
          <p:nvPr/>
        </p:nvSpPr>
        <p:spPr>
          <a:xfrm>
            <a:off x="8036763" y="2318004"/>
            <a:ext cx="10795" cy="97790"/>
          </a:xfrm>
          <a:custGeom>
            <a:avLst/>
            <a:gdLst/>
            <a:ahLst/>
            <a:cxnLst/>
            <a:rect l="l" t="t" r="r" b="b"/>
            <a:pathLst>
              <a:path w="10795" h="97789">
                <a:moveTo>
                  <a:pt x="10718" y="3809"/>
                </a:moveTo>
                <a:lnTo>
                  <a:pt x="8432" y="3047"/>
                </a:lnTo>
                <a:lnTo>
                  <a:pt x="6908" y="2285"/>
                </a:lnTo>
                <a:lnTo>
                  <a:pt x="4622" y="761"/>
                </a:lnTo>
                <a:lnTo>
                  <a:pt x="2336" y="0"/>
                </a:lnTo>
                <a:lnTo>
                  <a:pt x="0" y="97536"/>
                </a:lnTo>
                <a:lnTo>
                  <a:pt x="9582" y="97536"/>
                </a:lnTo>
                <a:lnTo>
                  <a:pt x="10718" y="3809"/>
                </a:lnTo>
                <a:close/>
              </a:path>
            </a:pathLst>
          </a:custGeom>
          <a:solidFill>
            <a:srgbClr val="4C3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/>
          <p:nvPr/>
        </p:nvSpPr>
        <p:spPr>
          <a:xfrm>
            <a:off x="8032173" y="2317242"/>
            <a:ext cx="10795" cy="98425"/>
          </a:xfrm>
          <a:custGeom>
            <a:avLst/>
            <a:gdLst/>
            <a:ahLst/>
            <a:cxnLst/>
            <a:rect l="l" t="t" r="r" b="b"/>
            <a:pathLst>
              <a:path w="10795" h="98425">
                <a:moveTo>
                  <a:pt x="10736" y="3809"/>
                </a:moveTo>
                <a:lnTo>
                  <a:pt x="2354" y="0"/>
                </a:lnTo>
                <a:lnTo>
                  <a:pt x="0" y="98298"/>
                </a:lnTo>
                <a:lnTo>
                  <a:pt x="9591" y="98298"/>
                </a:lnTo>
                <a:lnTo>
                  <a:pt x="10736" y="3809"/>
                </a:lnTo>
                <a:close/>
              </a:path>
            </a:pathLst>
          </a:custGeom>
          <a:solidFill>
            <a:srgbClr val="473A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/>
          <p:cNvSpPr/>
          <p:nvPr/>
        </p:nvSpPr>
        <p:spPr>
          <a:xfrm>
            <a:off x="8093412" y="2329433"/>
            <a:ext cx="10795" cy="86360"/>
          </a:xfrm>
          <a:custGeom>
            <a:avLst/>
            <a:gdLst/>
            <a:ahLst/>
            <a:cxnLst/>
            <a:rect l="l" t="t" r="r" b="b"/>
            <a:pathLst>
              <a:path w="10795" h="86360">
                <a:moveTo>
                  <a:pt x="10456" y="3047"/>
                </a:moveTo>
                <a:lnTo>
                  <a:pt x="2074" y="0"/>
                </a:lnTo>
                <a:lnTo>
                  <a:pt x="0" y="86105"/>
                </a:lnTo>
                <a:lnTo>
                  <a:pt x="9701" y="86105"/>
                </a:lnTo>
                <a:lnTo>
                  <a:pt x="10456" y="3047"/>
                </a:lnTo>
                <a:close/>
              </a:path>
            </a:pathLst>
          </a:custGeom>
          <a:solidFill>
            <a:srgbClr val="002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/>
          <p:cNvSpPr/>
          <p:nvPr/>
        </p:nvSpPr>
        <p:spPr>
          <a:xfrm>
            <a:off x="7396967" y="2307335"/>
            <a:ext cx="617220" cy="108585"/>
          </a:xfrm>
          <a:custGeom>
            <a:avLst/>
            <a:gdLst/>
            <a:ahLst/>
            <a:cxnLst/>
            <a:rect l="l" t="t" r="r" b="b"/>
            <a:pathLst>
              <a:path w="617220" h="108585">
                <a:moveTo>
                  <a:pt x="616986" y="0"/>
                </a:moveTo>
                <a:lnTo>
                  <a:pt x="549886" y="3058"/>
                </a:lnTo>
                <a:lnTo>
                  <a:pt x="501557" y="6347"/>
                </a:lnTo>
                <a:lnTo>
                  <a:pt x="453030" y="10606"/>
                </a:lnTo>
                <a:lnTo>
                  <a:pt x="404390" y="15815"/>
                </a:lnTo>
                <a:lnTo>
                  <a:pt x="355719" y="21953"/>
                </a:lnTo>
                <a:lnTo>
                  <a:pt x="307099" y="28998"/>
                </a:lnTo>
                <a:lnTo>
                  <a:pt x="258614" y="36930"/>
                </a:lnTo>
                <a:lnTo>
                  <a:pt x="210346" y="45728"/>
                </a:lnTo>
                <a:lnTo>
                  <a:pt x="162377" y="55370"/>
                </a:lnTo>
                <a:lnTo>
                  <a:pt x="114792" y="65836"/>
                </a:lnTo>
                <a:lnTo>
                  <a:pt x="67673" y="77104"/>
                </a:lnTo>
                <a:lnTo>
                  <a:pt x="21102" y="89153"/>
                </a:lnTo>
                <a:lnTo>
                  <a:pt x="2052" y="93725"/>
                </a:lnTo>
                <a:lnTo>
                  <a:pt x="0" y="108204"/>
                </a:lnTo>
                <a:lnTo>
                  <a:pt x="611889" y="108204"/>
                </a:lnTo>
                <a:lnTo>
                  <a:pt x="616986" y="0"/>
                </a:lnTo>
                <a:close/>
              </a:path>
            </a:pathLst>
          </a:custGeom>
          <a:solidFill>
            <a:srgbClr val="AA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/>
          <p:nvPr/>
        </p:nvSpPr>
        <p:spPr>
          <a:xfrm>
            <a:off x="7397870" y="2308860"/>
            <a:ext cx="601980" cy="106680"/>
          </a:xfrm>
          <a:custGeom>
            <a:avLst/>
            <a:gdLst/>
            <a:ahLst/>
            <a:cxnLst/>
            <a:rect l="l" t="t" r="r" b="b"/>
            <a:pathLst>
              <a:path w="601979" h="106680">
                <a:moveTo>
                  <a:pt x="601605" y="0"/>
                </a:moveTo>
                <a:lnTo>
                  <a:pt x="531462" y="3534"/>
                </a:lnTo>
                <a:lnTo>
                  <a:pt x="479699" y="7421"/>
                </a:lnTo>
                <a:lnTo>
                  <a:pt x="428040" y="12398"/>
                </a:lnTo>
                <a:lnTo>
                  <a:pt x="376500" y="18440"/>
                </a:lnTo>
                <a:lnTo>
                  <a:pt x="325093" y="25520"/>
                </a:lnTo>
                <a:lnTo>
                  <a:pt x="273832" y="33613"/>
                </a:lnTo>
                <a:lnTo>
                  <a:pt x="222730" y="42695"/>
                </a:lnTo>
                <a:lnTo>
                  <a:pt x="171803" y="52738"/>
                </a:lnTo>
                <a:lnTo>
                  <a:pt x="121062" y="63720"/>
                </a:lnTo>
                <a:lnTo>
                  <a:pt x="70523" y="75612"/>
                </a:lnTo>
                <a:lnTo>
                  <a:pt x="20199" y="88391"/>
                </a:lnTo>
                <a:lnTo>
                  <a:pt x="1911" y="92963"/>
                </a:lnTo>
                <a:lnTo>
                  <a:pt x="0" y="106680"/>
                </a:lnTo>
                <a:lnTo>
                  <a:pt x="596792" y="106680"/>
                </a:lnTo>
                <a:lnTo>
                  <a:pt x="601605" y="0"/>
                </a:lnTo>
                <a:close/>
              </a:path>
            </a:pathLst>
          </a:custGeom>
          <a:solidFill>
            <a:srgbClr val="AF93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/>
          <p:cNvSpPr/>
          <p:nvPr/>
        </p:nvSpPr>
        <p:spPr>
          <a:xfrm>
            <a:off x="7398772" y="2310383"/>
            <a:ext cx="587375" cy="105410"/>
          </a:xfrm>
          <a:custGeom>
            <a:avLst/>
            <a:gdLst/>
            <a:ahLst/>
            <a:cxnLst/>
            <a:rect l="l" t="t" r="r" b="b"/>
            <a:pathLst>
              <a:path w="587375" h="105410">
                <a:moveTo>
                  <a:pt x="586987" y="0"/>
                </a:moveTo>
                <a:lnTo>
                  <a:pt x="549649" y="2285"/>
                </a:lnTo>
                <a:lnTo>
                  <a:pt x="497729" y="5432"/>
                </a:lnTo>
                <a:lnTo>
                  <a:pt x="445907" y="9768"/>
                </a:lnTo>
                <a:lnTo>
                  <a:pt x="394201" y="15256"/>
                </a:lnTo>
                <a:lnTo>
                  <a:pt x="342626" y="21864"/>
                </a:lnTo>
                <a:lnTo>
                  <a:pt x="291198" y="29556"/>
                </a:lnTo>
                <a:lnTo>
                  <a:pt x="239933" y="38296"/>
                </a:lnTo>
                <a:lnTo>
                  <a:pt x="188847" y="48052"/>
                </a:lnTo>
                <a:lnTo>
                  <a:pt x="137956" y="58787"/>
                </a:lnTo>
                <a:lnTo>
                  <a:pt x="87276" y="70467"/>
                </a:lnTo>
                <a:lnTo>
                  <a:pt x="36823" y="83057"/>
                </a:lnTo>
                <a:lnTo>
                  <a:pt x="0" y="105156"/>
                </a:lnTo>
                <a:lnTo>
                  <a:pt x="581259" y="105156"/>
                </a:lnTo>
                <a:lnTo>
                  <a:pt x="586987" y="0"/>
                </a:lnTo>
                <a:close/>
              </a:path>
            </a:pathLst>
          </a:custGeom>
          <a:solidFill>
            <a:srgbClr val="B296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7400449" y="2312670"/>
            <a:ext cx="569595" cy="102870"/>
          </a:xfrm>
          <a:custGeom>
            <a:avLst/>
            <a:gdLst/>
            <a:ahLst/>
            <a:cxnLst/>
            <a:rect l="l" t="t" r="r" b="b"/>
            <a:pathLst>
              <a:path w="569595" h="102869">
                <a:moveTo>
                  <a:pt x="569308" y="0"/>
                </a:moveTo>
                <a:lnTo>
                  <a:pt x="483721" y="4789"/>
                </a:lnTo>
                <a:lnTo>
                  <a:pt x="433277" y="9168"/>
                </a:lnTo>
                <a:lnTo>
                  <a:pt x="382941" y="14637"/>
                </a:lnTo>
                <a:lnTo>
                  <a:pt x="332732" y="21174"/>
                </a:lnTo>
                <a:lnTo>
                  <a:pt x="282667" y="28755"/>
                </a:lnTo>
                <a:lnTo>
                  <a:pt x="232765" y="37359"/>
                </a:lnTo>
                <a:lnTo>
                  <a:pt x="183044" y="46961"/>
                </a:lnTo>
                <a:lnTo>
                  <a:pt x="133522" y="57540"/>
                </a:lnTo>
                <a:lnTo>
                  <a:pt x="84216" y="69071"/>
                </a:lnTo>
                <a:lnTo>
                  <a:pt x="35146" y="81533"/>
                </a:lnTo>
                <a:lnTo>
                  <a:pt x="0" y="102870"/>
                </a:lnTo>
                <a:lnTo>
                  <a:pt x="564269" y="102870"/>
                </a:lnTo>
                <a:lnTo>
                  <a:pt x="569308" y="0"/>
                </a:lnTo>
                <a:close/>
              </a:path>
            </a:pathLst>
          </a:custGeom>
          <a:solidFill>
            <a:srgbClr val="B79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/>
          <p:nvPr/>
        </p:nvSpPr>
        <p:spPr>
          <a:xfrm>
            <a:off x="7401249" y="2314194"/>
            <a:ext cx="554355" cy="101600"/>
          </a:xfrm>
          <a:custGeom>
            <a:avLst/>
            <a:gdLst/>
            <a:ahLst/>
            <a:cxnLst/>
            <a:rect l="l" t="t" r="r" b="b"/>
            <a:pathLst>
              <a:path w="554354" h="101600">
                <a:moveTo>
                  <a:pt x="554030" y="0"/>
                </a:moveTo>
                <a:lnTo>
                  <a:pt x="520502" y="2285"/>
                </a:lnTo>
                <a:lnTo>
                  <a:pt x="471178" y="5381"/>
                </a:lnTo>
                <a:lnTo>
                  <a:pt x="421954" y="9681"/>
                </a:lnTo>
                <a:lnTo>
                  <a:pt x="372846" y="15137"/>
                </a:lnTo>
                <a:lnTo>
                  <a:pt x="323869" y="21699"/>
                </a:lnTo>
                <a:lnTo>
                  <a:pt x="275038" y="29317"/>
                </a:lnTo>
                <a:lnTo>
                  <a:pt x="226367" y="37943"/>
                </a:lnTo>
                <a:lnTo>
                  <a:pt x="177871" y="47527"/>
                </a:lnTo>
                <a:lnTo>
                  <a:pt x="129565" y="58020"/>
                </a:lnTo>
                <a:lnTo>
                  <a:pt x="81465" y="69372"/>
                </a:lnTo>
                <a:lnTo>
                  <a:pt x="33584" y="81533"/>
                </a:lnTo>
                <a:lnTo>
                  <a:pt x="0" y="101346"/>
                </a:lnTo>
                <a:lnTo>
                  <a:pt x="548855" y="101346"/>
                </a:lnTo>
                <a:lnTo>
                  <a:pt x="554030" y="0"/>
                </a:lnTo>
                <a:close/>
              </a:path>
            </a:pathLst>
          </a:custGeom>
          <a:solidFill>
            <a:srgbClr val="BCA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/>
          <p:nvPr/>
        </p:nvSpPr>
        <p:spPr>
          <a:xfrm>
            <a:off x="7401400" y="2316479"/>
            <a:ext cx="539115" cy="99060"/>
          </a:xfrm>
          <a:custGeom>
            <a:avLst/>
            <a:gdLst/>
            <a:ahLst/>
            <a:cxnLst/>
            <a:rect l="l" t="t" r="r" b="b"/>
            <a:pathLst>
              <a:path w="539115" h="99060">
                <a:moveTo>
                  <a:pt x="538638" y="0"/>
                </a:moveTo>
                <a:lnTo>
                  <a:pt x="453879" y="5298"/>
                </a:lnTo>
                <a:lnTo>
                  <a:pt x="400813" y="10446"/>
                </a:lnTo>
                <a:lnTo>
                  <a:pt x="347579" y="16907"/>
                </a:lnTo>
                <a:lnTo>
                  <a:pt x="294322" y="24625"/>
                </a:lnTo>
                <a:lnTo>
                  <a:pt x="241182" y="33540"/>
                </a:lnTo>
                <a:lnTo>
                  <a:pt x="188304" y="43594"/>
                </a:lnTo>
                <a:lnTo>
                  <a:pt x="135831" y="54730"/>
                </a:lnTo>
                <a:lnTo>
                  <a:pt x="83905" y="66887"/>
                </a:lnTo>
                <a:lnTo>
                  <a:pt x="32670" y="80009"/>
                </a:lnTo>
                <a:lnTo>
                  <a:pt x="0" y="99059"/>
                </a:lnTo>
                <a:lnTo>
                  <a:pt x="533308" y="99059"/>
                </a:lnTo>
                <a:lnTo>
                  <a:pt x="538638" y="0"/>
                </a:lnTo>
                <a:close/>
              </a:path>
            </a:pathLst>
          </a:custGeom>
          <a:solidFill>
            <a:srgbClr val="C1A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/>
          <p:cNvSpPr/>
          <p:nvPr/>
        </p:nvSpPr>
        <p:spPr>
          <a:xfrm>
            <a:off x="7402391" y="2318004"/>
            <a:ext cx="523240" cy="97790"/>
          </a:xfrm>
          <a:custGeom>
            <a:avLst/>
            <a:gdLst/>
            <a:ahLst/>
            <a:cxnLst/>
            <a:rect l="l" t="t" r="r" b="b"/>
            <a:pathLst>
              <a:path w="523240" h="97789">
                <a:moveTo>
                  <a:pt x="523170" y="0"/>
                </a:moveTo>
                <a:lnTo>
                  <a:pt x="492690" y="2285"/>
                </a:lnTo>
                <a:lnTo>
                  <a:pt x="441087" y="5469"/>
                </a:lnTo>
                <a:lnTo>
                  <a:pt x="389382" y="10317"/>
                </a:lnTo>
                <a:lnTo>
                  <a:pt x="337660" y="16701"/>
                </a:lnTo>
                <a:lnTo>
                  <a:pt x="286004" y="24492"/>
                </a:lnTo>
                <a:lnTo>
                  <a:pt x="234500" y="33560"/>
                </a:lnTo>
                <a:lnTo>
                  <a:pt x="183231" y="43775"/>
                </a:lnTo>
                <a:lnTo>
                  <a:pt x="132282" y="55008"/>
                </a:lnTo>
                <a:lnTo>
                  <a:pt x="81737" y="67129"/>
                </a:lnTo>
                <a:lnTo>
                  <a:pt x="31680" y="80009"/>
                </a:lnTo>
                <a:lnTo>
                  <a:pt x="0" y="97535"/>
                </a:lnTo>
                <a:lnTo>
                  <a:pt x="518133" y="97535"/>
                </a:lnTo>
                <a:lnTo>
                  <a:pt x="523170" y="0"/>
                </a:lnTo>
                <a:close/>
              </a:path>
            </a:pathLst>
          </a:custGeom>
          <a:solidFill>
            <a:srgbClr val="C4A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/>
          <p:cNvSpPr/>
          <p:nvPr/>
        </p:nvSpPr>
        <p:spPr>
          <a:xfrm>
            <a:off x="7403207" y="2320289"/>
            <a:ext cx="508634" cy="95250"/>
          </a:xfrm>
          <a:custGeom>
            <a:avLst/>
            <a:gdLst/>
            <a:ahLst/>
            <a:cxnLst/>
            <a:rect l="l" t="t" r="r" b="b"/>
            <a:pathLst>
              <a:path w="508634" h="95250">
                <a:moveTo>
                  <a:pt x="508638" y="0"/>
                </a:moveTo>
                <a:lnTo>
                  <a:pt x="428366" y="5201"/>
                </a:lnTo>
                <a:lnTo>
                  <a:pt x="377942" y="10248"/>
                </a:lnTo>
                <a:lnTo>
                  <a:pt x="327666" y="16600"/>
                </a:lnTo>
                <a:lnTo>
                  <a:pt x="277556" y="24191"/>
                </a:lnTo>
                <a:lnTo>
                  <a:pt x="227629" y="32958"/>
                </a:lnTo>
                <a:lnTo>
                  <a:pt x="177902" y="42835"/>
                </a:lnTo>
                <a:lnTo>
                  <a:pt x="128394" y="53759"/>
                </a:lnTo>
                <a:lnTo>
                  <a:pt x="79122" y="65664"/>
                </a:lnTo>
                <a:lnTo>
                  <a:pt x="30102" y="78485"/>
                </a:lnTo>
                <a:lnTo>
                  <a:pt x="0" y="95249"/>
                </a:lnTo>
                <a:lnTo>
                  <a:pt x="502990" y="95249"/>
                </a:lnTo>
                <a:lnTo>
                  <a:pt x="508638" y="0"/>
                </a:lnTo>
                <a:close/>
              </a:path>
            </a:pathLst>
          </a:custGeom>
          <a:solidFill>
            <a:srgbClr val="C9AD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/>
          <p:cNvSpPr/>
          <p:nvPr/>
        </p:nvSpPr>
        <p:spPr>
          <a:xfrm>
            <a:off x="7404875" y="2321814"/>
            <a:ext cx="492125" cy="93980"/>
          </a:xfrm>
          <a:custGeom>
            <a:avLst/>
            <a:gdLst/>
            <a:ahLst/>
            <a:cxnLst/>
            <a:rect l="l" t="t" r="r" b="b"/>
            <a:pathLst>
              <a:path w="492125" h="93980">
                <a:moveTo>
                  <a:pt x="491729" y="0"/>
                </a:moveTo>
                <a:lnTo>
                  <a:pt x="415610" y="5482"/>
                </a:lnTo>
                <a:lnTo>
                  <a:pt x="366991" y="10728"/>
                </a:lnTo>
                <a:lnTo>
                  <a:pt x="317931" y="17204"/>
                </a:lnTo>
                <a:lnTo>
                  <a:pt x="268682" y="24848"/>
                </a:lnTo>
                <a:lnTo>
                  <a:pt x="219496" y="33600"/>
                </a:lnTo>
                <a:lnTo>
                  <a:pt x="170625" y="43400"/>
                </a:lnTo>
                <a:lnTo>
                  <a:pt x="122323" y="54187"/>
                </a:lnTo>
                <a:lnTo>
                  <a:pt x="74842" y="65903"/>
                </a:lnTo>
                <a:lnTo>
                  <a:pt x="28433" y="78485"/>
                </a:lnTo>
                <a:lnTo>
                  <a:pt x="0" y="93725"/>
                </a:lnTo>
                <a:lnTo>
                  <a:pt x="485844" y="93725"/>
                </a:lnTo>
                <a:lnTo>
                  <a:pt x="491729" y="0"/>
                </a:lnTo>
                <a:close/>
              </a:path>
            </a:pathLst>
          </a:custGeom>
          <a:solidFill>
            <a:srgbClr val="CCB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1"/>
          <p:cNvSpPr/>
          <p:nvPr/>
        </p:nvSpPr>
        <p:spPr>
          <a:xfrm>
            <a:off x="7405768" y="2323338"/>
            <a:ext cx="476884" cy="92710"/>
          </a:xfrm>
          <a:custGeom>
            <a:avLst/>
            <a:gdLst/>
            <a:ahLst/>
            <a:cxnLst/>
            <a:rect l="l" t="t" r="r" b="b"/>
            <a:pathLst>
              <a:path w="476884" h="92710">
                <a:moveTo>
                  <a:pt x="476358" y="0"/>
                </a:moveTo>
                <a:lnTo>
                  <a:pt x="449688" y="2286"/>
                </a:lnTo>
                <a:lnTo>
                  <a:pt x="396240" y="6717"/>
                </a:lnTo>
                <a:lnTo>
                  <a:pt x="342821" y="12737"/>
                </a:lnTo>
                <a:lnTo>
                  <a:pt x="289501" y="20265"/>
                </a:lnTo>
                <a:lnTo>
                  <a:pt x="236347" y="29222"/>
                </a:lnTo>
                <a:lnTo>
                  <a:pt x="183430" y="39527"/>
                </a:lnTo>
                <a:lnTo>
                  <a:pt x="130816" y="51099"/>
                </a:lnTo>
                <a:lnTo>
                  <a:pt x="78576" y="63858"/>
                </a:lnTo>
                <a:lnTo>
                  <a:pt x="26778" y="77724"/>
                </a:lnTo>
                <a:lnTo>
                  <a:pt x="0" y="92201"/>
                </a:lnTo>
                <a:lnTo>
                  <a:pt x="471003" y="92201"/>
                </a:lnTo>
                <a:lnTo>
                  <a:pt x="472548" y="70104"/>
                </a:lnTo>
                <a:lnTo>
                  <a:pt x="476358" y="0"/>
                </a:lnTo>
                <a:close/>
              </a:path>
            </a:pathLst>
          </a:custGeom>
          <a:solidFill>
            <a:srgbClr val="D1B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/>
          <p:cNvSpPr/>
          <p:nvPr/>
        </p:nvSpPr>
        <p:spPr>
          <a:xfrm>
            <a:off x="7406668" y="2325623"/>
            <a:ext cx="461009" cy="90170"/>
          </a:xfrm>
          <a:custGeom>
            <a:avLst/>
            <a:gdLst/>
            <a:ahLst/>
            <a:cxnLst/>
            <a:rect l="l" t="t" r="r" b="b"/>
            <a:pathLst>
              <a:path w="461009" h="90169">
                <a:moveTo>
                  <a:pt x="460981" y="0"/>
                </a:moveTo>
                <a:lnTo>
                  <a:pt x="382742" y="5779"/>
                </a:lnTo>
                <a:lnTo>
                  <a:pt x="330953" y="12116"/>
                </a:lnTo>
                <a:lnTo>
                  <a:pt x="279603" y="19756"/>
                </a:lnTo>
                <a:lnTo>
                  <a:pt x="228590" y="28684"/>
                </a:lnTo>
                <a:lnTo>
                  <a:pt x="177813" y="38884"/>
                </a:lnTo>
                <a:lnTo>
                  <a:pt x="127170" y="50341"/>
                </a:lnTo>
                <a:lnTo>
                  <a:pt x="76559" y="63039"/>
                </a:lnTo>
                <a:lnTo>
                  <a:pt x="25879" y="76962"/>
                </a:lnTo>
                <a:lnTo>
                  <a:pt x="0" y="89916"/>
                </a:lnTo>
                <a:lnTo>
                  <a:pt x="455315" y="89916"/>
                </a:lnTo>
                <a:lnTo>
                  <a:pt x="457171" y="65532"/>
                </a:lnTo>
                <a:lnTo>
                  <a:pt x="460981" y="0"/>
                </a:lnTo>
                <a:close/>
              </a:path>
            </a:pathLst>
          </a:custGeom>
          <a:solidFill>
            <a:srgbClr val="D3B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/>
          <p:cNvSpPr/>
          <p:nvPr/>
        </p:nvSpPr>
        <p:spPr>
          <a:xfrm>
            <a:off x="7407502" y="2327148"/>
            <a:ext cx="445134" cy="88900"/>
          </a:xfrm>
          <a:custGeom>
            <a:avLst/>
            <a:gdLst/>
            <a:ahLst/>
            <a:cxnLst/>
            <a:rect l="l" t="t" r="r" b="b"/>
            <a:pathLst>
              <a:path w="445134" h="88900">
                <a:moveTo>
                  <a:pt x="444907" y="0"/>
                </a:moveTo>
                <a:lnTo>
                  <a:pt x="370864" y="6000"/>
                </a:lnTo>
                <a:lnTo>
                  <a:pt x="320569" y="12436"/>
                </a:lnTo>
                <a:lnTo>
                  <a:pt x="270438" y="20083"/>
                </a:lnTo>
                <a:lnTo>
                  <a:pt x="220508" y="28956"/>
                </a:lnTo>
                <a:lnTo>
                  <a:pt x="170814" y="39066"/>
                </a:lnTo>
                <a:lnTo>
                  <a:pt x="121394" y="50428"/>
                </a:lnTo>
                <a:lnTo>
                  <a:pt x="72284" y="63056"/>
                </a:lnTo>
                <a:lnTo>
                  <a:pt x="23521" y="76962"/>
                </a:lnTo>
                <a:lnTo>
                  <a:pt x="0" y="88392"/>
                </a:lnTo>
                <a:lnTo>
                  <a:pt x="439507" y="88392"/>
                </a:lnTo>
                <a:lnTo>
                  <a:pt x="441859" y="61722"/>
                </a:lnTo>
                <a:lnTo>
                  <a:pt x="444907" y="0"/>
                </a:lnTo>
                <a:close/>
              </a:path>
            </a:pathLst>
          </a:custGeom>
          <a:solidFill>
            <a:srgbClr val="D8C1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/>
          <p:nvPr/>
        </p:nvSpPr>
        <p:spPr>
          <a:xfrm>
            <a:off x="7407698" y="2329433"/>
            <a:ext cx="430530" cy="86360"/>
          </a:xfrm>
          <a:custGeom>
            <a:avLst/>
            <a:gdLst/>
            <a:ahLst/>
            <a:cxnLst/>
            <a:rect l="l" t="t" r="r" b="b"/>
            <a:pathLst>
              <a:path w="430529" h="86360">
                <a:moveTo>
                  <a:pt x="430233" y="0"/>
                </a:moveTo>
                <a:lnTo>
                  <a:pt x="358635" y="5811"/>
                </a:lnTo>
                <a:lnTo>
                  <a:pt x="309994" y="12196"/>
                </a:lnTo>
                <a:lnTo>
                  <a:pt x="261493" y="19861"/>
                </a:lnTo>
                <a:lnTo>
                  <a:pt x="213173" y="28751"/>
                </a:lnTo>
                <a:lnTo>
                  <a:pt x="165078" y="38809"/>
                </a:lnTo>
                <a:lnTo>
                  <a:pt x="117250" y="49980"/>
                </a:lnTo>
                <a:lnTo>
                  <a:pt x="69731" y="62208"/>
                </a:lnTo>
                <a:lnTo>
                  <a:pt x="22563" y="75438"/>
                </a:lnTo>
                <a:lnTo>
                  <a:pt x="0" y="86106"/>
                </a:lnTo>
                <a:lnTo>
                  <a:pt x="424128" y="86106"/>
                </a:lnTo>
                <a:lnTo>
                  <a:pt x="426423" y="57912"/>
                </a:lnTo>
                <a:lnTo>
                  <a:pt x="430233" y="0"/>
                </a:lnTo>
                <a:close/>
              </a:path>
            </a:pathLst>
          </a:custGeom>
          <a:solidFill>
            <a:srgbClr val="DDC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/>
          <p:cNvSpPr/>
          <p:nvPr/>
        </p:nvSpPr>
        <p:spPr>
          <a:xfrm>
            <a:off x="7408662" y="2330957"/>
            <a:ext cx="415290" cy="85090"/>
          </a:xfrm>
          <a:custGeom>
            <a:avLst/>
            <a:gdLst/>
            <a:ahLst/>
            <a:cxnLst/>
            <a:rect l="l" t="t" r="r" b="b"/>
            <a:pathLst>
              <a:path w="415290" h="85089">
                <a:moveTo>
                  <a:pt x="414791" y="0"/>
                </a:moveTo>
                <a:lnTo>
                  <a:pt x="339584" y="6992"/>
                </a:lnTo>
                <a:lnTo>
                  <a:pt x="285896" y="14682"/>
                </a:lnTo>
                <a:lnTo>
                  <a:pt x="232430" y="23821"/>
                </a:lnTo>
                <a:lnTo>
                  <a:pt x="179228" y="34401"/>
                </a:lnTo>
                <a:lnTo>
                  <a:pt x="126329" y="46409"/>
                </a:lnTo>
                <a:lnTo>
                  <a:pt x="73773" y="59838"/>
                </a:lnTo>
                <a:lnTo>
                  <a:pt x="21599" y="74676"/>
                </a:lnTo>
                <a:lnTo>
                  <a:pt x="0" y="84582"/>
                </a:lnTo>
                <a:lnTo>
                  <a:pt x="408335" y="84582"/>
                </a:lnTo>
                <a:lnTo>
                  <a:pt x="410981" y="53340"/>
                </a:lnTo>
                <a:lnTo>
                  <a:pt x="414791" y="0"/>
                </a:lnTo>
                <a:close/>
              </a:path>
            </a:pathLst>
          </a:custGeom>
          <a:solidFill>
            <a:srgbClr val="E2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6"/>
          <p:cNvSpPr/>
          <p:nvPr/>
        </p:nvSpPr>
        <p:spPr>
          <a:xfrm>
            <a:off x="7410260" y="2334005"/>
            <a:ext cx="398145" cy="81915"/>
          </a:xfrm>
          <a:custGeom>
            <a:avLst/>
            <a:gdLst/>
            <a:ahLst/>
            <a:cxnLst/>
            <a:rect l="l" t="t" r="r" b="b"/>
            <a:pathLst>
              <a:path w="398145" h="81914">
                <a:moveTo>
                  <a:pt x="397952" y="0"/>
                </a:moveTo>
                <a:lnTo>
                  <a:pt x="326891" y="6286"/>
                </a:lnTo>
                <a:lnTo>
                  <a:pt x="275035" y="13654"/>
                </a:lnTo>
                <a:lnTo>
                  <a:pt x="222931" y="22723"/>
                </a:lnTo>
                <a:lnTo>
                  <a:pt x="170940" y="33350"/>
                </a:lnTo>
                <a:lnTo>
                  <a:pt x="119420" y="45392"/>
                </a:lnTo>
                <a:lnTo>
                  <a:pt x="68733" y="58707"/>
                </a:lnTo>
                <a:lnTo>
                  <a:pt x="19238" y="73152"/>
                </a:lnTo>
                <a:lnTo>
                  <a:pt x="0" y="81534"/>
                </a:lnTo>
                <a:lnTo>
                  <a:pt x="391901" y="81534"/>
                </a:lnTo>
                <a:lnTo>
                  <a:pt x="397952" y="0"/>
                </a:lnTo>
                <a:close/>
              </a:path>
            </a:pathLst>
          </a:custGeom>
          <a:solidFill>
            <a:srgbClr val="E5CE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/>
          <p:cNvSpPr/>
          <p:nvPr/>
        </p:nvSpPr>
        <p:spPr>
          <a:xfrm>
            <a:off x="7411109" y="2335529"/>
            <a:ext cx="382905" cy="80010"/>
          </a:xfrm>
          <a:custGeom>
            <a:avLst/>
            <a:gdLst/>
            <a:ahLst/>
            <a:cxnLst/>
            <a:rect l="l" t="t" r="r" b="b"/>
            <a:pathLst>
              <a:path w="382904" h="80010">
                <a:moveTo>
                  <a:pt x="382626" y="0"/>
                </a:moveTo>
                <a:lnTo>
                  <a:pt x="315026" y="6348"/>
                </a:lnTo>
                <a:lnTo>
                  <a:pt x="264975" y="13688"/>
                </a:lnTo>
                <a:lnTo>
                  <a:pt x="214607" y="22680"/>
                </a:lnTo>
                <a:lnTo>
                  <a:pt x="164342" y="33224"/>
                </a:lnTo>
                <a:lnTo>
                  <a:pt x="114603" y="45219"/>
                </a:lnTo>
                <a:lnTo>
                  <a:pt x="65811" y="58561"/>
                </a:lnTo>
                <a:lnTo>
                  <a:pt x="18390" y="73152"/>
                </a:lnTo>
                <a:lnTo>
                  <a:pt x="0" y="80009"/>
                </a:lnTo>
                <a:lnTo>
                  <a:pt x="375997" y="80009"/>
                </a:lnTo>
                <a:lnTo>
                  <a:pt x="379578" y="46482"/>
                </a:lnTo>
                <a:lnTo>
                  <a:pt x="382626" y="0"/>
                </a:lnTo>
                <a:close/>
              </a:path>
            </a:pathLst>
          </a:custGeom>
          <a:solidFill>
            <a:srgbClr val="EAD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/>
          <p:cNvSpPr/>
          <p:nvPr/>
        </p:nvSpPr>
        <p:spPr>
          <a:xfrm>
            <a:off x="7734051" y="2376677"/>
            <a:ext cx="266700" cy="39370"/>
          </a:xfrm>
          <a:custGeom>
            <a:avLst/>
            <a:gdLst/>
            <a:ahLst/>
            <a:cxnLst/>
            <a:rect l="l" t="t" r="r" b="b"/>
            <a:pathLst>
              <a:path w="266700" h="39369">
                <a:moveTo>
                  <a:pt x="266186" y="0"/>
                </a:moveTo>
                <a:lnTo>
                  <a:pt x="214370" y="15239"/>
                </a:lnTo>
                <a:lnTo>
                  <a:pt x="103118" y="24383"/>
                </a:lnTo>
                <a:lnTo>
                  <a:pt x="0" y="38861"/>
                </a:lnTo>
                <a:lnTo>
                  <a:pt x="170043" y="38861"/>
                </a:lnTo>
                <a:lnTo>
                  <a:pt x="205226" y="33527"/>
                </a:lnTo>
                <a:lnTo>
                  <a:pt x="266186" y="0"/>
                </a:lnTo>
                <a:close/>
              </a:path>
            </a:pathLst>
          </a:custGeom>
          <a:solidFill>
            <a:srgbClr val="5B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9"/>
          <p:cNvSpPr/>
          <p:nvPr/>
        </p:nvSpPr>
        <p:spPr>
          <a:xfrm>
            <a:off x="7816618" y="241134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897" y="0"/>
                </a:lnTo>
              </a:path>
            </a:pathLst>
          </a:custGeom>
          <a:ln w="8381">
            <a:solidFill>
              <a:srgbClr val="006D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/>
          <p:cNvSpPr/>
          <p:nvPr/>
        </p:nvSpPr>
        <p:spPr>
          <a:xfrm>
            <a:off x="7938508" y="2397251"/>
            <a:ext cx="21590" cy="18415"/>
          </a:xfrm>
          <a:custGeom>
            <a:avLst/>
            <a:gdLst/>
            <a:ahLst/>
            <a:cxnLst/>
            <a:rect l="l" t="t" r="r" b="b"/>
            <a:pathLst>
              <a:path w="21590" h="18414">
                <a:moveTo>
                  <a:pt x="21343" y="0"/>
                </a:moveTo>
                <a:lnTo>
                  <a:pt x="7" y="16764"/>
                </a:lnTo>
                <a:lnTo>
                  <a:pt x="0" y="18287"/>
                </a:lnTo>
                <a:lnTo>
                  <a:pt x="20406" y="18287"/>
                </a:lnTo>
                <a:lnTo>
                  <a:pt x="21343" y="0"/>
                </a:lnTo>
                <a:close/>
              </a:path>
            </a:pathLst>
          </a:custGeom>
          <a:solidFill>
            <a:srgbClr val="E0D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2"/>
          <p:cNvSpPr/>
          <p:nvPr/>
        </p:nvSpPr>
        <p:spPr>
          <a:xfrm>
            <a:off x="6977633" y="2393061"/>
            <a:ext cx="1820417" cy="100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/>
          <p:cNvSpPr/>
          <p:nvPr/>
        </p:nvSpPr>
        <p:spPr>
          <a:xfrm>
            <a:off x="8195866" y="3394709"/>
            <a:ext cx="148590" cy="26034"/>
          </a:xfrm>
          <a:custGeom>
            <a:avLst/>
            <a:gdLst/>
            <a:ahLst/>
            <a:cxnLst/>
            <a:rect l="l" t="t" r="r" b="b"/>
            <a:pathLst>
              <a:path w="148590" h="26035">
                <a:moveTo>
                  <a:pt x="147990" y="0"/>
                </a:moveTo>
                <a:lnTo>
                  <a:pt x="0" y="0"/>
                </a:lnTo>
                <a:lnTo>
                  <a:pt x="54307" y="25908"/>
                </a:lnTo>
                <a:lnTo>
                  <a:pt x="79453" y="19812"/>
                </a:lnTo>
                <a:lnTo>
                  <a:pt x="128655" y="5960"/>
                </a:lnTo>
                <a:lnTo>
                  <a:pt x="147990" y="0"/>
                </a:lnTo>
                <a:close/>
              </a:path>
            </a:pathLst>
          </a:custGeom>
          <a:solidFill>
            <a:srgbClr val="A0B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/>
          <p:cNvSpPr/>
          <p:nvPr/>
        </p:nvSpPr>
        <p:spPr>
          <a:xfrm>
            <a:off x="8028431" y="3394709"/>
            <a:ext cx="256540" cy="28575"/>
          </a:xfrm>
          <a:custGeom>
            <a:avLst/>
            <a:gdLst/>
            <a:ahLst/>
            <a:cxnLst/>
            <a:rect l="l" t="t" r="r" b="b"/>
            <a:pathLst>
              <a:path w="256540" h="28575">
                <a:moveTo>
                  <a:pt x="256032" y="10668"/>
                </a:moveTo>
                <a:lnTo>
                  <a:pt x="256032" y="0"/>
                </a:lnTo>
                <a:lnTo>
                  <a:pt x="0" y="0"/>
                </a:lnTo>
                <a:lnTo>
                  <a:pt x="0" y="16764"/>
                </a:lnTo>
                <a:lnTo>
                  <a:pt x="69293" y="28194"/>
                </a:lnTo>
                <a:lnTo>
                  <a:pt x="193815" y="28194"/>
                </a:lnTo>
                <a:lnTo>
                  <a:pt x="256032" y="10668"/>
                </a:lnTo>
                <a:close/>
              </a:path>
            </a:pathLst>
          </a:custGeom>
          <a:solidFill>
            <a:srgbClr val="333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/>
          <p:cNvSpPr/>
          <p:nvPr/>
        </p:nvSpPr>
        <p:spPr>
          <a:xfrm>
            <a:off x="8028431" y="3394709"/>
            <a:ext cx="148590" cy="28575"/>
          </a:xfrm>
          <a:custGeom>
            <a:avLst/>
            <a:gdLst/>
            <a:ahLst/>
            <a:cxnLst/>
            <a:rect l="l" t="t" r="r" b="b"/>
            <a:pathLst>
              <a:path w="148590" h="28575">
                <a:moveTo>
                  <a:pt x="148330" y="28194"/>
                </a:moveTo>
                <a:lnTo>
                  <a:pt x="147828" y="6096"/>
                </a:lnTo>
                <a:lnTo>
                  <a:pt x="82124" y="0"/>
                </a:lnTo>
                <a:lnTo>
                  <a:pt x="0" y="0"/>
                </a:lnTo>
                <a:lnTo>
                  <a:pt x="0" y="17526"/>
                </a:lnTo>
                <a:lnTo>
                  <a:pt x="71732" y="28194"/>
                </a:lnTo>
                <a:lnTo>
                  <a:pt x="148330" y="28194"/>
                </a:lnTo>
                <a:close/>
              </a:path>
            </a:pathLst>
          </a:custGeom>
          <a:solidFill>
            <a:srgbClr val="AA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/>
          <p:cNvSpPr/>
          <p:nvPr/>
        </p:nvSpPr>
        <p:spPr>
          <a:xfrm>
            <a:off x="8074152" y="3395357"/>
            <a:ext cx="59055" cy="17145"/>
          </a:xfrm>
          <a:custGeom>
            <a:avLst/>
            <a:gdLst/>
            <a:ahLst/>
            <a:cxnLst/>
            <a:rect l="l" t="t" r="r" b="b"/>
            <a:pathLst>
              <a:path w="59054" h="17145">
                <a:moveTo>
                  <a:pt x="58673" y="12306"/>
                </a:moveTo>
                <a:lnTo>
                  <a:pt x="58673" y="10782"/>
                </a:lnTo>
                <a:lnTo>
                  <a:pt x="57149" y="9258"/>
                </a:lnTo>
                <a:lnTo>
                  <a:pt x="54101" y="7734"/>
                </a:lnTo>
                <a:lnTo>
                  <a:pt x="51815" y="6210"/>
                </a:lnTo>
                <a:lnTo>
                  <a:pt x="46481" y="5448"/>
                </a:lnTo>
                <a:lnTo>
                  <a:pt x="41909" y="4686"/>
                </a:lnTo>
                <a:lnTo>
                  <a:pt x="36575" y="3162"/>
                </a:lnTo>
                <a:lnTo>
                  <a:pt x="30479" y="2400"/>
                </a:lnTo>
                <a:lnTo>
                  <a:pt x="23621" y="1638"/>
                </a:lnTo>
                <a:lnTo>
                  <a:pt x="18287" y="1638"/>
                </a:lnTo>
                <a:lnTo>
                  <a:pt x="11099" y="3759"/>
                </a:lnTo>
                <a:lnTo>
                  <a:pt x="5930" y="0"/>
                </a:lnTo>
                <a:lnTo>
                  <a:pt x="0" y="6972"/>
                </a:lnTo>
                <a:lnTo>
                  <a:pt x="0" y="9258"/>
                </a:lnTo>
                <a:lnTo>
                  <a:pt x="4571" y="11544"/>
                </a:lnTo>
                <a:lnTo>
                  <a:pt x="14835" y="14989"/>
                </a:lnTo>
                <a:lnTo>
                  <a:pt x="27027" y="16702"/>
                </a:lnTo>
                <a:lnTo>
                  <a:pt x="39420" y="16978"/>
                </a:lnTo>
                <a:lnTo>
                  <a:pt x="50291" y="16116"/>
                </a:lnTo>
                <a:lnTo>
                  <a:pt x="54101" y="16116"/>
                </a:lnTo>
                <a:lnTo>
                  <a:pt x="57149" y="15354"/>
                </a:lnTo>
                <a:lnTo>
                  <a:pt x="58673" y="12306"/>
                </a:lnTo>
                <a:close/>
              </a:path>
            </a:pathLst>
          </a:custGeom>
          <a:solidFill>
            <a:srgbClr val="003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8"/>
          <p:cNvSpPr/>
          <p:nvPr/>
        </p:nvSpPr>
        <p:spPr>
          <a:xfrm>
            <a:off x="8074152" y="3396996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40385" y="9143"/>
                </a:moveTo>
                <a:lnTo>
                  <a:pt x="38861" y="6095"/>
                </a:lnTo>
                <a:lnTo>
                  <a:pt x="35051" y="3809"/>
                </a:lnTo>
                <a:lnTo>
                  <a:pt x="28193" y="761"/>
                </a:lnTo>
                <a:lnTo>
                  <a:pt x="19811" y="0"/>
                </a:lnTo>
                <a:lnTo>
                  <a:pt x="12191" y="84"/>
                </a:lnTo>
                <a:lnTo>
                  <a:pt x="6095" y="762"/>
                </a:lnTo>
                <a:lnTo>
                  <a:pt x="1523" y="3048"/>
                </a:lnTo>
                <a:lnTo>
                  <a:pt x="0" y="5334"/>
                </a:lnTo>
                <a:lnTo>
                  <a:pt x="761" y="8382"/>
                </a:lnTo>
                <a:lnTo>
                  <a:pt x="5333" y="10668"/>
                </a:lnTo>
                <a:lnTo>
                  <a:pt x="12191" y="13716"/>
                </a:lnTo>
                <a:lnTo>
                  <a:pt x="19049" y="14478"/>
                </a:lnTo>
                <a:lnTo>
                  <a:pt x="28193" y="14393"/>
                </a:lnTo>
                <a:lnTo>
                  <a:pt x="34289" y="13716"/>
                </a:lnTo>
                <a:lnTo>
                  <a:pt x="38861" y="12191"/>
                </a:lnTo>
                <a:lnTo>
                  <a:pt x="40385" y="9143"/>
                </a:lnTo>
                <a:close/>
              </a:path>
            </a:pathLst>
          </a:custGeom>
          <a:solidFill>
            <a:srgbClr val="876B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/>
          <p:cNvSpPr/>
          <p:nvPr/>
        </p:nvSpPr>
        <p:spPr>
          <a:xfrm>
            <a:off x="8074152" y="3398520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40" h="10795">
                <a:moveTo>
                  <a:pt x="27432" y="6857"/>
                </a:moveTo>
                <a:lnTo>
                  <a:pt x="26670" y="4571"/>
                </a:lnTo>
                <a:lnTo>
                  <a:pt x="23622" y="2285"/>
                </a:lnTo>
                <a:lnTo>
                  <a:pt x="19050" y="1523"/>
                </a:lnTo>
                <a:lnTo>
                  <a:pt x="13716" y="0"/>
                </a:lnTo>
                <a:lnTo>
                  <a:pt x="4572" y="0"/>
                </a:lnTo>
                <a:lnTo>
                  <a:pt x="762" y="2286"/>
                </a:lnTo>
                <a:lnTo>
                  <a:pt x="0" y="3810"/>
                </a:lnTo>
                <a:lnTo>
                  <a:pt x="762" y="6096"/>
                </a:lnTo>
                <a:lnTo>
                  <a:pt x="3810" y="8382"/>
                </a:lnTo>
                <a:lnTo>
                  <a:pt x="12954" y="10668"/>
                </a:lnTo>
                <a:lnTo>
                  <a:pt x="18288" y="10668"/>
                </a:lnTo>
                <a:lnTo>
                  <a:pt x="22860" y="9144"/>
                </a:lnTo>
                <a:lnTo>
                  <a:pt x="26670" y="8381"/>
                </a:lnTo>
                <a:lnTo>
                  <a:pt x="27432" y="6857"/>
                </a:lnTo>
                <a:close/>
              </a:path>
            </a:pathLst>
          </a:custGeom>
          <a:solidFill>
            <a:srgbClr val="C6B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/>
          <p:cNvSpPr/>
          <p:nvPr/>
        </p:nvSpPr>
        <p:spPr>
          <a:xfrm>
            <a:off x="8183118" y="3394709"/>
            <a:ext cx="100330" cy="28575"/>
          </a:xfrm>
          <a:custGeom>
            <a:avLst/>
            <a:gdLst/>
            <a:ahLst/>
            <a:cxnLst/>
            <a:rect l="l" t="t" r="r" b="b"/>
            <a:pathLst>
              <a:path w="100329" h="28575">
                <a:moveTo>
                  <a:pt x="99822" y="5333"/>
                </a:moveTo>
                <a:lnTo>
                  <a:pt x="99822" y="0"/>
                </a:lnTo>
                <a:lnTo>
                  <a:pt x="28520" y="0"/>
                </a:lnTo>
                <a:lnTo>
                  <a:pt x="0" y="6095"/>
                </a:lnTo>
                <a:lnTo>
                  <a:pt x="0" y="28194"/>
                </a:lnTo>
                <a:lnTo>
                  <a:pt x="22508" y="28194"/>
                </a:lnTo>
                <a:lnTo>
                  <a:pt x="73152" y="14477"/>
                </a:lnTo>
                <a:lnTo>
                  <a:pt x="99822" y="5333"/>
                </a:lnTo>
                <a:close/>
              </a:path>
            </a:pathLst>
          </a:custGeom>
          <a:solidFill>
            <a:srgbClr val="333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/>
          <p:cNvSpPr/>
          <p:nvPr/>
        </p:nvSpPr>
        <p:spPr>
          <a:xfrm>
            <a:off x="8187690" y="3394709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6096"/>
                </a:moveTo>
                <a:lnTo>
                  <a:pt x="95250" y="0"/>
                </a:lnTo>
                <a:lnTo>
                  <a:pt x="25566" y="0"/>
                </a:lnTo>
                <a:lnTo>
                  <a:pt x="11430" y="2286"/>
                </a:lnTo>
                <a:lnTo>
                  <a:pt x="0" y="5334"/>
                </a:lnTo>
                <a:lnTo>
                  <a:pt x="0" y="28194"/>
                </a:lnTo>
                <a:lnTo>
                  <a:pt x="14765" y="28194"/>
                </a:lnTo>
                <a:lnTo>
                  <a:pt x="28507" y="24913"/>
                </a:lnTo>
                <a:lnTo>
                  <a:pt x="49063" y="19769"/>
                </a:lnTo>
                <a:lnTo>
                  <a:pt x="69471" y="14074"/>
                </a:lnTo>
                <a:lnTo>
                  <a:pt x="89154" y="7620"/>
                </a:lnTo>
                <a:lnTo>
                  <a:pt x="95250" y="6096"/>
                </a:lnTo>
                <a:close/>
              </a:path>
            </a:pathLst>
          </a:custGeom>
          <a:solidFill>
            <a:srgbClr val="3A35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/>
          <p:cNvSpPr/>
          <p:nvPr/>
        </p:nvSpPr>
        <p:spPr>
          <a:xfrm>
            <a:off x="8193023" y="3394709"/>
            <a:ext cx="90170" cy="28575"/>
          </a:xfrm>
          <a:custGeom>
            <a:avLst/>
            <a:gdLst/>
            <a:ahLst/>
            <a:cxnLst/>
            <a:rect l="l" t="t" r="r" b="b"/>
            <a:pathLst>
              <a:path w="90170" h="28575">
                <a:moveTo>
                  <a:pt x="89916" y="6096"/>
                </a:moveTo>
                <a:lnTo>
                  <a:pt x="89916" y="0"/>
                </a:lnTo>
                <a:lnTo>
                  <a:pt x="18591" y="0"/>
                </a:lnTo>
                <a:lnTo>
                  <a:pt x="10668" y="1524"/>
                </a:lnTo>
                <a:lnTo>
                  <a:pt x="0" y="3810"/>
                </a:lnTo>
                <a:lnTo>
                  <a:pt x="0" y="28194"/>
                </a:lnTo>
                <a:lnTo>
                  <a:pt x="10952" y="28194"/>
                </a:lnTo>
                <a:lnTo>
                  <a:pt x="26350" y="23629"/>
                </a:lnTo>
                <a:lnTo>
                  <a:pt x="46039" y="18621"/>
                </a:lnTo>
                <a:lnTo>
                  <a:pt x="65758" y="13446"/>
                </a:lnTo>
                <a:lnTo>
                  <a:pt x="83820" y="7620"/>
                </a:lnTo>
                <a:lnTo>
                  <a:pt x="89916" y="6096"/>
                </a:lnTo>
                <a:close/>
              </a:path>
            </a:pathLst>
          </a:custGeom>
          <a:solidFill>
            <a:srgbClr val="3F3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/>
          <p:cNvSpPr/>
          <p:nvPr/>
        </p:nvSpPr>
        <p:spPr>
          <a:xfrm>
            <a:off x="8198357" y="3394709"/>
            <a:ext cx="86360" cy="28575"/>
          </a:xfrm>
          <a:custGeom>
            <a:avLst/>
            <a:gdLst/>
            <a:ahLst/>
            <a:cxnLst/>
            <a:rect l="l" t="t" r="r" b="b"/>
            <a:pathLst>
              <a:path w="86359" h="28575">
                <a:moveTo>
                  <a:pt x="86106" y="6096"/>
                </a:moveTo>
                <a:lnTo>
                  <a:pt x="86106" y="0"/>
                </a:lnTo>
                <a:lnTo>
                  <a:pt x="14547" y="0"/>
                </a:lnTo>
                <a:lnTo>
                  <a:pt x="11430" y="762"/>
                </a:lnTo>
                <a:lnTo>
                  <a:pt x="0" y="3048"/>
                </a:lnTo>
                <a:lnTo>
                  <a:pt x="0" y="28194"/>
                </a:lnTo>
                <a:lnTo>
                  <a:pt x="7620" y="28194"/>
                </a:lnTo>
                <a:lnTo>
                  <a:pt x="25757" y="22743"/>
                </a:lnTo>
                <a:lnTo>
                  <a:pt x="43714" y="18116"/>
                </a:lnTo>
                <a:lnTo>
                  <a:pt x="61532" y="13385"/>
                </a:lnTo>
                <a:lnTo>
                  <a:pt x="79248" y="7620"/>
                </a:lnTo>
                <a:lnTo>
                  <a:pt x="86106" y="6096"/>
                </a:lnTo>
                <a:close/>
              </a:path>
            </a:pathLst>
          </a:custGeom>
          <a:solidFill>
            <a:srgbClr val="473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/>
          <p:cNvSpPr/>
          <p:nvPr/>
        </p:nvSpPr>
        <p:spPr>
          <a:xfrm>
            <a:off x="8202930" y="3394709"/>
            <a:ext cx="81915" cy="28575"/>
          </a:xfrm>
          <a:custGeom>
            <a:avLst/>
            <a:gdLst/>
            <a:ahLst/>
            <a:cxnLst/>
            <a:rect l="l" t="t" r="r" b="b"/>
            <a:pathLst>
              <a:path w="81915" h="28575">
                <a:moveTo>
                  <a:pt x="81534" y="6858"/>
                </a:moveTo>
                <a:lnTo>
                  <a:pt x="81534" y="0"/>
                </a:lnTo>
                <a:lnTo>
                  <a:pt x="12791" y="0"/>
                </a:lnTo>
                <a:lnTo>
                  <a:pt x="9906" y="762"/>
                </a:lnTo>
                <a:lnTo>
                  <a:pt x="0" y="2286"/>
                </a:lnTo>
                <a:lnTo>
                  <a:pt x="762" y="8382"/>
                </a:lnTo>
                <a:lnTo>
                  <a:pt x="762" y="28194"/>
                </a:lnTo>
                <a:lnTo>
                  <a:pt x="7620" y="25908"/>
                </a:lnTo>
                <a:lnTo>
                  <a:pt x="24462" y="21810"/>
                </a:lnTo>
                <a:lnTo>
                  <a:pt x="41309" y="17749"/>
                </a:lnTo>
                <a:lnTo>
                  <a:pt x="58076" y="13386"/>
                </a:lnTo>
                <a:lnTo>
                  <a:pt x="74676" y="8382"/>
                </a:lnTo>
                <a:lnTo>
                  <a:pt x="81534" y="6858"/>
                </a:lnTo>
                <a:close/>
              </a:path>
            </a:pathLst>
          </a:custGeom>
          <a:solidFill>
            <a:srgbClr val="4F3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/>
          <p:nvPr/>
        </p:nvSpPr>
        <p:spPr>
          <a:xfrm>
            <a:off x="8208264" y="3394709"/>
            <a:ext cx="76200" cy="27940"/>
          </a:xfrm>
          <a:custGeom>
            <a:avLst/>
            <a:gdLst/>
            <a:ahLst/>
            <a:cxnLst/>
            <a:rect l="l" t="t" r="r" b="b"/>
            <a:pathLst>
              <a:path w="76200" h="27939">
                <a:moveTo>
                  <a:pt x="76200" y="6858"/>
                </a:moveTo>
                <a:lnTo>
                  <a:pt x="76200" y="0"/>
                </a:lnTo>
                <a:lnTo>
                  <a:pt x="6604" y="0"/>
                </a:lnTo>
                <a:lnTo>
                  <a:pt x="0" y="1524"/>
                </a:lnTo>
                <a:lnTo>
                  <a:pt x="0" y="7620"/>
                </a:lnTo>
                <a:lnTo>
                  <a:pt x="1524" y="14478"/>
                </a:lnTo>
                <a:lnTo>
                  <a:pt x="1524" y="27432"/>
                </a:lnTo>
                <a:lnTo>
                  <a:pt x="7620" y="25146"/>
                </a:lnTo>
                <a:lnTo>
                  <a:pt x="23139" y="21435"/>
                </a:lnTo>
                <a:lnTo>
                  <a:pt x="38642" y="17445"/>
                </a:lnTo>
                <a:lnTo>
                  <a:pt x="54065" y="13114"/>
                </a:lnTo>
                <a:lnTo>
                  <a:pt x="69342" y="8382"/>
                </a:lnTo>
                <a:lnTo>
                  <a:pt x="76200" y="6858"/>
                </a:lnTo>
                <a:close/>
              </a:path>
            </a:pathLst>
          </a:custGeom>
          <a:solidFill>
            <a:srgbClr val="543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/>
          <p:cNvSpPr/>
          <p:nvPr/>
        </p:nvSpPr>
        <p:spPr>
          <a:xfrm>
            <a:off x="8214359" y="3394710"/>
            <a:ext cx="70485" cy="25400"/>
          </a:xfrm>
          <a:custGeom>
            <a:avLst/>
            <a:gdLst/>
            <a:ahLst/>
            <a:cxnLst/>
            <a:rect l="l" t="t" r="r" b="b"/>
            <a:pathLst>
              <a:path w="70484" h="25400">
                <a:moveTo>
                  <a:pt x="70104" y="7619"/>
                </a:moveTo>
                <a:lnTo>
                  <a:pt x="70104" y="0"/>
                </a:lnTo>
                <a:lnTo>
                  <a:pt x="2793" y="0"/>
                </a:lnTo>
                <a:lnTo>
                  <a:pt x="0" y="761"/>
                </a:lnTo>
                <a:lnTo>
                  <a:pt x="0" y="6857"/>
                </a:lnTo>
                <a:lnTo>
                  <a:pt x="762" y="12191"/>
                </a:lnTo>
                <a:lnTo>
                  <a:pt x="1524" y="19049"/>
                </a:lnTo>
                <a:lnTo>
                  <a:pt x="1524" y="25145"/>
                </a:lnTo>
                <a:lnTo>
                  <a:pt x="6858" y="23621"/>
                </a:lnTo>
                <a:lnTo>
                  <a:pt x="20867" y="19942"/>
                </a:lnTo>
                <a:lnTo>
                  <a:pt x="34875" y="16201"/>
                </a:lnTo>
                <a:lnTo>
                  <a:pt x="48972" y="12741"/>
                </a:lnTo>
                <a:lnTo>
                  <a:pt x="63246" y="9905"/>
                </a:lnTo>
                <a:lnTo>
                  <a:pt x="70104" y="7619"/>
                </a:lnTo>
                <a:close/>
              </a:path>
            </a:pathLst>
          </a:custGeom>
          <a:solidFill>
            <a:srgbClr val="5B3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7"/>
          <p:cNvSpPr/>
          <p:nvPr/>
        </p:nvSpPr>
        <p:spPr>
          <a:xfrm>
            <a:off x="8219693" y="3394710"/>
            <a:ext cx="64769" cy="24765"/>
          </a:xfrm>
          <a:custGeom>
            <a:avLst/>
            <a:gdLst/>
            <a:ahLst/>
            <a:cxnLst/>
            <a:rect l="l" t="t" r="r" b="b"/>
            <a:pathLst>
              <a:path w="64770" h="24764">
                <a:moveTo>
                  <a:pt x="64769" y="7619"/>
                </a:moveTo>
                <a:lnTo>
                  <a:pt x="64769" y="0"/>
                </a:lnTo>
                <a:lnTo>
                  <a:pt x="0" y="0"/>
                </a:lnTo>
                <a:lnTo>
                  <a:pt x="0" y="17525"/>
                </a:lnTo>
                <a:lnTo>
                  <a:pt x="762" y="24383"/>
                </a:lnTo>
                <a:lnTo>
                  <a:pt x="5334" y="23621"/>
                </a:lnTo>
                <a:lnTo>
                  <a:pt x="17515" y="19896"/>
                </a:lnTo>
                <a:lnTo>
                  <a:pt x="31532" y="15954"/>
                </a:lnTo>
                <a:lnTo>
                  <a:pt x="45594" y="12416"/>
                </a:lnTo>
                <a:lnTo>
                  <a:pt x="57912" y="9905"/>
                </a:lnTo>
                <a:lnTo>
                  <a:pt x="64769" y="7619"/>
                </a:lnTo>
                <a:close/>
              </a:path>
            </a:pathLst>
          </a:custGeom>
          <a:solidFill>
            <a:srgbClr val="603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/>
          <p:cNvSpPr/>
          <p:nvPr/>
        </p:nvSpPr>
        <p:spPr>
          <a:xfrm>
            <a:off x="8224435" y="3394710"/>
            <a:ext cx="60325" cy="22860"/>
          </a:xfrm>
          <a:custGeom>
            <a:avLst/>
            <a:gdLst/>
            <a:ahLst/>
            <a:cxnLst/>
            <a:rect l="l" t="t" r="r" b="b"/>
            <a:pathLst>
              <a:path w="60325" h="22860">
                <a:moveTo>
                  <a:pt x="60028" y="7619"/>
                </a:moveTo>
                <a:lnTo>
                  <a:pt x="60028" y="0"/>
                </a:lnTo>
                <a:lnTo>
                  <a:pt x="0" y="0"/>
                </a:lnTo>
                <a:lnTo>
                  <a:pt x="592" y="5333"/>
                </a:lnTo>
                <a:lnTo>
                  <a:pt x="592" y="16001"/>
                </a:lnTo>
                <a:lnTo>
                  <a:pt x="1354" y="22859"/>
                </a:lnTo>
                <a:lnTo>
                  <a:pt x="5926" y="21335"/>
                </a:lnTo>
                <a:lnTo>
                  <a:pt x="17639" y="18276"/>
                </a:lnTo>
                <a:lnTo>
                  <a:pt x="29429" y="15387"/>
                </a:lnTo>
                <a:lnTo>
                  <a:pt x="41279" y="12615"/>
                </a:lnTo>
                <a:lnTo>
                  <a:pt x="53170" y="9905"/>
                </a:lnTo>
                <a:lnTo>
                  <a:pt x="60028" y="7619"/>
                </a:lnTo>
                <a:close/>
              </a:path>
            </a:pathLst>
          </a:custGeom>
          <a:solidFill>
            <a:srgbClr val="683F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/>
          <p:cNvSpPr/>
          <p:nvPr/>
        </p:nvSpPr>
        <p:spPr>
          <a:xfrm>
            <a:off x="8229600" y="3394710"/>
            <a:ext cx="55244" cy="20955"/>
          </a:xfrm>
          <a:custGeom>
            <a:avLst/>
            <a:gdLst/>
            <a:ahLst/>
            <a:cxnLst/>
            <a:rect l="l" t="t" r="r" b="b"/>
            <a:pathLst>
              <a:path w="55245" h="20954">
                <a:moveTo>
                  <a:pt x="54864" y="8381"/>
                </a:moveTo>
                <a:lnTo>
                  <a:pt x="54864" y="0"/>
                </a:lnTo>
                <a:lnTo>
                  <a:pt x="0" y="0"/>
                </a:lnTo>
                <a:lnTo>
                  <a:pt x="0" y="3809"/>
                </a:lnTo>
                <a:lnTo>
                  <a:pt x="762" y="9905"/>
                </a:lnTo>
                <a:lnTo>
                  <a:pt x="762" y="15239"/>
                </a:lnTo>
                <a:lnTo>
                  <a:pt x="2286" y="20573"/>
                </a:lnTo>
                <a:lnTo>
                  <a:pt x="6096" y="19811"/>
                </a:lnTo>
                <a:lnTo>
                  <a:pt x="16602" y="17630"/>
                </a:lnTo>
                <a:lnTo>
                  <a:pt x="27041" y="14968"/>
                </a:lnTo>
                <a:lnTo>
                  <a:pt x="37485" y="12252"/>
                </a:lnTo>
                <a:lnTo>
                  <a:pt x="54864" y="8381"/>
                </a:lnTo>
                <a:close/>
              </a:path>
            </a:pathLst>
          </a:custGeom>
          <a:solidFill>
            <a:srgbClr val="703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0"/>
          <p:cNvSpPr/>
          <p:nvPr/>
        </p:nvSpPr>
        <p:spPr>
          <a:xfrm>
            <a:off x="8235695" y="3394710"/>
            <a:ext cx="48895" cy="20320"/>
          </a:xfrm>
          <a:custGeom>
            <a:avLst/>
            <a:gdLst/>
            <a:ahLst/>
            <a:cxnLst/>
            <a:rect l="l" t="t" r="r" b="b"/>
            <a:pathLst>
              <a:path w="48895" h="20320">
                <a:moveTo>
                  <a:pt x="48768" y="8381"/>
                </a:moveTo>
                <a:lnTo>
                  <a:pt x="48768" y="0"/>
                </a:lnTo>
                <a:lnTo>
                  <a:pt x="0" y="0"/>
                </a:lnTo>
                <a:lnTo>
                  <a:pt x="0" y="3047"/>
                </a:lnTo>
                <a:lnTo>
                  <a:pt x="762" y="8381"/>
                </a:lnTo>
                <a:lnTo>
                  <a:pt x="762" y="19811"/>
                </a:lnTo>
                <a:lnTo>
                  <a:pt x="6858" y="17525"/>
                </a:lnTo>
                <a:lnTo>
                  <a:pt x="15747" y="15981"/>
                </a:lnTo>
                <a:lnTo>
                  <a:pt x="24474" y="14011"/>
                </a:lnTo>
                <a:lnTo>
                  <a:pt x="33155" y="11893"/>
                </a:lnTo>
                <a:lnTo>
                  <a:pt x="41910" y="9905"/>
                </a:lnTo>
                <a:lnTo>
                  <a:pt x="48768" y="8381"/>
                </a:lnTo>
                <a:close/>
              </a:path>
            </a:pathLst>
          </a:custGeom>
          <a:solidFill>
            <a:srgbClr val="754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/>
          <p:cNvSpPr/>
          <p:nvPr/>
        </p:nvSpPr>
        <p:spPr>
          <a:xfrm>
            <a:off x="8240493" y="3394709"/>
            <a:ext cx="44450" cy="17780"/>
          </a:xfrm>
          <a:custGeom>
            <a:avLst/>
            <a:gdLst/>
            <a:ahLst/>
            <a:cxnLst/>
            <a:rect l="l" t="t" r="r" b="b"/>
            <a:pathLst>
              <a:path w="44450" h="17779">
                <a:moveTo>
                  <a:pt x="43970" y="9905"/>
                </a:moveTo>
                <a:lnTo>
                  <a:pt x="43970" y="0"/>
                </a:lnTo>
                <a:lnTo>
                  <a:pt x="0" y="0"/>
                </a:lnTo>
                <a:lnTo>
                  <a:pt x="1298" y="17525"/>
                </a:lnTo>
                <a:lnTo>
                  <a:pt x="19586" y="14477"/>
                </a:lnTo>
                <a:lnTo>
                  <a:pt x="43970" y="9905"/>
                </a:lnTo>
                <a:close/>
              </a:path>
            </a:pathLst>
          </a:custGeom>
          <a:solidFill>
            <a:srgbClr val="7C4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2"/>
          <p:cNvSpPr/>
          <p:nvPr/>
        </p:nvSpPr>
        <p:spPr>
          <a:xfrm>
            <a:off x="6901433" y="3957828"/>
            <a:ext cx="1873250" cy="416559"/>
          </a:xfrm>
          <a:custGeom>
            <a:avLst/>
            <a:gdLst/>
            <a:ahLst/>
            <a:cxnLst/>
            <a:rect l="l" t="t" r="r" b="b"/>
            <a:pathLst>
              <a:path w="1873250" h="416560">
                <a:moveTo>
                  <a:pt x="1872996" y="0"/>
                </a:moveTo>
                <a:lnTo>
                  <a:pt x="0" y="0"/>
                </a:lnTo>
                <a:lnTo>
                  <a:pt x="0" y="416051"/>
                </a:lnTo>
                <a:lnTo>
                  <a:pt x="1872996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/>
          <p:cNvSpPr/>
          <p:nvPr/>
        </p:nvSpPr>
        <p:spPr>
          <a:xfrm>
            <a:off x="6898640" y="3953255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/>
          <p:cNvSpPr/>
          <p:nvPr/>
        </p:nvSpPr>
        <p:spPr>
          <a:xfrm>
            <a:off x="6901180" y="395554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/>
          <p:cNvSpPr/>
          <p:nvPr/>
        </p:nvSpPr>
        <p:spPr>
          <a:xfrm>
            <a:off x="8776716" y="3957828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6"/>
          <p:cNvSpPr/>
          <p:nvPr/>
        </p:nvSpPr>
        <p:spPr>
          <a:xfrm>
            <a:off x="6901433" y="3957828"/>
            <a:ext cx="1873250" cy="416559"/>
          </a:xfrm>
          <a:custGeom>
            <a:avLst/>
            <a:gdLst/>
            <a:ahLst/>
            <a:cxnLst/>
            <a:rect l="l" t="t" r="r" b="b"/>
            <a:pathLst>
              <a:path w="1873250" h="416560">
                <a:moveTo>
                  <a:pt x="0" y="0"/>
                </a:moveTo>
                <a:lnTo>
                  <a:pt x="0" y="416051"/>
                </a:lnTo>
                <a:lnTo>
                  <a:pt x="1872996" y="416051"/>
                </a:lnTo>
                <a:lnTo>
                  <a:pt x="1872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7"/>
          <p:cNvSpPr/>
          <p:nvPr/>
        </p:nvSpPr>
        <p:spPr>
          <a:xfrm>
            <a:off x="6896100" y="3953255"/>
            <a:ext cx="1883410" cy="421005"/>
          </a:xfrm>
          <a:custGeom>
            <a:avLst/>
            <a:gdLst/>
            <a:ahLst/>
            <a:cxnLst/>
            <a:rect l="l" t="t" r="r" b="b"/>
            <a:pathLst>
              <a:path w="1883409" h="421004">
                <a:moveTo>
                  <a:pt x="1882902" y="420624"/>
                </a:moveTo>
                <a:lnTo>
                  <a:pt x="1882902" y="0"/>
                </a:lnTo>
                <a:lnTo>
                  <a:pt x="0" y="0"/>
                </a:lnTo>
                <a:lnTo>
                  <a:pt x="0" y="420624"/>
                </a:lnTo>
                <a:lnTo>
                  <a:pt x="5333" y="420624"/>
                </a:lnTo>
                <a:lnTo>
                  <a:pt x="5333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873757" y="9144"/>
                </a:lnTo>
                <a:lnTo>
                  <a:pt x="1873757" y="4572"/>
                </a:lnTo>
                <a:lnTo>
                  <a:pt x="1878329" y="9144"/>
                </a:lnTo>
                <a:lnTo>
                  <a:pt x="1878329" y="420624"/>
                </a:lnTo>
                <a:lnTo>
                  <a:pt x="1882902" y="420624"/>
                </a:lnTo>
                <a:close/>
              </a:path>
              <a:path w="1883409" h="421004">
                <a:moveTo>
                  <a:pt x="9905" y="9144"/>
                </a:moveTo>
                <a:lnTo>
                  <a:pt x="9905" y="4572"/>
                </a:lnTo>
                <a:lnTo>
                  <a:pt x="5333" y="9144"/>
                </a:lnTo>
                <a:lnTo>
                  <a:pt x="9905" y="9144"/>
                </a:lnTo>
                <a:close/>
              </a:path>
              <a:path w="1883409" h="421004">
                <a:moveTo>
                  <a:pt x="9905" y="420624"/>
                </a:moveTo>
                <a:lnTo>
                  <a:pt x="9905" y="9144"/>
                </a:lnTo>
                <a:lnTo>
                  <a:pt x="5333" y="9144"/>
                </a:lnTo>
                <a:lnTo>
                  <a:pt x="5333" y="420624"/>
                </a:lnTo>
                <a:lnTo>
                  <a:pt x="9905" y="420624"/>
                </a:lnTo>
                <a:close/>
              </a:path>
              <a:path w="1883409" h="421004">
                <a:moveTo>
                  <a:pt x="1878329" y="9144"/>
                </a:moveTo>
                <a:lnTo>
                  <a:pt x="1873757" y="4572"/>
                </a:lnTo>
                <a:lnTo>
                  <a:pt x="1873757" y="9144"/>
                </a:lnTo>
                <a:lnTo>
                  <a:pt x="1878329" y="9144"/>
                </a:lnTo>
                <a:close/>
              </a:path>
              <a:path w="1883409" h="421004">
                <a:moveTo>
                  <a:pt x="1878329" y="420624"/>
                </a:moveTo>
                <a:lnTo>
                  <a:pt x="1878329" y="9144"/>
                </a:lnTo>
                <a:lnTo>
                  <a:pt x="1873757" y="9144"/>
                </a:lnTo>
                <a:lnTo>
                  <a:pt x="1873757" y="420624"/>
                </a:lnTo>
                <a:lnTo>
                  <a:pt x="1878329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8"/>
          <p:cNvSpPr txBox="1"/>
          <p:nvPr/>
        </p:nvSpPr>
        <p:spPr>
          <a:xfrm>
            <a:off x="6974840" y="4025646"/>
            <a:ext cx="172656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Power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Unit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" name="object 70"/>
          <p:cNvSpPr/>
          <p:nvPr/>
        </p:nvSpPr>
        <p:spPr>
          <a:xfrm>
            <a:off x="6901433" y="4373879"/>
            <a:ext cx="1873250" cy="89535"/>
          </a:xfrm>
          <a:custGeom>
            <a:avLst/>
            <a:gdLst/>
            <a:ahLst/>
            <a:cxnLst/>
            <a:rect l="l" t="t" r="r" b="b"/>
            <a:pathLst>
              <a:path w="1873250" h="89535">
                <a:moveTo>
                  <a:pt x="1872996" y="89154"/>
                </a:moveTo>
                <a:lnTo>
                  <a:pt x="0" y="0"/>
                </a:lnTo>
                <a:lnTo>
                  <a:pt x="0" y="89154"/>
                </a:lnTo>
                <a:lnTo>
                  <a:pt x="1872996" y="89154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71"/>
          <p:cNvSpPr/>
          <p:nvPr/>
        </p:nvSpPr>
        <p:spPr>
          <a:xfrm>
            <a:off x="6898640" y="437387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25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2"/>
          <p:cNvSpPr/>
          <p:nvPr/>
        </p:nvSpPr>
        <p:spPr>
          <a:xfrm>
            <a:off x="6901180" y="4465320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3"/>
          <p:cNvSpPr/>
          <p:nvPr/>
        </p:nvSpPr>
        <p:spPr>
          <a:xfrm>
            <a:off x="8776716" y="4373879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1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4"/>
          <p:cNvSpPr/>
          <p:nvPr/>
        </p:nvSpPr>
        <p:spPr>
          <a:xfrm>
            <a:off x="6901433" y="4373117"/>
            <a:ext cx="1873250" cy="90170"/>
          </a:xfrm>
          <a:custGeom>
            <a:avLst/>
            <a:gdLst/>
            <a:ahLst/>
            <a:cxnLst/>
            <a:rect l="l" t="t" r="r" b="b"/>
            <a:pathLst>
              <a:path w="1873250" h="90170">
                <a:moveTo>
                  <a:pt x="0" y="0"/>
                </a:moveTo>
                <a:lnTo>
                  <a:pt x="0" y="89915"/>
                </a:lnTo>
                <a:lnTo>
                  <a:pt x="1872996" y="89915"/>
                </a:lnTo>
                <a:lnTo>
                  <a:pt x="1872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5"/>
          <p:cNvSpPr/>
          <p:nvPr/>
        </p:nvSpPr>
        <p:spPr>
          <a:xfrm>
            <a:off x="6896100" y="4373879"/>
            <a:ext cx="1883410" cy="93980"/>
          </a:xfrm>
          <a:custGeom>
            <a:avLst/>
            <a:gdLst/>
            <a:ahLst/>
            <a:cxnLst/>
            <a:rect l="l" t="t" r="r" b="b"/>
            <a:pathLst>
              <a:path w="1883409" h="93979">
                <a:moveTo>
                  <a:pt x="9905" y="83820"/>
                </a:moveTo>
                <a:lnTo>
                  <a:pt x="9905" y="0"/>
                </a:lnTo>
                <a:lnTo>
                  <a:pt x="0" y="0"/>
                </a:lnTo>
                <a:lnTo>
                  <a:pt x="0" y="93725"/>
                </a:lnTo>
                <a:lnTo>
                  <a:pt x="5333" y="93725"/>
                </a:lnTo>
                <a:lnTo>
                  <a:pt x="5333" y="83820"/>
                </a:lnTo>
                <a:lnTo>
                  <a:pt x="9905" y="83820"/>
                </a:lnTo>
                <a:close/>
              </a:path>
              <a:path w="1883409" h="93979">
                <a:moveTo>
                  <a:pt x="1878329" y="83820"/>
                </a:moveTo>
                <a:lnTo>
                  <a:pt x="5333" y="83820"/>
                </a:lnTo>
                <a:lnTo>
                  <a:pt x="9905" y="89154"/>
                </a:lnTo>
                <a:lnTo>
                  <a:pt x="9905" y="93725"/>
                </a:lnTo>
                <a:lnTo>
                  <a:pt x="1873757" y="93725"/>
                </a:lnTo>
                <a:lnTo>
                  <a:pt x="1873757" y="89154"/>
                </a:lnTo>
                <a:lnTo>
                  <a:pt x="1878329" y="83820"/>
                </a:lnTo>
                <a:close/>
              </a:path>
              <a:path w="1883409" h="93979">
                <a:moveTo>
                  <a:pt x="9905" y="93725"/>
                </a:moveTo>
                <a:lnTo>
                  <a:pt x="9905" y="89154"/>
                </a:lnTo>
                <a:lnTo>
                  <a:pt x="5333" y="83820"/>
                </a:lnTo>
                <a:lnTo>
                  <a:pt x="5333" y="93725"/>
                </a:lnTo>
                <a:lnTo>
                  <a:pt x="9905" y="93725"/>
                </a:lnTo>
                <a:close/>
              </a:path>
              <a:path w="1883409" h="93979">
                <a:moveTo>
                  <a:pt x="1882902" y="93725"/>
                </a:moveTo>
                <a:lnTo>
                  <a:pt x="1882902" y="0"/>
                </a:lnTo>
                <a:lnTo>
                  <a:pt x="1873757" y="0"/>
                </a:lnTo>
                <a:lnTo>
                  <a:pt x="1873757" y="83820"/>
                </a:lnTo>
                <a:lnTo>
                  <a:pt x="1878329" y="83820"/>
                </a:lnTo>
                <a:lnTo>
                  <a:pt x="1878329" y="93725"/>
                </a:lnTo>
                <a:lnTo>
                  <a:pt x="1882902" y="93725"/>
                </a:lnTo>
                <a:close/>
              </a:path>
              <a:path w="1883409" h="93979">
                <a:moveTo>
                  <a:pt x="1878329" y="93725"/>
                </a:moveTo>
                <a:lnTo>
                  <a:pt x="1878329" y="83820"/>
                </a:lnTo>
                <a:lnTo>
                  <a:pt x="1873757" y="89154"/>
                </a:lnTo>
                <a:lnTo>
                  <a:pt x="1873757" y="93725"/>
                </a:lnTo>
                <a:lnTo>
                  <a:pt x="1878329" y="93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6"/>
          <p:cNvSpPr/>
          <p:nvPr/>
        </p:nvSpPr>
        <p:spPr>
          <a:xfrm>
            <a:off x="6901433" y="482193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7"/>
          <p:cNvSpPr/>
          <p:nvPr/>
        </p:nvSpPr>
        <p:spPr>
          <a:xfrm>
            <a:off x="6896100" y="4816602"/>
            <a:ext cx="1883410" cy="514350"/>
          </a:xfrm>
          <a:custGeom>
            <a:avLst/>
            <a:gdLst/>
            <a:ahLst/>
            <a:cxnLst/>
            <a:rect l="l" t="t" r="r" b="b"/>
            <a:pathLst>
              <a:path w="1883409" h="514350">
                <a:moveTo>
                  <a:pt x="1882902" y="5333"/>
                </a:moveTo>
                <a:lnTo>
                  <a:pt x="1882902" y="0"/>
                </a:lnTo>
                <a:lnTo>
                  <a:pt x="0" y="0"/>
                </a:lnTo>
                <a:lnTo>
                  <a:pt x="0" y="514350"/>
                </a:lnTo>
                <a:lnTo>
                  <a:pt x="5333" y="514337"/>
                </a:lnTo>
                <a:lnTo>
                  <a:pt x="5333" y="5333"/>
                </a:lnTo>
                <a:lnTo>
                  <a:pt x="1882902" y="5333"/>
                </a:lnTo>
                <a:close/>
              </a:path>
              <a:path w="1883409" h="514350">
                <a:moveTo>
                  <a:pt x="1882902" y="509777"/>
                </a:moveTo>
                <a:lnTo>
                  <a:pt x="5333" y="509777"/>
                </a:lnTo>
                <a:lnTo>
                  <a:pt x="5333" y="514337"/>
                </a:lnTo>
                <a:lnTo>
                  <a:pt x="1882902" y="509777"/>
                </a:lnTo>
                <a:close/>
              </a:path>
              <a:path w="1883409" h="514350">
                <a:moveTo>
                  <a:pt x="1882902" y="509777"/>
                </a:moveTo>
                <a:lnTo>
                  <a:pt x="1882902" y="5334"/>
                </a:lnTo>
                <a:lnTo>
                  <a:pt x="1878329" y="5334"/>
                </a:lnTo>
                <a:lnTo>
                  <a:pt x="1878329" y="509777"/>
                </a:lnTo>
                <a:lnTo>
                  <a:pt x="1882902" y="50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8"/>
          <p:cNvSpPr/>
          <p:nvPr/>
        </p:nvSpPr>
        <p:spPr>
          <a:xfrm>
            <a:off x="6901433" y="4821935"/>
            <a:ext cx="1873250" cy="504825"/>
          </a:xfrm>
          <a:custGeom>
            <a:avLst/>
            <a:gdLst/>
            <a:ahLst/>
            <a:cxnLst/>
            <a:rect l="l" t="t" r="r" b="b"/>
            <a:pathLst>
              <a:path w="1873250" h="504825">
                <a:moveTo>
                  <a:pt x="0" y="0"/>
                </a:moveTo>
                <a:lnTo>
                  <a:pt x="0" y="504443"/>
                </a:lnTo>
                <a:lnTo>
                  <a:pt x="1872996" y="504443"/>
                </a:lnTo>
                <a:lnTo>
                  <a:pt x="1872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9"/>
          <p:cNvSpPr/>
          <p:nvPr/>
        </p:nvSpPr>
        <p:spPr>
          <a:xfrm>
            <a:off x="6896100" y="4816602"/>
            <a:ext cx="1883410" cy="514350"/>
          </a:xfrm>
          <a:custGeom>
            <a:avLst/>
            <a:gdLst/>
            <a:ahLst/>
            <a:cxnLst/>
            <a:rect l="l" t="t" r="r" b="b"/>
            <a:pathLst>
              <a:path w="1883409" h="514350">
                <a:moveTo>
                  <a:pt x="1882902" y="514350"/>
                </a:moveTo>
                <a:lnTo>
                  <a:pt x="1882902" y="0"/>
                </a:lnTo>
                <a:lnTo>
                  <a:pt x="0" y="0"/>
                </a:lnTo>
                <a:lnTo>
                  <a:pt x="0" y="514350"/>
                </a:lnTo>
                <a:lnTo>
                  <a:pt x="5333" y="514350"/>
                </a:lnTo>
                <a:lnTo>
                  <a:pt x="5333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873757" y="9906"/>
                </a:lnTo>
                <a:lnTo>
                  <a:pt x="1873757" y="5334"/>
                </a:lnTo>
                <a:lnTo>
                  <a:pt x="1878329" y="9906"/>
                </a:lnTo>
                <a:lnTo>
                  <a:pt x="1878329" y="514350"/>
                </a:lnTo>
                <a:lnTo>
                  <a:pt x="1882902" y="514350"/>
                </a:lnTo>
                <a:close/>
              </a:path>
              <a:path w="1883409" h="514350">
                <a:moveTo>
                  <a:pt x="9905" y="9906"/>
                </a:moveTo>
                <a:lnTo>
                  <a:pt x="9905" y="5334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1883409" h="514350">
                <a:moveTo>
                  <a:pt x="9905" y="505206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505206"/>
                </a:lnTo>
                <a:lnTo>
                  <a:pt x="9905" y="505206"/>
                </a:lnTo>
                <a:close/>
              </a:path>
              <a:path w="1883409" h="514350">
                <a:moveTo>
                  <a:pt x="1878329" y="505206"/>
                </a:moveTo>
                <a:lnTo>
                  <a:pt x="5333" y="505206"/>
                </a:lnTo>
                <a:lnTo>
                  <a:pt x="9905" y="509777"/>
                </a:lnTo>
                <a:lnTo>
                  <a:pt x="9905" y="514350"/>
                </a:lnTo>
                <a:lnTo>
                  <a:pt x="1873757" y="514350"/>
                </a:lnTo>
                <a:lnTo>
                  <a:pt x="1873757" y="509777"/>
                </a:lnTo>
                <a:lnTo>
                  <a:pt x="1878329" y="505206"/>
                </a:lnTo>
                <a:close/>
              </a:path>
              <a:path w="1883409" h="514350">
                <a:moveTo>
                  <a:pt x="9905" y="514350"/>
                </a:moveTo>
                <a:lnTo>
                  <a:pt x="9905" y="509777"/>
                </a:lnTo>
                <a:lnTo>
                  <a:pt x="5333" y="505206"/>
                </a:lnTo>
                <a:lnTo>
                  <a:pt x="5333" y="514350"/>
                </a:lnTo>
                <a:lnTo>
                  <a:pt x="9905" y="514350"/>
                </a:lnTo>
                <a:close/>
              </a:path>
              <a:path w="1883409" h="514350">
                <a:moveTo>
                  <a:pt x="1878329" y="9906"/>
                </a:moveTo>
                <a:lnTo>
                  <a:pt x="1873757" y="5334"/>
                </a:lnTo>
                <a:lnTo>
                  <a:pt x="1873757" y="9906"/>
                </a:lnTo>
                <a:lnTo>
                  <a:pt x="1878329" y="9906"/>
                </a:lnTo>
                <a:close/>
              </a:path>
              <a:path w="1883409" h="514350">
                <a:moveTo>
                  <a:pt x="1878329" y="505206"/>
                </a:moveTo>
                <a:lnTo>
                  <a:pt x="1878329" y="9906"/>
                </a:lnTo>
                <a:lnTo>
                  <a:pt x="1873757" y="9906"/>
                </a:lnTo>
                <a:lnTo>
                  <a:pt x="1873757" y="505206"/>
                </a:lnTo>
                <a:lnTo>
                  <a:pt x="1878329" y="505206"/>
                </a:lnTo>
                <a:close/>
              </a:path>
              <a:path w="1883409" h="514350">
                <a:moveTo>
                  <a:pt x="1878329" y="514350"/>
                </a:moveTo>
                <a:lnTo>
                  <a:pt x="1878329" y="505206"/>
                </a:lnTo>
                <a:lnTo>
                  <a:pt x="1873757" y="509777"/>
                </a:lnTo>
                <a:lnTo>
                  <a:pt x="1873757" y="514350"/>
                </a:lnTo>
                <a:lnTo>
                  <a:pt x="1878329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80"/>
          <p:cNvSpPr txBox="1"/>
          <p:nvPr/>
        </p:nvSpPr>
        <p:spPr>
          <a:xfrm>
            <a:off x="7076185" y="4888992"/>
            <a:ext cx="15227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Processor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4" name="object 81"/>
          <p:cNvSpPr/>
          <p:nvPr/>
        </p:nvSpPr>
        <p:spPr>
          <a:xfrm>
            <a:off x="7837931" y="44630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2"/>
          <p:cNvSpPr/>
          <p:nvPr/>
        </p:nvSpPr>
        <p:spPr>
          <a:xfrm>
            <a:off x="7837931" y="446303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890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4"/>
          <p:cNvSpPr/>
          <p:nvPr/>
        </p:nvSpPr>
        <p:spPr>
          <a:xfrm>
            <a:off x="6901433" y="575843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5"/>
          <p:cNvSpPr/>
          <p:nvPr/>
        </p:nvSpPr>
        <p:spPr>
          <a:xfrm>
            <a:off x="6896100" y="5753100"/>
            <a:ext cx="1883410" cy="514350"/>
          </a:xfrm>
          <a:custGeom>
            <a:avLst/>
            <a:gdLst/>
            <a:ahLst/>
            <a:cxnLst/>
            <a:rect l="l" t="t" r="r" b="b"/>
            <a:pathLst>
              <a:path w="1883409" h="514350">
                <a:moveTo>
                  <a:pt x="1882902" y="5333"/>
                </a:moveTo>
                <a:lnTo>
                  <a:pt x="1882902" y="0"/>
                </a:lnTo>
                <a:lnTo>
                  <a:pt x="0" y="0"/>
                </a:lnTo>
                <a:lnTo>
                  <a:pt x="0" y="514350"/>
                </a:lnTo>
                <a:lnTo>
                  <a:pt x="5333" y="514337"/>
                </a:lnTo>
                <a:lnTo>
                  <a:pt x="5333" y="5333"/>
                </a:lnTo>
                <a:lnTo>
                  <a:pt x="1882902" y="5333"/>
                </a:lnTo>
                <a:close/>
              </a:path>
              <a:path w="1883409" h="514350">
                <a:moveTo>
                  <a:pt x="1882902" y="509777"/>
                </a:moveTo>
                <a:lnTo>
                  <a:pt x="5333" y="509777"/>
                </a:lnTo>
                <a:lnTo>
                  <a:pt x="5333" y="514337"/>
                </a:lnTo>
                <a:lnTo>
                  <a:pt x="1882902" y="509777"/>
                </a:lnTo>
                <a:close/>
              </a:path>
              <a:path w="1883409" h="514350">
                <a:moveTo>
                  <a:pt x="1882902" y="509777"/>
                </a:moveTo>
                <a:lnTo>
                  <a:pt x="1882902" y="5334"/>
                </a:lnTo>
                <a:lnTo>
                  <a:pt x="1878329" y="5334"/>
                </a:lnTo>
                <a:lnTo>
                  <a:pt x="1878329" y="509777"/>
                </a:lnTo>
                <a:lnTo>
                  <a:pt x="1882902" y="50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6"/>
          <p:cNvSpPr/>
          <p:nvPr/>
        </p:nvSpPr>
        <p:spPr>
          <a:xfrm>
            <a:off x="6901433" y="5758434"/>
            <a:ext cx="1873250" cy="504825"/>
          </a:xfrm>
          <a:custGeom>
            <a:avLst/>
            <a:gdLst/>
            <a:ahLst/>
            <a:cxnLst/>
            <a:rect l="l" t="t" r="r" b="b"/>
            <a:pathLst>
              <a:path w="1873250" h="504825">
                <a:moveTo>
                  <a:pt x="0" y="0"/>
                </a:moveTo>
                <a:lnTo>
                  <a:pt x="0" y="504443"/>
                </a:lnTo>
                <a:lnTo>
                  <a:pt x="1872996" y="504443"/>
                </a:lnTo>
                <a:lnTo>
                  <a:pt x="1872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7"/>
          <p:cNvSpPr/>
          <p:nvPr/>
        </p:nvSpPr>
        <p:spPr>
          <a:xfrm>
            <a:off x="6896100" y="5753100"/>
            <a:ext cx="1883410" cy="514350"/>
          </a:xfrm>
          <a:custGeom>
            <a:avLst/>
            <a:gdLst/>
            <a:ahLst/>
            <a:cxnLst/>
            <a:rect l="l" t="t" r="r" b="b"/>
            <a:pathLst>
              <a:path w="1883409" h="514350">
                <a:moveTo>
                  <a:pt x="1882902" y="514350"/>
                </a:moveTo>
                <a:lnTo>
                  <a:pt x="1882902" y="0"/>
                </a:lnTo>
                <a:lnTo>
                  <a:pt x="0" y="0"/>
                </a:lnTo>
                <a:lnTo>
                  <a:pt x="0" y="514350"/>
                </a:lnTo>
                <a:lnTo>
                  <a:pt x="5333" y="514350"/>
                </a:lnTo>
                <a:lnTo>
                  <a:pt x="5333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873757" y="9905"/>
                </a:lnTo>
                <a:lnTo>
                  <a:pt x="1873757" y="5334"/>
                </a:lnTo>
                <a:lnTo>
                  <a:pt x="1878329" y="9905"/>
                </a:lnTo>
                <a:lnTo>
                  <a:pt x="1878329" y="514350"/>
                </a:lnTo>
                <a:lnTo>
                  <a:pt x="1882902" y="514350"/>
                </a:lnTo>
                <a:close/>
              </a:path>
              <a:path w="1883409" h="514350">
                <a:moveTo>
                  <a:pt x="9905" y="9905"/>
                </a:moveTo>
                <a:lnTo>
                  <a:pt x="9905" y="5334"/>
                </a:lnTo>
                <a:lnTo>
                  <a:pt x="5333" y="9905"/>
                </a:lnTo>
                <a:lnTo>
                  <a:pt x="9905" y="9905"/>
                </a:lnTo>
                <a:close/>
              </a:path>
              <a:path w="1883409" h="514350">
                <a:moveTo>
                  <a:pt x="9905" y="505205"/>
                </a:moveTo>
                <a:lnTo>
                  <a:pt x="9905" y="9905"/>
                </a:lnTo>
                <a:lnTo>
                  <a:pt x="5333" y="9905"/>
                </a:lnTo>
                <a:lnTo>
                  <a:pt x="5333" y="505205"/>
                </a:lnTo>
                <a:lnTo>
                  <a:pt x="9905" y="505205"/>
                </a:lnTo>
                <a:close/>
              </a:path>
              <a:path w="1883409" h="514350">
                <a:moveTo>
                  <a:pt x="1878329" y="505205"/>
                </a:moveTo>
                <a:lnTo>
                  <a:pt x="5333" y="505205"/>
                </a:lnTo>
                <a:lnTo>
                  <a:pt x="9905" y="509777"/>
                </a:lnTo>
                <a:lnTo>
                  <a:pt x="9905" y="514350"/>
                </a:lnTo>
                <a:lnTo>
                  <a:pt x="1873757" y="514350"/>
                </a:lnTo>
                <a:lnTo>
                  <a:pt x="1873757" y="509777"/>
                </a:lnTo>
                <a:lnTo>
                  <a:pt x="1878329" y="505205"/>
                </a:lnTo>
                <a:close/>
              </a:path>
              <a:path w="1883409" h="514350">
                <a:moveTo>
                  <a:pt x="9905" y="514350"/>
                </a:moveTo>
                <a:lnTo>
                  <a:pt x="9905" y="509777"/>
                </a:lnTo>
                <a:lnTo>
                  <a:pt x="5333" y="505205"/>
                </a:lnTo>
                <a:lnTo>
                  <a:pt x="5333" y="514350"/>
                </a:lnTo>
                <a:lnTo>
                  <a:pt x="9905" y="514350"/>
                </a:lnTo>
                <a:close/>
              </a:path>
              <a:path w="1883409" h="514350">
                <a:moveTo>
                  <a:pt x="1878329" y="9905"/>
                </a:moveTo>
                <a:lnTo>
                  <a:pt x="1873757" y="5334"/>
                </a:lnTo>
                <a:lnTo>
                  <a:pt x="1873757" y="9905"/>
                </a:lnTo>
                <a:lnTo>
                  <a:pt x="1878329" y="9905"/>
                </a:lnTo>
                <a:close/>
              </a:path>
              <a:path w="1883409" h="514350">
                <a:moveTo>
                  <a:pt x="1878329" y="505205"/>
                </a:moveTo>
                <a:lnTo>
                  <a:pt x="1878329" y="9905"/>
                </a:lnTo>
                <a:lnTo>
                  <a:pt x="1873757" y="9905"/>
                </a:lnTo>
                <a:lnTo>
                  <a:pt x="1873757" y="505205"/>
                </a:lnTo>
                <a:lnTo>
                  <a:pt x="1878329" y="505205"/>
                </a:lnTo>
                <a:close/>
              </a:path>
              <a:path w="1883409" h="514350">
                <a:moveTo>
                  <a:pt x="1878329" y="514350"/>
                </a:moveTo>
                <a:lnTo>
                  <a:pt x="1878329" y="505205"/>
                </a:lnTo>
                <a:lnTo>
                  <a:pt x="1873757" y="509777"/>
                </a:lnTo>
                <a:lnTo>
                  <a:pt x="1873757" y="514350"/>
                </a:lnTo>
                <a:lnTo>
                  <a:pt x="1878329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8"/>
          <p:cNvSpPr txBox="1"/>
          <p:nvPr/>
        </p:nvSpPr>
        <p:spPr>
          <a:xfrm>
            <a:off x="7227823" y="5826252"/>
            <a:ext cx="12198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Monitor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" name="object 89"/>
          <p:cNvSpPr/>
          <p:nvPr/>
        </p:nvSpPr>
        <p:spPr>
          <a:xfrm>
            <a:off x="7837931" y="5326379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90"/>
          <p:cNvSpPr txBox="1"/>
          <p:nvPr/>
        </p:nvSpPr>
        <p:spPr>
          <a:xfrm>
            <a:off x="6355996" y="3971136"/>
            <a:ext cx="271145" cy="228473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block diagram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6280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(Series RBD)</a:t>
            </a:r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Reliability Block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Diagram</a:t>
            </a:r>
            <a:endParaRPr lang="en-US" sz="3600" dirty="0">
              <a:latin typeface="Times New Roman"/>
              <a:cs typeface="Times New Roman"/>
            </a:endParaRPr>
          </a:p>
          <a:p>
            <a:pPr marL="354965" marR="842644" indent="-342265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System is </a:t>
            </a:r>
            <a:r>
              <a:rPr lang="en-US" sz="3600" spc="-5" dirty="0">
                <a:latin typeface="Times New Roman"/>
                <a:cs typeface="Times New Roman"/>
              </a:rPr>
              <a:t>composed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i="1" dirty="0">
                <a:latin typeface="Times New Roman"/>
                <a:cs typeface="Times New Roman"/>
              </a:rPr>
              <a:t>n </a:t>
            </a:r>
            <a:r>
              <a:rPr lang="en-US" sz="3600" spc="-5" dirty="0">
                <a:latin typeface="Times New Roman"/>
                <a:cs typeface="Times New Roman"/>
              </a:rPr>
              <a:t>independent serially  connected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components.</a:t>
            </a:r>
          </a:p>
          <a:p>
            <a:pPr marL="354965" marR="842644" indent="-342265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Failure of any component has a cross system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effect, </a:t>
            </a:r>
            <a:r>
              <a:rPr lang="en-US" sz="3600" i="1" dirty="0">
                <a:latin typeface="Times New Roman"/>
                <a:cs typeface="Times New Roman"/>
              </a:rPr>
              <a:t>i.e.</a:t>
            </a:r>
            <a:r>
              <a:rPr lang="en-US" sz="3600" dirty="0">
                <a:latin typeface="Times New Roman"/>
                <a:cs typeface="Times New Roman"/>
              </a:rPr>
              <a:t>, results in failure of the whole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system.</a:t>
            </a:r>
          </a:p>
          <a:p>
            <a:endParaRPr lang="en-US" dirty="0"/>
          </a:p>
        </p:txBody>
      </p:sp>
      <p:sp>
        <p:nvSpPr>
          <p:cNvPr id="84" name="object 11"/>
          <p:cNvSpPr/>
          <p:nvPr/>
        </p:nvSpPr>
        <p:spPr>
          <a:xfrm>
            <a:off x="3015233" y="4264152"/>
            <a:ext cx="1462405" cy="109855"/>
          </a:xfrm>
          <a:custGeom>
            <a:avLst/>
            <a:gdLst/>
            <a:ahLst/>
            <a:cxnLst/>
            <a:rect l="l" t="t" r="r" b="b"/>
            <a:pathLst>
              <a:path w="1462404" h="109854">
                <a:moveTo>
                  <a:pt x="0" y="0"/>
                </a:moveTo>
                <a:lnTo>
                  <a:pt x="0" y="109727"/>
                </a:lnTo>
                <a:lnTo>
                  <a:pt x="1462277" y="109727"/>
                </a:lnTo>
                <a:lnTo>
                  <a:pt x="14622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2"/>
          <p:cNvSpPr/>
          <p:nvPr/>
        </p:nvSpPr>
        <p:spPr>
          <a:xfrm>
            <a:off x="3010661" y="4258817"/>
            <a:ext cx="1471930" cy="115570"/>
          </a:xfrm>
          <a:custGeom>
            <a:avLst/>
            <a:gdLst/>
            <a:ahLst/>
            <a:cxnLst/>
            <a:rect l="l" t="t" r="r" b="b"/>
            <a:pathLst>
              <a:path w="1471929" h="115570">
                <a:moveTo>
                  <a:pt x="1471421" y="115062"/>
                </a:moveTo>
                <a:lnTo>
                  <a:pt x="1471421" y="0"/>
                </a:lnTo>
                <a:lnTo>
                  <a:pt x="0" y="0"/>
                </a:lnTo>
                <a:lnTo>
                  <a:pt x="0" y="115062"/>
                </a:lnTo>
                <a:lnTo>
                  <a:pt x="4571" y="115062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1462277" y="9906"/>
                </a:lnTo>
                <a:lnTo>
                  <a:pt x="1462277" y="5334"/>
                </a:lnTo>
                <a:lnTo>
                  <a:pt x="1466849" y="9906"/>
                </a:lnTo>
                <a:lnTo>
                  <a:pt x="1466849" y="115062"/>
                </a:lnTo>
                <a:lnTo>
                  <a:pt x="1471421" y="115062"/>
                </a:lnTo>
                <a:close/>
              </a:path>
              <a:path w="1471929" h="115570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1471929" h="115570">
                <a:moveTo>
                  <a:pt x="9143" y="11506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15062"/>
                </a:lnTo>
                <a:lnTo>
                  <a:pt x="9143" y="115062"/>
                </a:lnTo>
                <a:close/>
              </a:path>
              <a:path w="1471929" h="115570">
                <a:moveTo>
                  <a:pt x="1466849" y="9906"/>
                </a:moveTo>
                <a:lnTo>
                  <a:pt x="1462277" y="5334"/>
                </a:lnTo>
                <a:lnTo>
                  <a:pt x="1462277" y="9906"/>
                </a:lnTo>
                <a:lnTo>
                  <a:pt x="1466849" y="9906"/>
                </a:lnTo>
                <a:close/>
              </a:path>
              <a:path w="1471929" h="115570">
                <a:moveTo>
                  <a:pt x="1466849" y="115062"/>
                </a:moveTo>
                <a:lnTo>
                  <a:pt x="1466849" y="9906"/>
                </a:lnTo>
                <a:lnTo>
                  <a:pt x="1462277" y="9906"/>
                </a:lnTo>
                <a:lnTo>
                  <a:pt x="1462277" y="115062"/>
                </a:lnTo>
                <a:lnTo>
                  <a:pt x="1466849" y="115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3"/>
          <p:cNvSpPr/>
          <p:nvPr/>
        </p:nvSpPr>
        <p:spPr>
          <a:xfrm>
            <a:off x="4984241" y="4264152"/>
            <a:ext cx="1462405" cy="109855"/>
          </a:xfrm>
          <a:custGeom>
            <a:avLst/>
            <a:gdLst/>
            <a:ahLst/>
            <a:cxnLst/>
            <a:rect l="l" t="t" r="r" b="b"/>
            <a:pathLst>
              <a:path w="1462404" h="109854">
                <a:moveTo>
                  <a:pt x="0" y="0"/>
                </a:moveTo>
                <a:lnTo>
                  <a:pt x="0" y="109728"/>
                </a:lnTo>
                <a:lnTo>
                  <a:pt x="1462277" y="109727"/>
                </a:lnTo>
                <a:lnTo>
                  <a:pt x="14622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4"/>
          <p:cNvSpPr/>
          <p:nvPr/>
        </p:nvSpPr>
        <p:spPr>
          <a:xfrm>
            <a:off x="4979670" y="4258817"/>
            <a:ext cx="1471930" cy="115570"/>
          </a:xfrm>
          <a:custGeom>
            <a:avLst/>
            <a:gdLst/>
            <a:ahLst/>
            <a:cxnLst/>
            <a:rect l="l" t="t" r="r" b="b"/>
            <a:pathLst>
              <a:path w="1471929" h="115570">
                <a:moveTo>
                  <a:pt x="1471422" y="115062"/>
                </a:moveTo>
                <a:lnTo>
                  <a:pt x="1471422" y="0"/>
                </a:lnTo>
                <a:lnTo>
                  <a:pt x="0" y="0"/>
                </a:lnTo>
                <a:lnTo>
                  <a:pt x="0" y="115062"/>
                </a:lnTo>
                <a:lnTo>
                  <a:pt x="4571" y="115062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1462277" y="9906"/>
                </a:lnTo>
                <a:lnTo>
                  <a:pt x="1462277" y="5334"/>
                </a:lnTo>
                <a:lnTo>
                  <a:pt x="1466850" y="9906"/>
                </a:lnTo>
                <a:lnTo>
                  <a:pt x="1466850" y="115062"/>
                </a:lnTo>
                <a:lnTo>
                  <a:pt x="1471422" y="115062"/>
                </a:lnTo>
                <a:close/>
              </a:path>
              <a:path w="1471929" h="115570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1471929" h="115570">
                <a:moveTo>
                  <a:pt x="9143" y="11506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15062"/>
                </a:lnTo>
                <a:lnTo>
                  <a:pt x="9143" y="115062"/>
                </a:lnTo>
                <a:close/>
              </a:path>
              <a:path w="1471929" h="115570">
                <a:moveTo>
                  <a:pt x="1466850" y="9906"/>
                </a:moveTo>
                <a:lnTo>
                  <a:pt x="1462277" y="5334"/>
                </a:lnTo>
                <a:lnTo>
                  <a:pt x="1462277" y="9906"/>
                </a:lnTo>
                <a:lnTo>
                  <a:pt x="1466850" y="9906"/>
                </a:lnTo>
                <a:close/>
              </a:path>
              <a:path w="1471929" h="115570">
                <a:moveTo>
                  <a:pt x="1466850" y="115062"/>
                </a:moveTo>
                <a:lnTo>
                  <a:pt x="1466850" y="9906"/>
                </a:lnTo>
                <a:lnTo>
                  <a:pt x="1462277" y="9906"/>
                </a:lnTo>
                <a:lnTo>
                  <a:pt x="1462277" y="115062"/>
                </a:lnTo>
                <a:lnTo>
                  <a:pt x="1466850" y="115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7"/>
          <p:cNvSpPr/>
          <p:nvPr/>
        </p:nvSpPr>
        <p:spPr>
          <a:xfrm>
            <a:off x="2508504" y="4557140"/>
            <a:ext cx="506730" cy="0"/>
          </a:xfrm>
          <a:custGeom>
            <a:avLst/>
            <a:gdLst/>
            <a:ahLst/>
            <a:cxnLst/>
            <a:rect l="l" t="t" r="r" b="b"/>
            <a:pathLst>
              <a:path w="506730">
                <a:moveTo>
                  <a:pt x="0" y="0"/>
                </a:moveTo>
                <a:lnTo>
                  <a:pt x="50673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8"/>
          <p:cNvSpPr/>
          <p:nvPr/>
        </p:nvSpPr>
        <p:spPr>
          <a:xfrm>
            <a:off x="3015233" y="4373117"/>
            <a:ext cx="1462405" cy="358140"/>
          </a:xfrm>
          <a:custGeom>
            <a:avLst/>
            <a:gdLst/>
            <a:ahLst/>
            <a:cxnLst/>
            <a:rect l="l" t="t" r="r" b="b"/>
            <a:pathLst>
              <a:path w="1462404" h="358139">
                <a:moveTo>
                  <a:pt x="0" y="0"/>
                </a:moveTo>
                <a:lnTo>
                  <a:pt x="0" y="358139"/>
                </a:lnTo>
                <a:lnTo>
                  <a:pt x="1462277" y="358139"/>
                </a:lnTo>
                <a:lnTo>
                  <a:pt x="14622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9"/>
          <p:cNvSpPr/>
          <p:nvPr/>
        </p:nvSpPr>
        <p:spPr>
          <a:xfrm>
            <a:off x="3010661" y="4373879"/>
            <a:ext cx="1471930" cy="361950"/>
          </a:xfrm>
          <a:custGeom>
            <a:avLst/>
            <a:gdLst/>
            <a:ahLst/>
            <a:cxnLst/>
            <a:rect l="l" t="t" r="r" b="b"/>
            <a:pathLst>
              <a:path w="1471929" h="361950">
                <a:moveTo>
                  <a:pt x="9143" y="352806"/>
                </a:moveTo>
                <a:lnTo>
                  <a:pt x="9143" y="0"/>
                </a:lnTo>
                <a:lnTo>
                  <a:pt x="0" y="0"/>
                </a:lnTo>
                <a:lnTo>
                  <a:pt x="0" y="361950"/>
                </a:lnTo>
                <a:lnTo>
                  <a:pt x="4571" y="361950"/>
                </a:lnTo>
                <a:lnTo>
                  <a:pt x="4571" y="352806"/>
                </a:lnTo>
                <a:lnTo>
                  <a:pt x="9143" y="352806"/>
                </a:lnTo>
                <a:close/>
              </a:path>
              <a:path w="1471929" h="361950">
                <a:moveTo>
                  <a:pt x="1466849" y="352806"/>
                </a:moveTo>
                <a:lnTo>
                  <a:pt x="4571" y="352806"/>
                </a:lnTo>
                <a:lnTo>
                  <a:pt x="9143" y="357378"/>
                </a:lnTo>
                <a:lnTo>
                  <a:pt x="9143" y="361950"/>
                </a:lnTo>
                <a:lnTo>
                  <a:pt x="1462277" y="361950"/>
                </a:lnTo>
                <a:lnTo>
                  <a:pt x="1462277" y="357378"/>
                </a:lnTo>
                <a:lnTo>
                  <a:pt x="1466849" y="352806"/>
                </a:lnTo>
                <a:close/>
              </a:path>
              <a:path w="1471929" h="361950">
                <a:moveTo>
                  <a:pt x="9143" y="361950"/>
                </a:moveTo>
                <a:lnTo>
                  <a:pt x="9143" y="357378"/>
                </a:lnTo>
                <a:lnTo>
                  <a:pt x="4571" y="352806"/>
                </a:lnTo>
                <a:lnTo>
                  <a:pt x="4571" y="361950"/>
                </a:lnTo>
                <a:lnTo>
                  <a:pt x="9143" y="361950"/>
                </a:lnTo>
                <a:close/>
              </a:path>
              <a:path w="1471929" h="361950">
                <a:moveTo>
                  <a:pt x="1471421" y="361950"/>
                </a:moveTo>
                <a:lnTo>
                  <a:pt x="1471421" y="0"/>
                </a:lnTo>
                <a:lnTo>
                  <a:pt x="1462277" y="0"/>
                </a:lnTo>
                <a:lnTo>
                  <a:pt x="1462277" y="352806"/>
                </a:lnTo>
                <a:lnTo>
                  <a:pt x="1466849" y="352806"/>
                </a:lnTo>
                <a:lnTo>
                  <a:pt x="1466849" y="361950"/>
                </a:lnTo>
                <a:lnTo>
                  <a:pt x="1471421" y="361950"/>
                </a:lnTo>
                <a:close/>
              </a:path>
              <a:path w="1471929" h="361950">
                <a:moveTo>
                  <a:pt x="1466849" y="361950"/>
                </a:moveTo>
                <a:lnTo>
                  <a:pt x="1466849" y="352806"/>
                </a:lnTo>
                <a:lnTo>
                  <a:pt x="1462277" y="357378"/>
                </a:lnTo>
                <a:lnTo>
                  <a:pt x="1462277" y="361950"/>
                </a:lnTo>
                <a:lnTo>
                  <a:pt x="1466849" y="361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0"/>
          <p:cNvSpPr/>
          <p:nvPr/>
        </p:nvSpPr>
        <p:spPr>
          <a:xfrm>
            <a:off x="4984241" y="4373117"/>
            <a:ext cx="1462405" cy="358140"/>
          </a:xfrm>
          <a:custGeom>
            <a:avLst/>
            <a:gdLst/>
            <a:ahLst/>
            <a:cxnLst/>
            <a:rect l="l" t="t" r="r" b="b"/>
            <a:pathLst>
              <a:path w="1462404" h="358139">
                <a:moveTo>
                  <a:pt x="0" y="0"/>
                </a:moveTo>
                <a:lnTo>
                  <a:pt x="0" y="358140"/>
                </a:lnTo>
                <a:lnTo>
                  <a:pt x="1462277" y="358139"/>
                </a:lnTo>
                <a:lnTo>
                  <a:pt x="14622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1"/>
          <p:cNvSpPr/>
          <p:nvPr/>
        </p:nvSpPr>
        <p:spPr>
          <a:xfrm>
            <a:off x="4979670" y="4373879"/>
            <a:ext cx="1471930" cy="361950"/>
          </a:xfrm>
          <a:custGeom>
            <a:avLst/>
            <a:gdLst/>
            <a:ahLst/>
            <a:cxnLst/>
            <a:rect l="l" t="t" r="r" b="b"/>
            <a:pathLst>
              <a:path w="1471929" h="361950">
                <a:moveTo>
                  <a:pt x="9143" y="352806"/>
                </a:moveTo>
                <a:lnTo>
                  <a:pt x="9143" y="0"/>
                </a:lnTo>
                <a:lnTo>
                  <a:pt x="0" y="0"/>
                </a:lnTo>
                <a:lnTo>
                  <a:pt x="0" y="361950"/>
                </a:lnTo>
                <a:lnTo>
                  <a:pt x="4571" y="361950"/>
                </a:lnTo>
                <a:lnTo>
                  <a:pt x="4571" y="352806"/>
                </a:lnTo>
                <a:lnTo>
                  <a:pt x="9143" y="352806"/>
                </a:lnTo>
                <a:close/>
              </a:path>
              <a:path w="1471929" h="361950">
                <a:moveTo>
                  <a:pt x="1466850" y="352806"/>
                </a:moveTo>
                <a:lnTo>
                  <a:pt x="4571" y="352806"/>
                </a:lnTo>
                <a:lnTo>
                  <a:pt x="9143" y="357378"/>
                </a:lnTo>
                <a:lnTo>
                  <a:pt x="9143" y="361950"/>
                </a:lnTo>
                <a:lnTo>
                  <a:pt x="1462277" y="361950"/>
                </a:lnTo>
                <a:lnTo>
                  <a:pt x="1462277" y="357378"/>
                </a:lnTo>
                <a:lnTo>
                  <a:pt x="1466850" y="352806"/>
                </a:lnTo>
                <a:close/>
              </a:path>
              <a:path w="1471929" h="361950">
                <a:moveTo>
                  <a:pt x="9143" y="361950"/>
                </a:moveTo>
                <a:lnTo>
                  <a:pt x="9143" y="357378"/>
                </a:lnTo>
                <a:lnTo>
                  <a:pt x="4571" y="352806"/>
                </a:lnTo>
                <a:lnTo>
                  <a:pt x="4571" y="361950"/>
                </a:lnTo>
                <a:lnTo>
                  <a:pt x="9143" y="361950"/>
                </a:lnTo>
                <a:close/>
              </a:path>
              <a:path w="1471929" h="361950">
                <a:moveTo>
                  <a:pt x="1471422" y="361950"/>
                </a:moveTo>
                <a:lnTo>
                  <a:pt x="1471422" y="0"/>
                </a:lnTo>
                <a:lnTo>
                  <a:pt x="1462277" y="0"/>
                </a:lnTo>
                <a:lnTo>
                  <a:pt x="1462277" y="352806"/>
                </a:lnTo>
                <a:lnTo>
                  <a:pt x="1466850" y="352806"/>
                </a:lnTo>
                <a:lnTo>
                  <a:pt x="1466850" y="361950"/>
                </a:lnTo>
                <a:lnTo>
                  <a:pt x="1471422" y="361950"/>
                </a:lnTo>
                <a:close/>
              </a:path>
              <a:path w="1471929" h="361950">
                <a:moveTo>
                  <a:pt x="1466850" y="361950"/>
                </a:moveTo>
                <a:lnTo>
                  <a:pt x="1466850" y="352806"/>
                </a:lnTo>
                <a:lnTo>
                  <a:pt x="1462277" y="357378"/>
                </a:lnTo>
                <a:lnTo>
                  <a:pt x="1462277" y="361950"/>
                </a:lnTo>
                <a:lnTo>
                  <a:pt x="1466850" y="361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2"/>
          <p:cNvSpPr txBox="1"/>
          <p:nvPr/>
        </p:nvSpPr>
        <p:spPr>
          <a:xfrm>
            <a:off x="3385820" y="4305300"/>
            <a:ext cx="272161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sz="3600" spc="-7" baseline="1157" dirty="0">
                <a:latin typeface="Tahoma"/>
                <a:cs typeface="Tahoma"/>
              </a:rPr>
              <a:t>R</a:t>
            </a:r>
            <a:r>
              <a:rPr sz="2400" spc="-7" baseline="-19097" dirty="0">
                <a:latin typeface="Tahoma"/>
                <a:cs typeface="Tahoma"/>
              </a:rPr>
              <a:t>1</a:t>
            </a:r>
            <a:r>
              <a:rPr sz="3600" spc="-7" baseline="1157" dirty="0">
                <a:latin typeface="Tahoma"/>
                <a:cs typeface="Tahoma"/>
              </a:rPr>
              <a:t>/</a:t>
            </a:r>
            <a:r>
              <a:rPr sz="3600" spc="-7" baseline="1157" dirty="0">
                <a:latin typeface="Symbol"/>
                <a:cs typeface="Symbol"/>
              </a:rPr>
              <a:t></a:t>
            </a:r>
            <a:r>
              <a:rPr sz="2400" spc="-7" baseline="-19097" dirty="0">
                <a:latin typeface="Tahoma"/>
                <a:cs typeface="Tahoma"/>
              </a:rPr>
              <a:t>1	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7" baseline="-20833" dirty="0">
                <a:latin typeface="Tahoma"/>
                <a:cs typeface="Tahoma"/>
              </a:rPr>
              <a:t>2</a:t>
            </a:r>
            <a:r>
              <a:rPr sz="2400" spc="-40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baseline="-20833" dirty="0">
                <a:latin typeface="Tahoma"/>
                <a:cs typeface="Tahoma"/>
              </a:rPr>
              <a:t>2</a:t>
            </a:r>
            <a:endParaRPr sz="2400" baseline="-20833">
              <a:latin typeface="Tahoma"/>
              <a:cs typeface="Tahoma"/>
            </a:endParaRPr>
          </a:p>
        </p:txBody>
      </p:sp>
      <p:sp>
        <p:nvSpPr>
          <p:cNvPr id="94" name="object 23"/>
          <p:cNvSpPr/>
          <p:nvPr/>
        </p:nvSpPr>
        <p:spPr>
          <a:xfrm>
            <a:off x="4460747" y="4552950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>
                <a:moveTo>
                  <a:pt x="0" y="0"/>
                </a:moveTo>
                <a:lnTo>
                  <a:pt x="5067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4"/>
          <p:cNvSpPr/>
          <p:nvPr/>
        </p:nvSpPr>
        <p:spPr>
          <a:xfrm>
            <a:off x="6431279" y="4552950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>
                <a:moveTo>
                  <a:pt x="0" y="0"/>
                </a:moveTo>
                <a:lnTo>
                  <a:pt x="5067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5"/>
          <p:cNvSpPr txBox="1"/>
          <p:nvPr/>
        </p:nvSpPr>
        <p:spPr>
          <a:xfrm>
            <a:off x="7134859" y="3987546"/>
            <a:ext cx="36830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...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7" name="object 16"/>
          <p:cNvSpPr txBox="1"/>
          <p:nvPr/>
        </p:nvSpPr>
        <p:spPr>
          <a:xfrm>
            <a:off x="1291844" y="4904485"/>
            <a:ext cx="171386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27"/>
          <p:cNvSpPr/>
          <p:nvPr/>
        </p:nvSpPr>
        <p:spPr>
          <a:xfrm>
            <a:off x="1927860" y="5682234"/>
            <a:ext cx="1882139" cy="650240"/>
          </a:xfrm>
          <a:custGeom>
            <a:avLst/>
            <a:gdLst/>
            <a:ahLst/>
            <a:cxnLst/>
            <a:rect l="l" t="t" r="r" b="b"/>
            <a:pathLst>
              <a:path w="1882139" h="650239">
                <a:moveTo>
                  <a:pt x="1882140" y="649986"/>
                </a:moveTo>
                <a:lnTo>
                  <a:pt x="1882139" y="0"/>
                </a:lnTo>
                <a:lnTo>
                  <a:pt x="0" y="0"/>
                </a:lnTo>
                <a:lnTo>
                  <a:pt x="0" y="649986"/>
                </a:lnTo>
                <a:lnTo>
                  <a:pt x="4571" y="64998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872995" y="9144"/>
                </a:lnTo>
                <a:lnTo>
                  <a:pt x="1872995" y="4572"/>
                </a:lnTo>
                <a:lnTo>
                  <a:pt x="1877567" y="9144"/>
                </a:lnTo>
                <a:lnTo>
                  <a:pt x="1877568" y="649986"/>
                </a:lnTo>
                <a:lnTo>
                  <a:pt x="1882140" y="649986"/>
                </a:lnTo>
                <a:close/>
              </a:path>
              <a:path w="1882139" h="65023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1882139" h="650239">
                <a:moveTo>
                  <a:pt x="9143" y="649986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649986"/>
                </a:lnTo>
                <a:lnTo>
                  <a:pt x="9143" y="649986"/>
                </a:lnTo>
                <a:close/>
              </a:path>
              <a:path w="1882139" h="650239">
                <a:moveTo>
                  <a:pt x="1877567" y="9144"/>
                </a:moveTo>
                <a:lnTo>
                  <a:pt x="1872995" y="4572"/>
                </a:lnTo>
                <a:lnTo>
                  <a:pt x="1872995" y="9144"/>
                </a:lnTo>
                <a:lnTo>
                  <a:pt x="1877567" y="9144"/>
                </a:lnTo>
                <a:close/>
              </a:path>
              <a:path w="1882139" h="650239">
                <a:moveTo>
                  <a:pt x="1877568" y="649986"/>
                </a:moveTo>
                <a:lnTo>
                  <a:pt x="1877567" y="9144"/>
                </a:lnTo>
                <a:lnTo>
                  <a:pt x="1872995" y="9144"/>
                </a:lnTo>
                <a:lnTo>
                  <a:pt x="1872995" y="649986"/>
                </a:lnTo>
                <a:lnTo>
                  <a:pt x="1877568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8"/>
          <p:cNvSpPr txBox="1"/>
          <p:nvPr/>
        </p:nvSpPr>
        <p:spPr>
          <a:xfrm>
            <a:off x="1932432" y="5686805"/>
            <a:ext cx="1873250" cy="800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85725">
              <a:lnSpc>
                <a:spcPts val="2870"/>
              </a:lnSpc>
              <a:spcBef>
                <a:spcPts val="509"/>
              </a:spcBef>
            </a:pPr>
            <a:r>
              <a:rPr sz="2400" b="1" spc="-5" dirty="0">
                <a:latin typeface="Tahoma"/>
                <a:cs typeface="Tahoma"/>
              </a:rPr>
              <a:t>Power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Unit</a:t>
            </a:r>
            <a:endParaRPr sz="2400">
              <a:latin typeface="Tahoma"/>
              <a:cs typeface="Tahoma"/>
            </a:endParaRPr>
          </a:p>
          <a:p>
            <a:pPr marL="514984">
              <a:lnSpc>
                <a:spcPts val="2870"/>
              </a:lnSpc>
              <a:tabLst>
                <a:tab pos="874394" algn="l"/>
              </a:tabLst>
            </a:pPr>
            <a:r>
              <a:rPr sz="2400" dirty="0">
                <a:latin typeface="Tahoma"/>
                <a:cs typeface="Tahoma"/>
              </a:rPr>
              <a:t>R	/</a:t>
            </a:r>
            <a:r>
              <a:rPr sz="2400" dirty="0"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0" name="object 29"/>
          <p:cNvSpPr/>
          <p:nvPr/>
        </p:nvSpPr>
        <p:spPr>
          <a:xfrm>
            <a:off x="4303776" y="5682234"/>
            <a:ext cx="1883410" cy="650240"/>
          </a:xfrm>
          <a:custGeom>
            <a:avLst/>
            <a:gdLst/>
            <a:ahLst/>
            <a:cxnLst/>
            <a:rect l="l" t="t" r="r" b="b"/>
            <a:pathLst>
              <a:path w="1883410" h="650239">
                <a:moveTo>
                  <a:pt x="1882902" y="649986"/>
                </a:moveTo>
                <a:lnTo>
                  <a:pt x="1882902" y="0"/>
                </a:lnTo>
                <a:lnTo>
                  <a:pt x="0" y="0"/>
                </a:lnTo>
                <a:lnTo>
                  <a:pt x="0" y="649986"/>
                </a:lnTo>
                <a:lnTo>
                  <a:pt x="5334" y="64998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873758" y="9144"/>
                </a:lnTo>
                <a:lnTo>
                  <a:pt x="1873758" y="4572"/>
                </a:lnTo>
                <a:lnTo>
                  <a:pt x="1878329" y="9144"/>
                </a:lnTo>
                <a:lnTo>
                  <a:pt x="1878330" y="649986"/>
                </a:lnTo>
                <a:lnTo>
                  <a:pt x="1882902" y="649986"/>
                </a:lnTo>
                <a:close/>
              </a:path>
              <a:path w="1883410" h="650239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1883410" h="650239">
                <a:moveTo>
                  <a:pt x="9906" y="649986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649986"/>
                </a:lnTo>
                <a:lnTo>
                  <a:pt x="9906" y="649986"/>
                </a:lnTo>
                <a:close/>
              </a:path>
              <a:path w="1883410" h="650239">
                <a:moveTo>
                  <a:pt x="1878329" y="9144"/>
                </a:moveTo>
                <a:lnTo>
                  <a:pt x="1873758" y="4572"/>
                </a:lnTo>
                <a:lnTo>
                  <a:pt x="1873758" y="9144"/>
                </a:lnTo>
                <a:lnTo>
                  <a:pt x="1878329" y="9144"/>
                </a:lnTo>
                <a:close/>
              </a:path>
              <a:path w="1883410" h="650239">
                <a:moveTo>
                  <a:pt x="1878330" y="649986"/>
                </a:moveTo>
                <a:lnTo>
                  <a:pt x="1878329" y="9144"/>
                </a:lnTo>
                <a:lnTo>
                  <a:pt x="1873758" y="9144"/>
                </a:lnTo>
                <a:lnTo>
                  <a:pt x="1873758" y="649986"/>
                </a:lnTo>
                <a:lnTo>
                  <a:pt x="1878330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0"/>
          <p:cNvSpPr txBox="1"/>
          <p:nvPr/>
        </p:nvSpPr>
        <p:spPr>
          <a:xfrm>
            <a:off x="4309109" y="5686805"/>
            <a:ext cx="1873250" cy="800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7325">
              <a:lnSpc>
                <a:spcPts val="2870"/>
              </a:lnSpc>
              <a:spcBef>
                <a:spcPts val="509"/>
              </a:spcBef>
            </a:pPr>
            <a:r>
              <a:rPr sz="2400" b="1" spc="-5" dirty="0">
                <a:latin typeface="Tahoma"/>
                <a:cs typeface="Tahoma"/>
              </a:rPr>
              <a:t>Processor</a:t>
            </a:r>
            <a:endParaRPr sz="2400">
              <a:latin typeface="Tahoma"/>
              <a:cs typeface="Tahoma"/>
            </a:endParaRPr>
          </a:p>
          <a:p>
            <a:pPr marL="514984">
              <a:lnSpc>
                <a:spcPts val="2870"/>
              </a:lnSpc>
              <a:tabLst>
                <a:tab pos="874394" algn="l"/>
              </a:tabLst>
            </a:pPr>
            <a:r>
              <a:rPr sz="2400" dirty="0">
                <a:latin typeface="Tahoma"/>
                <a:cs typeface="Tahoma"/>
              </a:rPr>
              <a:t>R	/</a:t>
            </a:r>
            <a:r>
              <a:rPr sz="2400" dirty="0"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2" name="object 31"/>
          <p:cNvSpPr/>
          <p:nvPr/>
        </p:nvSpPr>
        <p:spPr>
          <a:xfrm>
            <a:off x="6680454" y="5682234"/>
            <a:ext cx="1883410" cy="650240"/>
          </a:xfrm>
          <a:custGeom>
            <a:avLst/>
            <a:gdLst/>
            <a:ahLst/>
            <a:cxnLst/>
            <a:rect l="l" t="t" r="r" b="b"/>
            <a:pathLst>
              <a:path w="1883409" h="650239">
                <a:moveTo>
                  <a:pt x="1882902" y="649986"/>
                </a:moveTo>
                <a:lnTo>
                  <a:pt x="1882902" y="0"/>
                </a:lnTo>
                <a:lnTo>
                  <a:pt x="0" y="0"/>
                </a:lnTo>
                <a:lnTo>
                  <a:pt x="0" y="649986"/>
                </a:lnTo>
                <a:lnTo>
                  <a:pt x="4572" y="649986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872996" y="9144"/>
                </a:lnTo>
                <a:lnTo>
                  <a:pt x="1872996" y="4572"/>
                </a:lnTo>
                <a:lnTo>
                  <a:pt x="1878329" y="9144"/>
                </a:lnTo>
                <a:lnTo>
                  <a:pt x="1878329" y="649986"/>
                </a:lnTo>
                <a:lnTo>
                  <a:pt x="1882902" y="649986"/>
                </a:lnTo>
                <a:close/>
              </a:path>
              <a:path w="1883409" h="650239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883409" h="650239">
                <a:moveTo>
                  <a:pt x="9905" y="64998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649986"/>
                </a:lnTo>
                <a:lnTo>
                  <a:pt x="9905" y="649986"/>
                </a:lnTo>
                <a:close/>
              </a:path>
              <a:path w="1883409" h="650239">
                <a:moveTo>
                  <a:pt x="1878329" y="9144"/>
                </a:moveTo>
                <a:lnTo>
                  <a:pt x="1872996" y="4572"/>
                </a:lnTo>
                <a:lnTo>
                  <a:pt x="1872996" y="9144"/>
                </a:lnTo>
                <a:lnTo>
                  <a:pt x="1878329" y="9144"/>
                </a:lnTo>
                <a:close/>
              </a:path>
              <a:path w="1883409" h="650239">
                <a:moveTo>
                  <a:pt x="1878329" y="649986"/>
                </a:moveTo>
                <a:lnTo>
                  <a:pt x="1878329" y="9144"/>
                </a:lnTo>
                <a:lnTo>
                  <a:pt x="1872996" y="9144"/>
                </a:lnTo>
                <a:lnTo>
                  <a:pt x="1872996" y="649986"/>
                </a:lnTo>
                <a:lnTo>
                  <a:pt x="1878329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2"/>
          <p:cNvSpPr txBox="1"/>
          <p:nvPr/>
        </p:nvSpPr>
        <p:spPr>
          <a:xfrm>
            <a:off x="6685026" y="5686805"/>
            <a:ext cx="1873885" cy="800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9725">
              <a:lnSpc>
                <a:spcPts val="2870"/>
              </a:lnSpc>
              <a:spcBef>
                <a:spcPts val="509"/>
              </a:spcBef>
            </a:pPr>
            <a:r>
              <a:rPr sz="2400" b="1" spc="-5" dirty="0">
                <a:latin typeface="Tahoma"/>
                <a:cs typeface="Tahoma"/>
              </a:rPr>
              <a:t>Monitor</a:t>
            </a:r>
            <a:endParaRPr sz="2400">
              <a:latin typeface="Tahoma"/>
              <a:cs typeface="Tahoma"/>
            </a:endParaRPr>
          </a:p>
          <a:p>
            <a:pPr marL="515620">
              <a:lnSpc>
                <a:spcPts val="2870"/>
              </a:lnSpc>
              <a:tabLst>
                <a:tab pos="875030" algn="l"/>
              </a:tabLst>
            </a:pPr>
            <a:r>
              <a:rPr sz="2400" dirty="0">
                <a:latin typeface="Tahoma"/>
                <a:cs typeface="Tahoma"/>
              </a:rPr>
              <a:t>R	/</a:t>
            </a:r>
            <a:r>
              <a:rPr sz="2400" dirty="0"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4" name="object 33"/>
          <p:cNvSpPr/>
          <p:nvPr/>
        </p:nvSpPr>
        <p:spPr>
          <a:xfrm>
            <a:off x="3805428" y="612000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4"/>
          <p:cNvSpPr/>
          <p:nvPr/>
        </p:nvSpPr>
        <p:spPr>
          <a:xfrm>
            <a:off x="6182105" y="612000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5"/>
          <p:cNvSpPr/>
          <p:nvPr/>
        </p:nvSpPr>
        <p:spPr>
          <a:xfrm>
            <a:off x="1932432" y="5686805"/>
            <a:ext cx="1873250" cy="645795"/>
          </a:xfrm>
          <a:custGeom>
            <a:avLst/>
            <a:gdLst/>
            <a:ahLst/>
            <a:cxnLst/>
            <a:rect l="l" t="t" r="r" b="b"/>
            <a:pathLst>
              <a:path w="1873250" h="645795">
                <a:moveTo>
                  <a:pt x="0" y="0"/>
                </a:moveTo>
                <a:lnTo>
                  <a:pt x="0" y="645413"/>
                </a:lnTo>
                <a:lnTo>
                  <a:pt x="1872996" y="645413"/>
                </a:lnTo>
                <a:lnTo>
                  <a:pt x="187299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6"/>
          <p:cNvSpPr/>
          <p:nvPr/>
        </p:nvSpPr>
        <p:spPr>
          <a:xfrm>
            <a:off x="1927860" y="5682234"/>
            <a:ext cx="1882139" cy="650240"/>
          </a:xfrm>
          <a:custGeom>
            <a:avLst/>
            <a:gdLst/>
            <a:ahLst/>
            <a:cxnLst/>
            <a:rect l="l" t="t" r="r" b="b"/>
            <a:pathLst>
              <a:path w="1882139" h="650239">
                <a:moveTo>
                  <a:pt x="1882140" y="649986"/>
                </a:moveTo>
                <a:lnTo>
                  <a:pt x="1882139" y="0"/>
                </a:lnTo>
                <a:lnTo>
                  <a:pt x="0" y="0"/>
                </a:lnTo>
                <a:lnTo>
                  <a:pt x="0" y="649986"/>
                </a:lnTo>
                <a:lnTo>
                  <a:pt x="4571" y="64998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872995" y="9144"/>
                </a:lnTo>
                <a:lnTo>
                  <a:pt x="1872995" y="4572"/>
                </a:lnTo>
                <a:lnTo>
                  <a:pt x="1877567" y="9144"/>
                </a:lnTo>
                <a:lnTo>
                  <a:pt x="1877568" y="649986"/>
                </a:lnTo>
                <a:lnTo>
                  <a:pt x="1882140" y="649986"/>
                </a:lnTo>
                <a:close/>
              </a:path>
              <a:path w="1882139" h="65023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1882139" h="650239">
                <a:moveTo>
                  <a:pt x="9143" y="649986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649986"/>
                </a:lnTo>
                <a:lnTo>
                  <a:pt x="9143" y="649986"/>
                </a:lnTo>
                <a:close/>
              </a:path>
              <a:path w="1882139" h="650239">
                <a:moveTo>
                  <a:pt x="1877567" y="9144"/>
                </a:moveTo>
                <a:lnTo>
                  <a:pt x="1872995" y="4572"/>
                </a:lnTo>
                <a:lnTo>
                  <a:pt x="1872995" y="9144"/>
                </a:lnTo>
                <a:lnTo>
                  <a:pt x="1877567" y="9144"/>
                </a:lnTo>
                <a:close/>
              </a:path>
              <a:path w="1882139" h="650239">
                <a:moveTo>
                  <a:pt x="1877568" y="649986"/>
                </a:moveTo>
                <a:lnTo>
                  <a:pt x="1877567" y="9144"/>
                </a:lnTo>
                <a:lnTo>
                  <a:pt x="1872995" y="9144"/>
                </a:lnTo>
                <a:lnTo>
                  <a:pt x="1872995" y="649986"/>
                </a:lnTo>
                <a:lnTo>
                  <a:pt x="1877568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7"/>
          <p:cNvSpPr/>
          <p:nvPr/>
        </p:nvSpPr>
        <p:spPr>
          <a:xfrm>
            <a:off x="4309109" y="5686805"/>
            <a:ext cx="1873250" cy="645795"/>
          </a:xfrm>
          <a:custGeom>
            <a:avLst/>
            <a:gdLst/>
            <a:ahLst/>
            <a:cxnLst/>
            <a:rect l="l" t="t" r="r" b="b"/>
            <a:pathLst>
              <a:path w="1873250" h="645795">
                <a:moveTo>
                  <a:pt x="0" y="0"/>
                </a:moveTo>
                <a:lnTo>
                  <a:pt x="0" y="645414"/>
                </a:lnTo>
                <a:lnTo>
                  <a:pt x="1872996" y="645413"/>
                </a:lnTo>
                <a:lnTo>
                  <a:pt x="187299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8"/>
          <p:cNvSpPr/>
          <p:nvPr/>
        </p:nvSpPr>
        <p:spPr>
          <a:xfrm>
            <a:off x="4303776" y="5682234"/>
            <a:ext cx="1883410" cy="650240"/>
          </a:xfrm>
          <a:custGeom>
            <a:avLst/>
            <a:gdLst/>
            <a:ahLst/>
            <a:cxnLst/>
            <a:rect l="l" t="t" r="r" b="b"/>
            <a:pathLst>
              <a:path w="1883410" h="650239">
                <a:moveTo>
                  <a:pt x="1882902" y="649986"/>
                </a:moveTo>
                <a:lnTo>
                  <a:pt x="1882902" y="0"/>
                </a:lnTo>
                <a:lnTo>
                  <a:pt x="0" y="0"/>
                </a:lnTo>
                <a:lnTo>
                  <a:pt x="0" y="649986"/>
                </a:lnTo>
                <a:lnTo>
                  <a:pt x="5334" y="64998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873758" y="9144"/>
                </a:lnTo>
                <a:lnTo>
                  <a:pt x="1873758" y="4572"/>
                </a:lnTo>
                <a:lnTo>
                  <a:pt x="1878329" y="9144"/>
                </a:lnTo>
                <a:lnTo>
                  <a:pt x="1878330" y="649986"/>
                </a:lnTo>
                <a:lnTo>
                  <a:pt x="1882902" y="649986"/>
                </a:lnTo>
                <a:close/>
              </a:path>
              <a:path w="1883410" h="650239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1883410" h="650239">
                <a:moveTo>
                  <a:pt x="9906" y="649986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649986"/>
                </a:lnTo>
                <a:lnTo>
                  <a:pt x="9906" y="649986"/>
                </a:lnTo>
                <a:close/>
              </a:path>
              <a:path w="1883410" h="650239">
                <a:moveTo>
                  <a:pt x="1878329" y="9144"/>
                </a:moveTo>
                <a:lnTo>
                  <a:pt x="1873758" y="4572"/>
                </a:lnTo>
                <a:lnTo>
                  <a:pt x="1873758" y="9144"/>
                </a:lnTo>
                <a:lnTo>
                  <a:pt x="1878329" y="9144"/>
                </a:lnTo>
                <a:close/>
              </a:path>
              <a:path w="1883410" h="650239">
                <a:moveTo>
                  <a:pt x="1878330" y="649986"/>
                </a:moveTo>
                <a:lnTo>
                  <a:pt x="1878329" y="9144"/>
                </a:lnTo>
                <a:lnTo>
                  <a:pt x="1873758" y="9144"/>
                </a:lnTo>
                <a:lnTo>
                  <a:pt x="1873758" y="649986"/>
                </a:lnTo>
                <a:lnTo>
                  <a:pt x="1878330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39"/>
          <p:cNvSpPr/>
          <p:nvPr/>
        </p:nvSpPr>
        <p:spPr>
          <a:xfrm>
            <a:off x="6685026" y="5686805"/>
            <a:ext cx="1873885" cy="645795"/>
          </a:xfrm>
          <a:custGeom>
            <a:avLst/>
            <a:gdLst/>
            <a:ahLst/>
            <a:cxnLst/>
            <a:rect l="l" t="t" r="r" b="b"/>
            <a:pathLst>
              <a:path w="1873884" h="645795">
                <a:moveTo>
                  <a:pt x="0" y="0"/>
                </a:moveTo>
                <a:lnTo>
                  <a:pt x="0" y="645413"/>
                </a:lnTo>
                <a:lnTo>
                  <a:pt x="1873757" y="645413"/>
                </a:lnTo>
                <a:lnTo>
                  <a:pt x="1873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0"/>
          <p:cNvSpPr/>
          <p:nvPr/>
        </p:nvSpPr>
        <p:spPr>
          <a:xfrm>
            <a:off x="6680454" y="5682234"/>
            <a:ext cx="1883410" cy="650240"/>
          </a:xfrm>
          <a:custGeom>
            <a:avLst/>
            <a:gdLst/>
            <a:ahLst/>
            <a:cxnLst/>
            <a:rect l="l" t="t" r="r" b="b"/>
            <a:pathLst>
              <a:path w="1883409" h="650239">
                <a:moveTo>
                  <a:pt x="1882902" y="649986"/>
                </a:moveTo>
                <a:lnTo>
                  <a:pt x="1882902" y="0"/>
                </a:lnTo>
                <a:lnTo>
                  <a:pt x="0" y="0"/>
                </a:lnTo>
                <a:lnTo>
                  <a:pt x="0" y="649986"/>
                </a:lnTo>
                <a:lnTo>
                  <a:pt x="4572" y="649986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872996" y="9144"/>
                </a:lnTo>
                <a:lnTo>
                  <a:pt x="1872996" y="4572"/>
                </a:lnTo>
                <a:lnTo>
                  <a:pt x="1878329" y="9144"/>
                </a:lnTo>
                <a:lnTo>
                  <a:pt x="1878329" y="649986"/>
                </a:lnTo>
                <a:lnTo>
                  <a:pt x="1882902" y="649986"/>
                </a:lnTo>
                <a:close/>
              </a:path>
              <a:path w="1883409" h="650239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883409" h="650239">
                <a:moveTo>
                  <a:pt x="9905" y="64998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649986"/>
                </a:lnTo>
                <a:lnTo>
                  <a:pt x="9905" y="649986"/>
                </a:lnTo>
                <a:close/>
              </a:path>
              <a:path w="1883409" h="650239">
                <a:moveTo>
                  <a:pt x="1878329" y="9144"/>
                </a:moveTo>
                <a:lnTo>
                  <a:pt x="1872996" y="4572"/>
                </a:lnTo>
                <a:lnTo>
                  <a:pt x="1872996" y="9144"/>
                </a:lnTo>
                <a:lnTo>
                  <a:pt x="1878329" y="9144"/>
                </a:lnTo>
                <a:close/>
              </a:path>
              <a:path w="1883409" h="650239">
                <a:moveTo>
                  <a:pt x="1878329" y="649986"/>
                </a:moveTo>
                <a:lnTo>
                  <a:pt x="1878329" y="9144"/>
                </a:lnTo>
                <a:lnTo>
                  <a:pt x="1872996" y="9144"/>
                </a:lnTo>
                <a:lnTo>
                  <a:pt x="1872996" y="649986"/>
                </a:lnTo>
                <a:lnTo>
                  <a:pt x="1878329" y="649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41"/>
          <p:cNvSpPr/>
          <p:nvPr/>
        </p:nvSpPr>
        <p:spPr>
          <a:xfrm>
            <a:off x="3805428" y="612000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42"/>
          <p:cNvSpPr/>
          <p:nvPr/>
        </p:nvSpPr>
        <p:spPr>
          <a:xfrm>
            <a:off x="6182105" y="612000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46"/>
          <p:cNvSpPr/>
          <p:nvPr/>
        </p:nvSpPr>
        <p:spPr>
          <a:xfrm>
            <a:off x="1932432" y="633145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7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7"/>
          <p:cNvSpPr/>
          <p:nvPr/>
        </p:nvSpPr>
        <p:spPr>
          <a:xfrm>
            <a:off x="1927860" y="6332220"/>
            <a:ext cx="1882139" cy="224790"/>
          </a:xfrm>
          <a:custGeom>
            <a:avLst/>
            <a:gdLst/>
            <a:ahLst/>
            <a:cxnLst/>
            <a:rect l="l" t="t" r="r" b="b"/>
            <a:pathLst>
              <a:path w="1882139" h="224790">
                <a:moveTo>
                  <a:pt x="9143" y="214883"/>
                </a:moveTo>
                <a:lnTo>
                  <a:pt x="9143" y="0"/>
                </a:lnTo>
                <a:lnTo>
                  <a:pt x="0" y="0"/>
                </a:lnTo>
                <a:lnTo>
                  <a:pt x="0" y="224789"/>
                </a:lnTo>
                <a:lnTo>
                  <a:pt x="4571" y="224789"/>
                </a:lnTo>
                <a:lnTo>
                  <a:pt x="4571" y="214883"/>
                </a:lnTo>
                <a:lnTo>
                  <a:pt x="9143" y="214883"/>
                </a:lnTo>
                <a:close/>
              </a:path>
              <a:path w="1882139" h="224790">
                <a:moveTo>
                  <a:pt x="1877568" y="214883"/>
                </a:moveTo>
                <a:lnTo>
                  <a:pt x="4571" y="214883"/>
                </a:lnTo>
                <a:lnTo>
                  <a:pt x="9143" y="219455"/>
                </a:lnTo>
                <a:lnTo>
                  <a:pt x="9143" y="224789"/>
                </a:lnTo>
                <a:lnTo>
                  <a:pt x="1872995" y="224789"/>
                </a:lnTo>
                <a:lnTo>
                  <a:pt x="1872995" y="219455"/>
                </a:lnTo>
                <a:lnTo>
                  <a:pt x="1877568" y="214883"/>
                </a:lnTo>
                <a:close/>
              </a:path>
              <a:path w="1882139" h="224790">
                <a:moveTo>
                  <a:pt x="9143" y="224789"/>
                </a:moveTo>
                <a:lnTo>
                  <a:pt x="9143" y="219455"/>
                </a:lnTo>
                <a:lnTo>
                  <a:pt x="4571" y="214883"/>
                </a:lnTo>
                <a:lnTo>
                  <a:pt x="4571" y="224789"/>
                </a:lnTo>
                <a:lnTo>
                  <a:pt x="9143" y="224789"/>
                </a:lnTo>
                <a:close/>
              </a:path>
              <a:path w="1882139" h="224790">
                <a:moveTo>
                  <a:pt x="1882140" y="224789"/>
                </a:moveTo>
                <a:lnTo>
                  <a:pt x="1882140" y="0"/>
                </a:lnTo>
                <a:lnTo>
                  <a:pt x="1872995" y="0"/>
                </a:lnTo>
                <a:lnTo>
                  <a:pt x="1872995" y="214883"/>
                </a:lnTo>
                <a:lnTo>
                  <a:pt x="1877568" y="214883"/>
                </a:lnTo>
                <a:lnTo>
                  <a:pt x="1877568" y="224789"/>
                </a:lnTo>
                <a:lnTo>
                  <a:pt x="1882140" y="224789"/>
                </a:lnTo>
                <a:close/>
              </a:path>
              <a:path w="1882139" h="224790">
                <a:moveTo>
                  <a:pt x="1877568" y="224789"/>
                </a:moveTo>
                <a:lnTo>
                  <a:pt x="1877568" y="214883"/>
                </a:lnTo>
                <a:lnTo>
                  <a:pt x="1872995" y="219455"/>
                </a:lnTo>
                <a:lnTo>
                  <a:pt x="1872995" y="224789"/>
                </a:lnTo>
                <a:lnTo>
                  <a:pt x="1877568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8"/>
          <p:cNvSpPr txBox="1"/>
          <p:nvPr/>
        </p:nvSpPr>
        <p:spPr>
          <a:xfrm>
            <a:off x="1932432" y="6216295"/>
            <a:ext cx="187325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580">
              <a:lnSpc>
                <a:spcPct val="100000"/>
              </a:lnSpc>
              <a:tabLst>
                <a:tab pos="1158875" algn="l"/>
              </a:tabLst>
            </a:pPr>
            <a:r>
              <a:rPr sz="1600" dirty="0">
                <a:latin typeface="Tahoma"/>
                <a:cs typeface="Tahoma"/>
              </a:rPr>
              <a:t>1	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7" name="object 49"/>
          <p:cNvSpPr/>
          <p:nvPr/>
        </p:nvSpPr>
        <p:spPr>
          <a:xfrm>
            <a:off x="4309109" y="633145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8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0"/>
          <p:cNvSpPr/>
          <p:nvPr/>
        </p:nvSpPr>
        <p:spPr>
          <a:xfrm>
            <a:off x="4303776" y="6332220"/>
            <a:ext cx="1883410" cy="224790"/>
          </a:xfrm>
          <a:custGeom>
            <a:avLst/>
            <a:gdLst/>
            <a:ahLst/>
            <a:cxnLst/>
            <a:rect l="l" t="t" r="r" b="b"/>
            <a:pathLst>
              <a:path w="1883410" h="224790">
                <a:moveTo>
                  <a:pt x="9906" y="214884"/>
                </a:moveTo>
                <a:lnTo>
                  <a:pt x="9906" y="0"/>
                </a:lnTo>
                <a:lnTo>
                  <a:pt x="0" y="0"/>
                </a:lnTo>
                <a:lnTo>
                  <a:pt x="0" y="224789"/>
                </a:lnTo>
                <a:lnTo>
                  <a:pt x="5334" y="224789"/>
                </a:lnTo>
                <a:lnTo>
                  <a:pt x="5334" y="214884"/>
                </a:lnTo>
                <a:lnTo>
                  <a:pt x="9906" y="214884"/>
                </a:lnTo>
                <a:close/>
              </a:path>
              <a:path w="1883410" h="224790">
                <a:moveTo>
                  <a:pt x="1878329" y="214884"/>
                </a:moveTo>
                <a:lnTo>
                  <a:pt x="5334" y="214884"/>
                </a:lnTo>
                <a:lnTo>
                  <a:pt x="9906" y="219456"/>
                </a:lnTo>
                <a:lnTo>
                  <a:pt x="9906" y="224789"/>
                </a:lnTo>
                <a:lnTo>
                  <a:pt x="1873757" y="224789"/>
                </a:lnTo>
                <a:lnTo>
                  <a:pt x="1873758" y="219456"/>
                </a:lnTo>
                <a:lnTo>
                  <a:pt x="1878329" y="214884"/>
                </a:lnTo>
                <a:close/>
              </a:path>
              <a:path w="1883410" h="224790">
                <a:moveTo>
                  <a:pt x="9906" y="224789"/>
                </a:moveTo>
                <a:lnTo>
                  <a:pt x="9906" y="219456"/>
                </a:lnTo>
                <a:lnTo>
                  <a:pt x="5334" y="214884"/>
                </a:lnTo>
                <a:lnTo>
                  <a:pt x="5334" y="224789"/>
                </a:lnTo>
                <a:lnTo>
                  <a:pt x="9906" y="224789"/>
                </a:lnTo>
                <a:close/>
              </a:path>
              <a:path w="1883410" h="224790">
                <a:moveTo>
                  <a:pt x="1882902" y="224789"/>
                </a:moveTo>
                <a:lnTo>
                  <a:pt x="1882902" y="0"/>
                </a:lnTo>
                <a:lnTo>
                  <a:pt x="1873758" y="0"/>
                </a:lnTo>
                <a:lnTo>
                  <a:pt x="1873757" y="214884"/>
                </a:lnTo>
                <a:lnTo>
                  <a:pt x="1878329" y="214884"/>
                </a:lnTo>
                <a:lnTo>
                  <a:pt x="1878329" y="224789"/>
                </a:lnTo>
                <a:lnTo>
                  <a:pt x="1882902" y="224789"/>
                </a:lnTo>
                <a:close/>
              </a:path>
              <a:path w="1883410" h="224790">
                <a:moveTo>
                  <a:pt x="1878329" y="224789"/>
                </a:moveTo>
                <a:lnTo>
                  <a:pt x="1878329" y="214884"/>
                </a:lnTo>
                <a:lnTo>
                  <a:pt x="1873758" y="219456"/>
                </a:lnTo>
                <a:lnTo>
                  <a:pt x="1873757" y="224789"/>
                </a:lnTo>
                <a:lnTo>
                  <a:pt x="1878329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51"/>
          <p:cNvSpPr txBox="1"/>
          <p:nvPr/>
        </p:nvSpPr>
        <p:spPr>
          <a:xfrm>
            <a:off x="4309109" y="6216295"/>
            <a:ext cx="187325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580">
              <a:lnSpc>
                <a:spcPct val="100000"/>
              </a:lnSpc>
              <a:tabLst>
                <a:tab pos="1158875" algn="l"/>
              </a:tabLst>
            </a:pPr>
            <a:r>
              <a:rPr sz="1600" dirty="0">
                <a:latin typeface="Tahoma"/>
                <a:cs typeface="Tahoma"/>
              </a:rPr>
              <a:t>2	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0" name="object 52"/>
          <p:cNvSpPr/>
          <p:nvPr/>
        </p:nvSpPr>
        <p:spPr>
          <a:xfrm>
            <a:off x="6685026" y="633145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8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53"/>
          <p:cNvSpPr/>
          <p:nvPr/>
        </p:nvSpPr>
        <p:spPr>
          <a:xfrm>
            <a:off x="6680454" y="6332220"/>
            <a:ext cx="1883410" cy="224790"/>
          </a:xfrm>
          <a:custGeom>
            <a:avLst/>
            <a:gdLst/>
            <a:ahLst/>
            <a:cxnLst/>
            <a:rect l="l" t="t" r="r" b="b"/>
            <a:pathLst>
              <a:path w="1883409" h="224790">
                <a:moveTo>
                  <a:pt x="9905" y="214884"/>
                </a:moveTo>
                <a:lnTo>
                  <a:pt x="9905" y="0"/>
                </a:lnTo>
                <a:lnTo>
                  <a:pt x="0" y="0"/>
                </a:lnTo>
                <a:lnTo>
                  <a:pt x="0" y="224789"/>
                </a:lnTo>
                <a:lnTo>
                  <a:pt x="4572" y="224789"/>
                </a:lnTo>
                <a:lnTo>
                  <a:pt x="4572" y="214884"/>
                </a:lnTo>
                <a:lnTo>
                  <a:pt x="9905" y="214884"/>
                </a:lnTo>
                <a:close/>
              </a:path>
              <a:path w="1883409" h="224790">
                <a:moveTo>
                  <a:pt x="1878329" y="214884"/>
                </a:moveTo>
                <a:lnTo>
                  <a:pt x="4572" y="214884"/>
                </a:lnTo>
                <a:lnTo>
                  <a:pt x="9905" y="219456"/>
                </a:lnTo>
                <a:lnTo>
                  <a:pt x="9905" y="224789"/>
                </a:lnTo>
                <a:lnTo>
                  <a:pt x="1872996" y="224789"/>
                </a:lnTo>
                <a:lnTo>
                  <a:pt x="1872996" y="219456"/>
                </a:lnTo>
                <a:lnTo>
                  <a:pt x="1878329" y="214884"/>
                </a:lnTo>
                <a:close/>
              </a:path>
              <a:path w="1883409" h="224790">
                <a:moveTo>
                  <a:pt x="9905" y="224789"/>
                </a:moveTo>
                <a:lnTo>
                  <a:pt x="9905" y="219456"/>
                </a:lnTo>
                <a:lnTo>
                  <a:pt x="4572" y="214884"/>
                </a:lnTo>
                <a:lnTo>
                  <a:pt x="4572" y="224789"/>
                </a:lnTo>
                <a:lnTo>
                  <a:pt x="9905" y="224789"/>
                </a:lnTo>
                <a:close/>
              </a:path>
              <a:path w="1883409" h="224790">
                <a:moveTo>
                  <a:pt x="1882902" y="224789"/>
                </a:moveTo>
                <a:lnTo>
                  <a:pt x="1882902" y="0"/>
                </a:lnTo>
                <a:lnTo>
                  <a:pt x="1872996" y="0"/>
                </a:lnTo>
                <a:lnTo>
                  <a:pt x="1872996" y="214884"/>
                </a:lnTo>
                <a:lnTo>
                  <a:pt x="1878329" y="214884"/>
                </a:lnTo>
                <a:lnTo>
                  <a:pt x="1878329" y="224789"/>
                </a:lnTo>
                <a:lnTo>
                  <a:pt x="1882902" y="224789"/>
                </a:lnTo>
                <a:close/>
              </a:path>
              <a:path w="1883409" h="224790">
                <a:moveTo>
                  <a:pt x="1878329" y="224789"/>
                </a:moveTo>
                <a:lnTo>
                  <a:pt x="1878329" y="214884"/>
                </a:lnTo>
                <a:lnTo>
                  <a:pt x="1872996" y="219456"/>
                </a:lnTo>
                <a:lnTo>
                  <a:pt x="1872996" y="224789"/>
                </a:lnTo>
                <a:lnTo>
                  <a:pt x="1878329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4"/>
          <p:cNvSpPr txBox="1"/>
          <p:nvPr/>
        </p:nvSpPr>
        <p:spPr>
          <a:xfrm>
            <a:off x="6685026" y="6216295"/>
            <a:ext cx="187388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0">
              <a:lnSpc>
                <a:spcPct val="100000"/>
              </a:lnSpc>
              <a:tabLst>
                <a:tab pos="1159510" algn="l"/>
              </a:tabLst>
            </a:pPr>
            <a:r>
              <a:rPr sz="1600" dirty="0">
                <a:latin typeface="Tahoma"/>
                <a:cs typeface="Tahoma"/>
              </a:rPr>
              <a:t>3	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3" name="object 55"/>
          <p:cNvSpPr/>
          <p:nvPr/>
        </p:nvSpPr>
        <p:spPr>
          <a:xfrm>
            <a:off x="1932432" y="6331458"/>
            <a:ext cx="1873250" cy="220345"/>
          </a:xfrm>
          <a:custGeom>
            <a:avLst/>
            <a:gdLst/>
            <a:ahLst/>
            <a:cxnLst/>
            <a:rect l="l" t="t" r="r" b="b"/>
            <a:pathLst>
              <a:path w="1873250" h="220345">
                <a:moveTo>
                  <a:pt x="0" y="0"/>
                </a:moveTo>
                <a:lnTo>
                  <a:pt x="0" y="220217"/>
                </a:lnTo>
                <a:lnTo>
                  <a:pt x="1872996" y="220217"/>
                </a:lnTo>
                <a:lnTo>
                  <a:pt x="1872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56"/>
          <p:cNvSpPr/>
          <p:nvPr/>
        </p:nvSpPr>
        <p:spPr>
          <a:xfrm>
            <a:off x="1927860" y="6332220"/>
            <a:ext cx="1882139" cy="224790"/>
          </a:xfrm>
          <a:custGeom>
            <a:avLst/>
            <a:gdLst/>
            <a:ahLst/>
            <a:cxnLst/>
            <a:rect l="l" t="t" r="r" b="b"/>
            <a:pathLst>
              <a:path w="1882139" h="224790">
                <a:moveTo>
                  <a:pt x="9143" y="214883"/>
                </a:moveTo>
                <a:lnTo>
                  <a:pt x="9143" y="0"/>
                </a:lnTo>
                <a:lnTo>
                  <a:pt x="0" y="0"/>
                </a:lnTo>
                <a:lnTo>
                  <a:pt x="0" y="224789"/>
                </a:lnTo>
                <a:lnTo>
                  <a:pt x="4571" y="224789"/>
                </a:lnTo>
                <a:lnTo>
                  <a:pt x="4571" y="214883"/>
                </a:lnTo>
                <a:lnTo>
                  <a:pt x="9143" y="214883"/>
                </a:lnTo>
                <a:close/>
              </a:path>
              <a:path w="1882139" h="224790">
                <a:moveTo>
                  <a:pt x="1877568" y="214883"/>
                </a:moveTo>
                <a:lnTo>
                  <a:pt x="4571" y="214883"/>
                </a:lnTo>
                <a:lnTo>
                  <a:pt x="9143" y="219455"/>
                </a:lnTo>
                <a:lnTo>
                  <a:pt x="9143" y="224789"/>
                </a:lnTo>
                <a:lnTo>
                  <a:pt x="1872995" y="224789"/>
                </a:lnTo>
                <a:lnTo>
                  <a:pt x="1872995" y="219455"/>
                </a:lnTo>
                <a:lnTo>
                  <a:pt x="1877568" y="214883"/>
                </a:lnTo>
                <a:close/>
              </a:path>
              <a:path w="1882139" h="224790">
                <a:moveTo>
                  <a:pt x="9143" y="224789"/>
                </a:moveTo>
                <a:lnTo>
                  <a:pt x="9143" y="219455"/>
                </a:lnTo>
                <a:lnTo>
                  <a:pt x="4571" y="214883"/>
                </a:lnTo>
                <a:lnTo>
                  <a:pt x="4571" y="224789"/>
                </a:lnTo>
                <a:lnTo>
                  <a:pt x="9143" y="224789"/>
                </a:lnTo>
                <a:close/>
              </a:path>
              <a:path w="1882139" h="224790">
                <a:moveTo>
                  <a:pt x="1882140" y="224789"/>
                </a:moveTo>
                <a:lnTo>
                  <a:pt x="1882140" y="0"/>
                </a:lnTo>
                <a:lnTo>
                  <a:pt x="1872995" y="0"/>
                </a:lnTo>
                <a:lnTo>
                  <a:pt x="1872995" y="214883"/>
                </a:lnTo>
                <a:lnTo>
                  <a:pt x="1877568" y="214883"/>
                </a:lnTo>
                <a:lnTo>
                  <a:pt x="1877568" y="224789"/>
                </a:lnTo>
                <a:lnTo>
                  <a:pt x="1882140" y="224789"/>
                </a:lnTo>
                <a:close/>
              </a:path>
              <a:path w="1882139" h="224790">
                <a:moveTo>
                  <a:pt x="1877568" y="224789"/>
                </a:moveTo>
                <a:lnTo>
                  <a:pt x="1877568" y="214883"/>
                </a:lnTo>
                <a:lnTo>
                  <a:pt x="1872995" y="219455"/>
                </a:lnTo>
                <a:lnTo>
                  <a:pt x="1872995" y="224789"/>
                </a:lnTo>
                <a:lnTo>
                  <a:pt x="1877568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7"/>
          <p:cNvSpPr txBox="1"/>
          <p:nvPr/>
        </p:nvSpPr>
        <p:spPr>
          <a:xfrm>
            <a:off x="2005838" y="5751576"/>
            <a:ext cx="1726564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0"/>
              </a:lnSpc>
            </a:pPr>
            <a:r>
              <a:rPr sz="2400" b="1" spc="-5" dirty="0">
                <a:latin typeface="Tahoma"/>
                <a:cs typeface="Tahoma"/>
              </a:rPr>
              <a:t>Power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Unit</a:t>
            </a:r>
            <a:endParaRPr sz="2400" dirty="0">
              <a:latin typeface="Tahoma"/>
              <a:cs typeface="Tahoma"/>
            </a:endParaRPr>
          </a:p>
          <a:p>
            <a:pPr marR="80010" algn="ctr">
              <a:lnSpc>
                <a:spcPts val="2870"/>
              </a:lnSpc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1</a:t>
            </a:r>
            <a:r>
              <a:rPr sz="1600" spc="-2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1600" dirty="0">
                <a:latin typeface="Tahoma"/>
                <a:cs typeface="Tahoma"/>
              </a:rPr>
              <a:t>1</a:t>
            </a:r>
          </a:p>
        </p:txBody>
      </p:sp>
      <p:sp>
        <p:nvSpPr>
          <p:cNvPr id="126" name="object 58"/>
          <p:cNvSpPr/>
          <p:nvPr/>
        </p:nvSpPr>
        <p:spPr>
          <a:xfrm>
            <a:off x="4309109" y="6331458"/>
            <a:ext cx="1873250" cy="220345"/>
          </a:xfrm>
          <a:custGeom>
            <a:avLst/>
            <a:gdLst/>
            <a:ahLst/>
            <a:cxnLst/>
            <a:rect l="l" t="t" r="r" b="b"/>
            <a:pathLst>
              <a:path w="1873250" h="220345">
                <a:moveTo>
                  <a:pt x="0" y="0"/>
                </a:moveTo>
                <a:lnTo>
                  <a:pt x="0" y="220218"/>
                </a:lnTo>
                <a:lnTo>
                  <a:pt x="1872995" y="220218"/>
                </a:lnTo>
                <a:lnTo>
                  <a:pt x="1872995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59"/>
          <p:cNvSpPr/>
          <p:nvPr/>
        </p:nvSpPr>
        <p:spPr>
          <a:xfrm>
            <a:off x="4303776" y="6332220"/>
            <a:ext cx="1883410" cy="224790"/>
          </a:xfrm>
          <a:custGeom>
            <a:avLst/>
            <a:gdLst/>
            <a:ahLst/>
            <a:cxnLst/>
            <a:rect l="l" t="t" r="r" b="b"/>
            <a:pathLst>
              <a:path w="1883410" h="224790">
                <a:moveTo>
                  <a:pt x="9906" y="214884"/>
                </a:moveTo>
                <a:lnTo>
                  <a:pt x="9906" y="0"/>
                </a:lnTo>
                <a:lnTo>
                  <a:pt x="0" y="0"/>
                </a:lnTo>
                <a:lnTo>
                  <a:pt x="0" y="224789"/>
                </a:lnTo>
                <a:lnTo>
                  <a:pt x="5334" y="224789"/>
                </a:lnTo>
                <a:lnTo>
                  <a:pt x="5334" y="214884"/>
                </a:lnTo>
                <a:lnTo>
                  <a:pt x="9906" y="214884"/>
                </a:lnTo>
                <a:close/>
              </a:path>
              <a:path w="1883410" h="224790">
                <a:moveTo>
                  <a:pt x="1878329" y="214884"/>
                </a:moveTo>
                <a:lnTo>
                  <a:pt x="5334" y="214884"/>
                </a:lnTo>
                <a:lnTo>
                  <a:pt x="9906" y="219456"/>
                </a:lnTo>
                <a:lnTo>
                  <a:pt x="9906" y="224789"/>
                </a:lnTo>
                <a:lnTo>
                  <a:pt x="1873757" y="224789"/>
                </a:lnTo>
                <a:lnTo>
                  <a:pt x="1873758" y="219456"/>
                </a:lnTo>
                <a:lnTo>
                  <a:pt x="1878329" y="214884"/>
                </a:lnTo>
                <a:close/>
              </a:path>
              <a:path w="1883410" h="224790">
                <a:moveTo>
                  <a:pt x="9906" y="224789"/>
                </a:moveTo>
                <a:lnTo>
                  <a:pt x="9906" y="219456"/>
                </a:lnTo>
                <a:lnTo>
                  <a:pt x="5334" y="214884"/>
                </a:lnTo>
                <a:lnTo>
                  <a:pt x="5334" y="224789"/>
                </a:lnTo>
                <a:lnTo>
                  <a:pt x="9906" y="224789"/>
                </a:lnTo>
                <a:close/>
              </a:path>
              <a:path w="1883410" h="224790">
                <a:moveTo>
                  <a:pt x="1882902" y="224789"/>
                </a:moveTo>
                <a:lnTo>
                  <a:pt x="1882902" y="0"/>
                </a:lnTo>
                <a:lnTo>
                  <a:pt x="1873758" y="0"/>
                </a:lnTo>
                <a:lnTo>
                  <a:pt x="1873757" y="214884"/>
                </a:lnTo>
                <a:lnTo>
                  <a:pt x="1878329" y="214884"/>
                </a:lnTo>
                <a:lnTo>
                  <a:pt x="1878329" y="224789"/>
                </a:lnTo>
                <a:lnTo>
                  <a:pt x="1882902" y="224789"/>
                </a:lnTo>
                <a:close/>
              </a:path>
              <a:path w="1883410" h="224790">
                <a:moveTo>
                  <a:pt x="1878329" y="224789"/>
                </a:moveTo>
                <a:lnTo>
                  <a:pt x="1878329" y="214884"/>
                </a:lnTo>
                <a:lnTo>
                  <a:pt x="1873758" y="219456"/>
                </a:lnTo>
                <a:lnTo>
                  <a:pt x="1873757" y="224789"/>
                </a:lnTo>
                <a:lnTo>
                  <a:pt x="1878329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0"/>
          <p:cNvSpPr txBox="1"/>
          <p:nvPr/>
        </p:nvSpPr>
        <p:spPr>
          <a:xfrm>
            <a:off x="4483861" y="5751576"/>
            <a:ext cx="152273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0"/>
              </a:lnSpc>
            </a:pPr>
            <a:r>
              <a:rPr sz="2400" b="1" spc="-5" dirty="0">
                <a:latin typeface="Tahoma"/>
                <a:cs typeface="Tahoma"/>
              </a:rPr>
              <a:t>Processor</a:t>
            </a:r>
            <a:endParaRPr sz="2400">
              <a:latin typeface="Tahoma"/>
              <a:cs typeface="Tahoma"/>
            </a:endParaRPr>
          </a:p>
          <a:p>
            <a:pPr marR="78740" algn="ctr">
              <a:lnSpc>
                <a:spcPts val="2870"/>
              </a:lnSpc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2</a:t>
            </a:r>
            <a:r>
              <a:rPr sz="1600" spc="-2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1600" dirty="0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9" name="object 61"/>
          <p:cNvSpPr/>
          <p:nvPr/>
        </p:nvSpPr>
        <p:spPr>
          <a:xfrm>
            <a:off x="6685026" y="6331458"/>
            <a:ext cx="1873885" cy="220345"/>
          </a:xfrm>
          <a:custGeom>
            <a:avLst/>
            <a:gdLst/>
            <a:ahLst/>
            <a:cxnLst/>
            <a:rect l="l" t="t" r="r" b="b"/>
            <a:pathLst>
              <a:path w="1873884" h="220345">
                <a:moveTo>
                  <a:pt x="0" y="0"/>
                </a:moveTo>
                <a:lnTo>
                  <a:pt x="0" y="220218"/>
                </a:lnTo>
                <a:lnTo>
                  <a:pt x="1873757" y="220218"/>
                </a:lnTo>
                <a:lnTo>
                  <a:pt x="1873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62"/>
          <p:cNvSpPr/>
          <p:nvPr/>
        </p:nvSpPr>
        <p:spPr>
          <a:xfrm>
            <a:off x="6680454" y="6332220"/>
            <a:ext cx="1883410" cy="224790"/>
          </a:xfrm>
          <a:custGeom>
            <a:avLst/>
            <a:gdLst/>
            <a:ahLst/>
            <a:cxnLst/>
            <a:rect l="l" t="t" r="r" b="b"/>
            <a:pathLst>
              <a:path w="1883409" h="224790">
                <a:moveTo>
                  <a:pt x="9905" y="214884"/>
                </a:moveTo>
                <a:lnTo>
                  <a:pt x="9905" y="0"/>
                </a:lnTo>
                <a:lnTo>
                  <a:pt x="0" y="0"/>
                </a:lnTo>
                <a:lnTo>
                  <a:pt x="0" y="224789"/>
                </a:lnTo>
                <a:lnTo>
                  <a:pt x="4572" y="224789"/>
                </a:lnTo>
                <a:lnTo>
                  <a:pt x="4572" y="214884"/>
                </a:lnTo>
                <a:lnTo>
                  <a:pt x="9905" y="214884"/>
                </a:lnTo>
                <a:close/>
              </a:path>
              <a:path w="1883409" h="224790">
                <a:moveTo>
                  <a:pt x="1878329" y="214884"/>
                </a:moveTo>
                <a:lnTo>
                  <a:pt x="4572" y="214884"/>
                </a:lnTo>
                <a:lnTo>
                  <a:pt x="9905" y="219456"/>
                </a:lnTo>
                <a:lnTo>
                  <a:pt x="9905" y="224789"/>
                </a:lnTo>
                <a:lnTo>
                  <a:pt x="1872996" y="224789"/>
                </a:lnTo>
                <a:lnTo>
                  <a:pt x="1872996" y="219456"/>
                </a:lnTo>
                <a:lnTo>
                  <a:pt x="1878329" y="214884"/>
                </a:lnTo>
                <a:close/>
              </a:path>
              <a:path w="1883409" h="224790">
                <a:moveTo>
                  <a:pt x="9905" y="224789"/>
                </a:moveTo>
                <a:lnTo>
                  <a:pt x="9905" y="219456"/>
                </a:lnTo>
                <a:lnTo>
                  <a:pt x="4572" y="214884"/>
                </a:lnTo>
                <a:lnTo>
                  <a:pt x="4572" y="224789"/>
                </a:lnTo>
                <a:lnTo>
                  <a:pt x="9905" y="224789"/>
                </a:lnTo>
                <a:close/>
              </a:path>
              <a:path w="1883409" h="224790">
                <a:moveTo>
                  <a:pt x="1882902" y="224789"/>
                </a:moveTo>
                <a:lnTo>
                  <a:pt x="1882902" y="0"/>
                </a:lnTo>
                <a:lnTo>
                  <a:pt x="1872996" y="0"/>
                </a:lnTo>
                <a:lnTo>
                  <a:pt x="1872996" y="214884"/>
                </a:lnTo>
                <a:lnTo>
                  <a:pt x="1878329" y="214884"/>
                </a:lnTo>
                <a:lnTo>
                  <a:pt x="1878329" y="224789"/>
                </a:lnTo>
                <a:lnTo>
                  <a:pt x="1882902" y="224789"/>
                </a:lnTo>
                <a:close/>
              </a:path>
              <a:path w="1883409" h="224790">
                <a:moveTo>
                  <a:pt x="1878329" y="224789"/>
                </a:moveTo>
                <a:lnTo>
                  <a:pt x="1878329" y="214884"/>
                </a:lnTo>
                <a:lnTo>
                  <a:pt x="1872996" y="219456"/>
                </a:lnTo>
                <a:lnTo>
                  <a:pt x="1872996" y="224789"/>
                </a:lnTo>
                <a:lnTo>
                  <a:pt x="1878329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63"/>
          <p:cNvSpPr txBox="1"/>
          <p:nvPr/>
        </p:nvSpPr>
        <p:spPr>
          <a:xfrm>
            <a:off x="7012178" y="5751576"/>
            <a:ext cx="121983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70"/>
              </a:lnSpc>
            </a:pPr>
            <a:r>
              <a:rPr sz="2400" b="1" spc="-5" dirty="0">
                <a:latin typeface="Tahoma"/>
                <a:cs typeface="Tahoma"/>
              </a:rPr>
              <a:t>Monitor</a:t>
            </a:r>
            <a:endParaRPr sz="2400">
              <a:latin typeface="Tahoma"/>
              <a:cs typeface="Tahoma"/>
            </a:endParaRPr>
          </a:p>
          <a:p>
            <a:pPr marR="79375" algn="ctr">
              <a:lnSpc>
                <a:spcPts val="2870"/>
              </a:lnSpc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3</a:t>
            </a:r>
            <a:r>
              <a:rPr sz="1600" spc="-2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1600" dirty="0"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6940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(Series RBD)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i="1" spc="5" dirty="0">
                    <a:latin typeface="Times New Roman"/>
                    <a:cs typeface="Times New Roman"/>
                  </a:rPr>
                  <a:t>Note Reliability R(t) is that failure will occur from t to ∞.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600" i="1" spc="5" dirty="0">
                    <a:latin typeface="Times New Roman"/>
                    <a:cs typeface="Times New Roman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sz="3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</m:oMath>
                </a14:m>
                <a:r>
                  <a:rPr lang="en-US" sz="3600" dirty="0">
                    <a:sym typeface="Wingdings" panose="05000000000000000000" pitchFamily="2" charset="2"/>
                  </a:rPr>
                  <a:t> failure rate</a:t>
                </a:r>
                <a:r>
                  <a:rPr lang="en-US" sz="3600" i="1" spc="5" dirty="0">
                    <a:latin typeface="Times New Roman"/>
                    <a:cs typeface="Times New Roman"/>
                  </a:rPr>
                  <a:t>)</a:t>
                </a:r>
              </a:p>
              <a:p>
                <a:pPr lvl="1"/>
                <a:r>
                  <a:rPr lang="en-US" sz="3160" i="1" spc="5" dirty="0">
                    <a:latin typeface="Times New Roman"/>
                    <a:cs typeface="Times New Roman"/>
                  </a:rPr>
                  <a:t>Probability of failure before t: i.e. anytime between [0,t] =1-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160" i="1" spc="5" dirty="0">
                  <a:latin typeface="Times New Roman"/>
                  <a:cs typeface="Times New Roman"/>
                </a:endParaRPr>
              </a:p>
              <a:p>
                <a:r>
                  <a:rPr lang="en-US" sz="3600" i="1" spc="5" dirty="0">
                    <a:latin typeface="Times New Roman"/>
                    <a:cs typeface="Times New Roman"/>
                  </a:rPr>
                  <a:t>R</a:t>
                </a:r>
                <a:r>
                  <a:rPr lang="en-US" sz="3600" i="1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5" dirty="0">
                    <a:latin typeface="Symbol"/>
                    <a:cs typeface="Symbol"/>
                  </a:rPr>
                  <a:t></a:t>
                </a:r>
                <a:r>
                  <a:rPr lang="en-US" sz="3600" spc="-355" dirty="0">
                    <a:latin typeface="Times New Roman"/>
                    <a:cs typeface="Times New Roman"/>
                  </a:rPr>
                  <a:t> </a:t>
                </a:r>
                <a:r>
                  <a:rPr lang="en-US" sz="7200" spc="-7" baseline="-9043" dirty="0">
                    <a:latin typeface="Symbol"/>
                    <a:cs typeface="Symbol"/>
                  </a:rPr>
                  <a:t></a:t>
                </a:r>
                <a:r>
                  <a:rPr lang="en-US" sz="7200" spc="-937" baseline="-9043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20" dirty="0" err="1">
                    <a:latin typeface="Times New Roman"/>
                    <a:cs typeface="Times New Roman"/>
                  </a:rPr>
                  <a:t>R</a:t>
                </a:r>
                <a:r>
                  <a:rPr lang="en-US" sz="3200" i="1" spc="-30" baseline="-23569" dirty="0" err="1">
                    <a:latin typeface="Times New Roman"/>
                    <a:cs typeface="Times New Roman"/>
                  </a:rPr>
                  <a:t>k</a:t>
                </a:r>
                <a:endParaRPr lang="en-US" sz="3200" baseline="-23569" dirty="0">
                  <a:latin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6" t="-2021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191000"/>
            <a:ext cx="891349" cy="362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6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connections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of failure until time t</a:t>
                </a:r>
              </a:p>
              <a:p>
                <a:pPr marL="502920" lvl="1" indent="0">
                  <a:buNone/>
                </a:pPr>
                <a:r>
                  <a:rPr lang="en-US" dirty="0"/>
                  <a:t>= (</a:t>
                </a:r>
                <a:r>
                  <a:rPr lang="en-US" sz="2800" i="1" spc="5" dirty="0">
                    <a:latin typeface="Times New Roman"/>
                    <a:cs typeface="Times New Roman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 (</a:t>
                </a:r>
                <a:r>
                  <a:rPr lang="en-US" sz="3200" i="1" spc="5" dirty="0">
                    <a:latin typeface="Times New Roman"/>
                    <a:cs typeface="Times New Roman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Reliability at time t =</a:t>
                </a:r>
              </a:p>
              <a:p>
                <a:pPr marL="502920" lvl="1" indent="0">
                  <a:buNone/>
                </a:pPr>
                <a:r>
                  <a:rPr lang="en-US" dirty="0"/>
                  <a:t>=1- (</a:t>
                </a:r>
                <a:r>
                  <a:rPr lang="en-US" sz="3200" i="1" spc="5" dirty="0">
                    <a:latin typeface="Times New Roman"/>
                    <a:cs typeface="Times New Roman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 (</a:t>
                </a:r>
                <a:r>
                  <a:rPr lang="en-US" sz="3600" i="1" spc="5" dirty="0">
                    <a:latin typeface="Times New Roman"/>
                    <a:cs typeface="Times New Roman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502920" lvl="1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502920" lvl="1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0292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marL="5029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1" t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57400"/>
            <a:ext cx="862458" cy="877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39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redundant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5516880" cy="51294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Redundancy is the duplication of critical components in a system in order to improve reliability. </a:t>
            </a:r>
          </a:p>
          <a:p>
            <a:r>
              <a:rPr lang="en-US" dirty="0"/>
              <a:t>Redundancy is normally a parallel connection of identical components – can be active or standby</a:t>
            </a:r>
          </a:p>
          <a:p>
            <a:r>
              <a:rPr lang="en-US" dirty="0"/>
              <a:t>Standby parallel (the redundant component is started when the primary fails.) </a:t>
            </a:r>
            <a:r>
              <a:rPr lang="en-US" sz="3600" i="1" spc="-5" dirty="0">
                <a:latin typeface="Times New Roman"/>
                <a:cs typeface="Times New Roman"/>
              </a:rPr>
              <a:t>e.g.</a:t>
            </a:r>
            <a:r>
              <a:rPr lang="en-US" sz="3600" spc="-5" dirty="0">
                <a:latin typeface="Times New Roman"/>
                <a:cs typeface="Times New Roman"/>
              </a:rPr>
              <a:t>, telephone switching</a:t>
            </a:r>
            <a:r>
              <a:rPr lang="en-US" sz="3600" spc="-8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circuits)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This is done in sequence until no components</a:t>
            </a:r>
            <a:r>
              <a:rPr lang="en-US" sz="3600" spc="-22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left</a:t>
            </a:r>
          </a:p>
          <a:p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46" y="1524000"/>
            <a:ext cx="3627434" cy="317629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86600" y="5257800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Standby-parallel</a:t>
            </a:r>
          </a:p>
        </p:txBody>
      </p:sp>
    </p:spTree>
    <p:extLst>
      <p:ext uri="{BB962C8B-B14F-4D97-AF65-F5344CB8AC3E}">
        <p14:creationId xmlns:p14="http://schemas.microsoft.com/office/powerpoint/2010/main" val="15516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Reliability of active and standby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of active redundant system is same as a parallel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standby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pc="-5" dirty="0">
                <a:latin typeface="Arial"/>
                <a:cs typeface="Arial"/>
              </a:rPr>
              <a:t>The </a:t>
            </a:r>
            <a:r>
              <a:rPr lang="en-US" sz="3600" spc="-10" dirty="0">
                <a:latin typeface="Arial"/>
                <a:cs typeface="Arial"/>
              </a:rPr>
              <a:t>standby </a:t>
            </a:r>
            <a:r>
              <a:rPr lang="en-US" sz="3600" spc="-5" dirty="0">
                <a:latin typeface="Arial"/>
                <a:cs typeface="Arial"/>
              </a:rPr>
              <a:t>system does not </a:t>
            </a:r>
            <a:r>
              <a:rPr lang="en-US" sz="3600" dirty="0">
                <a:latin typeface="Arial"/>
                <a:cs typeface="Arial"/>
              </a:rPr>
              <a:t>start </a:t>
            </a:r>
            <a:r>
              <a:rPr lang="en-US" sz="3600" spc="-10" dirty="0">
                <a:latin typeface="Arial"/>
                <a:cs typeface="Arial"/>
              </a:rPr>
              <a:t>operating </a:t>
            </a:r>
            <a:r>
              <a:rPr lang="en-US" sz="3600" spc="-5" dirty="0">
                <a:latin typeface="Arial"/>
                <a:cs typeface="Arial"/>
              </a:rPr>
              <a:t>until the  </a:t>
            </a:r>
            <a:r>
              <a:rPr lang="en-US" sz="3600" dirty="0">
                <a:latin typeface="Arial"/>
                <a:cs typeface="Arial"/>
              </a:rPr>
              <a:t>primary </a:t>
            </a:r>
            <a:r>
              <a:rPr lang="en-US" sz="3600" spc="-5" dirty="0">
                <a:latin typeface="Arial"/>
                <a:cs typeface="Arial"/>
              </a:rPr>
              <a:t>unit</a:t>
            </a:r>
            <a:r>
              <a:rPr lang="en-US" sz="3600" spc="-45" dirty="0">
                <a:latin typeface="Arial"/>
                <a:cs typeface="Arial"/>
              </a:rPr>
              <a:t> </a:t>
            </a:r>
            <a:r>
              <a:rPr lang="en-US" sz="3600" spc="-15" dirty="0">
                <a:latin typeface="Arial"/>
                <a:cs typeface="Arial"/>
              </a:rPr>
              <a:t>fails</a:t>
            </a:r>
          </a:p>
          <a:p>
            <a:r>
              <a:rPr lang="en-US" sz="3600" spc="-5" dirty="0">
                <a:latin typeface="Arial"/>
                <a:cs typeface="Arial"/>
              </a:rPr>
              <a:t>The system can survive until time </a:t>
            </a:r>
            <a:r>
              <a:rPr lang="en-US" sz="3600" i="1" spc="-5" dirty="0">
                <a:latin typeface="Times New Roman"/>
                <a:cs typeface="Times New Roman"/>
              </a:rPr>
              <a:t>t </a:t>
            </a:r>
            <a:r>
              <a:rPr lang="en-US" sz="3600" spc="-5" dirty="0">
                <a:latin typeface="Arial"/>
                <a:cs typeface="Arial"/>
              </a:rPr>
              <a:t>if the </a:t>
            </a:r>
            <a:r>
              <a:rPr lang="en-US" sz="3600" dirty="0">
                <a:latin typeface="Arial"/>
                <a:cs typeface="Arial"/>
              </a:rPr>
              <a:t>primary </a:t>
            </a:r>
            <a:r>
              <a:rPr lang="en-US" sz="3600" spc="-5" dirty="0">
                <a:latin typeface="Arial"/>
                <a:cs typeface="Arial"/>
              </a:rPr>
              <a:t>unit  survives until time </a:t>
            </a:r>
            <a:r>
              <a:rPr lang="en-US" sz="3600" i="1" spc="-5" dirty="0">
                <a:latin typeface="Times New Roman"/>
                <a:cs typeface="Times New Roman"/>
              </a:rPr>
              <a:t>t </a:t>
            </a:r>
            <a:r>
              <a:rPr lang="en-US" sz="3600" spc="-5" dirty="0">
                <a:latin typeface="Arial"/>
                <a:cs typeface="Arial"/>
              </a:rPr>
              <a:t>or the </a:t>
            </a:r>
            <a:r>
              <a:rPr lang="en-US" sz="3600" dirty="0">
                <a:latin typeface="Arial"/>
                <a:cs typeface="Arial"/>
              </a:rPr>
              <a:t>primary </a:t>
            </a:r>
            <a:r>
              <a:rPr lang="en-US" sz="3600" spc="-5" dirty="0">
                <a:latin typeface="Arial"/>
                <a:cs typeface="Arial"/>
              </a:rPr>
              <a:t>unit </a:t>
            </a:r>
            <a:r>
              <a:rPr lang="en-US" sz="3600" spc="-15" dirty="0">
                <a:latin typeface="Arial"/>
                <a:cs typeface="Arial"/>
              </a:rPr>
              <a:t>fails </a:t>
            </a:r>
            <a:r>
              <a:rPr lang="en-US" sz="3600" spc="-10" dirty="0">
                <a:latin typeface="Arial"/>
                <a:cs typeface="Arial"/>
              </a:rPr>
              <a:t>before </a:t>
            </a:r>
            <a:r>
              <a:rPr lang="en-US" sz="3600" spc="-5" dirty="0">
                <a:latin typeface="Arial"/>
                <a:cs typeface="Arial"/>
              </a:rPr>
              <a:t>time  </a:t>
            </a:r>
            <a:r>
              <a:rPr lang="en-US" sz="3600" i="1" spc="5" dirty="0">
                <a:latin typeface="Times New Roman"/>
                <a:cs typeface="Times New Roman"/>
              </a:rPr>
              <a:t>t</a:t>
            </a:r>
            <a:r>
              <a:rPr lang="en-US" sz="3600" spc="5" dirty="0">
                <a:latin typeface="Arial"/>
                <a:cs typeface="Arial"/>
              </a:rPr>
              <a:t>, </a:t>
            </a:r>
            <a:r>
              <a:rPr lang="en-US" sz="3600" spc="-15" dirty="0">
                <a:latin typeface="Arial"/>
                <a:cs typeface="Arial"/>
              </a:rPr>
              <a:t>but </a:t>
            </a:r>
            <a:r>
              <a:rPr lang="en-US" sz="3600" spc="-5" dirty="0">
                <a:latin typeface="Arial"/>
                <a:cs typeface="Arial"/>
              </a:rPr>
              <a:t>the second unit survives until time</a:t>
            </a:r>
            <a:r>
              <a:rPr lang="en-US" sz="3600" spc="50" dirty="0">
                <a:latin typeface="Arial"/>
                <a:cs typeface="Arial"/>
              </a:rPr>
              <a:t> </a:t>
            </a:r>
            <a:r>
              <a:rPr lang="en-US" sz="3600" i="1" spc="5" dirty="0">
                <a:latin typeface="Times New Roman"/>
                <a:cs typeface="Times New Roman"/>
              </a:rPr>
              <a:t>t</a:t>
            </a:r>
            <a:endParaRPr lang="en-US" sz="3160" baseline="6172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8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standby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pc="-5" dirty="0" smtClean="0">
                <a:latin typeface="Arial"/>
                <a:cs typeface="Arial"/>
              </a:rPr>
              <a:t>Assuming </a:t>
            </a:r>
            <a:r>
              <a:rPr lang="en-US" sz="3600" spc="-5" dirty="0">
                <a:latin typeface="Arial"/>
                <a:cs typeface="Arial"/>
              </a:rPr>
              <a:t>we are computing the reliability at time t</a:t>
            </a:r>
          </a:p>
          <a:p>
            <a:r>
              <a:rPr lang="en-US" sz="3600" spc="-5" dirty="0">
                <a:latin typeface="Arial"/>
                <a:cs typeface="Arial"/>
              </a:rPr>
              <a:t>The </a:t>
            </a:r>
            <a:r>
              <a:rPr lang="en-US" sz="3600" spc="-10" dirty="0">
                <a:latin typeface="Arial"/>
                <a:cs typeface="Arial"/>
              </a:rPr>
              <a:t>two </a:t>
            </a:r>
            <a:r>
              <a:rPr lang="en-US" sz="3600" spc="-5" dirty="0">
                <a:latin typeface="Arial"/>
                <a:cs typeface="Arial"/>
              </a:rPr>
              <a:t>possibilities can be restated as </a:t>
            </a:r>
            <a:r>
              <a:rPr lang="en-US" sz="3600" i="1" spc="-5" dirty="0">
                <a:latin typeface="Times New Roman"/>
                <a:cs typeface="Times New Roman"/>
              </a:rPr>
              <a:t>T</a:t>
            </a:r>
            <a:r>
              <a:rPr lang="fr-FR" sz="3600" spc="-7" baseline="-10416" dirty="0">
                <a:latin typeface="Times New Roman"/>
                <a:cs typeface="Times New Roman"/>
              </a:rPr>
              <a:t>1</a:t>
            </a:r>
            <a:r>
              <a:rPr lang="en-US" sz="3600" i="1" spc="-5" dirty="0">
                <a:latin typeface="Times New Roman"/>
                <a:cs typeface="Times New Roman"/>
              </a:rPr>
              <a:t>   </a:t>
            </a:r>
            <a:r>
              <a:rPr lang="en-US" sz="3600" i="1" spc="-50" dirty="0">
                <a:latin typeface="Verdana"/>
                <a:cs typeface="Verdana"/>
              </a:rPr>
              <a:t>&gt; </a:t>
            </a:r>
            <a:r>
              <a:rPr lang="en-US" sz="3600" i="1" spc="-5" dirty="0">
                <a:latin typeface="Times New Roman"/>
                <a:cs typeface="Times New Roman"/>
              </a:rPr>
              <a:t>t </a:t>
            </a:r>
            <a:r>
              <a:rPr lang="en-US" sz="3600" spc="-5" dirty="0">
                <a:latin typeface="Arial"/>
                <a:cs typeface="Arial"/>
              </a:rPr>
              <a:t>or</a:t>
            </a:r>
            <a:r>
              <a:rPr lang="en-US" sz="3600" spc="90" dirty="0">
                <a:latin typeface="Arial"/>
                <a:cs typeface="Arial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T</a:t>
            </a:r>
            <a:r>
              <a:rPr lang="fr-FR" sz="3600" spc="-7" baseline="-10416" dirty="0">
                <a:latin typeface="Times New Roman"/>
                <a:cs typeface="Times New Roman"/>
              </a:rPr>
              <a:t>1</a:t>
            </a:r>
            <a:r>
              <a:rPr lang="fr-FR" sz="3600" spc="-7" dirty="0">
                <a:latin typeface="Times New Roman"/>
                <a:cs typeface="Times New Roman"/>
              </a:rPr>
              <a:t> occurs at </a:t>
            </a:r>
            <a:r>
              <a:rPr lang="el-GR" sz="3600" spc="-7" dirty="0">
                <a:latin typeface="Times New Roman"/>
                <a:cs typeface="Times New Roman"/>
              </a:rPr>
              <a:t>α</a:t>
            </a:r>
            <a:r>
              <a:rPr lang="en-US" sz="3600" spc="-7" dirty="0">
                <a:latin typeface="Times New Roman"/>
                <a:cs typeface="Times New Roman"/>
              </a:rPr>
              <a:t> &lt; t </a:t>
            </a:r>
            <a:r>
              <a:rPr lang="en-US" sz="3600" i="1" spc="-5" dirty="0">
                <a:latin typeface="Times New Roman"/>
                <a:cs typeface="Times New Roman"/>
              </a:rPr>
              <a:t> </a:t>
            </a:r>
            <a:r>
              <a:rPr lang="fr-FR" sz="3600" spc="-5" dirty="0">
                <a:latin typeface="Arial"/>
                <a:cs typeface="Arial"/>
              </a:rPr>
              <a:t>and </a:t>
            </a:r>
            <a:r>
              <a:rPr lang="fr-FR" sz="3600" i="1" spc="-5" dirty="0">
                <a:latin typeface="Times New Roman"/>
                <a:cs typeface="Times New Roman"/>
              </a:rPr>
              <a:t>T</a:t>
            </a:r>
            <a:r>
              <a:rPr lang="fr-FR" sz="4400" spc="-7" baseline="-10416" dirty="0">
                <a:latin typeface="Times New Roman"/>
                <a:cs typeface="Times New Roman"/>
              </a:rPr>
              <a:t>2 </a:t>
            </a:r>
            <a:r>
              <a:rPr lang="fr-FR" sz="3600" i="1" spc="-50" dirty="0">
                <a:latin typeface="Verdana"/>
                <a:cs typeface="Verdana"/>
              </a:rPr>
              <a:t>&gt; </a:t>
            </a:r>
            <a:r>
              <a:rPr lang="fr-FR" sz="3600" i="1" spc="-5" dirty="0">
                <a:latin typeface="Times New Roman"/>
                <a:cs typeface="Times New Roman"/>
              </a:rPr>
              <a:t>t </a:t>
            </a:r>
            <a:r>
              <a:rPr lang="fr-FR" sz="3600" spc="195" dirty="0">
                <a:latin typeface="Arial Unicode MS"/>
                <a:cs typeface="Arial Unicode MS"/>
              </a:rPr>
              <a:t>− </a:t>
            </a:r>
            <a:r>
              <a:rPr lang="el-GR" sz="3200" spc="-7" dirty="0">
                <a:latin typeface="Times New Roman"/>
                <a:cs typeface="Times New Roman"/>
              </a:rPr>
              <a:t>α</a:t>
            </a:r>
            <a:r>
              <a:rPr lang="en-US" sz="3200" spc="-7" dirty="0">
                <a:latin typeface="Times New Roman"/>
                <a:cs typeface="Times New Roman"/>
              </a:rPr>
              <a:t> (because the second unit was not started till </a:t>
            </a:r>
            <a:r>
              <a:rPr lang="el-GR" sz="3200" spc="-7" dirty="0">
                <a:latin typeface="Times New Roman"/>
                <a:cs typeface="Times New Roman"/>
              </a:rPr>
              <a:t>α</a:t>
            </a:r>
            <a:r>
              <a:rPr lang="en-US" sz="3200" spc="-7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standby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i="1" spc="-7" baseline="6172" dirty="0" err="1">
                    <a:latin typeface="Times New Roman"/>
                    <a:cs typeface="Times New Roman"/>
                  </a:rPr>
                  <a:t>Rs</a:t>
                </a:r>
                <a:r>
                  <a:rPr lang="en-US" sz="800" i="1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52" baseline="6172" dirty="0">
                    <a:latin typeface="Verdana"/>
                    <a:cs typeface="Verdana"/>
                  </a:rPr>
                  <a:t>(</a:t>
                </a:r>
                <a:r>
                  <a:rPr lang="en-US" sz="3600" i="1" spc="-52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3600" spc="-52" baseline="6172" dirty="0">
                    <a:latin typeface="Verdana"/>
                    <a:cs typeface="Verdana"/>
                  </a:rPr>
                  <a:t>)</a:t>
                </a:r>
                <a:r>
                  <a:rPr lang="en-US" sz="3600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spc="-37" baseline="6172" dirty="0">
                    <a:latin typeface="Verdana"/>
                    <a:cs typeface="Verdana"/>
                  </a:rPr>
                  <a:t>=</a:t>
                </a:r>
                <a:r>
                  <a:rPr lang="en-US" sz="3600" spc="-89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P</a:t>
                </a:r>
                <a:r>
                  <a:rPr lang="en-US" sz="3600" i="1" spc="-112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30" baseline="6172" dirty="0">
                    <a:latin typeface="Verdana"/>
                    <a:cs typeface="Verdana"/>
                  </a:rPr>
                  <a:t>(</a:t>
                </a:r>
                <a:r>
                  <a:rPr lang="en-US" sz="36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-20" dirty="0">
                    <a:latin typeface="Times New Roman"/>
                    <a:cs typeface="Times New Roman"/>
                  </a:rPr>
                  <a:t>2 </a:t>
                </a:r>
                <a:r>
                  <a:rPr lang="en-US" sz="8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37" baseline="6172" dirty="0">
                    <a:latin typeface="Verdana"/>
                    <a:cs typeface="Verdana"/>
                  </a:rPr>
                  <a:t>&gt;</a:t>
                </a:r>
                <a:r>
                  <a:rPr lang="en-US" sz="3600" i="1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3600" i="1" spc="-89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7" baseline="6172" dirty="0">
                    <a:latin typeface="Arial"/>
                    <a:cs typeface="Arial"/>
                  </a:rPr>
                  <a:t>|</a:t>
                </a:r>
                <a:r>
                  <a:rPr lang="en-US" sz="3600" i="1" spc="7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5" dirty="0">
                    <a:latin typeface="Times New Roman"/>
                    <a:cs typeface="Times New Roman"/>
                  </a:rPr>
                  <a:t>2</a:t>
                </a:r>
                <a:r>
                  <a:rPr lang="en-US" sz="800" spc="155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37" baseline="6172" dirty="0">
                    <a:latin typeface="Verdana"/>
                    <a:cs typeface="Verdana"/>
                  </a:rPr>
                  <a:t>&gt;</a:t>
                </a:r>
                <a:r>
                  <a:rPr lang="en-US" sz="3600" i="1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-5" dirty="0">
                    <a:latin typeface="Times New Roman"/>
                    <a:cs typeface="Times New Roman"/>
                  </a:rPr>
                  <a:t>1</a:t>
                </a:r>
                <a:r>
                  <a:rPr lang="en-US" sz="8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75" baseline="6172" dirty="0">
                    <a:latin typeface="Verdana"/>
                    <a:cs typeface="Verdana"/>
                  </a:rPr>
                  <a:t>)</a:t>
                </a:r>
                <a:r>
                  <a:rPr lang="en-US" sz="3600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spc="-37" baseline="6172" dirty="0">
                    <a:latin typeface="Verdana"/>
                    <a:cs typeface="Verdana"/>
                  </a:rPr>
                  <a:t>=</a:t>
                </a:r>
                <a:r>
                  <a:rPr lang="en-US" sz="3600" spc="-89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P</a:t>
                </a:r>
                <a:r>
                  <a:rPr lang="en-US" sz="3600" i="1" spc="-112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30" baseline="6172" dirty="0">
                    <a:latin typeface="Verdana"/>
                    <a:cs typeface="Verdana"/>
                  </a:rPr>
                  <a:t>(</a:t>
                </a:r>
                <a:r>
                  <a:rPr lang="en-US" sz="36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-20" dirty="0">
                    <a:latin typeface="Times New Roman"/>
                    <a:cs typeface="Times New Roman"/>
                  </a:rPr>
                  <a:t>1 </a:t>
                </a:r>
                <a:r>
                  <a:rPr lang="en-US" sz="8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37" baseline="6172" dirty="0">
                    <a:latin typeface="Verdana"/>
                    <a:cs typeface="Verdana"/>
                  </a:rPr>
                  <a:t>&gt;</a:t>
                </a:r>
                <a:r>
                  <a:rPr lang="en-US" sz="3600" i="1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3600" spc="-30" baseline="6172" dirty="0">
                    <a:latin typeface="Verdana"/>
                    <a:cs typeface="Verdana"/>
                  </a:rPr>
                  <a:t>)</a:t>
                </a:r>
                <a:r>
                  <a:rPr lang="en-US" sz="3600" spc="-172" baseline="6172" dirty="0">
                    <a:latin typeface="Verdana"/>
                    <a:cs typeface="Verdana"/>
                  </a:rPr>
                  <a:t> </a:t>
                </a:r>
                <a:r>
                  <a:rPr lang="en-US" sz="3600" spc="-37" baseline="6172" dirty="0">
                    <a:latin typeface="Verdana"/>
                    <a:cs typeface="Verdana"/>
                  </a:rPr>
                  <a:t>+</a:t>
                </a:r>
                <a:r>
                  <a:rPr lang="en-US" sz="3600" spc="-172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P</a:t>
                </a:r>
                <a:r>
                  <a:rPr lang="en-US" sz="3600" i="1" spc="-112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30" baseline="6172" dirty="0">
                    <a:latin typeface="Verdana"/>
                    <a:cs typeface="Verdana"/>
                  </a:rPr>
                  <a:t>(</a:t>
                </a:r>
                <a:r>
                  <a:rPr lang="en-US" sz="36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-20" dirty="0">
                    <a:latin typeface="Times New Roman"/>
                    <a:cs typeface="Times New Roman"/>
                  </a:rPr>
                  <a:t>1 </a:t>
                </a:r>
                <a:r>
                  <a:rPr lang="en-US" sz="8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37" baseline="6172" dirty="0">
                    <a:latin typeface="Verdana"/>
                    <a:cs typeface="Verdana"/>
                  </a:rPr>
                  <a:t>&lt;</a:t>
                </a:r>
                <a:r>
                  <a:rPr lang="en-US" sz="3600" i="1" spc="-89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t </a:t>
                </a:r>
                <a:r>
                  <a:rPr lang="en-US" sz="3600" i="1" spc="-52" baseline="6172" dirty="0">
                    <a:latin typeface="Arial"/>
                    <a:cs typeface="Arial"/>
                  </a:rPr>
                  <a:t>∩</a:t>
                </a:r>
                <a:r>
                  <a:rPr lang="en-US" sz="3600" i="1" spc="-67" baseline="6172" dirty="0">
                    <a:latin typeface="Arial"/>
                    <a:cs typeface="Arial"/>
                  </a:rPr>
                  <a:t> </a:t>
                </a:r>
                <a:r>
                  <a:rPr lang="en-US" sz="3600" i="1" spc="-7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800" spc="-5" dirty="0">
                    <a:latin typeface="Times New Roman"/>
                    <a:cs typeface="Times New Roman"/>
                  </a:rPr>
                  <a:t>2 </a:t>
                </a:r>
                <a:r>
                  <a:rPr lang="en-US" sz="8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3600" i="1" spc="-37" baseline="6172" dirty="0">
                    <a:latin typeface="Verdana"/>
                    <a:cs typeface="Verdana"/>
                  </a:rPr>
                  <a:t>&gt;</a:t>
                </a:r>
                <a:r>
                  <a:rPr lang="en-US" sz="3600" i="1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36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3600" spc="-30" baseline="6172" dirty="0">
                    <a:latin typeface="Verdana"/>
                    <a:cs typeface="Verdana"/>
                  </a:rPr>
                  <a:t>)</a:t>
                </a:r>
              </a:p>
              <a:p>
                <a:pPr lvl="1"/>
                <a:r>
                  <a:rPr lang="en-US" sz="3160" spc="-30" baseline="6172" dirty="0">
                    <a:latin typeface="Verdana"/>
                    <a:cs typeface="Verdana"/>
                  </a:rPr>
                  <a:t>T1 and T2 are the failure times of the two units.</a:t>
                </a:r>
              </a:p>
              <a:p>
                <a:pPr marL="502920" lvl="1" indent="0">
                  <a:buNone/>
                </a:pPr>
                <a:endParaRPr lang="en-US" sz="3160" spc="-30" baseline="6172" dirty="0">
                  <a:latin typeface="Verdana"/>
                  <a:cs typeface="Verdana"/>
                </a:endParaRPr>
              </a:p>
              <a:p>
                <a:pPr marL="502920" lvl="1" indent="0">
                  <a:buNone/>
                </a:pPr>
                <a:r>
                  <a:rPr lang="en-US" sz="3160" spc="-30" baseline="6172" dirty="0">
                    <a:latin typeface="Verdana"/>
                    <a:cs typeface="Verdana"/>
                  </a:rPr>
                  <a:t>Note that </a:t>
                </a:r>
              </a:p>
              <a:p>
                <a:pPr marL="502920" lvl="1" indent="0">
                  <a:buNone/>
                </a:pPr>
                <a:r>
                  <a:rPr lang="en-US" sz="3160" spc="-30" baseline="6172" dirty="0">
                    <a:latin typeface="Verdana"/>
                    <a:cs typeface="Verdana"/>
                  </a:rPr>
                  <a:t>P(</a:t>
                </a:r>
                <a:r>
                  <a:rPr lang="el-GR" sz="28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&lt;</a:t>
                </a:r>
                <a:r>
                  <a:rPr lang="en-US" sz="3200" i="1" spc="-7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3200" i="1" spc="-5" dirty="0">
                    <a:latin typeface="Times New Roman"/>
                    <a:cs typeface="Times New Roman"/>
                  </a:rPr>
                  <a:t>T</a:t>
                </a:r>
                <a:r>
                  <a:rPr lang="fr-FR" sz="3200" spc="-7" baseline="-10416" dirty="0">
                    <a:latin typeface="Times New Roman"/>
                    <a:cs typeface="Times New Roman"/>
                  </a:rPr>
                  <a:t>1</a:t>
                </a:r>
                <a:r>
                  <a:rPr lang="en-US" sz="7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3160" spc="-30" baseline="6172" dirty="0">
                    <a:latin typeface="Verdana"/>
                    <a:cs typeface="Verdana"/>
                  </a:rPr>
                  <a:t> &lt;</a:t>
                </a:r>
                <a:r>
                  <a:rPr lang="en-US" sz="3160" spc="-30" dirty="0">
                    <a:latin typeface="Verdana"/>
                    <a:cs typeface="Verdana"/>
                  </a:rPr>
                  <a:t> </a:t>
                </a:r>
                <a:r>
                  <a:rPr lang="el-GR" sz="32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3200" spc="-7" dirty="0">
                    <a:latin typeface="Times New Roman"/>
                    <a:cs typeface="Times New Roman"/>
                  </a:rPr>
                  <a:t>+d</a:t>
                </a:r>
                <a:r>
                  <a:rPr lang="el-GR" sz="32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3200" spc="-7" dirty="0">
                    <a:latin typeface="Times New Roman"/>
                    <a:cs typeface="Times New Roman"/>
                  </a:rPr>
                  <a:t>) = f</a:t>
                </a:r>
                <a:r>
                  <a:rPr lang="en-US" sz="3200" i="1" spc="-5" dirty="0">
                    <a:latin typeface="Times New Roman"/>
                    <a:cs typeface="Times New Roman"/>
                  </a:rPr>
                  <a:t> </a:t>
                </a:r>
                <a:r>
                  <a:rPr lang="fr-FR" sz="3200" spc="-7" baseline="-10416" dirty="0">
                    <a:latin typeface="Times New Roman"/>
                    <a:cs typeface="Times New Roman"/>
                  </a:rPr>
                  <a:t>1</a:t>
                </a:r>
                <a:r>
                  <a:rPr lang="fr-FR" sz="3200" spc="-7" dirty="0">
                    <a:latin typeface="Times New Roman"/>
                    <a:cs typeface="Times New Roman"/>
                  </a:rPr>
                  <a:t>(</a:t>
                </a:r>
                <a:r>
                  <a:rPr lang="el-GR" sz="3200" spc="-7" dirty="0">
                    <a:latin typeface="Times New Roman"/>
                    <a:cs typeface="Times New Roman"/>
                  </a:rPr>
                  <a:t>α</a:t>
                </a:r>
                <a:r>
                  <a:rPr lang="fr-FR" sz="3200" spc="-7" dirty="0">
                    <a:latin typeface="Times New Roman"/>
                    <a:cs typeface="Times New Roman"/>
                  </a:rPr>
                  <a:t>)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 d</a:t>
                </a:r>
                <a:r>
                  <a:rPr lang="el-GR" sz="28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  (the definition of cumulative distribution function)</a:t>
                </a:r>
              </a:p>
              <a:p>
                <a:pPr marL="502920" lvl="1" indent="0">
                  <a:buNone/>
                </a:pPr>
                <a:endParaRPr lang="en-US" sz="3160" spc="-30" baseline="6172" dirty="0">
                  <a:latin typeface="Verdana"/>
                  <a:cs typeface="Verdana"/>
                </a:endParaRPr>
              </a:p>
              <a:p>
                <a:pPr marL="502920" lvl="1" indent="0">
                  <a:buNone/>
                </a:pPr>
                <a:r>
                  <a:rPr lang="en-US" sz="2800" spc="-30" baseline="6172" dirty="0">
                    <a:latin typeface="Verdana"/>
                    <a:cs typeface="Verdana"/>
                  </a:rPr>
                  <a:t>P(</a:t>
                </a:r>
                <a:r>
                  <a:rPr lang="el-GR" sz="24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400" spc="-7" dirty="0">
                    <a:latin typeface="Times New Roman"/>
                    <a:cs typeface="Times New Roman"/>
                  </a:rPr>
                  <a:t>&lt;</a:t>
                </a:r>
                <a:r>
                  <a:rPr lang="en-US" sz="2800" i="1" spc="-7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2800" i="1" spc="-5" dirty="0">
                    <a:latin typeface="Times New Roman"/>
                    <a:cs typeface="Times New Roman"/>
                  </a:rPr>
                  <a:t>T</a:t>
                </a:r>
                <a:r>
                  <a:rPr lang="fr-FR" sz="2800" spc="-7" baseline="-10416" dirty="0">
                    <a:latin typeface="Times New Roman"/>
                    <a:cs typeface="Times New Roman"/>
                  </a:rPr>
                  <a:t>1</a:t>
                </a:r>
                <a:r>
                  <a:rPr lang="en-US" sz="6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30" baseline="6172" dirty="0">
                    <a:latin typeface="Verdana"/>
                    <a:cs typeface="Verdana"/>
                  </a:rPr>
                  <a:t> &lt;</a:t>
                </a:r>
                <a:r>
                  <a:rPr lang="en-US" sz="2800" spc="-30" dirty="0">
                    <a:latin typeface="Verdana"/>
                    <a:cs typeface="Verdana"/>
                  </a:rPr>
                  <a:t> </a:t>
                </a:r>
                <a:r>
                  <a:rPr lang="el-GR" sz="28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+d</a:t>
                </a:r>
                <a:r>
                  <a:rPr lang="el-GR" sz="28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-7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∩</m:t>
                    </m:r>
                    <m:r>
                      <m:rPr>
                        <m:nor/>
                      </m:rPr>
                      <a:rPr lang="fr-FR" sz="28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fr-FR" sz="3600" spc="-7" baseline="-10416" dirty="0">
                        <a:latin typeface="Times New Roman"/>
                        <a:cs typeface="Times New Roman"/>
                      </a:rPr>
                      <m:t>2 </m:t>
                    </m:r>
                    <m:r>
                      <m:rPr>
                        <m:nor/>
                      </m:rPr>
                      <a:rPr lang="fr-FR" sz="2800" i="1" spc="-50" dirty="0">
                        <a:latin typeface="Verdana"/>
                        <a:cs typeface="Verdana"/>
                      </a:rPr>
                      <m:t>&gt; </m:t>
                    </m:r>
                    <m:r>
                      <m:rPr>
                        <m:nor/>
                      </m:rPr>
                      <a:rPr lang="fr-FR" sz="28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en-US" sz="2800" b="0" i="0" spc="-5" dirty="0" smtClean="0">
                        <a:latin typeface="Times New Roman"/>
                        <a:cs typeface="Times New Roman"/>
                      </a:rPr>
                      <m:t>−</m:t>
                    </m:r>
                  </m:oMath>
                </a14:m>
                <a:r>
                  <a:rPr lang="el-GR" sz="2800" spc="-7" dirty="0">
                    <a:latin typeface="Times New Roman"/>
                    <a:cs typeface="Times New Roman"/>
                  </a:rPr>
                  <a:t> α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)=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3200" spc="-7" baseline="-10416" dirty="0">
                        <a:latin typeface="Times New Roman"/>
                        <a:cs typeface="Times New Roman"/>
                      </a:rPr>
                      <m:t>2</m:t>
                    </m:r>
                  </m:oMath>
                </a14:m>
                <a:r>
                  <a:rPr lang="en-US" sz="3160" spc="-30" baseline="6172" dirty="0">
                    <a:latin typeface="Verdana"/>
                    <a:cs typeface="Verdana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32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en-US" sz="3200" spc="-5" dirty="0">
                        <a:latin typeface="Times New Roman"/>
                        <a:cs typeface="Times New Roman"/>
                      </a:rPr>
                      <m:t>−</m:t>
                    </m:r>
                  </m:oMath>
                </a14:m>
                <a:r>
                  <a:rPr lang="el-GR" sz="3200" spc="-7" dirty="0">
                    <a:latin typeface="Times New Roman"/>
                    <a:cs typeface="Times New Roman"/>
                  </a:rPr>
                  <a:t> α</a:t>
                </a:r>
                <a:r>
                  <a:rPr lang="en-US" sz="3160" spc="-30" baseline="6172" dirty="0">
                    <a:latin typeface="Verdana"/>
                    <a:cs typeface="Verdana"/>
                  </a:rPr>
                  <a:t>)</a:t>
                </a:r>
                <a:r>
                  <a:rPr lang="en-US" sz="2800" spc="-7" dirty="0">
                    <a:latin typeface="Times New Roman"/>
                    <a:cs typeface="Times New Roman"/>
                  </a:rPr>
                  <a:t> f</a:t>
                </a:r>
                <a:r>
                  <a:rPr lang="en-US" sz="2800" i="1" spc="-5" dirty="0">
                    <a:latin typeface="Times New Roman"/>
                    <a:cs typeface="Times New Roman"/>
                  </a:rPr>
                  <a:t> </a:t>
                </a:r>
                <a:r>
                  <a:rPr lang="fr-FR" sz="2800" spc="-7" baseline="-10416" dirty="0">
                    <a:latin typeface="Times New Roman"/>
                    <a:cs typeface="Times New Roman"/>
                  </a:rPr>
                  <a:t>1</a:t>
                </a:r>
                <a:r>
                  <a:rPr lang="fr-FR" sz="2800" spc="-7" dirty="0">
                    <a:latin typeface="Times New Roman"/>
                    <a:cs typeface="Times New Roman"/>
                  </a:rPr>
                  <a:t>(</a:t>
                </a:r>
                <a:r>
                  <a:rPr lang="el-GR" sz="2800" spc="-7" dirty="0">
                    <a:latin typeface="Times New Roman"/>
                    <a:cs typeface="Times New Roman"/>
                  </a:rPr>
                  <a:t>α</a:t>
                </a:r>
                <a:r>
                  <a:rPr lang="fr-FR" sz="2800" spc="-7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7" dirty="0">
                    <a:latin typeface="Times New Roman"/>
                    <a:cs typeface="Times New Roman"/>
                  </a:rPr>
                  <a:t> d</a:t>
                </a:r>
                <a:r>
                  <a:rPr lang="el-GR" sz="2400" spc="-7" dirty="0">
                    <a:latin typeface="Times New Roman"/>
                    <a:cs typeface="Times New Roman"/>
                  </a:rPr>
                  <a:t>α</a:t>
                </a:r>
                <a:r>
                  <a:rPr lang="en-US" sz="2400" spc="-7" dirty="0">
                    <a:latin typeface="Times New Roman"/>
                    <a:cs typeface="Times New Roman"/>
                  </a:rPr>
                  <a:t> </a:t>
                </a:r>
              </a:p>
              <a:p>
                <a:pPr marL="502920" lvl="1" indent="0">
                  <a:buNone/>
                </a:pPr>
                <a:r>
                  <a:rPr lang="en-US" sz="2400" i="1" spc="-7" baseline="6172" dirty="0">
                    <a:latin typeface="Times New Roman"/>
                    <a:cs typeface="Times New Roman"/>
                  </a:rPr>
                  <a:t>P</a:t>
                </a:r>
                <a:r>
                  <a:rPr lang="en-US" sz="2400" i="1" spc="-112" baseline="6172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0" baseline="6172" dirty="0">
                    <a:latin typeface="Verdana"/>
                    <a:cs typeface="Verdana"/>
                  </a:rPr>
                  <a:t>(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T</a:t>
                </a:r>
                <a:r>
                  <a:rPr lang="fr-FR" sz="2400" spc="-7" baseline="-10416" dirty="0">
                    <a:latin typeface="Times New Roman"/>
                    <a:cs typeface="Times New Roman"/>
                  </a:rPr>
                  <a:t>1</a:t>
                </a:r>
                <a:r>
                  <a:rPr lang="en-US" sz="5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5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-37" baseline="6172" dirty="0">
                    <a:latin typeface="Verdana"/>
                    <a:cs typeface="Verdana"/>
                  </a:rPr>
                  <a:t>&lt;</a:t>
                </a:r>
                <a:r>
                  <a:rPr lang="en-US" sz="2400" i="1" spc="-89" baseline="6172" dirty="0">
                    <a:latin typeface="Verdana"/>
                    <a:cs typeface="Verdana"/>
                  </a:rPr>
                  <a:t> </a:t>
                </a:r>
                <a:r>
                  <a:rPr lang="en-US" sz="2400" i="1" spc="-7" baseline="6172" dirty="0">
                    <a:latin typeface="Times New Roman"/>
                    <a:cs typeface="Times New Roman"/>
                  </a:rPr>
                  <a:t>t </a:t>
                </a:r>
                <a:r>
                  <a:rPr lang="en-US" sz="2400" i="1" spc="-52" baseline="6172" dirty="0">
                    <a:latin typeface="Arial"/>
                    <a:cs typeface="Arial"/>
                  </a:rPr>
                  <a:t>∩</a:t>
                </a:r>
                <a:r>
                  <a:rPr lang="fr-FR" sz="2400" spc="-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4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fr-FR" sz="3200" spc="-7" baseline="-10416" dirty="0">
                        <a:latin typeface="Times New Roman"/>
                        <a:cs typeface="Times New Roman"/>
                      </a:rPr>
                      <m:t>2</m:t>
                    </m:r>
                  </m:oMath>
                </a14:m>
                <a:r>
                  <a:rPr lang="en-US" sz="2400" i="1" spc="-67" baseline="6172" dirty="0">
                    <a:latin typeface="Arial"/>
                    <a:cs typeface="Arial"/>
                  </a:rPr>
                  <a:t> </a:t>
                </a:r>
                <a:r>
                  <a:rPr lang="en-US" sz="5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5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-37" baseline="6172" dirty="0">
                    <a:latin typeface="Verdana"/>
                    <a:cs typeface="Verdana"/>
                  </a:rPr>
                  <a:t>&gt;</a:t>
                </a:r>
                <a:r>
                  <a:rPr lang="en-US" sz="2400" i="1" spc="-97" baseline="6172" dirty="0">
                    <a:latin typeface="Verdana"/>
                    <a:cs typeface="Verdana"/>
                  </a:rPr>
                  <a:t> </a:t>
                </a:r>
                <a:r>
                  <a:rPr lang="en-US" sz="2400" i="1" spc="-30" baseline="6172" dirty="0">
                    <a:latin typeface="Times New Roman"/>
                    <a:cs typeface="Times New Roman"/>
                  </a:rPr>
                  <a:t>t</a:t>
                </a:r>
                <a:r>
                  <a:rPr lang="en-US" sz="2400" spc="-30" baseline="6172" dirty="0">
                    <a:latin typeface="Verdana"/>
                    <a:cs typeface="Verdana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pc="-30" baseline="6172" smtClean="0">
                            <a:latin typeface="Cambria Math" panose="02040503050406030204" pitchFamily="18" charset="0"/>
                            <a:cs typeface="Verdana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pc="-30" baseline="6172" smtClean="0">
                            <a:latin typeface="Cambria Math" panose="02040503050406030204" pitchFamily="18" charset="0"/>
                            <a:cs typeface="Verdana"/>
                          </a:rPr>
                          <m:t>0</m:t>
                        </m:r>
                      </m:sub>
                      <m:sup>
                        <m:r>
                          <a:rPr lang="en-US" sz="2400" b="0" i="1" spc="-30" baseline="6172" smtClean="0">
                            <a:latin typeface="Cambria Math" panose="02040503050406030204" pitchFamily="18" charset="0"/>
                            <a:cs typeface="Verdana"/>
                          </a:rPr>
                          <m:t>𝑡</m:t>
                        </m:r>
                      </m:sup>
                      <m:e/>
                    </m:nary>
                    <m:r>
                      <m:rPr>
                        <m:nor/>
                      </m:rPr>
                      <a:rPr lang="en-US" sz="2400" spc="-7" dirty="0">
                        <a:latin typeface="Times New Roman"/>
                        <a:cs typeface="Times New Roman"/>
                      </a:rPr>
                      <m:t>R</m:t>
                    </m:r>
                    <m:r>
                      <m:rPr>
                        <m:nor/>
                      </m:rPr>
                      <a:rPr lang="fr-FR" sz="2800" spc="-7" baseline="-10416" dirty="0">
                        <a:latin typeface="Times New Roman"/>
                        <a:cs typeface="Times New Roman"/>
                      </a:rPr>
                      <m:t>2</m:t>
                    </m:r>
                    <m:r>
                      <m:rPr>
                        <m:nor/>
                      </m:rPr>
                      <a:rPr lang="en-US" sz="2800" spc="-30" baseline="6172" dirty="0">
                        <a:latin typeface="Verdana"/>
                        <a:cs typeface="Verdana"/>
                      </a:rPr>
                      <m:t> (</m:t>
                    </m:r>
                    <m:r>
                      <m:rPr>
                        <m:nor/>
                      </m:rPr>
                      <a:rPr lang="fr-FR" sz="28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en-US" sz="2800" spc="-5" dirty="0">
                        <a:latin typeface="Times New Roman"/>
                        <a:cs typeface="Times New Roman"/>
                      </a:rPr>
                      <m:t>−</m:t>
                    </m:r>
                    <m:r>
                      <m:rPr>
                        <m:nor/>
                      </m:rPr>
                      <a:rPr lang="el-GR" sz="28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l-GR" sz="28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en-US" sz="2800" spc="-30" baseline="6172" dirty="0">
                        <a:latin typeface="Verdana"/>
                        <a:cs typeface="Verdana"/>
                      </a:rPr>
                      <m:t>)</m:t>
                    </m:r>
                    <m:r>
                      <m:rPr>
                        <m:nor/>
                      </m:rPr>
                      <a:rPr lang="en-US" sz="24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sz="2400" spc="-7" dirty="0">
                        <a:latin typeface="Times New Roman"/>
                        <a:cs typeface="Times New Roman"/>
                      </a:rPr>
                      <m:t>f</m:t>
                    </m:r>
                    <m:r>
                      <m:rPr>
                        <m:nor/>
                      </m:rPr>
                      <a:rPr lang="en-US" sz="2400" i="1" spc="-5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fr-FR" sz="2400" spc="-7" baseline="-10416" dirty="0">
                        <a:latin typeface="Times New Roman"/>
                        <a:cs typeface="Times New Roman"/>
                      </a:rPr>
                      <m:t>1</m:t>
                    </m:r>
                    <m:r>
                      <m:rPr>
                        <m:nor/>
                      </m:rPr>
                      <a:rPr lang="fr-FR" sz="2400" spc="-7" dirty="0">
                        <a:latin typeface="Times New Roman"/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el-GR" sz="24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fr-FR" sz="2400" spc="-7" dirty="0">
                        <a:latin typeface="Times New Roman"/>
                        <a:cs typeface="Times New Roman"/>
                      </a:rPr>
                      <m:t>)</m:t>
                    </m:r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d</m:t>
                    </m:r>
                    <m:r>
                      <m:rPr>
                        <m:nor/>
                      </m:rPr>
                      <a:rPr lang="el-GR" sz="20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 </m:t>
                    </m:r>
                  </m:oMath>
                </a14:m>
                <a:endParaRPr lang="en-US" sz="2000" spc="-7" dirty="0">
                  <a:latin typeface="Times New Roman"/>
                  <a:cs typeface="Times New Roman"/>
                </a:endParaRPr>
              </a:p>
              <a:p>
                <a:pPr marL="502920" lvl="1" indent="0">
                  <a:buNone/>
                </a:pPr>
                <a:endParaRPr lang="en-US" sz="2000" spc="-7" dirty="0">
                  <a:latin typeface="Times New Roman"/>
                  <a:cs typeface="Times New Roman"/>
                </a:endParaRPr>
              </a:p>
              <a:p>
                <a:pPr marL="502920" lvl="1" indent="0">
                  <a:buNone/>
                </a:pPr>
                <a:r>
                  <a:rPr lang="en-US" sz="2000" spc="-7" dirty="0">
                    <a:latin typeface="Times New Roman"/>
                    <a:cs typeface="Times New Roman"/>
                  </a:rPr>
                  <a:t>Thus, Reliability of system = R1(t) +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pc="-30" baseline="6172">
                            <a:latin typeface="Cambria Math" panose="02040503050406030204" pitchFamily="18" charset="0"/>
                            <a:cs typeface="Verdana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 spc="-30" baseline="6172">
                            <a:latin typeface="Cambria Math" panose="02040503050406030204" pitchFamily="18" charset="0"/>
                            <a:cs typeface="Verdana"/>
                          </a:rPr>
                          <m:t>0</m:t>
                        </m:r>
                      </m:sub>
                      <m:sup>
                        <m:r>
                          <a:rPr lang="en-US" sz="2000" i="1" spc="-30" baseline="6172">
                            <a:latin typeface="Cambria Math" panose="02040503050406030204" pitchFamily="18" charset="0"/>
                            <a:cs typeface="Verdana"/>
                          </a:rPr>
                          <m:t>𝑡</m:t>
                        </m:r>
                      </m:sup>
                      <m:e/>
                    </m:nary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R</m:t>
                    </m:r>
                    <m:r>
                      <m:rPr>
                        <m:nor/>
                      </m:rPr>
                      <a:rPr lang="fr-FR" sz="2400" spc="-7" baseline="-10416" dirty="0">
                        <a:latin typeface="Times New Roman"/>
                        <a:cs typeface="Times New Roman"/>
                      </a:rPr>
                      <m:t>2</m:t>
                    </m:r>
                    <m:r>
                      <m:rPr>
                        <m:nor/>
                      </m:rPr>
                      <a:rPr lang="en-US" sz="2400" spc="-30" baseline="6172" dirty="0">
                        <a:latin typeface="Verdana"/>
                        <a:cs typeface="Verdana"/>
                      </a:rPr>
                      <m:t> (</m:t>
                    </m:r>
                    <m:r>
                      <m:rPr>
                        <m:nor/>
                      </m:rPr>
                      <a:rPr lang="fr-FR" sz="2400" i="1" spc="-5" dirty="0">
                        <a:latin typeface="Times New Roman"/>
                        <a:cs typeface="Times New Roman"/>
                      </a:rPr>
                      <m:t>t</m:t>
                    </m:r>
                    <m:r>
                      <m:rPr>
                        <m:nor/>
                      </m:rPr>
                      <a:rPr lang="en-US" sz="2400" spc="-5" dirty="0">
                        <a:latin typeface="Times New Roman"/>
                        <a:cs typeface="Times New Roman"/>
                      </a:rPr>
                      <m:t>−</m:t>
                    </m:r>
                    <m:r>
                      <m:rPr>
                        <m:nor/>
                      </m:rPr>
                      <a:rPr lang="el-GR" sz="24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l-GR" sz="24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en-US" sz="2400" spc="-30" baseline="6172" dirty="0">
                        <a:latin typeface="Verdana"/>
                        <a:cs typeface="Verdana"/>
                      </a:rPr>
                      <m:t>)</m:t>
                    </m:r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sz="2000" spc="-7" dirty="0">
                        <a:latin typeface="Times New Roman"/>
                        <a:cs typeface="Times New Roman"/>
                      </a:rPr>
                      <m:t>f</m:t>
                    </m:r>
                    <m:r>
                      <m:rPr>
                        <m:nor/>
                      </m:rPr>
                      <a:rPr lang="en-US" sz="2000" i="1" spc="-5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fr-FR" sz="2000" spc="-7" baseline="-10416" dirty="0">
                        <a:latin typeface="Times New Roman"/>
                        <a:cs typeface="Times New Roman"/>
                      </a:rPr>
                      <m:t>1</m:t>
                    </m:r>
                    <m:r>
                      <m:rPr>
                        <m:nor/>
                      </m:rPr>
                      <a:rPr lang="fr-FR" sz="2000" spc="-7" dirty="0">
                        <a:latin typeface="Times New Roman"/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el-GR" sz="20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fr-FR" sz="2000" spc="-7" dirty="0">
                        <a:latin typeface="Times New Roman"/>
                        <a:cs typeface="Times New Roman"/>
                      </a:rPr>
                      <m:t>)</m:t>
                    </m:r>
                    <m:r>
                      <m:rPr>
                        <m:nor/>
                      </m:rPr>
                      <a:rPr lang="en-US" sz="1800" spc="-7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en-US" sz="1800" spc="-7" dirty="0">
                        <a:latin typeface="Times New Roman"/>
                        <a:cs typeface="Times New Roman"/>
                      </a:rPr>
                      <m:t>d</m:t>
                    </m:r>
                    <m:r>
                      <m:rPr>
                        <m:nor/>
                      </m:rPr>
                      <a:rPr lang="el-GR" sz="1800" spc="-7" dirty="0">
                        <a:latin typeface="Times New Roman"/>
                        <a:cs typeface="Times New Roman"/>
                      </a:rPr>
                      <m:t>α</m:t>
                    </m:r>
                    <m:r>
                      <m:rPr>
                        <m:nor/>
                      </m:rPr>
                      <a:rPr lang="en-US" sz="1800" spc="-7" dirty="0">
                        <a:latin typeface="Times New Roman"/>
                        <a:cs typeface="Times New Roman"/>
                      </a:rPr>
                      <m:t> </m:t>
                    </m:r>
                  </m:oMath>
                </a14:m>
                <a:endParaRPr lang="en-US" sz="1800" spc="-7" dirty="0">
                  <a:latin typeface="Times New Roman"/>
                  <a:cs typeface="Times New Roman"/>
                </a:endParaRPr>
              </a:p>
              <a:p>
                <a:pPr marL="502920" lvl="1" indent="0">
                  <a:buNone/>
                </a:pPr>
                <a:endParaRPr lang="en-US" sz="2000" spc="-7" dirty="0">
                  <a:latin typeface="Times New Roman"/>
                  <a:cs typeface="Times New Roman"/>
                </a:endParaRPr>
              </a:p>
              <a:p>
                <a:pPr marL="502920" lvl="1" indent="0">
                  <a:buNone/>
                </a:pPr>
                <a:endParaRPr lang="en-US" sz="2400" spc="-30" baseline="6172" dirty="0">
                  <a:latin typeface="Verdana"/>
                  <a:cs typeface="Verdana"/>
                </a:endParaRPr>
              </a:p>
              <a:p>
                <a:pPr marL="502920" lvl="1" indent="0">
                  <a:buNone/>
                </a:pPr>
                <a:endParaRPr lang="en-US" sz="2400" spc="-7" dirty="0">
                  <a:latin typeface="Times New Roman"/>
                  <a:cs typeface="Times New Roman"/>
                </a:endParaRPr>
              </a:p>
              <a:p>
                <a:pPr marL="502920" lvl="1" indent="0">
                  <a:buNone/>
                </a:pPr>
                <a:endParaRPr lang="en-US" sz="3160" spc="-30" baseline="6172" dirty="0">
                  <a:latin typeface="Verdana"/>
                  <a:cs typeface="Verdana"/>
                </a:endParaRPr>
              </a:p>
              <a:p>
                <a:pPr marL="502920" lvl="1" indent="0">
                  <a:buNone/>
                </a:pPr>
                <a:endParaRPr lang="en-US" sz="3160" spc="-30" baseline="6172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6" t="-3924" b="-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1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Degradation related failures</a:t>
            </a:r>
          </a:p>
          <a:p>
            <a:pPr lvl="1"/>
            <a:r>
              <a:rPr lang="en-US" dirty="0"/>
              <a:t>Exponential distribution</a:t>
            </a:r>
          </a:p>
          <a:p>
            <a:pPr lvl="2"/>
            <a:r>
              <a:rPr lang="en-US" dirty="0"/>
              <a:t>Random Variable: Time between failure events</a:t>
            </a:r>
          </a:p>
          <a:p>
            <a:pPr lvl="2"/>
            <a:r>
              <a:rPr lang="en-US" dirty="0"/>
              <a:t>Reliability computation</a:t>
            </a:r>
          </a:p>
          <a:p>
            <a:pPr lvl="2"/>
            <a:r>
              <a:rPr lang="en-US" dirty="0"/>
              <a:t>Memoryless property</a:t>
            </a:r>
          </a:p>
          <a:p>
            <a:pPr lvl="2"/>
            <a:r>
              <a:rPr lang="en-US" dirty="0"/>
              <a:t>Estimating mean time to failure.</a:t>
            </a:r>
          </a:p>
          <a:p>
            <a:r>
              <a:rPr lang="en-US" dirty="0"/>
              <a:t>Poisson Distribution</a:t>
            </a:r>
          </a:p>
          <a:p>
            <a:pPr lvl="1"/>
            <a:r>
              <a:rPr lang="en-US" dirty="0"/>
              <a:t>Number of failure events</a:t>
            </a:r>
          </a:p>
          <a:p>
            <a:r>
              <a:rPr lang="en-US" dirty="0"/>
              <a:t>Poisson is a special case of binomial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8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326880" cy="1942857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In reliability prediction for an assembled </a:t>
            </a:r>
            <a:r>
              <a:rPr lang="en-US" sz="3600" spc="-5" dirty="0">
                <a:latin typeface="Times New Roman"/>
                <a:cs typeface="Times New Roman"/>
              </a:rPr>
              <a:t>system we </a:t>
            </a:r>
            <a:r>
              <a:rPr lang="en-US" sz="3600" dirty="0">
                <a:latin typeface="Times New Roman"/>
                <a:cs typeface="Times New Roman"/>
              </a:rPr>
              <a:t>usually  </a:t>
            </a:r>
            <a:r>
              <a:rPr lang="en-US" sz="3600" spc="-5" dirty="0">
                <a:latin typeface="Times New Roman"/>
                <a:cs typeface="Times New Roman"/>
              </a:rPr>
              <a:t>use </a:t>
            </a:r>
            <a:r>
              <a:rPr lang="en-US" sz="3600" dirty="0">
                <a:latin typeface="Times New Roman"/>
                <a:cs typeface="Times New Roman"/>
              </a:rPr>
              <a:t>a </a:t>
            </a:r>
            <a:r>
              <a:rPr lang="en-US" sz="3600" spc="-5" dirty="0">
                <a:latin typeface="Times New Roman"/>
                <a:cs typeface="Times New Roman"/>
              </a:rPr>
              <a:t>“bottoms-up” </a:t>
            </a:r>
            <a:r>
              <a:rPr lang="en-US" sz="3600" dirty="0">
                <a:latin typeface="Times New Roman"/>
                <a:cs typeface="Times New Roman"/>
              </a:rPr>
              <a:t>approach </a:t>
            </a:r>
            <a:r>
              <a:rPr lang="en-US" sz="3600" spc="-5" dirty="0">
                <a:latin typeface="Times New Roman"/>
                <a:cs typeface="Times New Roman"/>
              </a:rPr>
              <a:t>by </a:t>
            </a:r>
            <a:r>
              <a:rPr lang="en-US" sz="3600" dirty="0">
                <a:latin typeface="Times New Roman"/>
                <a:cs typeface="Times New Roman"/>
              </a:rPr>
              <a:t>estimating </a:t>
            </a:r>
            <a:r>
              <a:rPr lang="en-US" sz="3600" spc="-5" dirty="0">
                <a:latin typeface="Times New Roman"/>
                <a:cs typeface="Times New Roman"/>
              </a:rPr>
              <a:t>the failure rate for  </a:t>
            </a:r>
            <a:r>
              <a:rPr lang="en-US" sz="3600" dirty="0">
                <a:latin typeface="Times New Roman"/>
                <a:cs typeface="Times New Roman"/>
              </a:rPr>
              <a:t>each </a:t>
            </a:r>
            <a:r>
              <a:rPr lang="en-US" sz="3600" spc="-5" dirty="0">
                <a:latin typeface="Times New Roman"/>
                <a:cs typeface="Times New Roman"/>
              </a:rPr>
              <a:t>subsystem </a:t>
            </a:r>
            <a:r>
              <a:rPr lang="en-US" sz="3600" dirty="0">
                <a:latin typeface="Times New Roman"/>
                <a:cs typeface="Times New Roman"/>
              </a:rPr>
              <a:t>and then combining the failure rates for the  entire assembly. The following figure illustrates a </a:t>
            </a:r>
            <a:r>
              <a:rPr lang="en-US" sz="3600" spc="-5" dirty="0">
                <a:latin typeface="Times New Roman"/>
                <a:cs typeface="Times New Roman"/>
              </a:rPr>
              <a:t>system </a:t>
            </a:r>
            <a:r>
              <a:rPr lang="en-US" sz="3600" dirty="0">
                <a:latin typeface="Times New Roman"/>
                <a:cs typeface="Times New Roman"/>
              </a:rPr>
              <a:t>in  which the </a:t>
            </a:r>
            <a:r>
              <a:rPr lang="en-US" sz="3600" spc="-5" dirty="0">
                <a:latin typeface="Times New Roman"/>
                <a:cs typeface="Times New Roman"/>
              </a:rPr>
              <a:t>subsystems A, </a:t>
            </a:r>
            <a:r>
              <a:rPr lang="en-US" sz="3600" dirty="0">
                <a:latin typeface="Times New Roman"/>
                <a:cs typeface="Times New Roman"/>
              </a:rPr>
              <a:t>B, C, and </a:t>
            </a:r>
            <a:r>
              <a:rPr lang="en-US" sz="3600" spc="-5" dirty="0">
                <a:latin typeface="Times New Roman"/>
                <a:cs typeface="Times New Roman"/>
              </a:rPr>
              <a:t>D </a:t>
            </a:r>
            <a:r>
              <a:rPr lang="en-US" sz="3600" dirty="0">
                <a:latin typeface="Times New Roman"/>
                <a:cs typeface="Times New Roman"/>
              </a:rPr>
              <a:t>are in a serial  </a:t>
            </a:r>
            <a:r>
              <a:rPr lang="en-US" sz="3600" spc="-5" dirty="0">
                <a:latin typeface="Times New Roman"/>
                <a:cs typeface="Times New Roman"/>
              </a:rPr>
              <a:t>configuration. </a:t>
            </a:r>
            <a:r>
              <a:rPr lang="en-US" sz="3600" dirty="0">
                <a:latin typeface="Times New Roman"/>
                <a:cs typeface="Times New Roman"/>
              </a:rPr>
              <a:t>Each </a:t>
            </a:r>
            <a:r>
              <a:rPr lang="en-US" sz="3600" spc="-5" dirty="0">
                <a:latin typeface="Times New Roman"/>
                <a:cs typeface="Times New Roman"/>
              </a:rPr>
              <a:t>subsystem is </a:t>
            </a:r>
            <a:r>
              <a:rPr lang="en-US" sz="3600" dirty="0">
                <a:latin typeface="Times New Roman"/>
                <a:cs typeface="Times New Roman"/>
              </a:rPr>
              <a:t>composed of several parts  which are connected </a:t>
            </a:r>
            <a:r>
              <a:rPr lang="en-US" sz="3600" spc="-5" dirty="0">
                <a:latin typeface="Times New Roman"/>
                <a:cs typeface="Times New Roman"/>
              </a:rPr>
              <a:t>as </a:t>
            </a:r>
            <a:r>
              <a:rPr lang="en-US" sz="3600" dirty="0">
                <a:latin typeface="Times New Roman"/>
                <a:cs typeface="Times New Roman"/>
              </a:rPr>
              <a:t>serial or parallel </a:t>
            </a:r>
            <a:r>
              <a:rPr lang="en-US" sz="3600" spc="-5" dirty="0">
                <a:latin typeface="Times New Roman"/>
                <a:cs typeface="Times New Roman"/>
              </a:rPr>
              <a:t>as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shown.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51710" y="3538248"/>
            <a:ext cx="5554979" cy="2621281"/>
            <a:chOff x="2659379" y="4251959"/>
            <a:chExt cx="5554979" cy="2621281"/>
          </a:xfrm>
        </p:grpSpPr>
        <p:sp>
          <p:nvSpPr>
            <p:cNvPr id="5" name="object 10"/>
            <p:cNvSpPr/>
            <p:nvPr/>
          </p:nvSpPr>
          <p:spPr>
            <a:xfrm>
              <a:off x="2659379" y="4251959"/>
              <a:ext cx="5554979" cy="121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2659379" y="4373879"/>
              <a:ext cx="5554979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/>
            <p:cNvSpPr/>
            <p:nvPr/>
          </p:nvSpPr>
          <p:spPr>
            <a:xfrm>
              <a:off x="2834639" y="5353050"/>
              <a:ext cx="5288279" cy="97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8"/>
            <p:cNvSpPr/>
            <p:nvPr/>
          </p:nvSpPr>
          <p:spPr>
            <a:xfrm>
              <a:off x="2834639" y="6332220"/>
              <a:ext cx="5288279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78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7200" y="1436369"/>
            <a:ext cx="9144000" cy="5474589"/>
            <a:chOff x="457200" y="1436369"/>
            <a:chExt cx="9144000" cy="547458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/>
            <p:cNvSpPr/>
            <p:nvPr/>
          </p:nvSpPr>
          <p:spPr>
            <a:xfrm>
              <a:off x="457200" y="2415539"/>
              <a:ext cx="9144000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832103" y="2415539"/>
              <a:ext cx="8366759" cy="97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4074979" y="3285744"/>
              <a:ext cx="22860" cy="109220"/>
            </a:xfrm>
            <a:custGeom>
              <a:avLst/>
              <a:gdLst/>
              <a:ahLst/>
              <a:cxnLst/>
              <a:rect l="l" t="t" r="r" b="b"/>
              <a:pathLst>
                <a:path w="22860" h="109220">
                  <a:moveTo>
                    <a:pt x="22294" y="762"/>
                  </a:moveTo>
                  <a:lnTo>
                    <a:pt x="13150" y="0"/>
                  </a:lnTo>
                  <a:lnTo>
                    <a:pt x="0" y="108965"/>
                  </a:lnTo>
                  <a:lnTo>
                    <a:pt x="9225" y="108965"/>
                  </a:lnTo>
                  <a:lnTo>
                    <a:pt x="22294" y="7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/>
            <p:nvPr/>
          </p:nvSpPr>
          <p:spPr>
            <a:xfrm>
              <a:off x="457200" y="3394709"/>
              <a:ext cx="9144000" cy="9791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/>
            <p:cNvSpPr/>
            <p:nvPr/>
          </p:nvSpPr>
          <p:spPr>
            <a:xfrm>
              <a:off x="832103" y="3394709"/>
              <a:ext cx="8366759" cy="9791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3956810" y="3394709"/>
              <a:ext cx="127635" cy="979169"/>
            </a:xfrm>
            <a:custGeom>
              <a:avLst/>
              <a:gdLst/>
              <a:ahLst/>
              <a:cxnLst/>
              <a:rect l="l" t="t" r="r" b="b"/>
              <a:pathLst>
                <a:path w="127635" h="979170">
                  <a:moveTo>
                    <a:pt x="127395" y="0"/>
                  </a:moveTo>
                  <a:lnTo>
                    <a:pt x="118169" y="0"/>
                  </a:lnTo>
                  <a:lnTo>
                    <a:pt x="0" y="979170"/>
                  </a:lnTo>
                  <a:lnTo>
                    <a:pt x="9129" y="979170"/>
                  </a:lnTo>
                  <a:lnTo>
                    <a:pt x="1273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457200" y="4373879"/>
              <a:ext cx="9144000" cy="9791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6858000" y="4373879"/>
              <a:ext cx="2322576" cy="9791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1297686" y="5254752"/>
              <a:ext cx="2211705" cy="98425"/>
            </a:xfrm>
            <a:custGeom>
              <a:avLst/>
              <a:gdLst/>
              <a:ahLst/>
              <a:cxnLst/>
              <a:rect l="l" t="t" r="r" b="b"/>
              <a:pathLst>
                <a:path w="2211704" h="98425">
                  <a:moveTo>
                    <a:pt x="0" y="0"/>
                  </a:moveTo>
                  <a:lnTo>
                    <a:pt x="0" y="98298"/>
                  </a:lnTo>
                  <a:lnTo>
                    <a:pt x="2211323" y="98298"/>
                  </a:lnTo>
                  <a:lnTo>
                    <a:pt x="2211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1292352" y="5250179"/>
              <a:ext cx="2221230" cy="102870"/>
            </a:xfrm>
            <a:custGeom>
              <a:avLst/>
              <a:gdLst/>
              <a:ahLst/>
              <a:cxnLst/>
              <a:rect l="l" t="t" r="r" b="b"/>
              <a:pathLst>
                <a:path w="2221229" h="102870">
                  <a:moveTo>
                    <a:pt x="2221229" y="102869"/>
                  </a:moveTo>
                  <a:lnTo>
                    <a:pt x="2221229" y="0"/>
                  </a:lnTo>
                  <a:lnTo>
                    <a:pt x="0" y="0"/>
                  </a:lnTo>
                  <a:lnTo>
                    <a:pt x="0" y="102869"/>
                  </a:lnTo>
                  <a:lnTo>
                    <a:pt x="5334" y="102869"/>
                  </a:lnTo>
                  <a:lnTo>
                    <a:pt x="5334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11323" y="9905"/>
                  </a:lnTo>
                  <a:lnTo>
                    <a:pt x="2211323" y="4571"/>
                  </a:lnTo>
                  <a:lnTo>
                    <a:pt x="2216657" y="9905"/>
                  </a:lnTo>
                  <a:lnTo>
                    <a:pt x="2216657" y="102869"/>
                  </a:lnTo>
                  <a:lnTo>
                    <a:pt x="2221229" y="102869"/>
                  </a:lnTo>
                  <a:close/>
                </a:path>
                <a:path w="2221229" h="102870">
                  <a:moveTo>
                    <a:pt x="9906" y="9905"/>
                  </a:moveTo>
                  <a:lnTo>
                    <a:pt x="9906" y="4571"/>
                  </a:lnTo>
                  <a:lnTo>
                    <a:pt x="5334" y="9905"/>
                  </a:lnTo>
                  <a:lnTo>
                    <a:pt x="9906" y="9905"/>
                  </a:lnTo>
                  <a:close/>
                </a:path>
                <a:path w="2221229" h="102870">
                  <a:moveTo>
                    <a:pt x="9906" y="102869"/>
                  </a:moveTo>
                  <a:lnTo>
                    <a:pt x="9906" y="9905"/>
                  </a:lnTo>
                  <a:lnTo>
                    <a:pt x="5334" y="9905"/>
                  </a:lnTo>
                  <a:lnTo>
                    <a:pt x="5334" y="102869"/>
                  </a:lnTo>
                  <a:lnTo>
                    <a:pt x="9906" y="102869"/>
                  </a:lnTo>
                  <a:close/>
                </a:path>
                <a:path w="2221229" h="102870">
                  <a:moveTo>
                    <a:pt x="2216657" y="9905"/>
                  </a:moveTo>
                  <a:lnTo>
                    <a:pt x="2211323" y="4571"/>
                  </a:lnTo>
                  <a:lnTo>
                    <a:pt x="2211323" y="9905"/>
                  </a:lnTo>
                  <a:lnTo>
                    <a:pt x="2216657" y="9905"/>
                  </a:lnTo>
                  <a:close/>
                </a:path>
                <a:path w="2221229" h="102870">
                  <a:moveTo>
                    <a:pt x="2216657" y="102869"/>
                  </a:moveTo>
                  <a:lnTo>
                    <a:pt x="2216657" y="9905"/>
                  </a:lnTo>
                  <a:lnTo>
                    <a:pt x="2211323" y="9905"/>
                  </a:lnTo>
                  <a:lnTo>
                    <a:pt x="2211323" y="102869"/>
                  </a:lnTo>
                  <a:lnTo>
                    <a:pt x="2216657" y="102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3838640" y="4373879"/>
              <a:ext cx="127635" cy="979169"/>
            </a:xfrm>
            <a:custGeom>
              <a:avLst/>
              <a:gdLst/>
              <a:ahLst/>
              <a:cxnLst/>
              <a:rect l="l" t="t" r="r" b="b"/>
              <a:pathLst>
                <a:path w="127635" h="979170">
                  <a:moveTo>
                    <a:pt x="127299" y="0"/>
                  </a:moveTo>
                  <a:lnTo>
                    <a:pt x="118169" y="0"/>
                  </a:lnTo>
                  <a:lnTo>
                    <a:pt x="0" y="979170"/>
                  </a:lnTo>
                  <a:lnTo>
                    <a:pt x="9033" y="979170"/>
                  </a:lnTo>
                  <a:lnTo>
                    <a:pt x="1272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457200" y="5353050"/>
              <a:ext cx="9144000" cy="9791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/>
            <p:cNvSpPr/>
            <p:nvPr/>
          </p:nvSpPr>
          <p:spPr>
            <a:xfrm>
              <a:off x="6858000" y="5353050"/>
              <a:ext cx="2322576" cy="9791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/>
            <p:cNvSpPr/>
            <p:nvPr/>
          </p:nvSpPr>
          <p:spPr>
            <a:xfrm>
              <a:off x="1297686" y="5352288"/>
              <a:ext cx="2211705" cy="820419"/>
            </a:xfrm>
            <a:custGeom>
              <a:avLst/>
              <a:gdLst/>
              <a:ahLst/>
              <a:cxnLst/>
              <a:rect l="l" t="t" r="r" b="b"/>
              <a:pathLst>
                <a:path w="2211704" h="820420">
                  <a:moveTo>
                    <a:pt x="0" y="0"/>
                  </a:moveTo>
                  <a:lnTo>
                    <a:pt x="0" y="819912"/>
                  </a:lnTo>
                  <a:lnTo>
                    <a:pt x="2211324" y="819912"/>
                  </a:lnTo>
                  <a:lnTo>
                    <a:pt x="2211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/>
            <p:cNvSpPr/>
            <p:nvPr/>
          </p:nvSpPr>
          <p:spPr>
            <a:xfrm>
              <a:off x="1292352" y="5353050"/>
              <a:ext cx="2221230" cy="824865"/>
            </a:xfrm>
            <a:custGeom>
              <a:avLst/>
              <a:gdLst/>
              <a:ahLst/>
              <a:cxnLst/>
              <a:rect l="l" t="t" r="r" b="b"/>
              <a:pathLst>
                <a:path w="2221229" h="824864">
                  <a:moveTo>
                    <a:pt x="9906" y="814577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824484"/>
                  </a:lnTo>
                  <a:lnTo>
                    <a:pt x="5334" y="824484"/>
                  </a:lnTo>
                  <a:lnTo>
                    <a:pt x="5334" y="814577"/>
                  </a:lnTo>
                  <a:lnTo>
                    <a:pt x="9906" y="814577"/>
                  </a:lnTo>
                  <a:close/>
                </a:path>
                <a:path w="2221229" h="824864">
                  <a:moveTo>
                    <a:pt x="2216658" y="814577"/>
                  </a:moveTo>
                  <a:lnTo>
                    <a:pt x="5334" y="814577"/>
                  </a:lnTo>
                  <a:lnTo>
                    <a:pt x="9906" y="819150"/>
                  </a:lnTo>
                  <a:lnTo>
                    <a:pt x="9906" y="824484"/>
                  </a:lnTo>
                  <a:lnTo>
                    <a:pt x="2211324" y="824484"/>
                  </a:lnTo>
                  <a:lnTo>
                    <a:pt x="2211324" y="819150"/>
                  </a:lnTo>
                  <a:lnTo>
                    <a:pt x="2216658" y="814577"/>
                  </a:lnTo>
                  <a:close/>
                </a:path>
                <a:path w="2221229" h="824864">
                  <a:moveTo>
                    <a:pt x="9906" y="824484"/>
                  </a:moveTo>
                  <a:lnTo>
                    <a:pt x="9906" y="819150"/>
                  </a:lnTo>
                  <a:lnTo>
                    <a:pt x="5334" y="814577"/>
                  </a:lnTo>
                  <a:lnTo>
                    <a:pt x="5334" y="824484"/>
                  </a:lnTo>
                  <a:lnTo>
                    <a:pt x="9906" y="824484"/>
                  </a:lnTo>
                  <a:close/>
                </a:path>
                <a:path w="2221229" h="824864">
                  <a:moveTo>
                    <a:pt x="2221230" y="824484"/>
                  </a:moveTo>
                  <a:lnTo>
                    <a:pt x="2221229" y="0"/>
                  </a:lnTo>
                  <a:lnTo>
                    <a:pt x="2211323" y="0"/>
                  </a:lnTo>
                  <a:lnTo>
                    <a:pt x="2211324" y="814577"/>
                  </a:lnTo>
                  <a:lnTo>
                    <a:pt x="2216658" y="814577"/>
                  </a:lnTo>
                  <a:lnTo>
                    <a:pt x="2216658" y="824484"/>
                  </a:lnTo>
                  <a:lnTo>
                    <a:pt x="2221230" y="824484"/>
                  </a:lnTo>
                  <a:close/>
                </a:path>
                <a:path w="2221229" h="824864">
                  <a:moveTo>
                    <a:pt x="2216658" y="824484"/>
                  </a:moveTo>
                  <a:lnTo>
                    <a:pt x="2216658" y="814577"/>
                  </a:lnTo>
                  <a:lnTo>
                    <a:pt x="2211324" y="819150"/>
                  </a:lnTo>
                  <a:lnTo>
                    <a:pt x="2211324" y="824484"/>
                  </a:lnTo>
                  <a:lnTo>
                    <a:pt x="2216658" y="8244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/>
            <p:cNvSpPr/>
            <p:nvPr/>
          </p:nvSpPr>
          <p:spPr>
            <a:xfrm>
              <a:off x="3585209" y="5353050"/>
              <a:ext cx="262890" cy="78740"/>
            </a:xfrm>
            <a:custGeom>
              <a:avLst/>
              <a:gdLst/>
              <a:ahLst/>
              <a:cxnLst/>
              <a:rect l="l" t="t" r="r" b="b"/>
              <a:pathLst>
                <a:path w="262889" h="78739">
                  <a:moveTo>
                    <a:pt x="245061" y="69342"/>
                  </a:moveTo>
                  <a:lnTo>
                    <a:pt x="0" y="69342"/>
                  </a:lnTo>
                  <a:lnTo>
                    <a:pt x="0" y="78486"/>
                  </a:lnTo>
                  <a:lnTo>
                    <a:pt x="244602" y="78486"/>
                  </a:lnTo>
                  <a:lnTo>
                    <a:pt x="244602" y="73152"/>
                  </a:lnTo>
                  <a:lnTo>
                    <a:pt x="245061" y="69342"/>
                  </a:lnTo>
                  <a:close/>
                </a:path>
                <a:path w="262889" h="78739">
                  <a:moveTo>
                    <a:pt x="249174" y="69342"/>
                  </a:moveTo>
                  <a:lnTo>
                    <a:pt x="245061" y="69342"/>
                  </a:lnTo>
                  <a:lnTo>
                    <a:pt x="244602" y="73152"/>
                  </a:lnTo>
                  <a:lnTo>
                    <a:pt x="249174" y="69342"/>
                  </a:lnTo>
                  <a:close/>
                </a:path>
                <a:path w="262889" h="78739">
                  <a:moveTo>
                    <a:pt x="249174" y="78486"/>
                  </a:moveTo>
                  <a:lnTo>
                    <a:pt x="249174" y="69342"/>
                  </a:lnTo>
                  <a:lnTo>
                    <a:pt x="244602" y="73152"/>
                  </a:lnTo>
                  <a:lnTo>
                    <a:pt x="244602" y="78486"/>
                  </a:lnTo>
                  <a:lnTo>
                    <a:pt x="249174" y="78486"/>
                  </a:lnTo>
                  <a:close/>
                </a:path>
                <a:path w="262889" h="78739">
                  <a:moveTo>
                    <a:pt x="262463" y="0"/>
                  </a:moveTo>
                  <a:lnTo>
                    <a:pt x="253430" y="0"/>
                  </a:lnTo>
                  <a:lnTo>
                    <a:pt x="245061" y="69342"/>
                  </a:lnTo>
                  <a:lnTo>
                    <a:pt x="249174" y="69342"/>
                  </a:lnTo>
                  <a:lnTo>
                    <a:pt x="249174" y="78486"/>
                  </a:lnTo>
                  <a:lnTo>
                    <a:pt x="252984" y="78486"/>
                  </a:lnTo>
                  <a:lnTo>
                    <a:pt x="2624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/>
            <p:cNvSpPr txBox="1"/>
            <p:nvPr/>
          </p:nvSpPr>
          <p:spPr>
            <a:xfrm>
              <a:off x="1540248" y="5298947"/>
              <a:ext cx="1725295" cy="837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065" marR="5080" indent="635" algn="ctr">
                <a:lnSpc>
                  <a:spcPct val="100000"/>
                </a:lnSpc>
              </a:pPr>
              <a:r>
                <a:rPr sz="1800" b="1" dirty="0">
                  <a:latin typeface="Tahoma"/>
                  <a:cs typeface="Tahoma"/>
                </a:rPr>
                <a:t>Possible</a:t>
              </a:r>
              <a:r>
                <a:rPr sz="1800" b="1" spc="-80" dirty="0">
                  <a:latin typeface="Tahoma"/>
                  <a:cs typeface="Tahoma"/>
                </a:rPr>
                <a:t> </a:t>
              </a:r>
              <a:r>
                <a:rPr sz="1800" b="1" spc="-5" dirty="0">
                  <a:latin typeface="Tahoma"/>
                  <a:cs typeface="Tahoma"/>
                </a:rPr>
                <a:t>single  point of</a:t>
              </a:r>
              <a:r>
                <a:rPr sz="1800" b="1" spc="-55" dirty="0">
                  <a:latin typeface="Tahoma"/>
                  <a:cs typeface="Tahoma"/>
                </a:rPr>
                <a:t> </a:t>
              </a:r>
              <a:r>
                <a:rPr sz="1800" b="1" spc="-5" dirty="0">
                  <a:latin typeface="Tahoma"/>
                  <a:cs typeface="Tahoma"/>
                </a:rPr>
                <a:t>failure  </a:t>
              </a:r>
              <a:r>
                <a:rPr sz="1800" b="1" spc="-10" dirty="0">
                  <a:latin typeface="Tahoma"/>
                  <a:cs typeface="Tahoma"/>
                </a:rPr>
                <a:t>(SPF)</a:t>
              </a:r>
              <a:endParaRPr sz="1800">
                <a:latin typeface="Tahoma"/>
                <a:cs typeface="Tahoma"/>
              </a:endParaRPr>
            </a:p>
          </p:txBody>
        </p:sp>
        <p:sp>
          <p:nvSpPr>
            <p:cNvPr id="22" name="object 27"/>
            <p:cNvSpPr/>
            <p:nvPr/>
          </p:nvSpPr>
          <p:spPr>
            <a:xfrm>
              <a:off x="1213103" y="6910958"/>
              <a:ext cx="7057390" cy="0"/>
            </a:xfrm>
            <a:custGeom>
              <a:avLst/>
              <a:gdLst/>
              <a:ahLst/>
              <a:cxnLst/>
              <a:rect l="l" t="t" r="r" b="b"/>
              <a:pathLst>
                <a:path w="7057390">
                  <a:moveTo>
                    <a:pt x="0" y="0"/>
                  </a:moveTo>
                  <a:lnTo>
                    <a:pt x="7056882" y="0"/>
                  </a:lnTo>
                </a:path>
              </a:pathLst>
            </a:custGeom>
            <a:ln w="129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/>
            <p:cNvSpPr/>
            <p:nvPr/>
          </p:nvSpPr>
          <p:spPr>
            <a:xfrm>
              <a:off x="7223759" y="6332220"/>
              <a:ext cx="1389888" cy="182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764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about single point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marR="3956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Adopt redundancy </a:t>
            </a:r>
            <a:r>
              <a:rPr lang="en-US" sz="36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dissimilar 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r>
              <a:rPr lang="en-US" sz="36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–  </a:t>
            </a:r>
            <a:r>
              <a:rPr lang="en-US"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consider common-cause</a:t>
            </a:r>
            <a:r>
              <a:rPr lang="en-US"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vulnerability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Adopt a fundamental design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change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Use equipment which </a:t>
            </a:r>
            <a:r>
              <a:rPr lang="en-US" sz="3600" dirty="0">
                <a:latin typeface="Times New Roman"/>
                <a:cs typeface="Times New Roman"/>
              </a:rPr>
              <a:t>is </a:t>
            </a:r>
            <a:r>
              <a:rPr lang="en-US" sz="3600" b="1" dirty="0">
                <a:latin typeface="Times New Roman"/>
                <a:cs typeface="Times New Roman"/>
              </a:rPr>
              <a:t>extremely</a:t>
            </a:r>
            <a:r>
              <a:rPr lang="en-US" sz="3600" b="1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reliable/robust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68389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Perform frequent Preventive Maintenance/  </a:t>
            </a:r>
            <a:r>
              <a:rPr lang="en-US" sz="3600" spc="-5" dirty="0">
                <a:latin typeface="Times New Roman"/>
                <a:cs typeface="Times New Roman"/>
              </a:rPr>
              <a:t>Replacement </a:t>
            </a:r>
            <a:r>
              <a:rPr lang="en-US" sz="36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 repair before failure</a:t>
            </a:r>
            <a:r>
              <a:rPr lang="en-US" sz="36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happens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673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Reduce or eliminate service and/or environmental  stresses </a:t>
            </a:r>
            <a:r>
              <a:rPr lang="en-US" sz="36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 extreme stress leads to</a:t>
            </a:r>
            <a:r>
              <a:rPr lang="en-US" sz="3600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57883" y="2302001"/>
            <a:ext cx="7891653" cy="3930206"/>
            <a:chOff x="1357883" y="2302001"/>
            <a:chExt cx="7891653" cy="3930206"/>
          </a:xfrm>
        </p:grpSpPr>
        <p:sp>
          <p:nvSpPr>
            <p:cNvPr id="5" name="object 8"/>
            <p:cNvSpPr/>
            <p:nvPr/>
          </p:nvSpPr>
          <p:spPr>
            <a:xfrm>
              <a:off x="1357883" y="2302001"/>
              <a:ext cx="7886700" cy="113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1357883" y="2415539"/>
              <a:ext cx="7886700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/>
            <p:cNvSpPr/>
            <p:nvPr/>
          </p:nvSpPr>
          <p:spPr>
            <a:xfrm>
              <a:off x="1357883" y="3394709"/>
              <a:ext cx="7886700" cy="97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/>
            <p:cNvSpPr/>
            <p:nvPr/>
          </p:nvSpPr>
          <p:spPr>
            <a:xfrm>
              <a:off x="9232772" y="4367021"/>
              <a:ext cx="16764" cy="83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/>
            <p:cNvSpPr/>
            <p:nvPr/>
          </p:nvSpPr>
          <p:spPr>
            <a:xfrm>
              <a:off x="1668017" y="4373879"/>
              <a:ext cx="7576565" cy="9791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/>
            <p:cNvSpPr/>
            <p:nvPr/>
          </p:nvSpPr>
          <p:spPr>
            <a:xfrm>
              <a:off x="9234296" y="5347715"/>
              <a:ext cx="12954" cy="53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"/>
            <p:cNvSpPr/>
            <p:nvPr/>
          </p:nvSpPr>
          <p:spPr>
            <a:xfrm>
              <a:off x="5334070" y="5284470"/>
              <a:ext cx="83185" cy="68580"/>
            </a:xfrm>
            <a:custGeom>
              <a:avLst/>
              <a:gdLst/>
              <a:ahLst/>
              <a:cxnLst/>
              <a:rect l="l" t="t" r="r" b="b"/>
              <a:pathLst>
                <a:path w="83185" h="68579">
                  <a:moveTo>
                    <a:pt x="82987" y="7619"/>
                  </a:moveTo>
                  <a:lnTo>
                    <a:pt x="76129" y="0"/>
                  </a:lnTo>
                  <a:lnTo>
                    <a:pt x="0" y="68580"/>
                  </a:lnTo>
                  <a:lnTo>
                    <a:pt x="15254" y="68580"/>
                  </a:lnTo>
                  <a:lnTo>
                    <a:pt x="82987" y="76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9"/>
            <p:cNvSpPr/>
            <p:nvPr/>
          </p:nvSpPr>
          <p:spPr>
            <a:xfrm>
              <a:off x="7803642" y="5353050"/>
              <a:ext cx="1440941" cy="4732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2"/>
            <p:cNvSpPr/>
            <p:nvPr/>
          </p:nvSpPr>
          <p:spPr>
            <a:xfrm>
              <a:off x="4004309" y="5353050"/>
              <a:ext cx="1345565" cy="597535"/>
            </a:xfrm>
            <a:custGeom>
              <a:avLst/>
              <a:gdLst/>
              <a:ahLst/>
              <a:cxnLst/>
              <a:rect l="l" t="t" r="r" b="b"/>
              <a:pathLst>
                <a:path w="1345564" h="597535">
                  <a:moveTo>
                    <a:pt x="677585" y="587501"/>
                  </a:moveTo>
                  <a:lnTo>
                    <a:pt x="0" y="587501"/>
                  </a:lnTo>
                  <a:lnTo>
                    <a:pt x="0" y="597407"/>
                  </a:lnTo>
                  <a:lnTo>
                    <a:pt x="675894" y="597407"/>
                  </a:lnTo>
                  <a:lnTo>
                    <a:pt x="675894" y="589025"/>
                  </a:lnTo>
                  <a:lnTo>
                    <a:pt x="677585" y="587501"/>
                  </a:lnTo>
                  <a:close/>
                </a:path>
                <a:path w="1345564" h="597535">
                  <a:moveTo>
                    <a:pt x="678942" y="587501"/>
                  </a:moveTo>
                  <a:lnTo>
                    <a:pt x="677585" y="587501"/>
                  </a:lnTo>
                  <a:lnTo>
                    <a:pt x="675894" y="589025"/>
                  </a:lnTo>
                  <a:lnTo>
                    <a:pt x="678942" y="587501"/>
                  </a:lnTo>
                  <a:close/>
                </a:path>
                <a:path w="1345564" h="597535">
                  <a:moveTo>
                    <a:pt x="678942" y="597407"/>
                  </a:moveTo>
                  <a:lnTo>
                    <a:pt x="678942" y="587501"/>
                  </a:lnTo>
                  <a:lnTo>
                    <a:pt x="675894" y="589025"/>
                  </a:lnTo>
                  <a:lnTo>
                    <a:pt x="675894" y="597407"/>
                  </a:lnTo>
                  <a:lnTo>
                    <a:pt x="678942" y="597407"/>
                  </a:lnTo>
                  <a:close/>
                </a:path>
                <a:path w="1345564" h="597535">
                  <a:moveTo>
                    <a:pt x="1345014" y="0"/>
                  </a:moveTo>
                  <a:lnTo>
                    <a:pt x="1329760" y="0"/>
                  </a:lnTo>
                  <a:lnTo>
                    <a:pt x="677585" y="587501"/>
                  </a:lnTo>
                  <a:lnTo>
                    <a:pt x="678942" y="587501"/>
                  </a:lnTo>
                  <a:lnTo>
                    <a:pt x="678942" y="597407"/>
                  </a:lnTo>
                  <a:lnTo>
                    <a:pt x="681228" y="597407"/>
                  </a:lnTo>
                  <a:lnTo>
                    <a:pt x="13450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/>
            <p:cNvSpPr txBox="1"/>
            <p:nvPr/>
          </p:nvSpPr>
          <p:spPr>
            <a:xfrm>
              <a:off x="2462459" y="5668962"/>
              <a:ext cx="1544320" cy="563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6520" marR="5080" indent="-83820">
                <a:lnSpc>
                  <a:spcPct val="100000"/>
                </a:lnSpc>
              </a:pPr>
              <a:r>
                <a:rPr sz="1800" b="1" dirty="0">
                  <a:latin typeface="Tahoma"/>
                  <a:cs typeface="Tahoma"/>
                </a:rPr>
                <a:t>Possible</a:t>
              </a:r>
              <a:r>
                <a:rPr sz="1800" b="1" spc="-110" dirty="0">
                  <a:latin typeface="Tahoma"/>
                  <a:cs typeface="Tahoma"/>
                </a:rPr>
                <a:t> </a:t>
              </a:r>
              <a:r>
                <a:rPr sz="1800" b="1" dirty="0">
                  <a:latin typeface="Tahoma"/>
                  <a:cs typeface="Tahoma"/>
                </a:rPr>
                <a:t>over  </a:t>
              </a:r>
              <a:r>
                <a:rPr sz="1800" b="1" spc="-5" dirty="0">
                  <a:latin typeface="Tahoma"/>
                  <a:cs typeface="Tahoma"/>
                </a:rPr>
                <a:t>redundancy</a:t>
              </a:r>
              <a:endParaRPr sz="18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94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When to </a:t>
            </a: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RBD?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2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When reliability </a:t>
            </a:r>
            <a:r>
              <a:rPr lang="en-US" sz="2400" dirty="0">
                <a:latin typeface="Times New Roman"/>
                <a:cs typeface="Times New Roman"/>
              </a:rPr>
              <a:t>of a </a:t>
            </a:r>
            <a:r>
              <a:rPr lang="en-US" sz="2400" spc="-5" dirty="0">
                <a:latin typeface="Times New Roman"/>
                <a:cs typeface="Times New Roman"/>
              </a:rPr>
              <a:t>complex system </a:t>
            </a:r>
            <a:r>
              <a:rPr lang="en-US" sz="2400" dirty="0">
                <a:latin typeface="Times New Roman"/>
                <a:cs typeface="Times New Roman"/>
              </a:rPr>
              <a:t>must be </a:t>
            </a:r>
            <a:r>
              <a:rPr lang="en-US" sz="2400" spc="-5" dirty="0">
                <a:latin typeface="Times New Roman"/>
                <a:cs typeface="Times New Roman"/>
              </a:rPr>
              <a:t>calculated  </a:t>
            </a:r>
            <a:r>
              <a:rPr lang="en-US" sz="2400" dirty="0">
                <a:latin typeface="Times New Roman"/>
                <a:cs typeface="Times New Roman"/>
              </a:rPr>
              <a:t>and the reliability-wise </a:t>
            </a:r>
            <a:r>
              <a:rPr lang="en-US" sz="2400" spc="-5" dirty="0">
                <a:latin typeface="Times New Roman"/>
                <a:cs typeface="Times New Roman"/>
              </a:rPr>
              <a:t>weaknesses </a:t>
            </a:r>
            <a:r>
              <a:rPr lang="en-US" sz="2400" dirty="0"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must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  </a:t>
            </a:r>
            <a:r>
              <a:rPr lang="en-US" sz="2400" spc="-5" dirty="0">
                <a:latin typeface="Times New Roman"/>
                <a:cs typeface="Times New Roman"/>
              </a:rPr>
              <a:t>identified.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How to use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RBD?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Draw </a:t>
            </a:r>
            <a:r>
              <a:rPr lang="en-US" sz="2400" dirty="0">
                <a:latin typeface="Times New Roman"/>
                <a:cs typeface="Times New Roman"/>
              </a:rPr>
              <a:t>the RDB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diagram.</a:t>
            </a: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Calculate the system reliability </a:t>
            </a:r>
            <a:r>
              <a:rPr lang="en-US" sz="2400" dirty="0">
                <a:latin typeface="Times New Roman"/>
                <a:cs typeface="Times New Roman"/>
              </a:rPr>
              <a:t>using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RBD</a:t>
            </a:r>
            <a:r>
              <a:rPr lang="en-US" sz="2400" spc="-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diagram.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Perform </a:t>
            </a:r>
            <a:r>
              <a:rPr lang="en-US" sz="2400" dirty="0">
                <a:latin typeface="Times New Roman"/>
                <a:cs typeface="Times New Roman"/>
              </a:rPr>
              <a:t>calculation </a:t>
            </a:r>
            <a:r>
              <a:rPr lang="en-US" sz="2400" spc="-5" dirty="0">
                <a:latin typeface="Times New Roman"/>
                <a:cs typeface="Times New Roman"/>
              </a:rPr>
              <a:t>such as </a:t>
            </a:r>
            <a:r>
              <a:rPr lang="en-US" sz="2400" dirty="0">
                <a:latin typeface="Times New Roman"/>
                <a:cs typeface="Times New Roman"/>
              </a:rPr>
              <a:t>availability and</a:t>
            </a:r>
            <a:r>
              <a:rPr lang="en-US" sz="2400" spc="-1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downtime.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68580" indent="-342900">
              <a:lnSpc>
                <a:spcPts val="3020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There are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number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automated </a:t>
            </a:r>
            <a:r>
              <a:rPr lang="en-US" sz="2800" dirty="0">
                <a:latin typeface="Times New Roman"/>
                <a:cs typeface="Times New Roman"/>
              </a:rPr>
              <a:t>tools, </a:t>
            </a:r>
            <a:r>
              <a:rPr lang="en-US" sz="2800" spc="-5" dirty="0">
                <a:latin typeface="Times New Roman"/>
                <a:cs typeface="Times New Roman"/>
              </a:rPr>
              <a:t>integrated  </a:t>
            </a:r>
            <a:r>
              <a:rPr lang="en-US" sz="2800" dirty="0">
                <a:latin typeface="Times New Roman"/>
                <a:cs typeface="Times New Roman"/>
              </a:rPr>
              <a:t>with the other methods, such as Fault Tree</a:t>
            </a:r>
            <a:r>
              <a:rPr lang="en-US" sz="2800" spc="-1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Analysis  (FTA), to generate the diagram and to analyze</a:t>
            </a:r>
            <a:r>
              <a:rPr lang="en-US" sz="2800" spc="-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4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92735" indent="-342900">
              <a:lnSpc>
                <a:spcPts val="259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RBD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dirty="0">
                <a:latin typeface="Times New Roman"/>
                <a:cs typeface="Times New Roman"/>
              </a:rPr>
              <a:t>the simplest </a:t>
            </a:r>
            <a:r>
              <a:rPr lang="en-US" sz="2400" spc="-5" dirty="0">
                <a:latin typeface="Times New Roman"/>
                <a:cs typeface="Times New Roman"/>
              </a:rPr>
              <a:t>way </a:t>
            </a:r>
            <a:r>
              <a:rPr lang="en-US" sz="2400" dirty="0">
                <a:latin typeface="Times New Roman"/>
                <a:cs typeface="Times New Roman"/>
              </a:rPr>
              <a:t>of visualizing the reliability of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 complex</a:t>
            </a:r>
            <a:r>
              <a:rPr lang="en-US" sz="2400" spc="-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systems.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benefits of the RBD</a:t>
            </a:r>
            <a:r>
              <a:rPr lang="en-US" sz="2400" spc="-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are:</a:t>
            </a:r>
          </a:p>
          <a:p>
            <a:pPr marL="755650" marR="5080" lvl="1" indent="-285750">
              <a:lnSpc>
                <a:spcPts val="2160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Establishes reliability goals; Evaluates component failure impact on  overall system safety; Provides a basis for “what if” analysis;  Allocates component reliability by calculating system MTBF;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Provides cost savings in large system trouble-shooting; Estimates  system reliability; Analyzes various system configurations in trade-off  </a:t>
            </a:r>
            <a:r>
              <a:rPr lang="en-US" sz="2000" spc="-10" dirty="0">
                <a:latin typeface="Times New Roman"/>
                <a:cs typeface="Times New Roman"/>
              </a:rPr>
              <a:t>studies; Identifies potential </a:t>
            </a:r>
            <a:r>
              <a:rPr lang="en-US" sz="2000" spc="-5" dirty="0">
                <a:latin typeface="Times New Roman"/>
                <a:cs typeface="Times New Roman"/>
              </a:rPr>
              <a:t>design </a:t>
            </a:r>
            <a:r>
              <a:rPr lang="en-US" sz="2000" spc="-10" dirty="0">
                <a:latin typeface="Times New Roman"/>
                <a:cs typeface="Times New Roman"/>
              </a:rPr>
              <a:t>problems; Determines system  </a:t>
            </a:r>
            <a:r>
              <a:rPr lang="en-US" sz="2000" spc="-5" dirty="0">
                <a:latin typeface="Times New Roman"/>
                <a:cs typeface="Times New Roman"/>
              </a:rPr>
              <a:t>sensitivity to component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failures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325120" indent="-342900">
              <a:lnSpc>
                <a:spcPts val="2590"/>
              </a:lnSpc>
              <a:spcBef>
                <a:spcPts val="5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Disadvantages are that some complex constructs, such </a:t>
            </a:r>
            <a:r>
              <a:rPr lang="en-US" sz="2400" spc="-5" dirty="0">
                <a:latin typeface="Times New Roman"/>
                <a:cs typeface="Times New Roman"/>
              </a:rPr>
              <a:t>as  standby, branching and load sharing, </a:t>
            </a:r>
            <a:r>
              <a:rPr lang="en-US" sz="2400" dirty="0">
                <a:latin typeface="Times New Roman"/>
                <a:cs typeface="Times New Roman"/>
              </a:rPr>
              <a:t>etc., cannot be </a:t>
            </a:r>
            <a:r>
              <a:rPr lang="en-US" sz="2400" spc="-5" dirty="0">
                <a:latin typeface="Times New Roman"/>
                <a:cs typeface="Times New Roman"/>
              </a:rPr>
              <a:t>clearly  </a:t>
            </a:r>
            <a:r>
              <a:rPr lang="en-US" sz="2400" dirty="0">
                <a:latin typeface="Times New Roman"/>
                <a:cs typeface="Times New Roman"/>
              </a:rPr>
              <a:t>represented using the traditional RBD</a:t>
            </a:r>
            <a:r>
              <a:rPr lang="en-US" sz="2400" spc="-1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constructs.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4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3495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Restricting  assumptions: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Statistical  independence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Failures  </a:t>
            </a:r>
            <a:r>
              <a:rPr lang="en-US" sz="2800" dirty="0">
                <a:latin typeface="Times New Roman"/>
                <a:cs typeface="Times New Roman"/>
              </a:rPr>
              <a:t>ind</a:t>
            </a:r>
            <a:r>
              <a:rPr lang="en-US" sz="2800" spc="-5" dirty="0">
                <a:latin typeface="Times New Roman"/>
                <a:cs typeface="Times New Roman"/>
              </a:rPr>
              <a:t>ependence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Repairs  </a:t>
            </a:r>
            <a:r>
              <a:rPr lang="en-US" sz="2800" dirty="0">
                <a:latin typeface="Times New Roman"/>
                <a:cs typeface="Times New Roman"/>
              </a:rPr>
              <a:t>ind</a:t>
            </a:r>
            <a:r>
              <a:rPr lang="en-US" sz="2800" spc="-5" dirty="0">
                <a:latin typeface="Times New Roman"/>
                <a:cs typeface="Times New Roman"/>
              </a:rPr>
              <a:t>ependence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7800" y="1447800"/>
            <a:ext cx="4450841" cy="4608576"/>
            <a:chOff x="4597908" y="1870710"/>
            <a:chExt cx="4450841" cy="4608576"/>
          </a:xfrm>
        </p:grpSpPr>
        <p:sp>
          <p:nvSpPr>
            <p:cNvPr id="4" name="object 8"/>
            <p:cNvSpPr/>
            <p:nvPr/>
          </p:nvSpPr>
          <p:spPr>
            <a:xfrm>
              <a:off x="4597908" y="1870710"/>
              <a:ext cx="4450156" cy="5448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/>
            <p:cNvSpPr/>
            <p:nvPr/>
          </p:nvSpPr>
          <p:spPr>
            <a:xfrm>
              <a:off x="4597908" y="2415539"/>
              <a:ext cx="4450156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4597908" y="3394709"/>
              <a:ext cx="4450156" cy="97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/>
            <p:cNvSpPr/>
            <p:nvPr/>
          </p:nvSpPr>
          <p:spPr>
            <a:xfrm>
              <a:off x="4597908" y="4373879"/>
              <a:ext cx="4450156" cy="9791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/>
            <p:cNvSpPr/>
            <p:nvPr/>
          </p:nvSpPr>
          <p:spPr>
            <a:xfrm>
              <a:off x="4597908" y="5353050"/>
              <a:ext cx="4450156" cy="9791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4597908" y="6332220"/>
              <a:ext cx="4450841" cy="147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209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Hazard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8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A common </a:t>
            </a:r>
            <a:r>
              <a:rPr lang="en-US" sz="3600" dirty="0">
                <a:latin typeface="Times New Roman"/>
                <a:cs typeface="Times New Roman"/>
              </a:rPr>
              <a:t>mistake in </a:t>
            </a:r>
            <a:r>
              <a:rPr lang="en-US" sz="3600" spc="-5" dirty="0">
                <a:latin typeface="Times New Roman"/>
                <a:cs typeface="Times New Roman"/>
              </a:rPr>
              <a:t>engineering,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is  to put too </a:t>
            </a:r>
            <a:r>
              <a:rPr lang="en-US" sz="3600" spc="-5" dirty="0">
                <a:latin typeface="Times New Roman"/>
                <a:cs typeface="Times New Roman"/>
              </a:rPr>
              <a:t>much </a:t>
            </a:r>
            <a:r>
              <a:rPr lang="en-US" sz="3600" dirty="0">
                <a:latin typeface="Times New Roman"/>
                <a:cs typeface="Times New Roman"/>
              </a:rPr>
              <a:t>confidence in  software. There seems to be a feeling  among non-software </a:t>
            </a:r>
            <a:r>
              <a:rPr lang="en-US" sz="3600" dirty="0" smtClean="0">
                <a:latin typeface="Times New Roman"/>
                <a:cs typeface="Times New Roman"/>
              </a:rPr>
              <a:t>professionals  </a:t>
            </a:r>
            <a:r>
              <a:rPr lang="en-US" sz="3600" dirty="0">
                <a:latin typeface="Times New Roman"/>
                <a:cs typeface="Times New Roman"/>
              </a:rPr>
              <a:t>that software will not or cannot </a:t>
            </a:r>
            <a:r>
              <a:rPr lang="en-US" sz="3600" spc="-5" dirty="0">
                <a:latin typeface="Times New Roman"/>
                <a:cs typeface="Times New Roman"/>
              </a:rPr>
              <a:t>fail,  </a:t>
            </a:r>
            <a:r>
              <a:rPr lang="en-US" sz="3600" dirty="0">
                <a:latin typeface="Times New Roman"/>
                <a:cs typeface="Times New Roman"/>
              </a:rPr>
              <a:t>which leads to complacency and over  reliance on computer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functions.”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4400" dirty="0">
              <a:latin typeface="Times New Roman"/>
              <a:cs typeface="Times New Roman"/>
            </a:endParaRPr>
          </a:p>
          <a:p>
            <a:pPr marL="2335530">
              <a:lnSpc>
                <a:spcPct val="100000"/>
              </a:lnSpc>
            </a:pPr>
            <a:r>
              <a:rPr lang="en-US" sz="3200" dirty="0">
                <a:latin typeface="Times New Roman"/>
                <a:cs typeface="Times New Roman"/>
              </a:rPr>
              <a:t>Nancy </a:t>
            </a:r>
            <a:r>
              <a:rPr lang="en-US" sz="3200" spc="-5" dirty="0">
                <a:latin typeface="Times New Roman"/>
                <a:cs typeface="Times New Roman"/>
              </a:rPr>
              <a:t>G.</a:t>
            </a:r>
            <a:r>
              <a:rPr lang="en-US" sz="3200" spc="-105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cs typeface="Times New Roman"/>
              </a:rPr>
              <a:t>Leveson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1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Goal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Identify events that may eventually lead to</a:t>
            </a:r>
            <a:r>
              <a:rPr lang="en-US" sz="2400" spc="-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accidents</a:t>
            </a:r>
          </a:p>
          <a:p>
            <a:pPr marL="755650" marR="277495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Identify individual elements/operations within a</a:t>
            </a:r>
            <a:r>
              <a:rPr lang="en-US" sz="2400" spc="-1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system  </a:t>
            </a:r>
            <a:r>
              <a:rPr lang="en-US" sz="2400" dirty="0">
                <a:latin typeface="Times New Roman"/>
                <a:cs typeface="Times New Roman"/>
              </a:rPr>
              <a:t>that render </a:t>
            </a:r>
            <a:r>
              <a:rPr lang="en-US" sz="2400" spc="-5" dirty="0">
                <a:latin typeface="Times New Roman"/>
                <a:cs typeface="Times New Roman"/>
              </a:rPr>
              <a:t>it vulnerable…(Single Point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Failures)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Determine impact on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system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Techniques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FMEA: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ailure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odes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ffects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nalysis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FMECA: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ailure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odes,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ffects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2400" spc="-5" dirty="0">
                <a:latin typeface="Times New Roman"/>
                <a:cs typeface="Times New Roman"/>
              </a:rPr>
              <a:t>riticality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nalysis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ETA: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vent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ree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nalysis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FTA: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ault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ree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nalysis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HAZOP: </a:t>
            </a:r>
            <a:r>
              <a:rPr lang="en-US"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HAZ</a:t>
            </a:r>
            <a:r>
              <a:rPr lang="en-US" sz="2400" spc="-5" dirty="0" err="1">
                <a:latin typeface="Times New Roman"/>
                <a:cs typeface="Times New Roman"/>
              </a:rPr>
              <a:t>ard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lang="en-US" sz="2400" spc="-5" dirty="0" err="1">
                <a:latin typeface="Times New Roman"/>
                <a:cs typeface="Times New Roman"/>
              </a:rPr>
              <a:t>erability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studies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01267" y="1055445"/>
            <a:ext cx="82376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sz="2200" b="1" i="1" dirty="0">
                <a:solidFill>
                  <a:srgbClr val="FF0000"/>
                </a:solidFill>
              </a:rPr>
              <a:t>Example:</a:t>
            </a:r>
            <a:r>
              <a:rPr lang="en-GB" sz="2200" dirty="0"/>
              <a:t> </a:t>
            </a:r>
          </a:p>
          <a:p>
            <a:pPr algn="l"/>
            <a:r>
              <a:rPr lang="en-GB" sz="2200" dirty="0"/>
              <a:t>50 components are tested for two weeks. 20 of them fail in this time, with an average failure time of 1.2 weeks. </a:t>
            </a:r>
          </a:p>
          <a:p>
            <a:pPr algn="l"/>
            <a:endParaRPr lang="en-GB" sz="2200" dirty="0"/>
          </a:p>
          <a:p>
            <a:pPr algn="l"/>
            <a:r>
              <a:rPr lang="en-GB" sz="2200" dirty="0"/>
              <a:t>What is the mean time till failure assuming a constant failure rate?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299" y="2811771"/>
            <a:ext cx="101675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i="1" dirty="0">
                <a:solidFill>
                  <a:srgbClr val="FF0000"/>
                </a:solidFill>
              </a:rPr>
              <a:t>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𝑛</m:t>
                    </m:r>
                    <m:r>
                      <a:rPr lang="en-GB" sz="1980" i="1">
                        <a:latin typeface="Cambria Math"/>
                      </a:rPr>
                      <m:t>=50</m:t>
                    </m:r>
                  </m:oMath>
                </a14:m>
                <a:r>
                  <a:rPr lang="en-GB" sz="198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8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GB" sz="1980" i="1">
                        <a:latin typeface="Cambria Math"/>
                      </a:rPr>
                      <m:t>=20</m:t>
                    </m:r>
                  </m:oMath>
                </a14:m>
                <a:r>
                  <a:rPr lang="en-GB" sz="198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  <a:blipFill>
                <a:blip r:embed="rId3"/>
                <a:stretch>
                  <a:fillRect t="-5797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7682" y="3940459"/>
                <a:ext cx="3292632" cy="831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198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98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98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80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980" i="1">
                          <a:latin typeface="Cambria Math"/>
                        </a:rPr>
                        <m:t>=20×1.2+30×2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82" y="3940459"/>
                <a:ext cx="3292632" cy="831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solidFill>
                <a:srgbClr val="FFFF00">
                  <a:alpha val="46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980" i="1">
                              <a:latin typeface="Cambria Math"/>
                            </a:rPr>
                            <m:t>𝜈</m:t>
                          </m:r>
                        </m:e>
                      </m:acc>
                      <m:r>
                        <a:rPr lang="en-GB" sz="198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198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36101" y="4781484"/>
                <a:ext cx="5029200" cy="7347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980" i="1">
                              <a:latin typeface="Cambria Math"/>
                            </a:rPr>
                            <m:t>𝜈</m:t>
                          </m:r>
                        </m:e>
                      </m:acc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198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8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98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80" i="1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GB" sz="1980" i="1">
                              <a:latin typeface="Cambria Math"/>
                            </a:rPr>
                            <m:t>84</m:t>
                          </m:r>
                        </m:den>
                      </m:f>
                      <m:r>
                        <a:rPr lang="en-GB" sz="1980" i="1">
                          <a:latin typeface="Cambria Math"/>
                        </a:rPr>
                        <m:t>=0.238/</m:t>
                      </m:r>
                      <m:r>
                        <m:rPr>
                          <m:sty m:val="p"/>
                        </m:rPr>
                        <a:rPr lang="en-GB" sz="1980">
                          <a:latin typeface="Cambria Math"/>
                        </a:rPr>
                        <m:t>week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01" y="4781484"/>
                <a:ext cx="5029200" cy="734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⇒</m:t>
                    </m:r>
                  </m:oMath>
                </a14:m>
                <a:r>
                  <a:rPr lang="en-GB" sz="1980" dirty="0"/>
                  <a:t> mean time till failure is estimated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0.238</m:t>
                        </m:r>
                      </m:den>
                    </m:f>
                    <m:r>
                      <a:rPr lang="en-GB" sz="1980" i="1">
                        <a:latin typeface="Cambria Math"/>
                      </a:rPr>
                      <m:t>=4.2 </m:t>
                    </m:r>
                    <m:r>
                      <m:rPr>
                        <m:sty m:val="p"/>
                      </m:rPr>
                      <a:rPr lang="en-GB" sz="1980">
                        <a:latin typeface="Cambria Math"/>
                      </a:rPr>
                      <m:t>weeks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=84</m:t>
                    </m:r>
                  </m:oMath>
                </a14:m>
                <a:r>
                  <a:rPr lang="en-GB" sz="1980" dirty="0"/>
                  <a:t> weeks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  <a:blipFill>
                <a:blip r:embed="rId8"/>
                <a:stretch>
                  <a:fillRect t="-6154" r="-299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/>
          <a:p>
            <a:r>
              <a:rPr lang="en-US" dirty="0"/>
              <a:t>Review- Right censuring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79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1844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FMEA </a:t>
            </a:r>
            <a:r>
              <a:rPr lang="en-US" sz="2800" dirty="0">
                <a:latin typeface="Times New Roman"/>
                <a:cs typeface="Times New Roman"/>
              </a:rPr>
              <a:t>is a technique to identify and </a:t>
            </a:r>
            <a:r>
              <a:rPr lang="en-US" sz="2800" spc="-5" dirty="0">
                <a:latin typeface="Times New Roman"/>
                <a:cs typeface="Times New Roman"/>
              </a:rPr>
              <a:t>prioritize</a:t>
            </a:r>
            <a:r>
              <a:rPr lang="en-US" sz="2800" spc="-1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how  </a:t>
            </a:r>
            <a:r>
              <a:rPr lang="en-US" sz="2800" dirty="0">
                <a:latin typeface="Times New Roman"/>
                <a:cs typeface="Times New Roman"/>
              </a:rPr>
              <a:t>items </a:t>
            </a:r>
            <a:r>
              <a:rPr lang="en-US" sz="2800" spc="-5" dirty="0">
                <a:latin typeface="Times New Roman"/>
                <a:cs typeface="Times New Roman"/>
              </a:rPr>
              <a:t>fail, </a:t>
            </a:r>
            <a:r>
              <a:rPr lang="en-US" sz="2800" dirty="0">
                <a:latin typeface="Times New Roman"/>
                <a:cs typeface="Times New Roman"/>
              </a:rPr>
              <a:t>and identify the effects of</a:t>
            </a:r>
            <a:r>
              <a:rPr lang="en-US" sz="2800" spc="-1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failure.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FMEA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used</a:t>
            </a:r>
            <a:r>
              <a:rPr lang="en-US" sz="2800" spc="-10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when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463550" lvl="1" indent="-28575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Designing products or </a:t>
            </a:r>
            <a:r>
              <a:rPr lang="en-US" sz="2400" spc="-5" dirty="0">
                <a:latin typeface="Times New Roman"/>
                <a:cs typeface="Times New Roman"/>
              </a:rPr>
              <a:t>processes, </a:t>
            </a:r>
            <a:r>
              <a:rPr lang="en-US" sz="2400" dirty="0">
                <a:latin typeface="Times New Roman"/>
                <a:cs typeface="Times New Roman"/>
              </a:rPr>
              <a:t>to identify and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avoid  failure-prone</a:t>
            </a:r>
            <a:r>
              <a:rPr lang="en-US" sz="2400" spc="-1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designs.</a:t>
            </a:r>
          </a:p>
          <a:p>
            <a:pPr marL="755650" marR="577850" lvl="1" indent="-285750">
              <a:lnSpc>
                <a:spcPts val="259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Investigating why existing </a:t>
            </a:r>
            <a:r>
              <a:rPr lang="en-US" sz="2400" spc="-5" dirty="0">
                <a:latin typeface="Times New Roman"/>
                <a:cs typeface="Times New Roman"/>
              </a:rPr>
              <a:t>systems </a:t>
            </a:r>
            <a:r>
              <a:rPr lang="en-US" sz="2400" dirty="0">
                <a:latin typeface="Times New Roman"/>
                <a:cs typeface="Times New Roman"/>
              </a:rPr>
              <a:t>have failed and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 identify possible</a:t>
            </a:r>
            <a:r>
              <a:rPr lang="en-US" sz="2400" spc="-10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causes.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Investigating possible solutions, to help select one with</a:t>
            </a:r>
            <a:r>
              <a:rPr lang="en-US" sz="2400" spc="-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  </a:t>
            </a:r>
            <a:r>
              <a:rPr lang="en-US" sz="2400" spc="-5" dirty="0">
                <a:latin typeface="Times New Roman"/>
                <a:cs typeface="Times New Roman"/>
              </a:rPr>
              <a:t>acceptable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risk.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marR="104775" lvl="1" indent="-285750">
              <a:lnSpc>
                <a:spcPts val="259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Planning actions, in order to identify </a:t>
            </a:r>
            <a:r>
              <a:rPr lang="en-US" sz="2400" spc="-5" dirty="0">
                <a:latin typeface="Times New Roman"/>
                <a:cs typeface="Times New Roman"/>
              </a:rPr>
              <a:t>risks </a:t>
            </a:r>
            <a:r>
              <a:rPr lang="en-US" sz="2400" dirty="0">
                <a:latin typeface="Times New Roman"/>
                <a:cs typeface="Times New Roman"/>
              </a:rPr>
              <a:t>in the plan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 hence identify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countermeasures.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Industries that frequently use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FMEA: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Consumer products: toys/home appliances/home  electronics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Automotive</a:t>
            </a:r>
            <a:r>
              <a:rPr lang="en-US" sz="2800" spc="-10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industry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Aero/space: Boeing,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NASA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 err="1">
                <a:latin typeface="Times New Roman"/>
                <a:cs typeface="Times New Roman"/>
              </a:rPr>
              <a:t>Defence</a:t>
            </a:r>
            <a:r>
              <a:rPr lang="en-US" sz="2800" dirty="0">
                <a:latin typeface="Times New Roman"/>
                <a:cs typeface="Times New Roman"/>
              </a:rPr>
              <a:t> industry: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DoD</a:t>
            </a:r>
          </a:p>
          <a:p>
            <a:pPr marL="755650" marR="49657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  <a:tab pos="177990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Process industries, e.g., oil and gas,</a:t>
            </a:r>
            <a:r>
              <a:rPr lang="en-US" sz="2800" spc="-1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chemical  plants	</a:t>
            </a:r>
            <a:r>
              <a:rPr lang="en-US" sz="2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industrial control</a:t>
            </a:r>
            <a:r>
              <a:rPr lang="en-US" sz="28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  <a:tab pos="3627754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Software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industry?	</a:t>
            </a:r>
            <a:r>
              <a:rPr lang="en-US" sz="2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not quite popular</a:t>
            </a:r>
            <a:r>
              <a:rPr lang="en-US" sz="28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yet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758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26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229616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FMEA cannot be done until design has  proceeded to the point that system elements  have been selected at the level the analysis is  to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explore	</a:t>
            </a:r>
            <a:r>
              <a:rPr lang="en-US" sz="3200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in software</a:t>
            </a:r>
            <a:r>
              <a:rPr lang="en-US"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lang="en-US"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  software architecture is finalized (requirement  volatility kills</a:t>
            </a:r>
            <a:r>
              <a:rPr lang="en-US"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FMEA!)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lang="en-US" sz="2900" dirty="0">
              <a:latin typeface="Times New Roman"/>
              <a:cs typeface="Times New Roman"/>
            </a:endParaRPr>
          </a:p>
          <a:p>
            <a:pPr marL="355600" marR="69532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FMEA can be done anytime in the system  lifetime, from initial design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onward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24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484505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Define the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to be analyzed, and obtain necessary  drawings, charts, descriptions, diagrams, component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lists.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Know exactly what you’re analyzing; is it an area, activity,  equipment? – all of it, or part of it? What targets are to be considered?  What mission phases are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included?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Break the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down into convenient and logical</a:t>
            </a:r>
            <a:r>
              <a:rPr lang="en-US" sz="2400" spc="-1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elements.</a:t>
            </a:r>
          </a:p>
          <a:p>
            <a:pPr marL="755650" marR="74930" lvl="1" indent="-28575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System breakdown can be either functional (according to what the  System elements “do”), or geographic/architectural (i.e., according to  where the system elements “are”), or both (i.e., functional within the  geographic, or </a:t>
            </a:r>
            <a:r>
              <a:rPr lang="en-US" sz="2000" i="1" spc="-5" dirty="0">
                <a:latin typeface="Times New Roman"/>
                <a:cs typeface="Times New Roman"/>
              </a:rPr>
              <a:t>vice</a:t>
            </a:r>
            <a:r>
              <a:rPr lang="en-US" sz="2000" i="1" spc="-35" dirty="0">
                <a:latin typeface="Times New Roman"/>
                <a:cs typeface="Times New Roman"/>
              </a:rPr>
              <a:t> </a:t>
            </a:r>
            <a:r>
              <a:rPr lang="en-US" sz="2000" i="1" spc="-5" dirty="0">
                <a:latin typeface="Times New Roman"/>
                <a:cs typeface="Times New Roman"/>
              </a:rPr>
              <a:t>versa).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Establish a coding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to identify </a:t>
            </a:r>
            <a:r>
              <a:rPr lang="en-US" sz="2400" spc="-5" dirty="0">
                <a:latin typeface="Times New Roman"/>
                <a:cs typeface="Times New Roman"/>
              </a:rPr>
              <a:t>system</a:t>
            </a:r>
            <a:r>
              <a:rPr lang="en-US" sz="2400" spc="-1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elements.</a:t>
            </a: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Analyze </a:t>
            </a:r>
            <a:r>
              <a:rPr lang="en-US" sz="2400" spc="-5" dirty="0">
                <a:latin typeface="Times New Roman"/>
                <a:cs typeface="Times New Roman"/>
              </a:rPr>
              <a:t>(FMEA)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7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FMEA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Outputs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– Spreadsheet documenting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each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failure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mode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possible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causes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possible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consequences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possible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remedies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– Usually computer records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kept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418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2225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Identification: </a:t>
            </a:r>
            <a:r>
              <a:rPr lang="en-US" sz="3200" spc="-5" dirty="0">
                <a:latin typeface="Times New Roman"/>
                <a:cs typeface="Times New Roman"/>
              </a:rPr>
              <a:t>How ( i.e., in what ways) can  this element fail (failure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modes)?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6356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Ramification: </a:t>
            </a:r>
            <a:r>
              <a:rPr lang="en-US" sz="3200" spc="-5" dirty="0">
                <a:latin typeface="Times New Roman"/>
                <a:cs typeface="Times New Roman"/>
              </a:rPr>
              <a:t>What will happen to the  system and its environment if this element  does fail in each of the ways available to it  </a:t>
            </a:r>
            <a:r>
              <a:rPr lang="en-US" sz="3200" spc="-10" dirty="0">
                <a:latin typeface="Times New Roman"/>
                <a:cs typeface="Times New Roman"/>
              </a:rPr>
              <a:t>(failure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effects)?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Prevention: </a:t>
            </a:r>
            <a:r>
              <a:rPr lang="en-US" sz="3200" spc="-5" dirty="0">
                <a:latin typeface="Times New Roman"/>
                <a:cs typeface="Times New Roman"/>
              </a:rPr>
              <a:t>What needs to be done to prevent  or mitigate the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problem?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419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33743"/>
            <a:ext cx="4419600" cy="5448057"/>
          </a:xfrm>
        </p:spPr>
        <p:txBody>
          <a:bodyPr>
            <a:normAutofit fontScale="62500" lnSpcReduction="20000"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Interface</a:t>
            </a:r>
            <a:r>
              <a:rPr lang="en-US" sz="4000" b="1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matrix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 marR="234950">
              <a:lnSpc>
                <a:spcPct val="100000"/>
              </a:lnSpc>
              <a:spcBef>
                <a:spcPts val="68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Reflects how  components of</a:t>
            </a:r>
            <a:r>
              <a:rPr lang="en-US" sz="3600" spc="-1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the  </a:t>
            </a:r>
            <a:r>
              <a:rPr lang="en-US" sz="3600" spc="-5" dirty="0">
                <a:latin typeface="Times New Roman"/>
                <a:cs typeface="Times New Roman"/>
              </a:rPr>
              <a:t>system </a:t>
            </a:r>
            <a:r>
              <a:rPr lang="en-US" sz="3600" dirty="0">
                <a:latin typeface="Times New Roman"/>
                <a:cs typeface="Times New Roman"/>
              </a:rPr>
              <a:t>are  </a:t>
            </a:r>
            <a:r>
              <a:rPr lang="en-US" sz="3600" spc="-5" dirty="0">
                <a:latin typeface="Times New Roman"/>
                <a:cs typeface="Times New Roman"/>
              </a:rPr>
              <a:t>connected </a:t>
            </a:r>
            <a:r>
              <a:rPr lang="en-US" sz="3600" dirty="0">
                <a:latin typeface="Times New Roman"/>
                <a:cs typeface="Times New Roman"/>
              </a:rPr>
              <a:t>&amp;  function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latin typeface="Times New Roman"/>
                <a:cs typeface="Times New Roman"/>
              </a:rPr>
              <a:t>together</a:t>
            </a:r>
          </a:p>
          <a:p>
            <a:pPr marL="355600" marR="234950">
              <a:lnSpc>
                <a:spcPct val="100000"/>
              </a:lnSpc>
              <a:spcBef>
                <a:spcPts val="685"/>
              </a:spcBef>
            </a:pPr>
            <a:r>
              <a:rPr lang="en-US" sz="3600" dirty="0" smtClean="0">
                <a:latin typeface="Times New Roman"/>
                <a:cs typeface="Times New Roman"/>
              </a:rPr>
              <a:t>Numbers in each corner represent the interface type</a:t>
            </a:r>
          </a:p>
          <a:p>
            <a:pPr marL="795655" marR="234950" lvl="1">
              <a:spcBef>
                <a:spcPts val="685"/>
              </a:spcBef>
            </a:pPr>
            <a:r>
              <a:rPr lang="en-US" sz="3160" dirty="0" smtClean="0">
                <a:latin typeface="Times New Roman"/>
                <a:cs typeface="Times New Roman"/>
              </a:rPr>
              <a:t>+2 – interaction is necessary for function</a:t>
            </a:r>
          </a:p>
          <a:p>
            <a:pPr marL="795655" marR="234950" lvl="1">
              <a:spcBef>
                <a:spcPts val="685"/>
              </a:spcBef>
            </a:pPr>
            <a:r>
              <a:rPr lang="en-US" sz="3160" dirty="0" smtClean="0">
                <a:latin typeface="Times New Roman"/>
                <a:cs typeface="Times New Roman"/>
              </a:rPr>
              <a:t>+1 – interaction is beneficial but not absolutely necessary</a:t>
            </a:r>
          </a:p>
          <a:p>
            <a:pPr marL="795655" marR="234950" lvl="1">
              <a:spcBef>
                <a:spcPts val="685"/>
              </a:spcBef>
            </a:pPr>
            <a:r>
              <a:rPr lang="en-US" sz="3160" dirty="0" smtClean="0">
                <a:latin typeface="Times New Roman"/>
                <a:cs typeface="Times New Roman"/>
              </a:rPr>
              <a:t>0- interaction does not affect functionality</a:t>
            </a:r>
          </a:p>
          <a:p>
            <a:pPr marL="795655" marR="234950" lvl="1">
              <a:spcBef>
                <a:spcPts val="685"/>
              </a:spcBef>
            </a:pPr>
            <a:r>
              <a:rPr lang="en-US" sz="3160" dirty="0" smtClean="0">
                <a:latin typeface="Times New Roman"/>
                <a:cs typeface="Times New Roman"/>
              </a:rPr>
              <a:t>-1 interaction causes negative effect but does not prevent functionality</a:t>
            </a:r>
          </a:p>
          <a:p>
            <a:pPr marL="795655" marR="234950" lvl="1">
              <a:spcBef>
                <a:spcPts val="685"/>
              </a:spcBef>
            </a:pPr>
            <a:r>
              <a:rPr lang="en-US" sz="3160" dirty="0" smtClean="0">
                <a:latin typeface="Times New Roman"/>
                <a:cs typeface="Times New Roman"/>
              </a:rPr>
              <a:t>-2 interact must be prevented to achieve functionality</a:t>
            </a:r>
          </a:p>
          <a:p>
            <a:pPr marL="795655" marR="234950" lvl="1">
              <a:spcBef>
                <a:spcPts val="685"/>
              </a:spcBef>
            </a:pPr>
            <a:endParaRPr lang="en-US" sz="316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7854187" y="1552702"/>
            <a:ext cx="142430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Components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5257800" y="1905000"/>
            <a:ext cx="4694682" cy="947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5257800" y="2852927"/>
            <a:ext cx="4694682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5257800" y="3832097"/>
            <a:ext cx="4694682" cy="97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/>
          <p:cNvSpPr/>
          <p:nvPr/>
        </p:nvSpPr>
        <p:spPr>
          <a:xfrm>
            <a:off x="5257800" y="4811268"/>
            <a:ext cx="4694682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 txBox="1"/>
          <p:nvPr/>
        </p:nvSpPr>
        <p:spPr>
          <a:xfrm>
            <a:off x="4892932" y="4177852"/>
            <a:ext cx="332105" cy="142367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Comp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nents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21"/>
          <p:cNvSpPr/>
          <p:nvPr/>
        </p:nvSpPr>
        <p:spPr>
          <a:xfrm>
            <a:off x="5257800" y="5790438"/>
            <a:ext cx="4694682" cy="2674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1159990"/>
            <a:ext cx="5257799" cy="712117"/>
          </a:xfrm>
          <a:prstGeom prst="rect">
            <a:avLst/>
          </a:prstGeom>
          <a:blipFill>
            <a:blip r:embed="rId7" cstate="print"/>
            <a:srcRect/>
            <a:stretch>
              <a:fillRect l="-13320" r="-1118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70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How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038600"/>
            <a:ext cx="9052560" cy="24245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 = Probabilities (chance) of occurrences  S = Seriousness of failure</a:t>
            </a:r>
          </a:p>
          <a:p>
            <a:r>
              <a:rPr lang="en-US" dirty="0"/>
              <a:t>D = Likelihood that the defect will reach the customer  R = Risk priority measure (P x S x D)</a:t>
            </a:r>
          </a:p>
          <a:p>
            <a:pPr lvl="1"/>
            <a:r>
              <a:rPr lang="en-US" dirty="0"/>
              <a:t>1 = very low or none  2 = low or minor</a:t>
            </a:r>
          </a:p>
          <a:p>
            <a:pPr lvl="1"/>
            <a:r>
              <a:rPr lang="en-US" dirty="0"/>
              <a:t>3 = moderate or significant  4 = high</a:t>
            </a:r>
          </a:p>
          <a:p>
            <a:pPr lvl="1"/>
            <a:r>
              <a:rPr lang="en-US" dirty="0"/>
              <a:t>5 = very high or </a:t>
            </a:r>
            <a:r>
              <a:rPr lang="en-US" dirty="0" smtClean="0"/>
              <a:t>catastrophic</a:t>
            </a:r>
          </a:p>
          <a:p>
            <a:r>
              <a:rPr lang="en-US" dirty="0" smtClean="0"/>
              <a:t>Use the interface matrix to propagate failures</a:t>
            </a:r>
            <a:endParaRPr lang="en-US" dirty="0"/>
          </a:p>
          <a:p>
            <a:endParaRPr lang="en-US" dirty="0"/>
          </a:p>
        </p:txBody>
      </p:sp>
      <p:sp>
        <p:nvSpPr>
          <p:cNvPr id="5" name="object 10"/>
          <p:cNvSpPr/>
          <p:nvPr/>
        </p:nvSpPr>
        <p:spPr>
          <a:xfrm>
            <a:off x="793497" y="1295400"/>
            <a:ext cx="5471921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/>
          <p:nvPr/>
        </p:nvSpPr>
        <p:spPr>
          <a:xfrm>
            <a:off x="6265419" y="1295400"/>
            <a:ext cx="1223771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7489191" y="1295400"/>
            <a:ext cx="1837181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793497" y="1569721"/>
            <a:ext cx="8532875" cy="386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/>
          <p:cNvSpPr/>
          <p:nvPr/>
        </p:nvSpPr>
        <p:spPr>
          <a:xfrm>
            <a:off x="1086866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/>
          <p:cNvSpPr/>
          <p:nvPr/>
        </p:nvSpPr>
        <p:spPr>
          <a:xfrm>
            <a:off x="1936115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2664587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/>
          <p:cNvSpPr/>
          <p:nvPr/>
        </p:nvSpPr>
        <p:spPr>
          <a:xfrm>
            <a:off x="3539364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/>
          <p:cNvSpPr/>
          <p:nvPr/>
        </p:nvSpPr>
        <p:spPr>
          <a:xfrm>
            <a:off x="4536441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/>
          <p:nvPr/>
        </p:nvSpPr>
        <p:spPr>
          <a:xfrm>
            <a:off x="5544566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/>
          <p:cNvSpPr/>
          <p:nvPr/>
        </p:nvSpPr>
        <p:spPr>
          <a:xfrm>
            <a:off x="6265038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/>
          <p:nvPr/>
        </p:nvSpPr>
        <p:spPr>
          <a:xfrm>
            <a:off x="6552692" y="1563624"/>
            <a:ext cx="0" cy="392430"/>
          </a:xfrm>
          <a:custGeom>
            <a:avLst/>
            <a:gdLst/>
            <a:ahLst/>
            <a:cxnLst/>
            <a:rect l="l" t="t" r="r" b="b"/>
            <a:pathLst>
              <a:path h="392429">
                <a:moveTo>
                  <a:pt x="0" y="0"/>
                </a:moveTo>
                <a:lnTo>
                  <a:pt x="0" y="39242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2"/>
          <p:cNvSpPr/>
          <p:nvPr/>
        </p:nvSpPr>
        <p:spPr>
          <a:xfrm>
            <a:off x="6841491" y="1563624"/>
            <a:ext cx="0" cy="392430"/>
          </a:xfrm>
          <a:custGeom>
            <a:avLst/>
            <a:gdLst/>
            <a:ahLst/>
            <a:cxnLst/>
            <a:rect l="l" t="t" r="r" b="b"/>
            <a:pathLst>
              <a:path h="392429">
                <a:moveTo>
                  <a:pt x="0" y="0"/>
                </a:moveTo>
                <a:lnTo>
                  <a:pt x="0" y="39242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3"/>
          <p:cNvSpPr/>
          <p:nvPr/>
        </p:nvSpPr>
        <p:spPr>
          <a:xfrm>
            <a:off x="7128765" y="1563624"/>
            <a:ext cx="0" cy="392430"/>
          </a:xfrm>
          <a:custGeom>
            <a:avLst/>
            <a:gdLst/>
            <a:ahLst/>
            <a:cxnLst/>
            <a:rect l="l" t="t" r="r" b="b"/>
            <a:pathLst>
              <a:path h="392429">
                <a:moveTo>
                  <a:pt x="0" y="0"/>
                </a:moveTo>
                <a:lnTo>
                  <a:pt x="0" y="39242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4"/>
          <p:cNvSpPr/>
          <p:nvPr/>
        </p:nvSpPr>
        <p:spPr>
          <a:xfrm>
            <a:off x="7489191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/>
          <p:cNvSpPr/>
          <p:nvPr/>
        </p:nvSpPr>
        <p:spPr>
          <a:xfrm>
            <a:off x="8641716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/>
          <p:cNvSpPr/>
          <p:nvPr/>
        </p:nvSpPr>
        <p:spPr>
          <a:xfrm>
            <a:off x="6258561" y="1570102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>
                <a:moveTo>
                  <a:pt x="0" y="0"/>
                </a:moveTo>
                <a:lnTo>
                  <a:pt x="1236726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7"/>
          <p:cNvSpPr/>
          <p:nvPr/>
        </p:nvSpPr>
        <p:spPr>
          <a:xfrm>
            <a:off x="786638" y="1935480"/>
            <a:ext cx="8545830" cy="0"/>
          </a:xfrm>
          <a:custGeom>
            <a:avLst/>
            <a:gdLst/>
            <a:ahLst/>
            <a:cxnLst/>
            <a:rect l="l" t="t" r="r" b="b"/>
            <a:pathLst>
              <a:path w="8545830">
                <a:moveTo>
                  <a:pt x="0" y="0"/>
                </a:moveTo>
                <a:lnTo>
                  <a:pt x="854583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8"/>
          <p:cNvSpPr/>
          <p:nvPr/>
        </p:nvSpPr>
        <p:spPr>
          <a:xfrm>
            <a:off x="793116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/>
          <p:cNvSpPr/>
          <p:nvPr/>
        </p:nvSpPr>
        <p:spPr>
          <a:xfrm>
            <a:off x="9325992" y="1289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/>
          <p:cNvSpPr/>
          <p:nvPr/>
        </p:nvSpPr>
        <p:spPr>
          <a:xfrm>
            <a:off x="786638" y="1295400"/>
            <a:ext cx="8545830" cy="0"/>
          </a:xfrm>
          <a:custGeom>
            <a:avLst/>
            <a:gdLst/>
            <a:ahLst/>
            <a:cxnLst/>
            <a:rect l="l" t="t" r="r" b="b"/>
            <a:pathLst>
              <a:path w="8545830">
                <a:moveTo>
                  <a:pt x="0" y="0"/>
                </a:moveTo>
                <a:lnTo>
                  <a:pt x="854583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/>
          <p:cNvSpPr txBox="1"/>
          <p:nvPr/>
        </p:nvSpPr>
        <p:spPr>
          <a:xfrm>
            <a:off x="7844537" y="1335786"/>
            <a:ext cx="136017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3769" marR="5080" indent="-22225" algn="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Action  </a:t>
            </a:r>
            <a:r>
              <a:rPr sz="1200" spc="-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aken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33"/>
          <p:cNvSpPr/>
          <p:nvPr/>
        </p:nvSpPr>
        <p:spPr>
          <a:xfrm>
            <a:off x="793497" y="1956054"/>
            <a:ext cx="8532875" cy="979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/>
          <p:cNvSpPr/>
          <p:nvPr/>
        </p:nvSpPr>
        <p:spPr>
          <a:xfrm>
            <a:off x="1086866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/>
          <p:cNvSpPr/>
          <p:nvPr/>
        </p:nvSpPr>
        <p:spPr>
          <a:xfrm>
            <a:off x="1936115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/>
          <p:cNvSpPr/>
          <p:nvPr/>
        </p:nvSpPr>
        <p:spPr>
          <a:xfrm>
            <a:off x="2664587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/>
          <p:cNvSpPr/>
          <p:nvPr/>
        </p:nvSpPr>
        <p:spPr>
          <a:xfrm>
            <a:off x="3539364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/>
          <p:cNvSpPr/>
          <p:nvPr/>
        </p:nvSpPr>
        <p:spPr>
          <a:xfrm>
            <a:off x="4536441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9"/>
          <p:cNvSpPr/>
          <p:nvPr/>
        </p:nvSpPr>
        <p:spPr>
          <a:xfrm>
            <a:off x="5544566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0"/>
          <p:cNvSpPr/>
          <p:nvPr/>
        </p:nvSpPr>
        <p:spPr>
          <a:xfrm>
            <a:off x="6265038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1"/>
          <p:cNvSpPr/>
          <p:nvPr/>
        </p:nvSpPr>
        <p:spPr>
          <a:xfrm>
            <a:off x="6552692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2"/>
          <p:cNvSpPr/>
          <p:nvPr/>
        </p:nvSpPr>
        <p:spPr>
          <a:xfrm>
            <a:off x="6841491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3"/>
          <p:cNvSpPr/>
          <p:nvPr/>
        </p:nvSpPr>
        <p:spPr>
          <a:xfrm>
            <a:off x="7128765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4"/>
          <p:cNvSpPr/>
          <p:nvPr/>
        </p:nvSpPr>
        <p:spPr>
          <a:xfrm>
            <a:off x="7489191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5"/>
          <p:cNvSpPr/>
          <p:nvPr/>
        </p:nvSpPr>
        <p:spPr>
          <a:xfrm>
            <a:off x="8641716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6"/>
          <p:cNvSpPr/>
          <p:nvPr/>
        </p:nvSpPr>
        <p:spPr>
          <a:xfrm>
            <a:off x="793116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7"/>
          <p:cNvSpPr/>
          <p:nvPr/>
        </p:nvSpPr>
        <p:spPr>
          <a:xfrm>
            <a:off x="9325992" y="1955292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0"/>
                </a:moveTo>
                <a:lnTo>
                  <a:pt x="0" y="97993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/>
          <p:cNvSpPr/>
          <p:nvPr/>
        </p:nvSpPr>
        <p:spPr>
          <a:xfrm>
            <a:off x="793497" y="2935224"/>
            <a:ext cx="8532875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/>
          <p:cNvSpPr/>
          <p:nvPr/>
        </p:nvSpPr>
        <p:spPr>
          <a:xfrm>
            <a:off x="1086866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/>
          <p:cNvSpPr/>
          <p:nvPr/>
        </p:nvSpPr>
        <p:spPr>
          <a:xfrm>
            <a:off x="1936115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/>
          <p:cNvSpPr/>
          <p:nvPr/>
        </p:nvSpPr>
        <p:spPr>
          <a:xfrm>
            <a:off x="2664587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/>
          <p:cNvSpPr/>
          <p:nvPr/>
        </p:nvSpPr>
        <p:spPr>
          <a:xfrm>
            <a:off x="3539364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/>
          <p:cNvSpPr/>
          <p:nvPr/>
        </p:nvSpPr>
        <p:spPr>
          <a:xfrm>
            <a:off x="4536441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/>
          <p:nvPr/>
        </p:nvSpPr>
        <p:spPr>
          <a:xfrm>
            <a:off x="5544566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/>
          <p:cNvSpPr/>
          <p:nvPr/>
        </p:nvSpPr>
        <p:spPr>
          <a:xfrm>
            <a:off x="6265038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7"/>
          <p:cNvSpPr/>
          <p:nvPr/>
        </p:nvSpPr>
        <p:spPr>
          <a:xfrm>
            <a:off x="6552692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/>
          <p:cNvSpPr/>
          <p:nvPr/>
        </p:nvSpPr>
        <p:spPr>
          <a:xfrm>
            <a:off x="6841491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/>
          <p:cNvSpPr/>
          <p:nvPr/>
        </p:nvSpPr>
        <p:spPr>
          <a:xfrm>
            <a:off x="7128765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0"/>
          <p:cNvSpPr/>
          <p:nvPr/>
        </p:nvSpPr>
        <p:spPr>
          <a:xfrm>
            <a:off x="7489191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/>
          <p:cNvSpPr/>
          <p:nvPr/>
        </p:nvSpPr>
        <p:spPr>
          <a:xfrm>
            <a:off x="8641716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2"/>
          <p:cNvSpPr/>
          <p:nvPr/>
        </p:nvSpPr>
        <p:spPr>
          <a:xfrm>
            <a:off x="793116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/>
          <p:cNvSpPr/>
          <p:nvPr/>
        </p:nvSpPr>
        <p:spPr>
          <a:xfrm>
            <a:off x="9325992" y="293446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/>
          <p:cNvSpPr/>
          <p:nvPr/>
        </p:nvSpPr>
        <p:spPr>
          <a:xfrm>
            <a:off x="786638" y="3124200"/>
            <a:ext cx="8545830" cy="0"/>
          </a:xfrm>
          <a:custGeom>
            <a:avLst/>
            <a:gdLst/>
            <a:ahLst/>
            <a:cxnLst/>
            <a:rect l="l" t="t" r="r" b="b"/>
            <a:pathLst>
              <a:path w="8545830">
                <a:moveTo>
                  <a:pt x="0" y="0"/>
                </a:moveTo>
                <a:lnTo>
                  <a:pt x="854583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66533"/>
              </p:ext>
            </p:extLst>
          </p:nvPr>
        </p:nvGraphicFramePr>
        <p:xfrm>
          <a:off x="838200" y="1295400"/>
          <a:ext cx="7715445" cy="1829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2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4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44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9545" marR="95250" indent="-69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  Part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59079" marR="213360" indent="-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ailure  Mode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13030" marR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Mechanis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&amp; Causes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 Failure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04470" marR="198120" indent="33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Effect(s)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 gridSpan="6">
                  <a:txBody>
                    <a:bodyPr/>
                    <a:lstStyle/>
                    <a:p>
                      <a:pPr marL="126364" marR="2476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21055" algn="l"/>
                          <a:tab pos="1109345" algn="l"/>
                          <a:tab pos="1134745" algn="l"/>
                          <a:tab pos="1384935" algn="l"/>
                          <a:tab pos="1712595" algn="l"/>
                          <a:tab pos="2063114" algn="l"/>
                          <a:tab pos="219710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Current			</a:t>
                      </a:r>
                      <a:r>
                        <a:rPr sz="1200" spc="-1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R.A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	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Recommended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Control	</a:t>
                      </a:r>
                      <a:r>
                        <a:rPr sz="1800" spc="-7" baseline="-32407" dirty="0">
                          <a:latin typeface="Times New Roman"/>
                          <a:cs typeface="Times New Roman"/>
                        </a:rPr>
                        <a:t>P	S	D	</a:t>
                      </a:r>
                      <a:r>
                        <a:rPr sz="1800" baseline="-32407" dirty="0">
                          <a:latin typeface="Times New Roman"/>
                          <a:cs typeface="Times New Roman"/>
                        </a:rPr>
                        <a:t>R		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0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Receive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Loose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Wear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Motor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fails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faulty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Controller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wire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demand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connection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QC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checked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5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Incorrect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controller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Intensive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demand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breakdown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94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signal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 a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long-run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operators.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18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Discover potential single-point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failures.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Assesses risk (FMECA) for potential, single-element  </a:t>
            </a:r>
            <a:r>
              <a:rPr lang="en-US" sz="2800" dirty="0">
                <a:latin typeface="Times New Roman"/>
                <a:cs typeface="Times New Roman"/>
              </a:rPr>
              <a:t>failures for each identified target, within each  mission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phase.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Knowing these things helps</a:t>
            </a:r>
            <a:r>
              <a:rPr lang="en-US" sz="2800" spc="-1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to: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Optimize reliability, </a:t>
            </a:r>
            <a:r>
              <a:rPr lang="en-US" sz="2400" dirty="0">
                <a:latin typeface="Times New Roman"/>
                <a:cs typeface="Times New Roman"/>
              </a:rPr>
              <a:t>hence </a:t>
            </a:r>
            <a:r>
              <a:rPr lang="en-US" sz="2400" spc="-5" dirty="0">
                <a:latin typeface="Times New Roman"/>
                <a:cs typeface="Times New Roman"/>
              </a:rPr>
              <a:t>mission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accomplishment.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Guide design evaluation and</a:t>
            </a:r>
            <a:r>
              <a:rPr lang="en-US" sz="2400" spc="-1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improvement.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Guide design of </a:t>
            </a:r>
            <a:r>
              <a:rPr lang="en-US" sz="2400" spc="-5" dirty="0">
                <a:latin typeface="Times New Roman"/>
                <a:cs typeface="Times New Roman"/>
              </a:rPr>
              <a:t>system to </a:t>
            </a:r>
            <a:r>
              <a:rPr lang="en-US" sz="2400" dirty="0">
                <a:latin typeface="Times New Roman"/>
                <a:cs typeface="Times New Roman"/>
              </a:rPr>
              <a:t>“fail safe” or crash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softly.</a:t>
            </a:r>
          </a:p>
          <a:p>
            <a:pPr marL="755650" marR="607695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Guide design of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to operate satisfactorily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  equipment of “low”</a:t>
            </a:r>
            <a:r>
              <a:rPr lang="en-US" sz="2400" spc="-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reliability.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Guide </a:t>
            </a:r>
            <a:r>
              <a:rPr lang="en-US" sz="2400" dirty="0">
                <a:latin typeface="Times New Roman"/>
                <a:cs typeface="Times New Roman"/>
              </a:rPr>
              <a:t>component/manufacturer</a:t>
            </a:r>
            <a:r>
              <a:rPr lang="en-US" sz="2400" spc="-1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selection.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8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3335" indent="-342900" algn="just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FMEA will find and summarize system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vulnerability  in terms of </a:t>
            </a:r>
            <a:r>
              <a:rPr lang="en-US" sz="2800" spc="-5" dirty="0">
                <a:latin typeface="Times New Roman"/>
                <a:cs typeface="Times New Roman"/>
              </a:rPr>
              <a:t>SPFs, </a:t>
            </a:r>
            <a:r>
              <a:rPr lang="en-US" sz="2800" dirty="0">
                <a:latin typeface="Times New Roman"/>
                <a:cs typeface="Times New Roman"/>
              </a:rPr>
              <a:t>and it </a:t>
            </a:r>
            <a:r>
              <a:rPr lang="en-US" sz="2800" spc="-5" dirty="0">
                <a:latin typeface="Times New Roman"/>
                <a:cs typeface="Times New Roman"/>
              </a:rPr>
              <a:t>requires </a:t>
            </a:r>
            <a:r>
              <a:rPr lang="en-US" sz="2800" dirty="0">
                <a:latin typeface="Times New Roman"/>
                <a:cs typeface="Times New Roman"/>
              </a:rPr>
              <a:t>lots of time, money,  and effort to do</a:t>
            </a:r>
            <a:r>
              <a:rPr lang="en-US" sz="2800" spc="-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so.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What if several SPFs are</a:t>
            </a:r>
            <a:r>
              <a:rPr lang="en-US" sz="2800" spc="-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identified?</a:t>
            </a:r>
          </a:p>
          <a:p>
            <a:pPr marL="755650" marR="730885" lvl="1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  <a:tab pos="4037329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Developing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SPF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paranoia	</a:t>
            </a:r>
            <a:r>
              <a:rPr lang="en-US" sz="2400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leading to</a:t>
            </a:r>
            <a:r>
              <a:rPr lang="en-US"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lang="en-US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redundification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But SPFs are abundant and we encounter them</a:t>
            </a:r>
            <a:r>
              <a:rPr lang="en-US" sz="2800" spc="-1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daily,  yet continue to</a:t>
            </a:r>
            <a:r>
              <a:rPr lang="en-US" sz="2800" spc="-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function.</a:t>
            </a:r>
          </a:p>
          <a:p>
            <a:pPr marL="355600" marR="25336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Most system nastiness failures come from</a:t>
            </a:r>
            <a:r>
              <a:rPr lang="en-US" sz="2800" spc="-19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complex  threats, not from SPFs </a:t>
            </a:r>
            <a:r>
              <a:rPr lang="en-US" sz="2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don’t ignore SPFs, just 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keep them in</a:t>
            </a:r>
            <a:r>
              <a:rPr lang="en-US" sz="28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perspective.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37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Dependability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Graph</a:t>
            </a:r>
          </a:p>
          <a:p>
            <a:r>
              <a:rPr lang="en-US" dirty="0"/>
              <a:t>Fault Trees</a:t>
            </a:r>
          </a:p>
          <a:p>
            <a:pPr lvl="1"/>
            <a:r>
              <a:rPr lang="en-US" dirty="0"/>
              <a:t>Probabilistic fault trees</a:t>
            </a:r>
          </a:p>
          <a:p>
            <a:r>
              <a:rPr lang="en-US" dirty="0"/>
              <a:t>Reliability Block Diagrams</a:t>
            </a:r>
          </a:p>
          <a:p>
            <a:r>
              <a:rPr lang="en-US" dirty="0"/>
              <a:t>Timed Failure Propagation Graphs (covered later in the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70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5938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33339A"/>
                </a:solidFill>
                <a:latin typeface="Times New Roman"/>
                <a:cs typeface="Times New Roman"/>
              </a:rPr>
              <a:t>Method</a:t>
            </a:r>
            <a:r>
              <a:rPr lang="en-US" sz="2800" dirty="0">
                <a:latin typeface="Times New Roman"/>
                <a:cs typeface="Times New Roman"/>
              </a:rPr>
              <a:t>: from known or predicted failure modes</a:t>
            </a:r>
            <a:r>
              <a:rPr lang="en-US" sz="2800" spc="-1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components, determine possible effects </a:t>
            </a:r>
            <a:r>
              <a:rPr lang="en-US" sz="2800" dirty="0">
                <a:latin typeface="Times New Roman"/>
                <a:cs typeface="Times New Roman"/>
              </a:rPr>
              <a:t>on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Good for hazard identification early in</a:t>
            </a:r>
            <a:r>
              <a:rPr lang="en-US" sz="2800" spc="-16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development,  by considering possible failures of system</a:t>
            </a:r>
            <a:r>
              <a:rPr lang="en-US" sz="2800" spc="-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functions:</a:t>
            </a: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loss </a:t>
            </a:r>
            <a:r>
              <a:rPr lang="en-US" sz="2400" dirty="0">
                <a:latin typeface="Times New Roman"/>
                <a:cs typeface="Times New Roman"/>
              </a:rPr>
              <a:t>of function (omission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failure)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function performed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incorrectly</a:t>
            </a:r>
          </a:p>
          <a:p>
            <a:pPr marL="755650" marR="24434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function performed when not required  </a:t>
            </a:r>
            <a:r>
              <a:rPr lang="en-US" sz="2400" dirty="0">
                <a:latin typeface="Times New Roman"/>
                <a:cs typeface="Times New Roman"/>
              </a:rPr>
              <a:t>(commission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failure)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No good for concurrent multiple</a:t>
            </a:r>
            <a:r>
              <a:rPr lang="en-US" sz="2800" spc="-16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failures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No </a:t>
            </a:r>
            <a:r>
              <a:rPr lang="en-US" sz="2800" dirty="0">
                <a:latin typeface="Times New Roman"/>
                <a:cs typeface="Times New Roman"/>
              </a:rPr>
              <a:t>good when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-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change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0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tree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72" y="1143000"/>
            <a:ext cx="9403080" cy="56004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Fault tree analysis is a graphical representation of the major  faults or critical failures associated with a product, the causes  for the faults, and potential countermeasures. </a:t>
            </a:r>
            <a:endParaRPr lang="en-US" dirty="0" smtClean="0"/>
          </a:p>
          <a:p>
            <a:r>
              <a:rPr lang="en-US" dirty="0" smtClean="0"/>
              <a:t>FTA </a:t>
            </a:r>
            <a:r>
              <a:rPr lang="en-US" dirty="0"/>
              <a:t>helps  identify areas of concern for new system design or for  improvement of existing systems. It also helps identify  corrective actions to correct or mitigate problems.</a:t>
            </a:r>
          </a:p>
          <a:p>
            <a:r>
              <a:rPr lang="en-US" dirty="0"/>
              <a:t>FTA can also be defined as a graphic “model” of the  pathways within a system that can lead to a foreseeable,  undesirable event.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pathways interconnect contributory  events and conditions, using standard logic symbols.</a:t>
            </a:r>
          </a:p>
          <a:p>
            <a:r>
              <a:rPr lang="en-US" dirty="0"/>
              <a:t>Fault tree analysis is useful both in designing new systems,  products or services or in dealing with identified problems in  existing products/services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part of process improvement, it  can be used to help identify root causes of trouble and to  design remedies and countermeasures.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  <a:p>
            <a:pPr lvl="1"/>
            <a:r>
              <a:rPr lang="en-US" dirty="0"/>
              <a:t>The preceding events must all happen to enable the output (parallel RBD connection)</a:t>
            </a:r>
          </a:p>
          <a:p>
            <a:r>
              <a:rPr lang="en-US" dirty="0"/>
              <a:t>Or Gate</a:t>
            </a:r>
          </a:p>
          <a:p>
            <a:pPr lvl="1"/>
            <a:r>
              <a:rPr lang="en-US" dirty="0"/>
              <a:t>Either of the two events can lead to the undesirable output (series RBD connection)</a:t>
            </a:r>
          </a:p>
        </p:txBody>
      </p:sp>
    </p:spTree>
    <p:extLst>
      <p:ext uri="{BB962C8B-B14F-4D97-AF65-F5344CB8AC3E}">
        <p14:creationId xmlns:p14="http://schemas.microsoft.com/office/powerpoint/2010/main" val="3533553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</a:t>
            </a:r>
          </a:p>
        </p:txBody>
      </p:sp>
      <p:sp>
        <p:nvSpPr>
          <p:cNvPr id="4" name="object 2"/>
          <p:cNvSpPr/>
          <p:nvPr/>
        </p:nvSpPr>
        <p:spPr>
          <a:xfrm>
            <a:off x="5818843" y="392617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399"/>
                </a:moveTo>
                <a:lnTo>
                  <a:pt x="0" y="266699"/>
                </a:lnTo>
                <a:lnTo>
                  <a:pt x="4644" y="212950"/>
                </a:lnTo>
                <a:lnTo>
                  <a:pt x="17964" y="162888"/>
                </a:lnTo>
                <a:lnTo>
                  <a:pt x="39041" y="117585"/>
                </a:lnTo>
                <a:lnTo>
                  <a:pt x="66955" y="78114"/>
                </a:lnTo>
                <a:lnTo>
                  <a:pt x="100787" y="45548"/>
                </a:lnTo>
                <a:lnTo>
                  <a:pt x="139618" y="20958"/>
                </a:lnTo>
                <a:lnTo>
                  <a:pt x="182529" y="5418"/>
                </a:lnTo>
                <a:lnTo>
                  <a:pt x="228599" y="0"/>
                </a:lnTo>
                <a:lnTo>
                  <a:pt x="274670" y="5418"/>
                </a:lnTo>
                <a:lnTo>
                  <a:pt x="317581" y="20958"/>
                </a:lnTo>
                <a:lnTo>
                  <a:pt x="356412" y="45548"/>
                </a:lnTo>
                <a:lnTo>
                  <a:pt x="390244" y="78114"/>
                </a:lnTo>
                <a:lnTo>
                  <a:pt x="418158" y="117585"/>
                </a:lnTo>
                <a:lnTo>
                  <a:pt x="439235" y="162888"/>
                </a:lnTo>
                <a:lnTo>
                  <a:pt x="452555" y="212950"/>
                </a:lnTo>
                <a:lnTo>
                  <a:pt x="457199" y="266699"/>
                </a:lnTo>
                <a:lnTo>
                  <a:pt x="457199" y="533399"/>
                </a:lnTo>
                <a:lnTo>
                  <a:pt x="0" y="533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918818" y="4110007"/>
            <a:ext cx="29591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742644" y="438337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59" y="3490"/>
                </a:lnTo>
                <a:lnTo>
                  <a:pt x="208459" y="13596"/>
                </a:lnTo>
                <a:lnTo>
                  <a:pt x="164726" y="29768"/>
                </a:lnTo>
                <a:lnTo>
                  <a:pt x="124788" y="51457"/>
                </a:lnTo>
                <a:lnTo>
                  <a:pt x="89273" y="78114"/>
                </a:lnTo>
                <a:lnTo>
                  <a:pt x="58808" y="109190"/>
                </a:lnTo>
                <a:lnTo>
                  <a:pt x="34021" y="144135"/>
                </a:lnTo>
                <a:lnTo>
                  <a:pt x="15538" y="182402"/>
                </a:lnTo>
                <a:lnTo>
                  <a:pt x="3989" y="223439"/>
                </a:lnTo>
                <a:lnTo>
                  <a:pt x="0" y="266700"/>
                </a:lnTo>
                <a:lnTo>
                  <a:pt x="3989" y="309960"/>
                </a:lnTo>
                <a:lnTo>
                  <a:pt x="15538" y="350997"/>
                </a:lnTo>
                <a:lnTo>
                  <a:pt x="34021" y="389264"/>
                </a:lnTo>
                <a:lnTo>
                  <a:pt x="58808" y="424209"/>
                </a:lnTo>
                <a:lnTo>
                  <a:pt x="89273" y="455285"/>
                </a:lnTo>
                <a:lnTo>
                  <a:pt x="124788" y="481942"/>
                </a:lnTo>
                <a:lnTo>
                  <a:pt x="164726" y="503631"/>
                </a:lnTo>
                <a:lnTo>
                  <a:pt x="208459" y="519803"/>
                </a:lnTo>
                <a:lnTo>
                  <a:pt x="255359" y="529909"/>
                </a:lnTo>
                <a:lnTo>
                  <a:pt x="304800" y="533400"/>
                </a:lnTo>
                <a:lnTo>
                  <a:pt x="354240" y="529909"/>
                </a:lnTo>
                <a:lnTo>
                  <a:pt x="401140" y="519803"/>
                </a:lnTo>
                <a:lnTo>
                  <a:pt x="444872" y="503631"/>
                </a:lnTo>
                <a:lnTo>
                  <a:pt x="484810" y="481942"/>
                </a:lnTo>
                <a:lnTo>
                  <a:pt x="520325" y="455285"/>
                </a:lnTo>
                <a:lnTo>
                  <a:pt x="550791" y="424209"/>
                </a:lnTo>
                <a:lnTo>
                  <a:pt x="575578" y="389264"/>
                </a:lnTo>
                <a:lnTo>
                  <a:pt x="594061" y="350997"/>
                </a:lnTo>
                <a:lnTo>
                  <a:pt x="605610" y="309960"/>
                </a:lnTo>
                <a:lnTo>
                  <a:pt x="609600" y="266700"/>
                </a:lnTo>
                <a:lnTo>
                  <a:pt x="605610" y="223439"/>
                </a:lnTo>
                <a:lnTo>
                  <a:pt x="594061" y="182402"/>
                </a:lnTo>
                <a:lnTo>
                  <a:pt x="575578" y="144135"/>
                </a:lnTo>
                <a:lnTo>
                  <a:pt x="550791" y="109190"/>
                </a:lnTo>
                <a:lnTo>
                  <a:pt x="520325" y="78114"/>
                </a:lnTo>
                <a:lnTo>
                  <a:pt x="484810" y="51457"/>
                </a:lnTo>
                <a:lnTo>
                  <a:pt x="444872" y="29768"/>
                </a:lnTo>
                <a:lnTo>
                  <a:pt x="401140" y="13596"/>
                </a:lnTo>
                <a:lnTo>
                  <a:pt x="354240" y="34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742643" y="438337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699"/>
                </a:moveTo>
                <a:lnTo>
                  <a:pt x="3989" y="223439"/>
                </a:lnTo>
                <a:lnTo>
                  <a:pt x="15538" y="182402"/>
                </a:lnTo>
                <a:lnTo>
                  <a:pt x="34021" y="144136"/>
                </a:lnTo>
                <a:lnTo>
                  <a:pt x="58808" y="109190"/>
                </a:lnTo>
                <a:lnTo>
                  <a:pt x="89273" y="78114"/>
                </a:lnTo>
                <a:lnTo>
                  <a:pt x="124789" y="51457"/>
                </a:lnTo>
                <a:lnTo>
                  <a:pt x="164726" y="29768"/>
                </a:lnTo>
                <a:lnTo>
                  <a:pt x="208459" y="13596"/>
                </a:lnTo>
                <a:lnTo>
                  <a:pt x="255359" y="3490"/>
                </a:lnTo>
                <a:lnTo>
                  <a:pt x="304799" y="0"/>
                </a:lnTo>
                <a:lnTo>
                  <a:pt x="354240" y="3490"/>
                </a:lnTo>
                <a:lnTo>
                  <a:pt x="401140" y="13596"/>
                </a:lnTo>
                <a:lnTo>
                  <a:pt x="444873" y="29768"/>
                </a:lnTo>
                <a:lnTo>
                  <a:pt x="484810" y="51457"/>
                </a:lnTo>
                <a:lnTo>
                  <a:pt x="520326" y="78114"/>
                </a:lnTo>
                <a:lnTo>
                  <a:pt x="550791" y="109190"/>
                </a:lnTo>
                <a:lnTo>
                  <a:pt x="575578" y="144136"/>
                </a:lnTo>
                <a:lnTo>
                  <a:pt x="594061" y="182402"/>
                </a:lnTo>
                <a:lnTo>
                  <a:pt x="605610" y="223439"/>
                </a:lnTo>
                <a:lnTo>
                  <a:pt x="609599" y="266699"/>
                </a:lnTo>
                <a:lnTo>
                  <a:pt x="605610" y="309960"/>
                </a:lnTo>
                <a:lnTo>
                  <a:pt x="594061" y="350997"/>
                </a:lnTo>
                <a:lnTo>
                  <a:pt x="575578" y="389263"/>
                </a:lnTo>
                <a:lnTo>
                  <a:pt x="550791" y="424209"/>
                </a:lnTo>
                <a:lnTo>
                  <a:pt x="520326" y="455285"/>
                </a:lnTo>
                <a:lnTo>
                  <a:pt x="484810" y="481942"/>
                </a:lnTo>
                <a:lnTo>
                  <a:pt x="444873" y="503631"/>
                </a:lnTo>
                <a:lnTo>
                  <a:pt x="401140" y="519803"/>
                </a:lnTo>
                <a:lnTo>
                  <a:pt x="354240" y="529909"/>
                </a:lnTo>
                <a:lnTo>
                  <a:pt x="304799" y="533399"/>
                </a:lnTo>
                <a:lnTo>
                  <a:pt x="255359" y="529909"/>
                </a:lnTo>
                <a:lnTo>
                  <a:pt x="208459" y="519803"/>
                </a:lnTo>
                <a:lnTo>
                  <a:pt x="164726" y="503631"/>
                </a:lnTo>
                <a:lnTo>
                  <a:pt x="124789" y="481942"/>
                </a:lnTo>
                <a:lnTo>
                  <a:pt x="89273" y="455285"/>
                </a:lnTo>
                <a:lnTo>
                  <a:pt x="58808" y="424209"/>
                </a:lnTo>
                <a:lnTo>
                  <a:pt x="34021" y="389263"/>
                </a:lnTo>
                <a:lnTo>
                  <a:pt x="15538" y="350997"/>
                </a:lnTo>
                <a:lnTo>
                  <a:pt x="3989" y="309960"/>
                </a:lnTo>
                <a:lnTo>
                  <a:pt x="0" y="266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666444" y="445957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0"/>
                </a:lnTo>
                <a:lnTo>
                  <a:pt x="762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4828244" y="194497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399"/>
                </a:moveTo>
                <a:lnTo>
                  <a:pt x="0" y="266700"/>
                </a:lnTo>
                <a:lnTo>
                  <a:pt x="4644" y="212950"/>
                </a:lnTo>
                <a:lnTo>
                  <a:pt x="17964" y="162888"/>
                </a:lnTo>
                <a:lnTo>
                  <a:pt x="39041" y="117585"/>
                </a:lnTo>
                <a:lnTo>
                  <a:pt x="66955" y="78114"/>
                </a:lnTo>
                <a:lnTo>
                  <a:pt x="100787" y="45548"/>
                </a:lnTo>
                <a:lnTo>
                  <a:pt x="139618" y="20958"/>
                </a:lnTo>
                <a:lnTo>
                  <a:pt x="182529" y="5418"/>
                </a:lnTo>
                <a:lnTo>
                  <a:pt x="228600" y="0"/>
                </a:lnTo>
                <a:lnTo>
                  <a:pt x="274670" y="5418"/>
                </a:lnTo>
                <a:lnTo>
                  <a:pt x="317581" y="20958"/>
                </a:lnTo>
                <a:lnTo>
                  <a:pt x="356412" y="45548"/>
                </a:lnTo>
                <a:lnTo>
                  <a:pt x="390244" y="78114"/>
                </a:lnTo>
                <a:lnTo>
                  <a:pt x="418158" y="117585"/>
                </a:lnTo>
                <a:lnTo>
                  <a:pt x="439235" y="162888"/>
                </a:lnTo>
                <a:lnTo>
                  <a:pt x="452555" y="212950"/>
                </a:lnTo>
                <a:lnTo>
                  <a:pt x="457199" y="266700"/>
                </a:lnTo>
                <a:lnTo>
                  <a:pt x="457199" y="533399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4852019" y="2128808"/>
            <a:ext cx="4210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3913844" y="1106770"/>
            <a:ext cx="2286000" cy="8382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Tahoma"/>
                <a:cs typeface="Tahoma"/>
              </a:rPr>
              <a:t>Hazard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5056844" y="2478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2085044" y="285937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98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1475444" y="3240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276860" indent="635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2085044" y="2859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7952442" y="2859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6047444" y="2859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3990044" y="2859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3380444" y="3240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276860" indent="635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437844" y="3240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55244" indent="-215900">
              <a:lnSpc>
                <a:spcPts val="2100"/>
              </a:lnSpc>
              <a:spcBef>
                <a:spcPts val="620"/>
              </a:spcBef>
            </a:pPr>
            <a:r>
              <a:rPr sz="1800" dirty="0">
                <a:latin typeface="Tahoma"/>
                <a:cs typeface="Tahoma"/>
              </a:rPr>
              <a:t>Compound  </a:t>
            </a: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7" baseline="-20833" dirty="0">
                <a:latin typeface="Tahoma"/>
                <a:cs typeface="Tahoma"/>
              </a:rPr>
              <a:t>A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7342843" y="3240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276860" indent="635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r>
              <a:rPr sz="1800" baseline="-20833" dirty="0">
                <a:latin typeface="Tahoma"/>
                <a:cs typeface="Tahoma"/>
              </a:rPr>
              <a:t>5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038044" y="4764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4980644" y="4764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4371044" y="5145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276860" indent="635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r>
              <a:rPr sz="1800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6428444" y="514537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 marR="276860" indent="635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r>
              <a:rPr sz="1800" baseline="-20833" dirty="0"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4980644" y="476437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6047444" y="4383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 txBox="1"/>
          <p:nvPr/>
        </p:nvSpPr>
        <p:spPr>
          <a:xfrm>
            <a:off x="944584" y="4354261"/>
            <a:ext cx="291909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800" spc="-5" dirty="0">
                <a:latin typeface="Tahoma"/>
                <a:cs typeface="Tahoma"/>
              </a:rPr>
              <a:t>Hazard </a:t>
            </a:r>
            <a:r>
              <a:rPr sz="1800" dirty="0">
                <a:latin typeface="Tahoma"/>
                <a:cs typeface="Tahoma"/>
              </a:rPr>
              <a:t>arises only if basic  </a:t>
            </a:r>
            <a:r>
              <a:rPr sz="1800" spc="-5" dirty="0">
                <a:latin typeface="Tahoma"/>
                <a:cs typeface="Tahoma"/>
              </a:rPr>
              <a:t>events </a:t>
            </a:r>
            <a:r>
              <a:rPr sz="1800" dirty="0">
                <a:latin typeface="Tahoma"/>
                <a:cs typeface="Tahoma"/>
              </a:rPr>
              <a:t>1, 2 and 5 </a:t>
            </a:r>
            <a:r>
              <a:rPr sz="1800" spc="-5" dirty="0">
                <a:latin typeface="Tahoma"/>
                <a:cs typeface="Tahoma"/>
              </a:rPr>
              <a:t>occur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  compound </a:t>
            </a:r>
            <a:r>
              <a:rPr sz="1800" spc="-5" dirty="0">
                <a:latin typeface="Tahoma"/>
                <a:cs typeface="Tahoma"/>
              </a:rPr>
              <a:t>event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occurs.</a:t>
            </a:r>
            <a:endParaRPr sz="1800">
              <a:latin typeface="Tahoma"/>
              <a:cs typeface="Tahoma"/>
            </a:endParaRPr>
          </a:p>
          <a:p>
            <a:pPr marL="12700" marR="62230">
              <a:lnSpc>
                <a:spcPct val="102800"/>
              </a:lnSpc>
              <a:spcBef>
                <a:spcPts val="960"/>
              </a:spcBef>
            </a:pPr>
            <a:r>
              <a:rPr sz="1800" dirty="0">
                <a:latin typeface="Tahoma"/>
                <a:cs typeface="Tahoma"/>
              </a:rPr>
              <a:t>Compound </a:t>
            </a:r>
            <a:r>
              <a:rPr sz="1800" spc="-5" dirty="0">
                <a:latin typeface="Tahoma"/>
                <a:cs typeface="Tahoma"/>
              </a:rPr>
              <a:t>event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occurs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if  basic </a:t>
            </a:r>
            <a:r>
              <a:rPr sz="1800" spc="-5" dirty="0">
                <a:latin typeface="Tahoma"/>
                <a:cs typeface="Tahoma"/>
              </a:rPr>
              <a:t>event </a:t>
            </a:r>
            <a:r>
              <a:rPr sz="1800" dirty="0">
                <a:latin typeface="Tahoma"/>
                <a:cs typeface="Tahoma"/>
              </a:rPr>
              <a:t>3 OR 4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occurs.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8355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 – with probabilities (reliability)</a:t>
            </a:r>
          </a:p>
        </p:txBody>
      </p:sp>
      <p:sp>
        <p:nvSpPr>
          <p:cNvPr id="4" name="object 2"/>
          <p:cNvSpPr/>
          <p:nvPr/>
        </p:nvSpPr>
        <p:spPr>
          <a:xfrm>
            <a:off x="5714999" y="426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399"/>
                </a:moveTo>
                <a:lnTo>
                  <a:pt x="0" y="266699"/>
                </a:lnTo>
                <a:lnTo>
                  <a:pt x="4644" y="212950"/>
                </a:lnTo>
                <a:lnTo>
                  <a:pt x="17964" y="162888"/>
                </a:lnTo>
                <a:lnTo>
                  <a:pt x="39041" y="117585"/>
                </a:lnTo>
                <a:lnTo>
                  <a:pt x="66955" y="78114"/>
                </a:lnTo>
                <a:lnTo>
                  <a:pt x="100787" y="45548"/>
                </a:lnTo>
                <a:lnTo>
                  <a:pt x="139618" y="20958"/>
                </a:lnTo>
                <a:lnTo>
                  <a:pt x="182529" y="5418"/>
                </a:lnTo>
                <a:lnTo>
                  <a:pt x="228599" y="0"/>
                </a:lnTo>
                <a:lnTo>
                  <a:pt x="274670" y="5418"/>
                </a:lnTo>
                <a:lnTo>
                  <a:pt x="317581" y="20958"/>
                </a:lnTo>
                <a:lnTo>
                  <a:pt x="356412" y="45548"/>
                </a:lnTo>
                <a:lnTo>
                  <a:pt x="390244" y="78114"/>
                </a:lnTo>
                <a:lnTo>
                  <a:pt x="418158" y="117585"/>
                </a:lnTo>
                <a:lnTo>
                  <a:pt x="439235" y="162888"/>
                </a:lnTo>
                <a:lnTo>
                  <a:pt x="452555" y="212950"/>
                </a:lnTo>
                <a:lnTo>
                  <a:pt x="457199" y="266699"/>
                </a:lnTo>
                <a:lnTo>
                  <a:pt x="457199" y="533399"/>
                </a:lnTo>
                <a:lnTo>
                  <a:pt x="0" y="533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5638800" y="4724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59" y="3490"/>
                </a:lnTo>
                <a:lnTo>
                  <a:pt x="208459" y="13596"/>
                </a:lnTo>
                <a:lnTo>
                  <a:pt x="164726" y="29768"/>
                </a:lnTo>
                <a:lnTo>
                  <a:pt x="124788" y="51457"/>
                </a:lnTo>
                <a:lnTo>
                  <a:pt x="89273" y="78114"/>
                </a:lnTo>
                <a:lnTo>
                  <a:pt x="58808" y="109190"/>
                </a:lnTo>
                <a:lnTo>
                  <a:pt x="34021" y="144135"/>
                </a:lnTo>
                <a:lnTo>
                  <a:pt x="15538" y="182402"/>
                </a:lnTo>
                <a:lnTo>
                  <a:pt x="3989" y="223439"/>
                </a:lnTo>
                <a:lnTo>
                  <a:pt x="0" y="266700"/>
                </a:lnTo>
                <a:lnTo>
                  <a:pt x="3989" y="309960"/>
                </a:lnTo>
                <a:lnTo>
                  <a:pt x="15538" y="350997"/>
                </a:lnTo>
                <a:lnTo>
                  <a:pt x="34021" y="389264"/>
                </a:lnTo>
                <a:lnTo>
                  <a:pt x="58808" y="424209"/>
                </a:lnTo>
                <a:lnTo>
                  <a:pt x="89273" y="455285"/>
                </a:lnTo>
                <a:lnTo>
                  <a:pt x="124788" y="481942"/>
                </a:lnTo>
                <a:lnTo>
                  <a:pt x="164726" y="503631"/>
                </a:lnTo>
                <a:lnTo>
                  <a:pt x="208459" y="519803"/>
                </a:lnTo>
                <a:lnTo>
                  <a:pt x="255359" y="529909"/>
                </a:lnTo>
                <a:lnTo>
                  <a:pt x="304800" y="533400"/>
                </a:lnTo>
                <a:lnTo>
                  <a:pt x="354240" y="529909"/>
                </a:lnTo>
                <a:lnTo>
                  <a:pt x="401140" y="519803"/>
                </a:lnTo>
                <a:lnTo>
                  <a:pt x="444872" y="503631"/>
                </a:lnTo>
                <a:lnTo>
                  <a:pt x="484810" y="481942"/>
                </a:lnTo>
                <a:lnTo>
                  <a:pt x="520325" y="455285"/>
                </a:lnTo>
                <a:lnTo>
                  <a:pt x="550791" y="424209"/>
                </a:lnTo>
                <a:lnTo>
                  <a:pt x="575578" y="389264"/>
                </a:lnTo>
                <a:lnTo>
                  <a:pt x="594061" y="350997"/>
                </a:lnTo>
                <a:lnTo>
                  <a:pt x="605610" y="309960"/>
                </a:lnTo>
                <a:lnTo>
                  <a:pt x="609600" y="266700"/>
                </a:lnTo>
                <a:lnTo>
                  <a:pt x="605610" y="223439"/>
                </a:lnTo>
                <a:lnTo>
                  <a:pt x="594061" y="182402"/>
                </a:lnTo>
                <a:lnTo>
                  <a:pt x="575578" y="144135"/>
                </a:lnTo>
                <a:lnTo>
                  <a:pt x="550791" y="109190"/>
                </a:lnTo>
                <a:lnTo>
                  <a:pt x="520325" y="78114"/>
                </a:lnTo>
                <a:lnTo>
                  <a:pt x="484810" y="51457"/>
                </a:lnTo>
                <a:lnTo>
                  <a:pt x="444872" y="29768"/>
                </a:lnTo>
                <a:lnTo>
                  <a:pt x="401140" y="13596"/>
                </a:lnTo>
                <a:lnTo>
                  <a:pt x="354240" y="34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638799" y="4724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699"/>
                </a:moveTo>
                <a:lnTo>
                  <a:pt x="3989" y="223439"/>
                </a:lnTo>
                <a:lnTo>
                  <a:pt x="15538" y="182402"/>
                </a:lnTo>
                <a:lnTo>
                  <a:pt x="34021" y="144136"/>
                </a:lnTo>
                <a:lnTo>
                  <a:pt x="58808" y="109190"/>
                </a:lnTo>
                <a:lnTo>
                  <a:pt x="89273" y="78114"/>
                </a:lnTo>
                <a:lnTo>
                  <a:pt x="124789" y="51457"/>
                </a:lnTo>
                <a:lnTo>
                  <a:pt x="164726" y="29768"/>
                </a:lnTo>
                <a:lnTo>
                  <a:pt x="208459" y="13596"/>
                </a:lnTo>
                <a:lnTo>
                  <a:pt x="255359" y="3490"/>
                </a:lnTo>
                <a:lnTo>
                  <a:pt x="304799" y="0"/>
                </a:lnTo>
                <a:lnTo>
                  <a:pt x="354240" y="3490"/>
                </a:lnTo>
                <a:lnTo>
                  <a:pt x="401140" y="13596"/>
                </a:lnTo>
                <a:lnTo>
                  <a:pt x="444873" y="29768"/>
                </a:lnTo>
                <a:lnTo>
                  <a:pt x="484810" y="51457"/>
                </a:lnTo>
                <a:lnTo>
                  <a:pt x="520326" y="78114"/>
                </a:lnTo>
                <a:lnTo>
                  <a:pt x="550791" y="109190"/>
                </a:lnTo>
                <a:lnTo>
                  <a:pt x="575578" y="144136"/>
                </a:lnTo>
                <a:lnTo>
                  <a:pt x="594061" y="182402"/>
                </a:lnTo>
                <a:lnTo>
                  <a:pt x="605610" y="223439"/>
                </a:lnTo>
                <a:lnTo>
                  <a:pt x="609599" y="266699"/>
                </a:lnTo>
                <a:lnTo>
                  <a:pt x="605610" y="309960"/>
                </a:lnTo>
                <a:lnTo>
                  <a:pt x="594061" y="350997"/>
                </a:lnTo>
                <a:lnTo>
                  <a:pt x="575578" y="389263"/>
                </a:lnTo>
                <a:lnTo>
                  <a:pt x="550791" y="424209"/>
                </a:lnTo>
                <a:lnTo>
                  <a:pt x="520326" y="455285"/>
                </a:lnTo>
                <a:lnTo>
                  <a:pt x="484810" y="481942"/>
                </a:lnTo>
                <a:lnTo>
                  <a:pt x="444873" y="503631"/>
                </a:lnTo>
                <a:lnTo>
                  <a:pt x="401140" y="519803"/>
                </a:lnTo>
                <a:lnTo>
                  <a:pt x="354240" y="529909"/>
                </a:lnTo>
                <a:lnTo>
                  <a:pt x="304799" y="533399"/>
                </a:lnTo>
                <a:lnTo>
                  <a:pt x="255359" y="529909"/>
                </a:lnTo>
                <a:lnTo>
                  <a:pt x="208459" y="519803"/>
                </a:lnTo>
                <a:lnTo>
                  <a:pt x="164726" y="503631"/>
                </a:lnTo>
                <a:lnTo>
                  <a:pt x="124789" y="481942"/>
                </a:lnTo>
                <a:lnTo>
                  <a:pt x="89273" y="455285"/>
                </a:lnTo>
                <a:lnTo>
                  <a:pt x="58808" y="424209"/>
                </a:lnTo>
                <a:lnTo>
                  <a:pt x="34021" y="389263"/>
                </a:lnTo>
                <a:lnTo>
                  <a:pt x="15538" y="350997"/>
                </a:lnTo>
                <a:lnTo>
                  <a:pt x="3989" y="309960"/>
                </a:lnTo>
                <a:lnTo>
                  <a:pt x="0" y="266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562600" y="4800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0"/>
                </a:lnTo>
                <a:lnTo>
                  <a:pt x="762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724400" y="228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399"/>
                </a:moveTo>
                <a:lnTo>
                  <a:pt x="0" y="266700"/>
                </a:lnTo>
                <a:lnTo>
                  <a:pt x="4644" y="212950"/>
                </a:lnTo>
                <a:lnTo>
                  <a:pt x="17964" y="162888"/>
                </a:lnTo>
                <a:lnTo>
                  <a:pt x="39041" y="117585"/>
                </a:lnTo>
                <a:lnTo>
                  <a:pt x="66955" y="78114"/>
                </a:lnTo>
                <a:lnTo>
                  <a:pt x="100787" y="45548"/>
                </a:lnTo>
                <a:lnTo>
                  <a:pt x="139618" y="20958"/>
                </a:lnTo>
                <a:lnTo>
                  <a:pt x="182529" y="5418"/>
                </a:lnTo>
                <a:lnTo>
                  <a:pt x="228600" y="0"/>
                </a:lnTo>
                <a:lnTo>
                  <a:pt x="274670" y="5418"/>
                </a:lnTo>
                <a:lnTo>
                  <a:pt x="317581" y="20958"/>
                </a:lnTo>
                <a:lnTo>
                  <a:pt x="356412" y="45548"/>
                </a:lnTo>
                <a:lnTo>
                  <a:pt x="390244" y="78114"/>
                </a:lnTo>
                <a:lnTo>
                  <a:pt x="418158" y="117585"/>
                </a:lnTo>
                <a:lnTo>
                  <a:pt x="439235" y="162888"/>
                </a:lnTo>
                <a:lnTo>
                  <a:pt x="452555" y="212950"/>
                </a:lnTo>
                <a:lnTo>
                  <a:pt x="457199" y="266700"/>
                </a:lnTo>
                <a:lnTo>
                  <a:pt x="457199" y="533399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4748175" y="2469838"/>
            <a:ext cx="4210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810000" y="1447800"/>
            <a:ext cx="2286000" cy="8382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Tahoma"/>
                <a:cs typeface="Tahoma"/>
              </a:rPr>
              <a:t>Hazard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953000" y="2819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981200" y="320040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98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1371600" y="3581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309245" indent="127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1981200" y="3200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7848598" y="3200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5943600" y="3200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3886200" y="3200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3276600" y="3581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309245" indent="127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5334000" y="3581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55244" indent="-266700">
              <a:lnSpc>
                <a:spcPts val="2100"/>
              </a:lnSpc>
              <a:spcBef>
                <a:spcPts val="620"/>
              </a:spcBef>
            </a:pPr>
            <a:r>
              <a:rPr sz="1800" dirty="0">
                <a:latin typeface="Tahoma"/>
                <a:cs typeface="Tahoma"/>
              </a:rPr>
              <a:t>Compound  </a:t>
            </a:r>
            <a:r>
              <a:rPr sz="1800" spc="-5" dirty="0">
                <a:latin typeface="Tahoma"/>
                <a:cs typeface="Tahoma"/>
              </a:rPr>
              <a:t>Event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7238999" y="3581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309245" indent="127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6934200" y="5105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4876800" y="5105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 txBox="1"/>
          <p:nvPr/>
        </p:nvSpPr>
        <p:spPr>
          <a:xfrm>
            <a:off x="4267200" y="5486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309245" indent="127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6324600" y="5486400"/>
            <a:ext cx="1219200" cy="685800"/>
          </a:xfrm>
          <a:prstGeom prst="rect">
            <a:avLst/>
          </a:prstGeom>
          <a:solidFill>
            <a:srgbClr val="FFFB00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7660" marR="309245" indent="12700">
              <a:lnSpc>
                <a:spcPts val="2100"/>
              </a:lnSpc>
              <a:spcBef>
                <a:spcPts val="620"/>
              </a:spcBef>
            </a:pPr>
            <a:r>
              <a:rPr sz="1800" spc="-5" dirty="0">
                <a:latin typeface="Tahoma"/>
                <a:cs typeface="Tahoma"/>
              </a:rPr>
              <a:t>Basic 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4876800" y="51054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5943600" y="4724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 txBox="1"/>
          <p:nvPr/>
        </p:nvSpPr>
        <p:spPr>
          <a:xfrm>
            <a:off x="3809532" y="5836920"/>
            <a:ext cx="234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7695731" y="5836920"/>
            <a:ext cx="234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4038132" y="3246120"/>
            <a:ext cx="234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2133132" y="3246120"/>
            <a:ext cx="234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5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6165333" y="1736408"/>
            <a:ext cx="2228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5 </a:t>
            </a:r>
            <a:r>
              <a:rPr sz="1800" dirty="0">
                <a:latin typeface="Tahoma"/>
                <a:cs typeface="Tahoma"/>
              </a:rPr>
              <a:t>x P</a:t>
            </a:r>
            <a:r>
              <a:rPr sz="1800" baseline="-20833" dirty="0">
                <a:latin typeface="Tahoma"/>
                <a:cs typeface="Tahoma"/>
              </a:rPr>
              <a:t>4 </a:t>
            </a:r>
            <a:r>
              <a:rPr sz="1800" dirty="0">
                <a:latin typeface="Tahoma"/>
                <a:cs typeface="Tahoma"/>
              </a:rPr>
              <a:t>x (P</a:t>
            </a:r>
            <a:r>
              <a:rPr sz="1800" baseline="-20833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+P</a:t>
            </a:r>
            <a:r>
              <a:rPr sz="1800" baseline="-20833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) x</a:t>
            </a:r>
            <a:r>
              <a:rPr sz="1800" spc="1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-7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5412740" y="2560320"/>
            <a:ext cx="302514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Multiplication because of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  <a:tabLst>
                <a:tab pos="2600325" algn="l"/>
              </a:tabLst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+P</a:t>
            </a:r>
            <a:r>
              <a:rPr sz="1800" baseline="-20833" dirty="0">
                <a:latin typeface="Tahoma"/>
                <a:cs typeface="Tahoma"/>
              </a:rPr>
              <a:t>2	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7186600" y="2163351"/>
            <a:ext cx="281305" cy="351790"/>
          </a:xfrm>
          <a:custGeom>
            <a:avLst/>
            <a:gdLst/>
            <a:ahLst/>
            <a:cxnLst/>
            <a:rect l="l" t="t" r="r" b="b"/>
            <a:pathLst>
              <a:path w="281304" h="351789">
                <a:moveTo>
                  <a:pt x="280999" y="35124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7162798" y="2133600"/>
            <a:ext cx="116205" cy="125095"/>
          </a:xfrm>
          <a:custGeom>
            <a:avLst/>
            <a:gdLst/>
            <a:ahLst/>
            <a:cxnLst/>
            <a:rect l="l" t="t" r="r" b="b"/>
            <a:pathLst>
              <a:path w="116204" h="125094">
                <a:moveTo>
                  <a:pt x="0" y="0"/>
                </a:moveTo>
                <a:lnTo>
                  <a:pt x="26776" y="124955"/>
                </a:lnTo>
                <a:lnTo>
                  <a:pt x="116029" y="535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 txBox="1"/>
          <p:nvPr/>
        </p:nvSpPr>
        <p:spPr>
          <a:xfrm>
            <a:off x="764540" y="4451037"/>
            <a:ext cx="5333365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792095">
              <a:lnSpc>
                <a:spcPts val="2100"/>
              </a:lnSpc>
            </a:pP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events assumed  independent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this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case.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42247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1143000"/>
            <a:ext cx="9326880" cy="57528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FTA was first used by Bell Labs in connection with the safety analysis of the Minuteman missile launch control system in 1961.</a:t>
            </a:r>
          </a:p>
          <a:p>
            <a:r>
              <a:rPr lang="en-US" dirty="0"/>
              <a:t>Boeing further developed the technique, applying it to the entire Minuteman system and then to commercial aircraft.</a:t>
            </a:r>
          </a:p>
          <a:p>
            <a:r>
              <a:rPr lang="en-US" dirty="0"/>
              <a:t>Boeing applied FTA as part of a comprehensive safety review of the Apollo system following the launch pad fire on January 27, 1967.</a:t>
            </a:r>
          </a:p>
          <a:p>
            <a:r>
              <a:rPr lang="en-US" dirty="0"/>
              <a:t>FTA was used in the WASH-1400 study (1976) conducted to review nuclear plant power design and to assure the public that the probability of nuclear accidents was very small. The 3-mile island accident occurred March 28, 1979.</a:t>
            </a:r>
          </a:p>
        </p:txBody>
      </p:sp>
    </p:spTree>
    <p:extLst>
      <p:ext uri="{BB962C8B-B14F-4D97-AF65-F5344CB8AC3E}">
        <p14:creationId xmlns:p14="http://schemas.microsoft.com/office/powerpoint/2010/main" val="2456266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Flight Display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413663" y="4916886"/>
            <a:ext cx="3891915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Airport display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"/>
                <a:cs typeface="Arial"/>
              </a:rPr>
              <a:t>Critical information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</a:p>
        </p:txBody>
      </p:sp>
      <p:sp>
        <p:nvSpPr>
          <p:cNvPr id="5" name="object 4"/>
          <p:cNvSpPr/>
          <p:nvPr/>
        </p:nvSpPr>
        <p:spPr>
          <a:xfrm>
            <a:off x="2519493" y="3947672"/>
            <a:ext cx="175037" cy="113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519493" y="3947671"/>
            <a:ext cx="175260" cy="1139190"/>
          </a:xfrm>
          <a:custGeom>
            <a:avLst/>
            <a:gdLst/>
            <a:ahLst/>
            <a:cxnLst/>
            <a:rect l="l" t="t" r="r" b="b"/>
            <a:pathLst>
              <a:path w="175260" h="1139189">
                <a:moveTo>
                  <a:pt x="0" y="1138957"/>
                </a:moveTo>
                <a:lnTo>
                  <a:pt x="175036" y="1040188"/>
                </a:lnTo>
                <a:lnTo>
                  <a:pt x="175036" y="0"/>
                </a:lnTo>
                <a:lnTo>
                  <a:pt x="0" y="98783"/>
                </a:lnTo>
                <a:lnTo>
                  <a:pt x="0" y="1138957"/>
                </a:lnTo>
                <a:close/>
              </a:path>
            </a:pathLst>
          </a:custGeom>
          <a:ln w="10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324115" y="3268903"/>
            <a:ext cx="1370415" cy="777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324116" y="3268902"/>
            <a:ext cx="1370965" cy="777875"/>
          </a:xfrm>
          <a:custGeom>
            <a:avLst/>
            <a:gdLst/>
            <a:ahLst/>
            <a:cxnLst/>
            <a:rect l="l" t="t" r="r" b="b"/>
            <a:pathLst>
              <a:path w="1370964" h="777875">
                <a:moveTo>
                  <a:pt x="0" y="98783"/>
                </a:moveTo>
                <a:lnTo>
                  <a:pt x="50302" y="115482"/>
                </a:lnTo>
                <a:lnTo>
                  <a:pt x="100222" y="132876"/>
                </a:lnTo>
                <a:lnTo>
                  <a:pt x="149752" y="150960"/>
                </a:lnTo>
                <a:lnTo>
                  <a:pt x="198881" y="169729"/>
                </a:lnTo>
                <a:lnTo>
                  <a:pt x="247599" y="189176"/>
                </a:lnTo>
                <a:lnTo>
                  <a:pt x="295896" y="209297"/>
                </a:lnTo>
                <a:lnTo>
                  <a:pt x="343762" y="230085"/>
                </a:lnTo>
                <a:lnTo>
                  <a:pt x="391188" y="251536"/>
                </a:lnTo>
                <a:lnTo>
                  <a:pt x="438163" y="273643"/>
                </a:lnTo>
                <a:lnTo>
                  <a:pt x="484678" y="296402"/>
                </a:lnTo>
                <a:lnTo>
                  <a:pt x="530722" y="319806"/>
                </a:lnTo>
                <a:lnTo>
                  <a:pt x="576286" y="343850"/>
                </a:lnTo>
                <a:lnTo>
                  <a:pt x="621360" y="368529"/>
                </a:lnTo>
                <a:lnTo>
                  <a:pt x="665934" y="393837"/>
                </a:lnTo>
                <a:lnTo>
                  <a:pt x="709998" y="419768"/>
                </a:lnTo>
                <a:lnTo>
                  <a:pt x="753542" y="446317"/>
                </a:lnTo>
                <a:lnTo>
                  <a:pt x="796556" y="473479"/>
                </a:lnTo>
                <a:lnTo>
                  <a:pt x="839030" y="501247"/>
                </a:lnTo>
                <a:lnTo>
                  <a:pt x="880955" y="529617"/>
                </a:lnTo>
                <a:lnTo>
                  <a:pt x="922320" y="558582"/>
                </a:lnTo>
                <a:lnTo>
                  <a:pt x="963116" y="588137"/>
                </a:lnTo>
                <a:lnTo>
                  <a:pt x="1003332" y="618277"/>
                </a:lnTo>
                <a:lnTo>
                  <a:pt x="1042959" y="648997"/>
                </a:lnTo>
                <a:lnTo>
                  <a:pt x="1081987" y="680289"/>
                </a:lnTo>
                <a:lnTo>
                  <a:pt x="1120406" y="712150"/>
                </a:lnTo>
                <a:lnTo>
                  <a:pt x="1158206" y="744573"/>
                </a:lnTo>
                <a:lnTo>
                  <a:pt x="1195377" y="777553"/>
                </a:lnTo>
                <a:lnTo>
                  <a:pt x="1370414" y="678769"/>
                </a:lnTo>
                <a:lnTo>
                  <a:pt x="1332927" y="646107"/>
                </a:lnTo>
                <a:lnTo>
                  <a:pt x="1294843" y="613981"/>
                </a:lnTo>
                <a:lnTo>
                  <a:pt x="1256170" y="582396"/>
                </a:lnTo>
                <a:lnTo>
                  <a:pt x="1216916" y="551357"/>
                </a:lnTo>
                <a:lnTo>
                  <a:pt x="1177092" y="520870"/>
                </a:lnTo>
                <a:lnTo>
                  <a:pt x="1136707" y="490938"/>
                </a:lnTo>
                <a:lnTo>
                  <a:pt x="1095769" y="461568"/>
                </a:lnTo>
                <a:lnTo>
                  <a:pt x="1054288" y="432765"/>
                </a:lnTo>
                <a:lnTo>
                  <a:pt x="1012272" y="404534"/>
                </a:lnTo>
                <a:lnTo>
                  <a:pt x="969731" y="376879"/>
                </a:lnTo>
                <a:lnTo>
                  <a:pt x="926675" y="349807"/>
                </a:lnTo>
                <a:lnTo>
                  <a:pt x="883111" y="323321"/>
                </a:lnTo>
                <a:lnTo>
                  <a:pt x="839050" y="297428"/>
                </a:lnTo>
                <a:lnTo>
                  <a:pt x="794500" y="272133"/>
                </a:lnTo>
                <a:lnTo>
                  <a:pt x="749470" y="247440"/>
                </a:lnTo>
                <a:lnTo>
                  <a:pt x="703971" y="223355"/>
                </a:lnTo>
                <a:lnTo>
                  <a:pt x="658010" y="199883"/>
                </a:lnTo>
                <a:lnTo>
                  <a:pt x="611597" y="177028"/>
                </a:lnTo>
                <a:lnTo>
                  <a:pt x="564740" y="154797"/>
                </a:lnTo>
                <a:lnTo>
                  <a:pt x="517450" y="133195"/>
                </a:lnTo>
                <a:lnTo>
                  <a:pt x="469736" y="112225"/>
                </a:lnTo>
                <a:lnTo>
                  <a:pt x="421605" y="91895"/>
                </a:lnTo>
                <a:lnTo>
                  <a:pt x="373068" y="72208"/>
                </a:lnTo>
                <a:lnTo>
                  <a:pt x="324134" y="53169"/>
                </a:lnTo>
                <a:lnTo>
                  <a:pt x="274811" y="34785"/>
                </a:lnTo>
                <a:lnTo>
                  <a:pt x="225110" y="17060"/>
                </a:lnTo>
                <a:lnTo>
                  <a:pt x="175038" y="0"/>
                </a:lnTo>
                <a:lnTo>
                  <a:pt x="1" y="98783"/>
                </a:lnTo>
                <a:close/>
              </a:path>
            </a:pathLst>
          </a:custGeom>
          <a:ln w="10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537577" y="4697868"/>
            <a:ext cx="1387563" cy="672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1537577" y="4697867"/>
            <a:ext cx="1387475" cy="672465"/>
          </a:xfrm>
          <a:custGeom>
            <a:avLst/>
            <a:gdLst/>
            <a:ahLst/>
            <a:cxnLst/>
            <a:rect l="l" t="t" r="r" b="b"/>
            <a:pathLst>
              <a:path w="1387475" h="672464">
                <a:moveTo>
                  <a:pt x="0" y="155495"/>
                </a:moveTo>
                <a:lnTo>
                  <a:pt x="909339" y="672454"/>
                </a:lnTo>
                <a:lnTo>
                  <a:pt x="1387415" y="399261"/>
                </a:lnTo>
                <a:lnTo>
                  <a:pt x="1387415" y="304691"/>
                </a:lnTo>
                <a:lnTo>
                  <a:pt x="1156952" y="147081"/>
                </a:lnTo>
                <a:lnTo>
                  <a:pt x="1156952" y="289992"/>
                </a:lnTo>
                <a:lnTo>
                  <a:pt x="981915" y="388761"/>
                </a:lnTo>
                <a:lnTo>
                  <a:pt x="934304" y="372076"/>
                </a:lnTo>
                <a:lnTo>
                  <a:pt x="887020" y="354791"/>
                </a:lnTo>
                <a:lnTo>
                  <a:pt x="840070" y="336912"/>
                </a:lnTo>
                <a:lnTo>
                  <a:pt x="793462" y="318442"/>
                </a:lnTo>
                <a:lnTo>
                  <a:pt x="747206" y="299386"/>
                </a:lnTo>
                <a:lnTo>
                  <a:pt x="701308" y="279746"/>
                </a:lnTo>
                <a:lnTo>
                  <a:pt x="655776" y="259527"/>
                </a:lnTo>
                <a:lnTo>
                  <a:pt x="610620" y="238732"/>
                </a:lnTo>
                <a:lnTo>
                  <a:pt x="565846" y="217366"/>
                </a:lnTo>
                <a:lnTo>
                  <a:pt x="521464" y="195433"/>
                </a:lnTo>
                <a:lnTo>
                  <a:pt x="477480" y="172936"/>
                </a:lnTo>
                <a:lnTo>
                  <a:pt x="433903" y="149879"/>
                </a:lnTo>
                <a:lnTo>
                  <a:pt x="390741" y="126266"/>
                </a:lnTo>
                <a:lnTo>
                  <a:pt x="348003" y="102102"/>
                </a:lnTo>
                <a:lnTo>
                  <a:pt x="305695" y="77389"/>
                </a:lnTo>
                <a:lnTo>
                  <a:pt x="263827" y="52131"/>
                </a:lnTo>
                <a:lnTo>
                  <a:pt x="222406" y="26334"/>
                </a:lnTo>
                <a:lnTo>
                  <a:pt x="181441" y="0"/>
                </a:lnTo>
                <a:lnTo>
                  <a:pt x="0" y="105053"/>
                </a:lnTo>
                <a:lnTo>
                  <a:pt x="0" y="155495"/>
                </a:lnTo>
                <a:close/>
              </a:path>
            </a:pathLst>
          </a:custGeom>
          <a:ln w="106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1324115" y="3367686"/>
            <a:ext cx="1195377" cy="1718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324116" y="3367686"/>
            <a:ext cx="1195705" cy="1718945"/>
          </a:xfrm>
          <a:custGeom>
            <a:avLst/>
            <a:gdLst/>
            <a:ahLst/>
            <a:cxnLst/>
            <a:rect l="l" t="t" r="r" b="b"/>
            <a:pathLst>
              <a:path w="1195705" h="1718945">
                <a:moveTo>
                  <a:pt x="0" y="1035899"/>
                </a:moveTo>
                <a:lnTo>
                  <a:pt x="38060" y="1068120"/>
                </a:lnTo>
                <a:lnTo>
                  <a:pt x="76663" y="1099845"/>
                </a:lnTo>
                <a:lnTo>
                  <a:pt x="115800" y="1131069"/>
                </a:lnTo>
                <a:lnTo>
                  <a:pt x="155463" y="1161787"/>
                </a:lnTo>
                <a:lnTo>
                  <a:pt x="195646" y="1191996"/>
                </a:lnTo>
                <a:lnTo>
                  <a:pt x="236339" y="1221691"/>
                </a:lnTo>
                <a:lnTo>
                  <a:pt x="277536" y="1250868"/>
                </a:lnTo>
                <a:lnTo>
                  <a:pt x="319229" y="1279523"/>
                </a:lnTo>
                <a:lnTo>
                  <a:pt x="361410" y="1307651"/>
                </a:lnTo>
                <a:lnTo>
                  <a:pt x="404071" y="1335248"/>
                </a:lnTo>
                <a:lnTo>
                  <a:pt x="447206" y="1362309"/>
                </a:lnTo>
                <a:lnTo>
                  <a:pt x="490805" y="1388830"/>
                </a:lnTo>
                <a:lnTo>
                  <a:pt x="534861" y="1414808"/>
                </a:lnTo>
                <a:lnTo>
                  <a:pt x="579368" y="1440237"/>
                </a:lnTo>
                <a:lnTo>
                  <a:pt x="624316" y="1465113"/>
                </a:lnTo>
                <a:lnTo>
                  <a:pt x="669699" y="1489432"/>
                </a:lnTo>
                <a:lnTo>
                  <a:pt x="715508" y="1513190"/>
                </a:lnTo>
                <a:lnTo>
                  <a:pt x="761737" y="1536382"/>
                </a:lnTo>
                <a:lnTo>
                  <a:pt x="808376" y="1559005"/>
                </a:lnTo>
                <a:lnTo>
                  <a:pt x="855419" y="1581052"/>
                </a:lnTo>
                <a:lnTo>
                  <a:pt x="902858" y="1602522"/>
                </a:lnTo>
                <a:lnTo>
                  <a:pt x="950686" y="1623408"/>
                </a:lnTo>
                <a:lnTo>
                  <a:pt x="998894" y="1643707"/>
                </a:lnTo>
                <a:lnTo>
                  <a:pt x="1047474" y="1663414"/>
                </a:lnTo>
                <a:lnTo>
                  <a:pt x="1096420" y="1682525"/>
                </a:lnTo>
                <a:lnTo>
                  <a:pt x="1145724" y="1701036"/>
                </a:lnTo>
                <a:lnTo>
                  <a:pt x="1195377" y="1718942"/>
                </a:lnTo>
                <a:lnTo>
                  <a:pt x="1195377" y="678769"/>
                </a:lnTo>
                <a:lnTo>
                  <a:pt x="1157751" y="646250"/>
                </a:lnTo>
                <a:lnTo>
                  <a:pt x="1119541" y="614257"/>
                </a:lnTo>
                <a:lnTo>
                  <a:pt x="1080755" y="582795"/>
                </a:lnTo>
                <a:lnTo>
                  <a:pt x="1041402" y="551869"/>
                </a:lnTo>
                <a:lnTo>
                  <a:pt x="1001492" y="521484"/>
                </a:lnTo>
                <a:lnTo>
                  <a:pt x="961032" y="491645"/>
                </a:lnTo>
                <a:lnTo>
                  <a:pt x="920032" y="462357"/>
                </a:lnTo>
                <a:lnTo>
                  <a:pt x="878499" y="433625"/>
                </a:lnTo>
                <a:lnTo>
                  <a:pt x="836444" y="405454"/>
                </a:lnTo>
                <a:lnTo>
                  <a:pt x="793875" y="377849"/>
                </a:lnTo>
                <a:lnTo>
                  <a:pt x="750800" y="350814"/>
                </a:lnTo>
                <a:lnTo>
                  <a:pt x="707228" y="324356"/>
                </a:lnTo>
                <a:lnTo>
                  <a:pt x="663169" y="298479"/>
                </a:lnTo>
                <a:lnTo>
                  <a:pt x="618630" y="273187"/>
                </a:lnTo>
                <a:lnTo>
                  <a:pt x="573621" y="248487"/>
                </a:lnTo>
                <a:lnTo>
                  <a:pt x="528150" y="224382"/>
                </a:lnTo>
                <a:lnTo>
                  <a:pt x="482226" y="200879"/>
                </a:lnTo>
                <a:lnTo>
                  <a:pt x="435858" y="177981"/>
                </a:lnTo>
                <a:lnTo>
                  <a:pt x="389054" y="155695"/>
                </a:lnTo>
                <a:lnTo>
                  <a:pt x="341824" y="134024"/>
                </a:lnTo>
                <a:lnTo>
                  <a:pt x="294176" y="112975"/>
                </a:lnTo>
                <a:lnTo>
                  <a:pt x="246119" y="92552"/>
                </a:lnTo>
                <a:lnTo>
                  <a:pt x="197661" y="72759"/>
                </a:lnTo>
                <a:lnTo>
                  <a:pt x="148811" y="53603"/>
                </a:lnTo>
                <a:lnTo>
                  <a:pt x="99579" y="35087"/>
                </a:lnTo>
                <a:lnTo>
                  <a:pt x="49973" y="17218"/>
                </a:lnTo>
                <a:lnTo>
                  <a:pt x="1" y="0"/>
                </a:lnTo>
                <a:lnTo>
                  <a:pt x="1" y="1035899"/>
                </a:lnTo>
                <a:close/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1324114" y="3268902"/>
            <a:ext cx="1601470" cy="2101850"/>
          </a:xfrm>
          <a:custGeom>
            <a:avLst/>
            <a:gdLst/>
            <a:ahLst/>
            <a:cxnLst/>
            <a:rect l="l" t="t" r="r" b="b"/>
            <a:pathLst>
              <a:path w="1601470" h="2101850">
                <a:moveTo>
                  <a:pt x="0" y="1134683"/>
                </a:moveTo>
                <a:lnTo>
                  <a:pt x="37735" y="1165738"/>
                </a:lnTo>
                <a:lnTo>
                  <a:pt x="75870" y="1196436"/>
                </a:lnTo>
                <a:lnTo>
                  <a:pt x="114402" y="1226775"/>
                </a:lnTo>
                <a:lnTo>
                  <a:pt x="153326" y="1256754"/>
                </a:lnTo>
                <a:lnTo>
                  <a:pt x="192639" y="1286371"/>
                </a:lnTo>
                <a:lnTo>
                  <a:pt x="232336" y="1315625"/>
                </a:lnTo>
                <a:lnTo>
                  <a:pt x="272415" y="1344512"/>
                </a:lnTo>
                <a:lnTo>
                  <a:pt x="312872" y="1373033"/>
                </a:lnTo>
                <a:lnTo>
                  <a:pt x="353703" y="1401184"/>
                </a:lnTo>
                <a:lnTo>
                  <a:pt x="394903" y="1428965"/>
                </a:lnTo>
                <a:lnTo>
                  <a:pt x="213462" y="1534018"/>
                </a:lnTo>
                <a:lnTo>
                  <a:pt x="213462" y="1584460"/>
                </a:lnTo>
                <a:lnTo>
                  <a:pt x="1122802" y="2101420"/>
                </a:lnTo>
                <a:lnTo>
                  <a:pt x="1600878" y="1828226"/>
                </a:lnTo>
                <a:lnTo>
                  <a:pt x="1600878" y="1733657"/>
                </a:lnTo>
                <a:lnTo>
                  <a:pt x="1370415" y="1602620"/>
                </a:lnTo>
                <a:lnTo>
                  <a:pt x="1370415" y="678769"/>
                </a:lnTo>
                <a:lnTo>
                  <a:pt x="1331629" y="647428"/>
                </a:lnTo>
                <a:lnTo>
                  <a:pt x="1292369" y="616534"/>
                </a:lnTo>
                <a:lnTo>
                  <a:pt x="1252642" y="586091"/>
                </a:lnTo>
                <a:lnTo>
                  <a:pt x="1212455" y="556104"/>
                </a:lnTo>
                <a:lnTo>
                  <a:pt x="1171813" y="526574"/>
                </a:lnTo>
                <a:lnTo>
                  <a:pt x="1130722" y="497507"/>
                </a:lnTo>
                <a:lnTo>
                  <a:pt x="1089188" y="468905"/>
                </a:lnTo>
                <a:lnTo>
                  <a:pt x="1047219" y="440772"/>
                </a:lnTo>
                <a:lnTo>
                  <a:pt x="1004819" y="413111"/>
                </a:lnTo>
                <a:lnTo>
                  <a:pt x="961995" y="385926"/>
                </a:lnTo>
                <a:lnTo>
                  <a:pt x="918753" y="359220"/>
                </a:lnTo>
                <a:lnTo>
                  <a:pt x="875099" y="332997"/>
                </a:lnTo>
                <a:lnTo>
                  <a:pt x="831040" y="307261"/>
                </a:lnTo>
                <a:lnTo>
                  <a:pt x="786581" y="282015"/>
                </a:lnTo>
                <a:lnTo>
                  <a:pt x="741728" y="257262"/>
                </a:lnTo>
                <a:lnTo>
                  <a:pt x="696489" y="233006"/>
                </a:lnTo>
                <a:lnTo>
                  <a:pt x="650868" y="209251"/>
                </a:lnTo>
                <a:lnTo>
                  <a:pt x="604871" y="186000"/>
                </a:lnTo>
                <a:lnTo>
                  <a:pt x="558506" y="163256"/>
                </a:lnTo>
                <a:lnTo>
                  <a:pt x="511779" y="141023"/>
                </a:lnTo>
                <a:lnTo>
                  <a:pt x="464694" y="119305"/>
                </a:lnTo>
                <a:lnTo>
                  <a:pt x="417259" y="98105"/>
                </a:lnTo>
                <a:lnTo>
                  <a:pt x="369479" y="77427"/>
                </a:lnTo>
                <a:lnTo>
                  <a:pt x="321362" y="57274"/>
                </a:lnTo>
                <a:lnTo>
                  <a:pt x="272912" y="37649"/>
                </a:lnTo>
                <a:lnTo>
                  <a:pt x="224136" y="18556"/>
                </a:lnTo>
                <a:lnTo>
                  <a:pt x="175040" y="0"/>
                </a:lnTo>
                <a:lnTo>
                  <a:pt x="2" y="98783"/>
                </a:lnTo>
                <a:lnTo>
                  <a:pt x="2" y="1134683"/>
                </a:lnTo>
                <a:close/>
              </a:path>
            </a:pathLst>
          </a:custGeom>
          <a:ln w="22215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430847" y="3506397"/>
            <a:ext cx="982344" cy="1452245"/>
          </a:xfrm>
          <a:custGeom>
            <a:avLst/>
            <a:gdLst/>
            <a:ahLst/>
            <a:cxnLst/>
            <a:rect l="l" t="t" r="r" b="b"/>
            <a:pathLst>
              <a:path w="982344" h="1452245">
                <a:moveTo>
                  <a:pt x="0" y="0"/>
                </a:moveTo>
                <a:lnTo>
                  <a:pt x="0" y="890977"/>
                </a:lnTo>
                <a:lnTo>
                  <a:pt x="981915" y="1452034"/>
                </a:lnTo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1729691" y="4908004"/>
            <a:ext cx="1089025" cy="407670"/>
          </a:xfrm>
          <a:custGeom>
            <a:avLst/>
            <a:gdLst/>
            <a:ahLst/>
            <a:cxnLst/>
            <a:rect l="l" t="t" r="r" b="b"/>
            <a:pathLst>
              <a:path w="1089025" h="407670">
                <a:moveTo>
                  <a:pt x="0" y="0"/>
                </a:moveTo>
                <a:lnTo>
                  <a:pt x="712955" y="407675"/>
                </a:lnTo>
                <a:lnTo>
                  <a:pt x="1088571" y="189123"/>
                </a:lnTo>
              </a:path>
            </a:pathLst>
          </a:custGeom>
          <a:ln w="106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1430848" y="3506398"/>
            <a:ext cx="981915" cy="1422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1430847" y="3506397"/>
            <a:ext cx="982344" cy="1452245"/>
          </a:xfrm>
          <a:custGeom>
            <a:avLst/>
            <a:gdLst/>
            <a:ahLst/>
            <a:cxnLst/>
            <a:rect l="l" t="t" r="r" b="b"/>
            <a:pathLst>
              <a:path w="982344" h="1452245">
                <a:moveTo>
                  <a:pt x="21345" y="876189"/>
                </a:moveTo>
                <a:lnTo>
                  <a:pt x="981915" y="1422620"/>
                </a:lnTo>
                <a:lnTo>
                  <a:pt x="981915" y="1452034"/>
                </a:lnTo>
                <a:lnTo>
                  <a:pt x="981915" y="556768"/>
                </a:lnTo>
                <a:lnTo>
                  <a:pt x="0" y="0"/>
                </a:lnTo>
                <a:lnTo>
                  <a:pt x="21345" y="10499"/>
                </a:lnTo>
                <a:lnTo>
                  <a:pt x="21345" y="876189"/>
                </a:lnTo>
                <a:close/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4120516" y="4799417"/>
            <a:ext cx="174919" cy="113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4120516" y="4799416"/>
            <a:ext cx="175260" cy="1139190"/>
          </a:xfrm>
          <a:custGeom>
            <a:avLst/>
            <a:gdLst/>
            <a:ahLst/>
            <a:cxnLst/>
            <a:rect l="l" t="t" r="r" b="b"/>
            <a:pathLst>
              <a:path w="175260" h="1139190">
                <a:moveTo>
                  <a:pt x="0" y="1139001"/>
                </a:moveTo>
                <a:lnTo>
                  <a:pt x="174918" y="1040232"/>
                </a:lnTo>
                <a:lnTo>
                  <a:pt x="174918" y="0"/>
                </a:lnTo>
                <a:lnTo>
                  <a:pt x="0" y="98769"/>
                </a:lnTo>
                <a:lnTo>
                  <a:pt x="0" y="1139001"/>
                </a:lnTo>
                <a:close/>
              </a:path>
            </a:pathLst>
          </a:custGeom>
          <a:ln w="10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924992" y="4120692"/>
            <a:ext cx="1370443" cy="777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924992" y="4120691"/>
            <a:ext cx="1370965" cy="777875"/>
          </a:xfrm>
          <a:custGeom>
            <a:avLst/>
            <a:gdLst/>
            <a:ahLst/>
            <a:cxnLst/>
            <a:rect l="l" t="t" r="r" b="b"/>
            <a:pathLst>
              <a:path w="1370964" h="777875">
                <a:moveTo>
                  <a:pt x="0" y="98783"/>
                </a:moveTo>
                <a:lnTo>
                  <a:pt x="50311" y="115482"/>
                </a:lnTo>
                <a:lnTo>
                  <a:pt x="100240" y="132876"/>
                </a:lnTo>
                <a:lnTo>
                  <a:pt x="149778" y="150960"/>
                </a:lnTo>
                <a:lnTo>
                  <a:pt x="198913" y="169728"/>
                </a:lnTo>
                <a:lnTo>
                  <a:pt x="247637" y="189176"/>
                </a:lnTo>
                <a:lnTo>
                  <a:pt x="295940" y="209296"/>
                </a:lnTo>
                <a:lnTo>
                  <a:pt x="343811" y="230084"/>
                </a:lnTo>
                <a:lnTo>
                  <a:pt x="391240" y="251534"/>
                </a:lnTo>
                <a:lnTo>
                  <a:pt x="438218" y="273641"/>
                </a:lnTo>
                <a:lnTo>
                  <a:pt x="484735" y="296399"/>
                </a:lnTo>
                <a:lnTo>
                  <a:pt x="530781" y="319802"/>
                </a:lnTo>
                <a:lnTo>
                  <a:pt x="576346" y="343845"/>
                </a:lnTo>
                <a:lnTo>
                  <a:pt x="621420" y="368523"/>
                </a:lnTo>
                <a:lnTo>
                  <a:pt x="665994" y="393829"/>
                </a:lnTo>
                <a:lnTo>
                  <a:pt x="710056" y="419758"/>
                </a:lnTo>
                <a:lnTo>
                  <a:pt x="753598" y="446305"/>
                </a:lnTo>
                <a:lnTo>
                  <a:pt x="796610" y="473464"/>
                </a:lnTo>
                <a:lnTo>
                  <a:pt x="839081" y="501230"/>
                </a:lnTo>
                <a:lnTo>
                  <a:pt x="881002" y="529596"/>
                </a:lnTo>
                <a:lnTo>
                  <a:pt x="922363" y="558558"/>
                </a:lnTo>
                <a:lnTo>
                  <a:pt x="963154" y="588110"/>
                </a:lnTo>
                <a:lnTo>
                  <a:pt x="1003365" y="618245"/>
                </a:lnTo>
                <a:lnTo>
                  <a:pt x="1042987" y="648960"/>
                </a:lnTo>
                <a:lnTo>
                  <a:pt x="1082008" y="680248"/>
                </a:lnTo>
                <a:lnTo>
                  <a:pt x="1120420" y="712103"/>
                </a:lnTo>
                <a:lnTo>
                  <a:pt x="1158212" y="744520"/>
                </a:lnTo>
                <a:lnTo>
                  <a:pt x="1195375" y="777494"/>
                </a:lnTo>
                <a:lnTo>
                  <a:pt x="1195523" y="777494"/>
                </a:lnTo>
                <a:lnTo>
                  <a:pt x="1370442" y="678725"/>
                </a:lnTo>
                <a:lnTo>
                  <a:pt x="1332965" y="646067"/>
                </a:lnTo>
                <a:lnTo>
                  <a:pt x="1294888" y="613946"/>
                </a:lnTo>
                <a:lnTo>
                  <a:pt x="1256221" y="582365"/>
                </a:lnTo>
                <a:lnTo>
                  <a:pt x="1216972" y="551330"/>
                </a:lnTo>
                <a:lnTo>
                  <a:pt x="1177152" y="520845"/>
                </a:lnTo>
                <a:lnTo>
                  <a:pt x="1136769" y="490917"/>
                </a:lnTo>
                <a:lnTo>
                  <a:pt x="1095833" y="461550"/>
                </a:lnTo>
                <a:lnTo>
                  <a:pt x="1054352" y="432750"/>
                </a:lnTo>
                <a:lnTo>
                  <a:pt x="1012336" y="404520"/>
                </a:lnTo>
                <a:lnTo>
                  <a:pt x="969795" y="376868"/>
                </a:lnTo>
                <a:lnTo>
                  <a:pt x="926737" y="349797"/>
                </a:lnTo>
                <a:lnTo>
                  <a:pt x="883171" y="323314"/>
                </a:lnTo>
                <a:lnTo>
                  <a:pt x="839107" y="297422"/>
                </a:lnTo>
                <a:lnTo>
                  <a:pt x="794554" y="272128"/>
                </a:lnTo>
                <a:lnTo>
                  <a:pt x="749522" y="247436"/>
                </a:lnTo>
                <a:lnTo>
                  <a:pt x="704019" y="223352"/>
                </a:lnTo>
                <a:lnTo>
                  <a:pt x="658054" y="199880"/>
                </a:lnTo>
                <a:lnTo>
                  <a:pt x="611638" y="177027"/>
                </a:lnTo>
                <a:lnTo>
                  <a:pt x="564779" y="154796"/>
                </a:lnTo>
                <a:lnTo>
                  <a:pt x="517486" y="133194"/>
                </a:lnTo>
                <a:lnTo>
                  <a:pt x="469768" y="112225"/>
                </a:lnTo>
                <a:lnTo>
                  <a:pt x="421635" y="91894"/>
                </a:lnTo>
                <a:lnTo>
                  <a:pt x="373097" y="72207"/>
                </a:lnTo>
                <a:lnTo>
                  <a:pt x="324161" y="53169"/>
                </a:lnTo>
                <a:lnTo>
                  <a:pt x="274838" y="34785"/>
                </a:lnTo>
                <a:lnTo>
                  <a:pt x="225137" y="17060"/>
                </a:lnTo>
                <a:lnTo>
                  <a:pt x="175066" y="0"/>
                </a:lnTo>
                <a:lnTo>
                  <a:pt x="0" y="98783"/>
                </a:lnTo>
                <a:close/>
              </a:path>
            </a:pathLst>
          </a:custGeom>
          <a:ln w="10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3138453" y="5549642"/>
            <a:ext cx="1387637" cy="672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3138452" y="5549641"/>
            <a:ext cx="1388110" cy="672465"/>
          </a:xfrm>
          <a:custGeom>
            <a:avLst/>
            <a:gdLst/>
            <a:ahLst/>
            <a:cxnLst/>
            <a:rect l="l" t="t" r="r" b="b"/>
            <a:pathLst>
              <a:path w="1388110" h="672465">
                <a:moveTo>
                  <a:pt x="0" y="155510"/>
                </a:moveTo>
                <a:lnTo>
                  <a:pt x="909428" y="672465"/>
                </a:lnTo>
                <a:lnTo>
                  <a:pt x="1387637" y="399276"/>
                </a:lnTo>
                <a:lnTo>
                  <a:pt x="1387637" y="304706"/>
                </a:lnTo>
                <a:lnTo>
                  <a:pt x="1156982" y="147096"/>
                </a:lnTo>
                <a:lnTo>
                  <a:pt x="1156982" y="290007"/>
                </a:lnTo>
                <a:lnTo>
                  <a:pt x="982063" y="388776"/>
                </a:lnTo>
                <a:lnTo>
                  <a:pt x="934442" y="372091"/>
                </a:lnTo>
                <a:lnTo>
                  <a:pt x="887148" y="354806"/>
                </a:lnTo>
                <a:lnTo>
                  <a:pt x="840189" y="336927"/>
                </a:lnTo>
                <a:lnTo>
                  <a:pt x="793573" y="318457"/>
                </a:lnTo>
                <a:lnTo>
                  <a:pt x="747308" y="299400"/>
                </a:lnTo>
                <a:lnTo>
                  <a:pt x="701403" y="279760"/>
                </a:lnTo>
                <a:lnTo>
                  <a:pt x="655866" y="259541"/>
                </a:lnTo>
                <a:lnTo>
                  <a:pt x="610705" y="238746"/>
                </a:lnTo>
                <a:lnTo>
                  <a:pt x="565928" y="217380"/>
                </a:lnTo>
                <a:lnTo>
                  <a:pt x="521543" y="195446"/>
                </a:lnTo>
                <a:lnTo>
                  <a:pt x="477560" y="172948"/>
                </a:lnTo>
                <a:lnTo>
                  <a:pt x="433985" y="149890"/>
                </a:lnTo>
                <a:lnTo>
                  <a:pt x="390828" y="126276"/>
                </a:lnTo>
                <a:lnTo>
                  <a:pt x="348096" y="102110"/>
                </a:lnTo>
                <a:lnTo>
                  <a:pt x="305798" y="77395"/>
                </a:lnTo>
                <a:lnTo>
                  <a:pt x="263942" y="52136"/>
                </a:lnTo>
                <a:lnTo>
                  <a:pt x="222536" y="26336"/>
                </a:lnTo>
                <a:lnTo>
                  <a:pt x="181589" y="0"/>
                </a:lnTo>
                <a:lnTo>
                  <a:pt x="0" y="105068"/>
                </a:lnTo>
                <a:lnTo>
                  <a:pt x="0" y="155510"/>
                </a:lnTo>
                <a:close/>
              </a:path>
            </a:pathLst>
          </a:custGeom>
          <a:ln w="106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2924992" y="4219475"/>
            <a:ext cx="1195523" cy="17189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2924992" y="4219475"/>
            <a:ext cx="1195705" cy="1718945"/>
          </a:xfrm>
          <a:custGeom>
            <a:avLst/>
            <a:gdLst/>
            <a:ahLst/>
            <a:cxnLst/>
            <a:rect l="l" t="t" r="r" b="b"/>
            <a:pathLst>
              <a:path w="1195704" h="1718945">
                <a:moveTo>
                  <a:pt x="0" y="1035958"/>
                </a:moveTo>
                <a:lnTo>
                  <a:pt x="38072" y="1068169"/>
                </a:lnTo>
                <a:lnTo>
                  <a:pt x="76685" y="1099883"/>
                </a:lnTo>
                <a:lnTo>
                  <a:pt x="115831" y="1131098"/>
                </a:lnTo>
                <a:lnTo>
                  <a:pt x="155502" y="1161809"/>
                </a:lnTo>
                <a:lnTo>
                  <a:pt x="195690" y="1192012"/>
                </a:lnTo>
                <a:lnTo>
                  <a:pt x="236388" y="1221701"/>
                </a:lnTo>
                <a:lnTo>
                  <a:pt x="277588" y="1250873"/>
                </a:lnTo>
                <a:lnTo>
                  <a:pt x="319283" y="1279524"/>
                </a:lnTo>
                <a:lnTo>
                  <a:pt x="361465" y="1307649"/>
                </a:lnTo>
                <a:lnTo>
                  <a:pt x="404126" y="1335243"/>
                </a:lnTo>
                <a:lnTo>
                  <a:pt x="447260" y="1362302"/>
                </a:lnTo>
                <a:lnTo>
                  <a:pt x="490857" y="1388822"/>
                </a:lnTo>
                <a:lnTo>
                  <a:pt x="534912" y="1414799"/>
                </a:lnTo>
                <a:lnTo>
                  <a:pt x="579415" y="1440227"/>
                </a:lnTo>
                <a:lnTo>
                  <a:pt x="624360" y="1465104"/>
                </a:lnTo>
                <a:lnTo>
                  <a:pt x="669739" y="1489423"/>
                </a:lnTo>
                <a:lnTo>
                  <a:pt x="715544" y="1513182"/>
                </a:lnTo>
                <a:lnTo>
                  <a:pt x="761768" y="1536375"/>
                </a:lnTo>
                <a:lnTo>
                  <a:pt x="808403" y="1558998"/>
                </a:lnTo>
                <a:lnTo>
                  <a:pt x="855442" y="1581047"/>
                </a:lnTo>
                <a:lnTo>
                  <a:pt x="902877" y="1602517"/>
                </a:lnTo>
                <a:lnTo>
                  <a:pt x="950700" y="1623404"/>
                </a:lnTo>
                <a:lnTo>
                  <a:pt x="998903" y="1643704"/>
                </a:lnTo>
                <a:lnTo>
                  <a:pt x="1047481" y="1663412"/>
                </a:lnTo>
                <a:lnTo>
                  <a:pt x="1096423" y="1682524"/>
                </a:lnTo>
                <a:lnTo>
                  <a:pt x="1145724" y="1701036"/>
                </a:lnTo>
                <a:lnTo>
                  <a:pt x="1195375" y="1718942"/>
                </a:lnTo>
                <a:lnTo>
                  <a:pt x="1195523" y="1718942"/>
                </a:lnTo>
                <a:lnTo>
                  <a:pt x="1195523" y="678710"/>
                </a:lnTo>
                <a:lnTo>
                  <a:pt x="1157889" y="646197"/>
                </a:lnTo>
                <a:lnTo>
                  <a:pt x="1119671" y="614210"/>
                </a:lnTo>
                <a:lnTo>
                  <a:pt x="1080878" y="582754"/>
                </a:lnTo>
                <a:lnTo>
                  <a:pt x="1041518" y="551833"/>
                </a:lnTo>
                <a:lnTo>
                  <a:pt x="1001600" y="521452"/>
                </a:lnTo>
                <a:lnTo>
                  <a:pt x="961133" y="491617"/>
                </a:lnTo>
                <a:lnTo>
                  <a:pt x="920127" y="462333"/>
                </a:lnTo>
                <a:lnTo>
                  <a:pt x="878589" y="433604"/>
                </a:lnTo>
                <a:lnTo>
                  <a:pt x="836528" y="405436"/>
                </a:lnTo>
                <a:lnTo>
                  <a:pt x="793954" y="377834"/>
                </a:lnTo>
                <a:lnTo>
                  <a:pt x="750876" y="350802"/>
                </a:lnTo>
                <a:lnTo>
                  <a:pt x="707301" y="324346"/>
                </a:lnTo>
                <a:lnTo>
                  <a:pt x="663239" y="298470"/>
                </a:lnTo>
                <a:lnTo>
                  <a:pt x="618698" y="273180"/>
                </a:lnTo>
                <a:lnTo>
                  <a:pt x="573688" y="248481"/>
                </a:lnTo>
                <a:lnTo>
                  <a:pt x="528217" y="224378"/>
                </a:lnTo>
                <a:lnTo>
                  <a:pt x="482295" y="200876"/>
                </a:lnTo>
                <a:lnTo>
                  <a:pt x="435929" y="177979"/>
                </a:lnTo>
                <a:lnTo>
                  <a:pt x="389129" y="155693"/>
                </a:lnTo>
                <a:lnTo>
                  <a:pt x="341903" y="134023"/>
                </a:lnTo>
                <a:lnTo>
                  <a:pt x="294260" y="112974"/>
                </a:lnTo>
                <a:lnTo>
                  <a:pt x="246210" y="92551"/>
                </a:lnTo>
                <a:lnTo>
                  <a:pt x="197760" y="72759"/>
                </a:lnTo>
                <a:lnTo>
                  <a:pt x="148921" y="53603"/>
                </a:lnTo>
                <a:lnTo>
                  <a:pt x="99699" y="35087"/>
                </a:lnTo>
                <a:lnTo>
                  <a:pt x="50105" y="17218"/>
                </a:lnTo>
                <a:lnTo>
                  <a:pt x="148" y="0"/>
                </a:lnTo>
                <a:lnTo>
                  <a:pt x="0" y="0"/>
                </a:lnTo>
                <a:lnTo>
                  <a:pt x="0" y="1035958"/>
                </a:lnTo>
                <a:close/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2924992" y="4120691"/>
            <a:ext cx="1601470" cy="2101850"/>
          </a:xfrm>
          <a:custGeom>
            <a:avLst/>
            <a:gdLst/>
            <a:ahLst/>
            <a:cxnLst/>
            <a:rect l="l" t="t" r="r" b="b"/>
            <a:pathLst>
              <a:path w="1601470" h="2101850">
                <a:moveTo>
                  <a:pt x="0" y="1134742"/>
                </a:moveTo>
                <a:lnTo>
                  <a:pt x="37773" y="1165766"/>
                </a:lnTo>
                <a:lnTo>
                  <a:pt x="75934" y="1196440"/>
                </a:lnTo>
                <a:lnTo>
                  <a:pt x="114482" y="1226763"/>
                </a:lnTo>
                <a:lnTo>
                  <a:pt x="153413" y="1256732"/>
                </a:lnTo>
                <a:lnTo>
                  <a:pt x="192725" y="1286343"/>
                </a:lnTo>
                <a:lnTo>
                  <a:pt x="232415" y="1315595"/>
                </a:lnTo>
                <a:lnTo>
                  <a:pt x="272480" y="1344485"/>
                </a:lnTo>
                <a:lnTo>
                  <a:pt x="312917" y="1373009"/>
                </a:lnTo>
                <a:lnTo>
                  <a:pt x="353725" y="1401165"/>
                </a:lnTo>
                <a:lnTo>
                  <a:pt x="394900" y="1428950"/>
                </a:lnTo>
                <a:lnTo>
                  <a:pt x="395049" y="1428950"/>
                </a:lnTo>
                <a:lnTo>
                  <a:pt x="213459" y="1534018"/>
                </a:lnTo>
                <a:lnTo>
                  <a:pt x="213459" y="1584461"/>
                </a:lnTo>
                <a:lnTo>
                  <a:pt x="1122888" y="2101415"/>
                </a:lnTo>
                <a:lnTo>
                  <a:pt x="1601097" y="1828226"/>
                </a:lnTo>
                <a:lnTo>
                  <a:pt x="1601097" y="1733657"/>
                </a:lnTo>
                <a:lnTo>
                  <a:pt x="1370442" y="1602620"/>
                </a:lnTo>
                <a:lnTo>
                  <a:pt x="1370442" y="678725"/>
                </a:lnTo>
                <a:lnTo>
                  <a:pt x="1331662" y="647388"/>
                </a:lnTo>
                <a:lnTo>
                  <a:pt x="1292408" y="616499"/>
                </a:lnTo>
                <a:lnTo>
                  <a:pt x="1252687" y="586060"/>
                </a:lnTo>
                <a:lnTo>
                  <a:pt x="1212505" y="556076"/>
                </a:lnTo>
                <a:lnTo>
                  <a:pt x="1171868" y="526550"/>
                </a:lnTo>
                <a:lnTo>
                  <a:pt x="1130782" y="497486"/>
                </a:lnTo>
                <a:lnTo>
                  <a:pt x="1089254" y="468887"/>
                </a:lnTo>
                <a:lnTo>
                  <a:pt x="1047288" y="440756"/>
                </a:lnTo>
                <a:lnTo>
                  <a:pt x="1004892" y="413098"/>
                </a:lnTo>
                <a:lnTo>
                  <a:pt x="962071" y="385915"/>
                </a:lnTo>
                <a:lnTo>
                  <a:pt x="918831" y="359211"/>
                </a:lnTo>
                <a:lnTo>
                  <a:pt x="875180" y="332990"/>
                </a:lnTo>
                <a:lnTo>
                  <a:pt x="831122" y="307255"/>
                </a:lnTo>
                <a:lnTo>
                  <a:pt x="786663" y="282010"/>
                </a:lnTo>
                <a:lnTo>
                  <a:pt x="741811" y="257258"/>
                </a:lnTo>
                <a:lnTo>
                  <a:pt x="696571" y="233003"/>
                </a:lnTo>
                <a:lnTo>
                  <a:pt x="650949" y="209249"/>
                </a:lnTo>
                <a:lnTo>
                  <a:pt x="604951" y="185998"/>
                </a:lnTo>
                <a:lnTo>
                  <a:pt x="558583" y="163255"/>
                </a:lnTo>
                <a:lnTo>
                  <a:pt x="511852" y="141023"/>
                </a:lnTo>
                <a:lnTo>
                  <a:pt x="464763" y="119305"/>
                </a:lnTo>
                <a:lnTo>
                  <a:pt x="417323" y="98105"/>
                </a:lnTo>
                <a:lnTo>
                  <a:pt x="369538" y="77427"/>
                </a:lnTo>
                <a:lnTo>
                  <a:pt x="321414" y="57273"/>
                </a:lnTo>
                <a:lnTo>
                  <a:pt x="272956" y="37649"/>
                </a:lnTo>
                <a:lnTo>
                  <a:pt x="224172" y="18556"/>
                </a:lnTo>
                <a:lnTo>
                  <a:pt x="175066" y="0"/>
                </a:lnTo>
                <a:lnTo>
                  <a:pt x="0" y="98783"/>
                </a:lnTo>
                <a:lnTo>
                  <a:pt x="0" y="1134742"/>
                </a:lnTo>
                <a:close/>
              </a:path>
            </a:pathLst>
          </a:custGeom>
          <a:ln w="22215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3031870" y="4358186"/>
            <a:ext cx="982344" cy="1452245"/>
          </a:xfrm>
          <a:custGeom>
            <a:avLst/>
            <a:gdLst/>
            <a:ahLst/>
            <a:cxnLst/>
            <a:rect l="l" t="t" r="r" b="b"/>
            <a:pathLst>
              <a:path w="982345" h="1452245">
                <a:moveTo>
                  <a:pt x="0" y="0"/>
                </a:moveTo>
                <a:lnTo>
                  <a:pt x="0" y="890947"/>
                </a:lnTo>
                <a:lnTo>
                  <a:pt x="981915" y="1452034"/>
                </a:lnTo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3330714" y="5759793"/>
            <a:ext cx="1089025" cy="407670"/>
          </a:xfrm>
          <a:custGeom>
            <a:avLst/>
            <a:gdLst/>
            <a:ahLst/>
            <a:cxnLst/>
            <a:rect l="l" t="t" r="r" b="b"/>
            <a:pathLst>
              <a:path w="1089025" h="407670">
                <a:moveTo>
                  <a:pt x="0" y="0"/>
                </a:moveTo>
                <a:lnTo>
                  <a:pt x="712867" y="407675"/>
                </a:lnTo>
                <a:lnTo>
                  <a:pt x="1088497" y="189123"/>
                </a:lnTo>
              </a:path>
            </a:pathLst>
          </a:custGeom>
          <a:ln w="106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3031870" y="4358187"/>
            <a:ext cx="981915" cy="14226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3031870" y="4358186"/>
            <a:ext cx="982344" cy="1452245"/>
          </a:xfrm>
          <a:custGeom>
            <a:avLst/>
            <a:gdLst/>
            <a:ahLst/>
            <a:cxnLst/>
            <a:rect l="l" t="t" r="r" b="b"/>
            <a:pathLst>
              <a:path w="982345" h="1452245">
                <a:moveTo>
                  <a:pt x="21197" y="876233"/>
                </a:moveTo>
                <a:lnTo>
                  <a:pt x="981915" y="1422620"/>
                </a:lnTo>
                <a:lnTo>
                  <a:pt x="981915" y="1452034"/>
                </a:lnTo>
                <a:lnTo>
                  <a:pt x="981915" y="556812"/>
                </a:lnTo>
                <a:lnTo>
                  <a:pt x="0" y="0"/>
                </a:lnTo>
                <a:lnTo>
                  <a:pt x="21197" y="10499"/>
                </a:lnTo>
                <a:lnTo>
                  <a:pt x="21197" y="876233"/>
                </a:lnTo>
                <a:close/>
              </a:path>
            </a:pathLst>
          </a:custGeom>
          <a:ln w="1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4887638" y="3045308"/>
            <a:ext cx="424180" cy="276860"/>
          </a:xfrm>
          <a:custGeom>
            <a:avLst/>
            <a:gdLst/>
            <a:ahLst/>
            <a:cxnLst/>
            <a:rect l="l" t="t" r="r" b="b"/>
            <a:pathLst>
              <a:path w="424179" h="276860">
                <a:moveTo>
                  <a:pt x="327305" y="0"/>
                </a:moveTo>
                <a:lnTo>
                  <a:pt x="0" y="276387"/>
                </a:lnTo>
                <a:lnTo>
                  <a:pt x="127631" y="276536"/>
                </a:lnTo>
                <a:lnTo>
                  <a:pt x="176462" y="275214"/>
                </a:lnTo>
                <a:lnTo>
                  <a:pt x="224280" y="268134"/>
                </a:lnTo>
                <a:lnTo>
                  <a:pt x="270493" y="255500"/>
                </a:lnTo>
                <a:lnTo>
                  <a:pt x="314507" y="237517"/>
                </a:lnTo>
                <a:lnTo>
                  <a:pt x="355730" y="214392"/>
                </a:lnTo>
                <a:lnTo>
                  <a:pt x="393567" y="186329"/>
                </a:lnTo>
                <a:lnTo>
                  <a:pt x="418186" y="146276"/>
                </a:lnTo>
                <a:lnTo>
                  <a:pt x="423640" y="102370"/>
                </a:lnTo>
                <a:lnTo>
                  <a:pt x="410389" y="59850"/>
                </a:lnTo>
                <a:lnTo>
                  <a:pt x="378891" y="23957"/>
                </a:lnTo>
                <a:lnTo>
                  <a:pt x="341265" y="3951"/>
                </a:lnTo>
                <a:lnTo>
                  <a:pt x="327305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4457901" y="2475231"/>
            <a:ext cx="522977" cy="284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4457753" y="2475229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488" y="284077"/>
                </a:moveTo>
                <a:lnTo>
                  <a:pt x="523125" y="107508"/>
                </a:lnTo>
                <a:lnTo>
                  <a:pt x="321968" y="0"/>
                </a:lnTo>
                <a:lnTo>
                  <a:pt x="0" y="175090"/>
                </a:lnTo>
                <a:lnTo>
                  <a:pt x="32868" y="206683"/>
                </a:lnTo>
                <a:lnTo>
                  <a:pt x="69727" y="233662"/>
                </a:lnTo>
                <a:lnTo>
                  <a:pt x="110017" y="255743"/>
                </a:lnTo>
                <a:lnTo>
                  <a:pt x="153174" y="272643"/>
                </a:lnTo>
                <a:lnTo>
                  <a:pt x="198636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4457901" y="2649877"/>
            <a:ext cx="198488" cy="551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4457901" y="2649876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4656241" y="2582740"/>
            <a:ext cx="324637" cy="6178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4656241" y="2582738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568"/>
                </a:moveTo>
                <a:lnTo>
                  <a:pt x="0" y="617842"/>
                </a:lnTo>
                <a:lnTo>
                  <a:pt x="324636" y="443196"/>
                </a:lnTo>
                <a:lnTo>
                  <a:pt x="324636" y="0"/>
                </a:lnTo>
                <a:lnTo>
                  <a:pt x="0" y="176568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4457753" y="2475081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3125" y="107656"/>
                </a:moveTo>
                <a:lnTo>
                  <a:pt x="321968" y="0"/>
                </a:lnTo>
                <a:lnTo>
                  <a:pt x="0" y="175237"/>
                </a:lnTo>
                <a:lnTo>
                  <a:pt x="148" y="625384"/>
                </a:lnTo>
                <a:lnTo>
                  <a:pt x="33370" y="655377"/>
                </a:lnTo>
                <a:lnTo>
                  <a:pt x="70400" y="680734"/>
                </a:lnTo>
                <a:lnTo>
                  <a:pt x="110667" y="701151"/>
                </a:lnTo>
                <a:lnTo>
                  <a:pt x="153602" y="716322"/>
                </a:lnTo>
                <a:lnTo>
                  <a:pt x="198636" y="725943"/>
                </a:lnTo>
                <a:lnTo>
                  <a:pt x="523125" y="550705"/>
                </a:lnTo>
                <a:lnTo>
                  <a:pt x="523125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4533241" y="2923203"/>
            <a:ext cx="31821" cy="39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4533240" y="2923202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744"/>
                </a:moveTo>
                <a:lnTo>
                  <a:pt x="26286" y="7555"/>
                </a:lnTo>
                <a:lnTo>
                  <a:pt x="20977" y="2488"/>
                </a:lnTo>
                <a:lnTo>
                  <a:pt x="14946" y="0"/>
                </a:lnTo>
                <a:lnTo>
                  <a:pt x="8859" y="547"/>
                </a:lnTo>
                <a:lnTo>
                  <a:pt x="3868" y="4050"/>
                </a:lnTo>
                <a:lnTo>
                  <a:pt x="836" y="9827"/>
                </a:lnTo>
                <a:lnTo>
                  <a:pt x="0" y="17100"/>
                </a:lnTo>
                <a:lnTo>
                  <a:pt x="1595" y="25095"/>
                </a:lnTo>
                <a:lnTo>
                  <a:pt x="5514" y="32284"/>
                </a:lnTo>
                <a:lnTo>
                  <a:pt x="10823" y="37351"/>
                </a:lnTo>
                <a:lnTo>
                  <a:pt x="16854" y="39839"/>
                </a:lnTo>
                <a:lnTo>
                  <a:pt x="22941" y="39292"/>
                </a:lnTo>
                <a:lnTo>
                  <a:pt x="27995" y="35768"/>
                </a:lnTo>
                <a:lnTo>
                  <a:pt x="31020" y="29957"/>
                </a:lnTo>
                <a:lnTo>
                  <a:pt x="31822" y="22676"/>
                </a:lnTo>
                <a:lnTo>
                  <a:pt x="30205" y="14744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4490068" y="3014548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4490068" y="3041462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4490068" y="3068376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4484584" y="2734909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4" y="147"/>
                </a:lnTo>
                <a:lnTo>
                  <a:pt x="1186" y="1774"/>
                </a:lnTo>
                <a:lnTo>
                  <a:pt x="297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4"/>
                </a:lnTo>
                <a:lnTo>
                  <a:pt x="2075" y="10499"/>
                </a:lnTo>
                <a:lnTo>
                  <a:pt x="4892" y="11977"/>
                </a:lnTo>
                <a:lnTo>
                  <a:pt x="35044" y="34494"/>
                </a:lnTo>
                <a:lnTo>
                  <a:pt x="67669" y="53587"/>
                </a:lnTo>
                <a:lnTo>
                  <a:pt x="102407" y="69103"/>
                </a:lnTo>
                <a:lnTo>
                  <a:pt x="138897" y="80890"/>
                </a:lnTo>
                <a:lnTo>
                  <a:pt x="142603" y="80149"/>
                </a:lnTo>
                <a:lnTo>
                  <a:pt x="144975" y="76601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1"/>
                </a:lnTo>
                <a:lnTo>
                  <a:pt x="138897" y="68319"/>
                </a:lnTo>
                <a:lnTo>
                  <a:pt x="103158" y="57002"/>
                </a:lnTo>
                <a:lnTo>
                  <a:pt x="69114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4484584" y="2734907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1978"/>
                </a:moveTo>
                <a:lnTo>
                  <a:pt x="35043" y="34495"/>
                </a:lnTo>
                <a:lnTo>
                  <a:pt x="67669" y="53588"/>
                </a:lnTo>
                <a:lnTo>
                  <a:pt x="102407" y="69103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601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5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499"/>
                </a:lnTo>
                <a:lnTo>
                  <a:pt x="4891" y="11978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4527686" y="2774389"/>
            <a:ext cx="40799" cy="257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4527686" y="2774388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141"/>
                </a:moveTo>
                <a:lnTo>
                  <a:pt x="33105" y="10624"/>
                </a:lnTo>
                <a:lnTo>
                  <a:pt x="23048" y="2054"/>
                </a:lnTo>
                <a:lnTo>
                  <a:pt x="11824" y="0"/>
                </a:lnTo>
                <a:lnTo>
                  <a:pt x="627" y="5030"/>
                </a:lnTo>
                <a:lnTo>
                  <a:pt x="0" y="11603"/>
                </a:lnTo>
                <a:lnTo>
                  <a:pt x="4277" y="17581"/>
                </a:lnTo>
                <a:lnTo>
                  <a:pt x="12697" y="22311"/>
                </a:lnTo>
                <a:lnTo>
                  <a:pt x="24493" y="25141"/>
                </a:lnTo>
                <a:lnTo>
                  <a:pt x="29830" y="25733"/>
                </a:lnTo>
                <a:lnTo>
                  <a:pt x="35463" y="25733"/>
                </a:lnTo>
                <a:lnTo>
                  <a:pt x="40799" y="2514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4490069" y="2783708"/>
            <a:ext cx="134005" cy="1038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490069" y="2790511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873"/>
                </a:lnTo>
                <a:lnTo>
                  <a:pt x="30068" y="31492"/>
                </a:lnTo>
                <a:lnTo>
                  <a:pt x="62666" y="50631"/>
                </a:lnTo>
                <a:lnTo>
                  <a:pt x="97432" y="66082"/>
                </a:lnTo>
                <a:lnTo>
                  <a:pt x="134005" y="77637"/>
                </a:lnTo>
                <a:lnTo>
                  <a:pt x="134005" y="68912"/>
                </a:lnTo>
                <a:lnTo>
                  <a:pt x="97703" y="56730"/>
                </a:lnTo>
                <a:lnTo>
                  <a:pt x="63055" y="41111"/>
                </a:lnTo>
                <a:lnTo>
                  <a:pt x="30381" y="221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4490068" y="2783115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490068" y="2784299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457901" y="1991220"/>
            <a:ext cx="522977" cy="2840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457753" y="1991218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80">
                <a:moveTo>
                  <a:pt x="198488" y="284077"/>
                </a:moveTo>
                <a:lnTo>
                  <a:pt x="523125" y="107656"/>
                </a:lnTo>
                <a:lnTo>
                  <a:pt x="321968" y="0"/>
                </a:lnTo>
                <a:lnTo>
                  <a:pt x="0" y="175237"/>
                </a:lnTo>
                <a:lnTo>
                  <a:pt x="32868" y="206758"/>
                </a:lnTo>
                <a:lnTo>
                  <a:pt x="69727" y="233694"/>
                </a:lnTo>
                <a:lnTo>
                  <a:pt x="110017" y="255753"/>
                </a:lnTo>
                <a:lnTo>
                  <a:pt x="153174" y="272644"/>
                </a:lnTo>
                <a:lnTo>
                  <a:pt x="198636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4457901" y="2165866"/>
            <a:ext cx="198488" cy="551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4457901" y="2165864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4656241" y="2098876"/>
            <a:ext cx="324637" cy="6176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4656241" y="2098874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420"/>
                </a:moveTo>
                <a:lnTo>
                  <a:pt x="0" y="617695"/>
                </a:lnTo>
                <a:lnTo>
                  <a:pt x="324636" y="443048"/>
                </a:lnTo>
                <a:lnTo>
                  <a:pt x="324636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4457753" y="1991218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3125" y="107656"/>
                </a:moveTo>
                <a:lnTo>
                  <a:pt x="321968" y="0"/>
                </a:lnTo>
                <a:lnTo>
                  <a:pt x="0" y="175237"/>
                </a:lnTo>
                <a:lnTo>
                  <a:pt x="148" y="625236"/>
                </a:lnTo>
                <a:lnTo>
                  <a:pt x="33370" y="655287"/>
                </a:lnTo>
                <a:lnTo>
                  <a:pt x="70400" y="680660"/>
                </a:lnTo>
                <a:lnTo>
                  <a:pt x="110667" y="701078"/>
                </a:lnTo>
                <a:lnTo>
                  <a:pt x="153602" y="716264"/>
                </a:lnTo>
                <a:lnTo>
                  <a:pt x="198636" y="725943"/>
                </a:lnTo>
                <a:lnTo>
                  <a:pt x="523125" y="550705"/>
                </a:lnTo>
                <a:lnTo>
                  <a:pt x="523125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4533241" y="2439275"/>
            <a:ext cx="31821" cy="398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4533240" y="2439274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5">
                <a:moveTo>
                  <a:pt x="30205" y="14660"/>
                </a:moveTo>
                <a:lnTo>
                  <a:pt x="26286" y="7555"/>
                </a:lnTo>
                <a:lnTo>
                  <a:pt x="20977" y="2516"/>
                </a:lnTo>
                <a:lnTo>
                  <a:pt x="14946" y="0"/>
                </a:lnTo>
                <a:lnTo>
                  <a:pt x="8859" y="464"/>
                </a:lnTo>
                <a:lnTo>
                  <a:pt x="3868" y="3988"/>
                </a:lnTo>
                <a:lnTo>
                  <a:pt x="836" y="9799"/>
                </a:lnTo>
                <a:lnTo>
                  <a:pt x="0" y="17080"/>
                </a:lnTo>
                <a:lnTo>
                  <a:pt x="1595" y="25012"/>
                </a:lnTo>
                <a:lnTo>
                  <a:pt x="5514" y="32203"/>
                </a:lnTo>
                <a:lnTo>
                  <a:pt x="10823" y="37286"/>
                </a:lnTo>
                <a:lnTo>
                  <a:pt x="16854" y="39819"/>
                </a:lnTo>
                <a:lnTo>
                  <a:pt x="22941" y="39356"/>
                </a:lnTo>
                <a:lnTo>
                  <a:pt x="27995" y="35768"/>
                </a:lnTo>
                <a:lnTo>
                  <a:pt x="31020" y="29948"/>
                </a:lnTo>
                <a:lnTo>
                  <a:pt x="31822" y="22657"/>
                </a:lnTo>
                <a:lnTo>
                  <a:pt x="30205" y="14660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4490068" y="2530684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4490068" y="2557599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4490068" y="2584513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4484584" y="2250898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80">
                <a:moveTo>
                  <a:pt x="5781" y="0"/>
                </a:moveTo>
                <a:lnTo>
                  <a:pt x="2964" y="147"/>
                </a:lnTo>
                <a:lnTo>
                  <a:pt x="1186" y="1774"/>
                </a:lnTo>
                <a:lnTo>
                  <a:pt x="297" y="2660"/>
                </a:lnTo>
                <a:lnTo>
                  <a:pt x="0" y="3844"/>
                </a:lnTo>
                <a:lnTo>
                  <a:pt x="148" y="5026"/>
                </a:lnTo>
                <a:lnTo>
                  <a:pt x="444" y="7984"/>
                </a:lnTo>
                <a:lnTo>
                  <a:pt x="2075" y="10646"/>
                </a:lnTo>
                <a:lnTo>
                  <a:pt x="4892" y="12125"/>
                </a:lnTo>
                <a:lnTo>
                  <a:pt x="35044" y="34577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49"/>
                </a:lnTo>
                <a:lnTo>
                  <a:pt x="144975" y="76748"/>
                </a:lnTo>
                <a:lnTo>
                  <a:pt x="143492" y="70834"/>
                </a:lnTo>
                <a:lnTo>
                  <a:pt x="141565" y="68911"/>
                </a:lnTo>
                <a:lnTo>
                  <a:pt x="138897" y="68319"/>
                </a:lnTo>
                <a:lnTo>
                  <a:pt x="103158" y="57066"/>
                </a:lnTo>
                <a:lnTo>
                  <a:pt x="69114" y="42070"/>
                </a:lnTo>
                <a:lnTo>
                  <a:pt x="37128" y="23525"/>
                </a:lnTo>
                <a:lnTo>
                  <a:pt x="7560" y="1625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4484584" y="2250895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80">
                <a:moveTo>
                  <a:pt x="4891" y="12126"/>
                </a:moveTo>
                <a:lnTo>
                  <a:pt x="35043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67"/>
                </a:lnTo>
                <a:lnTo>
                  <a:pt x="69115" y="42071"/>
                </a:lnTo>
                <a:lnTo>
                  <a:pt x="37128" y="23526"/>
                </a:lnTo>
                <a:lnTo>
                  <a:pt x="7560" y="1626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4527686" y="2290461"/>
            <a:ext cx="40799" cy="257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4527686" y="2290460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058"/>
                </a:moveTo>
                <a:lnTo>
                  <a:pt x="33105" y="10605"/>
                </a:lnTo>
                <a:lnTo>
                  <a:pt x="23048" y="2044"/>
                </a:lnTo>
                <a:lnTo>
                  <a:pt x="11824" y="0"/>
                </a:lnTo>
                <a:lnTo>
                  <a:pt x="627" y="5094"/>
                </a:lnTo>
                <a:lnTo>
                  <a:pt x="0" y="11583"/>
                </a:lnTo>
                <a:lnTo>
                  <a:pt x="4277" y="17516"/>
                </a:lnTo>
                <a:lnTo>
                  <a:pt x="12697" y="22230"/>
                </a:lnTo>
                <a:lnTo>
                  <a:pt x="24493" y="25058"/>
                </a:lnTo>
                <a:lnTo>
                  <a:pt x="29830" y="25798"/>
                </a:lnTo>
                <a:lnTo>
                  <a:pt x="35463" y="25798"/>
                </a:lnTo>
                <a:lnTo>
                  <a:pt x="40799" y="2505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4490069" y="2299697"/>
            <a:ext cx="134005" cy="1039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4490069" y="2306648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5">
                <a:moveTo>
                  <a:pt x="0" y="0"/>
                </a:moveTo>
                <a:lnTo>
                  <a:pt x="0" y="8724"/>
                </a:lnTo>
                <a:lnTo>
                  <a:pt x="30068" y="31343"/>
                </a:lnTo>
                <a:lnTo>
                  <a:pt x="62666" y="50482"/>
                </a:lnTo>
                <a:lnTo>
                  <a:pt x="97432" y="65933"/>
                </a:lnTo>
                <a:lnTo>
                  <a:pt x="134005" y="77489"/>
                </a:lnTo>
                <a:lnTo>
                  <a:pt x="134005" y="68762"/>
                </a:lnTo>
                <a:lnTo>
                  <a:pt x="97703" y="56646"/>
                </a:lnTo>
                <a:lnTo>
                  <a:pt x="63055" y="41036"/>
                </a:lnTo>
                <a:lnTo>
                  <a:pt x="30381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4490068" y="2299104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4490068" y="2300287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4682035" y="2596197"/>
            <a:ext cx="522975" cy="2840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4682034" y="2596195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339" y="284077"/>
                </a:moveTo>
                <a:lnTo>
                  <a:pt x="522976" y="107656"/>
                </a:lnTo>
                <a:lnTo>
                  <a:pt x="321820" y="0"/>
                </a:lnTo>
                <a:lnTo>
                  <a:pt x="0" y="175237"/>
                </a:lnTo>
                <a:lnTo>
                  <a:pt x="32795" y="206758"/>
                </a:lnTo>
                <a:lnTo>
                  <a:pt x="69611" y="233694"/>
                </a:lnTo>
                <a:lnTo>
                  <a:pt x="109878" y="255753"/>
                </a:lnTo>
                <a:lnTo>
                  <a:pt x="153027" y="272644"/>
                </a:lnTo>
                <a:lnTo>
                  <a:pt x="198488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4682035" y="2770843"/>
            <a:ext cx="198488" cy="5512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4682034" y="2770841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4880374" y="2703853"/>
            <a:ext cx="324636" cy="6176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4880374" y="2703852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420"/>
                </a:moveTo>
                <a:lnTo>
                  <a:pt x="0" y="617695"/>
                </a:lnTo>
                <a:lnTo>
                  <a:pt x="324636" y="443048"/>
                </a:lnTo>
                <a:lnTo>
                  <a:pt x="324636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4682034" y="2596195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820" y="0"/>
                </a:lnTo>
                <a:lnTo>
                  <a:pt x="0" y="175237"/>
                </a:lnTo>
                <a:lnTo>
                  <a:pt x="0" y="625236"/>
                </a:lnTo>
                <a:lnTo>
                  <a:pt x="33222" y="655287"/>
                </a:lnTo>
                <a:lnTo>
                  <a:pt x="70252" y="680660"/>
                </a:lnTo>
                <a:lnTo>
                  <a:pt x="110518" y="701078"/>
                </a:lnTo>
                <a:lnTo>
                  <a:pt x="153453" y="716264"/>
                </a:lnTo>
                <a:lnTo>
                  <a:pt x="198488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4757373" y="3044191"/>
            <a:ext cx="31822" cy="3981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4757373" y="3044189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723"/>
                </a:moveTo>
                <a:lnTo>
                  <a:pt x="26286" y="7597"/>
                </a:lnTo>
                <a:lnTo>
                  <a:pt x="20977" y="2523"/>
                </a:lnTo>
                <a:lnTo>
                  <a:pt x="14946" y="0"/>
                </a:lnTo>
                <a:lnTo>
                  <a:pt x="8859" y="526"/>
                </a:lnTo>
                <a:lnTo>
                  <a:pt x="3868" y="4050"/>
                </a:lnTo>
                <a:lnTo>
                  <a:pt x="836" y="9861"/>
                </a:lnTo>
                <a:lnTo>
                  <a:pt x="0" y="17142"/>
                </a:lnTo>
                <a:lnTo>
                  <a:pt x="1595" y="25074"/>
                </a:lnTo>
                <a:lnTo>
                  <a:pt x="5514" y="32263"/>
                </a:lnTo>
                <a:lnTo>
                  <a:pt x="10823" y="37330"/>
                </a:lnTo>
                <a:lnTo>
                  <a:pt x="16854" y="39819"/>
                </a:lnTo>
                <a:lnTo>
                  <a:pt x="22941" y="39271"/>
                </a:lnTo>
                <a:lnTo>
                  <a:pt x="27995" y="35768"/>
                </a:lnTo>
                <a:lnTo>
                  <a:pt x="31020" y="29991"/>
                </a:lnTo>
                <a:lnTo>
                  <a:pt x="31822" y="22718"/>
                </a:lnTo>
                <a:lnTo>
                  <a:pt x="30205" y="14723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4714201" y="3135662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4714201" y="3162576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4714201" y="3189342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912"/>
                </a:lnTo>
                <a:lnTo>
                  <a:pt x="63834" y="42108"/>
                </a:lnTo>
                <a:lnTo>
                  <a:pt x="98287" y="57479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4708718" y="2855874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4" y="148"/>
                </a:lnTo>
                <a:lnTo>
                  <a:pt x="1186" y="1775"/>
                </a:lnTo>
                <a:lnTo>
                  <a:pt x="295" y="2661"/>
                </a:lnTo>
                <a:lnTo>
                  <a:pt x="0" y="3845"/>
                </a:lnTo>
                <a:lnTo>
                  <a:pt x="147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2" y="12125"/>
                </a:lnTo>
                <a:lnTo>
                  <a:pt x="35043" y="34578"/>
                </a:lnTo>
                <a:lnTo>
                  <a:pt x="67669" y="53662"/>
                </a:lnTo>
                <a:lnTo>
                  <a:pt x="102407" y="69168"/>
                </a:lnTo>
                <a:lnTo>
                  <a:pt x="138896" y="80890"/>
                </a:lnTo>
                <a:lnTo>
                  <a:pt x="142601" y="80150"/>
                </a:lnTo>
                <a:lnTo>
                  <a:pt x="144974" y="76749"/>
                </a:lnTo>
                <a:lnTo>
                  <a:pt x="143492" y="70835"/>
                </a:lnTo>
                <a:lnTo>
                  <a:pt x="141564" y="68912"/>
                </a:lnTo>
                <a:lnTo>
                  <a:pt x="138896" y="68320"/>
                </a:lnTo>
                <a:lnTo>
                  <a:pt x="103157" y="57003"/>
                </a:lnTo>
                <a:lnTo>
                  <a:pt x="69114" y="41998"/>
                </a:lnTo>
                <a:lnTo>
                  <a:pt x="37128" y="23444"/>
                </a:lnTo>
                <a:lnTo>
                  <a:pt x="7559" y="1479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4708717" y="2855873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2126"/>
                </a:moveTo>
                <a:lnTo>
                  <a:pt x="35043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5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4751819" y="2895376"/>
            <a:ext cx="40799" cy="257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4751818" y="2895375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121"/>
                </a:moveTo>
                <a:lnTo>
                  <a:pt x="33105" y="10665"/>
                </a:lnTo>
                <a:lnTo>
                  <a:pt x="23048" y="2088"/>
                </a:lnTo>
                <a:lnTo>
                  <a:pt x="11824" y="0"/>
                </a:lnTo>
                <a:lnTo>
                  <a:pt x="627" y="5009"/>
                </a:lnTo>
                <a:lnTo>
                  <a:pt x="0" y="11583"/>
                </a:lnTo>
                <a:lnTo>
                  <a:pt x="4277" y="17560"/>
                </a:lnTo>
                <a:lnTo>
                  <a:pt x="12697" y="22290"/>
                </a:lnTo>
                <a:lnTo>
                  <a:pt x="24493" y="25121"/>
                </a:lnTo>
                <a:lnTo>
                  <a:pt x="29830" y="25712"/>
                </a:lnTo>
                <a:lnTo>
                  <a:pt x="35463" y="25712"/>
                </a:lnTo>
                <a:lnTo>
                  <a:pt x="40799" y="251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4714201" y="2904675"/>
            <a:ext cx="134006" cy="1039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4714201" y="2911624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726"/>
                </a:lnTo>
                <a:lnTo>
                  <a:pt x="30068" y="31344"/>
                </a:lnTo>
                <a:lnTo>
                  <a:pt x="62667" y="50483"/>
                </a:lnTo>
                <a:lnTo>
                  <a:pt x="97433" y="65934"/>
                </a:lnTo>
                <a:lnTo>
                  <a:pt x="134006" y="77490"/>
                </a:lnTo>
                <a:lnTo>
                  <a:pt x="134006" y="68765"/>
                </a:lnTo>
                <a:lnTo>
                  <a:pt x="97704" y="56647"/>
                </a:lnTo>
                <a:lnTo>
                  <a:pt x="63056" y="41037"/>
                </a:lnTo>
                <a:lnTo>
                  <a:pt x="30381" y="22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4714201" y="2904081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4714201" y="2905265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4682035" y="2112186"/>
            <a:ext cx="522975" cy="2840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682034" y="2112184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80">
                <a:moveTo>
                  <a:pt x="198339" y="284077"/>
                </a:moveTo>
                <a:lnTo>
                  <a:pt x="522976" y="107656"/>
                </a:lnTo>
                <a:lnTo>
                  <a:pt x="321820" y="0"/>
                </a:lnTo>
                <a:lnTo>
                  <a:pt x="0" y="175237"/>
                </a:lnTo>
                <a:lnTo>
                  <a:pt x="32795" y="206773"/>
                </a:lnTo>
                <a:lnTo>
                  <a:pt x="69611" y="233736"/>
                </a:lnTo>
                <a:lnTo>
                  <a:pt x="109878" y="255817"/>
                </a:lnTo>
                <a:lnTo>
                  <a:pt x="153027" y="272701"/>
                </a:lnTo>
                <a:lnTo>
                  <a:pt x="198488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682035" y="2286980"/>
            <a:ext cx="198488" cy="5511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682034" y="2286978"/>
            <a:ext cx="198755" cy="551180"/>
          </a:xfrm>
          <a:custGeom>
            <a:avLst/>
            <a:gdLst/>
            <a:ahLst/>
            <a:cxnLst/>
            <a:rect l="l" t="t" r="r" b="b"/>
            <a:pathLst>
              <a:path w="198754" h="551179">
                <a:moveTo>
                  <a:pt x="198488" y="109283"/>
                </a:moveTo>
                <a:lnTo>
                  <a:pt x="152955" y="97889"/>
                </a:lnTo>
                <a:lnTo>
                  <a:pt x="109771" y="80951"/>
                </a:lnTo>
                <a:lnTo>
                  <a:pt x="69504" y="58782"/>
                </a:lnTo>
                <a:lnTo>
                  <a:pt x="32724" y="31694"/>
                </a:lnTo>
                <a:lnTo>
                  <a:pt x="0" y="0"/>
                </a:lnTo>
                <a:lnTo>
                  <a:pt x="0" y="450442"/>
                </a:lnTo>
                <a:lnTo>
                  <a:pt x="33222" y="480493"/>
                </a:lnTo>
                <a:lnTo>
                  <a:pt x="70252" y="505865"/>
                </a:lnTo>
                <a:lnTo>
                  <a:pt x="110518" y="526283"/>
                </a:lnTo>
                <a:lnTo>
                  <a:pt x="153453" y="541470"/>
                </a:lnTo>
                <a:lnTo>
                  <a:pt x="198488" y="551149"/>
                </a:lnTo>
                <a:lnTo>
                  <a:pt x="198339" y="109283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4880374" y="2219842"/>
            <a:ext cx="324636" cy="6178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4880374" y="2219840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420"/>
                </a:moveTo>
                <a:lnTo>
                  <a:pt x="0" y="617842"/>
                </a:lnTo>
                <a:lnTo>
                  <a:pt x="324636" y="443048"/>
                </a:lnTo>
                <a:lnTo>
                  <a:pt x="324636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4682034" y="2112184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820" y="0"/>
                </a:lnTo>
                <a:lnTo>
                  <a:pt x="0" y="175237"/>
                </a:lnTo>
                <a:lnTo>
                  <a:pt x="0" y="625236"/>
                </a:lnTo>
                <a:lnTo>
                  <a:pt x="33222" y="655287"/>
                </a:lnTo>
                <a:lnTo>
                  <a:pt x="70252" y="680660"/>
                </a:lnTo>
                <a:lnTo>
                  <a:pt x="110518" y="701078"/>
                </a:lnTo>
                <a:lnTo>
                  <a:pt x="153453" y="716264"/>
                </a:lnTo>
                <a:lnTo>
                  <a:pt x="198488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4757373" y="2560241"/>
            <a:ext cx="31822" cy="398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4757373" y="2560240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660"/>
                </a:moveTo>
                <a:lnTo>
                  <a:pt x="26286" y="7555"/>
                </a:lnTo>
                <a:lnTo>
                  <a:pt x="20977" y="2516"/>
                </a:lnTo>
                <a:lnTo>
                  <a:pt x="14946" y="0"/>
                </a:lnTo>
                <a:lnTo>
                  <a:pt x="8859" y="464"/>
                </a:lnTo>
                <a:lnTo>
                  <a:pt x="3868" y="3988"/>
                </a:lnTo>
                <a:lnTo>
                  <a:pt x="836" y="9799"/>
                </a:lnTo>
                <a:lnTo>
                  <a:pt x="0" y="17080"/>
                </a:lnTo>
                <a:lnTo>
                  <a:pt x="1595" y="25012"/>
                </a:lnTo>
                <a:lnTo>
                  <a:pt x="5514" y="32203"/>
                </a:lnTo>
                <a:lnTo>
                  <a:pt x="10823" y="37286"/>
                </a:lnTo>
                <a:lnTo>
                  <a:pt x="16854" y="39819"/>
                </a:lnTo>
                <a:lnTo>
                  <a:pt x="22941" y="39356"/>
                </a:lnTo>
                <a:lnTo>
                  <a:pt x="27995" y="35768"/>
                </a:lnTo>
                <a:lnTo>
                  <a:pt x="31020" y="29948"/>
                </a:lnTo>
                <a:lnTo>
                  <a:pt x="31822" y="22657"/>
                </a:lnTo>
                <a:lnTo>
                  <a:pt x="30205" y="14660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4714201" y="2651650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4714201" y="2678564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4714201" y="2705479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4708718" y="2371863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80">
                <a:moveTo>
                  <a:pt x="5781" y="0"/>
                </a:moveTo>
                <a:lnTo>
                  <a:pt x="2964" y="148"/>
                </a:lnTo>
                <a:lnTo>
                  <a:pt x="1186" y="1774"/>
                </a:lnTo>
                <a:lnTo>
                  <a:pt x="295" y="2661"/>
                </a:lnTo>
                <a:lnTo>
                  <a:pt x="0" y="3845"/>
                </a:lnTo>
                <a:lnTo>
                  <a:pt x="444" y="7985"/>
                </a:lnTo>
                <a:lnTo>
                  <a:pt x="2075" y="10647"/>
                </a:lnTo>
                <a:lnTo>
                  <a:pt x="4892" y="12125"/>
                </a:lnTo>
                <a:lnTo>
                  <a:pt x="35043" y="34640"/>
                </a:lnTo>
                <a:lnTo>
                  <a:pt x="67669" y="53717"/>
                </a:lnTo>
                <a:lnTo>
                  <a:pt x="102407" y="69188"/>
                </a:lnTo>
                <a:lnTo>
                  <a:pt x="138896" y="80890"/>
                </a:lnTo>
                <a:lnTo>
                  <a:pt x="142601" y="80150"/>
                </a:lnTo>
                <a:lnTo>
                  <a:pt x="144974" y="76749"/>
                </a:lnTo>
                <a:lnTo>
                  <a:pt x="143492" y="70834"/>
                </a:lnTo>
                <a:lnTo>
                  <a:pt x="141564" y="68912"/>
                </a:lnTo>
                <a:lnTo>
                  <a:pt x="138896" y="68468"/>
                </a:lnTo>
                <a:lnTo>
                  <a:pt x="103157" y="57130"/>
                </a:lnTo>
                <a:lnTo>
                  <a:pt x="69114" y="42090"/>
                </a:lnTo>
                <a:lnTo>
                  <a:pt x="37128" y="23529"/>
                </a:lnTo>
                <a:lnTo>
                  <a:pt x="7559" y="1626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4708717" y="2371861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80">
                <a:moveTo>
                  <a:pt x="4891" y="12126"/>
                </a:moveTo>
                <a:lnTo>
                  <a:pt x="35043" y="34640"/>
                </a:lnTo>
                <a:lnTo>
                  <a:pt x="67669" y="53717"/>
                </a:lnTo>
                <a:lnTo>
                  <a:pt x="102407" y="69189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468"/>
                </a:lnTo>
                <a:lnTo>
                  <a:pt x="103158" y="57130"/>
                </a:lnTo>
                <a:lnTo>
                  <a:pt x="69115" y="42090"/>
                </a:lnTo>
                <a:lnTo>
                  <a:pt x="37128" y="23529"/>
                </a:lnTo>
                <a:lnTo>
                  <a:pt x="7560" y="1626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175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4751819" y="2411490"/>
            <a:ext cx="40799" cy="257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4751818" y="2411488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4996"/>
                </a:moveTo>
                <a:lnTo>
                  <a:pt x="33105" y="10564"/>
                </a:lnTo>
                <a:lnTo>
                  <a:pt x="23048" y="2037"/>
                </a:lnTo>
                <a:lnTo>
                  <a:pt x="11824" y="0"/>
                </a:lnTo>
                <a:lnTo>
                  <a:pt x="627" y="5032"/>
                </a:lnTo>
                <a:lnTo>
                  <a:pt x="0" y="11520"/>
                </a:lnTo>
                <a:lnTo>
                  <a:pt x="4277" y="17454"/>
                </a:lnTo>
                <a:lnTo>
                  <a:pt x="12697" y="22168"/>
                </a:lnTo>
                <a:lnTo>
                  <a:pt x="24493" y="24996"/>
                </a:lnTo>
                <a:lnTo>
                  <a:pt x="29830" y="25735"/>
                </a:lnTo>
                <a:lnTo>
                  <a:pt x="35463" y="25735"/>
                </a:lnTo>
                <a:lnTo>
                  <a:pt x="40799" y="24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4714201" y="2420664"/>
            <a:ext cx="134006" cy="1039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4714201" y="2427613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5">
                <a:moveTo>
                  <a:pt x="0" y="0"/>
                </a:moveTo>
                <a:lnTo>
                  <a:pt x="0" y="8724"/>
                </a:lnTo>
                <a:lnTo>
                  <a:pt x="30068" y="31408"/>
                </a:lnTo>
                <a:lnTo>
                  <a:pt x="62667" y="50556"/>
                </a:lnTo>
                <a:lnTo>
                  <a:pt x="97433" y="66017"/>
                </a:lnTo>
                <a:lnTo>
                  <a:pt x="134006" y="77637"/>
                </a:lnTo>
                <a:lnTo>
                  <a:pt x="134006" y="68765"/>
                </a:lnTo>
                <a:lnTo>
                  <a:pt x="97704" y="56647"/>
                </a:lnTo>
                <a:lnTo>
                  <a:pt x="63056" y="41036"/>
                </a:lnTo>
                <a:lnTo>
                  <a:pt x="30381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4714201" y="2420070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8"/>
                </a:lnTo>
                <a:lnTo>
                  <a:pt x="63055" y="76102"/>
                </a:lnTo>
                <a:lnTo>
                  <a:pt x="97703" y="91757"/>
                </a:lnTo>
                <a:lnTo>
                  <a:pt x="134005" y="103959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4714201" y="2421401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811"/>
                </a:moveTo>
                <a:lnTo>
                  <a:pt x="134005" y="68764"/>
                </a:lnTo>
                <a:lnTo>
                  <a:pt x="97807" y="56480"/>
                </a:lnTo>
                <a:lnTo>
                  <a:pt x="63222" y="40814"/>
                </a:lnTo>
                <a:lnTo>
                  <a:pt x="30527" y="21932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5688112" y="3524440"/>
            <a:ext cx="424180" cy="276860"/>
          </a:xfrm>
          <a:custGeom>
            <a:avLst/>
            <a:gdLst/>
            <a:ahLst/>
            <a:cxnLst/>
            <a:rect l="l" t="t" r="r" b="b"/>
            <a:pathLst>
              <a:path w="424179" h="276860">
                <a:moveTo>
                  <a:pt x="327305" y="0"/>
                </a:moveTo>
                <a:lnTo>
                  <a:pt x="0" y="276387"/>
                </a:lnTo>
                <a:lnTo>
                  <a:pt x="127631" y="276534"/>
                </a:lnTo>
                <a:lnTo>
                  <a:pt x="176462" y="275213"/>
                </a:lnTo>
                <a:lnTo>
                  <a:pt x="224281" y="268133"/>
                </a:lnTo>
                <a:lnTo>
                  <a:pt x="270493" y="255499"/>
                </a:lnTo>
                <a:lnTo>
                  <a:pt x="314507" y="237516"/>
                </a:lnTo>
                <a:lnTo>
                  <a:pt x="355729" y="214391"/>
                </a:lnTo>
                <a:lnTo>
                  <a:pt x="393566" y="186328"/>
                </a:lnTo>
                <a:lnTo>
                  <a:pt x="418185" y="146276"/>
                </a:lnTo>
                <a:lnTo>
                  <a:pt x="423640" y="102369"/>
                </a:lnTo>
                <a:lnTo>
                  <a:pt x="410389" y="59849"/>
                </a:lnTo>
                <a:lnTo>
                  <a:pt x="378891" y="23956"/>
                </a:lnTo>
                <a:lnTo>
                  <a:pt x="341265" y="3951"/>
                </a:lnTo>
                <a:lnTo>
                  <a:pt x="327305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5258376" y="2954362"/>
            <a:ext cx="522977" cy="28405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5258228" y="2954361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488" y="284077"/>
                </a:moveTo>
                <a:lnTo>
                  <a:pt x="522976" y="107508"/>
                </a:lnTo>
                <a:lnTo>
                  <a:pt x="321968" y="0"/>
                </a:lnTo>
                <a:lnTo>
                  <a:pt x="0" y="175090"/>
                </a:lnTo>
                <a:lnTo>
                  <a:pt x="32868" y="206683"/>
                </a:lnTo>
                <a:lnTo>
                  <a:pt x="69727" y="233662"/>
                </a:lnTo>
                <a:lnTo>
                  <a:pt x="110017" y="255743"/>
                </a:lnTo>
                <a:lnTo>
                  <a:pt x="153174" y="272643"/>
                </a:lnTo>
                <a:lnTo>
                  <a:pt x="198636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5258376" y="3129009"/>
            <a:ext cx="198488" cy="5512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5258376" y="3129007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5456717" y="3061871"/>
            <a:ext cx="324636" cy="61784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5456716" y="3061869"/>
            <a:ext cx="324485" cy="617855"/>
          </a:xfrm>
          <a:custGeom>
            <a:avLst/>
            <a:gdLst/>
            <a:ahLst/>
            <a:cxnLst/>
            <a:rect l="l" t="t" r="r" b="b"/>
            <a:pathLst>
              <a:path w="324485" h="617854">
                <a:moveTo>
                  <a:pt x="0" y="176568"/>
                </a:moveTo>
                <a:lnTo>
                  <a:pt x="0" y="617842"/>
                </a:lnTo>
                <a:lnTo>
                  <a:pt x="324488" y="443196"/>
                </a:lnTo>
                <a:lnTo>
                  <a:pt x="324488" y="0"/>
                </a:lnTo>
                <a:lnTo>
                  <a:pt x="0" y="176568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5258228" y="2954213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968" y="0"/>
                </a:lnTo>
                <a:lnTo>
                  <a:pt x="0" y="175237"/>
                </a:lnTo>
                <a:lnTo>
                  <a:pt x="148" y="625384"/>
                </a:lnTo>
                <a:lnTo>
                  <a:pt x="33370" y="655377"/>
                </a:lnTo>
                <a:lnTo>
                  <a:pt x="70400" y="680734"/>
                </a:lnTo>
                <a:lnTo>
                  <a:pt x="110667" y="701151"/>
                </a:lnTo>
                <a:lnTo>
                  <a:pt x="153602" y="716322"/>
                </a:lnTo>
                <a:lnTo>
                  <a:pt x="198636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5333715" y="3402335"/>
            <a:ext cx="31822" cy="398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5333715" y="3402333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744"/>
                </a:moveTo>
                <a:lnTo>
                  <a:pt x="26286" y="7555"/>
                </a:lnTo>
                <a:lnTo>
                  <a:pt x="20977" y="2488"/>
                </a:lnTo>
                <a:lnTo>
                  <a:pt x="14946" y="0"/>
                </a:lnTo>
                <a:lnTo>
                  <a:pt x="8859" y="547"/>
                </a:lnTo>
                <a:lnTo>
                  <a:pt x="3868" y="4050"/>
                </a:lnTo>
                <a:lnTo>
                  <a:pt x="836" y="9827"/>
                </a:lnTo>
                <a:lnTo>
                  <a:pt x="0" y="17100"/>
                </a:lnTo>
                <a:lnTo>
                  <a:pt x="1595" y="25095"/>
                </a:lnTo>
                <a:lnTo>
                  <a:pt x="5514" y="32284"/>
                </a:lnTo>
                <a:lnTo>
                  <a:pt x="10823" y="37351"/>
                </a:lnTo>
                <a:lnTo>
                  <a:pt x="16854" y="39839"/>
                </a:lnTo>
                <a:lnTo>
                  <a:pt x="22941" y="39292"/>
                </a:lnTo>
                <a:lnTo>
                  <a:pt x="27995" y="35768"/>
                </a:lnTo>
                <a:lnTo>
                  <a:pt x="31020" y="29957"/>
                </a:lnTo>
                <a:lnTo>
                  <a:pt x="31822" y="22676"/>
                </a:lnTo>
                <a:lnTo>
                  <a:pt x="30205" y="14744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5290543" y="3493679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5290543" y="3520594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5290543" y="3547508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49"/>
                </a:lnTo>
                <a:lnTo>
                  <a:pt x="63834" y="42053"/>
                </a:lnTo>
                <a:lnTo>
                  <a:pt x="98287" y="57458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5285059" y="3214039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5" y="148"/>
                </a:lnTo>
                <a:lnTo>
                  <a:pt x="1186" y="1774"/>
                </a:lnTo>
                <a:lnTo>
                  <a:pt x="297" y="2661"/>
                </a:lnTo>
                <a:lnTo>
                  <a:pt x="0" y="3845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500"/>
                </a:lnTo>
                <a:lnTo>
                  <a:pt x="4892" y="11978"/>
                </a:lnTo>
                <a:lnTo>
                  <a:pt x="35044" y="34495"/>
                </a:lnTo>
                <a:lnTo>
                  <a:pt x="67669" y="53588"/>
                </a:lnTo>
                <a:lnTo>
                  <a:pt x="102407" y="69104"/>
                </a:lnTo>
                <a:lnTo>
                  <a:pt x="138897" y="80891"/>
                </a:lnTo>
                <a:lnTo>
                  <a:pt x="142603" y="80150"/>
                </a:lnTo>
                <a:lnTo>
                  <a:pt x="144974" y="76602"/>
                </a:lnTo>
                <a:lnTo>
                  <a:pt x="144085" y="73201"/>
                </a:lnTo>
                <a:lnTo>
                  <a:pt x="143492" y="70835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4" y="41998"/>
                </a:lnTo>
                <a:lnTo>
                  <a:pt x="37128" y="23444"/>
                </a:lnTo>
                <a:lnTo>
                  <a:pt x="7560" y="1479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5285058" y="3214038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1978"/>
                </a:moveTo>
                <a:lnTo>
                  <a:pt x="35043" y="34495"/>
                </a:lnTo>
                <a:lnTo>
                  <a:pt x="67669" y="53588"/>
                </a:lnTo>
                <a:lnTo>
                  <a:pt x="102407" y="69103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601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5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499"/>
                </a:lnTo>
                <a:lnTo>
                  <a:pt x="4891" y="11978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5328161" y="3253521"/>
            <a:ext cx="40799" cy="2573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5328160" y="3253520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141"/>
                </a:moveTo>
                <a:lnTo>
                  <a:pt x="33105" y="10624"/>
                </a:lnTo>
                <a:lnTo>
                  <a:pt x="23048" y="2054"/>
                </a:lnTo>
                <a:lnTo>
                  <a:pt x="11824" y="0"/>
                </a:lnTo>
                <a:lnTo>
                  <a:pt x="627" y="5030"/>
                </a:lnTo>
                <a:lnTo>
                  <a:pt x="0" y="11603"/>
                </a:lnTo>
                <a:lnTo>
                  <a:pt x="4277" y="17581"/>
                </a:lnTo>
                <a:lnTo>
                  <a:pt x="12697" y="22311"/>
                </a:lnTo>
                <a:lnTo>
                  <a:pt x="24493" y="25141"/>
                </a:lnTo>
                <a:lnTo>
                  <a:pt x="29830" y="25733"/>
                </a:lnTo>
                <a:lnTo>
                  <a:pt x="35463" y="25733"/>
                </a:lnTo>
                <a:lnTo>
                  <a:pt x="40799" y="2514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5290542" y="3262840"/>
            <a:ext cx="134006" cy="10381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5290542" y="3269642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873"/>
                </a:lnTo>
                <a:lnTo>
                  <a:pt x="30069" y="31491"/>
                </a:lnTo>
                <a:lnTo>
                  <a:pt x="62667" y="50630"/>
                </a:lnTo>
                <a:lnTo>
                  <a:pt x="97434" y="66082"/>
                </a:lnTo>
                <a:lnTo>
                  <a:pt x="134006" y="77637"/>
                </a:lnTo>
                <a:lnTo>
                  <a:pt x="134006" y="68912"/>
                </a:lnTo>
                <a:lnTo>
                  <a:pt x="97705" y="56730"/>
                </a:lnTo>
                <a:lnTo>
                  <a:pt x="63057" y="41111"/>
                </a:lnTo>
                <a:lnTo>
                  <a:pt x="30382" y="221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5290543" y="3262247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5290543" y="3263430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5258376" y="2470350"/>
            <a:ext cx="522977" cy="284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5258228" y="2470349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488" y="284077"/>
                </a:moveTo>
                <a:lnTo>
                  <a:pt x="522976" y="107656"/>
                </a:lnTo>
                <a:lnTo>
                  <a:pt x="321968" y="0"/>
                </a:lnTo>
                <a:lnTo>
                  <a:pt x="0" y="175237"/>
                </a:lnTo>
                <a:lnTo>
                  <a:pt x="32868" y="206758"/>
                </a:lnTo>
                <a:lnTo>
                  <a:pt x="69727" y="233694"/>
                </a:lnTo>
                <a:lnTo>
                  <a:pt x="110017" y="255753"/>
                </a:lnTo>
                <a:lnTo>
                  <a:pt x="153174" y="272644"/>
                </a:lnTo>
                <a:lnTo>
                  <a:pt x="198636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5258376" y="2644998"/>
            <a:ext cx="198488" cy="5512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5258376" y="2644996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5456717" y="2578008"/>
            <a:ext cx="324636" cy="61769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5456716" y="2578006"/>
            <a:ext cx="324485" cy="617855"/>
          </a:xfrm>
          <a:custGeom>
            <a:avLst/>
            <a:gdLst/>
            <a:ahLst/>
            <a:cxnLst/>
            <a:rect l="l" t="t" r="r" b="b"/>
            <a:pathLst>
              <a:path w="324485" h="617854">
                <a:moveTo>
                  <a:pt x="0" y="176420"/>
                </a:moveTo>
                <a:lnTo>
                  <a:pt x="0" y="617695"/>
                </a:lnTo>
                <a:lnTo>
                  <a:pt x="324488" y="443048"/>
                </a:lnTo>
                <a:lnTo>
                  <a:pt x="324488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5258228" y="2470349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968" y="0"/>
                </a:lnTo>
                <a:lnTo>
                  <a:pt x="0" y="175237"/>
                </a:lnTo>
                <a:lnTo>
                  <a:pt x="148" y="625236"/>
                </a:lnTo>
                <a:lnTo>
                  <a:pt x="33370" y="655287"/>
                </a:lnTo>
                <a:lnTo>
                  <a:pt x="70400" y="680660"/>
                </a:lnTo>
                <a:lnTo>
                  <a:pt x="110667" y="701078"/>
                </a:lnTo>
                <a:lnTo>
                  <a:pt x="153602" y="716264"/>
                </a:lnTo>
                <a:lnTo>
                  <a:pt x="198636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5333715" y="2918406"/>
            <a:ext cx="31822" cy="398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5333715" y="2918405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660"/>
                </a:moveTo>
                <a:lnTo>
                  <a:pt x="26286" y="7555"/>
                </a:lnTo>
                <a:lnTo>
                  <a:pt x="20977" y="2516"/>
                </a:lnTo>
                <a:lnTo>
                  <a:pt x="14946" y="0"/>
                </a:lnTo>
                <a:lnTo>
                  <a:pt x="8859" y="464"/>
                </a:lnTo>
                <a:lnTo>
                  <a:pt x="3868" y="3988"/>
                </a:lnTo>
                <a:lnTo>
                  <a:pt x="836" y="9799"/>
                </a:lnTo>
                <a:lnTo>
                  <a:pt x="0" y="17080"/>
                </a:lnTo>
                <a:lnTo>
                  <a:pt x="1595" y="25012"/>
                </a:lnTo>
                <a:lnTo>
                  <a:pt x="5514" y="32203"/>
                </a:lnTo>
                <a:lnTo>
                  <a:pt x="10823" y="37286"/>
                </a:lnTo>
                <a:lnTo>
                  <a:pt x="16854" y="39819"/>
                </a:lnTo>
                <a:lnTo>
                  <a:pt x="22941" y="39356"/>
                </a:lnTo>
                <a:lnTo>
                  <a:pt x="27995" y="35768"/>
                </a:lnTo>
                <a:lnTo>
                  <a:pt x="31020" y="29948"/>
                </a:lnTo>
                <a:lnTo>
                  <a:pt x="31822" y="22657"/>
                </a:lnTo>
                <a:lnTo>
                  <a:pt x="30205" y="14660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5290543" y="3009816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5290543" y="3036730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/>
          <p:cNvSpPr/>
          <p:nvPr/>
        </p:nvSpPr>
        <p:spPr>
          <a:xfrm>
            <a:off x="5290543" y="3063644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/>
          <p:cNvSpPr/>
          <p:nvPr/>
        </p:nvSpPr>
        <p:spPr>
          <a:xfrm>
            <a:off x="5285059" y="2730028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5" y="148"/>
                </a:lnTo>
                <a:lnTo>
                  <a:pt x="1186" y="1774"/>
                </a:lnTo>
                <a:lnTo>
                  <a:pt x="297" y="2661"/>
                </a:lnTo>
                <a:lnTo>
                  <a:pt x="0" y="3845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2" y="12125"/>
                </a:lnTo>
                <a:lnTo>
                  <a:pt x="35044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68"/>
                </a:lnTo>
                <a:lnTo>
                  <a:pt x="69114" y="42071"/>
                </a:lnTo>
                <a:lnTo>
                  <a:pt x="37128" y="23526"/>
                </a:lnTo>
                <a:lnTo>
                  <a:pt x="7560" y="1626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5285058" y="2730027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2126"/>
                </a:moveTo>
                <a:lnTo>
                  <a:pt x="35043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67"/>
                </a:lnTo>
                <a:lnTo>
                  <a:pt x="69115" y="42071"/>
                </a:lnTo>
                <a:lnTo>
                  <a:pt x="37128" y="23526"/>
                </a:lnTo>
                <a:lnTo>
                  <a:pt x="7560" y="1626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5328161" y="2769593"/>
            <a:ext cx="40799" cy="2579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5328160" y="2769591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058"/>
                </a:moveTo>
                <a:lnTo>
                  <a:pt x="33105" y="10605"/>
                </a:lnTo>
                <a:lnTo>
                  <a:pt x="23048" y="2044"/>
                </a:lnTo>
                <a:lnTo>
                  <a:pt x="11824" y="0"/>
                </a:lnTo>
                <a:lnTo>
                  <a:pt x="627" y="5094"/>
                </a:lnTo>
                <a:lnTo>
                  <a:pt x="0" y="11583"/>
                </a:lnTo>
                <a:lnTo>
                  <a:pt x="4277" y="17516"/>
                </a:lnTo>
                <a:lnTo>
                  <a:pt x="12697" y="22230"/>
                </a:lnTo>
                <a:lnTo>
                  <a:pt x="24493" y="25058"/>
                </a:lnTo>
                <a:lnTo>
                  <a:pt x="29830" y="25798"/>
                </a:lnTo>
                <a:lnTo>
                  <a:pt x="35463" y="25798"/>
                </a:lnTo>
                <a:lnTo>
                  <a:pt x="40799" y="2505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5290542" y="2778829"/>
            <a:ext cx="134006" cy="1039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5290542" y="2785778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724"/>
                </a:lnTo>
                <a:lnTo>
                  <a:pt x="30069" y="31343"/>
                </a:lnTo>
                <a:lnTo>
                  <a:pt x="62667" y="50483"/>
                </a:lnTo>
                <a:lnTo>
                  <a:pt x="97434" y="65934"/>
                </a:lnTo>
                <a:lnTo>
                  <a:pt x="134006" y="77489"/>
                </a:lnTo>
                <a:lnTo>
                  <a:pt x="134006" y="68764"/>
                </a:lnTo>
                <a:lnTo>
                  <a:pt x="97705" y="56647"/>
                </a:lnTo>
                <a:lnTo>
                  <a:pt x="63057" y="41036"/>
                </a:lnTo>
                <a:lnTo>
                  <a:pt x="30382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5290543" y="2778235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5290543" y="2779419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5482509" y="3075327"/>
            <a:ext cx="522977" cy="284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5482509" y="3075327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339" y="284077"/>
                </a:moveTo>
                <a:lnTo>
                  <a:pt x="522976" y="107656"/>
                </a:lnTo>
                <a:lnTo>
                  <a:pt x="321820" y="0"/>
                </a:lnTo>
                <a:lnTo>
                  <a:pt x="0" y="175237"/>
                </a:lnTo>
                <a:lnTo>
                  <a:pt x="32795" y="206758"/>
                </a:lnTo>
                <a:lnTo>
                  <a:pt x="69611" y="233694"/>
                </a:lnTo>
                <a:lnTo>
                  <a:pt x="109878" y="255753"/>
                </a:lnTo>
                <a:lnTo>
                  <a:pt x="153027" y="272644"/>
                </a:lnTo>
                <a:lnTo>
                  <a:pt x="198488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5482509" y="3249974"/>
            <a:ext cx="198488" cy="5512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5482509" y="3249973"/>
            <a:ext cx="198755" cy="551815"/>
          </a:xfrm>
          <a:custGeom>
            <a:avLst/>
            <a:gdLst/>
            <a:ahLst/>
            <a:cxnLst/>
            <a:rect l="l" t="t" r="r" b="b"/>
            <a:pathLst>
              <a:path w="198754" h="551814">
                <a:moveTo>
                  <a:pt x="198488" y="109431"/>
                </a:moveTo>
                <a:lnTo>
                  <a:pt x="152955" y="98036"/>
                </a:lnTo>
                <a:lnTo>
                  <a:pt x="109771" y="81090"/>
                </a:lnTo>
                <a:lnTo>
                  <a:pt x="69504" y="58898"/>
                </a:lnTo>
                <a:lnTo>
                  <a:pt x="32724" y="31767"/>
                </a:lnTo>
                <a:lnTo>
                  <a:pt x="0" y="0"/>
                </a:lnTo>
                <a:lnTo>
                  <a:pt x="0" y="450590"/>
                </a:lnTo>
                <a:lnTo>
                  <a:pt x="33222" y="480640"/>
                </a:lnTo>
                <a:lnTo>
                  <a:pt x="70252" y="506013"/>
                </a:lnTo>
                <a:lnTo>
                  <a:pt x="110518" y="526431"/>
                </a:lnTo>
                <a:lnTo>
                  <a:pt x="153453" y="541618"/>
                </a:lnTo>
                <a:lnTo>
                  <a:pt x="198488" y="551296"/>
                </a:lnTo>
                <a:lnTo>
                  <a:pt x="198339" y="109431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/>
          <p:cNvSpPr/>
          <p:nvPr/>
        </p:nvSpPr>
        <p:spPr>
          <a:xfrm>
            <a:off x="5680849" y="3182985"/>
            <a:ext cx="324637" cy="61769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5680848" y="3182983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420"/>
                </a:moveTo>
                <a:lnTo>
                  <a:pt x="0" y="617695"/>
                </a:lnTo>
                <a:lnTo>
                  <a:pt x="324636" y="443048"/>
                </a:lnTo>
                <a:lnTo>
                  <a:pt x="324636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5482509" y="3075327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820" y="0"/>
                </a:lnTo>
                <a:lnTo>
                  <a:pt x="0" y="175237"/>
                </a:lnTo>
                <a:lnTo>
                  <a:pt x="0" y="625236"/>
                </a:lnTo>
                <a:lnTo>
                  <a:pt x="33222" y="655287"/>
                </a:lnTo>
                <a:lnTo>
                  <a:pt x="70252" y="680660"/>
                </a:lnTo>
                <a:lnTo>
                  <a:pt x="110518" y="701078"/>
                </a:lnTo>
                <a:lnTo>
                  <a:pt x="153453" y="716264"/>
                </a:lnTo>
                <a:lnTo>
                  <a:pt x="198488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5557847" y="3523321"/>
            <a:ext cx="31822" cy="3981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5557847" y="3523320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723"/>
                </a:moveTo>
                <a:lnTo>
                  <a:pt x="26286" y="7597"/>
                </a:lnTo>
                <a:lnTo>
                  <a:pt x="20977" y="2523"/>
                </a:lnTo>
                <a:lnTo>
                  <a:pt x="14946" y="0"/>
                </a:lnTo>
                <a:lnTo>
                  <a:pt x="8859" y="526"/>
                </a:lnTo>
                <a:lnTo>
                  <a:pt x="3868" y="4050"/>
                </a:lnTo>
                <a:lnTo>
                  <a:pt x="836" y="9861"/>
                </a:lnTo>
                <a:lnTo>
                  <a:pt x="0" y="17142"/>
                </a:lnTo>
                <a:lnTo>
                  <a:pt x="1595" y="25074"/>
                </a:lnTo>
                <a:lnTo>
                  <a:pt x="5514" y="32263"/>
                </a:lnTo>
                <a:lnTo>
                  <a:pt x="10823" y="37330"/>
                </a:lnTo>
                <a:lnTo>
                  <a:pt x="16854" y="39819"/>
                </a:lnTo>
                <a:lnTo>
                  <a:pt x="22941" y="39271"/>
                </a:lnTo>
                <a:lnTo>
                  <a:pt x="27995" y="35768"/>
                </a:lnTo>
                <a:lnTo>
                  <a:pt x="31020" y="29991"/>
                </a:lnTo>
                <a:lnTo>
                  <a:pt x="31822" y="22718"/>
                </a:lnTo>
                <a:lnTo>
                  <a:pt x="30205" y="14723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5514676" y="3614793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5514676" y="3641707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5514676" y="3668473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912"/>
                </a:lnTo>
                <a:lnTo>
                  <a:pt x="63834" y="42108"/>
                </a:lnTo>
                <a:lnTo>
                  <a:pt x="98287" y="57479"/>
                </a:lnTo>
                <a:lnTo>
                  <a:pt x="134005" y="68912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5509192" y="3335005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4" y="147"/>
                </a:lnTo>
                <a:lnTo>
                  <a:pt x="1186" y="1774"/>
                </a:lnTo>
                <a:lnTo>
                  <a:pt x="295" y="2661"/>
                </a:lnTo>
                <a:lnTo>
                  <a:pt x="0" y="3844"/>
                </a:lnTo>
                <a:lnTo>
                  <a:pt x="147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0" y="12125"/>
                </a:lnTo>
                <a:lnTo>
                  <a:pt x="35043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3492" y="70834"/>
                </a:lnTo>
                <a:lnTo>
                  <a:pt x="141565" y="68911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4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5509191" y="3335004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2126"/>
                </a:moveTo>
                <a:lnTo>
                  <a:pt x="35043" y="34578"/>
                </a:lnTo>
                <a:lnTo>
                  <a:pt x="67669" y="53661"/>
                </a:lnTo>
                <a:lnTo>
                  <a:pt x="102407" y="6916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320"/>
                </a:lnTo>
                <a:lnTo>
                  <a:pt x="103158" y="57003"/>
                </a:lnTo>
                <a:lnTo>
                  <a:pt x="69115" y="41997"/>
                </a:lnTo>
                <a:lnTo>
                  <a:pt x="37128" y="23443"/>
                </a:lnTo>
                <a:lnTo>
                  <a:pt x="7560" y="1478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027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5552294" y="3374508"/>
            <a:ext cx="40799" cy="2571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5552293" y="3374506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5121"/>
                </a:moveTo>
                <a:lnTo>
                  <a:pt x="33105" y="10665"/>
                </a:lnTo>
                <a:lnTo>
                  <a:pt x="23048" y="2088"/>
                </a:lnTo>
                <a:lnTo>
                  <a:pt x="11824" y="0"/>
                </a:lnTo>
                <a:lnTo>
                  <a:pt x="627" y="5009"/>
                </a:lnTo>
                <a:lnTo>
                  <a:pt x="0" y="11583"/>
                </a:lnTo>
                <a:lnTo>
                  <a:pt x="4277" y="17560"/>
                </a:lnTo>
                <a:lnTo>
                  <a:pt x="12697" y="22290"/>
                </a:lnTo>
                <a:lnTo>
                  <a:pt x="24493" y="25121"/>
                </a:lnTo>
                <a:lnTo>
                  <a:pt x="29830" y="25712"/>
                </a:lnTo>
                <a:lnTo>
                  <a:pt x="35463" y="25712"/>
                </a:lnTo>
                <a:lnTo>
                  <a:pt x="40799" y="251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5514677" y="3383805"/>
            <a:ext cx="134004" cy="1039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5514677" y="3390756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724"/>
                </a:lnTo>
                <a:lnTo>
                  <a:pt x="30068" y="31343"/>
                </a:lnTo>
                <a:lnTo>
                  <a:pt x="62665" y="50482"/>
                </a:lnTo>
                <a:lnTo>
                  <a:pt x="97431" y="65933"/>
                </a:lnTo>
                <a:lnTo>
                  <a:pt x="134004" y="77489"/>
                </a:lnTo>
                <a:lnTo>
                  <a:pt x="134004" y="68764"/>
                </a:lnTo>
                <a:lnTo>
                  <a:pt x="97702" y="56647"/>
                </a:lnTo>
                <a:lnTo>
                  <a:pt x="63054" y="41036"/>
                </a:lnTo>
                <a:lnTo>
                  <a:pt x="30380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5514676" y="3383213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6"/>
                </a:lnTo>
                <a:lnTo>
                  <a:pt x="63055" y="76084"/>
                </a:lnTo>
                <a:lnTo>
                  <a:pt x="97703" y="91694"/>
                </a:lnTo>
                <a:lnTo>
                  <a:pt x="134005" y="103811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5514676" y="3384396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959"/>
                </a:moveTo>
                <a:lnTo>
                  <a:pt x="134005" y="68912"/>
                </a:lnTo>
                <a:lnTo>
                  <a:pt x="97807" y="56564"/>
                </a:lnTo>
                <a:lnTo>
                  <a:pt x="63222" y="40888"/>
                </a:lnTo>
                <a:lnTo>
                  <a:pt x="30527" y="21997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5482509" y="2591316"/>
            <a:ext cx="522977" cy="2840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5482509" y="2591315"/>
            <a:ext cx="523240" cy="284480"/>
          </a:xfrm>
          <a:custGeom>
            <a:avLst/>
            <a:gdLst/>
            <a:ahLst/>
            <a:cxnLst/>
            <a:rect l="l" t="t" r="r" b="b"/>
            <a:pathLst>
              <a:path w="523239" h="284479">
                <a:moveTo>
                  <a:pt x="198339" y="284077"/>
                </a:moveTo>
                <a:lnTo>
                  <a:pt x="522976" y="107656"/>
                </a:lnTo>
                <a:lnTo>
                  <a:pt x="321820" y="0"/>
                </a:lnTo>
                <a:lnTo>
                  <a:pt x="0" y="175237"/>
                </a:lnTo>
                <a:lnTo>
                  <a:pt x="32795" y="206773"/>
                </a:lnTo>
                <a:lnTo>
                  <a:pt x="69611" y="233736"/>
                </a:lnTo>
                <a:lnTo>
                  <a:pt x="109878" y="255817"/>
                </a:lnTo>
                <a:lnTo>
                  <a:pt x="153027" y="272701"/>
                </a:lnTo>
                <a:lnTo>
                  <a:pt x="198488" y="284077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5482509" y="2766111"/>
            <a:ext cx="198488" cy="55114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5482509" y="2766109"/>
            <a:ext cx="198755" cy="551180"/>
          </a:xfrm>
          <a:custGeom>
            <a:avLst/>
            <a:gdLst/>
            <a:ahLst/>
            <a:cxnLst/>
            <a:rect l="l" t="t" r="r" b="b"/>
            <a:pathLst>
              <a:path w="198754" h="551179">
                <a:moveTo>
                  <a:pt x="198488" y="109283"/>
                </a:moveTo>
                <a:lnTo>
                  <a:pt x="152955" y="97889"/>
                </a:lnTo>
                <a:lnTo>
                  <a:pt x="109771" y="80951"/>
                </a:lnTo>
                <a:lnTo>
                  <a:pt x="69504" y="58782"/>
                </a:lnTo>
                <a:lnTo>
                  <a:pt x="32724" y="31694"/>
                </a:lnTo>
                <a:lnTo>
                  <a:pt x="0" y="0"/>
                </a:lnTo>
                <a:lnTo>
                  <a:pt x="0" y="450442"/>
                </a:lnTo>
                <a:lnTo>
                  <a:pt x="33222" y="480493"/>
                </a:lnTo>
                <a:lnTo>
                  <a:pt x="70252" y="505865"/>
                </a:lnTo>
                <a:lnTo>
                  <a:pt x="110518" y="526283"/>
                </a:lnTo>
                <a:lnTo>
                  <a:pt x="153453" y="541470"/>
                </a:lnTo>
                <a:lnTo>
                  <a:pt x="198488" y="551149"/>
                </a:lnTo>
                <a:lnTo>
                  <a:pt x="198339" y="109283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5680849" y="2698973"/>
            <a:ext cx="324637" cy="61784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5680848" y="2698972"/>
            <a:ext cx="325120" cy="617855"/>
          </a:xfrm>
          <a:custGeom>
            <a:avLst/>
            <a:gdLst/>
            <a:ahLst/>
            <a:cxnLst/>
            <a:rect l="l" t="t" r="r" b="b"/>
            <a:pathLst>
              <a:path w="325120" h="617854">
                <a:moveTo>
                  <a:pt x="0" y="176420"/>
                </a:moveTo>
                <a:lnTo>
                  <a:pt x="0" y="617842"/>
                </a:lnTo>
                <a:lnTo>
                  <a:pt x="324636" y="443048"/>
                </a:lnTo>
                <a:lnTo>
                  <a:pt x="324636" y="0"/>
                </a:lnTo>
                <a:lnTo>
                  <a:pt x="0" y="176420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5482509" y="2591315"/>
            <a:ext cx="523240" cy="726440"/>
          </a:xfrm>
          <a:custGeom>
            <a:avLst/>
            <a:gdLst/>
            <a:ahLst/>
            <a:cxnLst/>
            <a:rect l="l" t="t" r="r" b="b"/>
            <a:pathLst>
              <a:path w="523239" h="726439">
                <a:moveTo>
                  <a:pt x="522976" y="107656"/>
                </a:moveTo>
                <a:lnTo>
                  <a:pt x="321820" y="0"/>
                </a:lnTo>
                <a:lnTo>
                  <a:pt x="0" y="175237"/>
                </a:lnTo>
                <a:lnTo>
                  <a:pt x="0" y="625236"/>
                </a:lnTo>
                <a:lnTo>
                  <a:pt x="33222" y="655287"/>
                </a:lnTo>
                <a:lnTo>
                  <a:pt x="70252" y="680660"/>
                </a:lnTo>
                <a:lnTo>
                  <a:pt x="110518" y="701078"/>
                </a:lnTo>
                <a:lnTo>
                  <a:pt x="153453" y="716264"/>
                </a:lnTo>
                <a:lnTo>
                  <a:pt x="198488" y="725943"/>
                </a:lnTo>
                <a:lnTo>
                  <a:pt x="522976" y="550705"/>
                </a:lnTo>
                <a:lnTo>
                  <a:pt x="522976" y="107656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5557847" y="3039373"/>
            <a:ext cx="31822" cy="3981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5557847" y="3039371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5" h="40004">
                <a:moveTo>
                  <a:pt x="30205" y="14660"/>
                </a:moveTo>
                <a:lnTo>
                  <a:pt x="26286" y="7555"/>
                </a:lnTo>
                <a:lnTo>
                  <a:pt x="20977" y="2516"/>
                </a:lnTo>
                <a:lnTo>
                  <a:pt x="14946" y="0"/>
                </a:lnTo>
                <a:lnTo>
                  <a:pt x="8859" y="464"/>
                </a:lnTo>
                <a:lnTo>
                  <a:pt x="3868" y="3988"/>
                </a:lnTo>
                <a:lnTo>
                  <a:pt x="836" y="9799"/>
                </a:lnTo>
                <a:lnTo>
                  <a:pt x="0" y="17080"/>
                </a:lnTo>
                <a:lnTo>
                  <a:pt x="1595" y="25012"/>
                </a:lnTo>
                <a:lnTo>
                  <a:pt x="5514" y="32203"/>
                </a:lnTo>
                <a:lnTo>
                  <a:pt x="10823" y="37286"/>
                </a:lnTo>
                <a:lnTo>
                  <a:pt x="16854" y="39819"/>
                </a:lnTo>
                <a:lnTo>
                  <a:pt x="22941" y="39356"/>
                </a:lnTo>
                <a:lnTo>
                  <a:pt x="27995" y="35768"/>
                </a:lnTo>
                <a:lnTo>
                  <a:pt x="31020" y="29948"/>
                </a:lnTo>
                <a:lnTo>
                  <a:pt x="31822" y="22657"/>
                </a:lnTo>
                <a:lnTo>
                  <a:pt x="30205" y="14660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5514676" y="3130782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5514676" y="3157696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5514676" y="3184610"/>
            <a:ext cx="134620" cy="69215"/>
          </a:xfrm>
          <a:custGeom>
            <a:avLst/>
            <a:gdLst/>
            <a:ahLst/>
            <a:cxnLst/>
            <a:rect l="l" t="t" r="r" b="b"/>
            <a:pathLst>
              <a:path w="134620" h="69214">
                <a:moveTo>
                  <a:pt x="0" y="0"/>
                </a:moveTo>
                <a:lnTo>
                  <a:pt x="30965" y="22826"/>
                </a:lnTo>
                <a:lnTo>
                  <a:pt x="63834" y="41979"/>
                </a:lnTo>
                <a:lnTo>
                  <a:pt x="98287" y="57333"/>
                </a:lnTo>
                <a:lnTo>
                  <a:pt x="134005" y="68764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5509192" y="2850994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5781" y="0"/>
                </a:moveTo>
                <a:lnTo>
                  <a:pt x="2964" y="147"/>
                </a:lnTo>
                <a:lnTo>
                  <a:pt x="1186" y="1774"/>
                </a:lnTo>
                <a:lnTo>
                  <a:pt x="295" y="2661"/>
                </a:lnTo>
                <a:lnTo>
                  <a:pt x="0" y="3844"/>
                </a:lnTo>
                <a:lnTo>
                  <a:pt x="444" y="7985"/>
                </a:lnTo>
                <a:lnTo>
                  <a:pt x="2075" y="10646"/>
                </a:lnTo>
                <a:lnTo>
                  <a:pt x="4890" y="12125"/>
                </a:lnTo>
                <a:lnTo>
                  <a:pt x="35043" y="34640"/>
                </a:lnTo>
                <a:lnTo>
                  <a:pt x="67669" y="53717"/>
                </a:lnTo>
                <a:lnTo>
                  <a:pt x="102407" y="69188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3492" y="70834"/>
                </a:lnTo>
                <a:lnTo>
                  <a:pt x="141565" y="68911"/>
                </a:lnTo>
                <a:lnTo>
                  <a:pt x="138897" y="68468"/>
                </a:lnTo>
                <a:lnTo>
                  <a:pt x="103158" y="57129"/>
                </a:lnTo>
                <a:lnTo>
                  <a:pt x="69114" y="42089"/>
                </a:lnTo>
                <a:lnTo>
                  <a:pt x="37128" y="23528"/>
                </a:lnTo>
                <a:lnTo>
                  <a:pt x="7560" y="1625"/>
                </a:lnTo>
                <a:lnTo>
                  <a:pt x="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5509191" y="2850993"/>
            <a:ext cx="145415" cy="81280"/>
          </a:xfrm>
          <a:custGeom>
            <a:avLst/>
            <a:gdLst/>
            <a:ahLst/>
            <a:cxnLst/>
            <a:rect l="l" t="t" r="r" b="b"/>
            <a:pathLst>
              <a:path w="145414" h="81279">
                <a:moveTo>
                  <a:pt x="4891" y="12126"/>
                </a:moveTo>
                <a:lnTo>
                  <a:pt x="35043" y="34640"/>
                </a:lnTo>
                <a:lnTo>
                  <a:pt x="67669" y="53717"/>
                </a:lnTo>
                <a:lnTo>
                  <a:pt x="102407" y="69189"/>
                </a:lnTo>
                <a:lnTo>
                  <a:pt x="138897" y="80890"/>
                </a:lnTo>
                <a:lnTo>
                  <a:pt x="142603" y="80150"/>
                </a:lnTo>
                <a:lnTo>
                  <a:pt x="144974" y="76749"/>
                </a:lnTo>
                <a:lnTo>
                  <a:pt x="144085" y="73200"/>
                </a:lnTo>
                <a:lnTo>
                  <a:pt x="143492" y="70834"/>
                </a:lnTo>
                <a:lnTo>
                  <a:pt x="141565" y="68912"/>
                </a:lnTo>
                <a:lnTo>
                  <a:pt x="138897" y="68468"/>
                </a:lnTo>
                <a:lnTo>
                  <a:pt x="103158" y="57130"/>
                </a:lnTo>
                <a:lnTo>
                  <a:pt x="69115" y="42090"/>
                </a:lnTo>
                <a:lnTo>
                  <a:pt x="37128" y="23529"/>
                </a:lnTo>
                <a:lnTo>
                  <a:pt x="7560" y="1626"/>
                </a:lnTo>
                <a:lnTo>
                  <a:pt x="5781" y="0"/>
                </a:lnTo>
                <a:lnTo>
                  <a:pt x="2964" y="147"/>
                </a:lnTo>
                <a:lnTo>
                  <a:pt x="1185" y="1774"/>
                </a:lnTo>
                <a:lnTo>
                  <a:pt x="296" y="2661"/>
                </a:lnTo>
                <a:lnTo>
                  <a:pt x="0" y="3844"/>
                </a:lnTo>
                <a:lnTo>
                  <a:pt x="148" y="5175"/>
                </a:lnTo>
                <a:lnTo>
                  <a:pt x="444" y="7985"/>
                </a:lnTo>
                <a:lnTo>
                  <a:pt x="2075" y="10647"/>
                </a:lnTo>
                <a:lnTo>
                  <a:pt x="4891" y="12126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5552294" y="2890621"/>
            <a:ext cx="40799" cy="2573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5552293" y="2890620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40799" y="24996"/>
                </a:moveTo>
                <a:lnTo>
                  <a:pt x="33105" y="10564"/>
                </a:lnTo>
                <a:lnTo>
                  <a:pt x="23048" y="2037"/>
                </a:lnTo>
                <a:lnTo>
                  <a:pt x="11824" y="0"/>
                </a:lnTo>
                <a:lnTo>
                  <a:pt x="627" y="5032"/>
                </a:lnTo>
                <a:lnTo>
                  <a:pt x="0" y="11520"/>
                </a:lnTo>
                <a:lnTo>
                  <a:pt x="4277" y="17454"/>
                </a:lnTo>
                <a:lnTo>
                  <a:pt x="12697" y="22168"/>
                </a:lnTo>
                <a:lnTo>
                  <a:pt x="24493" y="24996"/>
                </a:lnTo>
                <a:lnTo>
                  <a:pt x="29830" y="25735"/>
                </a:lnTo>
                <a:lnTo>
                  <a:pt x="35463" y="25735"/>
                </a:lnTo>
                <a:lnTo>
                  <a:pt x="40799" y="2499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5514677" y="2899794"/>
            <a:ext cx="134004" cy="1039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5514677" y="2906745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0" y="0"/>
                </a:moveTo>
                <a:lnTo>
                  <a:pt x="0" y="8724"/>
                </a:lnTo>
                <a:lnTo>
                  <a:pt x="30068" y="31408"/>
                </a:lnTo>
                <a:lnTo>
                  <a:pt x="62665" y="50556"/>
                </a:lnTo>
                <a:lnTo>
                  <a:pt x="97431" y="66017"/>
                </a:lnTo>
                <a:lnTo>
                  <a:pt x="134004" y="77637"/>
                </a:lnTo>
                <a:lnTo>
                  <a:pt x="134004" y="68764"/>
                </a:lnTo>
                <a:lnTo>
                  <a:pt x="97702" y="56647"/>
                </a:lnTo>
                <a:lnTo>
                  <a:pt x="63054" y="41036"/>
                </a:lnTo>
                <a:lnTo>
                  <a:pt x="30380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5514676" y="2899201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0" y="0"/>
                </a:moveTo>
                <a:lnTo>
                  <a:pt x="0" y="35047"/>
                </a:lnTo>
                <a:lnTo>
                  <a:pt x="30381" y="57148"/>
                </a:lnTo>
                <a:lnTo>
                  <a:pt x="63055" y="76102"/>
                </a:lnTo>
                <a:lnTo>
                  <a:pt x="97703" y="91757"/>
                </a:lnTo>
                <a:lnTo>
                  <a:pt x="134005" y="103959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5514676" y="2900532"/>
            <a:ext cx="134620" cy="104139"/>
          </a:xfrm>
          <a:custGeom>
            <a:avLst/>
            <a:gdLst/>
            <a:ahLst/>
            <a:cxnLst/>
            <a:rect l="l" t="t" r="r" b="b"/>
            <a:pathLst>
              <a:path w="134620" h="104139">
                <a:moveTo>
                  <a:pt x="134005" y="103811"/>
                </a:moveTo>
                <a:lnTo>
                  <a:pt x="134005" y="68764"/>
                </a:lnTo>
                <a:lnTo>
                  <a:pt x="97807" y="56480"/>
                </a:lnTo>
                <a:lnTo>
                  <a:pt x="63222" y="40814"/>
                </a:lnTo>
                <a:lnTo>
                  <a:pt x="30527" y="21932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4213608" y="4189160"/>
            <a:ext cx="537210" cy="340995"/>
          </a:xfrm>
          <a:custGeom>
            <a:avLst/>
            <a:gdLst/>
            <a:ahLst/>
            <a:cxnLst/>
            <a:rect l="l" t="t" r="r" b="b"/>
            <a:pathLst>
              <a:path w="537210" h="340995">
                <a:moveTo>
                  <a:pt x="414616" y="0"/>
                </a:moveTo>
                <a:lnTo>
                  <a:pt x="0" y="340567"/>
                </a:lnTo>
                <a:lnTo>
                  <a:pt x="161725" y="340715"/>
                </a:lnTo>
                <a:lnTo>
                  <a:pt x="214820" y="339755"/>
                </a:lnTo>
                <a:lnTo>
                  <a:pt x="267057" y="333556"/>
                </a:lnTo>
                <a:lnTo>
                  <a:pt x="317958" y="322276"/>
                </a:lnTo>
                <a:lnTo>
                  <a:pt x="367047" y="306074"/>
                </a:lnTo>
                <a:lnTo>
                  <a:pt x="413846" y="285107"/>
                </a:lnTo>
                <a:lnTo>
                  <a:pt x="457878" y="259532"/>
                </a:lnTo>
                <a:lnTo>
                  <a:pt x="498666" y="229509"/>
                </a:lnTo>
                <a:lnTo>
                  <a:pt x="525612" y="190642"/>
                </a:lnTo>
                <a:lnTo>
                  <a:pt x="536918" y="147922"/>
                </a:lnTo>
                <a:lnTo>
                  <a:pt x="532884" y="104626"/>
                </a:lnTo>
                <a:lnTo>
                  <a:pt x="513807" y="64035"/>
                </a:lnTo>
                <a:lnTo>
                  <a:pt x="479988" y="29428"/>
                </a:lnTo>
                <a:lnTo>
                  <a:pt x="432377" y="4868"/>
                </a:lnTo>
                <a:lnTo>
                  <a:pt x="414616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3929736" y="3481850"/>
            <a:ext cx="756448" cy="41002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3929736" y="3481849"/>
            <a:ext cx="756920" cy="410209"/>
          </a:xfrm>
          <a:custGeom>
            <a:avLst/>
            <a:gdLst/>
            <a:ahLst/>
            <a:cxnLst/>
            <a:rect l="l" t="t" r="r" b="b"/>
            <a:pathLst>
              <a:path w="756920" h="410210">
                <a:moveTo>
                  <a:pt x="286984" y="410071"/>
                </a:moveTo>
                <a:lnTo>
                  <a:pt x="756300" y="155421"/>
                </a:lnTo>
                <a:lnTo>
                  <a:pt x="465461" y="0"/>
                </a:lnTo>
                <a:lnTo>
                  <a:pt x="0" y="252874"/>
                </a:lnTo>
                <a:lnTo>
                  <a:pt x="33323" y="286066"/>
                </a:lnTo>
                <a:lnTo>
                  <a:pt x="69698" y="315947"/>
                </a:lnTo>
                <a:lnTo>
                  <a:pt x="108838" y="342357"/>
                </a:lnTo>
                <a:lnTo>
                  <a:pt x="150453" y="365134"/>
                </a:lnTo>
                <a:lnTo>
                  <a:pt x="194258" y="384119"/>
                </a:lnTo>
                <a:lnTo>
                  <a:pt x="239963" y="399152"/>
                </a:lnTo>
                <a:lnTo>
                  <a:pt x="287281" y="410071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3929885" y="3733986"/>
            <a:ext cx="287133" cy="79574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3929884" y="3733985"/>
            <a:ext cx="287655" cy="796290"/>
          </a:xfrm>
          <a:custGeom>
            <a:avLst/>
            <a:gdLst/>
            <a:ahLst/>
            <a:cxnLst/>
            <a:rect l="l" t="t" r="r" b="b"/>
            <a:pathLst>
              <a:path w="287654" h="796289">
                <a:moveTo>
                  <a:pt x="287133" y="157935"/>
                </a:moveTo>
                <a:lnTo>
                  <a:pt x="239706" y="147053"/>
                </a:lnTo>
                <a:lnTo>
                  <a:pt x="193932" y="132005"/>
                </a:lnTo>
                <a:lnTo>
                  <a:pt x="150099" y="112956"/>
                </a:lnTo>
                <a:lnTo>
                  <a:pt x="108499" y="90068"/>
                </a:lnTo>
                <a:lnTo>
                  <a:pt x="69422" y="63503"/>
                </a:lnTo>
                <a:lnTo>
                  <a:pt x="33159" y="33426"/>
                </a:lnTo>
                <a:lnTo>
                  <a:pt x="0" y="0"/>
                </a:lnTo>
                <a:lnTo>
                  <a:pt x="0" y="650524"/>
                </a:lnTo>
                <a:lnTo>
                  <a:pt x="33711" y="682152"/>
                </a:lnTo>
                <a:lnTo>
                  <a:pt x="70356" y="710394"/>
                </a:lnTo>
                <a:lnTo>
                  <a:pt x="109635" y="735105"/>
                </a:lnTo>
                <a:lnTo>
                  <a:pt x="151250" y="756140"/>
                </a:lnTo>
                <a:lnTo>
                  <a:pt x="194904" y="773355"/>
                </a:lnTo>
                <a:lnTo>
                  <a:pt x="240297" y="786604"/>
                </a:lnTo>
                <a:lnTo>
                  <a:pt x="287133" y="795742"/>
                </a:lnTo>
                <a:lnTo>
                  <a:pt x="286836" y="157935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7"/>
          <p:cNvSpPr/>
          <p:nvPr/>
        </p:nvSpPr>
        <p:spPr>
          <a:xfrm>
            <a:off x="4216722" y="3637271"/>
            <a:ext cx="469314" cy="89171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/>
          <p:cNvSpPr/>
          <p:nvPr/>
        </p:nvSpPr>
        <p:spPr>
          <a:xfrm>
            <a:off x="4216721" y="3637271"/>
            <a:ext cx="469900" cy="892175"/>
          </a:xfrm>
          <a:custGeom>
            <a:avLst/>
            <a:gdLst/>
            <a:ahLst/>
            <a:cxnLst/>
            <a:rect l="l" t="t" r="r" b="b"/>
            <a:pathLst>
              <a:path w="469900" h="892175">
                <a:moveTo>
                  <a:pt x="0" y="254649"/>
                </a:moveTo>
                <a:lnTo>
                  <a:pt x="0" y="891716"/>
                </a:lnTo>
                <a:lnTo>
                  <a:pt x="469315" y="639581"/>
                </a:lnTo>
                <a:lnTo>
                  <a:pt x="469315" y="0"/>
                </a:lnTo>
                <a:lnTo>
                  <a:pt x="0" y="254649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3929736" y="3481849"/>
            <a:ext cx="756920" cy="1048385"/>
          </a:xfrm>
          <a:custGeom>
            <a:avLst/>
            <a:gdLst/>
            <a:ahLst/>
            <a:cxnLst/>
            <a:rect l="l" t="t" r="r" b="b"/>
            <a:pathLst>
              <a:path w="756920" h="1048385">
                <a:moveTo>
                  <a:pt x="756300" y="155274"/>
                </a:moveTo>
                <a:lnTo>
                  <a:pt x="465461" y="0"/>
                </a:lnTo>
                <a:lnTo>
                  <a:pt x="0" y="252874"/>
                </a:lnTo>
                <a:lnTo>
                  <a:pt x="148" y="902659"/>
                </a:lnTo>
                <a:lnTo>
                  <a:pt x="33860" y="934288"/>
                </a:lnTo>
                <a:lnTo>
                  <a:pt x="70504" y="962530"/>
                </a:lnTo>
                <a:lnTo>
                  <a:pt x="109783" y="987241"/>
                </a:lnTo>
                <a:lnTo>
                  <a:pt x="151399" y="1008276"/>
                </a:lnTo>
                <a:lnTo>
                  <a:pt x="195052" y="1025490"/>
                </a:lnTo>
                <a:lnTo>
                  <a:pt x="240446" y="1038739"/>
                </a:lnTo>
                <a:lnTo>
                  <a:pt x="287281" y="1047878"/>
                </a:lnTo>
                <a:lnTo>
                  <a:pt x="756300" y="795003"/>
                </a:lnTo>
                <a:lnTo>
                  <a:pt x="756300" y="155274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4038850" y="4128550"/>
            <a:ext cx="45992" cy="5761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4038849" y="4128549"/>
            <a:ext cx="46355" cy="57785"/>
          </a:xfrm>
          <a:custGeom>
            <a:avLst/>
            <a:gdLst/>
            <a:ahLst/>
            <a:cxnLst/>
            <a:rect l="l" t="t" r="r" b="b"/>
            <a:pathLst>
              <a:path w="46354" h="57785">
                <a:moveTo>
                  <a:pt x="43569" y="21273"/>
                </a:moveTo>
                <a:lnTo>
                  <a:pt x="37980" y="10929"/>
                </a:lnTo>
                <a:lnTo>
                  <a:pt x="30321" y="3620"/>
                </a:lnTo>
                <a:lnTo>
                  <a:pt x="21577" y="0"/>
                </a:lnTo>
                <a:lnTo>
                  <a:pt x="12736" y="718"/>
                </a:lnTo>
                <a:lnTo>
                  <a:pt x="5507" y="5850"/>
                </a:lnTo>
                <a:lnTo>
                  <a:pt x="1155" y="14268"/>
                </a:lnTo>
                <a:lnTo>
                  <a:pt x="0" y="24820"/>
                </a:lnTo>
                <a:lnTo>
                  <a:pt x="2360" y="36357"/>
                </a:lnTo>
                <a:lnTo>
                  <a:pt x="7949" y="46639"/>
                </a:lnTo>
                <a:lnTo>
                  <a:pt x="15608" y="53955"/>
                </a:lnTo>
                <a:lnTo>
                  <a:pt x="24352" y="57610"/>
                </a:lnTo>
                <a:lnTo>
                  <a:pt x="33193" y="56913"/>
                </a:lnTo>
                <a:lnTo>
                  <a:pt x="40442" y="51781"/>
                </a:lnTo>
                <a:lnTo>
                  <a:pt x="44829" y="43363"/>
                </a:lnTo>
                <a:lnTo>
                  <a:pt x="45992" y="32810"/>
                </a:lnTo>
                <a:lnTo>
                  <a:pt x="43569" y="21273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3976282" y="4260585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0" y="0"/>
                </a:moveTo>
                <a:lnTo>
                  <a:pt x="44846" y="32933"/>
                </a:lnTo>
                <a:lnTo>
                  <a:pt x="92388" y="60612"/>
                </a:lnTo>
                <a:lnTo>
                  <a:pt x="142209" y="82829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3976282" y="4299330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0" y="0"/>
                </a:moveTo>
                <a:lnTo>
                  <a:pt x="44846" y="33016"/>
                </a:lnTo>
                <a:lnTo>
                  <a:pt x="92388" y="60723"/>
                </a:lnTo>
                <a:lnTo>
                  <a:pt x="142209" y="82912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3976282" y="4338222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0" y="0"/>
                </a:moveTo>
                <a:lnTo>
                  <a:pt x="44846" y="33016"/>
                </a:lnTo>
                <a:lnTo>
                  <a:pt x="92388" y="60723"/>
                </a:lnTo>
                <a:lnTo>
                  <a:pt x="142209" y="82912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3968425" y="3856726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5" h="116839">
                <a:moveTo>
                  <a:pt x="8301" y="0"/>
                </a:moveTo>
                <a:lnTo>
                  <a:pt x="4151" y="147"/>
                </a:lnTo>
                <a:lnTo>
                  <a:pt x="1779" y="2661"/>
                </a:lnTo>
                <a:lnTo>
                  <a:pt x="593" y="3844"/>
                </a:lnTo>
                <a:lnTo>
                  <a:pt x="0" y="5618"/>
                </a:lnTo>
                <a:lnTo>
                  <a:pt x="148" y="7393"/>
                </a:lnTo>
                <a:lnTo>
                  <a:pt x="593" y="11534"/>
                </a:lnTo>
                <a:lnTo>
                  <a:pt x="3114" y="15231"/>
                </a:lnTo>
                <a:lnTo>
                  <a:pt x="6967" y="17449"/>
                </a:lnTo>
                <a:lnTo>
                  <a:pt x="50669" y="49904"/>
                </a:lnTo>
                <a:lnTo>
                  <a:pt x="97873" y="77451"/>
                </a:lnTo>
                <a:lnTo>
                  <a:pt x="148134" y="99841"/>
                </a:lnTo>
                <a:lnTo>
                  <a:pt x="201007" y="116824"/>
                </a:lnTo>
                <a:lnTo>
                  <a:pt x="206344" y="115641"/>
                </a:lnTo>
                <a:lnTo>
                  <a:pt x="209754" y="110761"/>
                </a:lnTo>
                <a:lnTo>
                  <a:pt x="208420" y="105733"/>
                </a:lnTo>
                <a:lnTo>
                  <a:pt x="207679" y="102184"/>
                </a:lnTo>
                <a:lnTo>
                  <a:pt x="204715" y="99523"/>
                </a:lnTo>
                <a:lnTo>
                  <a:pt x="201007" y="98783"/>
                </a:lnTo>
                <a:lnTo>
                  <a:pt x="149218" y="82405"/>
                </a:lnTo>
                <a:lnTo>
                  <a:pt x="99985" y="60704"/>
                </a:lnTo>
                <a:lnTo>
                  <a:pt x="53754" y="33901"/>
                </a:lnTo>
                <a:lnTo>
                  <a:pt x="10970" y="2217"/>
                </a:lnTo>
                <a:lnTo>
                  <a:pt x="8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3968426" y="3856725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5" h="116839">
                <a:moveTo>
                  <a:pt x="6967" y="17449"/>
                </a:moveTo>
                <a:lnTo>
                  <a:pt x="50668" y="49904"/>
                </a:lnTo>
                <a:lnTo>
                  <a:pt x="97872" y="77452"/>
                </a:lnTo>
                <a:lnTo>
                  <a:pt x="148134" y="99842"/>
                </a:lnTo>
                <a:lnTo>
                  <a:pt x="201008" y="116825"/>
                </a:lnTo>
                <a:lnTo>
                  <a:pt x="206344" y="115642"/>
                </a:lnTo>
                <a:lnTo>
                  <a:pt x="209754" y="110762"/>
                </a:lnTo>
                <a:lnTo>
                  <a:pt x="208419" y="105734"/>
                </a:lnTo>
                <a:lnTo>
                  <a:pt x="207678" y="102185"/>
                </a:lnTo>
                <a:lnTo>
                  <a:pt x="204713" y="99523"/>
                </a:lnTo>
                <a:lnTo>
                  <a:pt x="201008" y="98783"/>
                </a:lnTo>
                <a:lnTo>
                  <a:pt x="149218" y="82406"/>
                </a:lnTo>
                <a:lnTo>
                  <a:pt x="99985" y="60704"/>
                </a:lnTo>
                <a:lnTo>
                  <a:pt x="53754" y="33901"/>
                </a:lnTo>
                <a:lnTo>
                  <a:pt x="10969" y="2218"/>
                </a:lnTo>
                <a:lnTo>
                  <a:pt x="8301" y="0"/>
                </a:lnTo>
                <a:lnTo>
                  <a:pt x="4150" y="147"/>
                </a:lnTo>
                <a:lnTo>
                  <a:pt x="1778" y="2661"/>
                </a:lnTo>
                <a:lnTo>
                  <a:pt x="592" y="3844"/>
                </a:lnTo>
                <a:lnTo>
                  <a:pt x="0" y="5619"/>
                </a:lnTo>
                <a:lnTo>
                  <a:pt x="148" y="7394"/>
                </a:lnTo>
                <a:lnTo>
                  <a:pt x="592" y="11534"/>
                </a:lnTo>
                <a:lnTo>
                  <a:pt x="3112" y="15231"/>
                </a:lnTo>
                <a:lnTo>
                  <a:pt x="6967" y="17449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/>
          <p:cNvSpPr/>
          <p:nvPr/>
        </p:nvSpPr>
        <p:spPr>
          <a:xfrm>
            <a:off x="4030762" y="3913812"/>
            <a:ext cx="59068" cy="3711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/>
          <p:cNvSpPr/>
          <p:nvPr/>
        </p:nvSpPr>
        <p:spPr>
          <a:xfrm>
            <a:off x="4030761" y="3913811"/>
            <a:ext cx="59690" cy="37465"/>
          </a:xfrm>
          <a:custGeom>
            <a:avLst/>
            <a:gdLst/>
            <a:ahLst/>
            <a:cxnLst/>
            <a:rect l="l" t="t" r="r" b="b"/>
            <a:pathLst>
              <a:path w="59689" h="37464">
                <a:moveTo>
                  <a:pt x="59069" y="36225"/>
                </a:moveTo>
                <a:lnTo>
                  <a:pt x="47905" y="15351"/>
                </a:lnTo>
                <a:lnTo>
                  <a:pt x="33350" y="2989"/>
                </a:lnTo>
                <a:lnTo>
                  <a:pt x="17128" y="0"/>
                </a:lnTo>
                <a:lnTo>
                  <a:pt x="961" y="7241"/>
                </a:lnTo>
                <a:lnTo>
                  <a:pt x="0" y="16678"/>
                </a:lnTo>
                <a:lnTo>
                  <a:pt x="6168" y="25282"/>
                </a:lnTo>
                <a:lnTo>
                  <a:pt x="18367" y="32113"/>
                </a:lnTo>
                <a:lnTo>
                  <a:pt x="35500" y="36225"/>
                </a:lnTo>
                <a:lnTo>
                  <a:pt x="43208" y="37113"/>
                </a:lnTo>
                <a:lnTo>
                  <a:pt x="51361" y="37113"/>
                </a:lnTo>
                <a:lnTo>
                  <a:pt x="59069" y="3622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/>
          <p:cNvSpPr/>
          <p:nvPr/>
        </p:nvSpPr>
        <p:spPr>
          <a:xfrm>
            <a:off x="3976283" y="3927265"/>
            <a:ext cx="193892" cy="14995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3976283" y="3937173"/>
            <a:ext cx="194310" cy="112395"/>
          </a:xfrm>
          <a:custGeom>
            <a:avLst/>
            <a:gdLst/>
            <a:ahLst/>
            <a:cxnLst/>
            <a:rect l="l" t="t" r="r" b="b"/>
            <a:pathLst>
              <a:path w="194310" h="112395">
                <a:moveTo>
                  <a:pt x="0" y="0"/>
                </a:moveTo>
                <a:lnTo>
                  <a:pt x="0" y="12569"/>
                </a:lnTo>
                <a:lnTo>
                  <a:pt x="43553" y="45273"/>
                </a:lnTo>
                <a:lnTo>
                  <a:pt x="90720" y="72904"/>
                </a:lnTo>
                <a:lnTo>
                  <a:pt x="141000" y="95210"/>
                </a:lnTo>
                <a:lnTo>
                  <a:pt x="193892" y="111944"/>
                </a:lnTo>
                <a:lnTo>
                  <a:pt x="193892" y="99374"/>
                </a:lnTo>
                <a:lnTo>
                  <a:pt x="141374" y="81830"/>
                </a:lnTo>
                <a:lnTo>
                  <a:pt x="91275" y="59280"/>
                </a:lnTo>
                <a:lnTo>
                  <a:pt x="44012" y="319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3976282" y="3926229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10" h="150495">
                <a:moveTo>
                  <a:pt x="0" y="0"/>
                </a:moveTo>
                <a:lnTo>
                  <a:pt x="0" y="50722"/>
                </a:lnTo>
                <a:lnTo>
                  <a:pt x="44012" y="82658"/>
                </a:lnTo>
                <a:lnTo>
                  <a:pt x="91276" y="110004"/>
                </a:lnTo>
                <a:lnTo>
                  <a:pt x="141375" y="132553"/>
                </a:lnTo>
                <a:lnTo>
                  <a:pt x="193892" y="150098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3976282" y="3928151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10" h="150495">
                <a:moveTo>
                  <a:pt x="193892" y="149950"/>
                </a:moveTo>
                <a:lnTo>
                  <a:pt x="193892" y="99375"/>
                </a:lnTo>
                <a:lnTo>
                  <a:pt x="141542" y="81581"/>
                </a:lnTo>
                <a:lnTo>
                  <a:pt x="91498" y="58948"/>
                </a:lnTo>
                <a:lnTo>
                  <a:pt x="44178" y="31685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4387935" y="4583407"/>
            <a:ext cx="101600" cy="51435"/>
          </a:xfrm>
          <a:custGeom>
            <a:avLst/>
            <a:gdLst/>
            <a:ahLst/>
            <a:cxnLst/>
            <a:rect l="l" t="t" r="r" b="b"/>
            <a:pathLst>
              <a:path w="101600" h="51435">
                <a:moveTo>
                  <a:pt x="75451" y="0"/>
                </a:moveTo>
                <a:lnTo>
                  <a:pt x="0" y="43033"/>
                </a:lnTo>
                <a:lnTo>
                  <a:pt x="22821" y="49439"/>
                </a:lnTo>
                <a:lnTo>
                  <a:pt x="46267" y="51130"/>
                </a:lnTo>
                <a:lnTo>
                  <a:pt x="91757" y="40372"/>
                </a:lnTo>
                <a:lnTo>
                  <a:pt x="101430" y="24047"/>
                </a:lnTo>
                <a:lnTo>
                  <a:pt x="99466" y="17598"/>
                </a:lnTo>
                <a:lnTo>
                  <a:pt x="98873" y="16267"/>
                </a:lnTo>
                <a:lnTo>
                  <a:pt x="97094" y="14197"/>
                </a:lnTo>
                <a:lnTo>
                  <a:pt x="75451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4500594" y="4460077"/>
            <a:ext cx="185420" cy="98425"/>
          </a:xfrm>
          <a:custGeom>
            <a:avLst/>
            <a:gdLst/>
            <a:ahLst/>
            <a:cxnLst/>
            <a:rect l="l" t="t" r="r" b="b"/>
            <a:pathLst>
              <a:path w="185420" h="98425">
                <a:moveTo>
                  <a:pt x="149719" y="0"/>
                </a:moveTo>
                <a:lnTo>
                  <a:pt x="0" y="84439"/>
                </a:lnTo>
                <a:lnTo>
                  <a:pt x="38348" y="95401"/>
                </a:lnTo>
                <a:lnTo>
                  <a:pt x="77767" y="98377"/>
                </a:lnTo>
                <a:lnTo>
                  <a:pt x="116881" y="93423"/>
                </a:lnTo>
                <a:lnTo>
                  <a:pt x="154313" y="80594"/>
                </a:lnTo>
                <a:lnTo>
                  <a:pt x="185248" y="46011"/>
                </a:lnTo>
                <a:lnTo>
                  <a:pt x="183812" y="29871"/>
                </a:lnTo>
                <a:lnTo>
                  <a:pt x="182774" y="26766"/>
                </a:lnTo>
                <a:lnTo>
                  <a:pt x="181441" y="23660"/>
                </a:lnTo>
                <a:lnTo>
                  <a:pt x="179661" y="20850"/>
                </a:lnTo>
                <a:lnTo>
                  <a:pt x="149719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/>
          <p:cNvSpPr/>
          <p:nvPr/>
        </p:nvSpPr>
        <p:spPr>
          <a:xfrm>
            <a:off x="4387935" y="4559304"/>
            <a:ext cx="75451" cy="6713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/>
          <p:cNvSpPr/>
          <p:nvPr/>
        </p:nvSpPr>
        <p:spPr>
          <a:xfrm>
            <a:off x="4387934" y="4559303"/>
            <a:ext cx="75565" cy="67310"/>
          </a:xfrm>
          <a:custGeom>
            <a:avLst/>
            <a:gdLst/>
            <a:ahLst/>
            <a:cxnLst/>
            <a:rect l="l" t="t" r="r" b="b"/>
            <a:pathLst>
              <a:path w="75564" h="67310">
                <a:moveTo>
                  <a:pt x="0" y="67137"/>
                </a:moveTo>
                <a:lnTo>
                  <a:pt x="0" y="48504"/>
                </a:lnTo>
                <a:lnTo>
                  <a:pt x="75452" y="0"/>
                </a:lnTo>
                <a:lnTo>
                  <a:pt x="75452" y="24104"/>
                </a:lnTo>
                <a:lnTo>
                  <a:pt x="0" y="67137"/>
                </a:lnTo>
                <a:close/>
              </a:path>
            </a:pathLst>
          </a:custGeom>
          <a:ln w="35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4225764" y="4466731"/>
            <a:ext cx="237622" cy="14107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4225764" y="4466730"/>
            <a:ext cx="238125" cy="141605"/>
          </a:xfrm>
          <a:custGeom>
            <a:avLst/>
            <a:gdLst/>
            <a:ahLst/>
            <a:cxnLst/>
            <a:rect l="l" t="t" r="r" b="b"/>
            <a:pathLst>
              <a:path w="238125" h="141604">
                <a:moveTo>
                  <a:pt x="0" y="49687"/>
                </a:moveTo>
                <a:lnTo>
                  <a:pt x="72783" y="0"/>
                </a:lnTo>
                <a:lnTo>
                  <a:pt x="237622" y="92572"/>
                </a:lnTo>
                <a:lnTo>
                  <a:pt x="162170" y="141077"/>
                </a:lnTo>
                <a:lnTo>
                  <a:pt x="0" y="49687"/>
                </a:lnTo>
                <a:close/>
              </a:path>
            </a:pathLst>
          </a:custGeom>
          <a:ln w="35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4340499" y="4304507"/>
            <a:ext cx="309813" cy="17553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/>
          <p:cNvSpPr/>
          <p:nvPr/>
        </p:nvSpPr>
        <p:spPr>
          <a:xfrm>
            <a:off x="4340498" y="4304506"/>
            <a:ext cx="309880" cy="175895"/>
          </a:xfrm>
          <a:custGeom>
            <a:avLst/>
            <a:gdLst/>
            <a:ahLst/>
            <a:cxnLst/>
            <a:rect l="l" t="t" r="r" b="b"/>
            <a:pathLst>
              <a:path w="309879" h="175895">
                <a:moveTo>
                  <a:pt x="160094" y="175533"/>
                </a:moveTo>
                <a:lnTo>
                  <a:pt x="309813" y="91094"/>
                </a:lnTo>
                <a:lnTo>
                  <a:pt x="149125" y="0"/>
                </a:lnTo>
                <a:lnTo>
                  <a:pt x="0" y="85770"/>
                </a:lnTo>
                <a:lnTo>
                  <a:pt x="35500" y="115371"/>
                </a:lnTo>
                <a:lnTo>
                  <a:pt x="74321" y="140356"/>
                </a:lnTo>
                <a:lnTo>
                  <a:pt x="116006" y="160489"/>
                </a:lnTo>
                <a:lnTo>
                  <a:pt x="160094" y="175533"/>
                </a:lnTo>
                <a:close/>
              </a:path>
            </a:pathLst>
          </a:custGeom>
          <a:ln w="35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/>
          <p:cNvSpPr/>
          <p:nvPr/>
        </p:nvSpPr>
        <p:spPr>
          <a:xfrm>
            <a:off x="4511563" y="4286612"/>
            <a:ext cx="31426" cy="16814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/>
          <p:cNvSpPr/>
          <p:nvPr/>
        </p:nvSpPr>
        <p:spPr>
          <a:xfrm>
            <a:off x="4511562" y="4286612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8139"/>
                </a:moveTo>
                <a:lnTo>
                  <a:pt x="0" y="17893"/>
                </a:lnTo>
                <a:lnTo>
                  <a:pt x="31426" y="0"/>
                </a:lnTo>
                <a:lnTo>
                  <a:pt x="30240" y="142556"/>
                </a:lnTo>
                <a:lnTo>
                  <a:pt x="0" y="168139"/>
                </a:lnTo>
                <a:close/>
              </a:path>
            </a:pathLst>
          </a:custGeom>
          <a:ln w="3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/>
          <p:cNvSpPr/>
          <p:nvPr/>
        </p:nvSpPr>
        <p:spPr>
          <a:xfrm>
            <a:off x="4541803" y="4278923"/>
            <a:ext cx="58999" cy="13545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4541803" y="4278923"/>
            <a:ext cx="59055" cy="135890"/>
          </a:xfrm>
          <a:custGeom>
            <a:avLst/>
            <a:gdLst/>
            <a:ahLst/>
            <a:cxnLst/>
            <a:rect l="l" t="t" r="r" b="b"/>
            <a:pathLst>
              <a:path w="59054" h="135889">
                <a:moveTo>
                  <a:pt x="1037" y="21738"/>
                </a:moveTo>
                <a:lnTo>
                  <a:pt x="58997" y="0"/>
                </a:lnTo>
                <a:lnTo>
                  <a:pt x="58997" y="88580"/>
                </a:lnTo>
                <a:lnTo>
                  <a:pt x="0" y="135458"/>
                </a:lnTo>
                <a:lnTo>
                  <a:pt x="1037" y="21738"/>
                </a:lnTo>
                <a:close/>
              </a:path>
            </a:pathLst>
          </a:custGeom>
          <a:ln w="35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4448266" y="4219918"/>
            <a:ext cx="152535" cy="8074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4448266" y="4219918"/>
            <a:ext cx="153035" cy="81280"/>
          </a:xfrm>
          <a:custGeom>
            <a:avLst/>
            <a:gdLst/>
            <a:ahLst/>
            <a:cxnLst/>
            <a:rect l="l" t="t" r="r" b="b"/>
            <a:pathLst>
              <a:path w="153035" h="81279">
                <a:moveTo>
                  <a:pt x="94574" y="80742"/>
                </a:moveTo>
                <a:lnTo>
                  <a:pt x="94722" y="66693"/>
                </a:lnTo>
                <a:lnTo>
                  <a:pt x="0" y="13457"/>
                </a:lnTo>
                <a:lnTo>
                  <a:pt x="48176" y="0"/>
                </a:lnTo>
                <a:lnTo>
                  <a:pt x="152534" y="59004"/>
                </a:lnTo>
                <a:lnTo>
                  <a:pt x="94574" y="80742"/>
                </a:lnTo>
                <a:close/>
              </a:path>
            </a:pathLst>
          </a:custGeom>
          <a:ln w="35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/>
          <p:cNvSpPr/>
          <p:nvPr/>
        </p:nvSpPr>
        <p:spPr>
          <a:xfrm>
            <a:off x="4500594" y="4395601"/>
            <a:ext cx="149719" cy="14891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/>
          <p:cNvSpPr/>
          <p:nvPr/>
        </p:nvSpPr>
        <p:spPr>
          <a:xfrm>
            <a:off x="4500593" y="4395600"/>
            <a:ext cx="149860" cy="149225"/>
          </a:xfrm>
          <a:custGeom>
            <a:avLst/>
            <a:gdLst/>
            <a:ahLst/>
            <a:cxnLst/>
            <a:rect l="l" t="t" r="r" b="b"/>
            <a:pathLst>
              <a:path w="149860" h="149225">
                <a:moveTo>
                  <a:pt x="0" y="84439"/>
                </a:moveTo>
                <a:lnTo>
                  <a:pt x="149718" y="0"/>
                </a:lnTo>
                <a:lnTo>
                  <a:pt x="149718" y="64475"/>
                </a:lnTo>
                <a:lnTo>
                  <a:pt x="0" y="148915"/>
                </a:lnTo>
                <a:lnTo>
                  <a:pt x="0" y="84439"/>
                </a:lnTo>
                <a:close/>
              </a:path>
            </a:pathLst>
          </a:custGeom>
          <a:ln w="35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4376817" y="4214596"/>
            <a:ext cx="166171" cy="8991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/>
          <p:cNvSpPr/>
          <p:nvPr/>
        </p:nvSpPr>
        <p:spPr>
          <a:xfrm>
            <a:off x="4376816" y="4214595"/>
            <a:ext cx="166370" cy="90170"/>
          </a:xfrm>
          <a:custGeom>
            <a:avLst/>
            <a:gdLst/>
            <a:ahLst/>
            <a:cxnLst/>
            <a:rect l="l" t="t" r="r" b="b"/>
            <a:pathLst>
              <a:path w="166370" h="90170">
                <a:moveTo>
                  <a:pt x="0" y="14788"/>
                </a:moveTo>
                <a:lnTo>
                  <a:pt x="38541" y="0"/>
                </a:lnTo>
                <a:lnTo>
                  <a:pt x="71598" y="18780"/>
                </a:lnTo>
                <a:lnTo>
                  <a:pt x="166172" y="72017"/>
                </a:lnTo>
                <a:lnTo>
                  <a:pt x="134746" y="89911"/>
                </a:lnTo>
                <a:lnTo>
                  <a:pt x="98183" y="76322"/>
                </a:lnTo>
                <a:lnTo>
                  <a:pt x="63370" y="59170"/>
                </a:lnTo>
                <a:lnTo>
                  <a:pt x="30559" y="38608"/>
                </a:lnTo>
                <a:lnTo>
                  <a:pt x="0" y="14788"/>
                </a:lnTo>
                <a:close/>
              </a:path>
            </a:pathLst>
          </a:custGeom>
          <a:ln w="35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/>
          <p:cNvSpPr/>
          <p:nvPr/>
        </p:nvSpPr>
        <p:spPr>
          <a:xfrm>
            <a:off x="4225764" y="4516419"/>
            <a:ext cx="162170" cy="11002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4225764" y="4516418"/>
            <a:ext cx="162560" cy="110489"/>
          </a:xfrm>
          <a:custGeom>
            <a:avLst/>
            <a:gdLst/>
            <a:ahLst/>
            <a:cxnLst/>
            <a:rect l="l" t="t" r="r" b="b"/>
            <a:pathLst>
              <a:path w="162560" h="110489">
                <a:moveTo>
                  <a:pt x="0" y="0"/>
                </a:moveTo>
                <a:lnTo>
                  <a:pt x="162170" y="91389"/>
                </a:lnTo>
                <a:lnTo>
                  <a:pt x="162170" y="110022"/>
                </a:lnTo>
                <a:lnTo>
                  <a:pt x="0" y="18780"/>
                </a:lnTo>
                <a:lnTo>
                  <a:pt x="0" y="0"/>
                </a:lnTo>
                <a:close/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4243404" y="4476047"/>
            <a:ext cx="198755" cy="120014"/>
          </a:xfrm>
          <a:custGeom>
            <a:avLst/>
            <a:gdLst/>
            <a:ahLst/>
            <a:cxnLst/>
            <a:rect l="l" t="t" r="r" b="b"/>
            <a:pathLst>
              <a:path w="198754" h="120014">
                <a:moveTo>
                  <a:pt x="142307" y="106325"/>
                </a:moveTo>
                <a:lnTo>
                  <a:pt x="132523" y="112537"/>
                </a:lnTo>
                <a:lnTo>
                  <a:pt x="144382" y="119487"/>
                </a:lnTo>
                <a:lnTo>
                  <a:pt x="154313" y="113129"/>
                </a:lnTo>
                <a:lnTo>
                  <a:pt x="142307" y="106325"/>
                </a:lnTo>
                <a:close/>
              </a:path>
              <a:path w="198754" h="120014">
                <a:moveTo>
                  <a:pt x="157130" y="96714"/>
                </a:moveTo>
                <a:lnTo>
                  <a:pt x="147199" y="102924"/>
                </a:lnTo>
                <a:lnTo>
                  <a:pt x="159057" y="109875"/>
                </a:lnTo>
                <a:lnTo>
                  <a:pt x="168990" y="103516"/>
                </a:lnTo>
                <a:lnTo>
                  <a:pt x="157130" y="96714"/>
                </a:lnTo>
                <a:close/>
              </a:path>
              <a:path w="198754" h="120014">
                <a:moveTo>
                  <a:pt x="120219" y="93313"/>
                </a:moveTo>
                <a:lnTo>
                  <a:pt x="110436" y="99672"/>
                </a:lnTo>
                <a:lnTo>
                  <a:pt x="122295" y="106474"/>
                </a:lnTo>
                <a:lnTo>
                  <a:pt x="132227" y="100262"/>
                </a:lnTo>
                <a:lnTo>
                  <a:pt x="120219" y="93313"/>
                </a:lnTo>
                <a:close/>
              </a:path>
              <a:path w="198754" h="120014">
                <a:moveTo>
                  <a:pt x="171806" y="87101"/>
                </a:moveTo>
                <a:lnTo>
                  <a:pt x="161874" y="93313"/>
                </a:lnTo>
                <a:lnTo>
                  <a:pt x="173733" y="100262"/>
                </a:lnTo>
                <a:lnTo>
                  <a:pt x="183664" y="93903"/>
                </a:lnTo>
                <a:lnTo>
                  <a:pt x="171806" y="87101"/>
                </a:lnTo>
                <a:close/>
              </a:path>
              <a:path w="198754" h="120014">
                <a:moveTo>
                  <a:pt x="135042" y="83700"/>
                </a:moveTo>
                <a:lnTo>
                  <a:pt x="125111" y="90059"/>
                </a:lnTo>
                <a:lnTo>
                  <a:pt x="136970" y="96861"/>
                </a:lnTo>
                <a:lnTo>
                  <a:pt x="146902" y="90651"/>
                </a:lnTo>
                <a:lnTo>
                  <a:pt x="135042" y="83700"/>
                </a:lnTo>
                <a:close/>
              </a:path>
              <a:path w="198754" h="120014">
                <a:moveTo>
                  <a:pt x="54107" y="54716"/>
                </a:moveTo>
                <a:lnTo>
                  <a:pt x="44174" y="60926"/>
                </a:lnTo>
                <a:lnTo>
                  <a:pt x="100208" y="93607"/>
                </a:lnTo>
                <a:lnTo>
                  <a:pt x="110139" y="87249"/>
                </a:lnTo>
                <a:lnTo>
                  <a:pt x="54107" y="54716"/>
                </a:lnTo>
                <a:close/>
              </a:path>
              <a:path w="198754" h="120014">
                <a:moveTo>
                  <a:pt x="186481" y="77489"/>
                </a:moveTo>
                <a:lnTo>
                  <a:pt x="176550" y="83700"/>
                </a:lnTo>
                <a:lnTo>
                  <a:pt x="188556" y="90651"/>
                </a:lnTo>
                <a:lnTo>
                  <a:pt x="198340" y="84292"/>
                </a:lnTo>
                <a:lnTo>
                  <a:pt x="186481" y="77489"/>
                </a:lnTo>
                <a:close/>
              </a:path>
              <a:path w="198754" h="120014">
                <a:moveTo>
                  <a:pt x="149719" y="74087"/>
                </a:moveTo>
                <a:lnTo>
                  <a:pt x="139786" y="80446"/>
                </a:lnTo>
                <a:lnTo>
                  <a:pt x="151645" y="87249"/>
                </a:lnTo>
                <a:lnTo>
                  <a:pt x="161578" y="81038"/>
                </a:lnTo>
                <a:lnTo>
                  <a:pt x="149719" y="74087"/>
                </a:lnTo>
                <a:close/>
              </a:path>
              <a:path w="198754" h="120014">
                <a:moveTo>
                  <a:pt x="112956" y="70835"/>
                </a:moveTo>
                <a:lnTo>
                  <a:pt x="103024" y="77194"/>
                </a:lnTo>
                <a:lnTo>
                  <a:pt x="114882" y="83996"/>
                </a:lnTo>
                <a:lnTo>
                  <a:pt x="124815" y="77637"/>
                </a:lnTo>
                <a:lnTo>
                  <a:pt x="112956" y="70835"/>
                </a:lnTo>
                <a:close/>
              </a:path>
              <a:path w="198754" h="120014">
                <a:moveTo>
                  <a:pt x="164393" y="64476"/>
                </a:moveTo>
                <a:lnTo>
                  <a:pt x="154462" y="70835"/>
                </a:lnTo>
                <a:lnTo>
                  <a:pt x="166469" y="77637"/>
                </a:lnTo>
                <a:lnTo>
                  <a:pt x="176401" y="71426"/>
                </a:lnTo>
                <a:lnTo>
                  <a:pt x="164393" y="64476"/>
                </a:lnTo>
                <a:close/>
              </a:path>
              <a:path w="198754" h="120014">
                <a:moveTo>
                  <a:pt x="127632" y="61222"/>
                </a:moveTo>
                <a:lnTo>
                  <a:pt x="117699" y="67581"/>
                </a:lnTo>
                <a:lnTo>
                  <a:pt x="129559" y="74383"/>
                </a:lnTo>
                <a:lnTo>
                  <a:pt x="139490" y="68025"/>
                </a:lnTo>
                <a:lnTo>
                  <a:pt x="127632" y="61222"/>
                </a:lnTo>
                <a:close/>
              </a:path>
              <a:path w="198754" h="120014">
                <a:moveTo>
                  <a:pt x="90869" y="57969"/>
                </a:moveTo>
                <a:lnTo>
                  <a:pt x="80937" y="64180"/>
                </a:lnTo>
                <a:lnTo>
                  <a:pt x="92796" y="71131"/>
                </a:lnTo>
                <a:lnTo>
                  <a:pt x="102727" y="64771"/>
                </a:lnTo>
                <a:lnTo>
                  <a:pt x="90869" y="57969"/>
                </a:lnTo>
                <a:close/>
              </a:path>
              <a:path w="198754" h="120014">
                <a:moveTo>
                  <a:pt x="142307" y="51610"/>
                </a:moveTo>
                <a:lnTo>
                  <a:pt x="132523" y="57969"/>
                </a:lnTo>
                <a:lnTo>
                  <a:pt x="144382" y="64771"/>
                </a:lnTo>
                <a:lnTo>
                  <a:pt x="154313" y="58412"/>
                </a:lnTo>
                <a:lnTo>
                  <a:pt x="142307" y="51610"/>
                </a:lnTo>
                <a:close/>
              </a:path>
              <a:path w="198754" h="120014">
                <a:moveTo>
                  <a:pt x="105544" y="48357"/>
                </a:moveTo>
                <a:lnTo>
                  <a:pt x="95613" y="54568"/>
                </a:lnTo>
                <a:lnTo>
                  <a:pt x="107472" y="61518"/>
                </a:lnTo>
                <a:lnTo>
                  <a:pt x="117403" y="55159"/>
                </a:lnTo>
                <a:lnTo>
                  <a:pt x="105544" y="48357"/>
                </a:lnTo>
                <a:close/>
              </a:path>
              <a:path w="198754" h="120014">
                <a:moveTo>
                  <a:pt x="68781" y="45104"/>
                </a:moveTo>
                <a:lnTo>
                  <a:pt x="58850" y="51314"/>
                </a:lnTo>
                <a:lnTo>
                  <a:pt x="70709" y="58265"/>
                </a:lnTo>
                <a:lnTo>
                  <a:pt x="80641" y="51906"/>
                </a:lnTo>
                <a:lnTo>
                  <a:pt x="68781" y="45104"/>
                </a:lnTo>
                <a:close/>
              </a:path>
              <a:path w="198754" h="120014">
                <a:moveTo>
                  <a:pt x="32019" y="41702"/>
                </a:moveTo>
                <a:lnTo>
                  <a:pt x="22087" y="48061"/>
                </a:lnTo>
                <a:lnTo>
                  <a:pt x="33947" y="54864"/>
                </a:lnTo>
                <a:lnTo>
                  <a:pt x="43878" y="48652"/>
                </a:lnTo>
                <a:lnTo>
                  <a:pt x="32019" y="41702"/>
                </a:lnTo>
                <a:close/>
              </a:path>
              <a:path w="198754" h="120014">
                <a:moveTo>
                  <a:pt x="120219" y="38745"/>
                </a:moveTo>
                <a:lnTo>
                  <a:pt x="110436" y="45104"/>
                </a:lnTo>
                <a:lnTo>
                  <a:pt x="122295" y="51906"/>
                </a:lnTo>
                <a:lnTo>
                  <a:pt x="132227" y="45547"/>
                </a:lnTo>
                <a:lnTo>
                  <a:pt x="120219" y="38745"/>
                </a:lnTo>
                <a:close/>
              </a:path>
              <a:path w="198754" h="120014">
                <a:moveTo>
                  <a:pt x="83458" y="35491"/>
                </a:moveTo>
                <a:lnTo>
                  <a:pt x="73525" y="41702"/>
                </a:lnTo>
                <a:lnTo>
                  <a:pt x="85384" y="48652"/>
                </a:lnTo>
                <a:lnTo>
                  <a:pt x="95316" y="42294"/>
                </a:lnTo>
                <a:lnTo>
                  <a:pt x="83458" y="35491"/>
                </a:lnTo>
                <a:close/>
              </a:path>
              <a:path w="198754" h="120014">
                <a:moveTo>
                  <a:pt x="46695" y="32090"/>
                </a:moveTo>
                <a:lnTo>
                  <a:pt x="36762" y="38449"/>
                </a:lnTo>
                <a:lnTo>
                  <a:pt x="48621" y="45251"/>
                </a:lnTo>
                <a:lnTo>
                  <a:pt x="58553" y="39041"/>
                </a:lnTo>
                <a:lnTo>
                  <a:pt x="46695" y="32090"/>
                </a:lnTo>
                <a:close/>
              </a:path>
              <a:path w="198754" h="120014">
                <a:moveTo>
                  <a:pt x="9932" y="28836"/>
                </a:moveTo>
                <a:lnTo>
                  <a:pt x="0" y="35195"/>
                </a:lnTo>
                <a:lnTo>
                  <a:pt x="11859" y="41998"/>
                </a:lnTo>
                <a:lnTo>
                  <a:pt x="21791" y="35640"/>
                </a:lnTo>
                <a:lnTo>
                  <a:pt x="9932" y="28836"/>
                </a:lnTo>
                <a:close/>
              </a:path>
              <a:path w="198754" h="120014">
                <a:moveTo>
                  <a:pt x="98132" y="25880"/>
                </a:moveTo>
                <a:lnTo>
                  <a:pt x="88348" y="32090"/>
                </a:lnTo>
                <a:lnTo>
                  <a:pt x="100208" y="39041"/>
                </a:lnTo>
                <a:lnTo>
                  <a:pt x="110139" y="32682"/>
                </a:lnTo>
                <a:lnTo>
                  <a:pt x="98132" y="25880"/>
                </a:lnTo>
                <a:close/>
              </a:path>
              <a:path w="198754" h="120014">
                <a:moveTo>
                  <a:pt x="61370" y="22477"/>
                </a:moveTo>
                <a:lnTo>
                  <a:pt x="51438" y="28836"/>
                </a:lnTo>
                <a:lnTo>
                  <a:pt x="63445" y="35640"/>
                </a:lnTo>
                <a:lnTo>
                  <a:pt x="73229" y="29428"/>
                </a:lnTo>
                <a:lnTo>
                  <a:pt x="61370" y="22477"/>
                </a:lnTo>
                <a:close/>
              </a:path>
              <a:path w="198754" h="120014">
                <a:moveTo>
                  <a:pt x="24607" y="19225"/>
                </a:moveTo>
                <a:lnTo>
                  <a:pt x="14676" y="25584"/>
                </a:lnTo>
                <a:lnTo>
                  <a:pt x="26535" y="32386"/>
                </a:lnTo>
                <a:lnTo>
                  <a:pt x="36466" y="26027"/>
                </a:lnTo>
                <a:lnTo>
                  <a:pt x="24607" y="19225"/>
                </a:lnTo>
                <a:close/>
              </a:path>
              <a:path w="198754" h="120014">
                <a:moveTo>
                  <a:pt x="76046" y="12866"/>
                </a:moveTo>
                <a:lnTo>
                  <a:pt x="66262" y="19225"/>
                </a:lnTo>
                <a:lnTo>
                  <a:pt x="78121" y="26027"/>
                </a:lnTo>
                <a:lnTo>
                  <a:pt x="88052" y="19815"/>
                </a:lnTo>
                <a:lnTo>
                  <a:pt x="76046" y="12866"/>
                </a:lnTo>
                <a:close/>
              </a:path>
              <a:path w="198754" h="120014">
                <a:moveTo>
                  <a:pt x="39283" y="9612"/>
                </a:moveTo>
                <a:lnTo>
                  <a:pt x="29350" y="15971"/>
                </a:lnTo>
                <a:lnTo>
                  <a:pt x="41358" y="22773"/>
                </a:lnTo>
                <a:lnTo>
                  <a:pt x="51141" y="16414"/>
                </a:lnTo>
                <a:lnTo>
                  <a:pt x="39283" y="9612"/>
                </a:lnTo>
                <a:close/>
              </a:path>
              <a:path w="198754" h="120014">
                <a:moveTo>
                  <a:pt x="54107" y="0"/>
                </a:moveTo>
                <a:lnTo>
                  <a:pt x="44174" y="6358"/>
                </a:lnTo>
                <a:lnTo>
                  <a:pt x="56033" y="13162"/>
                </a:lnTo>
                <a:lnTo>
                  <a:pt x="65965" y="6803"/>
                </a:lnTo>
                <a:lnTo>
                  <a:pt x="54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4243404" y="4482406"/>
            <a:ext cx="198755" cy="116205"/>
          </a:xfrm>
          <a:custGeom>
            <a:avLst/>
            <a:gdLst/>
            <a:ahLst/>
            <a:cxnLst/>
            <a:rect l="l" t="t" r="r" b="b"/>
            <a:pathLst>
              <a:path w="198754" h="116204">
                <a:moveTo>
                  <a:pt x="44174" y="0"/>
                </a:moveTo>
                <a:lnTo>
                  <a:pt x="44174" y="2661"/>
                </a:lnTo>
                <a:lnTo>
                  <a:pt x="56033" y="9612"/>
                </a:lnTo>
                <a:lnTo>
                  <a:pt x="56033" y="6803"/>
                </a:lnTo>
                <a:lnTo>
                  <a:pt x="44174" y="0"/>
                </a:lnTo>
                <a:close/>
              </a:path>
              <a:path w="198754" h="116204">
                <a:moveTo>
                  <a:pt x="65965" y="444"/>
                </a:moveTo>
                <a:lnTo>
                  <a:pt x="56033" y="6803"/>
                </a:lnTo>
                <a:lnTo>
                  <a:pt x="56033" y="9612"/>
                </a:lnTo>
                <a:lnTo>
                  <a:pt x="65965" y="3253"/>
                </a:lnTo>
                <a:lnTo>
                  <a:pt x="65965" y="444"/>
                </a:lnTo>
                <a:close/>
              </a:path>
              <a:path w="198754" h="116204">
                <a:moveTo>
                  <a:pt x="66262" y="12866"/>
                </a:moveTo>
                <a:lnTo>
                  <a:pt x="66262" y="15675"/>
                </a:lnTo>
                <a:lnTo>
                  <a:pt x="78121" y="22477"/>
                </a:lnTo>
                <a:lnTo>
                  <a:pt x="78121" y="19668"/>
                </a:lnTo>
                <a:lnTo>
                  <a:pt x="66262" y="12866"/>
                </a:lnTo>
                <a:close/>
              </a:path>
              <a:path w="198754" h="116204">
                <a:moveTo>
                  <a:pt x="88052" y="13456"/>
                </a:moveTo>
                <a:lnTo>
                  <a:pt x="78121" y="19668"/>
                </a:lnTo>
                <a:lnTo>
                  <a:pt x="78121" y="22477"/>
                </a:lnTo>
                <a:lnTo>
                  <a:pt x="88052" y="16118"/>
                </a:lnTo>
                <a:lnTo>
                  <a:pt x="88052" y="13456"/>
                </a:lnTo>
                <a:close/>
              </a:path>
              <a:path w="198754" h="116204">
                <a:moveTo>
                  <a:pt x="88348" y="25731"/>
                </a:moveTo>
                <a:lnTo>
                  <a:pt x="88348" y="28541"/>
                </a:lnTo>
                <a:lnTo>
                  <a:pt x="100208" y="35344"/>
                </a:lnTo>
                <a:lnTo>
                  <a:pt x="100208" y="32682"/>
                </a:lnTo>
                <a:lnTo>
                  <a:pt x="88348" y="25731"/>
                </a:lnTo>
                <a:close/>
              </a:path>
              <a:path w="198754" h="116204">
                <a:moveTo>
                  <a:pt x="110139" y="26323"/>
                </a:moveTo>
                <a:lnTo>
                  <a:pt x="100208" y="32682"/>
                </a:lnTo>
                <a:lnTo>
                  <a:pt x="100208" y="35344"/>
                </a:lnTo>
                <a:lnTo>
                  <a:pt x="110139" y="28985"/>
                </a:lnTo>
                <a:lnTo>
                  <a:pt x="110139" y="26323"/>
                </a:lnTo>
                <a:close/>
              </a:path>
              <a:path w="198754" h="116204">
                <a:moveTo>
                  <a:pt x="110436" y="38596"/>
                </a:moveTo>
                <a:lnTo>
                  <a:pt x="110436" y="41407"/>
                </a:lnTo>
                <a:lnTo>
                  <a:pt x="122295" y="48209"/>
                </a:lnTo>
                <a:lnTo>
                  <a:pt x="122295" y="45547"/>
                </a:lnTo>
                <a:lnTo>
                  <a:pt x="110436" y="38596"/>
                </a:lnTo>
                <a:close/>
              </a:path>
              <a:path w="198754" h="116204">
                <a:moveTo>
                  <a:pt x="132227" y="39188"/>
                </a:moveTo>
                <a:lnTo>
                  <a:pt x="122295" y="45547"/>
                </a:lnTo>
                <a:lnTo>
                  <a:pt x="122295" y="48209"/>
                </a:lnTo>
                <a:lnTo>
                  <a:pt x="132227" y="41998"/>
                </a:lnTo>
                <a:lnTo>
                  <a:pt x="132227" y="39188"/>
                </a:lnTo>
                <a:close/>
              </a:path>
              <a:path w="198754" h="116204">
                <a:moveTo>
                  <a:pt x="132523" y="51610"/>
                </a:moveTo>
                <a:lnTo>
                  <a:pt x="132523" y="54272"/>
                </a:lnTo>
                <a:lnTo>
                  <a:pt x="144382" y="61222"/>
                </a:lnTo>
                <a:lnTo>
                  <a:pt x="144382" y="58412"/>
                </a:lnTo>
                <a:lnTo>
                  <a:pt x="132523" y="51610"/>
                </a:lnTo>
                <a:close/>
              </a:path>
              <a:path w="198754" h="116204">
                <a:moveTo>
                  <a:pt x="154313" y="52053"/>
                </a:moveTo>
                <a:lnTo>
                  <a:pt x="144382" y="58412"/>
                </a:lnTo>
                <a:lnTo>
                  <a:pt x="144382" y="61222"/>
                </a:lnTo>
                <a:lnTo>
                  <a:pt x="154313" y="54863"/>
                </a:lnTo>
                <a:lnTo>
                  <a:pt x="154313" y="52053"/>
                </a:lnTo>
                <a:close/>
              </a:path>
              <a:path w="198754" h="116204">
                <a:moveTo>
                  <a:pt x="154462" y="64476"/>
                </a:moveTo>
                <a:lnTo>
                  <a:pt x="154462" y="67285"/>
                </a:lnTo>
                <a:lnTo>
                  <a:pt x="166469" y="74087"/>
                </a:lnTo>
                <a:lnTo>
                  <a:pt x="166469" y="71278"/>
                </a:lnTo>
                <a:lnTo>
                  <a:pt x="154462" y="64476"/>
                </a:lnTo>
                <a:close/>
              </a:path>
              <a:path w="198754" h="116204">
                <a:moveTo>
                  <a:pt x="176401" y="65067"/>
                </a:moveTo>
                <a:lnTo>
                  <a:pt x="166469" y="71278"/>
                </a:lnTo>
                <a:lnTo>
                  <a:pt x="166469" y="74087"/>
                </a:lnTo>
                <a:lnTo>
                  <a:pt x="176401" y="67729"/>
                </a:lnTo>
                <a:lnTo>
                  <a:pt x="176401" y="65067"/>
                </a:lnTo>
                <a:close/>
              </a:path>
              <a:path w="198754" h="116204">
                <a:moveTo>
                  <a:pt x="176550" y="77341"/>
                </a:moveTo>
                <a:lnTo>
                  <a:pt x="176550" y="80150"/>
                </a:lnTo>
                <a:lnTo>
                  <a:pt x="188556" y="86954"/>
                </a:lnTo>
                <a:lnTo>
                  <a:pt x="188556" y="84292"/>
                </a:lnTo>
                <a:lnTo>
                  <a:pt x="176550" y="77341"/>
                </a:lnTo>
                <a:close/>
              </a:path>
              <a:path w="198754" h="116204">
                <a:moveTo>
                  <a:pt x="198340" y="77933"/>
                </a:moveTo>
                <a:lnTo>
                  <a:pt x="188556" y="84292"/>
                </a:lnTo>
                <a:lnTo>
                  <a:pt x="188556" y="86954"/>
                </a:lnTo>
                <a:lnTo>
                  <a:pt x="198340" y="80742"/>
                </a:lnTo>
                <a:lnTo>
                  <a:pt x="198340" y="77933"/>
                </a:lnTo>
                <a:close/>
              </a:path>
              <a:path w="198754" h="116204">
                <a:moveTo>
                  <a:pt x="29350" y="9612"/>
                </a:moveTo>
                <a:lnTo>
                  <a:pt x="29350" y="12274"/>
                </a:lnTo>
                <a:lnTo>
                  <a:pt x="41358" y="19225"/>
                </a:lnTo>
                <a:lnTo>
                  <a:pt x="41358" y="16414"/>
                </a:lnTo>
                <a:lnTo>
                  <a:pt x="29350" y="9612"/>
                </a:lnTo>
                <a:close/>
              </a:path>
              <a:path w="198754" h="116204">
                <a:moveTo>
                  <a:pt x="51141" y="10055"/>
                </a:moveTo>
                <a:lnTo>
                  <a:pt x="41358" y="16414"/>
                </a:lnTo>
                <a:lnTo>
                  <a:pt x="41358" y="19225"/>
                </a:lnTo>
                <a:lnTo>
                  <a:pt x="51141" y="12866"/>
                </a:lnTo>
                <a:lnTo>
                  <a:pt x="51141" y="10055"/>
                </a:lnTo>
                <a:close/>
              </a:path>
              <a:path w="198754" h="116204">
                <a:moveTo>
                  <a:pt x="51438" y="22477"/>
                </a:moveTo>
                <a:lnTo>
                  <a:pt x="51438" y="25288"/>
                </a:lnTo>
                <a:lnTo>
                  <a:pt x="63445" y="32090"/>
                </a:lnTo>
                <a:lnTo>
                  <a:pt x="63445" y="29281"/>
                </a:lnTo>
                <a:lnTo>
                  <a:pt x="51438" y="22477"/>
                </a:lnTo>
                <a:close/>
              </a:path>
              <a:path w="198754" h="116204">
                <a:moveTo>
                  <a:pt x="73229" y="23069"/>
                </a:moveTo>
                <a:lnTo>
                  <a:pt x="63445" y="29281"/>
                </a:lnTo>
                <a:lnTo>
                  <a:pt x="63445" y="32090"/>
                </a:lnTo>
                <a:lnTo>
                  <a:pt x="73229" y="25731"/>
                </a:lnTo>
                <a:lnTo>
                  <a:pt x="73229" y="23069"/>
                </a:lnTo>
                <a:close/>
              </a:path>
              <a:path w="198754" h="116204">
                <a:moveTo>
                  <a:pt x="73525" y="35344"/>
                </a:moveTo>
                <a:lnTo>
                  <a:pt x="73525" y="38153"/>
                </a:lnTo>
                <a:lnTo>
                  <a:pt x="85533" y="44955"/>
                </a:lnTo>
                <a:lnTo>
                  <a:pt x="85533" y="42293"/>
                </a:lnTo>
                <a:lnTo>
                  <a:pt x="73525" y="35344"/>
                </a:lnTo>
                <a:close/>
              </a:path>
              <a:path w="198754" h="116204">
                <a:moveTo>
                  <a:pt x="95316" y="35935"/>
                </a:moveTo>
                <a:lnTo>
                  <a:pt x="85533" y="42293"/>
                </a:lnTo>
                <a:lnTo>
                  <a:pt x="85533" y="44955"/>
                </a:lnTo>
                <a:lnTo>
                  <a:pt x="95316" y="38596"/>
                </a:lnTo>
                <a:lnTo>
                  <a:pt x="95316" y="35935"/>
                </a:lnTo>
                <a:close/>
              </a:path>
              <a:path w="198754" h="116204">
                <a:moveTo>
                  <a:pt x="132375" y="106178"/>
                </a:moveTo>
                <a:lnTo>
                  <a:pt x="132523" y="108987"/>
                </a:lnTo>
                <a:lnTo>
                  <a:pt x="144382" y="115790"/>
                </a:lnTo>
                <a:lnTo>
                  <a:pt x="144382" y="113129"/>
                </a:lnTo>
                <a:lnTo>
                  <a:pt x="132375" y="106178"/>
                </a:lnTo>
                <a:close/>
              </a:path>
              <a:path w="198754" h="116204">
                <a:moveTo>
                  <a:pt x="154313" y="106770"/>
                </a:moveTo>
                <a:lnTo>
                  <a:pt x="144382" y="113129"/>
                </a:lnTo>
                <a:lnTo>
                  <a:pt x="144382" y="115790"/>
                </a:lnTo>
                <a:lnTo>
                  <a:pt x="154313" y="109579"/>
                </a:lnTo>
                <a:lnTo>
                  <a:pt x="154313" y="106770"/>
                </a:lnTo>
                <a:close/>
              </a:path>
              <a:path w="198754" h="116204">
                <a:moveTo>
                  <a:pt x="147199" y="96565"/>
                </a:moveTo>
                <a:lnTo>
                  <a:pt x="147199" y="99376"/>
                </a:lnTo>
                <a:lnTo>
                  <a:pt x="159057" y="106178"/>
                </a:lnTo>
                <a:lnTo>
                  <a:pt x="159057" y="103516"/>
                </a:lnTo>
                <a:lnTo>
                  <a:pt x="147199" y="96565"/>
                </a:lnTo>
                <a:close/>
              </a:path>
              <a:path w="198754" h="116204">
                <a:moveTo>
                  <a:pt x="168990" y="97157"/>
                </a:moveTo>
                <a:lnTo>
                  <a:pt x="159057" y="103516"/>
                </a:lnTo>
                <a:lnTo>
                  <a:pt x="159057" y="106178"/>
                </a:lnTo>
                <a:lnTo>
                  <a:pt x="168990" y="99966"/>
                </a:lnTo>
                <a:lnTo>
                  <a:pt x="168990" y="97157"/>
                </a:lnTo>
                <a:close/>
              </a:path>
              <a:path w="198754" h="116204">
                <a:moveTo>
                  <a:pt x="110436" y="93313"/>
                </a:moveTo>
                <a:lnTo>
                  <a:pt x="110436" y="96122"/>
                </a:lnTo>
                <a:lnTo>
                  <a:pt x="122295" y="102924"/>
                </a:lnTo>
                <a:lnTo>
                  <a:pt x="122295" y="100115"/>
                </a:lnTo>
                <a:lnTo>
                  <a:pt x="110436" y="93313"/>
                </a:lnTo>
                <a:close/>
              </a:path>
              <a:path w="198754" h="116204">
                <a:moveTo>
                  <a:pt x="132227" y="93903"/>
                </a:moveTo>
                <a:lnTo>
                  <a:pt x="122295" y="100115"/>
                </a:lnTo>
                <a:lnTo>
                  <a:pt x="122295" y="102924"/>
                </a:lnTo>
                <a:lnTo>
                  <a:pt x="132227" y="96565"/>
                </a:lnTo>
                <a:lnTo>
                  <a:pt x="132227" y="93903"/>
                </a:lnTo>
                <a:close/>
              </a:path>
              <a:path w="198754" h="116204">
                <a:moveTo>
                  <a:pt x="161874" y="86954"/>
                </a:moveTo>
                <a:lnTo>
                  <a:pt x="161874" y="89763"/>
                </a:lnTo>
                <a:lnTo>
                  <a:pt x="173733" y="96565"/>
                </a:lnTo>
                <a:lnTo>
                  <a:pt x="173733" y="93903"/>
                </a:lnTo>
                <a:lnTo>
                  <a:pt x="161874" y="86954"/>
                </a:lnTo>
                <a:close/>
              </a:path>
              <a:path w="198754" h="116204">
                <a:moveTo>
                  <a:pt x="183664" y="87544"/>
                </a:moveTo>
                <a:lnTo>
                  <a:pt x="173733" y="93903"/>
                </a:lnTo>
                <a:lnTo>
                  <a:pt x="173733" y="96565"/>
                </a:lnTo>
                <a:lnTo>
                  <a:pt x="183664" y="90355"/>
                </a:lnTo>
                <a:lnTo>
                  <a:pt x="183664" y="87544"/>
                </a:lnTo>
                <a:close/>
              </a:path>
              <a:path w="198754" h="116204">
                <a:moveTo>
                  <a:pt x="125111" y="83700"/>
                </a:moveTo>
                <a:lnTo>
                  <a:pt x="125111" y="86509"/>
                </a:lnTo>
                <a:lnTo>
                  <a:pt x="136970" y="93313"/>
                </a:lnTo>
                <a:lnTo>
                  <a:pt x="136970" y="90502"/>
                </a:lnTo>
                <a:lnTo>
                  <a:pt x="125111" y="83700"/>
                </a:lnTo>
                <a:close/>
              </a:path>
              <a:path w="198754" h="116204">
                <a:moveTo>
                  <a:pt x="146902" y="84292"/>
                </a:moveTo>
                <a:lnTo>
                  <a:pt x="136970" y="90502"/>
                </a:lnTo>
                <a:lnTo>
                  <a:pt x="136970" y="93313"/>
                </a:lnTo>
                <a:lnTo>
                  <a:pt x="146902" y="86954"/>
                </a:lnTo>
                <a:lnTo>
                  <a:pt x="146902" y="84292"/>
                </a:lnTo>
                <a:close/>
              </a:path>
              <a:path w="198754" h="116204">
                <a:moveTo>
                  <a:pt x="44174" y="54568"/>
                </a:moveTo>
                <a:lnTo>
                  <a:pt x="44174" y="57377"/>
                </a:lnTo>
                <a:lnTo>
                  <a:pt x="100208" y="90059"/>
                </a:lnTo>
                <a:lnTo>
                  <a:pt x="100208" y="87248"/>
                </a:lnTo>
                <a:lnTo>
                  <a:pt x="44174" y="54568"/>
                </a:lnTo>
                <a:close/>
              </a:path>
              <a:path w="198754" h="116204">
                <a:moveTo>
                  <a:pt x="110139" y="80890"/>
                </a:moveTo>
                <a:lnTo>
                  <a:pt x="100208" y="87248"/>
                </a:lnTo>
                <a:lnTo>
                  <a:pt x="100208" y="90059"/>
                </a:lnTo>
                <a:lnTo>
                  <a:pt x="110139" y="83700"/>
                </a:lnTo>
                <a:lnTo>
                  <a:pt x="110139" y="80890"/>
                </a:lnTo>
                <a:close/>
              </a:path>
              <a:path w="198754" h="116204">
                <a:moveTo>
                  <a:pt x="139786" y="74087"/>
                </a:moveTo>
                <a:lnTo>
                  <a:pt x="139786" y="76898"/>
                </a:lnTo>
                <a:lnTo>
                  <a:pt x="151645" y="83700"/>
                </a:lnTo>
                <a:lnTo>
                  <a:pt x="151645" y="80890"/>
                </a:lnTo>
                <a:lnTo>
                  <a:pt x="139786" y="74087"/>
                </a:lnTo>
                <a:close/>
              </a:path>
              <a:path w="198754" h="116204">
                <a:moveTo>
                  <a:pt x="161578" y="74679"/>
                </a:moveTo>
                <a:lnTo>
                  <a:pt x="151645" y="80890"/>
                </a:lnTo>
                <a:lnTo>
                  <a:pt x="151645" y="83700"/>
                </a:lnTo>
                <a:lnTo>
                  <a:pt x="161578" y="77341"/>
                </a:lnTo>
                <a:lnTo>
                  <a:pt x="161578" y="74679"/>
                </a:lnTo>
                <a:close/>
              </a:path>
              <a:path w="198754" h="116204">
                <a:moveTo>
                  <a:pt x="103024" y="70835"/>
                </a:moveTo>
                <a:lnTo>
                  <a:pt x="103024" y="73496"/>
                </a:lnTo>
                <a:lnTo>
                  <a:pt x="114882" y="80446"/>
                </a:lnTo>
                <a:lnTo>
                  <a:pt x="114882" y="77637"/>
                </a:lnTo>
                <a:lnTo>
                  <a:pt x="103024" y="70835"/>
                </a:lnTo>
                <a:close/>
              </a:path>
              <a:path w="198754" h="116204">
                <a:moveTo>
                  <a:pt x="124815" y="71278"/>
                </a:moveTo>
                <a:lnTo>
                  <a:pt x="114882" y="77637"/>
                </a:lnTo>
                <a:lnTo>
                  <a:pt x="114882" y="80446"/>
                </a:lnTo>
                <a:lnTo>
                  <a:pt x="124815" y="74087"/>
                </a:lnTo>
                <a:lnTo>
                  <a:pt x="124815" y="71278"/>
                </a:lnTo>
                <a:close/>
              </a:path>
              <a:path w="198754" h="116204">
                <a:moveTo>
                  <a:pt x="117699" y="61222"/>
                </a:moveTo>
                <a:lnTo>
                  <a:pt x="117699" y="63884"/>
                </a:lnTo>
                <a:lnTo>
                  <a:pt x="129559" y="70835"/>
                </a:lnTo>
                <a:lnTo>
                  <a:pt x="129559" y="68025"/>
                </a:lnTo>
                <a:lnTo>
                  <a:pt x="117699" y="61222"/>
                </a:lnTo>
                <a:close/>
              </a:path>
              <a:path w="198754" h="116204">
                <a:moveTo>
                  <a:pt x="139490" y="61666"/>
                </a:moveTo>
                <a:lnTo>
                  <a:pt x="129559" y="68025"/>
                </a:lnTo>
                <a:lnTo>
                  <a:pt x="129559" y="70835"/>
                </a:lnTo>
                <a:lnTo>
                  <a:pt x="139490" y="64476"/>
                </a:lnTo>
                <a:lnTo>
                  <a:pt x="139490" y="61666"/>
                </a:lnTo>
                <a:close/>
              </a:path>
              <a:path w="198754" h="116204">
                <a:moveTo>
                  <a:pt x="80937" y="57821"/>
                </a:moveTo>
                <a:lnTo>
                  <a:pt x="80937" y="60631"/>
                </a:lnTo>
                <a:lnTo>
                  <a:pt x="92796" y="67433"/>
                </a:lnTo>
                <a:lnTo>
                  <a:pt x="92796" y="64772"/>
                </a:lnTo>
                <a:lnTo>
                  <a:pt x="80937" y="57821"/>
                </a:lnTo>
                <a:close/>
              </a:path>
              <a:path w="198754" h="116204">
                <a:moveTo>
                  <a:pt x="102727" y="58412"/>
                </a:moveTo>
                <a:lnTo>
                  <a:pt x="92796" y="64772"/>
                </a:lnTo>
                <a:lnTo>
                  <a:pt x="92796" y="67433"/>
                </a:lnTo>
                <a:lnTo>
                  <a:pt x="102727" y="61222"/>
                </a:lnTo>
                <a:lnTo>
                  <a:pt x="102727" y="58412"/>
                </a:lnTo>
                <a:close/>
              </a:path>
              <a:path w="198754" h="116204">
                <a:moveTo>
                  <a:pt x="95613" y="48209"/>
                </a:moveTo>
                <a:lnTo>
                  <a:pt x="95613" y="51018"/>
                </a:lnTo>
                <a:lnTo>
                  <a:pt x="107472" y="57821"/>
                </a:lnTo>
                <a:lnTo>
                  <a:pt x="107472" y="55159"/>
                </a:lnTo>
                <a:lnTo>
                  <a:pt x="95613" y="48209"/>
                </a:lnTo>
                <a:close/>
              </a:path>
              <a:path w="198754" h="116204">
                <a:moveTo>
                  <a:pt x="117403" y="48801"/>
                </a:moveTo>
                <a:lnTo>
                  <a:pt x="107472" y="55159"/>
                </a:lnTo>
                <a:lnTo>
                  <a:pt x="107472" y="57821"/>
                </a:lnTo>
                <a:lnTo>
                  <a:pt x="117403" y="51610"/>
                </a:lnTo>
                <a:lnTo>
                  <a:pt x="117403" y="48801"/>
                </a:lnTo>
                <a:close/>
              </a:path>
              <a:path w="198754" h="116204">
                <a:moveTo>
                  <a:pt x="58850" y="44955"/>
                </a:moveTo>
                <a:lnTo>
                  <a:pt x="58850" y="47765"/>
                </a:lnTo>
                <a:lnTo>
                  <a:pt x="70709" y="54568"/>
                </a:lnTo>
                <a:lnTo>
                  <a:pt x="70709" y="51906"/>
                </a:lnTo>
                <a:lnTo>
                  <a:pt x="58850" y="44955"/>
                </a:lnTo>
                <a:close/>
              </a:path>
              <a:path w="198754" h="116204">
                <a:moveTo>
                  <a:pt x="80641" y="45547"/>
                </a:moveTo>
                <a:lnTo>
                  <a:pt x="70709" y="51906"/>
                </a:lnTo>
                <a:lnTo>
                  <a:pt x="70709" y="54568"/>
                </a:lnTo>
                <a:lnTo>
                  <a:pt x="80641" y="48209"/>
                </a:lnTo>
                <a:lnTo>
                  <a:pt x="80641" y="45547"/>
                </a:lnTo>
                <a:close/>
              </a:path>
              <a:path w="198754" h="116204">
                <a:moveTo>
                  <a:pt x="14676" y="19225"/>
                </a:moveTo>
                <a:lnTo>
                  <a:pt x="14676" y="21887"/>
                </a:lnTo>
                <a:lnTo>
                  <a:pt x="26535" y="28836"/>
                </a:lnTo>
                <a:lnTo>
                  <a:pt x="26535" y="26027"/>
                </a:lnTo>
                <a:lnTo>
                  <a:pt x="14676" y="19225"/>
                </a:lnTo>
                <a:close/>
              </a:path>
              <a:path w="198754" h="116204">
                <a:moveTo>
                  <a:pt x="36466" y="19668"/>
                </a:moveTo>
                <a:lnTo>
                  <a:pt x="26535" y="26027"/>
                </a:lnTo>
                <a:lnTo>
                  <a:pt x="26535" y="28836"/>
                </a:lnTo>
                <a:lnTo>
                  <a:pt x="36466" y="22477"/>
                </a:lnTo>
                <a:lnTo>
                  <a:pt x="36466" y="19668"/>
                </a:lnTo>
                <a:close/>
              </a:path>
              <a:path w="198754" h="116204">
                <a:moveTo>
                  <a:pt x="36762" y="32090"/>
                </a:moveTo>
                <a:lnTo>
                  <a:pt x="36762" y="34899"/>
                </a:lnTo>
                <a:lnTo>
                  <a:pt x="48621" y="41702"/>
                </a:lnTo>
                <a:lnTo>
                  <a:pt x="48621" y="38892"/>
                </a:lnTo>
                <a:lnTo>
                  <a:pt x="36762" y="32090"/>
                </a:lnTo>
                <a:close/>
              </a:path>
              <a:path w="198754" h="116204">
                <a:moveTo>
                  <a:pt x="58553" y="32682"/>
                </a:moveTo>
                <a:lnTo>
                  <a:pt x="48621" y="38892"/>
                </a:lnTo>
                <a:lnTo>
                  <a:pt x="48621" y="41702"/>
                </a:lnTo>
                <a:lnTo>
                  <a:pt x="58553" y="35344"/>
                </a:lnTo>
                <a:lnTo>
                  <a:pt x="58553" y="32682"/>
                </a:lnTo>
                <a:close/>
              </a:path>
              <a:path w="198754" h="116204">
                <a:moveTo>
                  <a:pt x="0" y="28836"/>
                </a:moveTo>
                <a:lnTo>
                  <a:pt x="0" y="31498"/>
                </a:lnTo>
                <a:lnTo>
                  <a:pt x="11859" y="38449"/>
                </a:lnTo>
                <a:lnTo>
                  <a:pt x="11859" y="35640"/>
                </a:lnTo>
                <a:lnTo>
                  <a:pt x="0" y="28836"/>
                </a:lnTo>
                <a:close/>
              </a:path>
              <a:path w="198754" h="116204">
                <a:moveTo>
                  <a:pt x="21791" y="29281"/>
                </a:moveTo>
                <a:lnTo>
                  <a:pt x="11859" y="35640"/>
                </a:lnTo>
                <a:lnTo>
                  <a:pt x="11859" y="38449"/>
                </a:lnTo>
                <a:lnTo>
                  <a:pt x="21791" y="32090"/>
                </a:lnTo>
                <a:lnTo>
                  <a:pt x="21791" y="29281"/>
                </a:lnTo>
                <a:close/>
              </a:path>
              <a:path w="198754" h="116204">
                <a:moveTo>
                  <a:pt x="22087" y="41702"/>
                </a:moveTo>
                <a:lnTo>
                  <a:pt x="22087" y="44512"/>
                </a:lnTo>
                <a:lnTo>
                  <a:pt x="33947" y="51314"/>
                </a:lnTo>
                <a:lnTo>
                  <a:pt x="33947" y="48505"/>
                </a:lnTo>
                <a:lnTo>
                  <a:pt x="22087" y="41702"/>
                </a:lnTo>
                <a:close/>
              </a:path>
              <a:path w="198754" h="116204">
                <a:moveTo>
                  <a:pt x="43878" y="42293"/>
                </a:moveTo>
                <a:lnTo>
                  <a:pt x="33947" y="48505"/>
                </a:lnTo>
                <a:lnTo>
                  <a:pt x="33947" y="51314"/>
                </a:lnTo>
                <a:lnTo>
                  <a:pt x="43878" y="44955"/>
                </a:lnTo>
                <a:lnTo>
                  <a:pt x="43878" y="42293"/>
                </a:lnTo>
                <a:close/>
              </a:path>
            </a:pathLst>
          </a:custGeom>
          <a:solidFill>
            <a:srgbClr val="959595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4615328" y="4416452"/>
            <a:ext cx="19050" cy="43815"/>
          </a:xfrm>
          <a:custGeom>
            <a:avLst/>
            <a:gdLst/>
            <a:ahLst/>
            <a:cxnLst/>
            <a:rect l="l" t="t" r="r" b="b"/>
            <a:pathLst>
              <a:path w="19050" h="43814">
                <a:moveTo>
                  <a:pt x="17937" y="0"/>
                </a:moveTo>
                <a:lnTo>
                  <a:pt x="17491" y="295"/>
                </a:lnTo>
                <a:lnTo>
                  <a:pt x="9932" y="4436"/>
                </a:lnTo>
                <a:lnTo>
                  <a:pt x="9635" y="4732"/>
                </a:lnTo>
                <a:lnTo>
                  <a:pt x="9486" y="5027"/>
                </a:lnTo>
                <a:lnTo>
                  <a:pt x="9486" y="37708"/>
                </a:lnTo>
                <a:lnTo>
                  <a:pt x="9635" y="37857"/>
                </a:lnTo>
                <a:lnTo>
                  <a:pt x="9784" y="38300"/>
                </a:lnTo>
                <a:lnTo>
                  <a:pt x="10377" y="38447"/>
                </a:lnTo>
                <a:lnTo>
                  <a:pt x="10821" y="38300"/>
                </a:lnTo>
                <a:lnTo>
                  <a:pt x="18381" y="34011"/>
                </a:lnTo>
                <a:lnTo>
                  <a:pt x="18677" y="33864"/>
                </a:lnTo>
                <a:lnTo>
                  <a:pt x="18826" y="33568"/>
                </a:lnTo>
                <a:lnTo>
                  <a:pt x="18826" y="739"/>
                </a:lnTo>
                <a:lnTo>
                  <a:pt x="18677" y="590"/>
                </a:lnTo>
                <a:lnTo>
                  <a:pt x="18529" y="147"/>
                </a:lnTo>
                <a:lnTo>
                  <a:pt x="17937" y="0"/>
                </a:lnTo>
                <a:close/>
              </a:path>
              <a:path w="19050" h="43814">
                <a:moveTo>
                  <a:pt x="5336" y="7098"/>
                </a:moveTo>
                <a:lnTo>
                  <a:pt x="4892" y="7393"/>
                </a:lnTo>
                <a:lnTo>
                  <a:pt x="148" y="9907"/>
                </a:lnTo>
                <a:lnTo>
                  <a:pt x="0" y="10350"/>
                </a:lnTo>
                <a:lnTo>
                  <a:pt x="0" y="42885"/>
                </a:lnTo>
                <a:lnTo>
                  <a:pt x="148" y="43032"/>
                </a:lnTo>
                <a:lnTo>
                  <a:pt x="148" y="43180"/>
                </a:lnTo>
                <a:lnTo>
                  <a:pt x="444" y="43624"/>
                </a:lnTo>
                <a:lnTo>
                  <a:pt x="1037" y="43771"/>
                </a:lnTo>
                <a:lnTo>
                  <a:pt x="1482" y="43624"/>
                </a:lnTo>
                <a:lnTo>
                  <a:pt x="5781" y="41109"/>
                </a:lnTo>
                <a:lnTo>
                  <a:pt x="6078" y="40962"/>
                </a:lnTo>
                <a:lnTo>
                  <a:pt x="6374" y="40666"/>
                </a:lnTo>
                <a:lnTo>
                  <a:pt x="6374" y="7984"/>
                </a:lnTo>
                <a:lnTo>
                  <a:pt x="6225" y="7837"/>
                </a:lnTo>
                <a:lnTo>
                  <a:pt x="6225" y="7689"/>
                </a:lnTo>
                <a:lnTo>
                  <a:pt x="5929" y="7245"/>
                </a:lnTo>
                <a:lnTo>
                  <a:pt x="5336" y="7098"/>
                </a:lnTo>
                <a:close/>
              </a:path>
            </a:pathLst>
          </a:custGeom>
          <a:solidFill>
            <a:srgbClr val="808080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4340499" y="4229384"/>
            <a:ext cx="171063" cy="3151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4376816" y="4229383"/>
            <a:ext cx="135255" cy="225425"/>
          </a:xfrm>
          <a:custGeom>
            <a:avLst/>
            <a:gdLst/>
            <a:ahLst/>
            <a:cxnLst/>
            <a:rect l="l" t="t" r="r" b="b"/>
            <a:pathLst>
              <a:path w="135254" h="225425">
                <a:moveTo>
                  <a:pt x="134746" y="225369"/>
                </a:moveTo>
                <a:lnTo>
                  <a:pt x="97620" y="213319"/>
                </a:lnTo>
                <a:lnTo>
                  <a:pt x="62537" y="196846"/>
                </a:lnTo>
                <a:lnTo>
                  <a:pt x="29871" y="176187"/>
                </a:lnTo>
                <a:lnTo>
                  <a:pt x="0" y="151577"/>
                </a:lnTo>
                <a:lnTo>
                  <a:pt x="0" y="0"/>
                </a:lnTo>
                <a:lnTo>
                  <a:pt x="30497" y="23903"/>
                </a:lnTo>
                <a:lnTo>
                  <a:pt x="63315" y="44493"/>
                </a:lnTo>
                <a:lnTo>
                  <a:pt x="98162" y="61617"/>
                </a:lnTo>
                <a:lnTo>
                  <a:pt x="134746" y="75123"/>
                </a:lnTo>
                <a:lnTo>
                  <a:pt x="134746" y="225369"/>
                </a:lnTo>
                <a:close/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4340498" y="4390276"/>
            <a:ext cx="160655" cy="154305"/>
          </a:xfrm>
          <a:custGeom>
            <a:avLst/>
            <a:gdLst/>
            <a:ahLst/>
            <a:cxnLst/>
            <a:rect l="l" t="t" r="r" b="b"/>
            <a:pathLst>
              <a:path w="160654" h="154304">
                <a:moveTo>
                  <a:pt x="0" y="64475"/>
                </a:moveTo>
                <a:lnTo>
                  <a:pt x="35354" y="94201"/>
                </a:lnTo>
                <a:lnTo>
                  <a:pt x="74155" y="119283"/>
                </a:lnTo>
                <a:lnTo>
                  <a:pt x="115902" y="139402"/>
                </a:lnTo>
                <a:lnTo>
                  <a:pt x="160094" y="154238"/>
                </a:lnTo>
                <a:lnTo>
                  <a:pt x="160094" y="89763"/>
                </a:lnTo>
                <a:lnTo>
                  <a:pt x="115922" y="74864"/>
                </a:lnTo>
                <a:lnTo>
                  <a:pt x="74210" y="54752"/>
                </a:lnTo>
                <a:lnTo>
                  <a:pt x="35416" y="29705"/>
                </a:lnTo>
                <a:lnTo>
                  <a:pt x="0" y="0"/>
                </a:lnTo>
                <a:lnTo>
                  <a:pt x="0" y="64475"/>
                </a:lnTo>
                <a:close/>
              </a:path>
            </a:pathLst>
          </a:custGeom>
          <a:ln w="3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4352209" y="4417190"/>
            <a:ext cx="36195" cy="28575"/>
          </a:xfrm>
          <a:custGeom>
            <a:avLst/>
            <a:gdLst/>
            <a:ahLst/>
            <a:cxnLst/>
            <a:rect l="l" t="t" r="r" b="b"/>
            <a:pathLst>
              <a:path w="36195" h="28575">
                <a:moveTo>
                  <a:pt x="0" y="0"/>
                </a:moveTo>
                <a:lnTo>
                  <a:pt x="8333" y="7675"/>
                </a:lnTo>
                <a:lnTo>
                  <a:pt x="17084" y="14935"/>
                </a:lnTo>
                <a:lnTo>
                  <a:pt x="26223" y="21752"/>
                </a:lnTo>
                <a:lnTo>
                  <a:pt x="35724" y="28097"/>
                </a:lnTo>
              </a:path>
            </a:pathLst>
          </a:custGeom>
          <a:ln w="3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4352209" y="4426507"/>
            <a:ext cx="36195" cy="28575"/>
          </a:xfrm>
          <a:custGeom>
            <a:avLst/>
            <a:gdLst/>
            <a:ahLst/>
            <a:cxnLst/>
            <a:rect l="l" t="t" r="r" b="b"/>
            <a:pathLst>
              <a:path w="36195" h="28575">
                <a:moveTo>
                  <a:pt x="0" y="0"/>
                </a:moveTo>
                <a:lnTo>
                  <a:pt x="8333" y="7761"/>
                </a:lnTo>
                <a:lnTo>
                  <a:pt x="17084" y="15065"/>
                </a:lnTo>
                <a:lnTo>
                  <a:pt x="26223" y="21897"/>
                </a:lnTo>
                <a:lnTo>
                  <a:pt x="35724" y="28245"/>
                </a:lnTo>
              </a:path>
            </a:pathLst>
          </a:custGeom>
          <a:ln w="3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/>
          <p:cNvSpPr/>
          <p:nvPr/>
        </p:nvSpPr>
        <p:spPr>
          <a:xfrm>
            <a:off x="4352209" y="4435971"/>
            <a:ext cx="36195" cy="28575"/>
          </a:xfrm>
          <a:custGeom>
            <a:avLst/>
            <a:gdLst/>
            <a:ahLst/>
            <a:cxnLst/>
            <a:rect l="l" t="t" r="r" b="b"/>
            <a:pathLst>
              <a:path w="36195" h="28575">
                <a:moveTo>
                  <a:pt x="0" y="0"/>
                </a:moveTo>
                <a:lnTo>
                  <a:pt x="8333" y="7675"/>
                </a:lnTo>
                <a:lnTo>
                  <a:pt x="17084" y="14935"/>
                </a:lnTo>
                <a:lnTo>
                  <a:pt x="26223" y="21752"/>
                </a:lnTo>
                <a:lnTo>
                  <a:pt x="35724" y="28097"/>
                </a:lnTo>
              </a:path>
            </a:pathLst>
          </a:custGeom>
          <a:ln w="3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/>
          <p:cNvSpPr/>
          <p:nvPr/>
        </p:nvSpPr>
        <p:spPr>
          <a:xfrm>
            <a:off x="4352209" y="4445288"/>
            <a:ext cx="36195" cy="28575"/>
          </a:xfrm>
          <a:custGeom>
            <a:avLst/>
            <a:gdLst/>
            <a:ahLst/>
            <a:cxnLst/>
            <a:rect l="l" t="t" r="r" b="b"/>
            <a:pathLst>
              <a:path w="36195" h="28575">
                <a:moveTo>
                  <a:pt x="0" y="0"/>
                </a:moveTo>
                <a:lnTo>
                  <a:pt x="8333" y="7761"/>
                </a:lnTo>
                <a:lnTo>
                  <a:pt x="17084" y="15065"/>
                </a:lnTo>
                <a:lnTo>
                  <a:pt x="26223" y="21897"/>
                </a:lnTo>
                <a:lnTo>
                  <a:pt x="35724" y="28245"/>
                </a:lnTo>
              </a:path>
            </a:pathLst>
          </a:custGeom>
          <a:ln w="3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4481322" y="4244614"/>
            <a:ext cx="63500" cy="36195"/>
          </a:xfrm>
          <a:custGeom>
            <a:avLst/>
            <a:gdLst/>
            <a:ahLst/>
            <a:cxnLst/>
            <a:rect l="l" t="t" r="r" b="b"/>
            <a:pathLst>
              <a:path w="63500" h="36195">
                <a:moveTo>
                  <a:pt x="0" y="0"/>
                </a:moveTo>
                <a:lnTo>
                  <a:pt x="63148" y="35639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4489624" y="4242396"/>
            <a:ext cx="63500" cy="36195"/>
          </a:xfrm>
          <a:custGeom>
            <a:avLst/>
            <a:gdLst/>
            <a:ahLst/>
            <a:cxnLst/>
            <a:rect l="l" t="t" r="r" b="b"/>
            <a:pathLst>
              <a:path w="63500" h="36195">
                <a:moveTo>
                  <a:pt x="0" y="0"/>
                </a:moveTo>
                <a:lnTo>
                  <a:pt x="63148" y="35639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/>
          <p:cNvSpPr/>
          <p:nvPr/>
        </p:nvSpPr>
        <p:spPr>
          <a:xfrm>
            <a:off x="4497777" y="4240178"/>
            <a:ext cx="63500" cy="36195"/>
          </a:xfrm>
          <a:custGeom>
            <a:avLst/>
            <a:gdLst/>
            <a:ahLst/>
            <a:cxnLst/>
            <a:rect l="l" t="t" r="r" b="b"/>
            <a:pathLst>
              <a:path w="63500" h="36195">
                <a:moveTo>
                  <a:pt x="0" y="0"/>
                </a:moveTo>
                <a:lnTo>
                  <a:pt x="63296" y="35639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/>
          <p:cNvSpPr/>
          <p:nvPr/>
        </p:nvSpPr>
        <p:spPr>
          <a:xfrm>
            <a:off x="4506078" y="4237960"/>
            <a:ext cx="63500" cy="36195"/>
          </a:xfrm>
          <a:custGeom>
            <a:avLst/>
            <a:gdLst/>
            <a:ahLst/>
            <a:cxnLst/>
            <a:rect l="l" t="t" r="r" b="b"/>
            <a:pathLst>
              <a:path w="63500" h="36195">
                <a:moveTo>
                  <a:pt x="0" y="0"/>
                </a:moveTo>
                <a:lnTo>
                  <a:pt x="63148" y="35639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4393419" y="4262803"/>
            <a:ext cx="97790" cy="165100"/>
          </a:xfrm>
          <a:custGeom>
            <a:avLst/>
            <a:gdLst/>
            <a:ahLst/>
            <a:cxnLst/>
            <a:rect l="l" t="t" r="r" b="b"/>
            <a:pathLst>
              <a:path w="97789" h="165100">
                <a:moveTo>
                  <a:pt x="0" y="0"/>
                </a:moveTo>
                <a:lnTo>
                  <a:pt x="0" y="108691"/>
                </a:lnTo>
                <a:lnTo>
                  <a:pt x="148" y="108839"/>
                </a:lnTo>
                <a:lnTo>
                  <a:pt x="22497" y="126040"/>
                </a:lnTo>
                <a:lnTo>
                  <a:pt x="46305" y="141188"/>
                </a:lnTo>
                <a:lnTo>
                  <a:pt x="71419" y="154174"/>
                </a:lnTo>
                <a:lnTo>
                  <a:pt x="97687" y="164886"/>
                </a:lnTo>
              </a:path>
            </a:pathLst>
          </a:custGeom>
          <a:ln w="3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4340498" y="4214595"/>
            <a:ext cx="309880" cy="330200"/>
          </a:xfrm>
          <a:custGeom>
            <a:avLst/>
            <a:gdLst/>
            <a:ahLst/>
            <a:cxnLst/>
            <a:rect l="l" t="t" r="r" b="b"/>
            <a:pathLst>
              <a:path w="309879" h="330200">
                <a:moveTo>
                  <a:pt x="160094" y="329920"/>
                </a:moveTo>
                <a:lnTo>
                  <a:pt x="309813" y="245480"/>
                </a:lnTo>
                <a:lnTo>
                  <a:pt x="309813" y="181005"/>
                </a:lnTo>
                <a:lnTo>
                  <a:pt x="260302" y="152907"/>
                </a:lnTo>
                <a:lnTo>
                  <a:pt x="260302" y="64327"/>
                </a:lnTo>
                <a:lnTo>
                  <a:pt x="155944" y="5323"/>
                </a:lnTo>
                <a:lnTo>
                  <a:pt x="107767" y="18780"/>
                </a:lnTo>
                <a:lnTo>
                  <a:pt x="74859" y="0"/>
                </a:lnTo>
                <a:lnTo>
                  <a:pt x="36317" y="14788"/>
                </a:lnTo>
                <a:lnTo>
                  <a:pt x="36317" y="155569"/>
                </a:lnTo>
                <a:lnTo>
                  <a:pt x="0" y="175681"/>
                </a:lnTo>
                <a:lnTo>
                  <a:pt x="0" y="240157"/>
                </a:lnTo>
                <a:lnTo>
                  <a:pt x="35437" y="269779"/>
                </a:lnTo>
                <a:lnTo>
                  <a:pt x="74266" y="294798"/>
                </a:lnTo>
                <a:lnTo>
                  <a:pt x="115985" y="314938"/>
                </a:lnTo>
                <a:lnTo>
                  <a:pt x="160094" y="329920"/>
                </a:lnTo>
                <a:close/>
              </a:path>
            </a:pathLst>
          </a:custGeom>
          <a:ln w="14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/>
          <p:cNvSpPr/>
          <p:nvPr/>
        </p:nvSpPr>
        <p:spPr>
          <a:xfrm>
            <a:off x="4225764" y="4466730"/>
            <a:ext cx="238125" cy="160020"/>
          </a:xfrm>
          <a:custGeom>
            <a:avLst/>
            <a:gdLst/>
            <a:ahLst/>
            <a:cxnLst/>
            <a:rect l="l" t="t" r="r" b="b"/>
            <a:pathLst>
              <a:path w="238125" h="160020">
                <a:moveTo>
                  <a:pt x="0" y="49687"/>
                </a:moveTo>
                <a:lnTo>
                  <a:pt x="72783" y="0"/>
                </a:lnTo>
                <a:lnTo>
                  <a:pt x="237622" y="92572"/>
                </a:lnTo>
                <a:lnTo>
                  <a:pt x="237622" y="116677"/>
                </a:lnTo>
                <a:lnTo>
                  <a:pt x="162170" y="159710"/>
                </a:lnTo>
                <a:lnTo>
                  <a:pt x="0" y="68468"/>
                </a:lnTo>
                <a:lnTo>
                  <a:pt x="0" y="49687"/>
                </a:lnTo>
                <a:close/>
              </a:path>
            </a:pathLst>
          </a:custGeom>
          <a:ln w="14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/>
          <p:cNvSpPr/>
          <p:nvPr/>
        </p:nvSpPr>
        <p:spPr>
          <a:xfrm>
            <a:off x="4437741" y="4493645"/>
            <a:ext cx="55880" cy="28575"/>
          </a:xfrm>
          <a:custGeom>
            <a:avLst/>
            <a:gdLst/>
            <a:ahLst/>
            <a:cxnLst/>
            <a:rect l="l" t="t" r="r" b="b"/>
            <a:pathLst>
              <a:path w="55879" h="28575">
                <a:moveTo>
                  <a:pt x="5039" y="0"/>
                </a:moveTo>
                <a:lnTo>
                  <a:pt x="2816" y="443"/>
                </a:lnTo>
                <a:lnTo>
                  <a:pt x="1037" y="2070"/>
                </a:lnTo>
                <a:lnTo>
                  <a:pt x="0" y="7245"/>
                </a:lnTo>
                <a:lnTo>
                  <a:pt x="2075" y="10055"/>
                </a:lnTo>
                <a:lnTo>
                  <a:pt x="5039" y="10647"/>
                </a:lnTo>
                <a:lnTo>
                  <a:pt x="50399" y="28097"/>
                </a:lnTo>
                <a:lnTo>
                  <a:pt x="52327" y="27801"/>
                </a:lnTo>
                <a:lnTo>
                  <a:pt x="53809" y="26617"/>
                </a:lnTo>
                <a:lnTo>
                  <a:pt x="55736" y="22329"/>
                </a:lnTo>
                <a:lnTo>
                  <a:pt x="54551" y="19223"/>
                </a:lnTo>
                <a:lnTo>
                  <a:pt x="51883" y="18041"/>
                </a:lnTo>
                <a:lnTo>
                  <a:pt x="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4424993" y="4462738"/>
            <a:ext cx="67310" cy="40640"/>
          </a:xfrm>
          <a:custGeom>
            <a:avLst/>
            <a:gdLst/>
            <a:ahLst/>
            <a:cxnLst/>
            <a:rect l="l" t="t" r="r" b="b"/>
            <a:pathLst>
              <a:path w="67310" h="40639">
                <a:moveTo>
                  <a:pt x="0" y="0"/>
                </a:moveTo>
                <a:lnTo>
                  <a:pt x="0" y="14787"/>
                </a:lnTo>
                <a:lnTo>
                  <a:pt x="67299" y="40223"/>
                </a:lnTo>
                <a:lnTo>
                  <a:pt x="67299" y="267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4424993" y="4462737"/>
            <a:ext cx="67310" cy="40640"/>
          </a:xfrm>
          <a:custGeom>
            <a:avLst/>
            <a:gdLst/>
            <a:ahLst/>
            <a:cxnLst/>
            <a:rect l="l" t="t" r="r" b="b"/>
            <a:pathLst>
              <a:path w="67310" h="40639">
                <a:moveTo>
                  <a:pt x="0" y="0"/>
                </a:moveTo>
                <a:lnTo>
                  <a:pt x="67299" y="26766"/>
                </a:lnTo>
                <a:lnTo>
                  <a:pt x="67299" y="40223"/>
                </a:lnTo>
              </a:path>
            </a:pathLst>
          </a:custGeom>
          <a:ln w="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4424993" y="4468061"/>
            <a:ext cx="67310" cy="27305"/>
          </a:xfrm>
          <a:custGeom>
            <a:avLst/>
            <a:gdLst/>
            <a:ahLst/>
            <a:cxnLst/>
            <a:rect l="l" t="t" r="r" b="b"/>
            <a:pathLst>
              <a:path w="67310" h="27304">
                <a:moveTo>
                  <a:pt x="0" y="0"/>
                </a:moveTo>
                <a:lnTo>
                  <a:pt x="67299" y="26914"/>
                </a:lnTo>
              </a:path>
            </a:pathLst>
          </a:custGeom>
          <a:ln w="3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4424993" y="4462737"/>
            <a:ext cx="67310" cy="40640"/>
          </a:xfrm>
          <a:custGeom>
            <a:avLst/>
            <a:gdLst/>
            <a:ahLst/>
            <a:cxnLst/>
            <a:rect l="l" t="t" r="r" b="b"/>
            <a:pathLst>
              <a:path w="67310" h="40639">
                <a:moveTo>
                  <a:pt x="0" y="0"/>
                </a:moveTo>
                <a:lnTo>
                  <a:pt x="0" y="14788"/>
                </a:lnTo>
                <a:lnTo>
                  <a:pt x="67299" y="40223"/>
                </a:lnTo>
              </a:path>
            </a:pathLst>
          </a:custGeom>
          <a:ln w="35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4471836" y="4427986"/>
            <a:ext cx="11266" cy="1286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4471835" y="4427986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9635" y="4140"/>
                </a:moveTo>
                <a:lnTo>
                  <a:pt x="8004" y="1183"/>
                </a:lnTo>
                <a:lnTo>
                  <a:pt x="4891" y="0"/>
                </a:lnTo>
                <a:lnTo>
                  <a:pt x="2668" y="1183"/>
                </a:lnTo>
                <a:lnTo>
                  <a:pt x="444" y="2513"/>
                </a:lnTo>
                <a:lnTo>
                  <a:pt x="0" y="5767"/>
                </a:lnTo>
                <a:lnTo>
                  <a:pt x="1630" y="8724"/>
                </a:lnTo>
                <a:lnTo>
                  <a:pt x="3409" y="11534"/>
                </a:lnTo>
                <a:lnTo>
                  <a:pt x="6522" y="12865"/>
                </a:lnTo>
                <a:lnTo>
                  <a:pt x="8597" y="11682"/>
                </a:lnTo>
                <a:lnTo>
                  <a:pt x="10821" y="10351"/>
                </a:lnTo>
                <a:lnTo>
                  <a:pt x="11265" y="6950"/>
                </a:lnTo>
                <a:lnTo>
                  <a:pt x="9635" y="41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/>
          <p:cNvSpPr/>
          <p:nvPr/>
        </p:nvSpPr>
        <p:spPr>
          <a:xfrm>
            <a:off x="4393419" y="4262804"/>
            <a:ext cx="97539" cy="16000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/>
          <p:cNvSpPr/>
          <p:nvPr/>
        </p:nvSpPr>
        <p:spPr>
          <a:xfrm>
            <a:off x="4393419" y="4262803"/>
            <a:ext cx="97790" cy="165100"/>
          </a:xfrm>
          <a:custGeom>
            <a:avLst/>
            <a:gdLst/>
            <a:ahLst/>
            <a:cxnLst/>
            <a:rect l="l" t="t" r="r" b="b"/>
            <a:pathLst>
              <a:path w="97789" h="165100">
                <a:moveTo>
                  <a:pt x="4150" y="106177"/>
                </a:moveTo>
                <a:lnTo>
                  <a:pt x="4150" y="3992"/>
                </a:lnTo>
                <a:lnTo>
                  <a:pt x="0" y="0"/>
                </a:lnTo>
                <a:lnTo>
                  <a:pt x="21577" y="18390"/>
                </a:lnTo>
                <a:lnTo>
                  <a:pt x="45211" y="33993"/>
                </a:lnTo>
                <a:lnTo>
                  <a:pt x="70625" y="46686"/>
                </a:lnTo>
                <a:lnTo>
                  <a:pt x="97539" y="56342"/>
                </a:lnTo>
                <a:lnTo>
                  <a:pt x="97539" y="164886"/>
                </a:lnTo>
                <a:lnTo>
                  <a:pt x="97539" y="160006"/>
                </a:lnTo>
                <a:lnTo>
                  <a:pt x="72357" y="149703"/>
                </a:lnTo>
                <a:lnTo>
                  <a:pt x="48287" y="137251"/>
                </a:lnTo>
                <a:lnTo>
                  <a:pt x="25496" y="122719"/>
                </a:lnTo>
                <a:lnTo>
                  <a:pt x="4150" y="106177"/>
                </a:lnTo>
                <a:close/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/>
          <p:cNvSpPr txBox="1"/>
          <p:nvPr/>
        </p:nvSpPr>
        <p:spPr>
          <a:xfrm>
            <a:off x="5810752" y="4055714"/>
            <a:ext cx="5791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080" indent="-59690">
              <a:lnSpc>
                <a:spcPct val="103499"/>
              </a:lnSpc>
            </a:pPr>
            <a:r>
              <a:rPr sz="900" spc="10" dirty="0">
                <a:latin typeface="Arial"/>
                <a:cs typeface="Arial"/>
              </a:rPr>
              <a:t>Operator’s  </a:t>
            </a:r>
            <a:r>
              <a:rPr sz="900" spc="15" dirty="0">
                <a:latin typeface="Arial"/>
                <a:cs typeface="Arial"/>
              </a:rPr>
              <a:t>Console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" name="object 260"/>
          <p:cNvSpPr txBox="1"/>
          <p:nvPr/>
        </p:nvSpPr>
        <p:spPr>
          <a:xfrm>
            <a:off x="3802302" y="2380825"/>
            <a:ext cx="6057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marR="5080" indent="-85725">
              <a:lnSpc>
                <a:spcPct val="103499"/>
              </a:lnSpc>
            </a:pPr>
            <a:r>
              <a:rPr sz="900" spc="10" dirty="0">
                <a:latin typeface="Arial"/>
                <a:cs typeface="Arial"/>
              </a:rPr>
              <a:t>Application  </a:t>
            </a:r>
            <a:r>
              <a:rPr sz="900" spc="15" dirty="0">
                <a:latin typeface="Arial"/>
                <a:cs typeface="Arial"/>
              </a:rPr>
              <a:t>Servers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2" name="object 261"/>
          <p:cNvSpPr txBox="1"/>
          <p:nvPr/>
        </p:nvSpPr>
        <p:spPr>
          <a:xfrm>
            <a:off x="5300079" y="1889863"/>
            <a:ext cx="5334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 marR="5080" indent="-49530">
              <a:lnSpc>
                <a:spcPct val="103499"/>
              </a:lnSpc>
            </a:pPr>
            <a:r>
              <a:rPr sz="900" spc="15" dirty="0">
                <a:latin typeface="Arial"/>
                <a:cs typeface="Arial"/>
              </a:rPr>
              <a:t>Database  Servers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3" name="object 262"/>
          <p:cNvSpPr txBox="1"/>
          <p:nvPr/>
        </p:nvSpPr>
        <p:spPr>
          <a:xfrm>
            <a:off x="2421483" y="5456701"/>
            <a:ext cx="473709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3499"/>
              </a:lnSpc>
            </a:pPr>
            <a:r>
              <a:rPr sz="900" spc="15" dirty="0">
                <a:latin typeface="Arial"/>
                <a:cs typeface="Arial"/>
              </a:rPr>
              <a:t>Public  Displays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4" name="object 263"/>
          <p:cNvSpPr txBox="1"/>
          <p:nvPr/>
        </p:nvSpPr>
        <p:spPr>
          <a:xfrm>
            <a:off x="3758572" y="3380494"/>
            <a:ext cx="41465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3499"/>
              </a:lnSpc>
            </a:pPr>
            <a:r>
              <a:rPr sz="900" spc="10" dirty="0">
                <a:latin typeface="Arial"/>
                <a:cs typeface="Arial"/>
              </a:rPr>
              <a:t>Display  Client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5" name="object 264"/>
          <p:cNvSpPr/>
          <p:nvPr/>
        </p:nvSpPr>
        <p:spPr>
          <a:xfrm>
            <a:off x="6174624" y="2289494"/>
            <a:ext cx="537210" cy="340995"/>
          </a:xfrm>
          <a:custGeom>
            <a:avLst/>
            <a:gdLst/>
            <a:ahLst/>
            <a:cxnLst/>
            <a:rect l="l" t="t" r="r" b="b"/>
            <a:pathLst>
              <a:path w="537209" h="340995">
                <a:moveTo>
                  <a:pt x="414615" y="0"/>
                </a:moveTo>
                <a:lnTo>
                  <a:pt x="0" y="340418"/>
                </a:lnTo>
                <a:lnTo>
                  <a:pt x="161725" y="340567"/>
                </a:lnTo>
                <a:lnTo>
                  <a:pt x="214820" y="339606"/>
                </a:lnTo>
                <a:lnTo>
                  <a:pt x="267056" y="333410"/>
                </a:lnTo>
                <a:lnTo>
                  <a:pt x="317957" y="322139"/>
                </a:lnTo>
                <a:lnTo>
                  <a:pt x="367045" y="305953"/>
                </a:lnTo>
                <a:lnTo>
                  <a:pt x="413844" y="285012"/>
                </a:lnTo>
                <a:lnTo>
                  <a:pt x="457877" y="259477"/>
                </a:lnTo>
                <a:lnTo>
                  <a:pt x="498665" y="229509"/>
                </a:lnTo>
                <a:lnTo>
                  <a:pt x="525611" y="190628"/>
                </a:lnTo>
                <a:lnTo>
                  <a:pt x="536917" y="147879"/>
                </a:lnTo>
                <a:lnTo>
                  <a:pt x="532882" y="104562"/>
                </a:lnTo>
                <a:lnTo>
                  <a:pt x="513806" y="63977"/>
                </a:lnTo>
                <a:lnTo>
                  <a:pt x="479987" y="29427"/>
                </a:lnTo>
                <a:lnTo>
                  <a:pt x="432376" y="4867"/>
                </a:lnTo>
                <a:lnTo>
                  <a:pt x="414615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5886749" y="1582036"/>
            <a:ext cx="756448" cy="41019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5886748" y="1582034"/>
            <a:ext cx="756920" cy="410209"/>
          </a:xfrm>
          <a:custGeom>
            <a:avLst/>
            <a:gdLst/>
            <a:ahLst/>
            <a:cxnLst/>
            <a:rect l="l" t="t" r="r" b="b"/>
            <a:pathLst>
              <a:path w="756920" h="410210">
                <a:moveTo>
                  <a:pt x="287133" y="410219"/>
                </a:moveTo>
                <a:lnTo>
                  <a:pt x="756448" y="155421"/>
                </a:lnTo>
                <a:lnTo>
                  <a:pt x="465461" y="0"/>
                </a:lnTo>
                <a:lnTo>
                  <a:pt x="0" y="253022"/>
                </a:lnTo>
                <a:lnTo>
                  <a:pt x="33323" y="286160"/>
                </a:lnTo>
                <a:lnTo>
                  <a:pt x="69698" y="316005"/>
                </a:lnTo>
                <a:lnTo>
                  <a:pt x="108838" y="342396"/>
                </a:lnTo>
                <a:lnTo>
                  <a:pt x="150453" y="365173"/>
                </a:lnTo>
                <a:lnTo>
                  <a:pt x="194258" y="384176"/>
                </a:lnTo>
                <a:lnTo>
                  <a:pt x="239963" y="399245"/>
                </a:lnTo>
                <a:lnTo>
                  <a:pt x="287281" y="410219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/>
          <p:cNvSpPr/>
          <p:nvPr/>
        </p:nvSpPr>
        <p:spPr>
          <a:xfrm>
            <a:off x="5887045" y="1834319"/>
            <a:ext cx="286985" cy="79574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/>
          <p:cNvSpPr/>
          <p:nvPr/>
        </p:nvSpPr>
        <p:spPr>
          <a:xfrm>
            <a:off x="5887045" y="1834317"/>
            <a:ext cx="287020" cy="796290"/>
          </a:xfrm>
          <a:custGeom>
            <a:avLst/>
            <a:gdLst/>
            <a:ahLst/>
            <a:cxnLst/>
            <a:rect l="l" t="t" r="r" b="b"/>
            <a:pathLst>
              <a:path w="287020" h="796289">
                <a:moveTo>
                  <a:pt x="286984" y="157935"/>
                </a:moveTo>
                <a:lnTo>
                  <a:pt x="239605" y="146998"/>
                </a:lnTo>
                <a:lnTo>
                  <a:pt x="193852" y="131915"/>
                </a:lnTo>
                <a:lnTo>
                  <a:pt x="150025" y="112847"/>
                </a:lnTo>
                <a:lnTo>
                  <a:pt x="108425" y="89959"/>
                </a:lnTo>
                <a:lnTo>
                  <a:pt x="69354" y="63413"/>
                </a:lnTo>
                <a:lnTo>
                  <a:pt x="33112" y="33372"/>
                </a:lnTo>
                <a:lnTo>
                  <a:pt x="0" y="0"/>
                </a:lnTo>
                <a:lnTo>
                  <a:pt x="0" y="650376"/>
                </a:lnTo>
                <a:lnTo>
                  <a:pt x="33703" y="682012"/>
                </a:lnTo>
                <a:lnTo>
                  <a:pt x="70326" y="710276"/>
                </a:lnTo>
                <a:lnTo>
                  <a:pt x="109577" y="735016"/>
                </a:lnTo>
                <a:lnTo>
                  <a:pt x="151161" y="756082"/>
                </a:lnTo>
                <a:lnTo>
                  <a:pt x="194785" y="773326"/>
                </a:lnTo>
                <a:lnTo>
                  <a:pt x="240157" y="786596"/>
                </a:lnTo>
                <a:lnTo>
                  <a:pt x="286984" y="795742"/>
                </a:lnTo>
                <a:lnTo>
                  <a:pt x="286836" y="157935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/>
          <p:cNvSpPr/>
          <p:nvPr/>
        </p:nvSpPr>
        <p:spPr>
          <a:xfrm>
            <a:off x="6173882" y="1737457"/>
            <a:ext cx="469315" cy="89186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6173882" y="1737456"/>
            <a:ext cx="469900" cy="892175"/>
          </a:xfrm>
          <a:custGeom>
            <a:avLst/>
            <a:gdLst/>
            <a:ahLst/>
            <a:cxnLst/>
            <a:rect l="l" t="t" r="r" b="b"/>
            <a:pathLst>
              <a:path w="469900" h="892175">
                <a:moveTo>
                  <a:pt x="0" y="254797"/>
                </a:moveTo>
                <a:lnTo>
                  <a:pt x="0" y="891864"/>
                </a:lnTo>
                <a:lnTo>
                  <a:pt x="469315" y="639581"/>
                </a:lnTo>
                <a:lnTo>
                  <a:pt x="469315" y="0"/>
                </a:lnTo>
                <a:lnTo>
                  <a:pt x="0" y="254797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5886748" y="1582034"/>
            <a:ext cx="756920" cy="1048385"/>
          </a:xfrm>
          <a:custGeom>
            <a:avLst/>
            <a:gdLst/>
            <a:ahLst/>
            <a:cxnLst/>
            <a:rect l="l" t="t" r="r" b="b"/>
            <a:pathLst>
              <a:path w="756920" h="1048385">
                <a:moveTo>
                  <a:pt x="756448" y="155421"/>
                </a:moveTo>
                <a:lnTo>
                  <a:pt x="465461" y="0"/>
                </a:lnTo>
                <a:lnTo>
                  <a:pt x="0" y="253022"/>
                </a:lnTo>
                <a:lnTo>
                  <a:pt x="296" y="902659"/>
                </a:lnTo>
                <a:lnTo>
                  <a:pt x="34000" y="934296"/>
                </a:lnTo>
                <a:lnTo>
                  <a:pt x="70623" y="962559"/>
                </a:lnTo>
                <a:lnTo>
                  <a:pt x="109873" y="987299"/>
                </a:lnTo>
                <a:lnTo>
                  <a:pt x="151457" y="1008366"/>
                </a:lnTo>
                <a:lnTo>
                  <a:pt x="195082" y="1025609"/>
                </a:lnTo>
                <a:lnTo>
                  <a:pt x="240454" y="1038879"/>
                </a:lnTo>
                <a:lnTo>
                  <a:pt x="287281" y="1048026"/>
                </a:lnTo>
                <a:lnTo>
                  <a:pt x="756448" y="795003"/>
                </a:lnTo>
                <a:lnTo>
                  <a:pt x="756448" y="155421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5995883" y="2228883"/>
            <a:ext cx="46036" cy="5748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/>
          <p:cNvSpPr/>
          <p:nvPr/>
        </p:nvSpPr>
        <p:spPr>
          <a:xfrm>
            <a:off x="5995883" y="2228882"/>
            <a:ext cx="46355" cy="57785"/>
          </a:xfrm>
          <a:custGeom>
            <a:avLst/>
            <a:gdLst/>
            <a:ahLst/>
            <a:cxnLst/>
            <a:rect l="l" t="t" r="r" b="b"/>
            <a:pathLst>
              <a:path w="46354" h="57785">
                <a:moveTo>
                  <a:pt x="43697" y="21273"/>
                </a:moveTo>
                <a:lnTo>
                  <a:pt x="38085" y="10929"/>
                </a:lnTo>
                <a:lnTo>
                  <a:pt x="30374" y="3620"/>
                </a:lnTo>
                <a:lnTo>
                  <a:pt x="21579" y="0"/>
                </a:lnTo>
                <a:lnTo>
                  <a:pt x="12715" y="718"/>
                </a:lnTo>
                <a:lnTo>
                  <a:pt x="5549" y="5827"/>
                </a:lnTo>
                <a:lnTo>
                  <a:pt x="1190" y="14194"/>
                </a:lnTo>
                <a:lnTo>
                  <a:pt x="0" y="24695"/>
                </a:lnTo>
                <a:lnTo>
                  <a:pt x="2339" y="36209"/>
                </a:lnTo>
                <a:lnTo>
                  <a:pt x="7951" y="46554"/>
                </a:lnTo>
                <a:lnTo>
                  <a:pt x="15662" y="53863"/>
                </a:lnTo>
                <a:lnTo>
                  <a:pt x="24456" y="57483"/>
                </a:lnTo>
                <a:lnTo>
                  <a:pt x="33320" y="56765"/>
                </a:lnTo>
                <a:lnTo>
                  <a:pt x="40486" y="51635"/>
                </a:lnTo>
                <a:lnTo>
                  <a:pt x="44846" y="43234"/>
                </a:lnTo>
                <a:lnTo>
                  <a:pt x="46036" y="32725"/>
                </a:lnTo>
                <a:lnTo>
                  <a:pt x="43697" y="21273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/>
          <p:cNvSpPr/>
          <p:nvPr/>
        </p:nvSpPr>
        <p:spPr>
          <a:xfrm>
            <a:off x="5933295" y="2360770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4">
                <a:moveTo>
                  <a:pt x="0" y="0"/>
                </a:moveTo>
                <a:lnTo>
                  <a:pt x="44910" y="33016"/>
                </a:lnTo>
                <a:lnTo>
                  <a:pt x="92462" y="60723"/>
                </a:lnTo>
                <a:lnTo>
                  <a:pt x="142292" y="82912"/>
                </a:lnTo>
                <a:lnTo>
                  <a:pt x="194040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/>
          <p:cNvSpPr/>
          <p:nvPr/>
        </p:nvSpPr>
        <p:spPr>
          <a:xfrm>
            <a:off x="5933295" y="2399662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4">
                <a:moveTo>
                  <a:pt x="0" y="0"/>
                </a:moveTo>
                <a:lnTo>
                  <a:pt x="44910" y="32933"/>
                </a:lnTo>
                <a:lnTo>
                  <a:pt x="92462" y="60612"/>
                </a:lnTo>
                <a:lnTo>
                  <a:pt x="142292" y="82829"/>
                </a:lnTo>
                <a:lnTo>
                  <a:pt x="194040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/>
          <p:cNvSpPr/>
          <p:nvPr/>
        </p:nvSpPr>
        <p:spPr>
          <a:xfrm>
            <a:off x="5933295" y="2438555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4">
                <a:moveTo>
                  <a:pt x="0" y="0"/>
                </a:moveTo>
                <a:lnTo>
                  <a:pt x="44910" y="32931"/>
                </a:lnTo>
                <a:lnTo>
                  <a:pt x="92462" y="60593"/>
                </a:lnTo>
                <a:lnTo>
                  <a:pt x="142292" y="82766"/>
                </a:lnTo>
                <a:lnTo>
                  <a:pt x="194040" y="99227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5925439" y="1956912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5" h="116839">
                <a:moveTo>
                  <a:pt x="8301" y="0"/>
                </a:moveTo>
                <a:lnTo>
                  <a:pt x="4298" y="294"/>
                </a:lnTo>
                <a:lnTo>
                  <a:pt x="593" y="3992"/>
                </a:lnTo>
                <a:lnTo>
                  <a:pt x="0" y="5619"/>
                </a:lnTo>
                <a:lnTo>
                  <a:pt x="148" y="7393"/>
                </a:lnTo>
                <a:lnTo>
                  <a:pt x="593" y="11534"/>
                </a:lnTo>
                <a:lnTo>
                  <a:pt x="3112" y="15379"/>
                </a:lnTo>
                <a:lnTo>
                  <a:pt x="7114" y="17449"/>
                </a:lnTo>
                <a:lnTo>
                  <a:pt x="50751" y="49967"/>
                </a:lnTo>
                <a:lnTo>
                  <a:pt x="97946" y="77507"/>
                </a:lnTo>
                <a:lnTo>
                  <a:pt x="148198" y="99862"/>
                </a:lnTo>
                <a:lnTo>
                  <a:pt x="201007" y="116824"/>
                </a:lnTo>
                <a:lnTo>
                  <a:pt x="206344" y="115789"/>
                </a:lnTo>
                <a:lnTo>
                  <a:pt x="209754" y="110761"/>
                </a:lnTo>
                <a:lnTo>
                  <a:pt x="208568" y="105733"/>
                </a:lnTo>
                <a:lnTo>
                  <a:pt x="207678" y="102332"/>
                </a:lnTo>
                <a:lnTo>
                  <a:pt x="204713" y="99522"/>
                </a:lnTo>
                <a:lnTo>
                  <a:pt x="201007" y="98783"/>
                </a:lnTo>
                <a:lnTo>
                  <a:pt x="149280" y="82407"/>
                </a:lnTo>
                <a:lnTo>
                  <a:pt x="100040" y="60722"/>
                </a:lnTo>
                <a:lnTo>
                  <a:pt x="53774" y="33963"/>
                </a:lnTo>
                <a:lnTo>
                  <a:pt x="10968" y="2366"/>
                </a:lnTo>
                <a:lnTo>
                  <a:pt x="8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/>
          <p:cNvSpPr/>
          <p:nvPr/>
        </p:nvSpPr>
        <p:spPr>
          <a:xfrm>
            <a:off x="5925438" y="1956910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5" h="116839">
                <a:moveTo>
                  <a:pt x="7115" y="17449"/>
                </a:moveTo>
                <a:lnTo>
                  <a:pt x="50752" y="49967"/>
                </a:lnTo>
                <a:lnTo>
                  <a:pt x="97946" y="77507"/>
                </a:lnTo>
                <a:lnTo>
                  <a:pt x="148198" y="99862"/>
                </a:lnTo>
                <a:lnTo>
                  <a:pt x="201008" y="116825"/>
                </a:lnTo>
                <a:lnTo>
                  <a:pt x="206344" y="115790"/>
                </a:lnTo>
                <a:lnTo>
                  <a:pt x="209754" y="110762"/>
                </a:lnTo>
                <a:lnTo>
                  <a:pt x="208568" y="105734"/>
                </a:lnTo>
                <a:lnTo>
                  <a:pt x="207678" y="102333"/>
                </a:lnTo>
                <a:lnTo>
                  <a:pt x="204713" y="99523"/>
                </a:lnTo>
                <a:lnTo>
                  <a:pt x="201008" y="98783"/>
                </a:lnTo>
                <a:lnTo>
                  <a:pt x="149280" y="82408"/>
                </a:lnTo>
                <a:lnTo>
                  <a:pt x="100040" y="60723"/>
                </a:lnTo>
                <a:lnTo>
                  <a:pt x="53774" y="33963"/>
                </a:lnTo>
                <a:lnTo>
                  <a:pt x="10969" y="2366"/>
                </a:lnTo>
                <a:lnTo>
                  <a:pt x="8301" y="0"/>
                </a:lnTo>
                <a:lnTo>
                  <a:pt x="4298" y="295"/>
                </a:lnTo>
                <a:lnTo>
                  <a:pt x="1927" y="2661"/>
                </a:lnTo>
                <a:lnTo>
                  <a:pt x="592" y="3992"/>
                </a:lnTo>
                <a:lnTo>
                  <a:pt x="0" y="5619"/>
                </a:lnTo>
                <a:lnTo>
                  <a:pt x="148" y="7394"/>
                </a:lnTo>
                <a:lnTo>
                  <a:pt x="592" y="11534"/>
                </a:lnTo>
                <a:lnTo>
                  <a:pt x="3112" y="15379"/>
                </a:lnTo>
                <a:lnTo>
                  <a:pt x="7115" y="17449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/>
          <p:cNvSpPr/>
          <p:nvPr/>
        </p:nvSpPr>
        <p:spPr>
          <a:xfrm>
            <a:off x="5987795" y="2014123"/>
            <a:ext cx="59196" cy="3713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/>
          <p:cNvSpPr/>
          <p:nvPr/>
        </p:nvSpPr>
        <p:spPr>
          <a:xfrm>
            <a:off x="5987794" y="2014121"/>
            <a:ext cx="59690" cy="37465"/>
          </a:xfrm>
          <a:custGeom>
            <a:avLst/>
            <a:gdLst/>
            <a:ahLst/>
            <a:cxnLst/>
            <a:rect l="l" t="t" r="r" b="b"/>
            <a:pathLst>
              <a:path w="59689" h="37464">
                <a:moveTo>
                  <a:pt x="59197" y="36101"/>
                </a:moveTo>
                <a:lnTo>
                  <a:pt x="47947" y="15250"/>
                </a:lnTo>
                <a:lnTo>
                  <a:pt x="33348" y="2939"/>
                </a:lnTo>
                <a:lnTo>
                  <a:pt x="17109" y="0"/>
                </a:lnTo>
                <a:lnTo>
                  <a:pt x="940" y="7264"/>
                </a:lnTo>
                <a:lnTo>
                  <a:pt x="0" y="16678"/>
                </a:lnTo>
                <a:lnTo>
                  <a:pt x="6202" y="25232"/>
                </a:lnTo>
                <a:lnTo>
                  <a:pt x="18409" y="32011"/>
                </a:lnTo>
                <a:lnTo>
                  <a:pt x="35479" y="36101"/>
                </a:lnTo>
                <a:lnTo>
                  <a:pt x="43335" y="37136"/>
                </a:lnTo>
                <a:lnTo>
                  <a:pt x="51340" y="37136"/>
                </a:lnTo>
                <a:lnTo>
                  <a:pt x="59197" y="3610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/>
          <p:cNvSpPr/>
          <p:nvPr/>
        </p:nvSpPr>
        <p:spPr>
          <a:xfrm>
            <a:off x="5933295" y="2027450"/>
            <a:ext cx="194040" cy="14995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5933295" y="2037359"/>
            <a:ext cx="194310" cy="112395"/>
          </a:xfrm>
          <a:custGeom>
            <a:avLst/>
            <a:gdLst/>
            <a:ahLst/>
            <a:cxnLst/>
            <a:rect l="l" t="t" r="r" b="b"/>
            <a:pathLst>
              <a:path w="194310" h="112394">
                <a:moveTo>
                  <a:pt x="0" y="0"/>
                </a:moveTo>
                <a:lnTo>
                  <a:pt x="0" y="12716"/>
                </a:lnTo>
                <a:lnTo>
                  <a:pt x="43556" y="45421"/>
                </a:lnTo>
                <a:lnTo>
                  <a:pt x="90739" y="73052"/>
                </a:lnTo>
                <a:lnTo>
                  <a:pt x="141062" y="95359"/>
                </a:lnTo>
                <a:lnTo>
                  <a:pt x="194040" y="112092"/>
                </a:lnTo>
                <a:lnTo>
                  <a:pt x="194040" y="99374"/>
                </a:lnTo>
                <a:lnTo>
                  <a:pt x="141521" y="81830"/>
                </a:lnTo>
                <a:lnTo>
                  <a:pt x="91406" y="59280"/>
                </a:lnTo>
                <a:lnTo>
                  <a:pt x="44098" y="319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5933295" y="2026561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10" h="150494">
                <a:moveTo>
                  <a:pt x="0" y="0"/>
                </a:moveTo>
                <a:lnTo>
                  <a:pt x="0" y="50574"/>
                </a:lnTo>
                <a:lnTo>
                  <a:pt x="44097" y="82510"/>
                </a:lnTo>
                <a:lnTo>
                  <a:pt x="91406" y="109856"/>
                </a:lnTo>
                <a:lnTo>
                  <a:pt x="141521" y="132405"/>
                </a:lnTo>
                <a:lnTo>
                  <a:pt x="194040" y="149950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4"/>
          <p:cNvSpPr/>
          <p:nvPr/>
        </p:nvSpPr>
        <p:spPr>
          <a:xfrm>
            <a:off x="5933295" y="2028336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10" h="150494">
                <a:moveTo>
                  <a:pt x="194040" y="149950"/>
                </a:moveTo>
                <a:lnTo>
                  <a:pt x="194040" y="99375"/>
                </a:lnTo>
                <a:lnTo>
                  <a:pt x="141625" y="81602"/>
                </a:lnTo>
                <a:lnTo>
                  <a:pt x="91572" y="59004"/>
                </a:lnTo>
                <a:lnTo>
                  <a:pt x="44243" y="31748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/>
          <p:cNvSpPr/>
          <p:nvPr/>
        </p:nvSpPr>
        <p:spPr>
          <a:xfrm>
            <a:off x="6396236" y="2505251"/>
            <a:ext cx="194945" cy="135890"/>
          </a:xfrm>
          <a:custGeom>
            <a:avLst/>
            <a:gdLst/>
            <a:ahLst/>
            <a:cxnLst/>
            <a:rect l="l" t="t" r="r" b="b"/>
            <a:pathLst>
              <a:path w="194945" h="135889">
                <a:moveTo>
                  <a:pt x="137711" y="0"/>
                </a:moveTo>
                <a:lnTo>
                  <a:pt x="133560" y="147"/>
                </a:lnTo>
                <a:lnTo>
                  <a:pt x="0" y="117859"/>
                </a:lnTo>
                <a:lnTo>
                  <a:pt x="33480" y="130127"/>
                </a:lnTo>
                <a:lnTo>
                  <a:pt x="68614" y="135365"/>
                </a:lnTo>
                <a:lnTo>
                  <a:pt x="104166" y="133477"/>
                </a:lnTo>
                <a:lnTo>
                  <a:pt x="157924" y="114507"/>
                </a:lnTo>
                <a:lnTo>
                  <a:pt x="186362" y="84584"/>
                </a:lnTo>
                <a:lnTo>
                  <a:pt x="194633" y="65659"/>
                </a:lnTo>
                <a:lnTo>
                  <a:pt x="193892" y="43351"/>
                </a:lnTo>
                <a:lnTo>
                  <a:pt x="167951" y="8886"/>
                </a:lnTo>
                <a:lnTo>
                  <a:pt x="137711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6272162" y="2275001"/>
            <a:ext cx="259858" cy="11845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/>
          <p:cNvSpPr/>
          <p:nvPr/>
        </p:nvSpPr>
        <p:spPr>
          <a:xfrm>
            <a:off x="6272162" y="2275000"/>
            <a:ext cx="260350" cy="118745"/>
          </a:xfrm>
          <a:custGeom>
            <a:avLst/>
            <a:gdLst/>
            <a:ahLst/>
            <a:cxnLst/>
            <a:rect l="l" t="t" r="r" b="b"/>
            <a:pathLst>
              <a:path w="260350" h="118744">
                <a:moveTo>
                  <a:pt x="259857" y="59152"/>
                </a:moveTo>
                <a:lnTo>
                  <a:pt x="249636" y="36184"/>
                </a:lnTo>
                <a:lnTo>
                  <a:pt x="221779" y="17375"/>
                </a:lnTo>
                <a:lnTo>
                  <a:pt x="180498" y="4667"/>
                </a:lnTo>
                <a:lnTo>
                  <a:pt x="130003" y="0"/>
                </a:lnTo>
                <a:lnTo>
                  <a:pt x="79422" y="4667"/>
                </a:lnTo>
                <a:lnTo>
                  <a:pt x="38096" y="17375"/>
                </a:lnTo>
                <a:lnTo>
                  <a:pt x="10223" y="36184"/>
                </a:lnTo>
                <a:lnTo>
                  <a:pt x="0" y="59152"/>
                </a:lnTo>
                <a:lnTo>
                  <a:pt x="10223" y="82205"/>
                </a:lnTo>
                <a:lnTo>
                  <a:pt x="38096" y="101057"/>
                </a:lnTo>
                <a:lnTo>
                  <a:pt x="79422" y="113782"/>
                </a:lnTo>
                <a:lnTo>
                  <a:pt x="130003" y="118451"/>
                </a:lnTo>
                <a:lnTo>
                  <a:pt x="180498" y="113782"/>
                </a:lnTo>
                <a:lnTo>
                  <a:pt x="221779" y="101057"/>
                </a:lnTo>
                <a:lnTo>
                  <a:pt x="249636" y="82205"/>
                </a:lnTo>
                <a:lnTo>
                  <a:pt x="259857" y="59152"/>
                </a:lnTo>
                <a:close/>
              </a:path>
            </a:pathLst>
          </a:custGeom>
          <a:ln w="10651">
            <a:solidFill>
              <a:srgbClr val="4E8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/>
          <p:cNvSpPr/>
          <p:nvPr/>
        </p:nvSpPr>
        <p:spPr>
          <a:xfrm>
            <a:off x="6272162" y="2334154"/>
            <a:ext cx="259858" cy="28836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6272162" y="2334152"/>
            <a:ext cx="260350" cy="288925"/>
          </a:xfrm>
          <a:custGeom>
            <a:avLst/>
            <a:gdLst/>
            <a:ahLst/>
            <a:cxnLst/>
            <a:rect l="l" t="t" r="r" b="b"/>
            <a:pathLst>
              <a:path w="260350" h="288925">
                <a:moveTo>
                  <a:pt x="0" y="0"/>
                </a:moveTo>
                <a:lnTo>
                  <a:pt x="0" y="230840"/>
                </a:lnTo>
                <a:lnTo>
                  <a:pt x="11981" y="253907"/>
                </a:lnTo>
                <a:lnTo>
                  <a:pt x="41265" y="272413"/>
                </a:lnTo>
                <a:lnTo>
                  <a:pt x="83528" y="284514"/>
                </a:lnTo>
                <a:lnTo>
                  <a:pt x="134450" y="288366"/>
                </a:lnTo>
                <a:lnTo>
                  <a:pt x="181996" y="283449"/>
                </a:lnTo>
                <a:lnTo>
                  <a:pt x="221094" y="271322"/>
                </a:lnTo>
                <a:lnTo>
                  <a:pt x="248184" y="253595"/>
                </a:lnTo>
                <a:lnTo>
                  <a:pt x="259709" y="231875"/>
                </a:lnTo>
                <a:lnTo>
                  <a:pt x="259857" y="0"/>
                </a:lnTo>
                <a:lnTo>
                  <a:pt x="250092" y="23298"/>
                </a:lnTo>
                <a:lnTo>
                  <a:pt x="222650" y="42423"/>
                </a:lnTo>
                <a:lnTo>
                  <a:pt x="181644" y="55420"/>
                </a:lnTo>
                <a:lnTo>
                  <a:pt x="131188" y="60335"/>
                </a:lnTo>
                <a:lnTo>
                  <a:pt x="80526" y="55854"/>
                </a:lnTo>
                <a:lnTo>
                  <a:pt x="38967" y="43236"/>
                </a:lnTo>
                <a:lnTo>
                  <a:pt x="10721" y="24379"/>
                </a:lnTo>
                <a:lnTo>
                  <a:pt x="0" y="1183"/>
                </a:lnTo>
                <a:lnTo>
                  <a:pt x="0" y="739"/>
                </a:lnTo>
                <a:lnTo>
                  <a:pt x="0" y="443"/>
                </a:lnTo>
                <a:lnTo>
                  <a:pt x="0" y="0"/>
                </a:lnTo>
                <a:close/>
              </a:path>
            </a:pathLst>
          </a:custGeom>
          <a:ln w="3553">
            <a:solidFill>
              <a:srgbClr val="4E8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6272903" y="2274260"/>
            <a:ext cx="257810" cy="347980"/>
          </a:xfrm>
          <a:custGeom>
            <a:avLst/>
            <a:gdLst/>
            <a:ahLst/>
            <a:cxnLst/>
            <a:rect l="l" t="t" r="r" b="b"/>
            <a:pathLst>
              <a:path w="257809" h="347979">
                <a:moveTo>
                  <a:pt x="257486" y="59152"/>
                </a:moveTo>
                <a:lnTo>
                  <a:pt x="247364" y="36184"/>
                </a:lnTo>
                <a:lnTo>
                  <a:pt x="219759" y="17375"/>
                </a:lnTo>
                <a:lnTo>
                  <a:pt x="178814" y="4667"/>
                </a:lnTo>
                <a:lnTo>
                  <a:pt x="128668" y="0"/>
                </a:lnTo>
                <a:lnTo>
                  <a:pt x="78609" y="4667"/>
                </a:lnTo>
                <a:lnTo>
                  <a:pt x="37707" y="17375"/>
                </a:lnTo>
                <a:lnTo>
                  <a:pt x="10119" y="36184"/>
                </a:lnTo>
                <a:lnTo>
                  <a:pt x="0" y="59152"/>
                </a:lnTo>
                <a:lnTo>
                  <a:pt x="0" y="59447"/>
                </a:lnTo>
                <a:lnTo>
                  <a:pt x="0" y="59595"/>
                </a:lnTo>
                <a:lnTo>
                  <a:pt x="0" y="59743"/>
                </a:lnTo>
                <a:lnTo>
                  <a:pt x="0" y="289992"/>
                </a:lnTo>
                <a:lnTo>
                  <a:pt x="11879" y="313059"/>
                </a:lnTo>
                <a:lnTo>
                  <a:pt x="40894" y="331565"/>
                </a:lnTo>
                <a:lnTo>
                  <a:pt x="82778" y="343666"/>
                </a:lnTo>
                <a:lnTo>
                  <a:pt x="133264" y="347518"/>
                </a:lnTo>
                <a:lnTo>
                  <a:pt x="180312" y="342601"/>
                </a:lnTo>
                <a:lnTo>
                  <a:pt x="219037" y="330474"/>
                </a:lnTo>
                <a:lnTo>
                  <a:pt x="245893" y="312747"/>
                </a:lnTo>
                <a:lnTo>
                  <a:pt x="257337" y="291027"/>
                </a:lnTo>
                <a:lnTo>
                  <a:pt x="257486" y="59152"/>
                </a:lnTo>
              </a:path>
            </a:pathLst>
          </a:custGeom>
          <a:ln w="14810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1"/>
          <p:cNvSpPr/>
          <p:nvPr/>
        </p:nvSpPr>
        <p:spPr>
          <a:xfrm>
            <a:off x="6698935" y="2592057"/>
            <a:ext cx="537210" cy="340995"/>
          </a:xfrm>
          <a:custGeom>
            <a:avLst/>
            <a:gdLst/>
            <a:ahLst/>
            <a:cxnLst/>
            <a:rect l="l" t="t" r="r" b="b"/>
            <a:pathLst>
              <a:path w="537209" h="340995">
                <a:moveTo>
                  <a:pt x="414765" y="0"/>
                </a:moveTo>
                <a:lnTo>
                  <a:pt x="0" y="340567"/>
                </a:lnTo>
                <a:lnTo>
                  <a:pt x="161874" y="340714"/>
                </a:lnTo>
                <a:lnTo>
                  <a:pt x="214921" y="339753"/>
                </a:lnTo>
                <a:lnTo>
                  <a:pt x="267136" y="333555"/>
                </a:lnTo>
                <a:lnTo>
                  <a:pt x="318031" y="322275"/>
                </a:lnTo>
                <a:lnTo>
                  <a:pt x="367120" y="306073"/>
                </a:lnTo>
                <a:lnTo>
                  <a:pt x="413913" y="285106"/>
                </a:lnTo>
                <a:lnTo>
                  <a:pt x="457924" y="259532"/>
                </a:lnTo>
                <a:lnTo>
                  <a:pt x="498665" y="229509"/>
                </a:lnTo>
                <a:lnTo>
                  <a:pt x="525669" y="190642"/>
                </a:lnTo>
                <a:lnTo>
                  <a:pt x="536991" y="147922"/>
                </a:lnTo>
                <a:lnTo>
                  <a:pt x="532957" y="104626"/>
                </a:lnTo>
                <a:lnTo>
                  <a:pt x="513897" y="64034"/>
                </a:lnTo>
                <a:lnTo>
                  <a:pt x="480136" y="29427"/>
                </a:lnTo>
                <a:lnTo>
                  <a:pt x="432442" y="4868"/>
                </a:lnTo>
                <a:lnTo>
                  <a:pt x="414765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/>
          <p:cNvSpPr/>
          <p:nvPr/>
        </p:nvSpPr>
        <p:spPr>
          <a:xfrm>
            <a:off x="6411209" y="1884745"/>
            <a:ext cx="756300" cy="41002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/>
          <p:cNvSpPr/>
          <p:nvPr/>
        </p:nvSpPr>
        <p:spPr>
          <a:xfrm>
            <a:off x="6411207" y="1884744"/>
            <a:ext cx="756920" cy="410209"/>
          </a:xfrm>
          <a:custGeom>
            <a:avLst/>
            <a:gdLst/>
            <a:ahLst/>
            <a:cxnLst/>
            <a:rect l="l" t="t" r="r" b="b"/>
            <a:pathLst>
              <a:path w="756920" h="410210">
                <a:moveTo>
                  <a:pt x="286984" y="410071"/>
                </a:moveTo>
                <a:lnTo>
                  <a:pt x="756300" y="155421"/>
                </a:lnTo>
                <a:lnTo>
                  <a:pt x="465461" y="0"/>
                </a:lnTo>
                <a:lnTo>
                  <a:pt x="0" y="252874"/>
                </a:lnTo>
                <a:lnTo>
                  <a:pt x="33323" y="286066"/>
                </a:lnTo>
                <a:lnTo>
                  <a:pt x="69698" y="315947"/>
                </a:lnTo>
                <a:lnTo>
                  <a:pt x="108838" y="342357"/>
                </a:lnTo>
                <a:lnTo>
                  <a:pt x="150453" y="365134"/>
                </a:lnTo>
                <a:lnTo>
                  <a:pt x="194258" y="384119"/>
                </a:lnTo>
                <a:lnTo>
                  <a:pt x="239963" y="399152"/>
                </a:lnTo>
                <a:lnTo>
                  <a:pt x="287281" y="410071"/>
                </a:lnTo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/>
          <p:cNvSpPr/>
          <p:nvPr/>
        </p:nvSpPr>
        <p:spPr>
          <a:xfrm>
            <a:off x="6411357" y="2136882"/>
            <a:ext cx="287133" cy="79574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6411356" y="2136880"/>
            <a:ext cx="287655" cy="796290"/>
          </a:xfrm>
          <a:custGeom>
            <a:avLst/>
            <a:gdLst/>
            <a:ahLst/>
            <a:cxnLst/>
            <a:rect l="l" t="t" r="r" b="b"/>
            <a:pathLst>
              <a:path w="287654" h="796289">
                <a:moveTo>
                  <a:pt x="287133" y="157935"/>
                </a:moveTo>
                <a:lnTo>
                  <a:pt x="239706" y="147053"/>
                </a:lnTo>
                <a:lnTo>
                  <a:pt x="193932" y="132005"/>
                </a:lnTo>
                <a:lnTo>
                  <a:pt x="150099" y="112956"/>
                </a:lnTo>
                <a:lnTo>
                  <a:pt x="108499" y="90068"/>
                </a:lnTo>
                <a:lnTo>
                  <a:pt x="69422" y="63503"/>
                </a:lnTo>
                <a:lnTo>
                  <a:pt x="33159" y="33426"/>
                </a:lnTo>
                <a:lnTo>
                  <a:pt x="0" y="0"/>
                </a:lnTo>
                <a:lnTo>
                  <a:pt x="0" y="650524"/>
                </a:lnTo>
                <a:lnTo>
                  <a:pt x="33711" y="682152"/>
                </a:lnTo>
                <a:lnTo>
                  <a:pt x="70356" y="710394"/>
                </a:lnTo>
                <a:lnTo>
                  <a:pt x="109635" y="735105"/>
                </a:lnTo>
                <a:lnTo>
                  <a:pt x="151250" y="756140"/>
                </a:lnTo>
                <a:lnTo>
                  <a:pt x="194904" y="773355"/>
                </a:lnTo>
                <a:lnTo>
                  <a:pt x="240297" y="786604"/>
                </a:lnTo>
                <a:lnTo>
                  <a:pt x="287133" y="795742"/>
                </a:lnTo>
                <a:lnTo>
                  <a:pt x="286836" y="157935"/>
                </a:lnTo>
              </a:path>
            </a:pathLst>
          </a:custGeom>
          <a:ln w="5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/>
          <p:cNvSpPr/>
          <p:nvPr/>
        </p:nvSpPr>
        <p:spPr>
          <a:xfrm>
            <a:off x="6698193" y="2040167"/>
            <a:ext cx="469315" cy="89171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/>
          <p:cNvSpPr/>
          <p:nvPr/>
        </p:nvSpPr>
        <p:spPr>
          <a:xfrm>
            <a:off x="6698192" y="2040166"/>
            <a:ext cx="469900" cy="892175"/>
          </a:xfrm>
          <a:custGeom>
            <a:avLst/>
            <a:gdLst/>
            <a:ahLst/>
            <a:cxnLst/>
            <a:rect l="l" t="t" r="r" b="b"/>
            <a:pathLst>
              <a:path w="469900" h="892175">
                <a:moveTo>
                  <a:pt x="0" y="254649"/>
                </a:moveTo>
                <a:lnTo>
                  <a:pt x="0" y="891716"/>
                </a:lnTo>
                <a:lnTo>
                  <a:pt x="469315" y="639581"/>
                </a:lnTo>
                <a:lnTo>
                  <a:pt x="469315" y="0"/>
                </a:lnTo>
                <a:lnTo>
                  <a:pt x="0" y="254649"/>
                </a:lnTo>
                <a:close/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/>
          <p:cNvSpPr/>
          <p:nvPr/>
        </p:nvSpPr>
        <p:spPr>
          <a:xfrm>
            <a:off x="6411207" y="1884744"/>
            <a:ext cx="756920" cy="1048385"/>
          </a:xfrm>
          <a:custGeom>
            <a:avLst/>
            <a:gdLst/>
            <a:ahLst/>
            <a:cxnLst/>
            <a:rect l="l" t="t" r="r" b="b"/>
            <a:pathLst>
              <a:path w="756920" h="1048385">
                <a:moveTo>
                  <a:pt x="756300" y="155274"/>
                </a:moveTo>
                <a:lnTo>
                  <a:pt x="465461" y="0"/>
                </a:lnTo>
                <a:lnTo>
                  <a:pt x="0" y="252874"/>
                </a:lnTo>
                <a:lnTo>
                  <a:pt x="148" y="902659"/>
                </a:lnTo>
                <a:lnTo>
                  <a:pt x="33860" y="934288"/>
                </a:lnTo>
                <a:lnTo>
                  <a:pt x="70504" y="962530"/>
                </a:lnTo>
                <a:lnTo>
                  <a:pt x="109783" y="987241"/>
                </a:lnTo>
                <a:lnTo>
                  <a:pt x="151399" y="1008276"/>
                </a:lnTo>
                <a:lnTo>
                  <a:pt x="195052" y="1025490"/>
                </a:lnTo>
                <a:lnTo>
                  <a:pt x="240446" y="1038739"/>
                </a:lnTo>
                <a:lnTo>
                  <a:pt x="287281" y="1047878"/>
                </a:lnTo>
                <a:lnTo>
                  <a:pt x="756300" y="795003"/>
                </a:lnTo>
                <a:lnTo>
                  <a:pt x="756300" y="155274"/>
                </a:lnTo>
                <a:close/>
              </a:path>
            </a:pathLst>
          </a:custGeom>
          <a:ln w="14811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/>
          <p:cNvSpPr/>
          <p:nvPr/>
        </p:nvSpPr>
        <p:spPr>
          <a:xfrm>
            <a:off x="6520322" y="2531446"/>
            <a:ext cx="45992" cy="5761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6520321" y="2531445"/>
            <a:ext cx="46355" cy="57785"/>
          </a:xfrm>
          <a:custGeom>
            <a:avLst/>
            <a:gdLst/>
            <a:ahLst/>
            <a:cxnLst/>
            <a:rect l="l" t="t" r="r" b="b"/>
            <a:pathLst>
              <a:path w="46354" h="57785">
                <a:moveTo>
                  <a:pt x="43569" y="21273"/>
                </a:moveTo>
                <a:lnTo>
                  <a:pt x="37980" y="10929"/>
                </a:lnTo>
                <a:lnTo>
                  <a:pt x="30321" y="3620"/>
                </a:lnTo>
                <a:lnTo>
                  <a:pt x="21577" y="0"/>
                </a:lnTo>
                <a:lnTo>
                  <a:pt x="12736" y="718"/>
                </a:lnTo>
                <a:lnTo>
                  <a:pt x="5507" y="5850"/>
                </a:lnTo>
                <a:lnTo>
                  <a:pt x="1155" y="14268"/>
                </a:lnTo>
                <a:lnTo>
                  <a:pt x="0" y="24820"/>
                </a:lnTo>
                <a:lnTo>
                  <a:pt x="2360" y="36357"/>
                </a:lnTo>
                <a:lnTo>
                  <a:pt x="7949" y="46639"/>
                </a:lnTo>
                <a:lnTo>
                  <a:pt x="15608" y="53955"/>
                </a:lnTo>
                <a:lnTo>
                  <a:pt x="24352" y="57610"/>
                </a:lnTo>
                <a:lnTo>
                  <a:pt x="33193" y="56913"/>
                </a:lnTo>
                <a:lnTo>
                  <a:pt x="40442" y="51781"/>
                </a:lnTo>
                <a:lnTo>
                  <a:pt x="44829" y="43363"/>
                </a:lnTo>
                <a:lnTo>
                  <a:pt x="45992" y="32810"/>
                </a:lnTo>
                <a:lnTo>
                  <a:pt x="43569" y="21273"/>
                </a:lnTo>
                <a:close/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6457754" y="2663480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09" h="99695">
                <a:moveTo>
                  <a:pt x="0" y="0"/>
                </a:moveTo>
                <a:lnTo>
                  <a:pt x="44846" y="32933"/>
                </a:lnTo>
                <a:lnTo>
                  <a:pt x="92388" y="60612"/>
                </a:lnTo>
                <a:lnTo>
                  <a:pt x="142209" y="82829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6457754" y="2702225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09" h="99695">
                <a:moveTo>
                  <a:pt x="0" y="0"/>
                </a:moveTo>
                <a:lnTo>
                  <a:pt x="44846" y="33016"/>
                </a:lnTo>
                <a:lnTo>
                  <a:pt x="92388" y="60723"/>
                </a:lnTo>
                <a:lnTo>
                  <a:pt x="142209" y="82912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6457754" y="2741118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09" h="99695">
                <a:moveTo>
                  <a:pt x="0" y="0"/>
                </a:moveTo>
                <a:lnTo>
                  <a:pt x="44846" y="33016"/>
                </a:lnTo>
                <a:lnTo>
                  <a:pt x="92388" y="60723"/>
                </a:lnTo>
                <a:lnTo>
                  <a:pt x="142209" y="82912"/>
                </a:lnTo>
                <a:lnTo>
                  <a:pt x="193892" y="99375"/>
                </a:lnTo>
              </a:path>
            </a:pathLst>
          </a:custGeom>
          <a:ln w="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6449898" y="2259621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4" h="116839">
                <a:moveTo>
                  <a:pt x="8301" y="0"/>
                </a:moveTo>
                <a:lnTo>
                  <a:pt x="4150" y="148"/>
                </a:lnTo>
                <a:lnTo>
                  <a:pt x="1779" y="2661"/>
                </a:lnTo>
                <a:lnTo>
                  <a:pt x="593" y="3845"/>
                </a:lnTo>
                <a:lnTo>
                  <a:pt x="0" y="5619"/>
                </a:lnTo>
                <a:lnTo>
                  <a:pt x="148" y="7395"/>
                </a:lnTo>
                <a:lnTo>
                  <a:pt x="593" y="11535"/>
                </a:lnTo>
                <a:lnTo>
                  <a:pt x="3112" y="15232"/>
                </a:lnTo>
                <a:lnTo>
                  <a:pt x="6967" y="17449"/>
                </a:lnTo>
                <a:lnTo>
                  <a:pt x="50669" y="49905"/>
                </a:lnTo>
                <a:lnTo>
                  <a:pt x="97873" y="77452"/>
                </a:lnTo>
                <a:lnTo>
                  <a:pt x="148134" y="99842"/>
                </a:lnTo>
                <a:lnTo>
                  <a:pt x="201007" y="116826"/>
                </a:lnTo>
                <a:lnTo>
                  <a:pt x="206344" y="115643"/>
                </a:lnTo>
                <a:lnTo>
                  <a:pt x="209754" y="110763"/>
                </a:lnTo>
                <a:lnTo>
                  <a:pt x="208419" y="105735"/>
                </a:lnTo>
                <a:lnTo>
                  <a:pt x="207678" y="102185"/>
                </a:lnTo>
                <a:lnTo>
                  <a:pt x="204713" y="99523"/>
                </a:lnTo>
                <a:lnTo>
                  <a:pt x="201007" y="98784"/>
                </a:lnTo>
                <a:lnTo>
                  <a:pt x="149218" y="82406"/>
                </a:lnTo>
                <a:lnTo>
                  <a:pt x="99985" y="60705"/>
                </a:lnTo>
                <a:lnTo>
                  <a:pt x="53754" y="33902"/>
                </a:lnTo>
                <a:lnTo>
                  <a:pt x="10968" y="2218"/>
                </a:lnTo>
                <a:lnTo>
                  <a:pt x="8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/>
          <p:cNvSpPr/>
          <p:nvPr/>
        </p:nvSpPr>
        <p:spPr>
          <a:xfrm>
            <a:off x="6449897" y="2259620"/>
            <a:ext cx="210185" cy="116839"/>
          </a:xfrm>
          <a:custGeom>
            <a:avLst/>
            <a:gdLst/>
            <a:ahLst/>
            <a:cxnLst/>
            <a:rect l="l" t="t" r="r" b="b"/>
            <a:pathLst>
              <a:path w="210184" h="116839">
                <a:moveTo>
                  <a:pt x="6967" y="17449"/>
                </a:moveTo>
                <a:lnTo>
                  <a:pt x="50668" y="49904"/>
                </a:lnTo>
                <a:lnTo>
                  <a:pt x="97872" y="77452"/>
                </a:lnTo>
                <a:lnTo>
                  <a:pt x="148134" y="99842"/>
                </a:lnTo>
                <a:lnTo>
                  <a:pt x="201008" y="116825"/>
                </a:lnTo>
                <a:lnTo>
                  <a:pt x="206344" y="115642"/>
                </a:lnTo>
                <a:lnTo>
                  <a:pt x="209754" y="110762"/>
                </a:lnTo>
                <a:lnTo>
                  <a:pt x="208419" y="105734"/>
                </a:lnTo>
                <a:lnTo>
                  <a:pt x="207678" y="102185"/>
                </a:lnTo>
                <a:lnTo>
                  <a:pt x="204713" y="99523"/>
                </a:lnTo>
                <a:lnTo>
                  <a:pt x="201008" y="98783"/>
                </a:lnTo>
                <a:lnTo>
                  <a:pt x="149218" y="82406"/>
                </a:lnTo>
                <a:lnTo>
                  <a:pt x="99985" y="60704"/>
                </a:lnTo>
                <a:lnTo>
                  <a:pt x="53754" y="33901"/>
                </a:lnTo>
                <a:lnTo>
                  <a:pt x="10969" y="2218"/>
                </a:lnTo>
                <a:lnTo>
                  <a:pt x="8301" y="0"/>
                </a:lnTo>
                <a:lnTo>
                  <a:pt x="4150" y="147"/>
                </a:lnTo>
                <a:lnTo>
                  <a:pt x="1778" y="2661"/>
                </a:lnTo>
                <a:lnTo>
                  <a:pt x="592" y="3844"/>
                </a:lnTo>
                <a:lnTo>
                  <a:pt x="0" y="5619"/>
                </a:lnTo>
                <a:lnTo>
                  <a:pt x="148" y="7394"/>
                </a:lnTo>
                <a:lnTo>
                  <a:pt x="592" y="11534"/>
                </a:lnTo>
                <a:lnTo>
                  <a:pt x="3112" y="15231"/>
                </a:lnTo>
                <a:lnTo>
                  <a:pt x="6967" y="17449"/>
                </a:lnTo>
                <a:close/>
              </a:path>
            </a:pathLst>
          </a:custGeom>
          <a:ln w="5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/>
          <p:cNvSpPr/>
          <p:nvPr/>
        </p:nvSpPr>
        <p:spPr>
          <a:xfrm>
            <a:off x="6512233" y="2316708"/>
            <a:ext cx="59070" cy="3711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/>
          <p:cNvSpPr/>
          <p:nvPr/>
        </p:nvSpPr>
        <p:spPr>
          <a:xfrm>
            <a:off x="6512233" y="2316706"/>
            <a:ext cx="59690" cy="37465"/>
          </a:xfrm>
          <a:custGeom>
            <a:avLst/>
            <a:gdLst/>
            <a:ahLst/>
            <a:cxnLst/>
            <a:rect l="l" t="t" r="r" b="b"/>
            <a:pathLst>
              <a:path w="59690" h="37464">
                <a:moveTo>
                  <a:pt x="59069" y="36225"/>
                </a:moveTo>
                <a:lnTo>
                  <a:pt x="47905" y="15351"/>
                </a:lnTo>
                <a:lnTo>
                  <a:pt x="33350" y="2989"/>
                </a:lnTo>
                <a:lnTo>
                  <a:pt x="17128" y="0"/>
                </a:lnTo>
                <a:lnTo>
                  <a:pt x="961" y="7241"/>
                </a:lnTo>
                <a:lnTo>
                  <a:pt x="0" y="16678"/>
                </a:lnTo>
                <a:lnTo>
                  <a:pt x="6168" y="25282"/>
                </a:lnTo>
                <a:lnTo>
                  <a:pt x="18367" y="32113"/>
                </a:lnTo>
                <a:lnTo>
                  <a:pt x="35500" y="36225"/>
                </a:lnTo>
                <a:lnTo>
                  <a:pt x="43208" y="37113"/>
                </a:lnTo>
                <a:lnTo>
                  <a:pt x="51361" y="37113"/>
                </a:lnTo>
                <a:lnTo>
                  <a:pt x="59069" y="3622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6457754" y="2330161"/>
            <a:ext cx="193893" cy="14995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6457754" y="2340068"/>
            <a:ext cx="194310" cy="112395"/>
          </a:xfrm>
          <a:custGeom>
            <a:avLst/>
            <a:gdLst/>
            <a:ahLst/>
            <a:cxnLst/>
            <a:rect l="l" t="t" r="r" b="b"/>
            <a:pathLst>
              <a:path w="194309" h="112394">
                <a:moveTo>
                  <a:pt x="0" y="0"/>
                </a:moveTo>
                <a:lnTo>
                  <a:pt x="0" y="12570"/>
                </a:lnTo>
                <a:lnTo>
                  <a:pt x="43553" y="45275"/>
                </a:lnTo>
                <a:lnTo>
                  <a:pt x="90721" y="72905"/>
                </a:lnTo>
                <a:lnTo>
                  <a:pt x="141001" y="95212"/>
                </a:lnTo>
                <a:lnTo>
                  <a:pt x="193893" y="111945"/>
                </a:lnTo>
                <a:lnTo>
                  <a:pt x="193893" y="99374"/>
                </a:lnTo>
                <a:lnTo>
                  <a:pt x="141375" y="81830"/>
                </a:lnTo>
                <a:lnTo>
                  <a:pt x="91276" y="59281"/>
                </a:lnTo>
                <a:lnTo>
                  <a:pt x="44012" y="319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0"/>
          <p:cNvSpPr/>
          <p:nvPr/>
        </p:nvSpPr>
        <p:spPr>
          <a:xfrm>
            <a:off x="6457754" y="2329124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09" h="150494">
                <a:moveTo>
                  <a:pt x="0" y="0"/>
                </a:moveTo>
                <a:lnTo>
                  <a:pt x="0" y="50722"/>
                </a:lnTo>
                <a:lnTo>
                  <a:pt x="44012" y="82658"/>
                </a:lnTo>
                <a:lnTo>
                  <a:pt x="91276" y="110004"/>
                </a:lnTo>
                <a:lnTo>
                  <a:pt x="141375" y="132553"/>
                </a:lnTo>
                <a:lnTo>
                  <a:pt x="193892" y="150098"/>
                </a:lnTo>
              </a:path>
            </a:pathLst>
          </a:custGeom>
          <a:ln w="5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/>
          <p:cNvSpPr/>
          <p:nvPr/>
        </p:nvSpPr>
        <p:spPr>
          <a:xfrm>
            <a:off x="6457754" y="2331046"/>
            <a:ext cx="194310" cy="150495"/>
          </a:xfrm>
          <a:custGeom>
            <a:avLst/>
            <a:gdLst/>
            <a:ahLst/>
            <a:cxnLst/>
            <a:rect l="l" t="t" r="r" b="b"/>
            <a:pathLst>
              <a:path w="194309" h="150494">
                <a:moveTo>
                  <a:pt x="193892" y="149950"/>
                </a:moveTo>
                <a:lnTo>
                  <a:pt x="193892" y="99375"/>
                </a:lnTo>
                <a:lnTo>
                  <a:pt x="141542" y="81581"/>
                </a:lnTo>
                <a:lnTo>
                  <a:pt x="91498" y="58948"/>
                </a:lnTo>
                <a:lnTo>
                  <a:pt x="44178" y="31685"/>
                </a:lnTo>
                <a:lnTo>
                  <a:pt x="0" y="0"/>
                </a:lnTo>
              </a:path>
            </a:pathLst>
          </a:custGeom>
          <a:ln w="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/>
          <p:cNvSpPr/>
          <p:nvPr/>
        </p:nvSpPr>
        <p:spPr>
          <a:xfrm>
            <a:off x="6920547" y="2807960"/>
            <a:ext cx="194945" cy="135890"/>
          </a:xfrm>
          <a:custGeom>
            <a:avLst/>
            <a:gdLst/>
            <a:ahLst/>
            <a:cxnLst/>
            <a:rect l="l" t="t" r="r" b="b"/>
            <a:pathLst>
              <a:path w="194945" h="135889">
                <a:moveTo>
                  <a:pt x="137711" y="0"/>
                </a:moveTo>
                <a:lnTo>
                  <a:pt x="133709" y="148"/>
                </a:lnTo>
                <a:lnTo>
                  <a:pt x="0" y="117861"/>
                </a:lnTo>
                <a:lnTo>
                  <a:pt x="33564" y="130107"/>
                </a:lnTo>
                <a:lnTo>
                  <a:pt x="68726" y="135310"/>
                </a:lnTo>
                <a:lnTo>
                  <a:pt x="104249" y="133416"/>
                </a:lnTo>
                <a:lnTo>
                  <a:pt x="158010" y="114508"/>
                </a:lnTo>
                <a:lnTo>
                  <a:pt x="186509" y="84585"/>
                </a:lnTo>
                <a:lnTo>
                  <a:pt x="194782" y="65659"/>
                </a:lnTo>
                <a:lnTo>
                  <a:pt x="194040" y="43352"/>
                </a:lnTo>
                <a:lnTo>
                  <a:pt x="168100" y="8887"/>
                </a:lnTo>
                <a:lnTo>
                  <a:pt x="137711" y="0"/>
                </a:lnTo>
                <a:close/>
              </a:path>
            </a:pathLst>
          </a:custGeom>
          <a:solidFill>
            <a:srgbClr val="E2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/>
          <p:cNvSpPr/>
          <p:nvPr/>
        </p:nvSpPr>
        <p:spPr>
          <a:xfrm>
            <a:off x="6796622" y="2577712"/>
            <a:ext cx="259709" cy="11830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/>
          <p:cNvSpPr/>
          <p:nvPr/>
        </p:nvSpPr>
        <p:spPr>
          <a:xfrm>
            <a:off x="6796621" y="2577710"/>
            <a:ext cx="259715" cy="118745"/>
          </a:xfrm>
          <a:custGeom>
            <a:avLst/>
            <a:gdLst/>
            <a:ahLst/>
            <a:cxnLst/>
            <a:rect l="l" t="t" r="r" b="b"/>
            <a:pathLst>
              <a:path w="259715" h="118745">
                <a:moveTo>
                  <a:pt x="259709" y="59152"/>
                </a:moveTo>
                <a:lnTo>
                  <a:pt x="249509" y="36122"/>
                </a:lnTo>
                <a:lnTo>
                  <a:pt x="221687" y="17320"/>
                </a:lnTo>
                <a:lnTo>
                  <a:pt x="180412" y="4646"/>
                </a:lnTo>
                <a:lnTo>
                  <a:pt x="129854" y="0"/>
                </a:lnTo>
                <a:lnTo>
                  <a:pt x="79297" y="4646"/>
                </a:lnTo>
                <a:lnTo>
                  <a:pt x="38022" y="17320"/>
                </a:lnTo>
                <a:lnTo>
                  <a:pt x="10200" y="36122"/>
                </a:lnTo>
                <a:lnTo>
                  <a:pt x="0" y="59152"/>
                </a:lnTo>
                <a:lnTo>
                  <a:pt x="10200" y="82182"/>
                </a:lnTo>
                <a:lnTo>
                  <a:pt x="38022" y="100983"/>
                </a:lnTo>
                <a:lnTo>
                  <a:pt x="79297" y="113657"/>
                </a:lnTo>
                <a:lnTo>
                  <a:pt x="129854" y="118304"/>
                </a:lnTo>
                <a:lnTo>
                  <a:pt x="180412" y="113657"/>
                </a:lnTo>
                <a:lnTo>
                  <a:pt x="221687" y="100983"/>
                </a:lnTo>
                <a:lnTo>
                  <a:pt x="249509" y="82182"/>
                </a:lnTo>
                <a:lnTo>
                  <a:pt x="259709" y="59152"/>
                </a:lnTo>
                <a:close/>
              </a:path>
            </a:pathLst>
          </a:custGeom>
          <a:ln w="10651">
            <a:solidFill>
              <a:srgbClr val="4E8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/>
          <p:cNvSpPr/>
          <p:nvPr/>
        </p:nvSpPr>
        <p:spPr>
          <a:xfrm>
            <a:off x="6796622" y="2636864"/>
            <a:ext cx="259709" cy="28836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/>
          <p:cNvSpPr/>
          <p:nvPr/>
        </p:nvSpPr>
        <p:spPr>
          <a:xfrm>
            <a:off x="6796621" y="2636862"/>
            <a:ext cx="259715" cy="288925"/>
          </a:xfrm>
          <a:custGeom>
            <a:avLst/>
            <a:gdLst/>
            <a:ahLst/>
            <a:cxnLst/>
            <a:rect l="l" t="t" r="r" b="b"/>
            <a:pathLst>
              <a:path w="259715" h="288925">
                <a:moveTo>
                  <a:pt x="0" y="0"/>
                </a:moveTo>
                <a:lnTo>
                  <a:pt x="0" y="230840"/>
                </a:lnTo>
                <a:lnTo>
                  <a:pt x="11981" y="253907"/>
                </a:lnTo>
                <a:lnTo>
                  <a:pt x="41265" y="272413"/>
                </a:lnTo>
                <a:lnTo>
                  <a:pt x="83528" y="284514"/>
                </a:lnTo>
                <a:lnTo>
                  <a:pt x="134450" y="288366"/>
                </a:lnTo>
                <a:lnTo>
                  <a:pt x="181913" y="283446"/>
                </a:lnTo>
                <a:lnTo>
                  <a:pt x="220982" y="271304"/>
                </a:lnTo>
                <a:lnTo>
                  <a:pt x="248100" y="253533"/>
                </a:lnTo>
                <a:lnTo>
                  <a:pt x="259709" y="231728"/>
                </a:lnTo>
                <a:lnTo>
                  <a:pt x="259709" y="0"/>
                </a:lnTo>
                <a:lnTo>
                  <a:pt x="250007" y="23274"/>
                </a:lnTo>
                <a:lnTo>
                  <a:pt x="222557" y="42349"/>
                </a:lnTo>
                <a:lnTo>
                  <a:pt x="181517" y="55295"/>
                </a:lnTo>
                <a:lnTo>
                  <a:pt x="131040" y="60187"/>
                </a:lnTo>
                <a:lnTo>
                  <a:pt x="80380" y="55709"/>
                </a:lnTo>
                <a:lnTo>
                  <a:pt x="38837" y="43107"/>
                </a:lnTo>
                <a:lnTo>
                  <a:pt x="10635" y="24293"/>
                </a:lnTo>
                <a:lnTo>
                  <a:pt x="0" y="1183"/>
                </a:lnTo>
                <a:lnTo>
                  <a:pt x="0" y="739"/>
                </a:lnTo>
                <a:lnTo>
                  <a:pt x="0" y="443"/>
                </a:lnTo>
                <a:lnTo>
                  <a:pt x="0" y="0"/>
                </a:lnTo>
                <a:close/>
              </a:path>
            </a:pathLst>
          </a:custGeom>
          <a:ln w="3553">
            <a:solidFill>
              <a:srgbClr val="4E8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/>
          <p:cNvSpPr/>
          <p:nvPr/>
        </p:nvSpPr>
        <p:spPr>
          <a:xfrm>
            <a:off x="6797214" y="2576971"/>
            <a:ext cx="257810" cy="347980"/>
          </a:xfrm>
          <a:custGeom>
            <a:avLst/>
            <a:gdLst/>
            <a:ahLst/>
            <a:cxnLst/>
            <a:rect l="l" t="t" r="r" b="b"/>
            <a:pathLst>
              <a:path w="257809" h="347979">
                <a:moveTo>
                  <a:pt x="257634" y="59152"/>
                </a:moveTo>
                <a:lnTo>
                  <a:pt x="247512" y="36122"/>
                </a:lnTo>
                <a:lnTo>
                  <a:pt x="219908" y="17320"/>
                </a:lnTo>
                <a:lnTo>
                  <a:pt x="178962" y="4646"/>
                </a:lnTo>
                <a:lnTo>
                  <a:pt x="128817" y="0"/>
                </a:lnTo>
                <a:lnTo>
                  <a:pt x="78671" y="4646"/>
                </a:lnTo>
                <a:lnTo>
                  <a:pt x="37726" y="17320"/>
                </a:lnTo>
                <a:lnTo>
                  <a:pt x="10121" y="36122"/>
                </a:lnTo>
                <a:lnTo>
                  <a:pt x="0" y="59152"/>
                </a:lnTo>
                <a:lnTo>
                  <a:pt x="0" y="59299"/>
                </a:lnTo>
                <a:lnTo>
                  <a:pt x="0" y="59595"/>
                </a:lnTo>
                <a:lnTo>
                  <a:pt x="0" y="59743"/>
                </a:lnTo>
                <a:lnTo>
                  <a:pt x="0" y="289992"/>
                </a:lnTo>
                <a:lnTo>
                  <a:pt x="11902" y="313059"/>
                </a:lnTo>
                <a:lnTo>
                  <a:pt x="40968" y="331565"/>
                </a:lnTo>
                <a:lnTo>
                  <a:pt x="82903" y="343666"/>
                </a:lnTo>
                <a:lnTo>
                  <a:pt x="133412" y="347518"/>
                </a:lnTo>
                <a:lnTo>
                  <a:pt x="180461" y="342598"/>
                </a:lnTo>
                <a:lnTo>
                  <a:pt x="219185" y="330456"/>
                </a:lnTo>
                <a:lnTo>
                  <a:pt x="246041" y="312685"/>
                </a:lnTo>
                <a:lnTo>
                  <a:pt x="257486" y="290880"/>
                </a:lnTo>
                <a:lnTo>
                  <a:pt x="257634" y="59152"/>
                </a:lnTo>
              </a:path>
            </a:pathLst>
          </a:custGeom>
          <a:ln w="14810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/>
          <p:cNvSpPr/>
          <p:nvPr/>
        </p:nvSpPr>
        <p:spPr>
          <a:xfrm>
            <a:off x="6682227" y="3549166"/>
            <a:ext cx="485368" cy="39883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/>
          <p:cNvSpPr/>
          <p:nvPr/>
        </p:nvSpPr>
        <p:spPr>
          <a:xfrm>
            <a:off x="6682227" y="3549165"/>
            <a:ext cx="485775" cy="399415"/>
          </a:xfrm>
          <a:custGeom>
            <a:avLst/>
            <a:gdLst/>
            <a:ahLst/>
            <a:cxnLst/>
            <a:rect l="l" t="t" r="r" b="b"/>
            <a:pathLst>
              <a:path w="485775" h="399414">
                <a:moveTo>
                  <a:pt x="483946" y="202121"/>
                </a:moveTo>
                <a:lnTo>
                  <a:pt x="473682" y="156970"/>
                </a:lnTo>
                <a:lnTo>
                  <a:pt x="454614" y="115890"/>
                </a:lnTo>
                <a:lnTo>
                  <a:pt x="427819" y="79694"/>
                </a:lnTo>
                <a:lnTo>
                  <a:pt x="394374" y="49194"/>
                </a:lnTo>
                <a:lnTo>
                  <a:pt x="355357" y="25203"/>
                </a:lnTo>
                <a:lnTo>
                  <a:pt x="311844" y="8534"/>
                </a:lnTo>
                <a:lnTo>
                  <a:pt x="264912" y="0"/>
                </a:lnTo>
                <a:lnTo>
                  <a:pt x="215639" y="412"/>
                </a:lnTo>
                <a:lnTo>
                  <a:pt x="167448" y="10032"/>
                </a:lnTo>
                <a:lnTo>
                  <a:pt x="123619" y="27902"/>
                </a:lnTo>
                <a:lnTo>
                  <a:pt x="85012" y="53012"/>
                </a:lnTo>
                <a:lnTo>
                  <a:pt x="52486" y="84353"/>
                </a:lnTo>
                <a:lnTo>
                  <a:pt x="26903" y="120913"/>
                </a:lnTo>
                <a:lnTo>
                  <a:pt x="9120" y="161682"/>
                </a:lnTo>
                <a:lnTo>
                  <a:pt x="0" y="205651"/>
                </a:lnTo>
                <a:lnTo>
                  <a:pt x="400" y="251808"/>
                </a:lnTo>
                <a:lnTo>
                  <a:pt x="25948" y="292166"/>
                </a:lnTo>
                <a:lnTo>
                  <a:pt x="57820" y="326644"/>
                </a:lnTo>
                <a:lnTo>
                  <a:pt x="94975" y="354897"/>
                </a:lnTo>
                <a:lnTo>
                  <a:pt x="136367" y="376578"/>
                </a:lnTo>
                <a:lnTo>
                  <a:pt x="180955" y="391339"/>
                </a:lnTo>
                <a:lnTo>
                  <a:pt x="227695" y="398834"/>
                </a:lnTo>
                <a:lnTo>
                  <a:pt x="275544" y="398716"/>
                </a:lnTo>
                <a:lnTo>
                  <a:pt x="323459" y="390638"/>
                </a:lnTo>
                <a:lnTo>
                  <a:pt x="370397" y="374253"/>
                </a:lnTo>
                <a:lnTo>
                  <a:pt x="428098" y="339612"/>
                </a:lnTo>
                <a:lnTo>
                  <a:pt x="474903" y="292771"/>
                </a:lnTo>
                <a:lnTo>
                  <a:pt x="484316" y="247890"/>
                </a:lnTo>
                <a:lnTo>
                  <a:pt x="485368" y="225019"/>
                </a:lnTo>
                <a:lnTo>
                  <a:pt x="483946" y="202121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/>
          <p:cNvSpPr/>
          <p:nvPr/>
        </p:nvSpPr>
        <p:spPr>
          <a:xfrm>
            <a:off x="7010082" y="3312675"/>
            <a:ext cx="56922" cy="51033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/>
          <p:cNvSpPr/>
          <p:nvPr/>
        </p:nvSpPr>
        <p:spPr>
          <a:xfrm>
            <a:off x="7010081" y="3312674"/>
            <a:ext cx="57150" cy="510540"/>
          </a:xfrm>
          <a:custGeom>
            <a:avLst/>
            <a:gdLst/>
            <a:ahLst/>
            <a:cxnLst/>
            <a:rect l="l" t="t" r="r" b="b"/>
            <a:pathLst>
              <a:path w="57150" h="510539">
                <a:moveTo>
                  <a:pt x="0" y="510334"/>
                </a:moveTo>
                <a:lnTo>
                  <a:pt x="56626" y="477800"/>
                </a:lnTo>
                <a:lnTo>
                  <a:pt x="56922" y="0"/>
                </a:lnTo>
                <a:lnTo>
                  <a:pt x="0" y="32533"/>
                </a:lnTo>
                <a:lnTo>
                  <a:pt x="0" y="510334"/>
                </a:lnTo>
                <a:close/>
              </a:path>
            </a:pathLst>
          </a:custGeom>
          <a:ln w="10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/>
          <p:cNvSpPr/>
          <p:nvPr/>
        </p:nvSpPr>
        <p:spPr>
          <a:xfrm>
            <a:off x="6563446" y="3055956"/>
            <a:ext cx="503558" cy="28925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/>
          <p:cNvSpPr/>
          <p:nvPr/>
        </p:nvSpPr>
        <p:spPr>
          <a:xfrm>
            <a:off x="6563446" y="3055954"/>
            <a:ext cx="503555" cy="289560"/>
          </a:xfrm>
          <a:custGeom>
            <a:avLst/>
            <a:gdLst/>
            <a:ahLst/>
            <a:cxnLst/>
            <a:rect l="l" t="t" r="r" b="b"/>
            <a:pathLst>
              <a:path w="503554" h="289560">
                <a:moveTo>
                  <a:pt x="0" y="33273"/>
                </a:moveTo>
                <a:lnTo>
                  <a:pt x="49923" y="49831"/>
                </a:lnTo>
                <a:lnTo>
                  <a:pt x="98875" y="68512"/>
                </a:lnTo>
                <a:lnTo>
                  <a:pt x="146781" y="89272"/>
                </a:lnTo>
                <a:lnTo>
                  <a:pt x="193567" y="112070"/>
                </a:lnTo>
                <a:lnTo>
                  <a:pt x="239160" y="136863"/>
                </a:lnTo>
                <a:lnTo>
                  <a:pt x="283485" y="163607"/>
                </a:lnTo>
                <a:lnTo>
                  <a:pt x="326469" y="192261"/>
                </a:lnTo>
                <a:lnTo>
                  <a:pt x="368038" y="222781"/>
                </a:lnTo>
                <a:lnTo>
                  <a:pt x="408117" y="255126"/>
                </a:lnTo>
                <a:lnTo>
                  <a:pt x="446635" y="289253"/>
                </a:lnTo>
                <a:lnTo>
                  <a:pt x="503557" y="256719"/>
                </a:lnTo>
                <a:lnTo>
                  <a:pt x="464977" y="222788"/>
                </a:lnTo>
                <a:lnTo>
                  <a:pt x="424882" y="190583"/>
                </a:lnTo>
                <a:lnTo>
                  <a:pt x="383341" y="160145"/>
                </a:lnTo>
                <a:lnTo>
                  <a:pt x="340422" y="131516"/>
                </a:lnTo>
                <a:lnTo>
                  <a:pt x="296194" y="104736"/>
                </a:lnTo>
                <a:lnTo>
                  <a:pt x="250725" y="79845"/>
                </a:lnTo>
                <a:lnTo>
                  <a:pt x="204084" y="56886"/>
                </a:lnTo>
                <a:lnTo>
                  <a:pt x="156339" y="35898"/>
                </a:lnTo>
                <a:lnTo>
                  <a:pt x="107559" y="16922"/>
                </a:lnTo>
                <a:lnTo>
                  <a:pt x="57812" y="0"/>
                </a:lnTo>
                <a:lnTo>
                  <a:pt x="0" y="33273"/>
                </a:lnTo>
                <a:close/>
              </a:path>
            </a:pathLst>
          </a:custGeom>
          <a:ln w="10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/>
          <p:cNvSpPr/>
          <p:nvPr/>
        </p:nvSpPr>
        <p:spPr>
          <a:xfrm>
            <a:off x="6563446" y="3089229"/>
            <a:ext cx="446636" cy="73378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/>
          <p:cNvSpPr/>
          <p:nvPr/>
        </p:nvSpPr>
        <p:spPr>
          <a:xfrm>
            <a:off x="6563446" y="3089227"/>
            <a:ext cx="447040" cy="734060"/>
          </a:xfrm>
          <a:custGeom>
            <a:avLst/>
            <a:gdLst/>
            <a:ahLst/>
            <a:cxnLst/>
            <a:rect l="l" t="t" r="r" b="b"/>
            <a:pathLst>
              <a:path w="447040" h="734060">
                <a:moveTo>
                  <a:pt x="0" y="476617"/>
                </a:moveTo>
                <a:lnTo>
                  <a:pt x="39289" y="509862"/>
                </a:lnTo>
                <a:lnTo>
                  <a:pt x="79920" y="541522"/>
                </a:lnTo>
                <a:lnTo>
                  <a:pt x="121837" y="571564"/>
                </a:lnTo>
                <a:lnTo>
                  <a:pt x="164985" y="599954"/>
                </a:lnTo>
                <a:lnTo>
                  <a:pt x="209309" y="626660"/>
                </a:lnTo>
                <a:lnTo>
                  <a:pt x="254753" y="651649"/>
                </a:lnTo>
                <a:lnTo>
                  <a:pt x="301263" y="674888"/>
                </a:lnTo>
                <a:lnTo>
                  <a:pt x="348784" y="696345"/>
                </a:lnTo>
                <a:lnTo>
                  <a:pt x="397259" y="715987"/>
                </a:lnTo>
                <a:lnTo>
                  <a:pt x="446635" y="733780"/>
                </a:lnTo>
                <a:lnTo>
                  <a:pt x="446635" y="255980"/>
                </a:lnTo>
                <a:lnTo>
                  <a:pt x="407729" y="222340"/>
                </a:lnTo>
                <a:lnTo>
                  <a:pt x="367369" y="190389"/>
                </a:lnTo>
                <a:lnTo>
                  <a:pt x="325619" y="160162"/>
                </a:lnTo>
                <a:lnTo>
                  <a:pt x="282546" y="131697"/>
                </a:lnTo>
                <a:lnTo>
                  <a:pt x="238215" y="105031"/>
                </a:lnTo>
                <a:lnTo>
                  <a:pt x="192692" y="80203"/>
                </a:lnTo>
                <a:lnTo>
                  <a:pt x="146043" y="57248"/>
                </a:lnTo>
                <a:lnTo>
                  <a:pt x="98335" y="36204"/>
                </a:lnTo>
                <a:lnTo>
                  <a:pt x="49631" y="17109"/>
                </a:lnTo>
                <a:lnTo>
                  <a:pt x="0" y="0"/>
                </a:lnTo>
                <a:lnTo>
                  <a:pt x="0" y="476617"/>
                </a:lnTo>
                <a:close/>
              </a:path>
            </a:pathLst>
          </a:custGeom>
          <a:ln w="10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6"/>
          <p:cNvSpPr/>
          <p:nvPr/>
        </p:nvSpPr>
        <p:spPr>
          <a:xfrm>
            <a:off x="6563446" y="3055954"/>
            <a:ext cx="601980" cy="892175"/>
          </a:xfrm>
          <a:custGeom>
            <a:avLst/>
            <a:gdLst/>
            <a:ahLst/>
            <a:cxnLst/>
            <a:rect l="l" t="t" r="r" b="b"/>
            <a:pathLst>
              <a:path w="601979" h="892175">
                <a:moveTo>
                  <a:pt x="0" y="509890"/>
                </a:moveTo>
                <a:lnTo>
                  <a:pt x="33410" y="538724"/>
                </a:lnTo>
                <a:lnTo>
                  <a:pt x="67613" y="566657"/>
                </a:lnTo>
                <a:lnTo>
                  <a:pt x="102623" y="593676"/>
                </a:lnTo>
                <a:lnTo>
                  <a:pt x="138452" y="619765"/>
                </a:lnTo>
                <a:lnTo>
                  <a:pt x="129335" y="650224"/>
                </a:lnTo>
                <a:lnTo>
                  <a:pt x="123554" y="681320"/>
                </a:lnTo>
                <a:lnTo>
                  <a:pt x="121108" y="712805"/>
                </a:lnTo>
                <a:lnTo>
                  <a:pt x="121998" y="744428"/>
                </a:lnTo>
                <a:lnTo>
                  <a:pt x="146949" y="784543"/>
                </a:lnTo>
                <a:lnTo>
                  <a:pt x="178222" y="818886"/>
                </a:lnTo>
                <a:lnTo>
                  <a:pt x="214783" y="847106"/>
                </a:lnTo>
                <a:lnTo>
                  <a:pt x="255596" y="868852"/>
                </a:lnTo>
                <a:lnTo>
                  <a:pt x="299629" y="883773"/>
                </a:lnTo>
                <a:lnTo>
                  <a:pt x="345845" y="891519"/>
                </a:lnTo>
                <a:lnTo>
                  <a:pt x="393211" y="891740"/>
                </a:lnTo>
                <a:lnTo>
                  <a:pt x="440691" y="884085"/>
                </a:lnTo>
                <a:lnTo>
                  <a:pt x="487251" y="868203"/>
                </a:lnTo>
                <a:lnTo>
                  <a:pt x="545934" y="833267"/>
                </a:lnTo>
                <a:lnTo>
                  <a:pt x="593388" y="785686"/>
                </a:lnTo>
                <a:lnTo>
                  <a:pt x="601567" y="738932"/>
                </a:lnTo>
                <a:lnTo>
                  <a:pt x="599872" y="692522"/>
                </a:lnTo>
                <a:lnTo>
                  <a:pt x="588756" y="647714"/>
                </a:lnTo>
                <a:lnTo>
                  <a:pt x="568671" y="605766"/>
                </a:lnTo>
                <a:lnTo>
                  <a:pt x="540071" y="567933"/>
                </a:lnTo>
                <a:lnTo>
                  <a:pt x="503409" y="535473"/>
                </a:lnTo>
                <a:lnTo>
                  <a:pt x="503557" y="256719"/>
                </a:lnTo>
                <a:lnTo>
                  <a:pt x="464977" y="222788"/>
                </a:lnTo>
                <a:lnTo>
                  <a:pt x="424882" y="190583"/>
                </a:lnTo>
                <a:lnTo>
                  <a:pt x="383341" y="160145"/>
                </a:lnTo>
                <a:lnTo>
                  <a:pt x="340422" y="131516"/>
                </a:lnTo>
                <a:lnTo>
                  <a:pt x="296194" y="104736"/>
                </a:lnTo>
                <a:lnTo>
                  <a:pt x="250725" y="79845"/>
                </a:lnTo>
                <a:lnTo>
                  <a:pt x="204084" y="56886"/>
                </a:lnTo>
                <a:lnTo>
                  <a:pt x="156339" y="35898"/>
                </a:lnTo>
                <a:lnTo>
                  <a:pt x="107559" y="16922"/>
                </a:lnTo>
                <a:lnTo>
                  <a:pt x="57812" y="0"/>
                </a:lnTo>
                <a:lnTo>
                  <a:pt x="0" y="33273"/>
                </a:lnTo>
                <a:lnTo>
                  <a:pt x="0" y="509890"/>
                </a:lnTo>
                <a:close/>
              </a:path>
            </a:pathLst>
          </a:custGeom>
          <a:ln w="22218">
            <a:solidFill>
              <a:srgbClr val="46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/>
          <p:cNvSpPr/>
          <p:nvPr/>
        </p:nvSpPr>
        <p:spPr>
          <a:xfrm>
            <a:off x="6606583" y="3148083"/>
            <a:ext cx="361950" cy="618490"/>
          </a:xfrm>
          <a:custGeom>
            <a:avLst/>
            <a:gdLst/>
            <a:ahLst/>
            <a:cxnLst/>
            <a:rect l="l" t="t" r="r" b="b"/>
            <a:pathLst>
              <a:path w="361950" h="618489">
                <a:moveTo>
                  <a:pt x="0" y="0"/>
                </a:moveTo>
                <a:lnTo>
                  <a:pt x="0" y="408740"/>
                </a:lnTo>
                <a:lnTo>
                  <a:pt x="361399" y="618138"/>
                </a:lnTo>
              </a:path>
            </a:pathLst>
          </a:custGeom>
          <a:ln w="10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/>
          <p:cNvSpPr/>
          <p:nvPr/>
        </p:nvSpPr>
        <p:spPr>
          <a:xfrm>
            <a:off x="6117108" y="3703522"/>
            <a:ext cx="604061" cy="36896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/>
          <p:cNvSpPr/>
          <p:nvPr/>
        </p:nvSpPr>
        <p:spPr>
          <a:xfrm>
            <a:off x="6117107" y="3703521"/>
            <a:ext cx="604520" cy="369570"/>
          </a:xfrm>
          <a:custGeom>
            <a:avLst/>
            <a:gdLst/>
            <a:ahLst/>
            <a:cxnLst/>
            <a:rect l="l" t="t" r="r" b="b"/>
            <a:pathLst>
              <a:path w="604520" h="369570">
                <a:moveTo>
                  <a:pt x="0" y="127916"/>
                </a:moveTo>
                <a:lnTo>
                  <a:pt x="178624" y="0"/>
                </a:lnTo>
                <a:lnTo>
                  <a:pt x="604061" y="243114"/>
                </a:lnTo>
                <a:lnTo>
                  <a:pt x="420249" y="368960"/>
                </a:lnTo>
                <a:lnTo>
                  <a:pt x="0" y="127916"/>
                </a:lnTo>
                <a:close/>
              </a:path>
            </a:pathLst>
          </a:custGeom>
          <a:ln w="106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0"/>
          <p:cNvSpPr/>
          <p:nvPr/>
        </p:nvSpPr>
        <p:spPr>
          <a:xfrm>
            <a:off x="6537358" y="3946637"/>
            <a:ext cx="183812" cy="15719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1"/>
          <p:cNvSpPr/>
          <p:nvPr/>
        </p:nvSpPr>
        <p:spPr>
          <a:xfrm>
            <a:off x="6537356" y="3946636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196"/>
                </a:moveTo>
                <a:lnTo>
                  <a:pt x="0" y="125845"/>
                </a:lnTo>
                <a:lnTo>
                  <a:pt x="183812" y="0"/>
                </a:lnTo>
                <a:lnTo>
                  <a:pt x="183812" y="52497"/>
                </a:lnTo>
                <a:lnTo>
                  <a:pt x="0" y="157196"/>
                </a:lnTo>
                <a:close/>
              </a:path>
            </a:pathLst>
          </a:custGeom>
          <a:ln w="10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/>
          <p:cNvSpPr/>
          <p:nvPr/>
        </p:nvSpPr>
        <p:spPr>
          <a:xfrm>
            <a:off x="6169583" y="3737091"/>
            <a:ext cx="494030" cy="297180"/>
          </a:xfrm>
          <a:custGeom>
            <a:avLst/>
            <a:gdLst/>
            <a:ahLst/>
            <a:cxnLst/>
            <a:rect l="l" t="t" r="r" b="b"/>
            <a:pathLst>
              <a:path w="494029" h="297179">
                <a:moveTo>
                  <a:pt x="354284" y="263965"/>
                </a:moveTo>
                <a:lnTo>
                  <a:pt x="329676" y="279641"/>
                </a:lnTo>
                <a:lnTo>
                  <a:pt x="359176" y="296647"/>
                </a:lnTo>
                <a:lnTo>
                  <a:pt x="383931" y="280972"/>
                </a:lnTo>
                <a:lnTo>
                  <a:pt x="354284" y="263965"/>
                </a:lnTo>
                <a:close/>
              </a:path>
              <a:path w="494029" h="297179">
                <a:moveTo>
                  <a:pt x="390898" y="240009"/>
                </a:moveTo>
                <a:lnTo>
                  <a:pt x="366292" y="255684"/>
                </a:lnTo>
                <a:lnTo>
                  <a:pt x="395790" y="272690"/>
                </a:lnTo>
                <a:lnTo>
                  <a:pt x="420545" y="257014"/>
                </a:lnTo>
                <a:lnTo>
                  <a:pt x="390898" y="240009"/>
                </a:lnTo>
                <a:close/>
              </a:path>
              <a:path w="494029" h="297179">
                <a:moveTo>
                  <a:pt x="299436" y="231875"/>
                </a:moveTo>
                <a:lnTo>
                  <a:pt x="274681" y="247550"/>
                </a:lnTo>
                <a:lnTo>
                  <a:pt x="304328" y="264557"/>
                </a:lnTo>
                <a:lnTo>
                  <a:pt x="328936" y="248881"/>
                </a:lnTo>
                <a:lnTo>
                  <a:pt x="299436" y="231875"/>
                </a:lnTo>
                <a:close/>
              </a:path>
              <a:path w="494029" h="297179">
                <a:moveTo>
                  <a:pt x="427512" y="216200"/>
                </a:moveTo>
                <a:lnTo>
                  <a:pt x="402906" y="231875"/>
                </a:lnTo>
                <a:lnTo>
                  <a:pt x="432553" y="248881"/>
                </a:lnTo>
                <a:lnTo>
                  <a:pt x="457160" y="233206"/>
                </a:lnTo>
                <a:lnTo>
                  <a:pt x="427512" y="216200"/>
                </a:lnTo>
                <a:close/>
              </a:path>
              <a:path w="494029" h="297179">
                <a:moveTo>
                  <a:pt x="336050" y="207919"/>
                </a:moveTo>
                <a:lnTo>
                  <a:pt x="311296" y="223594"/>
                </a:lnTo>
                <a:lnTo>
                  <a:pt x="340942" y="240748"/>
                </a:lnTo>
                <a:lnTo>
                  <a:pt x="365550" y="225073"/>
                </a:lnTo>
                <a:lnTo>
                  <a:pt x="336050" y="207919"/>
                </a:lnTo>
                <a:close/>
              </a:path>
              <a:path w="494029" h="297179">
                <a:moveTo>
                  <a:pt x="134598" y="135754"/>
                </a:moveTo>
                <a:lnTo>
                  <a:pt x="109843" y="151428"/>
                </a:lnTo>
                <a:lnTo>
                  <a:pt x="249332" y="232467"/>
                </a:lnTo>
                <a:lnTo>
                  <a:pt x="273940" y="216791"/>
                </a:lnTo>
                <a:lnTo>
                  <a:pt x="134598" y="135754"/>
                </a:lnTo>
                <a:close/>
              </a:path>
              <a:path w="494029" h="297179">
                <a:moveTo>
                  <a:pt x="464127" y="192243"/>
                </a:moveTo>
                <a:lnTo>
                  <a:pt x="439520" y="207919"/>
                </a:lnTo>
                <a:lnTo>
                  <a:pt x="469167" y="225073"/>
                </a:lnTo>
                <a:lnTo>
                  <a:pt x="493774" y="209397"/>
                </a:lnTo>
                <a:lnTo>
                  <a:pt x="464127" y="192243"/>
                </a:lnTo>
                <a:close/>
              </a:path>
              <a:path w="494029" h="297179">
                <a:moveTo>
                  <a:pt x="372666" y="184110"/>
                </a:moveTo>
                <a:lnTo>
                  <a:pt x="347910" y="199786"/>
                </a:lnTo>
                <a:lnTo>
                  <a:pt x="377557" y="216791"/>
                </a:lnTo>
                <a:lnTo>
                  <a:pt x="402164" y="201117"/>
                </a:lnTo>
                <a:lnTo>
                  <a:pt x="372666" y="184110"/>
                </a:lnTo>
                <a:close/>
              </a:path>
              <a:path w="494029" h="297179">
                <a:moveTo>
                  <a:pt x="281056" y="175977"/>
                </a:moveTo>
                <a:lnTo>
                  <a:pt x="256448" y="191651"/>
                </a:lnTo>
                <a:lnTo>
                  <a:pt x="285946" y="208658"/>
                </a:lnTo>
                <a:lnTo>
                  <a:pt x="310702" y="192982"/>
                </a:lnTo>
                <a:lnTo>
                  <a:pt x="281056" y="175977"/>
                </a:lnTo>
                <a:close/>
              </a:path>
              <a:path w="494029" h="297179">
                <a:moveTo>
                  <a:pt x="409280" y="160301"/>
                </a:moveTo>
                <a:lnTo>
                  <a:pt x="384524" y="175977"/>
                </a:lnTo>
                <a:lnTo>
                  <a:pt x="414171" y="192982"/>
                </a:lnTo>
                <a:lnTo>
                  <a:pt x="438778" y="177308"/>
                </a:lnTo>
                <a:lnTo>
                  <a:pt x="409280" y="160301"/>
                </a:lnTo>
                <a:close/>
              </a:path>
              <a:path w="494029" h="297179">
                <a:moveTo>
                  <a:pt x="317670" y="152020"/>
                </a:moveTo>
                <a:lnTo>
                  <a:pt x="293062" y="167695"/>
                </a:lnTo>
                <a:lnTo>
                  <a:pt x="322560" y="184849"/>
                </a:lnTo>
                <a:lnTo>
                  <a:pt x="347317" y="169174"/>
                </a:lnTo>
                <a:lnTo>
                  <a:pt x="317670" y="152020"/>
                </a:lnTo>
                <a:close/>
              </a:path>
              <a:path w="494029" h="297179">
                <a:moveTo>
                  <a:pt x="226060" y="143887"/>
                </a:moveTo>
                <a:lnTo>
                  <a:pt x="201452" y="159562"/>
                </a:lnTo>
                <a:lnTo>
                  <a:pt x="231100" y="176568"/>
                </a:lnTo>
                <a:lnTo>
                  <a:pt x="255706" y="160893"/>
                </a:lnTo>
                <a:lnTo>
                  <a:pt x="226060" y="143887"/>
                </a:lnTo>
                <a:close/>
              </a:path>
              <a:path w="494029" h="297179">
                <a:moveTo>
                  <a:pt x="354284" y="128211"/>
                </a:moveTo>
                <a:lnTo>
                  <a:pt x="329676" y="143887"/>
                </a:lnTo>
                <a:lnTo>
                  <a:pt x="359176" y="160893"/>
                </a:lnTo>
                <a:lnTo>
                  <a:pt x="383931" y="145218"/>
                </a:lnTo>
                <a:lnTo>
                  <a:pt x="354284" y="128211"/>
                </a:lnTo>
                <a:close/>
              </a:path>
              <a:path w="494029" h="297179">
                <a:moveTo>
                  <a:pt x="262674" y="120078"/>
                </a:moveTo>
                <a:lnTo>
                  <a:pt x="238067" y="135754"/>
                </a:lnTo>
                <a:lnTo>
                  <a:pt x="267714" y="152759"/>
                </a:lnTo>
                <a:lnTo>
                  <a:pt x="292322" y="137085"/>
                </a:lnTo>
                <a:lnTo>
                  <a:pt x="262674" y="120078"/>
                </a:lnTo>
                <a:close/>
              </a:path>
              <a:path w="494029" h="297179">
                <a:moveTo>
                  <a:pt x="171213" y="111796"/>
                </a:moveTo>
                <a:lnTo>
                  <a:pt x="146604" y="127472"/>
                </a:lnTo>
                <a:lnTo>
                  <a:pt x="176104" y="144626"/>
                </a:lnTo>
                <a:lnTo>
                  <a:pt x="200712" y="128950"/>
                </a:lnTo>
                <a:lnTo>
                  <a:pt x="171213" y="111796"/>
                </a:lnTo>
                <a:close/>
              </a:path>
              <a:path w="494029" h="297179">
                <a:moveTo>
                  <a:pt x="79603" y="103663"/>
                </a:moveTo>
                <a:lnTo>
                  <a:pt x="54996" y="119339"/>
                </a:lnTo>
                <a:lnTo>
                  <a:pt x="84494" y="136344"/>
                </a:lnTo>
                <a:lnTo>
                  <a:pt x="109250" y="120670"/>
                </a:lnTo>
                <a:lnTo>
                  <a:pt x="79603" y="103663"/>
                </a:lnTo>
                <a:close/>
              </a:path>
              <a:path w="494029" h="297179">
                <a:moveTo>
                  <a:pt x="299436" y="96122"/>
                </a:moveTo>
                <a:lnTo>
                  <a:pt x="274681" y="111796"/>
                </a:lnTo>
                <a:lnTo>
                  <a:pt x="304328" y="128803"/>
                </a:lnTo>
                <a:lnTo>
                  <a:pt x="328936" y="113127"/>
                </a:lnTo>
                <a:lnTo>
                  <a:pt x="299436" y="96122"/>
                </a:lnTo>
                <a:close/>
              </a:path>
              <a:path w="494029" h="297179">
                <a:moveTo>
                  <a:pt x="207826" y="87988"/>
                </a:moveTo>
                <a:lnTo>
                  <a:pt x="183220" y="103663"/>
                </a:lnTo>
                <a:lnTo>
                  <a:pt x="212718" y="120670"/>
                </a:lnTo>
                <a:lnTo>
                  <a:pt x="237326" y="104994"/>
                </a:lnTo>
                <a:lnTo>
                  <a:pt x="207826" y="87988"/>
                </a:lnTo>
                <a:close/>
              </a:path>
              <a:path w="494029" h="297179">
                <a:moveTo>
                  <a:pt x="116217" y="79855"/>
                </a:moveTo>
                <a:lnTo>
                  <a:pt x="91610" y="95530"/>
                </a:lnTo>
                <a:lnTo>
                  <a:pt x="121108" y="112535"/>
                </a:lnTo>
                <a:lnTo>
                  <a:pt x="145864" y="96861"/>
                </a:lnTo>
                <a:lnTo>
                  <a:pt x="116217" y="79855"/>
                </a:lnTo>
                <a:close/>
              </a:path>
              <a:path w="494029" h="297179">
                <a:moveTo>
                  <a:pt x="24756" y="71573"/>
                </a:moveTo>
                <a:lnTo>
                  <a:pt x="0" y="87248"/>
                </a:lnTo>
                <a:lnTo>
                  <a:pt x="29646" y="104402"/>
                </a:lnTo>
                <a:lnTo>
                  <a:pt x="54254" y="88727"/>
                </a:lnTo>
                <a:lnTo>
                  <a:pt x="24756" y="71573"/>
                </a:lnTo>
                <a:close/>
              </a:path>
              <a:path w="494029" h="297179">
                <a:moveTo>
                  <a:pt x="244441" y="64032"/>
                </a:moveTo>
                <a:lnTo>
                  <a:pt x="219834" y="79855"/>
                </a:lnTo>
                <a:lnTo>
                  <a:pt x="249332" y="96861"/>
                </a:lnTo>
                <a:lnTo>
                  <a:pt x="274088" y="81186"/>
                </a:lnTo>
                <a:lnTo>
                  <a:pt x="244441" y="64032"/>
                </a:lnTo>
                <a:close/>
              </a:path>
              <a:path w="494029" h="297179">
                <a:moveTo>
                  <a:pt x="152831" y="55899"/>
                </a:moveTo>
                <a:lnTo>
                  <a:pt x="128224" y="71573"/>
                </a:lnTo>
                <a:lnTo>
                  <a:pt x="157871" y="88579"/>
                </a:lnTo>
                <a:lnTo>
                  <a:pt x="182478" y="72904"/>
                </a:lnTo>
                <a:lnTo>
                  <a:pt x="152831" y="55899"/>
                </a:lnTo>
                <a:close/>
              </a:path>
              <a:path w="494029" h="297179">
                <a:moveTo>
                  <a:pt x="61370" y="47764"/>
                </a:moveTo>
                <a:lnTo>
                  <a:pt x="36614" y="63440"/>
                </a:lnTo>
                <a:lnTo>
                  <a:pt x="66262" y="80446"/>
                </a:lnTo>
                <a:lnTo>
                  <a:pt x="90868" y="64771"/>
                </a:lnTo>
                <a:lnTo>
                  <a:pt x="61370" y="47764"/>
                </a:lnTo>
                <a:close/>
              </a:path>
              <a:path w="494029" h="297179">
                <a:moveTo>
                  <a:pt x="189445" y="32090"/>
                </a:moveTo>
                <a:lnTo>
                  <a:pt x="164838" y="47764"/>
                </a:lnTo>
                <a:lnTo>
                  <a:pt x="194485" y="64771"/>
                </a:lnTo>
                <a:lnTo>
                  <a:pt x="219092" y="49095"/>
                </a:lnTo>
                <a:lnTo>
                  <a:pt x="189445" y="32090"/>
                </a:lnTo>
                <a:close/>
              </a:path>
              <a:path w="494029" h="297179">
                <a:moveTo>
                  <a:pt x="97984" y="23808"/>
                </a:moveTo>
                <a:lnTo>
                  <a:pt x="73229" y="39631"/>
                </a:lnTo>
                <a:lnTo>
                  <a:pt x="102876" y="56638"/>
                </a:lnTo>
                <a:lnTo>
                  <a:pt x="127483" y="40962"/>
                </a:lnTo>
                <a:lnTo>
                  <a:pt x="97984" y="23808"/>
                </a:lnTo>
                <a:close/>
              </a:path>
              <a:path w="494029" h="297179">
                <a:moveTo>
                  <a:pt x="134598" y="0"/>
                </a:moveTo>
                <a:lnTo>
                  <a:pt x="109843" y="15675"/>
                </a:lnTo>
                <a:lnTo>
                  <a:pt x="139490" y="32682"/>
                </a:lnTo>
                <a:lnTo>
                  <a:pt x="164097" y="17005"/>
                </a:lnTo>
                <a:lnTo>
                  <a:pt x="134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/>
          <p:cNvSpPr/>
          <p:nvPr/>
        </p:nvSpPr>
        <p:spPr>
          <a:xfrm>
            <a:off x="6169583" y="3752767"/>
            <a:ext cx="494030" cy="288290"/>
          </a:xfrm>
          <a:custGeom>
            <a:avLst/>
            <a:gdLst/>
            <a:ahLst/>
            <a:cxnLst/>
            <a:rect l="l" t="t" r="r" b="b"/>
            <a:pathLst>
              <a:path w="494029" h="288289">
                <a:moveTo>
                  <a:pt x="109990" y="0"/>
                </a:moveTo>
                <a:lnTo>
                  <a:pt x="109990" y="6802"/>
                </a:lnTo>
                <a:lnTo>
                  <a:pt x="139490" y="23808"/>
                </a:lnTo>
                <a:lnTo>
                  <a:pt x="139490" y="17006"/>
                </a:lnTo>
                <a:lnTo>
                  <a:pt x="109990" y="0"/>
                </a:lnTo>
                <a:close/>
              </a:path>
              <a:path w="494029" h="288289">
                <a:moveTo>
                  <a:pt x="164097" y="1329"/>
                </a:moveTo>
                <a:lnTo>
                  <a:pt x="139490" y="17006"/>
                </a:lnTo>
                <a:lnTo>
                  <a:pt x="139490" y="23808"/>
                </a:lnTo>
                <a:lnTo>
                  <a:pt x="164097" y="8133"/>
                </a:lnTo>
                <a:lnTo>
                  <a:pt x="164097" y="1329"/>
                </a:lnTo>
                <a:close/>
              </a:path>
              <a:path w="494029" h="288289">
                <a:moveTo>
                  <a:pt x="164838" y="32089"/>
                </a:moveTo>
                <a:lnTo>
                  <a:pt x="164838" y="38892"/>
                </a:lnTo>
                <a:lnTo>
                  <a:pt x="194485" y="55897"/>
                </a:lnTo>
                <a:lnTo>
                  <a:pt x="194485" y="49095"/>
                </a:lnTo>
                <a:lnTo>
                  <a:pt x="164838" y="32089"/>
                </a:lnTo>
                <a:close/>
              </a:path>
              <a:path w="494029" h="288289">
                <a:moveTo>
                  <a:pt x="219092" y="33420"/>
                </a:moveTo>
                <a:lnTo>
                  <a:pt x="194485" y="49095"/>
                </a:lnTo>
                <a:lnTo>
                  <a:pt x="194485" y="55897"/>
                </a:lnTo>
                <a:lnTo>
                  <a:pt x="219092" y="40223"/>
                </a:lnTo>
                <a:lnTo>
                  <a:pt x="219092" y="33420"/>
                </a:lnTo>
                <a:close/>
              </a:path>
              <a:path w="494029" h="288289">
                <a:moveTo>
                  <a:pt x="219834" y="64030"/>
                </a:moveTo>
                <a:lnTo>
                  <a:pt x="219834" y="70981"/>
                </a:lnTo>
                <a:lnTo>
                  <a:pt x="249332" y="87988"/>
                </a:lnTo>
                <a:lnTo>
                  <a:pt x="249332" y="81186"/>
                </a:lnTo>
                <a:lnTo>
                  <a:pt x="219834" y="64030"/>
                </a:lnTo>
                <a:close/>
              </a:path>
              <a:path w="494029" h="288289">
                <a:moveTo>
                  <a:pt x="274088" y="65510"/>
                </a:moveTo>
                <a:lnTo>
                  <a:pt x="249332" y="81186"/>
                </a:lnTo>
                <a:lnTo>
                  <a:pt x="249332" y="87988"/>
                </a:lnTo>
                <a:lnTo>
                  <a:pt x="274088" y="72312"/>
                </a:lnTo>
                <a:lnTo>
                  <a:pt x="274088" y="65510"/>
                </a:lnTo>
                <a:close/>
              </a:path>
              <a:path w="494029" h="288289">
                <a:moveTo>
                  <a:pt x="274681" y="96121"/>
                </a:moveTo>
                <a:lnTo>
                  <a:pt x="274681" y="102924"/>
                </a:lnTo>
                <a:lnTo>
                  <a:pt x="304328" y="120078"/>
                </a:lnTo>
                <a:lnTo>
                  <a:pt x="304328" y="113127"/>
                </a:lnTo>
                <a:lnTo>
                  <a:pt x="274681" y="96121"/>
                </a:lnTo>
                <a:close/>
              </a:path>
              <a:path w="494029" h="288289">
                <a:moveTo>
                  <a:pt x="328936" y="97452"/>
                </a:moveTo>
                <a:lnTo>
                  <a:pt x="304328" y="113127"/>
                </a:lnTo>
                <a:lnTo>
                  <a:pt x="304328" y="120078"/>
                </a:lnTo>
                <a:lnTo>
                  <a:pt x="328936" y="104254"/>
                </a:lnTo>
                <a:lnTo>
                  <a:pt x="328936" y="97452"/>
                </a:lnTo>
                <a:close/>
              </a:path>
              <a:path w="494029" h="288289">
                <a:moveTo>
                  <a:pt x="329676" y="128211"/>
                </a:moveTo>
                <a:lnTo>
                  <a:pt x="329676" y="135013"/>
                </a:lnTo>
                <a:lnTo>
                  <a:pt x="359176" y="152020"/>
                </a:lnTo>
                <a:lnTo>
                  <a:pt x="359176" y="145218"/>
                </a:lnTo>
                <a:lnTo>
                  <a:pt x="329676" y="128211"/>
                </a:lnTo>
                <a:close/>
              </a:path>
              <a:path w="494029" h="288289">
                <a:moveTo>
                  <a:pt x="383931" y="129542"/>
                </a:moveTo>
                <a:lnTo>
                  <a:pt x="359176" y="145218"/>
                </a:lnTo>
                <a:lnTo>
                  <a:pt x="359176" y="152020"/>
                </a:lnTo>
                <a:lnTo>
                  <a:pt x="383931" y="136344"/>
                </a:lnTo>
                <a:lnTo>
                  <a:pt x="383931" y="129542"/>
                </a:lnTo>
                <a:close/>
              </a:path>
              <a:path w="494029" h="288289">
                <a:moveTo>
                  <a:pt x="384524" y="160301"/>
                </a:moveTo>
                <a:lnTo>
                  <a:pt x="384672" y="167104"/>
                </a:lnTo>
                <a:lnTo>
                  <a:pt x="414171" y="184110"/>
                </a:lnTo>
                <a:lnTo>
                  <a:pt x="414171" y="177307"/>
                </a:lnTo>
                <a:lnTo>
                  <a:pt x="384524" y="160301"/>
                </a:lnTo>
                <a:close/>
              </a:path>
              <a:path w="494029" h="288289">
                <a:moveTo>
                  <a:pt x="438778" y="161632"/>
                </a:moveTo>
                <a:lnTo>
                  <a:pt x="414171" y="177307"/>
                </a:lnTo>
                <a:lnTo>
                  <a:pt x="414171" y="184110"/>
                </a:lnTo>
                <a:lnTo>
                  <a:pt x="438778" y="168435"/>
                </a:lnTo>
                <a:lnTo>
                  <a:pt x="438778" y="161632"/>
                </a:lnTo>
                <a:close/>
              </a:path>
              <a:path w="494029" h="288289">
                <a:moveTo>
                  <a:pt x="439520" y="192243"/>
                </a:moveTo>
                <a:lnTo>
                  <a:pt x="439520" y="199045"/>
                </a:lnTo>
                <a:lnTo>
                  <a:pt x="469167" y="216199"/>
                </a:lnTo>
                <a:lnTo>
                  <a:pt x="469167" y="209397"/>
                </a:lnTo>
                <a:lnTo>
                  <a:pt x="439520" y="192243"/>
                </a:lnTo>
                <a:close/>
              </a:path>
              <a:path w="494029" h="288289">
                <a:moveTo>
                  <a:pt x="493774" y="193721"/>
                </a:moveTo>
                <a:lnTo>
                  <a:pt x="469167" y="209397"/>
                </a:lnTo>
                <a:lnTo>
                  <a:pt x="469167" y="216199"/>
                </a:lnTo>
                <a:lnTo>
                  <a:pt x="493774" y="200525"/>
                </a:lnTo>
                <a:lnTo>
                  <a:pt x="493774" y="193721"/>
                </a:lnTo>
                <a:close/>
              </a:path>
              <a:path w="494029" h="288289">
                <a:moveTo>
                  <a:pt x="73229" y="23808"/>
                </a:moveTo>
                <a:lnTo>
                  <a:pt x="73229" y="30758"/>
                </a:lnTo>
                <a:lnTo>
                  <a:pt x="102876" y="47764"/>
                </a:lnTo>
                <a:lnTo>
                  <a:pt x="102876" y="40962"/>
                </a:lnTo>
                <a:lnTo>
                  <a:pt x="73229" y="23808"/>
                </a:lnTo>
                <a:close/>
              </a:path>
              <a:path w="494029" h="288289">
                <a:moveTo>
                  <a:pt x="127483" y="25286"/>
                </a:moveTo>
                <a:lnTo>
                  <a:pt x="102876" y="40962"/>
                </a:lnTo>
                <a:lnTo>
                  <a:pt x="102876" y="47764"/>
                </a:lnTo>
                <a:lnTo>
                  <a:pt x="127483" y="32089"/>
                </a:lnTo>
                <a:lnTo>
                  <a:pt x="127483" y="25286"/>
                </a:lnTo>
                <a:close/>
              </a:path>
              <a:path w="494029" h="288289">
                <a:moveTo>
                  <a:pt x="128224" y="55897"/>
                </a:moveTo>
                <a:lnTo>
                  <a:pt x="128224" y="62699"/>
                </a:lnTo>
                <a:lnTo>
                  <a:pt x="157871" y="79855"/>
                </a:lnTo>
                <a:lnTo>
                  <a:pt x="157871" y="73051"/>
                </a:lnTo>
                <a:lnTo>
                  <a:pt x="128224" y="55897"/>
                </a:lnTo>
                <a:close/>
              </a:path>
              <a:path w="494029" h="288289">
                <a:moveTo>
                  <a:pt x="182478" y="57228"/>
                </a:moveTo>
                <a:lnTo>
                  <a:pt x="157871" y="72904"/>
                </a:lnTo>
                <a:lnTo>
                  <a:pt x="157871" y="79706"/>
                </a:lnTo>
                <a:lnTo>
                  <a:pt x="182478" y="64030"/>
                </a:lnTo>
                <a:lnTo>
                  <a:pt x="182478" y="57228"/>
                </a:lnTo>
                <a:close/>
              </a:path>
              <a:path w="494029" h="288289">
                <a:moveTo>
                  <a:pt x="183220" y="87988"/>
                </a:moveTo>
                <a:lnTo>
                  <a:pt x="183220" y="94790"/>
                </a:lnTo>
                <a:lnTo>
                  <a:pt x="212718" y="111796"/>
                </a:lnTo>
                <a:lnTo>
                  <a:pt x="212718" y="104994"/>
                </a:lnTo>
                <a:lnTo>
                  <a:pt x="183220" y="87988"/>
                </a:lnTo>
                <a:close/>
              </a:path>
              <a:path w="494029" h="288289">
                <a:moveTo>
                  <a:pt x="237326" y="89319"/>
                </a:moveTo>
                <a:lnTo>
                  <a:pt x="212718" y="104994"/>
                </a:lnTo>
                <a:lnTo>
                  <a:pt x="212718" y="111796"/>
                </a:lnTo>
                <a:lnTo>
                  <a:pt x="237326" y="96121"/>
                </a:lnTo>
                <a:lnTo>
                  <a:pt x="237326" y="89319"/>
                </a:lnTo>
                <a:close/>
              </a:path>
              <a:path w="494029" h="288289">
                <a:moveTo>
                  <a:pt x="329676" y="263817"/>
                </a:moveTo>
                <a:lnTo>
                  <a:pt x="329676" y="270767"/>
                </a:lnTo>
                <a:lnTo>
                  <a:pt x="359176" y="287774"/>
                </a:lnTo>
                <a:lnTo>
                  <a:pt x="359176" y="280972"/>
                </a:lnTo>
                <a:lnTo>
                  <a:pt x="329676" y="263817"/>
                </a:lnTo>
                <a:close/>
              </a:path>
              <a:path w="494029" h="288289">
                <a:moveTo>
                  <a:pt x="383931" y="265296"/>
                </a:moveTo>
                <a:lnTo>
                  <a:pt x="359176" y="280972"/>
                </a:lnTo>
                <a:lnTo>
                  <a:pt x="359176" y="287774"/>
                </a:lnTo>
                <a:lnTo>
                  <a:pt x="383931" y="272098"/>
                </a:lnTo>
                <a:lnTo>
                  <a:pt x="383931" y="265296"/>
                </a:lnTo>
                <a:close/>
              </a:path>
              <a:path w="494029" h="288289">
                <a:moveTo>
                  <a:pt x="366292" y="240008"/>
                </a:moveTo>
                <a:lnTo>
                  <a:pt x="366292" y="246810"/>
                </a:lnTo>
                <a:lnTo>
                  <a:pt x="395790" y="263965"/>
                </a:lnTo>
                <a:lnTo>
                  <a:pt x="395790" y="257014"/>
                </a:lnTo>
                <a:lnTo>
                  <a:pt x="366292" y="240008"/>
                </a:lnTo>
                <a:close/>
              </a:path>
              <a:path w="494029" h="288289">
                <a:moveTo>
                  <a:pt x="420545" y="241339"/>
                </a:moveTo>
                <a:lnTo>
                  <a:pt x="395790" y="257014"/>
                </a:lnTo>
                <a:lnTo>
                  <a:pt x="395790" y="263965"/>
                </a:lnTo>
                <a:lnTo>
                  <a:pt x="420545" y="248142"/>
                </a:lnTo>
                <a:lnTo>
                  <a:pt x="420545" y="241339"/>
                </a:lnTo>
                <a:close/>
              </a:path>
              <a:path w="494029" h="288289">
                <a:moveTo>
                  <a:pt x="274681" y="231875"/>
                </a:moveTo>
                <a:lnTo>
                  <a:pt x="274681" y="238678"/>
                </a:lnTo>
                <a:lnTo>
                  <a:pt x="304328" y="255684"/>
                </a:lnTo>
                <a:lnTo>
                  <a:pt x="304328" y="248881"/>
                </a:lnTo>
                <a:lnTo>
                  <a:pt x="274681" y="231875"/>
                </a:lnTo>
                <a:close/>
              </a:path>
              <a:path w="494029" h="288289">
                <a:moveTo>
                  <a:pt x="328936" y="233206"/>
                </a:moveTo>
                <a:lnTo>
                  <a:pt x="304328" y="248881"/>
                </a:lnTo>
                <a:lnTo>
                  <a:pt x="304328" y="255684"/>
                </a:lnTo>
                <a:lnTo>
                  <a:pt x="328936" y="240008"/>
                </a:lnTo>
                <a:lnTo>
                  <a:pt x="328936" y="233206"/>
                </a:lnTo>
                <a:close/>
              </a:path>
              <a:path w="494029" h="288289">
                <a:moveTo>
                  <a:pt x="402906" y="216199"/>
                </a:moveTo>
                <a:lnTo>
                  <a:pt x="402906" y="223003"/>
                </a:lnTo>
                <a:lnTo>
                  <a:pt x="432553" y="240008"/>
                </a:lnTo>
                <a:lnTo>
                  <a:pt x="432553" y="233206"/>
                </a:lnTo>
                <a:lnTo>
                  <a:pt x="402906" y="216199"/>
                </a:lnTo>
                <a:close/>
              </a:path>
              <a:path w="494029" h="288289">
                <a:moveTo>
                  <a:pt x="457160" y="217530"/>
                </a:moveTo>
                <a:lnTo>
                  <a:pt x="432553" y="233206"/>
                </a:lnTo>
                <a:lnTo>
                  <a:pt x="432553" y="240008"/>
                </a:lnTo>
                <a:lnTo>
                  <a:pt x="457160" y="224334"/>
                </a:lnTo>
                <a:lnTo>
                  <a:pt x="457160" y="217530"/>
                </a:lnTo>
                <a:close/>
              </a:path>
              <a:path w="494029" h="288289">
                <a:moveTo>
                  <a:pt x="311296" y="207919"/>
                </a:moveTo>
                <a:lnTo>
                  <a:pt x="311296" y="214868"/>
                </a:lnTo>
                <a:lnTo>
                  <a:pt x="340942" y="231875"/>
                </a:lnTo>
                <a:lnTo>
                  <a:pt x="340942" y="225073"/>
                </a:lnTo>
                <a:lnTo>
                  <a:pt x="311296" y="207919"/>
                </a:lnTo>
                <a:close/>
              </a:path>
              <a:path w="494029" h="288289">
                <a:moveTo>
                  <a:pt x="365550" y="209397"/>
                </a:moveTo>
                <a:lnTo>
                  <a:pt x="340942" y="225073"/>
                </a:lnTo>
                <a:lnTo>
                  <a:pt x="340942" y="231875"/>
                </a:lnTo>
                <a:lnTo>
                  <a:pt x="365550" y="216199"/>
                </a:lnTo>
                <a:lnTo>
                  <a:pt x="365550" y="209397"/>
                </a:lnTo>
                <a:close/>
              </a:path>
              <a:path w="494029" h="288289">
                <a:moveTo>
                  <a:pt x="109843" y="135752"/>
                </a:moveTo>
                <a:lnTo>
                  <a:pt x="109843" y="142556"/>
                </a:lnTo>
                <a:lnTo>
                  <a:pt x="249332" y="223742"/>
                </a:lnTo>
                <a:lnTo>
                  <a:pt x="249332" y="216791"/>
                </a:lnTo>
                <a:lnTo>
                  <a:pt x="109843" y="135752"/>
                </a:lnTo>
                <a:close/>
              </a:path>
              <a:path w="494029" h="288289">
                <a:moveTo>
                  <a:pt x="273940" y="201115"/>
                </a:moveTo>
                <a:lnTo>
                  <a:pt x="249332" y="216791"/>
                </a:lnTo>
                <a:lnTo>
                  <a:pt x="249332" y="223593"/>
                </a:lnTo>
                <a:lnTo>
                  <a:pt x="273940" y="207919"/>
                </a:lnTo>
                <a:lnTo>
                  <a:pt x="273940" y="201115"/>
                </a:lnTo>
                <a:close/>
              </a:path>
              <a:path w="494029" h="288289">
                <a:moveTo>
                  <a:pt x="347910" y="184110"/>
                </a:moveTo>
                <a:lnTo>
                  <a:pt x="347910" y="190912"/>
                </a:lnTo>
                <a:lnTo>
                  <a:pt x="377557" y="207919"/>
                </a:lnTo>
                <a:lnTo>
                  <a:pt x="377557" y="201115"/>
                </a:lnTo>
                <a:lnTo>
                  <a:pt x="347910" y="184110"/>
                </a:lnTo>
                <a:close/>
              </a:path>
              <a:path w="494029" h="288289">
                <a:moveTo>
                  <a:pt x="402164" y="185441"/>
                </a:moveTo>
                <a:lnTo>
                  <a:pt x="377557" y="201115"/>
                </a:lnTo>
                <a:lnTo>
                  <a:pt x="377557" y="207919"/>
                </a:lnTo>
                <a:lnTo>
                  <a:pt x="402164" y="192243"/>
                </a:lnTo>
                <a:lnTo>
                  <a:pt x="402164" y="185441"/>
                </a:lnTo>
                <a:close/>
              </a:path>
              <a:path w="494029" h="288289">
                <a:moveTo>
                  <a:pt x="256448" y="175976"/>
                </a:moveTo>
                <a:lnTo>
                  <a:pt x="256448" y="182779"/>
                </a:lnTo>
                <a:lnTo>
                  <a:pt x="285946" y="199784"/>
                </a:lnTo>
                <a:lnTo>
                  <a:pt x="285946" y="192982"/>
                </a:lnTo>
                <a:lnTo>
                  <a:pt x="256448" y="175976"/>
                </a:lnTo>
                <a:close/>
              </a:path>
              <a:path w="494029" h="288289">
                <a:moveTo>
                  <a:pt x="310702" y="177307"/>
                </a:moveTo>
                <a:lnTo>
                  <a:pt x="285946" y="192982"/>
                </a:lnTo>
                <a:lnTo>
                  <a:pt x="285946" y="199784"/>
                </a:lnTo>
                <a:lnTo>
                  <a:pt x="310702" y="184110"/>
                </a:lnTo>
                <a:lnTo>
                  <a:pt x="310702" y="177307"/>
                </a:lnTo>
                <a:close/>
              </a:path>
              <a:path w="494029" h="288289">
                <a:moveTo>
                  <a:pt x="293062" y="152020"/>
                </a:moveTo>
                <a:lnTo>
                  <a:pt x="293062" y="158822"/>
                </a:lnTo>
                <a:lnTo>
                  <a:pt x="322560" y="175976"/>
                </a:lnTo>
                <a:lnTo>
                  <a:pt x="322560" y="169174"/>
                </a:lnTo>
                <a:lnTo>
                  <a:pt x="293062" y="152020"/>
                </a:lnTo>
                <a:close/>
              </a:path>
              <a:path w="494029" h="288289">
                <a:moveTo>
                  <a:pt x="347317" y="153498"/>
                </a:moveTo>
                <a:lnTo>
                  <a:pt x="322560" y="169174"/>
                </a:lnTo>
                <a:lnTo>
                  <a:pt x="322560" y="175976"/>
                </a:lnTo>
                <a:lnTo>
                  <a:pt x="347317" y="160301"/>
                </a:lnTo>
                <a:lnTo>
                  <a:pt x="347317" y="153498"/>
                </a:lnTo>
                <a:close/>
              </a:path>
              <a:path w="494029" h="288289">
                <a:moveTo>
                  <a:pt x="201452" y="143887"/>
                </a:moveTo>
                <a:lnTo>
                  <a:pt x="201452" y="150689"/>
                </a:lnTo>
                <a:lnTo>
                  <a:pt x="231100" y="167695"/>
                </a:lnTo>
                <a:lnTo>
                  <a:pt x="231100" y="160892"/>
                </a:lnTo>
                <a:lnTo>
                  <a:pt x="201452" y="143887"/>
                </a:lnTo>
                <a:close/>
              </a:path>
              <a:path w="494029" h="288289">
                <a:moveTo>
                  <a:pt x="255706" y="145218"/>
                </a:moveTo>
                <a:lnTo>
                  <a:pt x="231100" y="160892"/>
                </a:lnTo>
                <a:lnTo>
                  <a:pt x="231100" y="167695"/>
                </a:lnTo>
                <a:lnTo>
                  <a:pt x="255706" y="152020"/>
                </a:lnTo>
                <a:lnTo>
                  <a:pt x="255706" y="145218"/>
                </a:lnTo>
                <a:close/>
              </a:path>
              <a:path w="494029" h="288289">
                <a:moveTo>
                  <a:pt x="238067" y="120078"/>
                </a:moveTo>
                <a:lnTo>
                  <a:pt x="238067" y="126880"/>
                </a:lnTo>
                <a:lnTo>
                  <a:pt x="267714" y="143887"/>
                </a:lnTo>
                <a:lnTo>
                  <a:pt x="267714" y="137083"/>
                </a:lnTo>
                <a:lnTo>
                  <a:pt x="238067" y="120078"/>
                </a:lnTo>
                <a:close/>
              </a:path>
              <a:path w="494029" h="288289">
                <a:moveTo>
                  <a:pt x="292322" y="121409"/>
                </a:moveTo>
                <a:lnTo>
                  <a:pt x="267714" y="137083"/>
                </a:lnTo>
                <a:lnTo>
                  <a:pt x="267714" y="143887"/>
                </a:lnTo>
                <a:lnTo>
                  <a:pt x="292322" y="128211"/>
                </a:lnTo>
                <a:lnTo>
                  <a:pt x="292322" y="121409"/>
                </a:lnTo>
                <a:close/>
              </a:path>
              <a:path w="494029" h="288289">
                <a:moveTo>
                  <a:pt x="146604" y="111796"/>
                </a:moveTo>
                <a:lnTo>
                  <a:pt x="146604" y="118598"/>
                </a:lnTo>
                <a:lnTo>
                  <a:pt x="176104" y="135752"/>
                </a:lnTo>
                <a:lnTo>
                  <a:pt x="176104" y="128950"/>
                </a:lnTo>
                <a:lnTo>
                  <a:pt x="146604" y="111796"/>
                </a:lnTo>
                <a:close/>
              </a:path>
              <a:path w="494029" h="288289">
                <a:moveTo>
                  <a:pt x="200712" y="113127"/>
                </a:moveTo>
                <a:lnTo>
                  <a:pt x="176104" y="128950"/>
                </a:lnTo>
                <a:lnTo>
                  <a:pt x="176104" y="135752"/>
                </a:lnTo>
                <a:lnTo>
                  <a:pt x="200712" y="120078"/>
                </a:lnTo>
                <a:lnTo>
                  <a:pt x="200712" y="113127"/>
                </a:lnTo>
                <a:close/>
              </a:path>
              <a:path w="494029" h="288289">
                <a:moveTo>
                  <a:pt x="36614" y="47764"/>
                </a:moveTo>
                <a:lnTo>
                  <a:pt x="36614" y="54566"/>
                </a:lnTo>
                <a:lnTo>
                  <a:pt x="66262" y="71573"/>
                </a:lnTo>
                <a:lnTo>
                  <a:pt x="66262" y="64771"/>
                </a:lnTo>
                <a:lnTo>
                  <a:pt x="36614" y="47764"/>
                </a:lnTo>
                <a:close/>
              </a:path>
              <a:path w="494029" h="288289">
                <a:moveTo>
                  <a:pt x="90868" y="49095"/>
                </a:moveTo>
                <a:lnTo>
                  <a:pt x="66262" y="64771"/>
                </a:lnTo>
                <a:lnTo>
                  <a:pt x="66262" y="71573"/>
                </a:lnTo>
                <a:lnTo>
                  <a:pt x="90868" y="55897"/>
                </a:lnTo>
                <a:lnTo>
                  <a:pt x="90868" y="49095"/>
                </a:lnTo>
                <a:close/>
              </a:path>
              <a:path w="494029" h="288289">
                <a:moveTo>
                  <a:pt x="91610" y="79855"/>
                </a:moveTo>
                <a:lnTo>
                  <a:pt x="91610" y="86657"/>
                </a:lnTo>
                <a:lnTo>
                  <a:pt x="121108" y="103578"/>
                </a:lnTo>
                <a:lnTo>
                  <a:pt x="121179" y="96815"/>
                </a:lnTo>
                <a:lnTo>
                  <a:pt x="91610" y="79855"/>
                </a:lnTo>
                <a:close/>
              </a:path>
              <a:path w="494029" h="288289">
                <a:moveTo>
                  <a:pt x="145864" y="81186"/>
                </a:moveTo>
                <a:lnTo>
                  <a:pt x="121179" y="96815"/>
                </a:lnTo>
                <a:lnTo>
                  <a:pt x="121257" y="103569"/>
                </a:lnTo>
                <a:lnTo>
                  <a:pt x="145864" y="87988"/>
                </a:lnTo>
                <a:lnTo>
                  <a:pt x="145864" y="81186"/>
                </a:lnTo>
                <a:close/>
              </a:path>
              <a:path w="494029" h="288289">
                <a:moveTo>
                  <a:pt x="0" y="71573"/>
                </a:moveTo>
                <a:lnTo>
                  <a:pt x="0" y="78375"/>
                </a:lnTo>
                <a:lnTo>
                  <a:pt x="29646" y="95530"/>
                </a:lnTo>
                <a:lnTo>
                  <a:pt x="29646" y="88727"/>
                </a:lnTo>
                <a:lnTo>
                  <a:pt x="0" y="71573"/>
                </a:lnTo>
                <a:close/>
              </a:path>
              <a:path w="494029" h="288289">
                <a:moveTo>
                  <a:pt x="54254" y="72904"/>
                </a:moveTo>
                <a:lnTo>
                  <a:pt x="29646" y="88579"/>
                </a:lnTo>
                <a:lnTo>
                  <a:pt x="29646" y="95530"/>
                </a:lnTo>
                <a:lnTo>
                  <a:pt x="54254" y="79855"/>
                </a:lnTo>
                <a:lnTo>
                  <a:pt x="54254" y="72904"/>
                </a:lnTo>
                <a:close/>
              </a:path>
              <a:path w="494029" h="288289">
                <a:moveTo>
                  <a:pt x="54996" y="103663"/>
                </a:moveTo>
                <a:lnTo>
                  <a:pt x="54996" y="110465"/>
                </a:lnTo>
                <a:lnTo>
                  <a:pt x="84494" y="127472"/>
                </a:lnTo>
                <a:lnTo>
                  <a:pt x="84494" y="120669"/>
                </a:lnTo>
                <a:lnTo>
                  <a:pt x="54996" y="103663"/>
                </a:lnTo>
                <a:close/>
              </a:path>
              <a:path w="494029" h="288289">
                <a:moveTo>
                  <a:pt x="109250" y="104994"/>
                </a:moveTo>
                <a:lnTo>
                  <a:pt x="84494" y="120669"/>
                </a:lnTo>
                <a:lnTo>
                  <a:pt x="84494" y="127472"/>
                </a:lnTo>
                <a:lnTo>
                  <a:pt x="109250" y="111796"/>
                </a:lnTo>
                <a:lnTo>
                  <a:pt x="109250" y="104994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/>
          <p:cNvSpPr/>
          <p:nvPr/>
        </p:nvSpPr>
        <p:spPr>
          <a:xfrm>
            <a:off x="6117108" y="3831438"/>
            <a:ext cx="420249" cy="27239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/>
          <p:cNvSpPr/>
          <p:nvPr/>
        </p:nvSpPr>
        <p:spPr>
          <a:xfrm>
            <a:off x="6117107" y="3831437"/>
            <a:ext cx="420370" cy="272415"/>
          </a:xfrm>
          <a:custGeom>
            <a:avLst/>
            <a:gdLst/>
            <a:ahLst/>
            <a:cxnLst/>
            <a:rect l="l" t="t" r="r" b="b"/>
            <a:pathLst>
              <a:path w="420370" h="272414">
                <a:moveTo>
                  <a:pt x="0" y="31350"/>
                </a:moveTo>
                <a:lnTo>
                  <a:pt x="420249" y="272395"/>
                </a:lnTo>
                <a:lnTo>
                  <a:pt x="420249" y="241044"/>
                </a:lnTo>
                <a:lnTo>
                  <a:pt x="0" y="0"/>
                </a:lnTo>
                <a:lnTo>
                  <a:pt x="0" y="31350"/>
                </a:lnTo>
                <a:close/>
              </a:path>
            </a:pathLst>
          </a:custGeom>
          <a:ln w="10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/>
          <p:cNvSpPr/>
          <p:nvPr/>
        </p:nvSpPr>
        <p:spPr>
          <a:xfrm>
            <a:off x="6117107" y="3703521"/>
            <a:ext cx="604520" cy="400685"/>
          </a:xfrm>
          <a:custGeom>
            <a:avLst/>
            <a:gdLst/>
            <a:ahLst/>
            <a:cxnLst/>
            <a:rect l="l" t="t" r="r" b="b"/>
            <a:pathLst>
              <a:path w="604520" h="400685">
                <a:moveTo>
                  <a:pt x="0" y="127916"/>
                </a:moveTo>
                <a:lnTo>
                  <a:pt x="178624" y="0"/>
                </a:lnTo>
                <a:lnTo>
                  <a:pt x="604061" y="243114"/>
                </a:lnTo>
                <a:lnTo>
                  <a:pt x="604061" y="295612"/>
                </a:lnTo>
                <a:lnTo>
                  <a:pt x="420249" y="400311"/>
                </a:lnTo>
                <a:lnTo>
                  <a:pt x="0" y="159266"/>
                </a:lnTo>
                <a:lnTo>
                  <a:pt x="0" y="127916"/>
                </a:lnTo>
                <a:close/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/>
          <p:cNvSpPr/>
          <p:nvPr/>
        </p:nvSpPr>
        <p:spPr>
          <a:xfrm>
            <a:off x="6615627" y="3153113"/>
            <a:ext cx="352356" cy="600835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/>
          <p:cNvSpPr/>
          <p:nvPr/>
        </p:nvSpPr>
        <p:spPr>
          <a:xfrm>
            <a:off x="6615625" y="3153111"/>
            <a:ext cx="352425" cy="601345"/>
          </a:xfrm>
          <a:custGeom>
            <a:avLst/>
            <a:gdLst/>
            <a:ahLst/>
            <a:cxnLst/>
            <a:rect l="l" t="t" r="r" b="b"/>
            <a:pathLst>
              <a:path w="352425" h="601345">
                <a:moveTo>
                  <a:pt x="0" y="396762"/>
                </a:moveTo>
                <a:lnTo>
                  <a:pt x="352357" y="600836"/>
                </a:lnTo>
                <a:lnTo>
                  <a:pt x="352357" y="202595"/>
                </a:lnTo>
                <a:lnTo>
                  <a:pt x="0" y="0"/>
                </a:lnTo>
                <a:lnTo>
                  <a:pt x="0" y="396762"/>
                </a:lnTo>
                <a:close/>
              </a:path>
            </a:pathLst>
          </a:custGeom>
          <a:ln w="10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/>
          <p:cNvSpPr/>
          <p:nvPr/>
        </p:nvSpPr>
        <p:spPr>
          <a:xfrm>
            <a:off x="6967982" y="375394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5336" y="9242"/>
                </a:moveTo>
                <a:lnTo>
                  <a:pt x="5336" y="9242"/>
                </a:lnTo>
              </a:path>
            </a:pathLst>
          </a:custGeom>
          <a:ln w="184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0"/>
          <p:cNvSpPr/>
          <p:nvPr/>
        </p:nvSpPr>
        <p:spPr>
          <a:xfrm>
            <a:off x="6606583" y="314808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9042" y="5027"/>
                </a:moveTo>
                <a:lnTo>
                  <a:pt x="0" y="0"/>
                </a:lnTo>
              </a:path>
            </a:pathLst>
          </a:custGeom>
          <a:ln w="10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1"/>
          <p:cNvSpPr/>
          <p:nvPr/>
        </p:nvSpPr>
        <p:spPr>
          <a:xfrm>
            <a:off x="7048327" y="1371603"/>
            <a:ext cx="558800" cy="494030"/>
          </a:xfrm>
          <a:custGeom>
            <a:avLst/>
            <a:gdLst/>
            <a:ahLst/>
            <a:cxnLst/>
            <a:rect l="l" t="t" r="r" b="b"/>
            <a:pathLst>
              <a:path w="558800" h="494030">
                <a:moveTo>
                  <a:pt x="0" y="244740"/>
                </a:moveTo>
                <a:lnTo>
                  <a:pt x="12599" y="406669"/>
                </a:lnTo>
                <a:lnTo>
                  <a:pt x="149719" y="493770"/>
                </a:lnTo>
                <a:lnTo>
                  <a:pt x="112363" y="431512"/>
                </a:lnTo>
                <a:lnTo>
                  <a:pt x="320361" y="306998"/>
                </a:lnTo>
                <a:lnTo>
                  <a:pt x="37504" y="306998"/>
                </a:lnTo>
                <a:lnTo>
                  <a:pt x="0" y="244740"/>
                </a:lnTo>
                <a:close/>
              </a:path>
              <a:path w="558800" h="494030">
                <a:moveTo>
                  <a:pt x="408983" y="0"/>
                </a:moveTo>
                <a:lnTo>
                  <a:pt x="446338" y="62256"/>
                </a:lnTo>
                <a:lnTo>
                  <a:pt x="37504" y="306998"/>
                </a:lnTo>
                <a:lnTo>
                  <a:pt x="320361" y="306998"/>
                </a:lnTo>
                <a:lnTo>
                  <a:pt x="521197" y="186771"/>
                </a:lnTo>
                <a:lnTo>
                  <a:pt x="553910" y="186771"/>
                </a:lnTo>
                <a:lnTo>
                  <a:pt x="546249" y="87249"/>
                </a:lnTo>
                <a:lnTo>
                  <a:pt x="408983" y="0"/>
                </a:lnTo>
                <a:close/>
              </a:path>
              <a:path w="558800" h="494030">
                <a:moveTo>
                  <a:pt x="553910" y="186771"/>
                </a:moveTo>
                <a:lnTo>
                  <a:pt x="521197" y="186771"/>
                </a:lnTo>
                <a:lnTo>
                  <a:pt x="558702" y="249029"/>
                </a:lnTo>
                <a:lnTo>
                  <a:pt x="553910" y="186771"/>
                </a:lnTo>
                <a:close/>
              </a:path>
            </a:pathLst>
          </a:custGeom>
          <a:solidFill>
            <a:srgbClr val="DDE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/>
          <p:cNvSpPr/>
          <p:nvPr/>
        </p:nvSpPr>
        <p:spPr>
          <a:xfrm>
            <a:off x="7048326" y="1371600"/>
            <a:ext cx="558800" cy="494030"/>
          </a:xfrm>
          <a:custGeom>
            <a:avLst/>
            <a:gdLst/>
            <a:ahLst/>
            <a:cxnLst/>
            <a:rect l="l" t="t" r="r" b="b"/>
            <a:pathLst>
              <a:path w="558800" h="494030">
                <a:moveTo>
                  <a:pt x="37503" y="306999"/>
                </a:moveTo>
                <a:lnTo>
                  <a:pt x="0" y="244741"/>
                </a:lnTo>
                <a:lnTo>
                  <a:pt x="12600" y="406670"/>
                </a:lnTo>
                <a:lnTo>
                  <a:pt x="149718" y="493771"/>
                </a:lnTo>
                <a:lnTo>
                  <a:pt x="112362" y="431514"/>
                </a:lnTo>
                <a:lnTo>
                  <a:pt x="521197" y="186772"/>
                </a:lnTo>
                <a:lnTo>
                  <a:pt x="558701" y="249030"/>
                </a:lnTo>
                <a:lnTo>
                  <a:pt x="546249" y="87249"/>
                </a:lnTo>
                <a:lnTo>
                  <a:pt x="408983" y="0"/>
                </a:lnTo>
                <a:lnTo>
                  <a:pt x="446338" y="62257"/>
                </a:lnTo>
                <a:lnTo>
                  <a:pt x="37503" y="306999"/>
                </a:lnTo>
                <a:close/>
              </a:path>
            </a:pathLst>
          </a:custGeom>
          <a:ln w="3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/>
          <p:cNvSpPr txBox="1"/>
          <p:nvPr/>
        </p:nvSpPr>
        <p:spPr>
          <a:xfrm>
            <a:off x="7441941" y="1730152"/>
            <a:ext cx="6254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>
              <a:lnSpc>
                <a:spcPct val="103499"/>
              </a:lnSpc>
            </a:pPr>
            <a:r>
              <a:rPr sz="900" spc="15" dirty="0">
                <a:latin typeface="Arial"/>
                <a:cs typeface="Arial"/>
              </a:rPr>
              <a:t>Network  Cpnnection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387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5059680" cy="888273"/>
          </a:xfrm>
        </p:spPr>
        <p:txBody>
          <a:bodyPr/>
          <a:lstStyle/>
          <a:p>
            <a:r>
              <a:rPr lang="en-US" dirty="0"/>
              <a:t>Display fault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2164080" cy="5129425"/>
          </a:xfrm>
        </p:spPr>
        <p:txBody>
          <a:bodyPr>
            <a:normAutofit/>
          </a:bodyPr>
          <a:lstStyle/>
          <a:p>
            <a:pPr marL="354965" marR="34925" indent="-342900">
              <a:lnSpc>
                <a:spcPct val="99000"/>
              </a:lnSpc>
            </a:pPr>
            <a:r>
              <a:rPr lang="en-US" sz="2000" dirty="0">
                <a:latin typeface="Arial"/>
                <a:cs typeface="Arial"/>
              </a:rPr>
              <a:t>Airport flight  departure  display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US" sz="2000" dirty="0">
                <a:latin typeface="Arial"/>
                <a:cs typeface="Arial"/>
              </a:rPr>
              <a:t>Hazards:</a:t>
            </a:r>
          </a:p>
          <a:p>
            <a:pPr marL="452755" lvl="1">
              <a:spcBef>
                <a:spcPts val="595"/>
              </a:spcBef>
            </a:pPr>
            <a:r>
              <a:rPr lang="en-US" sz="1800" dirty="0">
                <a:latin typeface="Arial"/>
                <a:cs typeface="Arial"/>
              </a:rPr>
              <a:t>No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display</a:t>
            </a:r>
          </a:p>
          <a:p>
            <a:pPr marL="452755" lvl="1">
              <a:spcBef>
                <a:spcPts val="595"/>
              </a:spcBef>
            </a:pPr>
            <a:r>
              <a:rPr lang="en-US" sz="1800" dirty="0">
                <a:latin typeface="Arial"/>
                <a:cs typeface="Arial"/>
              </a:rPr>
              <a:t>Faulty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</a:p>
          <a:p>
            <a:pPr marL="12700">
              <a:spcBef>
                <a:spcPts val="595"/>
              </a:spcBef>
            </a:pPr>
            <a:r>
              <a:rPr lang="en-US" sz="2400" dirty="0">
                <a:latin typeface="Arial"/>
                <a:cs typeface="Arial"/>
              </a:rPr>
              <a:t>Fault trees  identify  possible causes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48333"/>
            <a:ext cx="6377495" cy="58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1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FTA Example 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00200" y="1524000"/>
            <a:ext cx="7231380" cy="4733544"/>
            <a:chOff x="2119122" y="1956054"/>
            <a:chExt cx="7231380" cy="4733544"/>
          </a:xfrm>
        </p:grpSpPr>
        <p:sp>
          <p:nvSpPr>
            <p:cNvPr id="4" name="object 9"/>
            <p:cNvSpPr/>
            <p:nvPr/>
          </p:nvSpPr>
          <p:spPr>
            <a:xfrm>
              <a:off x="4106417" y="1956054"/>
              <a:ext cx="1619250" cy="459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1"/>
            <p:cNvSpPr/>
            <p:nvPr/>
          </p:nvSpPr>
          <p:spPr>
            <a:xfrm>
              <a:off x="4088129" y="2415539"/>
              <a:ext cx="1746504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6829806" y="2662427"/>
              <a:ext cx="2520696" cy="413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/>
            <p:cNvSpPr/>
            <p:nvPr/>
          </p:nvSpPr>
          <p:spPr>
            <a:xfrm>
              <a:off x="2585466" y="3394709"/>
              <a:ext cx="4674108" cy="9791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6"/>
            <p:cNvSpPr/>
            <p:nvPr/>
          </p:nvSpPr>
          <p:spPr>
            <a:xfrm>
              <a:off x="2676144" y="4373879"/>
              <a:ext cx="4026408" cy="9791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8"/>
            <p:cNvSpPr/>
            <p:nvPr/>
          </p:nvSpPr>
          <p:spPr>
            <a:xfrm>
              <a:off x="2119122" y="5353050"/>
              <a:ext cx="5574030" cy="9791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2170938" y="6332220"/>
              <a:ext cx="5516117" cy="357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708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A system usually consists of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components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Each component consists of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sub-components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Components may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have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Different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reliability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Different dependencies between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them</a:t>
            </a:r>
          </a:p>
          <a:p>
            <a:pPr marL="355600" marR="183515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System reliability is a function of the  reliabilities of the (sub-) components and of  the relationships between the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components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5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fault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Events corresponding to software failure will be present in  fault tree</a:t>
            </a:r>
          </a:p>
          <a:p>
            <a:r>
              <a:rPr lang="en-US" dirty="0"/>
              <a:t>How do we deal with them?</a:t>
            </a:r>
          </a:p>
          <a:p>
            <a:r>
              <a:rPr lang="en-US" dirty="0"/>
              <a:t>Is event probability a meaningful concept?</a:t>
            </a:r>
          </a:p>
          <a:p>
            <a:r>
              <a:rPr lang="en-US" dirty="0"/>
              <a:t>What is the probability that the software will fail:</a:t>
            </a:r>
          </a:p>
          <a:p>
            <a:pPr lvl="1"/>
            <a:r>
              <a:rPr lang="en-US" dirty="0"/>
              <a:t> 1?</a:t>
            </a:r>
          </a:p>
          <a:p>
            <a:pPr lvl="1"/>
            <a:r>
              <a:rPr lang="en-US" dirty="0"/>
              <a:t>0?</a:t>
            </a:r>
          </a:p>
          <a:p>
            <a:pPr lvl="1"/>
            <a:r>
              <a:rPr lang="en-US" dirty="0"/>
              <a:t> Neither?</a:t>
            </a:r>
          </a:p>
          <a:p>
            <a:r>
              <a:rPr lang="en-US" dirty="0"/>
              <a:t>Be careful with this — correct approach is to model the  operating environment the software will see</a:t>
            </a:r>
          </a:p>
          <a:p>
            <a:r>
              <a:rPr lang="en-US" dirty="0"/>
              <a:t>Probability is actually the probability of an input vector  arising that causes a software fault to manifest itself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60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161925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b="1" spc="-5" dirty="0">
                <a:solidFill>
                  <a:srgbClr val="33339A"/>
                </a:solidFill>
                <a:latin typeface="Times New Roman"/>
                <a:cs typeface="Times New Roman"/>
              </a:rPr>
              <a:t>Method</a:t>
            </a:r>
            <a:r>
              <a:rPr lang="en-US" sz="2400" b="1" spc="-5" dirty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trace faults </a:t>
            </a:r>
            <a:r>
              <a:rPr lang="en-US" sz="2400" spc="-5" dirty="0">
                <a:latin typeface="Times New Roman"/>
                <a:cs typeface="Times New Roman"/>
              </a:rPr>
              <a:t>stepwise </a:t>
            </a:r>
            <a:r>
              <a:rPr lang="en-US" sz="2400" dirty="0">
                <a:latin typeface="Times New Roman"/>
                <a:cs typeface="Times New Roman"/>
              </a:rPr>
              <a:t>back through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design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 possible</a:t>
            </a:r>
            <a:r>
              <a:rPr lang="en-US" sz="2400" spc="-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causes</a:t>
            </a:r>
            <a:endParaRPr lang="en-US"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 tree with a </a:t>
            </a:r>
            <a:r>
              <a:rPr lang="en-US" sz="2000" i="1" spc="-5" dirty="0">
                <a:latin typeface="Times New Roman"/>
                <a:cs typeface="Times New Roman"/>
              </a:rPr>
              <a:t>top event </a:t>
            </a:r>
            <a:r>
              <a:rPr lang="en-US" sz="2000" spc="-5" dirty="0">
                <a:latin typeface="Times New Roman"/>
                <a:cs typeface="Times New Roman"/>
              </a:rPr>
              <a:t>at the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root</a:t>
            </a:r>
            <a:endParaRPr lang="en-US"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i="1" spc="-5" dirty="0">
                <a:latin typeface="Times New Roman"/>
                <a:cs typeface="Times New Roman"/>
              </a:rPr>
              <a:t>logic gates </a:t>
            </a:r>
            <a:r>
              <a:rPr lang="en-US" sz="2000" spc="-5" dirty="0">
                <a:latin typeface="Times New Roman"/>
                <a:cs typeface="Times New Roman"/>
              </a:rPr>
              <a:t>at branches, linking each event with its “immediate”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causes</a:t>
            </a:r>
            <a:endParaRPr lang="en-US"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i="1" spc="-5" dirty="0">
                <a:latin typeface="Times New Roman"/>
                <a:cs typeface="Times New Roman"/>
              </a:rPr>
              <a:t>initiating faults </a:t>
            </a:r>
            <a:r>
              <a:rPr lang="en-US" sz="2000" spc="-5" dirty="0">
                <a:latin typeface="Times New Roman"/>
                <a:cs typeface="Times New Roman"/>
              </a:rPr>
              <a:t>at leaves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(eventually)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323850" indent="-3429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Good for tracing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hazards to component failures,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 allocating safety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requirements</a:t>
            </a: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Good for </a:t>
            </a:r>
            <a:r>
              <a:rPr lang="en-US" sz="2400" spc="-5" dirty="0">
                <a:latin typeface="Times New Roman"/>
                <a:cs typeface="Times New Roman"/>
              </a:rPr>
              <a:t>systems </a:t>
            </a:r>
            <a:r>
              <a:rPr lang="en-US" sz="2400" dirty="0">
                <a:latin typeface="Times New Roman"/>
                <a:cs typeface="Times New Roman"/>
              </a:rPr>
              <a:t>with multiple</a:t>
            </a:r>
            <a:r>
              <a:rPr lang="en-US" sz="2400" spc="-1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failures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Good for checking completeness of safety</a:t>
            </a:r>
            <a:r>
              <a:rPr lang="en-US" sz="2400" spc="-1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requirements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Can be difficult, time-consuming, hard to</a:t>
            </a:r>
            <a:r>
              <a:rPr lang="en-US" sz="2400" spc="-1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maintain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4202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2730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Benefits: </a:t>
            </a:r>
            <a:r>
              <a:rPr lang="en-US" sz="3600" dirty="0">
                <a:latin typeface="Times New Roman"/>
                <a:cs typeface="Times New Roman"/>
              </a:rPr>
              <a:t>The primary advantages of fault tree  </a:t>
            </a:r>
            <a:r>
              <a:rPr lang="en-US" sz="3600" spc="-5" dirty="0">
                <a:latin typeface="Times New Roman"/>
                <a:cs typeface="Times New Roman"/>
              </a:rPr>
              <a:t>analyses are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5" dirty="0">
                <a:latin typeface="Times New Roman"/>
                <a:cs typeface="Times New Roman"/>
              </a:rPr>
              <a:t>meaningful data </a:t>
            </a:r>
            <a:r>
              <a:rPr lang="en-US" sz="3600" dirty="0">
                <a:latin typeface="Times New Roman"/>
                <a:cs typeface="Times New Roman"/>
              </a:rPr>
              <a:t>they </a:t>
            </a:r>
            <a:r>
              <a:rPr lang="en-US" sz="3600" spc="-5" dirty="0">
                <a:latin typeface="Times New Roman"/>
                <a:cs typeface="Times New Roman"/>
              </a:rPr>
              <a:t>produce which  </a:t>
            </a:r>
            <a:r>
              <a:rPr lang="en-US" sz="3600" dirty="0">
                <a:latin typeface="Times New Roman"/>
                <a:cs typeface="Times New Roman"/>
              </a:rPr>
              <a:t>allow evaluation and improvement of the overall  reliability of the </a:t>
            </a:r>
            <a:r>
              <a:rPr lang="en-US" sz="3600" spc="-5" dirty="0">
                <a:latin typeface="Times New Roman"/>
                <a:cs typeface="Times New Roman"/>
              </a:rPr>
              <a:t>system. </a:t>
            </a:r>
            <a:r>
              <a:rPr lang="en-US" sz="3600" dirty="0">
                <a:latin typeface="Times New Roman"/>
                <a:cs typeface="Times New Roman"/>
              </a:rPr>
              <a:t>It </a:t>
            </a:r>
            <a:r>
              <a:rPr lang="en-US" sz="3600" spc="-5" dirty="0">
                <a:latin typeface="Times New Roman"/>
                <a:cs typeface="Times New Roman"/>
              </a:rPr>
              <a:t>also </a:t>
            </a:r>
            <a:r>
              <a:rPr lang="en-US" sz="3600" dirty="0">
                <a:latin typeface="Times New Roman"/>
                <a:cs typeface="Times New Roman"/>
              </a:rPr>
              <a:t>evaluates the  effectiveness of and need for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redundancy.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Limitation: </a:t>
            </a:r>
            <a:r>
              <a:rPr lang="en-US" sz="3600" dirty="0">
                <a:latin typeface="Times New Roman"/>
                <a:cs typeface="Times New Roman"/>
              </a:rPr>
              <a:t>The undesired </a:t>
            </a:r>
            <a:r>
              <a:rPr lang="en-US" sz="3600" spc="-5" dirty="0">
                <a:latin typeface="Times New Roman"/>
                <a:cs typeface="Times New Roman"/>
              </a:rPr>
              <a:t>event </a:t>
            </a:r>
            <a:r>
              <a:rPr lang="en-US" sz="3600" dirty="0">
                <a:latin typeface="Times New Roman"/>
                <a:cs typeface="Times New Roman"/>
              </a:rPr>
              <a:t>evaluated </a:t>
            </a:r>
            <a:r>
              <a:rPr lang="en-US" sz="3600" spc="-5" dirty="0">
                <a:latin typeface="Times New Roman"/>
                <a:cs typeface="Times New Roman"/>
              </a:rPr>
              <a:t>must </a:t>
            </a:r>
            <a:r>
              <a:rPr lang="en-US" sz="3600" dirty="0">
                <a:latin typeface="Times New Roman"/>
                <a:cs typeface="Times New Roman"/>
              </a:rPr>
              <a:t>be  foreseen and all significant contributors to the</a:t>
            </a:r>
            <a:r>
              <a:rPr lang="en-US" sz="3600" spc="-21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failure  must </a:t>
            </a:r>
            <a:r>
              <a:rPr lang="en-US" sz="3600" spc="-5" dirty="0">
                <a:latin typeface="Times New Roman"/>
                <a:cs typeface="Times New Roman"/>
              </a:rPr>
              <a:t>be anticipated. This effort </a:t>
            </a:r>
            <a:r>
              <a:rPr lang="en-US" sz="3600" dirty="0">
                <a:latin typeface="Times New Roman"/>
                <a:cs typeface="Times New Roman"/>
              </a:rPr>
              <a:t>may </a:t>
            </a:r>
            <a:r>
              <a:rPr lang="en-US" sz="3600" spc="-5" dirty="0">
                <a:latin typeface="Times New Roman"/>
                <a:cs typeface="Times New Roman"/>
              </a:rPr>
              <a:t>be very </a:t>
            </a:r>
            <a:r>
              <a:rPr lang="en-US" sz="3600" dirty="0">
                <a:latin typeface="Times New Roman"/>
                <a:cs typeface="Times New Roman"/>
              </a:rPr>
              <a:t>time  consuming and expensive. Finally, the overall  success of the process depends on the skill of the  </a:t>
            </a:r>
            <a:r>
              <a:rPr lang="en-US" sz="3600" spc="-5" dirty="0">
                <a:latin typeface="Times New Roman"/>
                <a:cs typeface="Times New Roman"/>
              </a:rPr>
              <a:t>analyst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involved.</a:t>
            </a:r>
          </a:p>
          <a:p>
            <a:pPr lvl="1"/>
            <a:r>
              <a:rPr lang="en-US" dirty="0"/>
              <a:t>Tend to be very large for real systems</a:t>
            </a:r>
          </a:p>
          <a:p>
            <a:pPr lvl="1"/>
            <a:r>
              <a:rPr lang="en-US" dirty="0"/>
              <a:t>Evolve as insight is gained</a:t>
            </a:r>
          </a:p>
          <a:p>
            <a:pPr marL="795655" marR="5080" lvl="1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16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0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cut set is a set of basic events whose simultaneous occurrence insures that the TOP (TOP of the Fault tree) event occurs. </a:t>
            </a:r>
          </a:p>
          <a:p>
            <a:r>
              <a:rPr lang="en-US" dirty="0"/>
              <a:t>A cut set is minimal if it cannot be reduced without losing its status as a cut set.</a:t>
            </a:r>
          </a:p>
        </p:txBody>
      </p:sp>
    </p:spTree>
    <p:extLst>
      <p:ext uri="{BB962C8B-B14F-4D97-AF65-F5344CB8AC3E}">
        <p14:creationId xmlns:p14="http://schemas.microsoft.com/office/powerpoint/2010/main" val="2344614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676400"/>
            <a:ext cx="5595094" cy="35052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410200" y="1905000"/>
            <a:ext cx="50292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2715">
              <a:lnSpc>
                <a:spcPts val="955"/>
              </a:lnSpc>
              <a:spcBef>
                <a:spcPts val="665"/>
              </a:spcBef>
            </a:pPr>
            <a:r>
              <a:rPr lang="en-US" spc="-5" dirty="0">
                <a:latin typeface="Arial"/>
                <a:cs typeface="Arial"/>
              </a:rPr>
              <a:t>cut</a:t>
            </a:r>
            <a:r>
              <a:rPr lang="en-US" spc="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sets</a:t>
            </a:r>
            <a:endParaRPr lang="en-US" dirty="0">
              <a:latin typeface="Arial"/>
              <a:cs typeface="Arial"/>
            </a:endParaRPr>
          </a:p>
          <a:p>
            <a:pPr marL="1473835" algn="ctr">
              <a:lnSpc>
                <a:spcPts val="955"/>
              </a:lnSpc>
            </a:pPr>
            <a:r>
              <a:rPr lang="en-US" i="1" spc="50" dirty="0">
                <a:latin typeface="Palatino Linotype"/>
                <a:cs typeface="Palatino Linotype"/>
              </a:rPr>
              <a:t>{</a:t>
            </a:r>
            <a:r>
              <a:rPr lang="en-US" spc="50" dirty="0">
                <a:latin typeface="Times New Roman"/>
                <a:cs typeface="Times New Roman"/>
              </a:rPr>
              <a:t>1</a:t>
            </a:r>
            <a:r>
              <a:rPr lang="en-US" i="1" spc="50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</a:t>
            </a:r>
            <a:r>
              <a:rPr lang="en-US" i="1" spc="-5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3</a:t>
            </a:r>
            <a:r>
              <a:rPr lang="en-US" i="1" spc="75" dirty="0">
                <a:latin typeface="Palatino Linotype"/>
                <a:cs typeface="Palatino Linotype"/>
              </a:rPr>
              <a:t>}</a:t>
            </a:r>
            <a:r>
              <a:rPr lang="en-US" i="1" spc="-70" dirty="0">
                <a:latin typeface="Palatino Linotype"/>
                <a:cs typeface="Palatino Linotype"/>
              </a:rPr>
              <a:t> </a:t>
            </a:r>
            <a:r>
              <a:rPr lang="en-US" i="1" spc="-5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i="1" spc="50" dirty="0">
                <a:latin typeface="Palatino Linotype"/>
                <a:cs typeface="Palatino Linotype"/>
              </a:rPr>
              <a:t>{</a:t>
            </a:r>
            <a:r>
              <a:rPr lang="en-US" spc="50" dirty="0">
                <a:latin typeface="Times New Roman"/>
                <a:cs typeface="Times New Roman"/>
              </a:rPr>
              <a:t>1</a:t>
            </a:r>
            <a:r>
              <a:rPr lang="en-US" i="1" spc="50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2</a:t>
            </a:r>
            <a:r>
              <a:rPr lang="en-US" i="1" spc="75" dirty="0">
                <a:latin typeface="Palatino Linotype"/>
                <a:cs typeface="Palatino Linotype"/>
              </a:rPr>
              <a:t>}</a:t>
            </a:r>
            <a:r>
              <a:rPr lang="en-US" i="1" spc="-70" dirty="0">
                <a:latin typeface="Palatino Linotype"/>
                <a:cs typeface="Palatino Linotype"/>
              </a:rPr>
              <a:t> </a:t>
            </a:r>
            <a:r>
              <a:rPr lang="en-US" i="1" spc="-5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i="1" spc="50" dirty="0">
                <a:latin typeface="Palatino Linotype"/>
                <a:cs typeface="Palatino Linotype"/>
              </a:rPr>
              <a:t>{</a:t>
            </a:r>
            <a:r>
              <a:rPr lang="en-US" spc="50" dirty="0">
                <a:latin typeface="Times New Roman"/>
                <a:cs typeface="Times New Roman"/>
              </a:rPr>
              <a:t>1</a:t>
            </a:r>
            <a:r>
              <a:rPr lang="en-US" i="1" spc="50" dirty="0">
                <a:latin typeface="Sitka Text"/>
                <a:cs typeface="Sitka Text"/>
              </a:rPr>
              <a:t>,</a:t>
            </a:r>
            <a:r>
              <a:rPr lang="en-US" i="1" spc="-100" dirty="0">
                <a:latin typeface="Sitka Text"/>
                <a:cs typeface="Sitka Text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3</a:t>
            </a:r>
            <a:r>
              <a:rPr lang="en-US" i="1" spc="75" dirty="0">
                <a:latin typeface="Palatino Linotype"/>
                <a:cs typeface="Palatino Linotype"/>
              </a:rPr>
              <a:t>}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57800" y="2777617"/>
            <a:ext cx="50292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2715">
              <a:lnSpc>
                <a:spcPts val="955"/>
              </a:lnSpc>
              <a:spcBef>
                <a:spcPts val="635"/>
              </a:spcBef>
            </a:pPr>
            <a:r>
              <a:rPr lang="en-US" spc="-5" dirty="0">
                <a:latin typeface="Arial"/>
                <a:cs typeface="Arial"/>
              </a:rPr>
              <a:t>minimal cut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sets</a:t>
            </a:r>
            <a:endParaRPr lang="en-US" dirty="0">
              <a:latin typeface="Arial"/>
              <a:cs typeface="Arial"/>
            </a:endParaRPr>
          </a:p>
          <a:p>
            <a:pPr marR="215265" algn="r">
              <a:lnSpc>
                <a:spcPts val="955"/>
              </a:lnSpc>
            </a:pPr>
            <a:r>
              <a:rPr lang="en-US" i="1" spc="50" dirty="0">
                <a:latin typeface="Palatino Linotype"/>
                <a:cs typeface="Palatino Linotype"/>
              </a:rPr>
              <a:t>{</a:t>
            </a:r>
            <a:r>
              <a:rPr lang="en-US" spc="50" dirty="0">
                <a:latin typeface="Times New Roman"/>
                <a:cs typeface="Times New Roman"/>
              </a:rPr>
              <a:t>1</a:t>
            </a:r>
            <a:r>
              <a:rPr lang="en-US" i="1" spc="50" dirty="0">
                <a:latin typeface="Sitka Text"/>
                <a:cs typeface="Sitka Text"/>
              </a:rPr>
              <a:t>,</a:t>
            </a:r>
            <a:r>
              <a:rPr lang="en-US" i="1" spc="-110" dirty="0">
                <a:latin typeface="Sitka Text"/>
                <a:cs typeface="Sitka Text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2</a:t>
            </a:r>
            <a:r>
              <a:rPr lang="en-US" i="1" spc="75" dirty="0">
                <a:latin typeface="Palatino Linotype"/>
                <a:cs typeface="Palatino Linotype"/>
              </a:rPr>
              <a:t>}</a:t>
            </a:r>
            <a:r>
              <a:rPr lang="en-US" i="1" spc="-80" dirty="0">
                <a:latin typeface="Palatino Linotype"/>
                <a:cs typeface="Palatino Linotype"/>
              </a:rPr>
              <a:t> </a:t>
            </a:r>
            <a:r>
              <a:rPr lang="en-US" i="1" spc="-5" dirty="0">
                <a:latin typeface="Sitka Text"/>
                <a:cs typeface="Sitka Text"/>
              </a:rPr>
              <a:t>,</a:t>
            </a:r>
            <a:r>
              <a:rPr lang="en-US" i="1" spc="-110" dirty="0">
                <a:latin typeface="Sitka Text"/>
                <a:cs typeface="Sitka Text"/>
              </a:rPr>
              <a:t> </a:t>
            </a:r>
            <a:r>
              <a:rPr lang="en-US" i="1" spc="50" dirty="0">
                <a:latin typeface="Palatino Linotype"/>
                <a:cs typeface="Palatino Linotype"/>
              </a:rPr>
              <a:t>{</a:t>
            </a:r>
            <a:r>
              <a:rPr lang="en-US" spc="50" dirty="0">
                <a:latin typeface="Times New Roman"/>
                <a:cs typeface="Times New Roman"/>
              </a:rPr>
              <a:t>1</a:t>
            </a:r>
            <a:r>
              <a:rPr lang="en-US" i="1" spc="50" dirty="0">
                <a:latin typeface="Sitka Text"/>
                <a:cs typeface="Sitka Text"/>
              </a:rPr>
              <a:t>,</a:t>
            </a:r>
            <a:r>
              <a:rPr lang="en-US" i="1" spc="-110" dirty="0">
                <a:latin typeface="Sitka Text"/>
                <a:cs typeface="Sitka Text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3</a:t>
            </a:r>
            <a:r>
              <a:rPr lang="en-US" i="1" spc="75" dirty="0">
                <a:latin typeface="Palatino Linotype"/>
                <a:cs typeface="Palatino Linotype"/>
              </a:rPr>
              <a:t>}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1862" y="6020520"/>
            <a:ext cx="688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sets are used to simplify reliability computation in complex system. </a:t>
            </a:r>
          </a:p>
          <a:p>
            <a:r>
              <a:rPr lang="en-US" dirty="0"/>
              <a:t>They can also help find bottlenecks</a:t>
            </a:r>
          </a:p>
        </p:txBody>
      </p:sp>
    </p:spTree>
    <p:extLst>
      <p:ext uri="{BB962C8B-B14F-4D97-AF65-F5344CB8AC3E}">
        <p14:creationId xmlns:p14="http://schemas.microsoft.com/office/powerpoint/2010/main" val="24398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For a system consisting of </a:t>
            </a:r>
            <a:r>
              <a:rPr lang="en-US" sz="3600" i="1" spc="-5" dirty="0">
                <a:latin typeface="Times New Roman"/>
                <a:cs typeface="Times New Roman"/>
              </a:rPr>
              <a:t>n</a:t>
            </a:r>
            <a:r>
              <a:rPr lang="en-US" sz="3600" i="1" spc="5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components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705485" indent="-342900">
              <a:lnSpc>
                <a:spcPts val="3460"/>
              </a:lnSpc>
              <a:spcBef>
                <a:spcPts val="8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Every component can be in one of the two  conditions: working or failed</a:t>
            </a:r>
            <a:endParaRPr lang="en-US" sz="36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How many possible combinations of the status  of these </a:t>
            </a:r>
            <a:r>
              <a:rPr lang="en-US" sz="3600" i="1" spc="-5" dirty="0">
                <a:latin typeface="Times New Roman"/>
                <a:cs typeface="Times New Roman"/>
              </a:rPr>
              <a:t>n</a:t>
            </a:r>
            <a:r>
              <a:rPr lang="en-US" sz="3600" i="1" spc="-1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components?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716280" indent="-3429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How do you calculate the reliability of the  system given the probability of each  component being working (or failed)?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– reliability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Reliability Block Diagram (RBD) is a graphical  representation of how the components of a system are  connected from reliability point of view.</a:t>
            </a:r>
          </a:p>
          <a:p>
            <a:r>
              <a:rPr lang="en-US" dirty="0"/>
              <a:t>RBD is used to model the various series-parallel and complex  block combinations (paths) that result in system success.</a:t>
            </a:r>
          </a:p>
          <a:p>
            <a:r>
              <a:rPr lang="en-US" dirty="0"/>
              <a:t>Reliability of the system is derived in terms of reliabilities of  its individual components.</a:t>
            </a:r>
          </a:p>
          <a:p>
            <a:r>
              <a:rPr lang="en-US" dirty="0"/>
              <a:t>The most common configurations of an RBD are the series  and parallel configurations.</a:t>
            </a:r>
          </a:p>
          <a:p>
            <a:r>
              <a:rPr lang="en-US" dirty="0"/>
              <a:t>A system is usually composed of combinations of serial and  parallel configurations.</a:t>
            </a:r>
          </a:p>
          <a:p>
            <a:r>
              <a:rPr lang="en-US" dirty="0"/>
              <a:t>RBD analysis is essential for determining reliability,  availability and down time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0955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Reliability Block Diagram helps reliability analysis using</a:t>
            </a:r>
            <a:r>
              <a:rPr lang="en-US" sz="2400" spc="-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 functional diagram to portray and analyze the </a:t>
            </a:r>
            <a:r>
              <a:rPr lang="en-US" sz="2400" spc="-5" dirty="0">
                <a:latin typeface="Times New Roman"/>
                <a:cs typeface="Times New Roman"/>
              </a:rPr>
              <a:t>reliability  </a:t>
            </a:r>
            <a:r>
              <a:rPr lang="en-US" sz="2400" dirty="0">
                <a:latin typeface="Times New Roman"/>
                <a:cs typeface="Times New Roman"/>
              </a:rPr>
              <a:t>relationship of components in a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system.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element of a </a:t>
            </a:r>
            <a:r>
              <a:rPr lang="en-US" sz="2400" spc="-5" dirty="0">
                <a:latin typeface="Times New Roman"/>
                <a:cs typeface="Times New Roman"/>
              </a:rPr>
              <a:t>system is represented </a:t>
            </a:r>
            <a:r>
              <a:rPr lang="en-US" sz="2400" dirty="0">
                <a:latin typeface="Times New Roman"/>
                <a:cs typeface="Times New Roman"/>
              </a:rPr>
              <a:t>by a block that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dirty="0">
                <a:latin typeface="Times New Roman"/>
                <a:cs typeface="Times New Roman"/>
              </a:rPr>
              <a:t>in  </a:t>
            </a:r>
            <a:r>
              <a:rPr lang="en-US" sz="2400" spc="-5" dirty="0">
                <a:latin typeface="Times New Roman"/>
                <a:cs typeface="Times New Roman"/>
              </a:rPr>
              <a:t>some way </a:t>
            </a:r>
            <a:r>
              <a:rPr lang="en-US" sz="2400" dirty="0">
                <a:latin typeface="Times New Roman"/>
                <a:cs typeface="Times New Roman"/>
              </a:rPr>
              <a:t>interconnected </a:t>
            </a:r>
            <a:r>
              <a:rPr lang="en-US" sz="2400" spc="-5" dirty="0">
                <a:latin typeface="Times New Roman"/>
                <a:cs typeface="Times New Roman"/>
              </a:rPr>
              <a:t>with or </a:t>
            </a:r>
            <a:r>
              <a:rPr lang="en-US" sz="2400" dirty="0">
                <a:latin typeface="Times New Roman"/>
                <a:cs typeface="Times New Roman"/>
              </a:rPr>
              <a:t>through the </a:t>
            </a:r>
            <a:r>
              <a:rPr lang="en-US" sz="2400" spc="-5" dirty="0">
                <a:latin typeface="Times New Roman"/>
                <a:cs typeface="Times New Roman"/>
              </a:rPr>
              <a:t>other blocks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of 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system </a:t>
            </a:r>
            <a:r>
              <a:rPr lang="en-US" sz="2400" dirty="0">
                <a:latin typeface="Times New Roman"/>
                <a:cs typeface="Times New Roman"/>
              </a:rPr>
              <a:t>at a desired level of assembly. The basic  relationship between components are depicted </a:t>
            </a:r>
            <a:r>
              <a:rPr lang="en-US" sz="2400" spc="-5" dirty="0">
                <a:latin typeface="Times New Roman"/>
                <a:cs typeface="Times New Roman"/>
              </a:rPr>
              <a:t>as </a:t>
            </a:r>
            <a:r>
              <a:rPr lang="en-US" sz="2400" dirty="0">
                <a:latin typeface="Times New Roman"/>
                <a:cs typeface="Times New Roman"/>
              </a:rPr>
              <a:t>lines that  may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be:</a:t>
            </a: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Serial: if a single failure </a:t>
            </a:r>
            <a:r>
              <a:rPr lang="en-US" sz="2000" spc="-10" dirty="0">
                <a:latin typeface="Times New Roman"/>
                <a:cs typeface="Times New Roman"/>
              </a:rPr>
              <a:t>results </a:t>
            </a:r>
            <a:r>
              <a:rPr lang="en-US" sz="2000" spc="-5" dirty="0">
                <a:latin typeface="Times New Roman"/>
                <a:cs typeface="Times New Roman"/>
              </a:rPr>
              <a:t>in entire assembly or system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failure</a:t>
            </a:r>
            <a:endParaRPr lang="en-US"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Parallel: if all redundant units failure causes system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failure</a:t>
            </a:r>
            <a:endParaRPr lang="en-US"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Or a combination of these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two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2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0955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 a serial system configuration, the elements must  all work for the system to work and the system fails  if one of the components fails. The overall reliability  of a serial system is lower than the reliability of its  individual components.</a:t>
            </a:r>
          </a:p>
          <a:p>
            <a:pPr marL="355600" marR="20955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 parallel configuration, the components are  considered to be redundant and the system will still  cease to work if all the parallel components fail. The  overall reliability of a parallel system is higher than  the reliability of its individual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110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1413</TotalTime>
  <Words>3016</Words>
  <Application>Microsoft Office PowerPoint</Application>
  <PresentationFormat>Custom</PresentationFormat>
  <Paragraphs>414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 Unicode MS</vt:lpstr>
      <vt:lpstr>Arial</vt:lpstr>
      <vt:lpstr>Calibri</vt:lpstr>
      <vt:lpstr>Cambria Math</vt:lpstr>
      <vt:lpstr>Palatino Linotype</vt:lpstr>
      <vt:lpstr>Sitka Text</vt:lpstr>
      <vt:lpstr>Symbol</vt:lpstr>
      <vt:lpstr>Tahoma</vt:lpstr>
      <vt:lpstr>Times New Roman</vt:lpstr>
      <vt:lpstr>Verdana</vt:lpstr>
      <vt:lpstr>Wingdings</vt:lpstr>
      <vt:lpstr>MicrosoftCPSWorkshopDubey</vt:lpstr>
      <vt:lpstr> Reliability Block Diagram and Fault Tree Analysis</vt:lpstr>
      <vt:lpstr>Review</vt:lpstr>
      <vt:lpstr>Review- Right censuring testing</vt:lpstr>
      <vt:lpstr>System Dependability Models</vt:lpstr>
      <vt:lpstr>System Reliability</vt:lpstr>
      <vt:lpstr>Problem</vt:lpstr>
      <vt:lpstr>RBD – reliability block diagram</vt:lpstr>
      <vt:lpstr>RBD</vt:lpstr>
      <vt:lpstr>RBD</vt:lpstr>
      <vt:lpstr>RBD - Steps</vt:lpstr>
      <vt:lpstr>Example (serial RBD)</vt:lpstr>
      <vt:lpstr>Example (Series RBD)</vt:lpstr>
      <vt:lpstr>Example (Series RBD)</vt:lpstr>
      <vt:lpstr>Parallel connections</vt:lpstr>
      <vt:lpstr>Reliability of redundant structures</vt:lpstr>
      <vt:lpstr>Reliability of active and standby systems</vt:lpstr>
      <vt:lpstr>Reliability of standby systems</vt:lpstr>
      <vt:lpstr>Reliability of standby systems</vt:lpstr>
      <vt:lpstr>Reliability of standby systems</vt:lpstr>
      <vt:lpstr>Example</vt:lpstr>
      <vt:lpstr>Example 2</vt:lpstr>
      <vt:lpstr>What do about single point of failures</vt:lpstr>
      <vt:lpstr>Example 3</vt:lpstr>
      <vt:lpstr>When to use RBD</vt:lpstr>
      <vt:lpstr>RBD Limitations</vt:lpstr>
      <vt:lpstr>RBD Conclusions</vt:lpstr>
      <vt:lpstr>Hazard analysis</vt:lpstr>
      <vt:lpstr>Hazard analysis</vt:lpstr>
      <vt:lpstr>Hazard Analysis</vt:lpstr>
      <vt:lpstr>FMEA</vt:lpstr>
      <vt:lpstr>FMEA</vt:lpstr>
      <vt:lpstr>FMEA</vt:lpstr>
      <vt:lpstr>FMEA Process</vt:lpstr>
      <vt:lpstr>FMEA Process</vt:lpstr>
      <vt:lpstr>FMEA Questions</vt:lpstr>
      <vt:lpstr>FMEA How to</vt:lpstr>
      <vt:lpstr>FMEA How to </vt:lpstr>
      <vt:lpstr>FMEA benefits</vt:lpstr>
      <vt:lpstr>FMEA limitations</vt:lpstr>
      <vt:lpstr>FMEA summary</vt:lpstr>
      <vt:lpstr>Fault tree analysis</vt:lpstr>
      <vt:lpstr>Fault Tree Analysis</vt:lpstr>
      <vt:lpstr>FTA Operators</vt:lpstr>
      <vt:lpstr>FTA</vt:lpstr>
      <vt:lpstr>FTA – with probabilities (reliability)</vt:lpstr>
      <vt:lpstr>History of FTA</vt:lpstr>
      <vt:lpstr>Example Flight Display</vt:lpstr>
      <vt:lpstr>Display fault tree</vt:lpstr>
      <vt:lpstr>FTA Example 2</vt:lpstr>
      <vt:lpstr>Software and fault trees</vt:lpstr>
      <vt:lpstr>FTA: Summary</vt:lpstr>
      <vt:lpstr>FTA: Summary</vt:lpstr>
      <vt:lpstr>Cut Sets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Terminology and concepts</dc:title>
  <dc:creator>abhishek</dc:creator>
  <cp:lastModifiedBy>Abhishek Dubey</cp:lastModifiedBy>
  <cp:revision>112</cp:revision>
  <dcterms:created xsi:type="dcterms:W3CDTF">2017-03-29T22:01:37Z</dcterms:created>
  <dcterms:modified xsi:type="dcterms:W3CDTF">2019-09-19T19:08:38Z</dcterms:modified>
</cp:coreProperties>
</file>