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71"/>
  </p:notesMasterIdLst>
  <p:sldIdLst>
    <p:sldId id="519" r:id="rId5"/>
    <p:sldId id="520" r:id="rId6"/>
    <p:sldId id="522" r:id="rId7"/>
    <p:sldId id="523" r:id="rId8"/>
    <p:sldId id="524" r:id="rId9"/>
    <p:sldId id="525" r:id="rId10"/>
    <p:sldId id="526" r:id="rId11"/>
    <p:sldId id="527" r:id="rId12"/>
    <p:sldId id="528" r:id="rId13"/>
    <p:sldId id="529" r:id="rId14"/>
    <p:sldId id="530" r:id="rId15"/>
    <p:sldId id="531" r:id="rId16"/>
    <p:sldId id="552" r:id="rId17"/>
    <p:sldId id="532" r:id="rId18"/>
    <p:sldId id="534" r:id="rId19"/>
    <p:sldId id="535" r:id="rId20"/>
    <p:sldId id="536" r:id="rId21"/>
    <p:sldId id="537" r:id="rId22"/>
    <p:sldId id="538" r:id="rId23"/>
    <p:sldId id="539" r:id="rId24"/>
    <p:sldId id="540" r:id="rId25"/>
    <p:sldId id="541" r:id="rId26"/>
    <p:sldId id="554" r:id="rId27"/>
    <p:sldId id="555" r:id="rId28"/>
    <p:sldId id="553" r:id="rId29"/>
    <p:sldId id="542" r:id="rId30"/>
    <p:sldId id="543" r:id="rId31"/>
    <p:sldId id="544" r:id="rId32"/>
    <p:sldId id="545" r:id="rId33"/>
    <p:sldId id="546" r:id="rId34"/>
    <p:sldId id="547" r:id="rId35"/>
    <p:sldId id="550" r:id="rId36"/>
    <p:sldId id="556" r:id="rId37"/>
    <p:sldId id="557" r:id="rId38"/>
    <p:sldId id="558" r:id="rId39"/>
    <p:sldId id="559" r:id="rId40"/>
    <p:sldId id="560" r:id="rId41"/>
    <p:sldId id="561" r:id="rId42"/>
    <p:sldId id="563" r:id="rId43"/>
    <p:sldId id="564" r:id="rId44"/>
    <p:sldId id="565" r:id="rId45"/>
    <p:sldId id="566" r:id="rId46"/>
    <p:sldId id="567" r:id="rId47"/>
    <p:sldId id="568" r:id="rId48"/>
    <p:sldId id="569" r:id="rId49"/>
    <p:sldId id="570" r:id="rId50"/>
    <p:sldId id="571" r:id="rId51"/>
    <p:sldId id="572" r:id="rId52"/>
    <p:sldId id="579" r:id="rId53"/>
    <p:sldId id="573" r:id="rId54"/>
    <p:sldId id="574" r:id="rId55"/>
    <p:sldId id="575" r:id="rId56"/>
    <p:sldId id="576" r:id="rId57"/>
    <p:sldId id="577" r:id="rId58"/>
    <p:sldId id="578" r:id="rId59"/>
    <p:sldId id="580" r:id="rId60"/>
    <p:sldId id="581" r:id="rId61"/>
    <p:sldId id="582" r:id="rId62"/>
    <p:sldId id="584" r:id="rId63"/>
    <p:sldId id="583" r:id="rId64"/>
    <p:sldId id="585" r:id="rId65"/>
    <p:sldId id="586" r:id="rId66"/>
    <p:sldId id="587" r:id="rId67"/>
    <p:sldId id="589" r:id="rId68"/>
    <p:sldId id="588" r:id="rId69"/>
    <p:sldId id="590" r:id="rId70"/>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49" autoAdjust="0"/>
    <p:restoredTop sz="95663" autoAdjust="0"/>
  </p:normalViewPr>
  <p:slideViewPr>
    <p:cSldViewPr>
      <p:cViewPr varScale="1">
        <p:scale>
          <a:sx n="94" d="100"/>
          <a:sy n="94" d="100"/>
        </p:scale>
        <p:origin x="73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5A5E21E2-B6F1-4B10-A78A-91E8697A525B}" type="datetimeFigureOut">
              <a:rPr lang="en-US" smtClean="0"/>
              <a:t>9/26/2019</a:t>
            </a:fld>
            <a:endParaRPr lang="en-US"/>
          </a:p>
        </p:txBody>
      </p:sp>
      <p:sp>
        <p:nvSpPr>
          <p:cNvPr id="4" name="Slide Image Placeholder 3"/>
          <p:cNvSpPr>
            <a:spLocks noGrp="1" noRot="1" noChangeAspect="1"/>
          </p:cNvSpPr>
          <p:nvPr>
            <p:ph type="sldImg" idx="2"/>
          </p:nvPr>
        </p:nvSpPr>
        <p:spPr>
          <a:xfrm>
            <a:off x="3332163" y="971550"/>
            <a:ext cx="3394075" cy="26225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0C5A333B-D486-49BB-BD80-98897812936A}" type="slidenum">
              <a:rPr lang="en-US" smtClean="0"/>
              <a:t>‹#›</a:t>
            </a:fld>
            <a:endParaRPr lang="en-US"/>
          </a:p>
        </p:txBody>
      </p:sp>
    </p:spTree>
    <p:extLst>
      <p:ext uri="{BB962C8B-B14F-4D97-AF65-F5344CB8AC3E}">
        <p14:creationId xmlns:p14="http://schemas.microsoft.com/office/powerpoint/2010/main" val="1735261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793197-0316-481A-843B-B2DCEB2D4ED9}" type="slidenum">
              <a:rPr lang="en-US" smtClean="0"/>
              <a:t>5</a:t>
            </a:fld>
            <a:endParaRPr lang="en-US"/>
          </a:p>
        </p:txBody>
      </p:sp>
    </p:spTree>
    <p:extLst>
      <p:ext uri="{BB962C8B-B14F-4D97-AF65-F5344CB8AC3E}">
        <p14:creationId xmlns:p14="http://schemas.microsoft.com/office/powerpoint/2010/main" val="1727007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srcRect l="5207" t="3035" r="2141" b="5914"/>
          <a:stretch/>
        </p:blipFill>
        <p:spPr>
          <a:xfrm>
            <a:off x="0" y="1"/>
            <a:ext cx="10058400" cy="7772400"/>
          </a:xfrm>
          <a:prstGeom prst="rect">
            <a:avLst/>
          </a:prstGeom>
        </p:spPr>
      </p:pic>
      <p:sp>
        <p:nvSpPr>
          <p:cNvPr id="2" name="Title 1"/>
          <p:cNvSpPr>
            <a:spLocks noGrp="1"/>
          </p:cNvSpPr>
          <p:nvPr>
            <p:ph type="ctrTitle"/>
          </p:nvPr>
        </p:nvSpPr>
        <p:spPr>
          <a:xfrm>
            <a:off x="1393108" y="1450613"/>
            <a:ext cx="7795259" cy="1666028"/>
          </a:xfrm>
        </p:spPr>
        <p:txBody>
          <a:bodyPr/>
          <a:lstStyle>
            <a:lvl1pPr algn="r">
              <a:defRPr>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2147486" y="3116641"/>
            <a:ext cx="7040880" cy="1986280"/>
          </a:xfrm>
        </p:spPr>
        <p:txBody>
          <a:bodyPr/>
          <a:lstStyle>
            <a:lvl1pPr marL="0" indent="0" algn="r">
              <a:buNone/>
              <a:defRPr>
                <a:solidFill>
                  <a:schemeClr val="bg1"/>
                </a:solidFill>
              </a:defRPr>
            </a:lvl1pPr>
            <a:lvl2pPr marL="502920" indent="0" algn="ctr">
              <a:buNone/>
              <a:defRPr>
                <a:solidFill>
                  <a:schemeClr val="tx1">
                    <a:tint val="75000"/>
                  </a:schemeClr>
                </a:solidFill>
              </a:defRPr>
            </a:lvl2pPr>
            <a:lvl3pPr marL="1005840" indent="0" algn="ctr">
              <a:buNone/>
              <a:defRPr>
                <a:solidFill>
                  <a:schemeClr val="tx1">
                    <a:tint val="75000"/>
                  </a:schemeClr>
                </a:solidFill>
              </a:defRPr>
            </a:lvl3pPr>
            <a:lvl4pPr marL="1508760" indent="0" algn="ctr">
              <a:buNone/>
              <a:defRPr>
                <a:solidFill>
                  <a:schemeClr val="tx1">
                    <a:tint val="75000"/>
                  </a:schemeClr>
                </a:solidFill>
              </a:defRPr>
            </a:lvl4pPr>
            <a:lvl5pPr marL="2011680" indent="0" algn="ctr">
              <a:buNone/>
              <a:defRPr>
                <a:solidFill>
                  <a:schemeClr val="tx1">
                    <a:tint val="75000"/>
                  </a:schemeClr>
                </a:solidFill>
              </a:defRPr>
            </a:lvl5pPr>
            <a:lvl6pPr marL="2514600" indent="0" algn="ctr">
              <a:buNone/>
              <a:defRPr>
                <a:solidFill>
                  <a:schemeClr val="tx1">
                    <a:tint val="75000"/>
                  </a:schemeClr>
                </a:solidFill>
              </a:defRPr>
            </a:lvl6pPr>
            <a:lvl7pPr marL="3017520" indent="0" algn="ctr">
              <a:buNone/>
              <a:defRPr>
                <a:solidFill>
                  <a:schemeClr val="tx1">
                    <a:tint val="75000"/>
                  </a:schemeClr>
                </a:solidFill>
              </a:defRPr>
            </a:lvl7pPr>
            <a:lvl8pPr marL="3520440" indent="0" algn="ctr">
              <a:buNone/>
              <a:defRPr>
                <a:solidFill>
                  <a:schemeClr val="tx1">
                    <a:tint val="75000"/>
                  </a:schemeClr>
                </a:solidFill>
              </a:defRPr>
            </a:lvl8pPr>
            <a:lvl9pPr marL="402336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5" name="Footer Placeholder 4"/>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6" name="Slide Number Placeholder 5"/>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Tree>
    <p:extLst>
      <p:ext uri="{BB962C8B-B14F-4D97-AF65-F5344CB8AC3E}">
        <p14:creationId xmlns:p14="http://schemas.microsoft.com/office/powerpoint/2010/main" val="894906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ISIS_PPT_P1_r2.pdf"/>
          <p:cNvPicPr>
            <a:picLocks noChangeAspect="1"/>
          </p:cNvPicPr>
          <p:nvPr/>
        </p:nvPicPr>
        <p:blipFill rotWithShape="1">
          <a:blip r:embed="rId2">
            <a:extLst>
              <a:ext uri="{28A0092B-C50C-407E-A947-70E740481C1C}">
                <a14:useLocalDpi xmlns:a14="http://schemas.microsoft.com/office/drawing/2010/main" val="0"/>
              </a:ext>
            </a:extLst>
          </a:blip>
          <a:srcRect t="17959"/>
          <a:stretch/>
        </p:blipFill>
        <p:spPr>
          <a:xfrm>
            <a:off x="0" y="1395816"/>
            <a:ext cx="10058400" cy="6376584"/>
          </a:xfrm>
          <a:prstGeom prst="rect">
            <a:avLst/>
          </a:prstGeom>
        </p:spPr>
      </p:pic>
      <p:sp>
        <p:nvSpPr>
          <p:cNvPr id="2" name="Vertical Title 1"/>
          <p:cNvSpPr>
            <a:spLocks noGrp="1"/>
          </p:cNvSpPr>
          <p:nvPr>
            <p:ph type="title" orient="vert"/>
          </p:nvPr>
        </p:nvSpPr>
        <p:spPr>
          <a:xfrm>
            <a:off x="7292340" y="311258"/>
            <a:ext cx="2263140" cy="62752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02920" y="311257"/>
            <a:ext cx="6621780" cy="627524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5" name="Footer Placeholder 4"/>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6" name="Slide Number Placeholder 5"/>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Tree>
    <p:extLst>
      <p:ext uri="{BB962C8B-B14F-4D97-AF65-F5344CB8AC3E}">
        <p14:creationId xmlns:p14="http://schemas.microsoft.com/office/powerpoint/2010/main" val="3661217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245828"/>
            <a:ext cx="9052560" cy="822843"/>
          </a:xfrm>
        </p:spPr>
        <p:txBody>
          <a:bodyPr/>
          <a:lstStyle>
            <a:lvl1pPr>
              <a:defRPr>
                <a:solidFill>
                  <a:srgbClr val="0E1C58"/>
                </a:solidFill>
              </a:defRPr>
            </a:lvl1pPr>
          </a:lstStyle>
          <a:p>
            <a:r>
              <a:rPr lang="en-US"/>
              <a:t>Click to edit Master title style</a:t>
            </a:r>
            <a:endParaRPr lang="en-US" dirty="0"/>
          </a:p>
        </p:txBody>
      </p:sp>
      <p:sp>
        <p:nvSpPr>
          <p:cNvPr id="3" name="Content Placeholder 2"/>
          <p:cNvSpPr>
            <a:spLocks noGrp="1"/>
          </p:cNvSpPr>
          <p:nvPr>
            <p:ph sz="half" idx="1"/>
          </p:nvPr>
        </p:nvSpPr>
        <p:spPr>
          <a:xfrm>
            <a:off x="292609" y="3099538"/>
            <a:ext cx="4442460" cy="1168216"/>
          </a:xfrm>
        </p:spPr>
        <p:txBody>
          <a:bodyPr>
            <a:normAutofit/>
          </a:bodyPr>
          <a:lstStyle>
            <a:lvl1pPr>
              <a:defRPr sz="2200">
                <a:solidFill>
                  <a:srgbClr val="0E1C58"/>
                </a:solidFill>
              </a:defRPr>
            </a:lvl1pPr>
            <a:lvl2pPr>
              <a:defRPr sz="2640">
                <a:solidFill>
                  <a:srgbClr val="0E1C58"/>
                </a:solidFill>
              </a:defRPr>
            </a:lvl2pPr>
            <a:lvl3pPr>
              <a:defRPr sz="2200">
                <a:solidFill>
                  <a:srgbClr val="0E1C58"/>
                </a:solidFill>
              </a:defRPr>
            </a:lvl3pPr>
            <a:lvl4pPr>
              <a:defRPr sz="1980">
                <a:solidFill>
                  <a:srgbClr val="0E1C58"/>
                </a:solidFill>
              </a:defRPr>
            </a:lvl4pPr>
            <a:lvl5pPr>
              <a:defRPr sz="1980">
                <a:solidFill>
                  <a:srgbClr val="0E1C58"/>
                </a:solidFill>
              </a:defRPr>
            </a:lvl5pPr>
            <a:lvl6pPr>
              <a:defRPr sz="1980"/>
            </a:lvl6pPr>
            <a:lvl7pPr>
              <a:defRPr sz="1980"/>
            </a:lvl7pPr>
            <a:lvl8pPr>
              <a:defRPr sz="1980"/>
            </a:lvl8pPr>
            <a:lvl9pPr>
              <a:defRPr sz="1980"/>
            </a:lvl9pPr>
          </a:lstStyle>
          <a:p>
            <a:pPr lvl="0"/>
            <a:r>
              <a:rPr lang="en-US"/>
              <a:t>Edit Master text styles</a:t>
            </a:r>
          </a:p>
        </p:txBody>
      </p:sp>
      <p:sp>
        <p:nvSpPr>
          <p:cNvPr id="4" name="Content Placeholder 3"/>
          <p:cNvSpPr>
            <a:spLocks noGrp="1"/>
          </p:cNvSpPr>
          <p:nvPr>
            <p:ph sz="half" idx="2"/>
          </p:nvPr>
        </p:nvSpPr>
        <p:spPr>
          <a:xfrm>
            <a:off x="5122164" y="4559809"/>
            <a:ext cx="4442460" cy="2967642"/>
          </a:xfrm>
        </p:spPr>
        <p:txBody>
          <a:bodyPr/>
          <a:lstStyle>
            <a:lvl1pPr>
              <a:defRPr sz="3080">
                <a:solidFill>
                  <a:srgbClr val="0E1C58"/>
                </a:solidFill>
              </a:defRPr>
            </a:lvl1pPr>
            <a:lvl2pPr>
              <a:defRPr sz="2640">
                <a:solidFill>
                  <a:srgbClr val="0E1C58"/>
                </a:solidFill>
              </a:defRPr>
            </a:lvl2pPr>
            <a:lvl3pPr>
              <a:defRPr sz="2200">
                <a:solidFill>
                  <a:srgbClr val="0E1C58"/>
                </a:solidFill>
              </a:defRPr>
            </a:lvl3pPr>
            <a:lvl4pPr>
              <a:defRPr sz="1980">
                <a:solidFill>
                  <a:srgbClr val="0E1C58"/>
                </a:solidFill>
              </a:defRPr>
            </a:lvl4pPr>
            <a:lvl5pPr>
              <a:defRPr sz="1980">
                <a:solidFill>
                  <a:srgbClr val="0E1C58"/>
                </a:solidFill>
              </a:defRPr>
            </a:lvl5pPr>
            <a:lvl6pPr>
              <a:defRPr sz="1980"/>
            </a:lvl6pPr>
            <a:lvl7pPr>
              <a:defRPr sz="1980"/>
            </a:lvl7pPr>
            <a:lvl8pPr>
              <a:defRPr sz="1980"/>
            </a:lvl8pPr>
            <a:lvl9pPr>
              <a:defRPr sz="198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3"/>
          </p:nvPr>
        </p:nvSpPr>
        <p:spPr>
          <a:xfrm>
            <a:off x="5122164" y="1290691"/>
            <a:ext cx="4442460" cy="3052215"/>
          </a:xfrm>
        </p:spPr>
        <p:txBody>
          <a:bodyPr/>
          <a:lstStyle>
            <a:lvl1pPr>
              <a:defRPr sz="3080">
                <a:solidFill>
                  <a:srgbClr val="0E1C58"/>
                </a:solidFill>
              </a:defRPr>
            </a:lvl1pPr>
            <a:lvl2pPr>
              <a:defRPr sz="2640">
                <a:solidFill>
                  <a:srgbClr val="0E1C58"/>
                </a:solidFill>
              </a:defRPr>
            </a:lvl2pPr>
            <a:lvl3pPr>
              <a:defRPr sz="2200">
                <a:solidFill>
                  <a:srgbClr val="0E1C58"/>
                </a:solidFill>
              </a:defRPr>
            </a:lvl3pPr>
            <a:lvl4pPr>
              <a:defRPr sz="1980">
                <a:solidFill>
                  <a:srgbClr val="0E1C58"/>
                </a:solidFill>
              </a:defRPr>
            </a:lvl4pPr>
            <a:lvl5pPr>
              <a:defRPr sz="1980">
                <a:solidFill>
                  <a:srgbClr val="0E1C58"/>
                </a:solidFill>
              </a:defRPr>
            </a:lvl5pPr>
            <a:lvl6pPr>
              <a:defRPr sz="1980"/>
            </a:lvl6pPr>
            <a:lvl7pPr>
              <a:defRPr sz="1980"/>
            </a:lvl7pPr>
            <a:lvl8pPr>
              <a:defRPr sz="1980"/>
            </a:lvl8pPr>
            <a:lvl9pPr>
              <a:defRPr sz="1980"/>
            </a:lvl9pPr>
          </a:lstStyle>
          <a:p>
            <a:pPr lvl="0"/>
            <a:r>
              <a:rPr lang="en-US"/>
              <a:t>Edit Master text styles</a:t>
            </a:r>
          </a:p>
        </p:txBody>
      </p:sp>
      <p:pic>
        <p:nvPicPr>
          <p:cNvPr id="10" name="Picture 9" descr="new_isis_ppt_bg_no_footer.png"/>
          <p:cNvPicPr>
            <a:picLocks noChangeAspect="1"/>
          </p:cNvPicPr>
          <p:nvPr/>
        </p:nvPicPr>
        <p:blipFill>
          <a:blip r:embed="rId2"/>
          <a:stretch>
            <a:fillRect/>
          </a:stretch>
        </p:blipFill>
        <p:spPr>
          <a:xfrm>
            <a:off x="6985" y="0"/>
            <a:ext cx="10051415" cy="7772400"/>
          </a:xfrm>
          <a:prstGeom prst="rect">
            <a:avLst/>
          </a:prstGeom>
        </p:spPr>
      </p:pic>
    </p:spTree>
    <p:extLst>
      <p:ext uri="{BB962C8B-B14F-4D97-AF65-F5344CB8AC3E}">
        <p14:creationId xmlns:p14="http://schemas.microsoft.com/office/powerpoint/2010/main" val="773239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4 comparison">
    <p:spTree>
      <p:nvGrpSpPr>
        <p:cNvPr id="1" name=""/>
        <p:cNvGrpSpPr/>
        <p:nvPr/>
      </p:nvGrpSpPr>
      <p:grpSpPr>
        <a:xfrm>
          <a:off x="0" y="0"/>
          <a:ext cx="0" cy="0"/>
          <a:chOff x="0" y="0"/>
          <a:chExt cx="0" cy="0"/>
        </a:xfrm>
      </p:grpSpPr>
      <p:pic>
        <p:nvPicPr>
          <p:cNvPr id="10" name="Picture 9"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502920" y="202207"/>
            <a:ext cx="9052560" cy="888273"/>
          </a:xfrm>
        </p:spPr>
        <p:txBody>
          <a:bodyPr/>
          <a:lstStyle>
            <a:lvl1pPr>
              <a:defRPr>
                <a:solidFill>
                  <a:srgbClr val="0E1C58"/>
                </a:solidFill>
              </a:defRPr>
            </a:lvl1pPr>
          </a:lstStyle>
          <a:p>
            <a:r>
              <a:rPr lang="en-US"/>
              <a:t>Click to edit Master title style</a:t>
            </a:r>
            <a:endParaRPr lang="en-US" dirty="0"/>
          </a:p>
        </p:txBody>
      </p:sp>
      <p:sp>
        <p:nvSpPr>
          <p:cNvPr id="4" name="Content Placeholder 3"/>
          <p:cNvSpPr>
            <a:spLocks noGrp="1"/>
          </p:cNvSpPr>
          <p:nvPr>
            <p:ph sz="half" idx="2"/>
          </p:nvPr>
        </p:nvSpPr>
        <p:spPr>
          <a:xfrm>
            <a:off x="502920" y="1292690"/>
            <a:ext cx="4444207" cy="2429308"/>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5109529" y="1292690"/>
            <a:ext cx="4445953" cy="2429308"/>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8" name="Footer Placeholder 7"/>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9" name="Slide Number Placeholder 8"/>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
        <p:nvSpPr>
          <p:cNvPr id="14" name="Rectangle 13"/>
          <p:cNvSpPr/>
          <p:nvPr/>
        </p:nvSpPr>
        <p:spPr>
          <a:xfrm>
            <a:off x="0" y="6641204"/>
            <a:ext cx="10058400" cy="113119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980"/>
          </a:p>
        </p:txBody>
      </p:sp>
      <p:sp>
        <p:nvSpPr>
          <p:cNvPr id="13" name="Content Placeholder 3"/>
          <p:cNvSpPr>
            <a:spLocks noGrp="1"/>
          </p:cNvSpPr>
          <p:nvPr>
            <p:ph sz="half" idx="14"/>
          </p:nvPr>
        </p:nvSpPr>
        <p:spPr>
          <a:xfrm>
            <a:off x="5111273" y="4053863"/>
            <a:ext cx="4444207" cy="2587341"/>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half" idx="13"/>
          </p:nvPr>
        </p:nvSpPr>
        <p:spPr>
          <a:xfrm>
            <a:off x="502920" y="4053863"/>
            <a:ext cx="4444207" cy="2587342"/>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2860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2_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782323" y="7299824"/>
            <a:ext cx="0" cy="278511"/>
          </a:xfrm>
          <a:custGeom>
            <a:avLst/>
            <a:gdLst/>
            <a:ahLst/>
            <a:cxnLst/>
            <a:rect l="l" t="t" r="r" b="b"/>
            <a:pathLst>
              <a:path h="245745">
                <a:moveTo>
                  <a:pt x="0" y="0"/>
                </a:moveTo>
                <a:lnTo>
                  <a:pt x="0" y="245529"/>
                </a:lnTo>
              </a:path>
            </a:pathLst>
          </a:custGeom>
          <a:ln w="12700">
            <a:solidFill>
              <a:srgbClr val="BBBDC0"/>
            </a:solidFill>
            <a:prstDash val="sysDot"/>
          </a:ln>
        </p:spPr>
        <p:txBody>
          <a:bodyPr wrap="square" lIns="0" tIns="0" rIns="0" bIns="0" rtlCol="0"/>
          <a:lstStyle/>
          <a:p>
            <a:endParaRPr sz="1485"/>
          </a:p>
        </p:txBody>
      </p:sp>
      <p:sp>
        <p:nvSpPr>
          <p:cNvPr id="2" name="Holder 2"/>
          <p:cNvSpPr>
            <a:spLocks noGrp="1"/>
          </p:cNvSpPr>
          <p:nvPr>
            <p:ph type="title"/>
          </p:nvPr>
        </p:nvSpPr>
        <p:spPr>
          <a:xfrm>
            <a:off x="2068573" y="2807419"/>
            <a:ext cx="5921255" cy="941797"/>
          </a:xfrm>
        </p:spPr>
        <p:txBody>
          <a:bodyPr lIns="0" tIns="0" rIns="0" bIns="0"/>
          <a:lstStyle>
            <a:lvl1pPr>
              <a:defRPr sz="5940" b="1" i="0">
                <a:solidFill>
                  <a:schemeClr val="bg1"/>
                </a:solidFill>
                <a:latin typeface="Calibri"/>
                <a:cs typeface="Calibri"/>
              </a:defRPr>
            </a:lvl1pPr>
          </a:lstStyle>
          <a:p>
            <a:endParaRPr/>
          </a:p>
        </p:txBody>
      </p:sp>
      <p:sp>
        <p:nvSpPr>
          <p:cNvPr id="3" name="Holder 3"/>
          <p:cNvSpPr>
            <a:spLocks noGrp="1"/>
          </p:cNvSpPr>
          <p:nvPr>
            <p:ph sz="half" idx="2"/>
          </p:nvPr>
        </p:nvSpPr>
        <p:spPr>
          <a:xfrm>
            <a:off x="695370" y="1543685"/>
            <a:ext cx="4396883" cy="418576"/>
          </a:xfrm>
          <a:prstGeom prst="rect">
            <a:avLst/>
          </a:prstGeom>
        </p:spPr>
        <p:txBody>
          <a:bodyPr wrap="square" lIns="0" tIns="0" rIns="0" bIns="0">
            <a:spAutoFit/>
          </a:bodyPr>
          <a:lstStyle>
            <a:lvl1pPr>
              <a:defRPr sz="2640" b="0" i="0">
                <a:solidFill>
                  <a:srgbClr val="4D4D4F"/>
                </a:solidFill>
                <a:latin typeface="Calibri"/>
                <a:cs typeface="Calibri"/>
              </a:defRPr>
            </a:lvl1pPr>
          </a:lstStyle>
          <a:p>
            <a:endParaRPr/>
          </a:p>
        </p:txBody>
      </p:sp>
      <p:sp>
        <p:nvSpPr>
          <p:cNvPr id="4" name="Holder 4"/>
          <p:cNvSpPr>
            <a:spLocks noGrp="1"/>
          </p:cNvSpPr>
          <p:nvPr>
            <p:ph sz="half" idx="3"/>
          </p:nvPr>
        </p:nvSpPr>
        <p:spPr>
          <a:xfrm>
            <a:off x="5180076" y="1787653"/>
            <a:ext cx="4375404" cy="5581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9/26/2019</a:t>
            </a:fld>
            <a:endParaRPr lang="en-US"/>
          </a:p>
        </p:txBody>
      </p:sp>
      <p:sp>
        <p:nvSpPr>
          <p:cNvPr id="7" name="Holder 7"/>
          <p:cNvSpPr>
            <a:spLocks noGrp="1"/>
          </p:cNvSpPr>
          <p:nvPr>
            <p:ph type="sldNum" sz="quarter" idx="7"/>
          </p:nvPr>
        </p:nvSpPr>
        <p:spPr/>
        <p:txBody>
          <a:bodyPr lIns="0" tIns="0" rIns="0" bIns="0"/>
          <a:lstStyle>
            <a:lvl1pPr>
              <a:defRPr sz="867" b="0" i="0">
                <a:solidFill>
                  <a:srgbClr val="7E7E7E"/>
                </a:solidFill>
                <a:latin typeface="Calibri"/>
                <a:cs typeface="Calibri"/>
              </a:defRPr>
            </a:lvl1pPr>
          </a:lstStyle>
          <a:p>
            <a:pPr marL="20955">
              <a:lnSpc>
                <a:spcPts val="915"/>
              </a:lnSpc>
            </a:pPr>
            <a:fld id="{81D60167-4931-47E6-BA6A-407CBD079E47}" type="slidenum">
              <a:rPr lang="en-US" spc="4" smtClean="0"/>
              <a:pPr marL="20955">
                <a:lnSpc>
                  <a:spcPts val="915"/>
                </a:lnSpc>
              </a:pPr>
              <a:t>‹#›</a:t>
            </a:fld>
            <a:endParaRPr lang="en-US" spc="4" dirty="0"/>
          </a:p>
        </p:txBody>
      </p:sp>
    </p:spTree>
    <p:extLst>
      <p:ext uri="{BB962C8B-B14F-4D97-AF65-F5344CB8AC3E}">
        <p14:creationId xmlns:p14="http://schemas.microsoft.com/office/powerpoint/2010/main" val="3614405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0058400" cy="77724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4285F5"/>
          </a:solidFill>
        </p:spPr>
        <p:txBody>
          <a:bodyPr wrap="square" lIns="0" tIns="0" rIns="0" bIns="0" rtlCol="0"/>
          <a:lstStyle/>
          <a:p>
            <a:endParaRPr sz="1485"/>
          </a:p>
        </p:txBody>
      </p:sp>
      <p:sp>
        <p:nvSpPr>
          <p:cNvPr id="2" name="Holder 2"/>
          <p:cNvSpPr>
            <a:spLocks noGrp="1"/>
          </p:cNvSpPr>
          <p:nvPr>
            <p:ph type="title"/>
          </p:nvPr>
        </p:nvSpPr>
        <p:spPr>
          <a:xfrm>
            <a:off x="2068573" y="2807419"/>
            <a:ext cx="5921255" cy="941797"/>
          </a:xfrm>
        </p:spPr>
        <p:txBody>
          <a:bodyPr lIns="0" tIns="0" rIns="0" bIns="0"/>
          <a:lstStyle>
            <a:lvl1pPr>
              <a:defRPr sz="5940" b="1"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9/26/2019</a:t>
            </a:fld>
            <a:endParaRPr lang="en-US"/>
          </a:p>
        </p:txBody>
      </p:sp>
      <p:sp>
        <p:nvSpPr>
          <p:cNvPr id="5" name="Holder 5"/>
          <p:cNvSpPr>
            <a:spLocks noGrp="1"/>
          </p:cNvSpPr>
          <p:nvPr>
            <p:ph type="sldNum" sz="quarter" idx="7"/>
          </p:nvPr>
        </p:nvSpPr>
        <p:spPr/>
        <p:txBody>
          <a:bodyPr lIns="0" tIns="0" rIns="0" bIns="0"/>
          <a:lstStyle>
            <a:lvl1pPr>
              <a:defRPr sz="867" b="0" i="0">
                <a:solidFill>
                  <a:srgbClr val="7E7E7E"/>
                </a:solidFill>
                <a:latin typeface="Calibri"/>
                <a:cs typeface="Calibri"/>
              </a:defRPr>
            </a:lvl1pPr>
          </a:lstStyle>
          <a:p>
            <a:pPr marL="20955">
              <a:lnSpc>
                <a:spcPts val="915"/>
              </a:lnSpc>
            </a:pPr>
            <a:fld id="{81D60167-4931-47E6-BA6A-407CBD079E47}" type="slidenum">
              <a:rPr lang="en-US" spc="4" smtClean="0"/>
              <a:pPr marL="20955">
                <a:lnSpc>
                  <a:spcPts val="915"/>
                </a:lnSpc>
              </a:pPr>
              <a:t>‹#›</a:t>
            </a:fld>
            <a:endParaRPr lang="en-US" spc="4" dirty="0"/>
          </a:p>
        </p:txBody>
      </p:sp>
    </p:spTree>
    <p:extLst>
      <p:ext uri="{BB962C8B-B14F-4D97-AF65-F5344CB8AC3E}">
        <p14:creationId xmlns:p14="http://schemas.microsoft.com/office/powerpoint/2010/main" val="2235006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6" name="Picture 5"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502920" y="180397"/>
            <a:ext cx="9052560" cy="888273"/>
          </a:xfrm>
        </p:spPr>
        <p:txBody>
          <a:bodyPr/>
          <a:lstStyle>
            <a:lvl1pPr>
              <a:defRPr>
                <a:solidFill>
                  <a:srgbClr val="0E1C58"/>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4" name="Footer Placeholder 3"/>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5" name="Slide Number Placeholder 4"/>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
        <p:nvSpPr>
          <p:cNvPr id="7" name="Content Placeholder 2"/>
          <p:cNvSpPr>
            <a:spLocks noGrp="1"/>
          </p:cNvSpPr>
          <p:nvPr>
            <p:ph idx="1"/>
          </p:nvPr>
        </p:nvSpPr>
        <p:spPr>
          <a:xfrm>
            <a:off x="502920" y="1333743"/>
            <a:ext cx="9052560" cy="5129425"/>
          </a:xfrm>
        </p:spPr>
        <p:txBody>
          <a:bodyPr/>
          <a:lstStyle>
            <a:lvl1pPr>
              <a:defRPr>
                <a:solidFill>
                  <a:srgbClr val="0E1C58"/>
                </a:solidFill>
              </a:defRPr>
            </a:lvl1pPr>
            <a:lvl2pPr>
              <a:defRPr>
                <a:solidFill>
                  <a:srgbClr val="0E1C58"/>
                </a:solidFill>
              </a:defRPr>
            </a:lvl2pPr>
            <a:lvl3pPr>
              <a:defRPr>
                <a:solidFill>
                  <a:srgbClr val="0E1C58"/>
                </a:solidFill>
              </a:defRPr>
            </a:lvl3pPr>
            <a:lvl4pPr>
              <a:defRPr>
                <a:solidFill>
                  <a:srgbClr val="0E1C58"/>
                </a:solidFill>
              </a:defRPr>
            </a:lvl4pPr>
            <a:lvl5pPr>
              <a:defRPr>
                <a:solidFill>
                  <a:srgbClr val="0E1C5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37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nother">
    <p:spTree>
      <p:nvGrpSpPr>
        <p:cNvPr id="1" name=""/>
        <p:cNvGrpSpPr/>
        <p:nvPr/>
      </p:nvGrpSpPr>
      <p:grpSpPr>
        <a:xfrm>
          <a:off x="0" y="0"/>
          <a:ext cx="0" cy="0"/>
          <a:chOff x="0" y="0"/>
          <a:chExt cx="0" cy="0"/>
        </a:xfrm>
      </p:grpSpPr>
      <p:pic>
        <p:nvPicPr>
          <p:cNvPr id="14" name="Picture 13" descr="new_isis_ppt_bg_no_footer.png"/>
          <p:cNvPicPr>
            <a:picLocks noChangeAspect="1"/>
          </p:cNvPicPr>
          <p:nvPr/>
        </p:nvPicPr>
        <p:blipFill>
          <a:blip r:embed="rId2"/>
          <a:stretch>
            <a:fillRect/>
          </a:stretch>
        </p:blipFill>
        <p:spPr>
          <a:xfrm>
            <a:off x="6985" y="0"/>
            <a:ext cx="10051415" cy="7772400"/>
          </a:xfrm>
          <a:prstGeom prst="rect">
            <a:avLst/>
          </a:prstGeom>
        </p:spPr>
      </p:pic>
      <p:sp>
        <p:nvSpPr>
          <p:cNvPr id="3" name="Content Placeholder 2"/>
          <p:cNvSpPr>
            <a:spLocks noGrp="1"/>
          </p:cNvSpPr>
          <p:nvPr>
            <p:ph idx="1"/>
          </p:nvPr>
        </p:nvSpPr>
        <p:spPr>
          <a:xfrm>
            <a:off x="502920" y="1333743"/>
            <a:ext cx="9052560" cy="5129425"/>
          </a:xfrm>
        </p:spPr>
        <p:txBody>
          <a:bodyPr/>
          <a:lstStyle>
            <a:lvl1pPr>
              <a:defRPr>
                <a:solidFill>
                  <a:srgbClr val="0E1C58"/>
                </a:solidFill>
              </a:defRPr>
            </a:lvl1pPr>
            <a:lvl2pPr>
              <a:defRPr>
                <a:solidFill>
                  <a:srgbClr val="0E1C58"/>
                </a:solidFill>
              </a:defRPr>
            </a:lvl2pPr>
            <a:lvl3pPr>
              <a:defRPr>
                <a:solidFill>
                  <a:srgbClr val="0E1C58"/>
                </a:solidFill>
              </a:defRPr>
            </a:lvl3pPr>
            <a:lvl4pPr>
              <a:defRPr>
                <a:solidFill>
                  <a:srgbClr val="0E1C58"/>
                </a:solidFill>
              </a:defRPr>
            </a:lvl4pPr>
            <a:lvl5pPr>
              <a:defRPr>
                <a:solidFill>
                  <a:srgbClr val="0E1C5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5" name="Footer Placeholder 4"/>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6" name="Slide Number Placeholder 5"/>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
        <p:nvSpPr>
          <p:cNvPr id="2" name="Title 1"/>
          <p:cNvSpPr>
            <a:spLocks noGrp="1"/>
          </p:cNvSpPr>
          <p:nvPr>
            <p:ph type="title"/>
          </p:nvPr>
        </p:nvSpPr>
        <p:spPr>
          <a:xfrm>
            <a:off x="1179576" y="65470"/>
            <a:ext cx="8375904" cy="866463"/>
          </a:xfrm>
        </p:spPr>
        <p:txBody>
          <a:bodyPr>
            <a:normAutofit/>
          </a:bodyPr>
          <a:lstStyle>
            <a:lvl1pPr>
              <a:defRPr sz="3960">
                <a:solidFill>
                  <a:srgbClr val="0E1C58"/>
                </a:solidFill>
              </a:defRPr>
            </a:lvl1pPr>
          </a:lstStyle>
          <a:p>
            <a:r>
              <a:rPr lang="en-US"/>
              <a:t>Click to edit Master title style</a:t>
            </a:r>
            <a:endParaRPr lang="en-US" dirty="0"/>
          </a:p>
        </p:txBody>
      </p:sp>
    </p:spTree>
    <p:extLst>
      <p:ext uri="{BB962C8B-B14F-4D97-AF65-F5344CB8AC3E}">
        <p14:creationId xmlns:p14="http://schemas.microsoft.com/office/powerpoint/2010/main" val="3538822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502920" y="245828"/>
            <a:ext cx="9052560" cy="822843"/>
          </a:xfrm>
        </p:spPr>
        <p:txBody>
          <a:bodyPr/>
          <a:lstStyle>
            <a:lvl1pPr>
              <a:defRPr>
                <a:solidFill>
                  <a:srgbClr val="0E1C58"/>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2920" y="1399173"/>
            <a:ext cx="4442460" cy="5129425"/>
          </a:xfrm>
        </p:spPr>
        <p:txBody>
          <a:bodyPr/>
          <a:lstStyle>
            <a:lvl1pPr>
              <a:defRPr sz="3080">
                <a:solidFill>
                  <a:srgbClr val="0E1C58"/>
                </a:solidFill>
              </a:defRPr>
            </a:lvl1pPr>
            <a:lvl2pPr>
              <a:defRPr sz="2640">
                <a:solidFill>
                  <a:srgbClr val="0E1C58"/>
                </a:solidFill>
              </a:defRPr>
            </a:lvl2pPr>
            <a:lvl3pPr>
              <a:defRPr sz="2200">
                <a:solidFill>
                  <a:srgbClr val="0E1C58"/>
                </a:solidFill>
              </a:defRPr>
            </a:lvl3pPr>
            <a:lvl4pPr>
              <a:defRPr sz="1980">
                <a:solidFill>
                  <a:srgbClr val="0E1C58"/>
                </a:solidFill>
              </a:defRPr>
            </a:lvl4pPr>
            <a:lvl5pPr>
              <a:defRPr sz="1980">
                <a:solidFill>
                  <a:srgbClr val="0E1C58"/>
                </a:solidFill>
              </a:defRPr>
            </a:lvl5pPr>
            <a:lvl6pPr>
              <a:defRPr sz="1980"/>
            </a:lvl6pPr>
            <a:lvl7pPr>
              <a:defRPr sz="1980"/>
            </a:lvl7pPr>
            <a:lvl8pPr>
              <a:defRPr sz="1980"/>
            </a:lvl8pPr>
            <a:lvl9pPr>
              <a:defRPr sz="198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3020" y="1399173"/>
            <a:ext cx="4442460" cy="5129425"/>
          </a:xfrm>
        </p:spPr>
        <p:txBody>
          <a:bodyPr/>
          <a:lstStyle>
            <a:lvl1pPr>
              <a:defRPr sz="3080">
                <a:solidFill>
                  <a:srgbClr val="0E1C58"/>
                </a:solidFill>
              </a:defRPr>
            </a:lvl1pPr>
            <a:lvl2pPr>
              <a:defRPr sz="2640">
                <a:solidFill>
                  <a:srgbClr val="0E1C58"/>
                </a:solidFill>
              </a:defRPr>
            </a:lvl2pPr>
            <a:lvl3pPr>
              <a:defRPr sz="2200">
                <a:solidFill>
                  <a:srgbClr val="0E1C58"/>
                </a:solidFill>
              </a:defRPr>
            </a:lvl3pPr>
            <a:lvl4pPr>
              <a:defRPr sz="1980">
                <a:solidFill>
                  <a:srgbClr val="0E1C58"/>
                </a:solidFill>
              </a:defRPr>
            </a:lvl4pPr>
            <a:lvl5pPr>
              <a:defRPr sz="1980">
                <a:solidFill>
                  <a:srgbClr val="0E1C58"/>
                </a:solidFill>
              </a:defRPr>
            </a:lvl5pPr>
            <a:lvl6pPr>
              <a:defRPr sz="1980"/>
            </a:lvl6pPr>
            <a:lvl7pPr>
              <a:defRPr sz="1980"/>
            </a:lvl7pPr>
            <a:lvl8pPr>
              <a:defRPr sz="1980"/>
            </a:lvl8pPr>
            <a:lvl9pPr>
              <a:defRPr sz="198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6" name="Footer Placeholder 5"/>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7" name="Slide Number Placeholder 6"/>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Tree>
    <p:extLst>
      <p:ext uri="{BB962C8B-B14F-4D97-AF65-F5344CB8AC3E}">
        <p14:creationId xmlns:p14="http://schemas.microsoft.com/office/powerpoint/2010/main" val="1821710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 comparison">
    <p:spTree>
      <p:nvGrpSpPr>
        <p:cNvPr id="1" name=""/>
        <p:cNvGrpSpPr/>
        <p:nvPr/>
      </p:nvGrpSpPr>
      <p:grpSpPr>
        <a:xfrm>
          <a:off x="0" y="0"/>
          <a:ext cx="0" cy="0"/>
          <a:chOff x="0" y="0"/>
          <a:chExt cx="0" cy="0"/>
        </a:xfrm>
      </p:grpSpPr>
      <p:pic>
        <p:nvPicPr>
          <p:cNvPr id="10" name="Picture 9"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502920" y="202207"/>
            <a:ext cx="9052560" cy="888273"/>
          </a:xfrm>
        </p:spPr>
        <p:txBody>
          <a:bodyPr/>
          <a:lstStyle>
            <a:lvl1pPr>
              <a:defRPr>
                <a:solidFill>
                  <a:srgbClr val="0E1C58"/>
                </a:solidFill>
              </a:defRPr>
            </a:lvl1pPr>
          </a:lstStyle>
          <a:p>
            <a:r>
              <a:rPr lang="en-US"/>
              <a:t>Click to edit Master title style</a:t>
            </a:r>
            <a:endParaRPr lang="en-US" dirty="0"/>
          </a:p>
        </p:txBody>
      </p:sp>
      <p:sp>
        <p:nvSpPr>
          <p:cNvPr id="4" name="Content Placeholder 3"/>
          <p:cNvSpPr>
            <a:spLocks noGrp="1"/>
          </p:cNvSpPr>
          <p:nvPr>
            <p:ph sz="half" idx="2"/>
          </p:nvPr>
        </p:nvSpPr>
        <p:spPr>
          <a:xfrm>
            <a:off x="502920" y="1292687"/>
            <a:ext cx="4444207" cy="2429308"/>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5109528" y="1292687"/>
            <a:ext cx="4445953" cy="2429308"/>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8" name="Footer Placeholder 7"/>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9" name="Slide Number Placeholder 8"/>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
        <p:nvSpPr>
          <p:cNvPr id="14" name="Rectangle 13"/>
          <p:cNvSpPr/>
          <p:nvPr/>
        </p:nvSpPr>
        <p:spPr>
          <a:xfrm>
            <a:off x="0" y="6641204"/>
            <a:ext cx="10058400" cy="113119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980"/>
          </a:p>
        </p:txBody>
      </p:sp>
      <p:sp>
        <p:nvSpPr>
          <p:cNvPr id="13" name="Content Placeholder 3"/>
          <p:cNvSpPr>
            <a:spLocks noGrp="1"/>
          </p:cNvSpPr>
          <p:nvPr>
            <p:ph sz="half" idx="14"/>
          </p:nvPr>
        </p:nvSpPr>
        <p:spPr>
          <a:xfrm>
            <a:off x="5111273" y="4053863"/>
            <a:ext cx="4444207" cy="2587341"/>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half" idx="13"/>
          </p:nvPr>
        </p:nvSpPr>
        <p:spPr>
          <a:xfrm>
            <a:off x="502920" y="4053863"/>
            <a:ext cx="4444207" cy="2587342"/>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p:nvSpPr>
        <p:spPr>
          <a:xfrm>
            <a:off x="0" y="6641204"/>
            <a:ext cx="10058400" cy="113119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980"/>
          </a:p>
        </p:txBody>
      </p:sp>
    </p:spTree>
    <p:extLst>
      <p:ext uri="{BB962C8B-B14F-4D97-AF65-F5344CB8AC3E}">
        <p14:creationId xmlns:p14="http://schemas.microsoft.com/office/powerpoint/2010/main" val="774717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3" name="Footer Placeholder 2"/>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4" name="Slide Number Placeholder 3"/>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pic>
        <p:nvPicPr>
          <p:cNvPr id="5" name="Picture 4"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Tree>
    <p:extLst>
      <p:ext uri="{BB962C8B-B14F-4D97-AF65-F5344CB8AC3E}">
        <p14:creationId xmlns:p14="http://schemas.microsoft.com/office/powerpoint/2010/main" val="939453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1" y="309457"/>
            <a:ext cx="3309144" cy="1316990"/>
          </a:xfrm>
        </p:spPr>
        <p:txBody>
          <a:bodyPr anchor="b"/>
          <a:lstStyle>
            <a:lvl1pPr algn="l">
              <a:defRPr sz="2200" b="1"/>
            </a:lvl1pPr>
          </a:lstStyle>
          <a:p>
            <a:r>
              <a:rPr lang="en-US"/>
              <a:t>Click to edit Master title style</a:t>
            </a:r>
          </a:p>
        </p:txBody>
      </p:sp>
      <p:sp>
        <p:nvSpPr>
          <p:cNvPr id="3" name="Content Placeholder 2"/>
          <p:cNvSpPr>
            <a:spLocks noGrp="1"/>
          </p:cNvSpPr>
          <p:nvPr>
            <p:ph idx="1"/>
          </p:nvPr>
        </p:nvSpPr>
        <p:spPr>
          <a:xfrm>
            <a:off x="3932555" y="309457"/>
            <a:ext cx="5622925" cy="6633528"/>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2921" y="1626447"/>
            <a:ext cx="3309144" cy="5316538"/>
          </a:xfrm>
        </p:spPr>
        <p:txBody>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Edit Master text styles</a:t>
            </a:r>
          </a:p>
        </p:txBody>
      </p:sp>
      <p:sp>
        <p:nvSpPr>
          <p:cNvPr id="5" name="Date Placeholder 4"/>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6" name="Footer Placeholder 5"/>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7" name="Slide Number Placeholder 6"/>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pic>
        <p:nvPicPr>
          <p:cNvPr id="8" name="Picture 7" descr="ISIS_PPT_P1_r2.pdf"/>
          <p:cNvPicPr>
            <a:picLocks noChangeAspect="1"/>
          </p:cNvPicPr>
          <p:nvPr/>
        </p:nvPicPr>
        <p:blipFill rotWithShape="1">
          <a:blip r:embed="rId2">
            <a:extLst>
              <a:ext uri="{28A0092B-C50C-407E-A947-70E740481C1C}">
                <a14:useLocalDpi xmlns:a14="http://schemas.microsoft.com/office/drawing/2010/main" val="0"/>
              </a:ext>
            </a:extLst>
          </a:blip>
          <a:srcRect t="17959"/>
          <a:stretch/>
        </p:blipFill>
        <p:spPr>
          <a:xfrm>
            <a:off x="0" y="1395816"/>
            <a:ext cx="10058400" cy="6376584"/>
          </a:xfrm>
          <a:prstGeom prst="rect">
            <a:avLst/>
          </a:prstGeom>
        </p:spPr>
      </p:pic>
    </p:spTree>
    <p:extLst>
      <p:ext uri="{BB962C8B-B14F-4D97-AF65-F5344CB8AC3E}">
        <p14:creationId xmlns:p14="http://schemas.microsoft.com/office/powerpoint/2010/main" val="3533496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440680"/>
            <a:ext cx="6035040" cy="642303"/>
          </a:xfrm>
        </p:spPr>
        <p:txBody>
          <a:bodyPr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1971517" y="694478"/>
            <a:ext cx="6035040" cy="4663440"/>
          </a:xfrm>
        </p:spPr>
        <p:txBody>
          <a:bodyPr/>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p>
        </p:txBody>
      </p:sp>
      <p:sp>
        <p:nvSpPr>
          <p:cNvPr id="4" name="Text Placeholder 3"/>
          <p:cNvSpPr>
            <a:spLocks noGrp="1"/>
          </p:cNvSpPr>
          <p:nvPr>
            <p:ph type="body" sz="half" idx="2"/>
          </p:nvPr>
        </p:nvSpPr>
        <p:spPr>
          <a:xfrm>
            <a:off x="1971517" y="6082983"/>
            <a:ext cx="6035040" cy="912177"/>
          </a:xfrm>
        </p:spPr>
        <p:txBody>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Edit Master text styles</a:t>
            </a:r>
          </a:p>
        </p:txBody>
      </p:sp>
      <p:sp>
        <p:nvSpPr>
          <p:cNvPr id="5" name="Date Placeholder 4"/>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6" name="Footer Placeholder 5"/>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7" name="Slide Number Placeholder 6"/>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pic>
        <p:nvPicPr>
          <p:cNvPr id="8" name="Picture 7" descr="ISIS_PPT_P1_r2.pdf"/>
          <p:cNvPicPr>
            <a:picLocks noChangeAspect="1"/>
          </p:cNvPicPr>
          <p:nvPr/>
        </p:nvPicPr>
        <p:blipFill rotWithShape="1">
          <a:blip r:embed="rId2">
            <a:extLst>
              <a:ext uri="{28A0092B-C50C-407E-A947-70E740481C1C}">
                <a14:useLocalDpi xmlns:a14="http://schemas.microsoft.com/office/drawing/2010/main" val="0"/>
              </a:ext>
            </a:extLst>
          </a:blip>
          <a:srcRect t="17959"/>
          <a:stretch/>
        </p:blipFill>
        <p:spPr>
          <a:xfrm>
            <a:off x="0" y="1395816"/>
            <a:ext cx="10058400" cy="6376584"/>
          </a:xfrm>
          <a:prstGeom prst="rect">
            <a:avLst/>
          </a:prstGeom>
        </p:spPr>
      </p:pic>
    </p:spTree>
    <p:extLst>
      <p:ext uri="{BB962C8B-B14F-4D97-AF65-F5344CB8AC3E}">
        <p14:creationId xmlns:p14="http://schemas.microsoft.com/office/powerpoint/2010/main" val="1427673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502920" y="202207"/>
            <a:ext cx="9052560" cy="757415"/>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02920" y="1333743"/>
            <a:ext cx="9052560" cy="51294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5" name="Footer Placeholder 4"/>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6" name="Slide Number Placeholder 5"/>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Tree>
    <p:extLst>
      <p:ext uri="{BB962C8B-B14F-4D97-AF65-F5344CB8AC3E}">
        <p14:creationId xmlns:p14="http://schemas.microsoft.com/office/powerpoint/2010/main" val="4294720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311256"/>
            <a:ext cx="9052560" cy="1295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02920" y="1813560"/>
            <a:ext cx="9052560" cy="51294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02920" y="7203864"/>
            <a:ext cx="2346960" cy="413808"/>
          </a:xfrm>
          <a:prstGeom prst="rect">
            <a:avLst/>
          </a:prstGeom>
        </p:spPr>
        <p:txBody>
          <a:bodyPr vert="horz" lIns="91440" tIns="45720" rIns="91440" bIns="45720" rtlCol="0" anchor="ctr"/>
          <a:lstStyle>
            <a:lvl1pPr algn="l">
              <a:defRPr sz="1320">
                <a:solidFill>
                  <a:schemeClr val="tx1">
                    <a:tint val="75000"/>
                  </a:schemeClr>
                </a:solidFill>
              </a:defRPr>
            </a:lvl1p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5" name="Footer Placeholder 4"/>
          <p:cNvSpPr>
            <a:spLocks noGrp="1"/>
          </p:cNvSpPr>
          <p:nvPr>
            <p:ph type="ftr" sz="quarter" idx="3"/>
          </p:nvPr>
        </p:nvSpPr>
        <p:spPr>
          <a:xfrm>
            <a:off x="3436620" y="7203864"/>
            <a:ext cx="318516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6" name="Slide Number Placeholder 5"/>
          <p:cNvSpPr>
            <a:spLocks noGrp="1"/>
          </p:cNvSpPr>
          <p:nvPr>
            <p:ph type="sldNum" sz="quarter" idx="4"/>
          </p:nvPr>
        </p:nvSpPr>
        <p:spPr>
          <a:xfrm>
            <a:off x="7208520" y="7203864"/>
            <a:ext cx="2346960" cy="413808"/>
          </a:xfrm>
          <a:prstGeom prst="rect">
            <a:avLst/>
          </a:prstGeom>
        </p:spPr>
        <p:txBody>
          <a:bodyPr vert="horz" lIns="91440" tIns="45720" rIns="91440" bIns="45720" rtlCol="0" anchor="ctr"/>
          <a:lstStyle>
            <a:lvl1pPr algn="r">
              <a:defRPr sz="1320">
                <a:solidFill>
                  <a:schemeClr val="tx1">
                    <a:tint val="75000"/>
                  </a:schemeClr>
                </a:solidFill>
              </a:defRPr>
            </a:lvl1pPr>
          </a:lstStyle>
          <a:p>
            <a:pPr marL="25400">
              <a:lnSpc>
                <a:spcPct val="100000"/>
              </a:lnSpc>
              <a:spcBef>
                <a:spcPts val="100"/>
              </a:spcBef>
            </a:pPr>
            <a:fld id="{81D60167-4931-47E6-BA6A-407CBD079E47}" type="slidenum">
              <a:rPr lang="en-US" smtClean="0"/>
              <a:t>‹#›</a:t>
            </a:fld>
            <a:endParaRPr lang="en-US" dirty="0"/>
          </a:p>
        </p:txBody>
      </p:sp>
    </p:spTree>
    <p:extLst>
      <p:ext uri="{BB962C8B-B14F-4D97-AF65-F5344CB8AC3E}">
        <p14:creationId xmlns:p14="http://schemas.microsoft.com/office/powerpoint/2010/main" val="316740297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Lst>
  <p:txStyles>
    <p:titleStyle>
      <a:lvl1pPr algn="ctr" defTabSz="502920" rtl="0" eaLnBrk="1" latinLnBrk="0" hangingPunct="1">
        <a:spcBef>
          <a:spcPct val="0"/>
        </a:spcBef>
        <a:buNone/>
        <a:defRPr sz="4840" kern="1200">
          <a:solidFill>
            <a:schemeClr val="tx1"/>
          </a:solidFill>
          <a:latin typeface="+mj-lt"/>
          <a:ea typeface="+mj-ea"/>
          <a:cs typeface="+mj-cs"/>
        </a:defRPr>
      </a:lvl1pPr>
    </p:titleStyle>
    <p:bodyStyle>
      <a:lvl1pPr marL="377190" indent="-377190" algn="l" defTabSz="502920" rtl="0" eaLnBrk="1" latinLnBrk="0" hangingPunct="1">
        <a:spcBef>
          <a:spcPct val="20000"/>
        </a:spcBef>
        <a:buFont typeface="Arial"/>
        <a:buChar char="•"/>
        <a:defRPr sz="3520" kern="1200">
          <a:solidFill>
            <a:schemeClr val="tx1"/>
          </a:solidFill>
          <a:latin typeface="+mn-lt"/>
          <a:ea typeface="+mn-ea"/>
          <a:cs typeface="+mn-cs"/>
        </a:defRPr>
      </a:lvl1pPr>
      <a:lvl2pPr marL="817245" indent="-314325" algn="l" defTabSz="502920" rtl="0" eaLnBrk="1" latinLnBrk="0" hangingPunct="1">
        <a:spcBef>
          <a:spcPct val="20000"/>
        </a:spcBef>
        <a:buFont typeface="Arial"/>
        <a:buChar char="–"/>
        <a:defRPr sz="3080" kern="1200">
          <a:solidFill>
            <a:schemeClr val="tx1"/>
          </a:solidFill>
          <a:latin typeface="+mn-lt"/>
          <a:ea typeface="+mn-ea"/>
          <a:cs typeface="+mn-cs"/>
        </a:defRPr>
      </a:lvl2pPr>
      <a:lvl3pPr marL="1257300" indent="-251460" algn="l" defTabSz="502920" rtl="0" eaLnBrk="1" latinLnBrk="0" hangingPunct="1">
        <a:spcBef>
          <a:spcPct val="20000"/>
        </a:spcBef>
        <a:buFont typeface="Arial"/>
        <a:buChar char="•"/>
        <a:defRPr sz="2640" kern="1200">
          <a:solidFill>
            <a:schemeClr val="tx1"/>
          </a:solidFill>
          <a:latin typeface="+mn-lt"/>
          <a:ea typeface="+mn-ea"/>
          <a:cs typeface="+mn-cs"/>
        </a:defRPr>
      </a:lvl3pPr>
      <a:lvl4pPr marL="1760220" indent="-251460" algn="l" defTabSz="502920" rtl="0" eaLnBrk="1" latinLnBrk="0" hangingPunct="1">
        <a:spcBef>
          <a:spcPct val="20000"/>
        </a:spcBef>
        <a:buFont typeface="Arial"/>
        <a:buChar char="–"/>
        <a:defRPr sz="2200" kern="1200">
          <a:solidFill>
            <a:schemeClr val="tx1"/>
          </a:solidFill>
          <a:latin typeface="+mn-lt"/>
          <a:ea typeface="+mn-ea"/>
          <a:cs typeface="+mn-cs"/>
        </a:defRPr>
      </a:lvl4pPr>
      <a:lvl5pPr marL="2263140" indent="-251460" algn="l" defTabSz="502920" rtl="0" eaLnBrk="1" latinLnBrk="0" hangingPunct="1">
        <a:spcBef>
          <a:spcPct val="20000"/>
        </a:spcBef>
        <a:buFont typeface="Arial"/>
        <a:buChar char="»"/>
        <a:defRPr sz="2200" kern="1200">
          <a:solidFill>
            <a:schemeClr val="tx1"/>
          </a:solidFill>
          <a:latin typeface="+mn-lt"/>
          <a:ea typeface="+mn-ea"/>
          <a:cs typeface="+mn-cs"/>
        </a:defRPr>
      </a:lvl5pPr>
      <a:lvl6pPr marL="2766060" indent="-251460" algn="l" defTabSz="502920" rtl="0" eaLnBrk="1" latinLnBrk="0" hangingPunct="1">
        <a:spcBef>
          <a:spcPct val="20000"/>
        </a:spcBef>
        <a:buFont typeface="Arial"/>
        <a:buChar char="•"/>
        <a:defRPr sz="2200" kern="1200">
          <a:solidFill>
            <a:schemeClr val="tx1"/>
          </a:solidFill>
          <a:latin typeface="+mn-lt"/>
          <a:ea typeface="+mn-ea"/>
          <a:cs typeface="+mn-cs"/>
        </a:defRPr>
      </a:lvl6pPr>
      <a:lvl7pPr marL="3268980" indent="-251460" algn="l" defTabSz="502920" rtl="0" eaLnBrk="1" latinLnBrk="0" hangingPunct="1">
        <a:spcBef>
          <a:spcPct val="20000"/>
        </a:spcBef>
        <a:buFont typeface="Arial"/>
        <a:buChar char="•"/>
        <a:defRPr sz="2200" kern="1200">
          <a:solidFill>
            <a:schemeClr val="tx1"/>
          </a:solidFill>
          <a:latin typeface="+mn-lt"/>
          <a:ea typeface="+mn-ea"/>
          <a:cs typeface="+mn-cs"/>
        </a:defRPr>
      </a:lvl7pPr>
      <a:lvl8pPr marL="3771900" indent="-251460" algn="l" defTabSz="502920" rtl="0" eaLnBrk="1" latinLnBrk="0" hangingPunct="1">
        <a:spcBef>
          <a:spcPct val="20000"/>
        </a:spcBef>
        <a:buFont typeface="Arial"/>
        <a:buChar char="•"/>
        <a:defRPr sz="2200" kern="1200">
          <a:solidFill>
            <a:schemeClr val="tx1"/>
          </a:solidFill>
          <a:latin typeface="+mn-lt"/>
          <a:ea typeface="+mn-ea"/>
          <a:cs typeface="+mn-cs"/>
        </a:defRPr>
      </a:lvl8pPr>
      <a:lvl9pPr marL="4274820" indent="-251460" algn="l" defTabSz="502920"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2920" rtl="0" eaLnBrk="1" latinLnBrk="0" hangingPunct="1">
        <a:defRPr sz="1980" kern="1200">
          <a:solidFill>
            <a:schemeClr val="tx1"/>
          </a:solidFill>
          <a:latin typeface="+mn-lt"/>
          <a:ea typeface="+mn-ea"/>
          <a:cs typeface="+mn-cs"/>
        </a:defRPr>
      </a:lvl1pPr>
      <a:lvl2pPr marL="502920" algn="l" defTabSz="502920" rtl="0" eaLnBrk="1" latinLnBrk="0" hangingPunct="1">
        <a:defRPr sz="1980" kern="1200">
          <a:solidFill>
            <a:schemeClr val="tx1"/>
          </a:solidFill>
          <a:latin typeface="+mn-lt"/>
          <a:ea typeface="+mn-ea"/>
          <a:cs typeface="+mn-cs"/>
        </a:defRPr>
      </a:lvl2pPr>
      <a:lvl3pPr marL="1005840" algn="l" defTabSz="502920" rtl="0" eaLnBrk="1" latinLnBrk="0" hangingPunct="1">
        <a:defRPr sz="1980" kern="1200">
          <a:solidFill>
            <a:schemeClr val="tx1"/>
          </a:solidFill>
          <a:latin typeface="+mn-lt"/>
          <a:ea typeface="+mn-ea"/>
          <a:cs typeface="+mn-cs"/>
        </a:defRPr>
      </a:lvl3pPr>
      <a:lvl4pPr marL="1508760" algn="l" defTabSz="502920" rtl="0" eaLnBrk="1" latinLnBrk="0" hangingPunct="1">
        <a:defRPr sz="1980" kern="1200">
          <a:solidFill>
            <a:schemeClr val="tx1"/>
          </a:solidFill>
          <a:latin typeface="+mn-lt"/>
          <a:ea typeface="+mn-ea"/>
          <a:cs typeface="+mn-cs"/>
        </a:defRPr>
      </a:lvl4pPr>
      <a:lvl5pPr marL="2011680" algn="l" defTabSz="502920" rtl="0" eaLnBrk="1" latinLnBrk="0" hangingPunct="1">
        <a:defRPr sz="1980" kern="1200">
          <a:solidFill>
            <a:schemeClr val="tx1"/>
          </a:solidFill>
          <a:latin typeface="+mn-lt"/>
          <a:ea typeface="+mn-ea"/>
          <a:cs typeface="+mn-cs"/>
        </a:defRPr>
      </a:lvl5pPr>
      <a:lvl6pPr marL="2514600" algn="l" defTabSz="502920" rtl="0" eaLnBrk="1" latinLnBrk="0" hangingPunct="1">
        <a:defRPr sz="1980" kern="1200">
          <a:solidFill>
            <a:schemeClr val="tx1"/>
          </a:solidFill>
          <a:latin typeface="+mn-lt"/>
          <a:ea typeface="+mn-ea"/>
          <a:cs typeface="+mn-cs"/>
        </a:defRPr>
      </a:lvl6pPr>
      <a:lvl7pPr marL="3017520" algn="l" defTabSz="502920" rtl="0" eaLnBrk="1" latinLnBrk="0" hangingPunct="1">
        <a:defRPr sz="1980" kern="1200">
          <a:solidFill>
            <a:schemeClr val="tx1"/>
          </a:solidFill>
          <a:latin typeface="+mn-lt"/>
          <a:ea typeface="+mn-ea"/>
          <a:cs typeface="+mn-cs"/>
        </a:defRPr>
      </a:lvl7pPr>
      <a:lvl8pPr marL="3520440" algn="l" defTabSz="502920" rtl="0" eaLnBrk="1" latinLnBrk="0" hangingPunct="1">
        <a:defRPr sz="1980" kern="1200">
          <a:solidFill>
            <a:schemeClr val="tx1"/>
          </a:solidFill>
          <a:latin typeface="+mn-lt"/>
          <a:ea typeface="+mn-ea"/>
          <a:cs typeface="+mn-cs"/>
        </a:defRPr>
      </a:lvl8pPr>
      <a:lvl9pPr marL="4023360" algn="l" defTabSz="50292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man7.org/linux/man-pages/man2/getrlimit.2.html" TargetMode="External"/><Relationship Id="rId2" Type="http://schemas.openxmlformats.org/officeDocument/2006/relationships/hyperlink" Target="http://man7.org/linux/man-pages/man2/getrusage.2.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image" Target="../media/image12.jpg"/><Relationship Id="rId7" Type="http://schemas.openxmlformats.org/officeDocument/2006/relationships/image" Target="../media/image16.png"/><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collectd.org/wiki/index.php/Table_of_Plugins"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google/cadvisor" TargetMode="External"/><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icinga.com/docs/icinga2/latest/doc/03-monitoring-basics/"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jp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jpg"/><Relationship Id="rId5" Type="http://schemas.openxmlformats.org/officeDocument/2006/relationships/image" Target="../media/image37.png"/><Relationship Id="rId4" Type="http://schemas.openxmlformats.org/officeDocument/2006/relationships/image" Target="../media/image36.png"/></Relationships>
</file>

<file path=ppt/slides/_rels/slide66.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1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23061-FC04-4C47-AC18-1D4397672162}"/>
              </a:ext>
            </a:extLst>
          </p:cNvPr>
          <p:cNvSpPr>
            <a:spLocks noGrp="1"/>
          </p:cNvSpPr>
          <p:nvPr>
            <p:ph type="ctrTitle"/>
          </p:nvPr>
        </p:nvSpPr>
        <p:spPr/>
        <p:txBody>
          <a:bodyPr/>
          <a:lstStyle/>
          <a:p>
            <a:r>
              <a:rPr lang="en-US" dirty="0"/>
              <a:t>Service Level Objectives</a:t>
            </a:r>
          </a:p>
        </p:txBody>
      </p:sp>
      <p:sp>
        <p:nvSpPr>
          <p:cNvPr id="3" name="Subtitle 2">
            <a:extLst>
              <a:ext uri="{FF2B5EF4-FFF2-40B4-BE49-F238E27FC236}">
                <a16:creationId xmlns:a16="http://schemas.microsoft.com/office/drawing/2014/main" id="{22BA883B-9AEF-4948-A65B-2B40F83D6555}"/>
              </a:ext>
            </a:extLst>
          </p:cNvPr>
          <p:cNvSpPr>
            <a:spLocks noGrp="1"/>
          </p:cNvSpPr>
          <p:nvPr>
            <p:ph type="subTitle" idx="1"/>
          </p:nvPr>
        </p:nvSpPr>
        <p:spPr/>
        <p:txBody>
          <a:bodyPr/>
          <a:lstStyle/>
          <a:p>
            <a:r>
              <a:rPr lang="en-US" dirty="0" smtClean="0"/>
              <a:t>Recall failure is the inability to meet service level objectives</a:t>
            </a:r>
            <a:endParaRPr lang="en-US" dirty="0"/>
          </a:p>
        </p:txBody>
      </p:sp>
    </p:spTree>
    <p:extLst>
      <p:ext uri="{BB962C8B-B14F-4D97-AF65-F5344CB8AC3E}">
        <p14:creationId xmlns:p14="http://schemas.microsoft.com/office/powerpoint/2010/main" val="2539724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F73557B9-9E0E-433B-B46B-63D8D01B1586}"/>
              </a:ext>
            </a:extLst>
          </p:cNvPr>
          <p:cNvSpPr>
            <a:spLocks noGrp="1" noChangeArrowheads="1"/>
          </p:cNvSpPr>
          <p:nvPr>
            <p:ph type="title"/>
          </p:nvPr>
        </p:nvSpPr>
        <p:spPr bwMode="auto">
          <a:xfrm>
            <a:off x="1676400" y="152400"/>
            <a:ext cx="6412230" cy="9429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rtlCol="0" anchor="t" anchorCtr="0" compatLnSpc="1">
            <a:prstTxWarp prst="textNoShape">
              <a:avLst/>
            </a:prstTxWarp>
            <a:normAutofit/>
          </a:bodyPr>
          <a:lstStyle/>
          <a:p>
            <a:r>
              <a:rPr lang="en-US" altLang="en-US" dirty="0"/>
              <a:t>Terminology</a:t>
            </a:r>
          </a:p>
        </p:txBody>
      </p:sp>
      <p:sp>
        <p:nvSpPr>
          <p:cNvPr id="105475" name="Rectangle 3">
            <a:extLst>
              <a:ext uri="{FF2B5EF4-FFF2-40B4-BE49-F238E27FC236}">
                <a16:creationId xmlns:a16="http://schemas.microsoft.com/office/drawing/2014/main" id="{04A5CAD9-B119-4902-87A6-CAC718D8EB85}"/>
              </a:ext>
            </a:extLst>
          </p:cNvPr>
          <p:cNvSpPr>
            <a:spLocks noGrp="1" noChangeArrowheads="1"/>
          </p:cNvSpPr>
          <p:nvPr>
            <p:ph type="body" idx="1"/>
          </p:nvPr>
        </p:nvSpPr>
        <p:spPr>
          <a:xfrm>
            <a:off x="304800" y="1219200"/>
            <a:ext cx="9067800" cy="5715000"/>
          </a:xfrm>
        </p:spPr>
        <p:txBody>
          <a:bodyPr/>
          <a:lstStyle/>
          <a:p>
            <a:pPr>
              <a:lnSpc>
                <a:spcPct val="90000"/>
              </a:lnSpc>
            </a:pPr>
            <a:r>
              <a:rPr lang="en-US" altLang="en-US" dirty="0">
                <a:cs typeface="Times New Roman" panose="02020603050405020304" pitchFamily="18" charset="0"/>
              </a:rPr>
              <a:t>Bandwidth:</a:t>
            </a:r>
            <a:r>
              <a:rPr lang="en-US" altLang="en-US" sz="1980" b="1" dirty="0">
                <a:cs typeface="Times New Roman" panose="02020603050405020304" pitchFamily="18" charset="0"/>
              </a:rPr>
              <a:t> </a:t>
            </a:r>
          </a:p>
          <a:p>
            <a:pPr lvl="1">
              <a:lnSpc>
                <a:spcPct val="90000"/>
              </a:lnSpc>
            </a:pPr>
            <a:r>
              <a:rPr lang="en-US" altLang="en-US" sz="1650" dirty="0">
                <a:cs typeface="Times New Roman" panose="02020603050405020304" pitchFamily="18" charset="0"/>
              </a:rPr>
              <a:t>The amount of a resource available. If a highway contains four lanes (two in each direction), each car holds four people, and the maximum speed limit allows 6 cars per second to pass over a line across the road, the “bandwidth” of the road is 24 people per second. Increasing the number of lanes will increase the bandwidth. </a:t>
            </a:r>
          </a:p>
          <a:p>
            <a:pPr>
              <a:lnSpc>
                <a:spcPct val="90000"/>
              </a:lnSpc>
            </a:pPr>
            <a:r>
              <a:rPr lang="en-US" altLang="en-US" dirty="0">
                <a:cs typeface="Times New Roman" panose="02020603050405020304" pitchFamily="18" charset="0"/>
              </a:rPr>
              <a:t>Throughput: </a:t>
            </a:r>
          </a:p>
          <a:p>
            <a:pPr lvl="1">
              <a:lnSpc>
                <a:spcPct val="90000"/>
              </a:lnSpc>
            </a:pPr>
            <a:r>
              <a:rPr lang="en-US" altLang="en-US" sz="1650" dirty="0">
                <a:cs typeface="Times New Roman" panose="02020603050405020304" pitchFamily="18" charset="0"/>
              </a:rPr>
              <a:t>Percentage of the bandwidth you are actually getting. Continuing with the road example, if the cars only hold one person, the protocol is inefficient (not making use of the available capacity). If traffic is backed up due to an accident and only one or two cars per second can pass the line, the system is congested, and the throughput is impacted. Likewise, if there is a toll booth on the road, the system experiences delays (latency) related to the operation of the toll booth.</a:t>
            </a:r>
          </a:p>
        </p:txBody>
      </p:sp>
    </p:spTree>
    <p:extLst>
      <p:ext uri="{BB962C8B-B14F-4D97-AF65-F5344CB8AC3E}">
        <p14:creationId xmlns:p14="http://schemas.microsoft.com/office/powerpoint/2010/main" val="278270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id="{EBF71F67-D7E5-4400-AC0E-B52ACC1BD0AE}"/>
              </a:ext>
            </a:extLst>
          </p:cNvPr>
          <p:cNvSpPr>
            <a:spLocks noGrp="1" noChangeArrowheads="1"/>
          </p:cNvSpPr>
          <p:nvPr>
            <p:ph type="title"/>
          </p:nvPr>
        </p:nvSpPr>
        <p:spPr bwMode="auto">
          <a:xfrm>
            <a:off x="1752600" y="76200"/>
            <a:ext cx="6412230" cy="9429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rtlCol="0" anchor="t" anchorCtr="0" compatLnSpc="1">
            <a:prstTxWarp prst="textNoShape">
              <a:avLst/>
            </a:prstTxWarp>
            <a:normAutofit/>
          </a:bodyPr>
          <a:lstStyle/>
          <a:p>
            <a:r>
              <a:rPr lang="en-US" altLang="en-US" dirty="0"/>
              <a:t>Terminology</a:t>
            </a:r>
          </a:p>
        </p:txBody>
      </p:sp>
      <p:sp>
        <p:nvSpPr>
          <p:cNvPr id="166915" name="Rectangle 3">
            <a:extLst>
              <a:ext uri="{FF2B5EF4-FFF2-40B4-BE49-F238E27FC236}">
                <a16:creationId xmlns:a16="http://schemas.microsoft.com/office/drawing/2014/main" id="{2A77E2C1-BBFB-4933-8F3C-383AF4D5B402}"/>
              </a:ext>
            </a:extLst>
          </p:cNvPr>
          <p:cNvSpPr>
            <a:spLocks noGrp="1" noChangeArrowheads="1"/>
          </p:cNvSpPr>
          <p:nvPr>
            <p:ph type="body" idx="1"/>
          </p:nvPr>
        </p:nvSpPr>
        <p:spPr>
          <a:xfrm>
            <a:off x="304800" y="1219200"/>
            <a:ext cx="9296400" cy="5486400"/>
          </a:xfrm>
        </p:spPr>
        <p:txBody>
          <a:bodyPr>
            <a:normAutofit/>
          </a:bodyPr>
          <a:lstStyle/>
          <a:p>
            <a:r>
              <a:rPr lang="en-US" altLang="en-US" sz="1980" b="1" dirty="0">
                <a:cs typeface="Times New Roman" panose="02020603050405020304" pitchFamily="18" charset="0"/>
              </a:rPr>
              <a:t>Utilization</a:t>
            </a:r>
            <a:r>
              <a:rPr lang="en-US" altLang="en-US" sz="1980" dirty="0">
                <a:cs typeface="Times New Roman" panose="02020603050405020304" pitchFamily="18" charset="0"/>
              </a:rPr>
              <a:t>: </a:t>
            </a:r>
          </a:p>
          <a:p>
            <a:pPr lvl="1"/>
            <a:r>
              <a:rPr lang="en-US" altLang="en-US" sz="1650" dirty="0">
                <a:cs typeface="Times New Roman" panose="02020603050405020304" pitchFamily="18" charset="0"/>
              </a:rPr>
              <a:t>How much of the resource was used. It is possible to use 100% of the resource, and yet have 0% throughput (consider a traffic jam at rush hour).</a:t>
            </a:r>
          </a:p>
          <a:p>
            <a:r>
              <a:rPr lang="en-US" altLang="en-US" dirty="0">
                <a:cs typeface="Times New Roman" panose="02020603050405020304" pitchFamily="18" charset="0"/>
              </a:rPr>
              <a:t>Latency:</a:t>
            </a:r>
            <a:r>
              <a:rPr lang="en-US" altLang="en-US" sz="1980" dirty="0">
                <a:cs typeface="Times New Roman" panose="02020603050405020304" pitchFamily="18" charset="0"/>
              </a:rPr>
              <a:t> </a:t>
            </a:r>
          </a:p>
          <a:p>
            <a:pPr lvl="1"/>
            <a:r>
              <a:rPr lang="en-US" altLang="en-US" sz="1733" dirty="0">
                <a:cs typeface="Times New Roman" panose="02020603050405020304" pitchFamily="18" charset="0"/>
              </a:rPr>
              <a:t>How long it takes for something to happen. In the case of the road example, how long does it take to pay the toll?</a:t>
            </a:r>
          </a:p>
          <a:p>
            <a:r>
              <a:rPr lang="en-US" altLang="en-US" dirty="0">
                <a:cs typeface="Times New Roman" panose="02020603050405020304" pitchFamily="18" charset="0"/>
              </a:rPr>
              <a:t>Response time:</a:t>
            </a:r>
            <a:r>
              <a:rPr lang="en-US" altLang="en-US" sz="1815" b="1" dirty="0">
                <a:cs typeface="Times New Roman" panose="02020603050405020304" pitchFamily="18" charset="0"/>
              </a:rPr>
              <a:t> </a:t>
            </a:r>
          </a:p>
          <a:p>
            <a:pPr lvl="1"/>
            <a:r>
              <a:rPr lang="en-US" altLang="en-US" sz="1650" dirty="0">
                <a:cs typeface="Times New Roman" panose="02020603050405020304" pitchFamily="18" charset="0"/>
              </a:rPr>
              <a:t>How long the user thinks it takes for something to occur.</a:t>
            </a:r>
          </a:p>
          <a:p>
            <a:r>
              <a:rPr lang="en-US" altLang="en-US" dirty="0">
                <a:cs typeface="Times New Roman" panose="02020603050405020304" pitchFamily="18" charset="0"/>
              </a:rPr>
              <a:t>Knee:</a:t>
            </a:r>
            <a:r>
              <a:rPr lang="en-US" altLang="en-US" sz="1980" b="1" dirty="0">
                <a:cs typeface="Times New Roman" panose="02020603050405020304" pitchFamily="18" charset="0"/>
              </a:rPr>
              <a:t> </a:t>
            </a:r>
          </a:p>
          <a:p>
            <a:pPr lvl="1"/>
            <a:r>
              <a:rPr lang="en-US" altLang="en-US" sz="1650" dirty="0">
                <a:cs typeface="Times New Roman" panose="02020603050405020304" pitchFamily="18" charset="0"/>
              </a:rPr>
              <a:t>Point at which throughput starts to drop off as load increases.</a:t>
            </a:r>
          </a:p>
        </p:txBody>
      </p:sp>
    </p:spTree>
    <p:extLst>
      <p:ext uri="{BB962C8B-B14F-4D97-AF65-F5344CB8AC3E}">
        <p14:creationId xmlns:p14="http://schemas.microsoft.com/office/powerpoint/2010/main" val="3815362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7AE58F18-E398-4D96-91C8-9DE579EC2DF5}"/>
              </a:ext>
            </a:extLst>
          </p:cNvPr>
          <p:cNvSpPr>
            <a:spLocks noGrp="1" noChangeArrowheads="1"/>
          </p:cNvSpPr>
          <p:nvPr>
            <p:ph type="title"/>
          </p:nvPr>
        </p:nvSpPr>
        <p:spPr bwMode="auto">
          <a:xfrm>
            <a:off x="1445895" y="6485"/>
            <a:ext cx="6412230" cy="9429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rtlCol="0" anchor="t" anchorCtr="0" compatLnSpc="1">
            <a:prstTxWarp prst="textNoShape">
              <a:avLst/>
            </a:prstTxWarp>
            <a:normAutofit/>
          </a:bodyPr>
          <a:lstStyle/>
          <a:p>
            <a:r>
              <a:rPr lang="en-US" altLang="en-US" dirty="0"/>
              <a:t>Terminology</a:t>
            </a:r>
          </a:p>
        </p:txBody>
      </p:sp>
      <p:sp>
        <p:nvSpPr>
          <p:cNvPr id="106499" name="Rectangle 3">
            <a:extLst>
              <a:ext uri="{FF2B5EF4-FFF2-40B4-BE49-F238E27FC236}">
                <a16:creationId xmlns:a16="http://schemas.microsoft.com/office/drawing/2014/main" id="{34328D5B-157B-48F0-A42F-AE2586BAC277}"/>
              </a:ext>
            </a:extLst>
          </p:cNvPr>
          <p:cNvSpPr>
            <a:spLocks noGrp="1" noChangeArrowheads="1"/>
          </p:cNvSpPr>
          <p:nvPr>
            <p:ph type="body" idx="1"/>
          </p:nvPr>
        </p:nvSpPr>
        <p:spPr>
          <a:xfrm>
            <a:off x="228600" y="1295400"/>
            <a:ext cx="9296400" cy="5638800"/>
          </a:xfrm>
        </p:spPr>
        <p:txBody>
          <a:bodyPr>
            <a:normAutofit/>
          </a:bodyPr>
          <a:lstStyle/>
          <a:p>
            <a:pPr>
              <a:lnSpc>
                <a:spcPct val="90000"/>
              </a:lnSpc>
            </a:pPr>
            <a:r>
              <a:rPr lang="en-US" altLang="en-US" dirty="0">
                <a:cs typeface="Times New Roman" panose="02020603050405020304" pitchFamily="18" charset="0"/>
              </a:rPr>
              <a:t>Benchmark: </a:t>
            </a:r>
          </a:p>
          <a:p>
            <a:pPr lvl="1">
              <a:lnSpc>
                <a:spcPct val="90000"/>
              </a:lnSpc>
            </a:pPr>
            <a:r>
              <a:rPr lang="en-US" altLang="en-US" sz="1733" dirty="0">
                <a:cs typeface="Times New Roman" panose="02020603050405020304" pitchFamily="18" charset="0"/>
              </a:rPr>
              <a:t>Set of statistics that (hopefully) shows the true bandwidth and/or throughput of a system.</a:t>
            </a:r>
          </a:p>
          <a:p>
            <a:pPr>
              <a:lnSpc>
                <a:spcPct val="90000"/>
              </a:lnSpc>
            </a:pPr>
            <a:r>
              <a:rPr lang="en-US" altLang="en-US" dirty="0">
                <a:cs typeface="Times New Roman" panose="02020603050405020304" pitchFamily="18" charset="0"/>
              </a:rPr>
              <a:t>Baseline</a:t>
            </a:r>
            <a:r>
              <a:rPr lang="en-US" altLang="en-US" sz="1980" dirty="0">
                <a:cs typeface="Times New Roman" panose="02020603050405020304" pitchFamily="18" charset="0"/>
              </a:rPr>
              <a:t>: </a:t>
            </a:r>
          </a:p>
          <a:p>
            <a:pPr lvl="1">
              <a:lnSpc>
                <a:spcPct val="90000"/>
              </a:lnSpc>
            </a:pPr>
            <a:r>
              <a:rPr lang="en-US" altLang="en-US" sz="1650" dirty="0">
                <a:cs typeface="Times New Roman" panose="02020603050405020304" pitchFamily="18" charset="0"/>
              </a:rPr>
              <a:t>Set of statistics that shows the performance of a system over a long period of time. </a:t>
            </a:r>
          </a:p>
          <a:p>
            <a:pPr lvl="1">
              <a:lnSpc>
                <a:spcPct val="90000"/>
              </a:lnSpc>
            </a:pPr>
            <a:r>
              <a:rPr lang="en-US" altLang="en-US" sz="1650" dirty="0">
                <a:cs typeface="Times New Roman" panose="02020603050405020304" pitchFamily="18" charset="0"/>
              </a:rPr>
              <a:t>Instantaneous data about the system’s performance is rarely useful for tuning the system. But long-term data is not very useful either, as peaks and valleys in the performance graph tend to disappear over time. </a:t>
            </a:r>
          </a:p>
          <a:p>
            <a:pPr lvl="1">
              <a:lnSpc>
                <a:spcPct val="90000"/>
              </a:lnSpc>
            </a:pPr>
            <a:r>
              <a:rPr lang="en-US" altLang="en-US" sz="1650" dirty="0">
                <a:cs typeface="Times New Roman" panose="02020603050405020304" pitchFamily="18" charset="0"/>
              </a:rPr>
              <a:t>You need to know the long-term performance characteristics, as well as the “spikes” caused by short-lived processes.  A good way to obtain long-term (and short-term) information is to run the </a:t>
            </a:r>
            <a:r>
              <a:rPr lang="en-US" altLang="en-US" sz="1650" i="1" dirty="0" err="1">
                <a:cs typeface="Times New Roman" panose="02020603050405020304" pitchFamily="18" charset="0"/>
              </a:rPr>
              <a:t>vmstat</a:t>
            </a:r>
            <a:r>
              <a:rPr lang="en-US" altLang="en-US" sz="1650" dirty="0">
                <a:cs typeface="Times New Roman" panose="02020603050405020304" pitchFamily="18" charset="0"/>
              </a:rPr>
              <a:t> command (virtual memory statistics) every five seconds for a 24-hour period. Collect the data points, reduce/graph these data points, and study the results.</a:t>
            </a:r>
            <a:endParaRPr lang="en-US" altLang="en-US" sz="1733" dirty="0">
              <a:cs typeface="Times New Roman" panose="02020603050405020304" pitchFamily="18" charset="0"/>
            </a:endParaRPr>
          </a:p>
        </p:txBody>
      </p:sp>
    </p:spTree>
    <p:extLst>
      <p:ext uri="{BB962C8B-B14F-4D97-AF65-F5344CB8AC3E}">
        <p14:creationId xmlns:p14="http://schemas.microsoft.com/office/powerpoint/2010/main" val="2609458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Basic </a:t>
            </a:r>
            <a:r>
              <a:rPr lang="en-US" dirty="0" smtClean="0"/>
              <a:t>System Monitoring</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94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026">
            <a:extLst>
              <a:ext uri="{FF2B5EF4-FFF2-40B4-BE49-F238E27FC236}">
                <a16:creationId xmlns:a16="http://schemas.microsoft.com/office/drawing/2014/main" id="{97F29D63-E9F8-4708-9E0A-3B2AA912EE29}"/>
              </a:ext>
            </a:extLst>
          </p:cNvPr>
          <p:cNvSpPr>
            <a:spLocks noGrp="1" noChangeArrowheads="1"/>
          </p:cNvSpPr>
          <p:nvPr>
            <p:ph type="title"/>
          </p:nvPr>
        </p:nvSpPr>
        <p:spPr bwMode="auto">
          <a:xfrm>
            <a:off x="1905000" y="152400"/>
            <a:ext cx="6412230" cy="9429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rtlCol="0" anchor="t" anchorCtr="0" compatLnSpc="1">
            <a:prstTxWarp prst="textNoShape">
              <a:avLst/>
            </a:prstTxWarp>
            <a:normAutofit/>
          </a:bodyPr>
          <a:lstStyle/>
          <a:p>
            <a:r>
              <a:rPr lang="en-US" altLang="en-US" dirty="0"/>
              <a:t>UNIX Monitoring</a:t>
            </a:r>
          </a:p>
        </p:txBody>
      </p:sp>
      <p:sp>
        <p:nvSpPr>
          <p:cNvPr id="109571" name="Rectangle 1027">
            <a:extLst>
              <a:ext uri="{FF2B5EF4-FFF2-40B4-BE49-F238E27FC236}">
                <a16:creationId xmlns:a16="http://schemas.microsoft.com/office/drawing/2014/main" id="{5FC390B3-0A3F-41E9-A060-178308D39B5D}"/>
              </a:ext>
            </a:extLst>
          </p:cNvPr>
          <p:cNvSpPr>
            <a:spLocks noGrp="1" noChangeArrowheads="1"/>
          </p:cNvSpPr>
          <p:nvPr>
            <p:ph type="body" idx="1"/>
          </p:nvPr>
        </p:nvSpPr>
        <p:spPr>
          <a:xfrm>
            <a:off x="1219200" y="1371600"/>
            <a:ext cx="7166610" cy="4086225"/>
          </a:xfrm>
        </p:spPr>
        <p:txBody>
          <a:bodyPr>
            <a:normAutofit fontScale="92500" lnSpcReduction="20000"/>
          </a:bodyPr>
          <a:lstStyle/>
          <a:p>
            <a:r>
              <a:rPr lang="en-US" altLang="en-US" dirty="0" err="1"/>
              <a:t>ps</a:t>
            </a:r>
            <a:endParaRPr lang="en-US" altLang="en-US" dirty="0"/>
          </a:p>
          <a:p>
            <a:r>
              <a:rPr lang="en-US" altLang="en-US" dirty="0"/>
              <a:t>top</a:t>
            </a:r>
          </a:p>
          <a:p>
            <a:r>
              <a:rPr lang="en-US" altLang="en-US" dirty="0" err="1"/>
              <a:t>vmstat</a:t>
            </a:r>
            <a:endParaRPr lang="en-US" altLang="en-US" dirty="0"/>
          </a:p>
          <a:p>
            <a:r>
              <a:rPr lang="en-US" altLang="en-US" dirty="0" err="1"/>
              <a:t>iostat</a:t>
            </a:r>
            <a:endParaRPr lang="en-US" altLang="en-US" dirty="0"/>
          </a:p>
          <a:p>
            <a:r>
              <a:rPr lang="en-US" altLang="en-US" dirty="0" err="1"/>
              <a:t>nfsstat</a:t>
            </a:r>
            <a:endParaRPr lang="en-US" altLang="en-US" dirty="0"/>
          </a:p>
          <a:p>
            <a:r>
              <a:rPr lang="en-US" altLang="en-US" dirty="0"/>
              <a:t>netstat</a:t>
            </a:r>
          </a:p>
          <a:p>
            <a:r>
              <a:rPr lang="en-US" altLang="en-US" dirty="0" err="1"/>
              <a:t>mpstat</a:t>
            </a:r>
            <a:endParaRPr lang="en-US" altLang="en-US" dirty="0"/>
          </a:p>
          <a:p>
            <a:r>
              <a:rPr lang="en-US" altLang="en-US" dirty="0"/>
              <a:t>Process accounting</a:t>
            </a:r>
          </a:p>
        </p:txBody>
      </p:sp>
    </p:spTree>
    <p:extLst>
      <p:ext uri="{BB962C8B-B14F-4D97-AF65-F5344CB8AC3E}">
        <p14:creationId xmlns:p14="http://schemas.microsoft.com/office/powerpoint/2010/main" val="818738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3FD6-A222-42E2-9161-7059F0F0EFEA}"/>
              </a:ext>
            </a:extLst>
          </p:cNvPr>
          <p:cNvSpPr>
            <a:spLocks noGrp="1"/>
          </p:cNvSpPr>
          <p:nvPr>
            <p:ph type="title"/>
          </p:nvPr>
        </p:nvSpPr>
        <p:spPr/>
        <p:txBody>
          <a:bodyPr/>
          <a:lstStyle/>
          <a:p>
            <a:r>
              <a:rPr lang="en-US" dirty="0"/>
              <a:t>Proc File system</a:t>
            </a:r>
          </a:p>
        </p:txBody>
      </p:sp>
      <p:sp>
        <p:nvSpPr>
          <p:cNvPr id="4" name="Rectangle 1">
            <a:extLst>
              <a:ext uri="{FF2B5EF4-FFF2-40B4-BE49-F238E27FC236}">
                <a16:creationId xmlns:a16="http://schemas.microsoft.com/office/drawing/2014/main" id="{240C8A48-CAC9-4161-88D5-E5E3CA63159F}"/>
              </a:ext>
            </a:extLst>
          </p:cNvPr>
          <p:cNvSpPr>
            <a:spLocks noChangeArrowheads="1"/>
          </p:cNvSpPr>
          <p:nvPr/>
        </p:nvSpPr>
        <p:spPr bwMode="auto">
          <a:xfrm>
            <a:off x="1164370" y="2618838"/>
            <a:ext cx="7983074" cy="134575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anchor="ctr" anchorCtr="0" compatLnSpc="1">
            <a:prstTxWarp prst="textNoShape">
              <a:avLst/>
            </a:prstTxWarp>
            <a:spAutoFit/>
          </a:bodyPr>
          <a:lstStyle/>
          <a:p>
            <a:pPr defTabSz="754380" eaLnBrk="0" fontAlgn="base" hangingPunct="0">
              <a:spcBef>
                <a:spcPct val="0"/>
              </a:spcBef>
              <a:spcAft>
                <a:spcPct val="0"/>
              </a:spcAft>
            </a:pPr>
            <a:r>
              <a:rPr lang="en-US" altLang="en-US" sz="825" dirty="0">
                <a:solidFill>
                  <a:srgbClr val="000000"/>
                </a:solidFill>
                <a:latin typeface="Arial Unicode MS"/>
              </a:rPr>
              <a:t>&gt; cat /proc/stat</a:t>
            </a:r>
            <a:br>
              <a:rPr lang="en-US" altLang="en-US" sz="825" dirty="0">
                <a:solidFill>
                  <a:srgbClr val="000000"/>
                </a:solidFill>
                <a:latin typeface="Arial Unicode MS"/>
              </a:rPr>
            </a:br>
            <a:r>
              <a:rPr lang="en-US" altLang="en-US" sz="825" dirty="0" err="1">
                <a:solidFill>
                  <a:srgbClr val="000000"/>
                </a:solidFill>
                <a:latin typeface="Arial Unicode MS"/>
              </a:rPr>
              <a:t>cpu</a:t>
            </a:r>
            <a:r>
              <a:rPr lang="en-US" altLang="en-US" sz="825" dirty="0">
                <a:solidFill>
                  <a:srgbClr val="000000"/>
                </a:solidFill>
                <a:latin typeface="Arial Unicode MS"/>
              </a:rPr>
              <a:t> 2255 34 2290 22625563 6290 127 456</a:t>
            </a:r>
            <a:br>
              <a:rPr lang="en-US" altLang="en-US" sz="825" dirty="0">
                <a:solidFill>
                  <a:srgbClr val="000000"/>
                </a:solidFill>
                <a:latin typeface="Arial Unicode MS"/>
              </a:rPr>
            </a:br>
            <a:r>
              <a:rPr lang="en-US" altLang="en-US" sz="825" dirty="0">
                <a:solidFill>
                  <a:srgbClr val="000000"/>
                </a:solidFill>
                <a:latin typeface="Arial Unicode MS"/>
              </a:rPr>
              <a:t>cpu0 1132 34 1441 11311718 3675 127 438</a:t>
            </a:r>
            <a:br>
              <a:rPr lang="en-US" altLang="en-US" sz="825" dirty="0">
                <a:solidFill>
                  <a:srgbClr val="000000"/>
                </a:solidFill>
                <a:latin typeface="Arial Unicode MS"/>
              </a:rPr>
            </a:br>
            <a:r>
              <a:rPr lang="en-US" altLang="en-US" sz="825" dirty="0">
                <a:solidFill>
                  <a:srgbClr val="000000"/>
                </a:solidFill>
                <a:latin typeface="Arial Unicode MS"/>
              </a:rPr>
              <a:t>cpu1 1123 0 849 11313845 2614 0 18</a:t>
            </a:r>
            <a:br>
              <a:rPr lang="en-US" altLang="en-US" sz="825" dirty="0">
                <a:solidFill>
                  <a:srgbClr val="000000"/>
                </a:solidFill>
                <a:latin typeface="Arial Unicode MS"/>
              </a:rPr>
            </a:br>
            <a:r>
              <a:rPr lang="en-US" altLang="en-US" sz="825" dirty="0" err="1">
                <a:solidFill>
                  <a:srgbClr val="000000"/>
                </a:solidFill>
                <a:latin typeface="Arial Unicode MS"/>
              </a:rPr>
              <a:t>intr</a:t>
            </a:r>
            <a:r>
              <a:rPr lang="en-US" altLang="en-US" sz="825" dirty="0">
                <a:solidFill>
                  <a:srgbClr val="000000"/>
                </a:solidFill>
                <a:latin typeface="Arial Unicode MS"/>
              </a:rPr>
              <a:t> 114930548 113199788 3 0 5 263 0 4 [... lots more numbers ...]</a:t>
            </a:r>
            <a:br>
              <a:rPr lang="en-US" altLang="en-US" sz="825" dirty="0">
                <a:solidFill>
                  <a:srgbClr val="000000"/>
                </a:solidFill>
                <a:latin typeface="Arial Unicode MS"/>
              </a:rPr>
            </a:br>
            <a:r>
              <a:rPr lang="en-US" altLang="en-US" sz="825" dirty="0" err="1">
                <a:solidFill>
                  <a:srgbClr val="000000"/>
                </a:solidFill>
                <a:latin typeface="Arial Unicode MS"/>
              </a:rPr>
              <a:t>ctxt</a:t>
            </a:r>
            <a:r>
              <a:rPr lang="en-US" altLang="en-US" sz="825" dirty="0">
                <a:solidFill>
                  <a:srgbClr val="000000"/>
                </a:solidFill>
                <a:latin typeface="Arial Unicode MS"/>
              </a:rPr>
              <a:t> 1990473</a:t>
            </a:r>
            <a:br>
              <a:rPr lang="en-US" altLang="en-US" sz="825" dirty="0">
                <a:solidFill>
                  <a:srgbClr val="000000"/>
                </a:solidFill>
                <a:latin typeface="Arial Unicode MS"/>
              </a:rPr>
            </a:br>
            <a:r>
              <a:rPr lang="en-US" altLang="en-US" sz="825" dirty="0" err="1">
                <a:solidFill>
                  <a:srgbClr val="000000"/>
                </a:solidFill>
                <a:latin typeface="Arial Unicode MS"/>
              </a:rPr>
              <a:t>btime</a:t>
            </a:r>
            <a:r>
              <a:rPr lang="en-US" altLang="en-US" sz="825" dirty="0">
                <a:solidFill>
                  <a:srgbClr val="000000"/>
                </a:solidFill>
                <a:latin typeface="Arial Unicode MS"/>
              </a:rPr>
              <a:t> 1062191376</a:t>
            </a:r>
            <a:br>
              <a:rPr lang="en-US" altLang="en-US" sz="825" dirty="0">
                <a:solidFill>
                  <a:srgbClr val="000000"/>
                </a:solidFill>
                <a:latin typeface="Arial Unicode MS"/>
              </a:rPr>
            </a:br>
            <a:r>
              <a:rPr lang="en-US" altLang="en-US" sz="825" dirty="0">
                <a:solidFill>
                  <a:srgbClr val="000000"/>
                </a:solidFill>
                <a:latin typeface="Arial Unicode MS"/>
              </a:rPr>
              <a:t>processes 2915</a:t>
            </a:r>
            <a:br>
              <a:rPr lang="en-US" altLang="en-US" sz="825" dirty="0">
                <a:solidFill>
                  <a:srgbClr val="000000"/>
                </a:solidFill>
                <a:latin typeface="Arial Unicode MS"/>
              </a:rPr>
            </a:br>
            <a:r>
              <a:rPr lang="en-US" altLang="en-US" sz="825" dirty="0" err="1">
                <a:solidFill>
                  <a:srgbClr val="000000"/>
                </a:solidFill>
                <a:latin typeface="Arial Unicode MS"/>
              </a:rPr>
              <a:t>procs_running</a:t>
            </a:r>
            <a:r>
              <a:rPr lang="en-US" altLang="en-US" sz="825" dirty="0">
                <a:solidFill>
                  <a:srgbClr val="000000"/>
                </a:solidFill>
                <a:latin typeface="Arial Unicode MS"/>
              </a:rPr>
              <a:t> 1</a:t>
            </a:r>
            <a:br>
              <a:rPr lang="en-US" altLang="en-US" sz="825" dirty="0">
                <a:solidFill>
                  <a:srgbClr val="000000"/>
                </a:solidFill>
                <a:latin typeface="Arial Unicode MS"/>
              </a:rPr>
            </a:br>
            <a:r>
              <a:rPr lang="en-US" altLang="en-US" sz="825" dirty="0" err="1">
                <a:solidFill>
                  <a:srgbClr val="000000"/>
                </a:solidFill>
                <a:latin typeface="Arial Unicode MS"/>
              </a:rPr>
              <a:t>procs_blocked</a:t>
            </a:r>
            <a:r>
              <a:rPr lang="en-US" altLang="en-US" sz="825" dirty="0">
                <a:solidFill>
                  <a:srgbClr val="000000"/>
                </a:solidFill>
                <a:latin typeface="Arial Unicode MS"/>
              </a:rPr>
              <a:t> 0</a:t>
            </a:r>
            <a:r>
              <a:rPr lang="en-US" altLang="en-US" sz="413" dirty="0"/>
              <a:t> </a:t>
            </a:r>
            <a:endParaRPr lang="en-US" altLang="en-US" sz="1485" dirty="0">
              <a:latin typeface="Arial" panose="020B0604020202020204" pitchFamily="34" charset="0"/>
            </a:endParaRPr>
          </a:p>
        </p:txBody>
      </p:sp>
      <p:sp>
        <p:nvSpPr>
          <p:cNvPr id="6" name="Rectangle 5">
            <a:extLst>
              <a:ext uri="{FF2B5EF4-FFF2-40B4-BE49-F238E27FC236}">
                <a16:creationId xmlns:a16="http://schemas.microsoft.com/office/drawing/2014/main" id="{132D5E8E-E563-4B20-BE31-6A17A72FFF59}"/>
              </a:ext>
            </a:extLst>
          </p:cNvPr>
          <p:cNvSpPr/>
          <p:nvPr/>
        </p:nvSpPr>
        <p:spPr>
          <a:xfrm>
            <a:off x="602685" y="4628162"/>
            <a:ext cx="3259413" cy="777905"/>
          </a:xfrm>
          <a:prstGeom prst="rect">
            <a:avLst/>
          </a:prstGeom>
        </p:spPr>
        <p:txBody>
          <a:bodyPr wrap="square">
            <a:spAutoFit/>
          </a:bodyPr>
          <a:lstStyle/>
          <a:p>
            <a:r>
              <a:rPr lang="en-US" sz="1485" dirty="0">
                <a:solidFill>
                  <a:srgbClr val="000000"/>
                </a:solidFill>
                <a:latin typeface="Verdana" panose="020B0604030504040204" pitchFamily="34" charset="0"/>
              </a:rPr>
              <a:t>The very first "</a:t>
            </a:r>
            <a:r>
              <a:rPr lang="en-US" sz="1485" dirty="0" err="1">
                <a:solidFill>
                  <a:srgbClr val="000000"/>
                </a:solidFill>
                <a:latin typeface="Verdana" panose="020B0604030504040204" pitchFamily="34" charset="0"/>
              </a:rPr>
              <a:t>cpu</a:t>
            </a:r>
            <a:r>
              <a:rPr lang="en-US" sz="1485" dirty="0">
                <a:solidFill>
                  <a:srgbClr val="000000"/>
                </a:solidFill>
                <a:latin typeface="Verdana" panose="020B0604030504040204" pitchFamily="34" charset="0"/>
              </a:rPr>
              <a:t>" line aggregates the numbers in all of the other "</a:t>
            </a:r>
            <a:r>
              <a:rPr lang="en-US" sz="1485" dirty="0" err="1">
                <a:solidFill>
                  <a:srgbClr val="000000"/>
                </a:solidFill>
                <a:latin typeface="Verdana" panose="020B0604030504040204" pitchFamily="34" charset="0"/>
              </a:rPr>
              <a:t>cpuN</a:t>
            </a:r>
            <a:r>
              <a:rPr lang="en-US" sz="1485" dirty="0">
                <a:solidFill>
                  <a:srgbClr val="000000"/>
                </a:solidFill>
                <a:latin typeface="Verdana" panose="020B0604030504040204" pitchFamily="34" charset="0"/>
              </a:rPr>
              <a:t>" lines.</a:t>
            </a:r>
            <a:endParaRPr lang="en-US" sz="1485" dirty="0"/>
          </a:p>
        </p:txBody>
      </p:sp>
      <p:sp>
        <p:nvSpPr>
          <p:cNvPr id="10" name="Rectangle 9">
            <a:extLst>
              <a:ext uri="{FF2B5EF4-FFF2-40B4-BE49-F238E27FC236}">
                <a16:creationId xmlns:a16="http://schemas.microsoft.com/office/drawing/2014/main" id="{2D5875DC-FE32-4ED4-A330-A65E17DEB841}"/>
              </a:ext>
            </a:extLst>
          </p:cNvPr>
          <p:cNvSpPr/>
          <p:nvPr/>
        </p:nvSpPr>
        <p:spPr>
          <a:xfrm>
            <a:off x="1447262" y="2791529"/>
            <a:ext cx="1795752" cy="11889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1485"/>
          </a:p>
        </p:txBody>
      </p:sp>
      <p:sp>
        <p:nvSpPr>
          <p:cNvPr id="13" name="Rectangle 12">
            <a:extLst>
              <a:ext uri="{FF2B5EF4-FFF2-40B4-BE49-F238E27FC236}">
                <a16:creationId xmlns:a16="http://schemas.microsoft.com/office/drawing/2014/main" id="{008E4E25-AF17-4D03-9BFF-655B500F5014}"/>
              </a:ext>
            </a:extLst>
          </p:cNvPr>
          <p:cNvSpPr/>
          <p:nvPr/>
        </p:nvSpPr>
        <p:spPr>
          <a:xfrm>
            <a:off x="1164369" y="6053479"/>
            <a:ext cx="7437203" cy="320857"/>
          </a:xfrm>
          <a:prstGeom prst="rect">
            <a:avLst/>
          </a:prstGeom>
        </p:spPr>
        <p:txBody>
          <a:bodyPr wrap="square">
            <a:spAutoFit/>
          </a:bodyPr>
          <a:lstStyle/>
          <a:p>
            <a:r>
              <a:rPr lang="en-US" sz="1485" dirty="0"/>
              <a:t>See </a:t>
            </a:r>
            <a:r>
              <a:rPr lang="en-US" sz="1485" b="1" dirty="0"/>
              <a:t>https://www.centos.org/docs/5/html/5.2/Deployment_Guide/s1-proc-topfiles.html</a:t>
            </a:r>
          </a:p>
        </p:txBody>
      </p:sp>
    </p:spTree>
    <p:extLst>
      <p:ext uri="{BB962C8B-B14F-4D97-AF65-F5344CB8AC3E}">
        <p14:creationId xmlns:p14="http://schemas.microsoft.com/office/powerpoint/2010/main" val="3221793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3FD6-A222-42E2-9161-7059F0F0EFEA}"/>
              </a:ext>
            </a:extLst>
          </p:cNvPr>
          <p:cNvSpPr>
            <a:spLocks noGrp="1"/>
          </p:cNvSpPr>
          <p:nvPr>
            <p:ph type="title"/>
          </p:nvPr>
        </p:nvSpPr>
        <p:spPr/>
        <p:txBody>
          <a:bodyPr/>
          <a:lstStyle/>
          <a:p>
            <a:r>
              <a:rPr lang="en-US" dirty="0"/>
              <a:t>Proc File system</a:t>
            </a:r>
          </a:p>
        </p:txBody>
      </p:sp>
      <p:sp>
        <p:nvSpPr>
          <p:cNvPr id="4" name="Rectangle 1">
            <a:extLst>
              <a:ext uri="{FF2B5EF4-FFF2-40B4-BE49-F238E27FC236}">
                <a16:creationId xmlns:a16="http://schemas.microsoft.com/office/drawing/2014/main" id="{240C8A48-CAC9-4161-88D5-E5E3CA63159F}"/>
              </a:ext>
            </a:extLst>
          </p:cNvPr>
          <p:cNvSpPr>
            <a:spLocks noChangeArrowheads="1"/>
          </p:cNvSpPr>
          <p:nvPr/>
        </p:nvSpPr>
        <p:spPr bwMode="auto">
          <a:xfrm>
            <a:off x="1164370" y="2618838"/>
            <a:ext cx="7983074" cy="134575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anchor="ctr" anchorCtr="0" compatLnSpc="1">
            <a:prstTxWarp prst="textNoShape">
              <a:avLst/>
            </a:prstTxWarp>
            <a:spAutoFit/>
          </a:bodyPr>
          <a:lstStyle/>
          <a:p>
            <a:pPr defTabSz="754380" eaLnBrk="0" fontAlgn="base" hangingPunct="0">
              <a:spcBef>
                <a:spcPct val="0"/>
              </a:spcBef>
              <a:spcAft>
                <a:spcPct val="0"/>
              </a:spcAft>
            </a:pPr>
            <a:r>
              <a:rPr lang="en-US" altLang="en-US" sz="825" dirty="0">
                <a:solidFill>
                  <a:srgbClr val="000000"/>
                </a:solidFill>
                <a:latin typeface="Arial Unicode MS"/>
              </a:rPr>
              <a:t>&gt; cat /proc/stat</a:t>
            </a:r>
            <a:br>
              <a:rPr lang="en-US" altLang="en-US" sz="825" dirty="0">
                <a:solidFill>
                  <a:srgbClr val="000000"/>
                </a:solidFill>
                <a:latin typeface="Arial Unicode MS"/>
              </a:rPr>
            </a:br>
            <a:r>
              <a:rPr lang="en-US" altLang="en-US" sz="825" dirty="0" err="1">
                <a:solidFill>
                  <a:srgbClr val="000000"/>
                </a:solidFill>
                <a:latin typeface="Arial Unicode MS"/>
              </a:rPr>
              <a:t>cpu</a:t>
            </a:r>
            <a:r>
              <a:rPr lang="en-US" altLang="en-US" sz="825" dirty="0">
                <a:solidFill>
                  <a:srgbClr val="000000"/>
                </a:solidFill>
                <a:latin typeface="Arial Unicode MS"/>
              </a:rPr>
              <a:t> 2255 34 2290 22625563 6290 127 456</a:t>
            </a:r>
            <a:br>
              <a:rPr lang="en-US" altLang="en-US" sz="825" dirty="0">
                <a:solidFill>
                  <a:srgbClr val="000000"/>
                </a:solidFill>
                <a:latin typeface="Arial Unicode MS"/>
              </a:rPr>
            </a:br>
            <a:r>
              <a:rPr lang="en-US" altLang="en-US" sz="825" dirty="0">
                <a:solidFill>
                  <a:srgbClr val="000000"/>
                </a:solidFill>
                <a:latin typeface="Arial Unicode MS"/>
              </a:rPr>
              <a:t>cpu0 1132 34 1441 11311718 3675 127 438</a:t>
            </a:r>
            <a:br>
              <a:rPr lang="en-US" altLang="en-US" sz="825" dirty="0">
                <a:solidFill>
                  <a:srgbClr val="000000"/>
                </a:solidFill>
                <a:latin typeface="Arial Unicode MS"/>
              </a:rPr>
            </a:br>
            <a:r>
              <a:rPr lang="en-US" altLang="en-US" sz="825" dirty="0">
                <a:solidFill>
                  <a:srgbClr val="000000"/>
                </a:solidFill>
                <a:latin typeface="Arial Unicode MS"/>
              </a:rPr>
              <a:t>cpu1 1123 0 849 11313845 2614 0 18</a:t>
            </a:r>
            <a:br>
              <a:rPr lang="en-US" altLang="en-US" sz="825" dirty="0">
                <a:solidFill>
                  <a:srgbClr val="000000"/>
                </a:solidFill>
                <a:latin typeface="Arial Unicode MS"/>
              </a:rPr>
            </a:br>
            <a:r>
              <a:rPr lang="en-US" altLang="en-US" sz="825" dirty="0" err="1">
                <a:solidFill>
                  <a:srgbClr val="000000"/>
                </a:solidFill>
                <a:latin typeface="Arial Unicode MS"/>
              </a:rPr>
              <a:t>intr</a:t>
            </a:r>
            <a:r>
              <a:rPr lang="en-US" altLang="en-US" sz="825" dirty="0">
                <a:solidFill>
                  <a:srgbClr val="000000"/>
                </a:solidFill>
                <a:latin typeface="Arial Unicode MS"/>
              </a:rPr>
              <a:t> 114930548 113199788 3 0 5 263 0 4 [... lots more numbers ...]</a:t>
            </a:r>
            <a:br>
              <a:rPr lang="en-US" altLang="en-US" sz="825" dirty="0">
                <a:solidFill>
                  <a:srgbClr val="000000"/>
                </a:solidFill>
                <a:latin typeface="Arial Unicode MS"/>
              </a:rPr>
            </a:br>
            <a:r>
              <a:rPr lang="en-US" altLang="en-US" sz="825" dirty="0" err="1">
                <a:solidFill>
                  <a:srgbClr val="000000"/>
                </a:solidFill>
                <a:latin typeface="Arial Unicode MS"/>
              </a:rPr>
              <a:t>ctxt</a:t>
            </a:r>
            <a:r>
              <a:rPr lang="en-US" altLang="en-US" sz="825" dirty="0">
                <a:solidFill>
                  <a:srgbClr val="000000"/>
                </a:solidFill>
                <a:latin typeface="Arial Unicode MS"/>
              </a:rPr>
              <a:t> 1990473</a:t>
            </a:r>
            <a:br>
              <a:rPr lang="en-US" altLang="en-US" sz="825" dirty="0">
                <a:solidFill>
                  <a:srgbClr val="000000"/>
                </a:solidFill>
                <a:latin typeface="Arial Unicode MS"/>
              </a:rPr>
            </a:br>
            <a:r>
              <a:rPr lang="en-US" altLang="en-US" sz="825" dirty="0" err="1">
                <a:solidFill>
                  <a:srgbClr val="000000"/>
                </a:solidFill>
                <a:latin typeface="Arial Unicode MS"/>
              </a:rPr>
              <a:t>btime</a:t>
            </a:r>
            <a:r>
              <a:rPr lang="en-US" altLang="en-US" sz="825" dirty="0">
                <a:solidFill>
                  <a:srgbClr val="000000"/>
                </a:solidFill>
                <a:latin typeface="Arial Unicode MS"/>
              </a:rPr>
              <a:t> 1062191376</a:t>
            </a:r>
            <a:br>
              <a:rPr lang="en-US" altLang="en-US" sz="825" dirty="0">
                <a:solidFill>
                  <a:srgbClr val="000000"/>
                </a:solidFill>
                <a:latin typeface="Arial Unicode MS"/>
              </a:rPr>
            </a:br>
            <a:r>
              <a:rPr lang="en-US" altLang="en-US" sz="825" dirty="0">
                <a:solidFill>
                  <a:srgbClr val="000000"/>
                </a:solidFill>
                <a:latin typeface="Arial Unicode MS"/>
              </a:rPr>
              <a:t>processes 2915</a:t>
            </a:r>
            <a:br>
              <a:rPr lang="en-US" altLang="en-US" sz="825" dirty="0">
                <a:solidFill>
                  <a:srgbClr val="000000"/>
                </a:solidFill>
                <a:latin typeface="Arial Unicode MS"/>
              </a:rPr>
            </a:br>
            <a:r>
              <a:rPr lang="en-US" altLang="en-US" sz="825" dirty="0" err="1">
                <a:solidFill>
                  <a:srgbClr val="000000"/>
                </a:solidFill>
                <a:latin typeface="Arial Unicode MS"/>
              </a:rPr>
              <a:t>procs_running</a:t>
            </a:r>
            <a:r>
              <a:rPr lang="en-US" altLang="en-US" sz="825" dirty="0">
                <a:solidFill>
                  <a:srgbClr val="000000"/>
                </a:solidFill>
                <a:latin typeface="Arial Unicode MS"/>
              </a:rPr>
              <a:t> 1</a:t>
            </a:r>
            <a:br>
              <a:rPr lang="en-US" altLang="en-US" sz="825" dirty="0">
                <a:solidFill>
                  <a:srgbClr val="000000"/>
                </a:solidFill>
                <a:latin typeface="Arial Unicode MS"/>
              </a:rPr>
            </a:br>
            <a:r>
              <a:rPr lang="en-US" altLang="en-US" sz="825" dirty="0" err="1">
                <a:solidFill>
                  <a:srgbClr val="000000"/>
                </a:solidFill>
                <a:latin typeface="Arial Unicode MS"/>
              </a:rPr>
              <a:t>procs_blocked</a:t>
            </a:r>
            <a:r>
              <a:rPr lang="en-US" altLang="en-US" sz="825" dirty="0">
                <a:solidFill>
                  <a:srgbClr val="000000"/>
                </a:solidFill>
                <a:latin typeface="Arial Unicode MS"/>
              </a:rPr>
              <a:t> 0</a:t>
            </a:r>
            <a:r>
              <a:rPr lang="en-US" altLang="en-US" sz="413" dirty="0"/>
              <a:t> </a:t>
            </a:r>
            <a:endParaRPr lang="en-US" altLang="en-US" sz="1485" dirty="0">
              <a:latin typeface="Arial" panose="020B0604020202020204" pitchFamily="34" charset="0"/>
            </a:endParaRPr>
          </a:p>
        </p:txBody>
      </p:sp>
      <p:sp>
        <p:nvSpPr>
          <p:cNvPr id="6" name="Rectangle 5">
            <a:extLst>
              <a:ext uri="{FF2B5EF4-FFF2-40B4-BE49-F238E27FC236}">
                <a16:creationId xmlns:a16="http://schemas.microsoft.com/office/drawing/2014/main" id="{132D5E8E-E563-4B20-BE31-6A17A72FFF59}"/>
              </a:ext>
            </a:extLst>
          </p:cNvPr>
          <p:cNvSpPr/>
          <p:nvPr/>
        </p:nvSpPr>
        <p:spPr>
          <a:xfrm>
            <a:off x="602685" y="4628162"/>
            <a:ext cx="3259413" cy="777905"/>
          </a:xfrm>
          <a:prstGeom prst="rect">
            <a:avLst/>
          </a:prstGeom>
        </p:spPr>
        <p:txBody>
          <a:bodyPr wrap="square">
            <a:spAutoFit/>
          </a:bodyPr>
          <a:lstStyle/>
          <a:p>
            <a:r>
              <a:rPr lang="en-US" sz="1485" dirty="0">
                <a:solidFill>
                  <a:srgbClr val="000000"/>
                </a:solidFill>
                <a:latin typeface="Verdana" panose="020B0604030504040204" pitchFamily="34" charset="0"/>
              </a:rPr>
              <a:t>The very first "</a:t>
            </a:r>
            <a:r>
              <a:rPr lang="en-US" sz="1485" dirty="0" err="1">
                <a:solidFill>
                  <a:srgbClr val="000000"/>
                </a:solidFill>
                <a:latin typeface="Verdana" panose="020B0604030504040204" pitchFamily="34" charset="0"/>
              </a:rPr>
              <a:t>cpu</a:t>
            </a:r>
            <a:r>
              <a:rPr lang="en-US" sz="1485" dirty="0">
                <a:solidFill>
                  <a:srgbClr val="000000"/>
                </a:solidFill>
                <a:latin typeface="Verdana" panose="020B0604030504040204" pitchFamily="34" charset="0"/>
              </a:rPr>
              <a:t>" line aggregates the numbers in all of the other "</a:t>
            </a:r>
            <a:r>
              <a:rPr lang="en-US" sz="1485" dirty="0" err="1">
                <a:solidFill>
                  <a:srgbClr val="000000"/>
                </a:solidFill>
                <a:latin typeface="Verdana" panose="020B0604030504040204" pitchFamily="34" charset="0"/>
              </a:rPr>
              <a:t>cpuN</a:t>
            </a:r>
            <a:r>
              <a:rPr lang="en-US" sz="1485" dirty="0">
                <a:solidFill>
                  <a:srgbClr val="000000"/>
                </a:solidFill>
                <a:latin typeface="Verdana" panose="020B0604030504040204" pitchFamily="34" charset="0"/>
              </a:rPr>
              <a:t>" lines.</a:t>
            </a:r>
            <a:endParaRPr lang="en-US" sz="1485" dirty="0"/>
          </a:p>
        </p:txBody>
      </p:sp>
      <p:sp>
        <p:nvSpPr>
          <p:cNvPr id="9" name="Rectangle 8">
            <a:extLst>
              <a:ext uri="{FF2B5EF4-FFF2-40B4-BE49-F238E27FC236}">
                <a16:creationId xmlns:a16="http://schemas.microsoft.com/office/drawing/2014/main" id="{AF28C3C5-366B-4F4F-BF50-EF24478AD13C}"/>
              </a:ext>
            </a:extLst>
          </p:cNvPr>
          <p:cNvSpPr/>
          <p:nvPr/>
        </p:nvSpPr>
        <p:spPr>
          <a:xfrm>
            <a:off x="4806439" y="4466842"/>
            <a:ext cx="5029200" cy="1920526"/>
          </a:xfrm>
          <a:prstGeom prst="rect">
            <a:avLst/>
          </a:prstGeom>
        </p:spPr>
        <p:txBody>
          <a:bodyPr>
            <a:spAutoFit/>
          </a:bodyPr>
          <a:lstStyle/>
          <a:p>
            <a:r>
              <a:rPr lang="en-US" sz="1485" dirty="0" err="1"/>
              <a:t>Cpu</a:t>
            </a:r>
            <a:r>
              <a:rPr lang="en-US" sz="1485" dirty="0"/>
              <a:t> Line</a:t>
            </a:r>
          </a:p>
          <a:p>
            <a:r>
              <a:rPr lang="en-US" sz="1485" dirty="0"/>
              <a:t>user: normal processes executing in user mode</a:t>
            </a:r>
          </a:p>
          <a:p>
            <a:r>
              <a:rPr lang="en-US" sz="1485" dirty="0"/>
              <a:t>nice: </a:t>
            </a:r>
            <a:r>
              <a:rPr lang="en-US" sz="1485" dirty="0" err="1"/>
              <a:t>niced</a:t>
            </a:r>
            <a:r>
              <a:rPr lang="en-US" sz="1485" dirty="0"/>
              <a:t> processes executing in user mode</a:t>
            </a:r>
          </a:p>
          <a:p>
            <a:r>
              <a:rPr lang="en-US" sz="1485" dirty="0"/>
              <a:t>system: processes executing in kernel mode</a:t>
            </a:r>
          </a:p>
          <a:p>
            <a:r>
              <a:rPr lang="en-US" sz="1485" dirty="0"/>
              <a:t>idle: twiddling thumbs</a:t>
            </a:r>
          </a:p>
          <a:p>
            <a:r>
              <a:rPr lang="en-US" sz="1485" dirty="0" err="1"/>
              <a:t>iowait</a:t>
            </a:r>
            <a:r>
              <a:rPr lang="en-US" sz="1485" dirty="0"/>
              <a:t>: waiting for I/O to complete</a:t>
            </a:r>
          </a:p>
          <a:p>
            <a:r>
              <a:rPr lang="en-US" sz="1485" dirty="0" err="1"/>
              <a:t>irq</a:t>
            </a:r>
            <a:r>
              <a:rPr lang="en-US" sz="1485" dirty="0"/>
              <a:t>: servicing interrupts</a:t>
            </a:r>
          </a:p>
          <a:p>
            <a:r>
              <a:rPr lang="en-US" sz="1485" dirty="0" err="1"/>
              <a:t>softirq</a:t>
            </a:r>
            <a:r>
              <a:rPr lang="en-US" sz="1485" dirty="0"/>
              <a:t>: servicing </a:t>
            </a:r>
            <a:r>
              <a:rPr lang="en-US" sz="1485" dirty="0" err="1"/>
              <a:t>softirqs</a:t>
            </a:r>
            <a:endParaRPr lang="en-US" sz="1485" dirty="0"/>
          </a:p>
        </p:txBody>
      </p:sp>
      <p:sp>
        <p:nvSpPr>
          <p:cNvPr id="10" name="Rectangle 9">
            <a:extLst>
              <a:ext uri="{FF2B5EF4-FFF2-40B4-BE49-F238E27FC236}">
                <a16:creationId xmlns:a16="http://schemas.microsoft.com/office/drawing/2014/main" id="{2D5875DC-FE32-4ED4-A330-A65E17DEB841}"/>
              </a:ext>
            </a:extLst>
          </p:cNvPr>
          <p:cNvSpPr/>
          <p:nvPr/>
        </p:nvSpPr>
        <p:spPr>
          <a:xfrm>
            <a:off x="1447262" y="2791529"/>
            <a:ext cx="1795752" cy="11889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1485"/>
          </a:p>
        </p:txBody>
      </p:sp>
      <p:cxnSp>
        <p:nvCxnSpPr>
          <p:cNvPr id="12" name="Straight Arrow Connector 11">
            <a:extLst>
              <a:ext uri="{FF2B5EF4-FFF2-40B4-BE49-F238E27FC236}">
                <a16:creationId xmlns:a16="http://schemas.microsoft.com/office/drawing/2014/main" id="{19FF3D66-354A-4B20-BC57-321448889F54}"/>
              </a:ext>
            </a:extLst>
          </p:cNvPr>
          <p:cNvCxnSpPr/>
          <p:nvPr/>
        </p:nvCxnSpPr>
        <p:spPr>
          <a:xfrm>
            <a:off x="3243014" y="2865327"/>
            <a:ext cx="1701455" cy="1726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7145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3FD6-A222-42E2-9161-7059F0F0EFEA}"/>
              </a:ext>
            </a:extLst>
          </p:cNvPr>
          <p:cNvSpPr>
            <a:spLocks noGrp="1"/>
          </p:cNvSpPr>
          <p:nvPr>
            <p:ph type="title"/>
          </p:nvPr>
        </p:nvSpPr>
        <p:spPr/>
        <p:txBody>
          <a:bodyPr/>
          <a:lstStyle/>
          <a:p>
            <a:r>
              <a:rPr lang="en-US" dirty="0"/>
              <a:t>Proc File system</a:t>
            </a:r>
          </a:p>
        </p:txBody>
      </p:sp>
      <p:sp>
        <p:nvSpPr>
          <p:cNvPr id="4" name="Rectangle 1">
            <a:extLst>
              <a:ext uri="{FF2B5EF4-FFF2-40B4-BE49-F238E27FC236}">
                <a16:creationId xmlns:a16="http://schemas.microsoft.com/office/drawing/2014/main" id="{240C8A48-CAC9-4161-88D5-E5E3CA63159F}"/>
              </a:ext>
            </a:extLst>
          </p:cNvPr>
          <p:cNvSpPr>
            <a:spLocks noChangeArrowheads="1"/>
          </p:cNvSpPr>
          <p:nvPr/>
        </p:nvSpPr>
        <p:spPr bwMode="auto">
          <a:xfrm>
            <a:off x="1164370" y="2618838"/>
            <a:ext cx="7983074" cy="134575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anchor="ctr" anchorCtr="0" compatLnSpc="1">
            <a:prstTxWarp prst="textNoShape">
              <a:avLst/>
            </a:prstTxWarp>
            <a:spAutoFit/>
          </a:bodyPr>
          <a:lstStyle/>
          <a:p>
            <a:pPr defTabSz="754380" eaLnBrk="0" fontAlgn="base" hangingPunct="0">
              <a:spcBef>
                <a:spcPct val="0"/>
              </a:spcBef>
              <a:spcAft>
                <a:spcPct val="0"/>
              </a:spcAft>
            </a:pPr>
            <a:r>
              <a:rPr lang="en-US" altLang="en-US" sz="825" dirty="0">
                <a:solidFill>
                  <a:srgbClr val="000000"/>
                </a:solidFill>
                <a:latin typeface="Arial Unicode MS"/>
              </a:rPr>
              <a:t>&gt; cat /proc/stat</a:t>
            </a:r>
            <a:br>
              <a:rPr lang="en-US" altLang="en-US" sz="825" dirty="0">
                <a:solidFill>
                  <a:srgbClr val="000000"/>
                </a:solidFill>
                <a:latin typeface="Arial Unicode MS"/>
              </a:rPr>
            </a:br>
            <a:r>
              <a:rPr lang="en-US" altLang="en-US" sz="825" dirty="0" err="1">
                <a:solidFill>
                  <a:srgbClr val="000000"/>
                </a:solidFill>
                <a:latin typeface="Arial Unicode MS"/>
              </a:rPr>
              <a:t>cpu</a:t>
            </a:r>
            <a:r>
              <a:rPr lang="en-US" altLang="en-US" sz="825" dirty="0">
                <a:solidFill>
                  <a:srgbClr val="000000"/>
                </a:solidFill>
                <a:latin typeface="Arial Unicode MS"/>
              </a:rPr>
              <a:t> 2255 34 2290 22625563 6290 127 456</a:t>
            </a:r>
            <a:br>
              <a:rPr lang="en-US" altLang="en-US" sz="825" dirty="0">
                <a:solidFill>
                  <a:srgbClr val="000000"/>
                </a:solidFill>
                <a:latin typeface="Arial Unicode MS"/>
              </a:rPr>
            </a:br>
            <a:r>
              <a:rPr lang="en-US" altLang="en-US" sz="825" dirty="0">
                <a:solidFill>
                  <a:srgbClr val="000000"/>
                </a:solidFill>
                <a:latin typeface="Arial Unicode MS"/>
              </a:rPr>
              <a:t>cpu0 1132 34 1441 11311718 3675 127 438</a:t>
            </a:r>
            <a:br>
              <a:rPr lang="en-US" altLang="en-US" sz="825" dirty="0">
                <a:solidFill>
                  <a:srgbClr val="000000"/>
                </a:solidFill>
                <a:latin typeface="Arial Unicode MS"/>
              </a:rPr>
            </a:br>
            <a:r>
              <a:rPr lang="en-US" altLang="en-US" sz="825" dirty="0">
                <a:solidFill>
                  <a:srgbClr val="000000"/>
                </a:solidFill>
                <a:latin typeface="Arial Unicode MS"/>
              </a:rPr>
              <a:t>cpu1 1123 0 849 11313845 2614 0 18</a:t>
            </a:r>
            <a:br>
              <a:rPr lang="en-US" altLang="en-US" sz="825" dirty="0">
                <a:solidFill>
                  <a:srgbClr val="000000"/>
                </a:solidFill>
                <a:latin typeface="Arial Unicode MS"/>
              </a:rPr>
            </a:br>
            <a:r>
              <a:rPr lang="en-US" altLang="en-US" sz="825" dirty="0" err="1">
                <a:solidFill>
                  <a:srgbClr val="000000"/>
                </a:solidFill>
                <a:latin typeface="Arial Unicode MS"/>
              </a:rPr>
              <a:t>intr</a:t>
            </a:r>
            <a:r>
              <a:rPr lang="en-US" altLang="en-US" sz="825" dirty="0">
                <a:solidFill>
                  <a:srgbClr val="000000"/>
                </a:solidFill>
                <a:latin typeface="Arial Unicode MS"/>
              </a:rPr>
              <a:t> 114930548 113199788 3 0 5 263 0 4 [... lots more numbers ...]</a:t>
            </a:r>
            <a:br>
              <a:rPr lang="en-US" altLang="en-US" sz="825" dirty="0">
                <a:solidFill>
                  <a:srgbClr val="000000"/>
                </a:solidFill>
                <a:latin typeface="Arial Unicode MS"/>
              </a:rPr>
            </a:br>
            <a:r>
              <a:rPr lang="en-US" altLang="en-US" sz="825" dirty="0" err="1">
                <a:solidFill>
                  <a:srgbClr val="000000"/>
                </a:solidFill>
                <a:latin typeface="Arial Unicode MS"/>
              </a:rPr>
              <a:t>ctxt</a:t>
            </a:r>
            <a:r>
              <a:rPr lang="en-US" altLang="en-US" sz="825" dirty="0">
                <a:solidFill>
                  <a:srgbClr val="000000"/>
                </a:solidFill>
                <a:latin typeface="Arial Unicode MS"/>
              </a:rPr>
              <a:t> 1990473</a:t>
            </a:r>
            <a:br>
              <a:rPr lang="en-US" altLang="en-US" sz="825" dirty="0">
                <a:solidFill>
                  <a:srgbClr val="000000"/>
                </a:solidFill>
                <a:latin typeface="Arial Unicode MS"/>
              </a:rPr>
            </a:br>
            <a:r>
              <a:rPr lang="en-US" altLang="en-US" sz="825" dirty="0" err="1">
                <a:solidFill>
                  <a:srgbClr val="000000"/>
                </a:solidFill>
                <a:latin typeface="Arial Unicode MS"/>
              </a:rPr>
              <a:t>btime</a:t>
            </a:r>
            <a:r>
              <a:rPr lang="en-US" altLang="en-US" sz="825" dirty="0">
                <a:solidFill>
                  <a:srgbClr val="000000"/>
                </a:solidFill>
                <a:latin typeface="Arial Unicode MS"/>
              </a:rPr>
              <a:t> 1062191376</a:t>
            </a:r>
            <a:br>
              <a:rPr lang="en-US" altLang="en-US" sz="825" dirty="0">
                <a:solidFill>
                  <a:srgbClr val="000000"/>
                </a:solidFill>
                <a:latin typeface="Arial Unicode MS"/>
              </a:rPr>
            </a:br>
            <a:r>
              <a:rPr lang="en-US" altLang="en-US" sz="825" dirty="0">
                <a:solidFill>
                  <a:srgbClr val="000000"/>
                </a:solidFill>
                <a:latin typeface="Arial Unicode MS"/>
              </a:rPr>
              <a:t>processes 2915</a:t>
            </a:r>
            <a:br>
              <a:rPr lang="en-US" altLang="en-US" sz="825" dirty="0">
                <a:solidFill>
                  <a:srgbClr val="000000"/>
                </a:solidFill>
                <a:latin typeface="Arial Unicode MS"/>
              </a:rPr>
            </a:br>
            <a:r>
              <a:rPr lang="en-US" altLang="en-US" sz="825" dirty="0" err="1">
                <a:solidFill>
                  <a:srgbClr val="000000"/>
                </a:solidFill>
                <a:latin typeface="Arial Unicode MS"/>
              </a:rPr>
              <a:t>procs_running</a:t>
            </a:r>
            <a:r>
              <a:rPr lang="en-US" altLang="en-US" sz="825" dirty="0">
                <a:solidFill>
                  <a:srgbClr val="000000"/>
                </a:solidFill>
                <a:latin typeface="Arial Unicode MS"/>
              </a:rPr>
              <a:t> 1</a:t>
            </a:r>
            <a:br>
              <a:rPr lang="en-US" altLang="en-US" sz="825" dirty="0">
                <a:solidFill>
                  <a:srgbClr val="000000"/>
                </a:solidFill>
                <a:latin typeface="Arial Unicode MS"/>
              </a:rPr>
            </a:br>
            <a:r>
              <a:rPr lang="en-US" altLang="en-US" sz="825" dirty="0" err="1">
                <a:solidFill>
                  <a:srgbClr val="000000"/>
                </a:solidFill>
                <a:latin typeface="Arial Unicode MS"/>
              </a:rPr>
              <a:t>procs_blocked</a:t>
            </a:r>
            <a:r>
              <a:rPr lang="en-US" altLang="en-US" sz="825" dirty="0">
                <a:solidFill>
                  <a:srgbClr val="000000"/>
                </a:solidFill>
                <a:latin typeface="Arial Unicode MS"/>
              </a:rPr>
              <a:t> 0</a:t>
            </a:r>
            <a:r>
              <a:rPr lang="en-US" altLang="en-US" sz="413" dirty="0"/>
              <a:t> </a:t>
            </a:r>
            <a:endParaRPr lang="en-US" altLang="en-US" sz="1485" dirty="0">
              <a:latin typeface="Arial" panose="020B0604020202020204" pitchFamily="34" charset="0"/>
            </a:endParaRPr>
          </a:p>
        </p:txBody>
      </p:sp>
      <p:sp>
        <p:nvSpPr>
          <p:cNvPr id="6" name="Rectangle 5">
            <a:extLst>
              <a:ext uri="{FF2B5EF4-FFF2-40B4-BE49-F238E27FC236}">
                <a16:creationId xmlns:a16="http://schemas.microsoft.com/office/drawing/2014/main" id="{132D5E8E-E563-4B20-BE31-6A17A72FFF59}"/>
              </a:ext>
            </a:extLst>
          </p:cNvPr>
          <p:cNvSpPr/>
          <p:nvPr/>
        </p:nvSpPr>
        <p:spPr>
          <a:xfrm>
            <a:off x="602685" y="4628162"/>
            <a:ext cx="3259413" cy="777905"/>
          </a:xfrm>
          <a:prstGeom prst="rect">
            <a:avLst/>
          </a:prstGeom>
        </p:spPr>
        <p:txBody>
          <a:bodyPr wrap="square">
            <a:spAutoFit/>
          </a:bodyPr>
          <a:lstStyle/>
          <a:p>
            <a:r>
              <a:rPr lang="en-US" sz="1485" dirty="0">
                <a:solidFill>
                  <a:srgbClr val="000000"/>
                </a:solidFill>
                <a:latin typeface="Verdana" panose="020B0604030504040204" pitchFamily="34" charset="0"/>
              </a:rPr>
              <a:t>The very first "</a:t>
            </a:r>
            <a:r>
              <a:rPr lang="en-US" sz="1485" dirty="0" err="1">
                <a:solidFill>
                  <a:srgbClr val="000000"/>
                </a:solidFill>
                <a:latin typeface="Verdana" panose="020B0604030504040204" pitchFamily="34" charset="0"/>
              </a:rPr>
              <a:t>cpu</a:t>
            </a:r>
            <a:r>
              <a:rPr lang="en-US" sz="1485" dirty="0">
                <a:solidFill>
                  <a:srgbClr val="000000"/>
                </a:solidFill>
                <a:latin typeface="Verdana" panose="020B0604030504040204" pitchFamily="34" charset="0"/>
              </a:rPr>
              <a:t>" line aggregates the numbers in all of the other "</a:t>
            </a:r>
            <a:r>
              <a:rPr lang="en-US" sz="1485" dirty="0" err="1">
                <a:solidFill>
                  <a:srgbClr val="000000"/>
                </a:solidFill>
                <a:latin typeface="Verdana" panose="020B0604030504040204" pitchFamily="34" charset="0"/>
              </a:rPr>
              <a:t>cpuN</a:t>
            </a:r>
            <a:r>
              <a:rPr lang="en-US" sz="1485" dirty="0">
                <a:solidFill>
                  <a:srgbClr val="000000"/>
                </a:solidFill>
                <a:latin typeface="Verdana" panose="020B0604030504040204" pitchFamily="34" charset="0"/>
              </a:rPr>
              <a:t>" lines.</a:t>
            </a:r>
            <a:endParaRPr lang="en-US" sz="1485" dirty="0"/>
          </a:p>
        </p:txBody>
      </p:sp>
      <p:sp>
        <p:nvSpPr>
          <p:cNvPr id="9" name="Rectangle 8">
            <a:extLst>
              <a:ext uri="{FF2B5EF4-FFF2-40B4-BE49-F238E27FC236}">
                <a16:creationId xmlns:a16="http://schemas.microsoft.com/office/drawing/2014/main" id="{AF28C3C5-366B-4F4F-BF50-EF24478AD13C}"/>
              </a:ext>
            </a:extLst>
          </p:cNvPr>
          <p:cNvSpPr/>
          <p:nvPr/>
        </p:nvSpPr>
        <p:spPr>
          <a:xfrm>
            <a:off x="4806439" y="4466842"/>
            <a:ext cx="5029200" cy="1920526"/>
          </a:xfrm>
          <a:prstGeom prst="rect">
            <a:avLst/>
          </a:prstGeom>
        </p:spPr>
        <p:txBody>
          <a:bodyPr>
            <a:spAutoFit/>
          </a:bodyPr>
          <a:lstStyle/>
          <a:p>
            <a:r>
              <a:rPr lang="en-US" sz="1485" dirty="0" err="1"/>
              <a:t>Cpu</a:t>
            </a:r>
            <a:r>
              <a:rPr lang="en-US" sz="1485" dirty="0"/>
              <a:t> Line</a:t>
            </a:r>
          </a:p>
          <a:p>
            <a:r>
              <a:rPr lang="en-US" sz="1485" dirty="0"/>
              <a:t>user: normal processes executing in user mode</a:t>
            </a:r>
          </a:p>
          <a:p>
            <a:r>
              <a:rPr lang="en-US" sz="1485" dirty="0"/>
              <a:t>nice: </a:t>
            </a:r>
            <a:r>
              <a:rPr lang="en-US" sz="1485" dirty="0" err="1"/>
              <a:t>niced</a:t>
            </a:r>
            <a:r>
              <a:rPr lang="en-US" sz="1485" dirty="0"/>
              <a:t> processes executing in user mode</a:t>
            </a:r>
          </a:p>
          <a:p>
            <a:r>
              <a:rPr lang="en-US" sz="1485" dirty="0"/>
              <a:t>system: processes executing in kernel mode</a:t>
            </a:r>
          </a:p>
          <a:p>
            <a:r>
              <a:rPr lang="en-US" sz="1485" dirty="0"/>
              <a:t>idle: twiddling thumbs</a:t>
            </a:r>
          </a:p>
          <a:p>
            <a:r>
              <a:rPr lang="en-US" sz="1485" dirty="0" err="1"/>
              <a:t>iowait</a:t>
            </a:r>
            <a:r>
              <a:rPr lang="en-US" sz="1485" dirty="0"/>
              <a:t>: waiting for I/O to complete</a:t>
            </a:r>
          </a:p>
          <a:p>
            <a:r>
              <a:rPr lang="en-US" sz="1485" dirty="0" err="1"/>
              <a:t>irq</a:t>
            </a:r>
            <a:r>
              <a:rPr lang="en-US" sz="1485" dirty="0"/>
              <a:t>: servicing interrupts</a:t>
            </a:r>
          </a:p>
          <a:p>
            <a:r>
              <a:rPr lang="en-US" sz="1485" dirty="0" err="1"/>
              <a:t>softirq</a:t>
            </a:r>
            <a:r>
              <a:rPr lang="en-US" sz="1485" dirty="0"/>
              <a:t>: servicing </a:t>
            </a:r>
            <a:r>
              <a:rPr lang="en-US" sz="1485" dirty="0" err="1"/>
              <a:t>softirqs</a:t>
            </a:r>
            <a:endParaRPr lang="en-US" sz="1485" dirty="0"/>
          </a:p>
        </p:txBody>
      </p:sp>
      <p:sp>
        <p:nvSpPr>
          <p:cNvPr id="10" name="Rectangle 9">
            <a:extLst>
              <a:ext uri="{FF2B5EF4-FFF2-40B4-BE49-F238E27FC236}">
                <a16:creationId xmlns:a16="http://schemas.microsoft.com/office/drawing/2014/main" id="{2D5875DC-FE32-4ED4-A330-A65E17DEB841}"/>
              </a:ext>
            </a:extLst>
          </p:cNvPr>
          <p:cNvSpPr/>
          <p:nvPr/>
        </p:nvSpPr>
        <p:spPr>
          <a:xfrm>
            <a:off x="1447262" y="2791529"/>
            <a:ext cx="1795752" cy="11889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1485"/>
          </a:p>
        </p:txBody>
      </p:sp>
      <p:cxnSp>
        <p:nvCxnSpPr>
          <p:cNvPr id="12" name="Straight Arrow Connector 11">
            <a:extLst>
              <a:ext uri="{FF2B5EF4-FFF2-40B4-BE49-F238E27FC236}">
                <a16:creationId xmlns:a16="http://schemas.microsoft.com/office/drawing/2014/main" id="{19FF3D66-354A-4B20-BC57-321448889F54}"/>
              </a:ext>
            </a:extLst>
          </p:cNvPr>
          <p:cNvCxnSpPr/>
          <p:nvPr/>
        </p:nvCxnSpPr>
        <p:spPr>
          <a:xfrm>
            <a:off x="3243014" y="2865327"/>
            <a:ext cx="1701455" cy="1726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ED5FE5F-4FBD-45CF-8329-1E3AD86D74BC}"/>
              </a:ext>
            </a:extLst>
          </p:cNvPr>
          <p:cNvSpPr txBox="1"/>
          <p:nvPr/>
        </p:nvSpPr>
        <p:spPr>
          <a:xfrm>
            <a:off x="4468882" y="1358504"/>
            <a:ext cx="3345403" cy="320857"/>
          </a:xfrm>
          <a:prstGeom prst="rect">
            <a:avLst/>
          </a:prstGeom>
          <a:noFill/>
        </p:spPr>
        <p:txBody>
          <a:bodyPr wrap="none" rtlCol="0">
            <a:spAutoFit/>
          </a:bodyPr>
          <a:lstStyle/>
          <a:p>
            <a:r>
              <a:rPr lang="en-US" sz="1485" dirty="0"/>
              <a:t>Q: How do you compute CPU Utilization?</a:t>
            </a:r>
          </a:p>
        </p:txBody>
      </p:sp>
    </p:spTree>
    <p:extLst>
      <p:ext uri="{BB962C8B-B14F-4D97-AF65-F5344CB8AC3E}">
        <p14:creationId xmlns:p14="http://schemas.microsoft.com/office/powerpoint/2010/main" val="1676088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3FD6-A222-42E2-9161-7059F0F0EFEA}"/>
              </a:ext>
            </a:extLst>
          </p:cNvPr>
          <p:cNvSpPr>
            <a:spLocks noGrp="1"/>
          </p:cNvSpPr>
          <p:nvPr>
            <p:ph type="title"/>
          </p:nvPr>
        </p:nvSpPr>
        <p:spPr/>
        <p:txBody>
          <a:bodyPr/>
          <a:lstStyle/>
          <a:p>
            <a:r>
              <a:rPr lang="en-US" dirty="0"/>
              <a:t>Proc File system</a:t>
            </a:r>
          </a:p>
        </p:txBody>
      </p:sp>
      <p:sp>
        <p:nvSpPr>
          <p:cNvPr id="4" name="Rectangle 1">
            <a:extLst>
              <a:ext uri="{FF2B5EF4-FFF2-40B4-BE49-F238E27FC236}">
                <a16:creationId xmlns:a16="http://schemas.microsoft.com/office/drawing/2014/main" id="{240C8A48-CAC9-4161-88D5-E5E3CA63159F}"/>
              </a:ext>
            </a:extLst>
          </p:cNvPr>
          <p:cNvSpPr>
            <a:spLocks noChangeArrowheads="1"/>
          </p:cNvSpPr>
          <p:nvPr/>
        </p:nvSpPr>
        <p:spPr bwMode="auto">
          <a:xfrm>
            <a:off x="1164370" y="2618838"/>
            <a:ext cx="7983074" cy="134575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anchor="ctr" anchorCtr="0" compatLnSpc="1">
            <a:prstTxWarp prst="textNoShape">
              <a:avLst/>
            </a:prstTxWarp>
            <a:spAutoFit/>
          </a:bodyPr>
          <a:lstStyle/>
          <a:p>
            <a:pPr defTabSz="754380" eaLnBrk="0" fontAlgn="base" hangingPunct="0">
              <a:spcBef>
                <a:spcPct val="0"/>
              </a:spcBef>
              <a:spcAft>
                <a:spcPct val="0"/>
              </a:spcAft>
            </a:pPr>
            <a:r>
              <a:rPr lang="en-US" altLang="en-US" sz="825" dirty="0">
                <a:solidFill>
                  <a:srgbClr val="000000"/>
                </a:solidFill>
                <a:latin typeface="Arial Unicode MS"/>
              </a:rPr>
              <a:t>&gt; cat /proc/stat</a:t>
            </a:r>
            <a:br>
              <a:rPr lang="en-US" altLang="en-US" sz="825" dirty="0">
                <a:solidFill>
                  <a:srgbClr val="000000"/>
                </a:solidFill>
                <a:latin typeface="Arial Unicode MS"/>
              </a:rPr>
            </a:br>
            <a:r>
              <a:rPr lang="en-US" altLang="en-US" sz="825" dirty="0" err="1">
                <a:solidFill>
                  <a:srgbClr val="000000"/>
                </a:solidFill>
                <a:latin typeface="Arial Unicode MS"/>
              </a:rPr>
              <a:t>cpu</a:t>
            </a:r>
            <a:r>
              <a:rPr lang="en-US" altLang="en-US" sz="825" dirty="0">
                <a:solidFill>
                  <a:srgbClr val="000000"/>
                </a:solidFill>
                <a:latin typeface="Arial Unicode MS"/>
              </a:rPr>
              <a:t> 2255 34 2290 22625563 6290 127 456</a:t>
            </a:r>
            <a:br>
              <a:rPr lang="en-US" altLang="en-US" sz="825" dirty="0">
                <a:solidFill>
                  <a:srgbClr val="000000"/>
                </a:solidFill>
                <a:latin typeface="Arial Unicode MS"/>
              </a:rPr>
            </a:br>
            <a:r>
              <a:rPr lang="en-US" altLang="en-US" sz="825" dirty="0">
                <a:solidFill>
                  <a:srgbClr val="000000"/>
                </a:solidFill>
                <a:latin typeface="Arial Unicode MS"/>
              </a:rPr>
              <a:t>cpu0 1132 34 1441 11311718 3675 127 438</a:t>
            </a:r>
            <a:br>
              <a:rPr lang="en-US" altLang="en-US" sz="825" dirty="0">
                <a:solidFill>
                  <a:srgbClr val="000000"/>
                </a:solidFill>
                <a:latin typeface="Arial Unicode MS"/>
              </a:rPr>
            </a:br>
            <a:r>
              <a:rPr lang="en-US" altLang="en-US" sz="825" dirty="0">
                <a:solidFill>
                  <a:srgbClr val="000000"/>
                </a:solidFill>
                <a:latin typeface="Arial Unicode MS"/>
              </a:rPr>
              <a:t>cpu1 1123 0 849 11313845 2614 0 18</a:t>
            </a:r>
            <a:br>
              <a:rPr lang="en-US" altLang="en-US" sz="825" dirty="0">
                <a:solidFill>
                  <a:srgbClr val="000000"/>
                </a:solidFill>
                <a:latin typeface="Arial Unicode MS"/>
              </a:rPr>
            </a:br>
            <a:r>
              <a:rPr lang="en-US" altLang="en-US" sz="825" dirty="0" err="1">
                <a:solidFill>
                  <a:srgbClr val="000000"/>
                </a:solidFill>
                <a:latin typeface="Arial Unicode MS"/>
              </a:rPr>
              <a:t>intr</a:t>
            </a:r>
            <a:r>
              <a:rPr lang="en-US" altLang="en-US" sz="825" dirty="0">
                <a:solidFill>
                  <a:srgbClr val="000000"/>
                </a:solidFill>
                <a:latin typeface="Arial Unicode MS"/>
              </a:rPr>
              <a:t> 114930548 113199788 3 0 5 263 0 4 [... lots more numbers ...]</a:t>
            </a:r>
            <a:br>
              <a:rPr lang="en-US" altLang="en-US" sz="825" dirty="0">
                <a:solidFill>
                  <a:srgbClr val="000000"/>
                </a:solidFill>
                <a:latin typeface="Arial Unicode MS"/>
              </a:rPr>
            </a:br>
            <a:r>
              <a:rPr lang="en-US" altLang="en-US" sz="825" dirty="0" err="1">
                <a:solidFill>
                  <a:srgbClr val="000000"/>
                </a:solidFill>
                <a:latin typeface="Arial Unicode MS"/>
              </a:rPr>
              <a:t>ctxt</a:t>
            </a:r>
            <a:r>
              <a:rPr lang="en-US" altLang="en-US" sz="825" dirty="0">
                <a:solidFill>
                  <a:srgbClr val="000000"/>
                </a:solidFill>
                <a:latin typeface="Arial Unicode MS"/>
              </a:rPr>
              <a:t> 1990473</a:t>
            </a:r>
            <a:br>
              <a:rPr lang="en-US" altLang="en-US" sz="825" dirty="0">
                <a:solidFill>
                  <a:srgbClr val="000000"/>
                </a:solidFill>
                <a:latin typeface="Arial Unicode MS"/>
              </a:rPr>
            </a:br>
            <a:r>
              <a:rPr lang="en-US" altLang="en-US" sz="825" dirty="0" err="1">
                <a:solidFill>
                  <a:srgbClr val="000000"/>
                </a:solidFill>
                <a:latin typeface="Arial Unicode MS"/>
              </a:rPr>
              <a:t>btime</a:t>
            </a:r>
            <a:r>
              <a:rPr lang="en-US" altLang="en-US" sz="825" dirty="0">
                <a:solidFill>
                  <a:srgbClr val="000000"/>
                </a:solidFill>
                <a:latin typeface="Arial Unicode MS"/>
              </a:rPr>
              <a:t> 1062191376</a:t>
            </a:r>
            <a:br>
              <a:rPr lang="en-US" altLang="en-US" sz="825" dirty="0">
                <a:solidFill>
                  <a:srgbClr val="000000"/>
                </a:solidFill>
                <a:latin typeface="Arial Unicode MS"/>
              </a:rPr>
            </a:br>
            <a:r>
              <a:rPr lang="en-US" altLang="en-US" sz="825" dirty="0">
                <a:solidFill>
                  <a:srgbClr val="000000"/>
                </a:solidFill>
                <a:latin typeface="Arial Unicode MS"/>
              </a:rPr>
              <a:t>processes 2915</a:t>
            </a:r>
            <a:br>
              <a:rPr lang="en-US" altLang="en-US" sz="825" dirty="0">
                <a:solidFill>
                  <a:srgbClr val="000000"/>
                </a:solidFill>
                <a:latin typeface="Arial Unicode MS"/>
              </a:rPr>
            </a:br>
            <a:r>
              <a:rPr lang="en-US" altLang="en-US" sz="825" dirty="0" err="1">
                <a:solidFill>
                  <a:srgbClr val="000000"/>
                </a:solidFill>
                <a:latin typeface="Arial Unicode MS"/>
              </a:rPr>
              <a:t>procs_running</a:t>
            </a:r>
            <a:r>
              <a:rPr lang="en-US" altLang="en-US" sz="825" dirty="0">
                <a:solidFill>
                  <a:srgbClr val="000000"/>
                </a:solidFill>
                <a:latin typeface="Arial Unicode MS"/>
              </a:rPr>
              <a:t> 1</a:t>
            </a:r>
            <a:br>
              <a:rPr lang="en-US" altLang="en-US" sz="825" dirty="0">
                <a:solidFill>
                  <a:srgbClr val="000000"/>
                </a:solidFill>
                <a:latin typeface="Arial Unicode MS"/>
              </a:rPr>
            </a:br>
            <a:r>
              <a:rPr lang="en-US" altLang="en-US" sz="825" dirty="0" err="1">
                <a:solidFill>
                  <a:srgbClr val="000000"/>
                </a:solidFill>
                <a:latin typeface="Arial Unicode MS"/>
              </a:rPr>
              <a:t>procs_blocked</a:t>
            </a:r>
            <a:r>
              <a:rPr lang="en-US" altLang="en-US" sz="825" dirty="0">
                <a:solidFill>
                  <a:srgbClr val="000000"/>
                </a:solidFill>
                <a:latin typeface="Arial Unicode MS"/>
              </a:rPr>
              <a:t> 0</a:t>
            </a:r>
            <a:r>
              <a:rPr lang="en-US" altLang="en-US" sz="413" dirty="0"/>
              <a:t> </a:t>
            </a:r>
            <a:endParaRPr lang="en-US" altLang="en-US" sz="1485" dirty="0">
              <a:latin typeface="Arial" panose="020B0604020202020204" pitchFamily="34" charset="0"/>
            </a:endParaRPr>
          </a:p>
        </p:txBody>
      </p:sp>
      <p:sp>
        <p:nvSpPr>
          <p:cNvPr id="6" name="Rectangle 5">
            <a:extLst>
              <a:ext uri="{FF2B5EF4-FFF2-40B4-BE49-F238E27FC236}">
                <a16:creationId xmlns:a16="http://schemas.microsoft.com/office/drawing/2014/main" id="{132D5E8E-E563-4B20-BE31-6A17A72FFF59}"/>
              </a:ext>
            </a:extLst>
          </p:cNvPr>
          <p:cNvSpPr/>
          <p:nvPr/>
        </p:nvSpPr>
        <p:spPr>
          <a:xfrm>
            <a:off x="602685" y="4628162"/>
            <a:ext cx="3259413" cy="777905"/>
          </a:xfrm>
          <a:prstGeom prst="rect">
            <a:avLst/>
          </a:prstGeom>
        </p:spPr>
        <p:txBody>
          <a:bodyPr wrap="square">
            <a:spAutoFit/>
          </a:bodyPr>
          <a:lstStyle/>
          <a:p>
            <a:r>
              <a:rPr lang="en-US" sz="1485" dirty="0">
                <a:solidFill>
                  <a:srgbClr val="000000"/>
                </a:solidFill>
                <a:latin typeface="Verdana" panose="020B0604030504040204" pitchFamily="34" charset="0"/>
              </a:rPr>
              <a:t>The very first "</a:t>
            </a:r>
            <a:r>
              <a:rPr lang="en-US" sz="1485" dirty="0" err="1">
                <a:solidFill>
                  <a:srgbClr val="000000"/>
                </a:solidFill>
                <a:latin typeface="Verdana" panose="020B0604030504040204" pitchFamily="34" charset="0"/>
              </a:rPr>
              <a:t>cpu</a:t>
            </a:r>
            <a:r>
              <a:rPr lang="en-US" sz="1485" dirty="0">
                <a:solidFill>
                  <a:srgbClr val="000000"/>
                </a:solidFill>
                <a:latin typeface="Verdana" panose="020B0604030504040204" pitchFamily="34" charset="0"/>
              </a:rPr>
              <a:t>" line aggregates the numbers in all of the other "</a:t>
            </a:r>
            <a:r>
              <a:rPr lang="en-US" sz="1485" dirty="0" err="1">
                <a:solidFill>
                  <a:srgbClr val="000000"/>
                </a:solidFill>
                <a:latin typeface="Verdana" panose="020B0604030504040204" pitchFamily="34" charset="0"/>
              </a:rPr>
              <a:t>cpuN</a:t>
            </a:r>
            <a:r>
              <a:rPr lang="en-US" sz="1485" dirty="0">
                <a:solidFill>
                  <a:srgbClr val="000000"/>
                </a:solidFill>
                <a:latin typeface="Verdana" panose="020B0604030504040204" pitchFamily="34" charset="0"/>
              </a:rPr>
              <a:t>" lines.</a:t>
            </a:r>
            <a:endParaRPr lang="en-US" sz="1485" dirty="0"/>
          </a:p>
        </p:txBody>
      </p:sp>
      <p:sp>
        <p:nvSpPr>
          <p:cNvPr id="3" name="Rectangle 2">
            <a:extLst>
              <a:ext uri="{FF2B5EF4-FFF2-40B4-BE49-F238E27FC236}">
                <a16:creationId xmlns:a16="http://schemas.microsoft.com/office/drawing/2014/main" id="{DA3E69AD-187D-4D74-ADA4-2E8991162929}"/>
              </a:ext>
            </a:extLst>
          </p:cNvPr>
          <p:cNvSpPr/>
          <p:nvPr/>
        </p:nvSpPr>
        <p:spPr>
          <a:xfrm>
            <a:off x="4732641" y="4736899"/>
            <a:ext cx="5029200" cy="1463478"/>
          </a:xfrm>
          <a:prstGeom prst="rect">
            <a:avLst/>
          </a:prstGeom>
        </p:spPr>
        <p:txBody>
          <a:bodyPr>
            <a:spAutoFit/>
          </a:bodyPr>
          <a:lstStyle/>
          <a:p>
            <a:r>
              <a:rPr lang="en-US" sz="1485" dirty="0">
                <a:solidFill>
                  <a:srgbClr val="000000"/>
                </a:solidFill>
                <a:latin typeface="Verdana" panose="020B0604030504040204" pitchFamily="34" charset="0"/>
              </a:rPr>
              <a:t>The "</a:t>
            </a:r>
            <a:r>
              <a:rPr lang="en-US" sz="1485" dirty="0" err="1">
                <a:solidFill>
                  <a:srgbClr val="000000"/>
                </a:solidFill>
                <a:latin typeface="Verdana" panose="020B0604030504040204" pitchFamily="34" charset="0"/>
              </a:rPr>
              <a:t>intr</a:t>
            </a:r>
            <a:r>
              <a:rPr lang="en-US" sz="1485" dirty="0">
                <a:solidFill>
                  <a:srgbClr val="000000"/>
                </a:solidFill>
                <a:latin typeface="Verdana" panose="020B0604030504040204" pitchFamily="34" charset="0"/>
              </a:rPr>
              <a:t>" line gives counts of interrupts serviced since boot time, for each</a:t>
            </a:r>
            <a:r>
              <a:rPr lang="en-US" sz="1485" dirty="0"/>
              <a:t/>
            </a:r>
            <a:br>
              <a:rPr lang="en-US" sz="1485" dirty="0"/>
            </a:br>
            <a:r>
              <a:rPr lang="en-US" sz="1485" dirty="0">
                <a:solidFill>
                  <a:srgbClr val="000000"/>
                </a:solidFill>
                <a:latin typeface="Verdana" panose="020B0604030504040204" pitchFamily="34" charset="0"/>
              </a:rPr>
              <a:t>of the possible system interrupts. The first column is the total of all interrupts serviced; each subsequent column is the total for that particular interrupt.</a:t>
            </a:r>
            <a:endParaRPr lang="en-US" sz="1485" dirty="0"/>
          </a:p>
        </p:txBody>
      </p:sp>
    </p:spTree>
    <p:extLst>
      <p:ext uri="{BB962C8B-B14F-4D97-AF65-F5344CB8AC3E}">
        <p14:creationId xmlns:p14="http://schemas.microsoft.com/office/powerpoint/2010/main" val="3904523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3FD6-A222-42E2-9161-7059F0F0EFEA}"/>
              </a:ext>
            </a:extLst>
          </p:cNvPr>
          <p:cNvSpPr>
            <a:spLocks noGrp="1"/>
          </p:cNvSpPr>
          <p:nvPr>
            <p:ph type="title"/>
          </p:nvPr>
        </p:nvSpPr>
        <p:spPr/>
        <p:txBody>
          <a:bodyPr/>
          <a:lstStyle/>
          <a:p>
            <a:r>
              <a:rPr lang="en-US" dirty="0"/>
              <a:t>Proc File system</a:t>
            </a:r>
          </a:p>
        </p:txBody>
      </p:sp>
      <p:sp>
        <p:nvSpPr>
          <p:cNvPr id="4" name="Rectangle 1">
            <a:extLst>
              <a:ext uri="{FF2B5EF4-FFF2-40B4-BE49-F238E27FC236}">
                <a16:creationId xmlns:a16="http://schemas.microsoft.com/office/drawing/2014/main" id="{240C8A48-CAC9-4161-88D5-E5E3CA63159F}"/>
              </a:ext>
            </a:extLst>
          </p:cNvPr>
          <p:cNvSpPr>
            <a:spLocks noChangeArrowheads="1"/>
          </p:cNvSpPr>
          <p:nvPr/>
        </p:nvSpPr>
        <p:spPr bwMode="auto">
          <a:xfrm>
            <a:off x="1164370" y="2618838"/>
            <a:ext cx="7983074" cy="134575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anchor="ctr" anchorCtr="0" compatLnSpc="1">
            <a:prstTxWarp prst="textNoShape">
              <a:avLst/>
            </a:prstTxWarp>
            <a:spAutoFit/>
          </a:bodyPr>
          <a:lstStyle/>
          <a:p>
            <a:pPr defTabSz="754380" eaLnBrk="0" fontAlgn="base" hangingPunct="0">
              <a:spcBef>
                <a:spcPct val="0"/>
              </a:spcBef>
              <a:spcAft>
                <a:spcPct val="0"/>
              </a:spcAft>
            </a:pPr>
            <a:r>
              <a:rPr lang="en-US" altLang="en-US" sz="825" dirty="0">
                <a:solidFill>
                  <a:srgbClr val="000000"/>
                </a:solidFill>
                <a:latin typeface="Arial Unicode MS"/>
              </a:rPr>
              <a:t>&gt; cat /proc/stat</a:t>
            </a:r>
            <a:br>
              <a:rPr lang="en-US" altLang="en-US" sz="825" dirty="0">
                <a:solidFill>
                  <a:srgbClr val="000000"/>
                </a:solidFill>
                <a:latin typeface="Arial Unicode MS"/>
              </a:rPr>
            </a:br>
            <a:r>
              <a:rPr lang="en-US" altLang="en-US" sz="825" dirty="0" err="1">
                <a:solidFill>
                  <a:srgbClr val="000000"/>
                </a:solidFill>
                <a:latin typeface="Arial Unicode MS"/>
              </a:rPr>
              <a:t>cpu</a:t>
            </a:r>
            <a:r>
              <a:rPr lang="en-US" altLang="en-US" sz="825" dirty="0">
                <a:solidFill>
                  <a:srgbClr val="000000"/>
                </a:solidFill>
                <a:latin typeface="Arial Unicode MS"/>
              </a:rPr>
              <a:t> 2255 34 2290 22625563 6290 127 456</a:t>
            </a:r>
            <a:br>
              <a:rPr lang="en-US" altLang="en-US" sz="825" dirty="0">
                <a:solidFill>
                  <a:srgbClr val="000000"/>
                </a:solidFill>
                <a:latin typeface="Arial Unicode MS"/>
              </a:rPr>
            </a:br>
            <a:r>
              <a:rPr lang="en-US" altLang="en-US" sz="825" dirty="0">
                <a:solidFill>
                  <a:srgbClr val="000000"/>
                </a:solidFill>
                <a:latin typeface="Arial Unicode MS"/>
              </a:rPr>
              <a:t>cpu0 1132 34 1441 11311718 3675 127 438</a:t>
            </a:r>
            <a:br>
              <a:rPr lang="en-US" altLang="en-US" sz="825" dirty="0">
                <a:solidFill>
                  <a:srgbClr val="000000"/>
                </a:solidFill>
                <a:latin typeface="Arial Unicode MS"/>
              </a:rPr>
            </a:br>
            <a:r>
              <a:rPr lang="en-US" altLang="en-US" sz="825" dirty="0">
                <a:solidFill>
                  <a:srgbClr val="000000"/>
                </a:solidFill>
                <a:latin typeface="Arial Unicode MS"/>
              </a:rPr>
              <a:t>cpu1 1123 0 849 11313845 2614 0 18</a:t>
            </a:r>
            <a:br>
              <a:rPr lang="en-US" altLang="en-US" sz="825" dirty="0">
                <a:solidFill>
                  <a:srgbClr val="000000"/>
                </a:solidFill>
                <a:latin typeface="Arial Unicode MS"/>
              </a:rPr>
            </a:br>
            <a:r>
              <a:rPr lang="en-US" altLang="en-US" sz="825" dirty="0" err="1">
                <a:solidFill>
                  <a:srgbClr val="000000"/>
                </a:solidFill>
                <a:latin typeface="Arial Unicode MS"/>
              </a:rPr>
              <a:t>intr</a:t>
            </a:r>
            <a:r>
              <a:rPr lang="en-US" altLang="en-US" sz="825" dirty="0">
                <a:solidFill>
                  <a:srgbClr val="000000"/>
                </a:solidFill>
                <a:latin typeface="Arial Unicode MS"/>
              </a:rPr>
              <a:t> 114930548 113199788 3 0 5 263 0 4 [... lots more numbers ...]</a:t>
            </a:r>
            <a:br>
              <a:rPr lang="en-US" altLang="en-US" sz="825" dirty="0">
                <a:solidFill>
                  <a:srgbClr val="000000"/>
                </a:solidFill>
                <a:latin typeface="Arial Unicode MS"/>
              </a:rPr>
            </a:br>
            <a:r>
              <a:rPr lang="en-US" altLang="en-US" sz="825" dirty="0" err="1">
                <a:solidFill>
                  <a:srgbClr val="000000"/>
                </a:solidFill>
                <a:latin typeface="Arial Unicode MS"/>
              </a:rPr>
              <a:t>ctxt</a:t>
            </a:r>
            <a:r>
              <a:rPr lang="en-US" altLang="en-US" sz="825" dirty="0">
                <a:solidFill>
                  <a:srgbClr val="000000"/>
                </a:solidFill>
                <a:latin typeface="Arial Unicode MS"/>
              </a:rPr>
              <a:t> 1990473</a:t>
            </a:r>
            <a:br>
              <a:rPr lang="en-US" altLang="en-US" sz="825" dirty="0">
                <a:solidFill>
                  <a:srgbClr val="000000"/>
                </a:solidFill>
                <a:latin typeface="Arial Unicode MS"/>
              </a:rPr>
            </a:br>
            <a:r>
              <a:rPr lang="en-US" altLang="en-US" sz="825" dirty="0" err="1">
                <a:solidFill>
                  <a:srgbClr val="000000"/>
                </a:solidFill>
                <a:latin typeface="Arial Unicode MS"/>
              </a:rPr>
              <a:t>btime</a:t>
            </a:r>
            <a:r>
              <a:rPr lang="en-US" altLang="en-US" sz="825" dirty="0">
                <a:solidFill>
                  <a:srgbClr val="000000"/>
                </a:solidFill>
                <a:latin typeface="Arial Unicode MS"/>
              </a:rPr>
              <a:t> 1062191376</a:t>
            </a:r>
            <a:br>
              <a:rPr lang="en-US" altLang="en-US" sz="825" dirty="0">
                <a:solidFill>
                  <a:srgbClr val="000000"/>
                </a:solidFill>
                <a:latin typeface="Arial Unicode MS"/>
              </a:rPr>
            </a:br>
            <a:r>
              <a:rPr lang="en-US" altLang="en-US" sz="825" dirty="0">
                <a:solidFill>
                  <a:srgbClr val="000000"/>
                </a:solidFill>
                <a:latin typeface="Arial Unicode MS"/>
              </a:rPr>
              <a:t>processes 2915</a:t>
            </a:r>
            <a:br>
              <a:rPr lang="en-US" altLang="en-US" sz="825" dirty="0">
                <a:solidFill>
                  <a:srgbClr val="000000"/>
                </a:solidFill>
                <a:latin typeface="Arial Unicode MS"/>
              </a:rPr>
            </a:br>
            <a:r>
              <a:rPr lang="en-US" altLang="en-US" sz="825" dirty="0" err="1">
                <a:solidFill>
                  <a:srgbClr val="000000"/>
                </a:solidFill>
                <a:latin typeface="Arial Unicode MS"/>
              </a:rPr>
              <a:t>procs_running</a:t>
            </a:r>
            <a:r>
              <a:rPr lang="en-US" altLang="en-US" sz="825" dirty="0">
                <a:solidFill>
                  <a:srgbClr val="000000"/>
                </a:solidFill>
                <a:latin typeface="Arial Unicode MS"/>
              </a:rPr>
              <a:t> 1</a:t>
            </a:r>
            <a:br>
              <a:rPr lang="en-US" altLang="en-US" sz="825" dirty="0">
                <a:solidFill>
                  <a:srgbClr val="000000"/>
                </a:solidFill>
                <a:latin typeface="Arial Unicode MS"/>
              </a:rPr>
            </a:br>
            <a:r>
              <a:rPr lang="en-US" altLang="en-US" sz="825" dirty="0" err="1">
                <a:solidFill>
                  <a:srgbClr val="000000"/>
                </a:solidFill>
                <a:latin typeface="Arial Unicode MS"/>
              </a:rPr>
              <a:t>procs_blocked</a:t>
            </a:r>
            <a:r>
              <a:rPr lang="en-US" altLang="en-US" sz="825" dirty="0">
                <a:solidFill>
                  <a:srgbClr val="000000"/>
                </a:solidFill>
                <a:latin typeface="Arial Unicode MS"/>
              </a:rPr>
              <a:t> 0</a:t>
            </a:r>
            <a:r>
              <a:rPr lang="en-US" altLang="en-US" sz="413" dirty="0"/>
              <a:t> </a:t>
            </a:r>
            <a:endParaRPr lang="en-US" altLang="en-US" sz="1485" dirty="0">
              <a:latin typeface="Arial" panose="020B0604020202020204" pitchFamily="34" charset="0"/>
            </a:endParaRPr>
          </a:p>
        </p:txBody>
      </p:sp>
      <p:sp>
        <p:nvSpPr>
          <p:cNvPr id="6" name="Rectangle 5">
            <a:extLst>
              <a:ext uri="{FF2B5EF4-FFF2-40B4-BE49-F238E27FC236}">
                <a16:creationId xmlns:a16="http://schemas.microsoft.com/office/drawing/2014/main" id="{132D5E8E-E563-4B20-BE31-6A17A72FFF59}"/>
              </a:ext>
            </a:extLst>
          </p:cNvPr>
          <p:cNvSpPr/>
          <p:nvPr/>
        </p:nvSpPr>
        <p:spPr>
          <a:xfrm>
            <a:off x="602685" y="4628162"/>
            <a:ext cx="3259413" cy="777905"/>
          </a:xfrm>
          <a:prstGeom prst="rect">
            <a:avLst/>
          </a:prstGeom>
        </p:spPr>
        <p:txBody>
          <a:bodyPr wrap="square">
            <a:spAutoFit/>
          </a:bodyPr>
          <a:lstStyle/>
          <a:p>
            <a:r>
              <a:rPr lang="en-US" sz="1485" dirty="0">
                <a:solidFill>
                  <a:srgbClr val="000000"/>
                </a:solidFill>
                <a:latin typeface="Verdana" panose="020B0604030504040204" pitchFamily="34" charset="0"/>
              </a:rPr>
              <a:t>The very first "</a:t>
            </a:r>
            <a:r>
              <a:rPr lang="en-US" sz="1485" dirty="0" err="1">
                <a:solidFill>
                  <a:srgbClr val="000000"/>
                </a:solidFill>
                <a:latin typeface="Verdana" panose="020B0604030504040204" pitchFamily="34" charset="0"/>
              </a:rPr>
              <a:t>cpu</a:t>
            </a:r>
            <a:r>
              <a:rPr lang="en-US" sz="1485" dirty="0">
                <a:solidFill>
                  <a:srgbClr val="000000"/>
                </a:solidFill>
                <a:latin typeface="Verdana" panose="020B0604030504040204" pitchFamily="34" charset="0"/>
              </a:rPr>
              <a:t>" line aggregates the numbers in all of the other "</a:t>
            </a:r>
            <a:r>
              <a:rPr lang="en-US" sz="1485" dirty="0" err="1">
                <a:solidFill>
                  <a:srgbClr val="000000"/>
                </a:solidFill>
                <a:latin typeface="Verdana" panose="020B0604030504040204" pitchFamily="34" charset="0"/>
              </a:rPr>
              <a:t>cpuN</a:t>
            </a:r>
            <a:r>
              <a:rPr lang="en-US" sz="1485" dirty="0">
                <a:solidFill>
                  <a:srgbClr val="000000"/>
                </a:solidFill>
                <a:latin typeface="Verdana" panose="020B0604030504040204" pitchFamily="34" charset="0"/>
              </a:rPr>
              <a:t>" lines.</a:t>
            </a:r>
            <a:endParaRPr lang="en-US" sz="1485" dirty="0"/>
          </a:p>
        </p:txBody>
      </p:sp>
      <p:sp>
        <p:nvSpPr>
          <p:cNvPr id="7" name="Rectangle 6">
            <a:extLst>
              <a:ext uri="{FF2B5EF4-FFF2-40B4-BE49-F238E27FC236}">
                <a16:creationId xmlns:a16="http://schemas.microsoft.com/office/drawing/2014/main" id="{74144EBE-DC0A-46C9-9182-BA8629BF2671}"/>
              </a:ext>
            </a:extLst>
          </p:cNvPr>
          <p:cNvSpPr/>
          <p:nvPr/>
        </p:nvSpPr>
        <p:spPr>
          <a:xfrm>
            <a:off x="3862098" y="4053646"/>
            <a:ext cx="6084238" cy="2606098"/>
          </a:xfrm>
          <a:prstGeom prst="rect">
            <a:avLst/>
          </a:prstGeom>
        </p:spPr>
        <p:txBody>
          <a:bodyPr wrap="square">
            <a:spAutoFit/>
          </a:bodyPr>
          <a:lstStyle/>
          <a:p>
            <a:pPr marL="235744" indent="-235744">
              <a:buFont typeface="Arial" panose="020B0604020202020204" pitchFamily="34" charset="0"/>
              <a:buChar char="•"/>
            </a:pPr>
            <a:r>
              <a:rPr lang="en-US" sz="1485" dirty="0"/>
              <a:t>The "</a:t>
            </a:r>
            <a:r>
              <a:rPr lang="en-US" sz="1485" dirty="0" err="1"/>
              <a:t>ctxt</a:t>
            </a:r>
            <a:r>
              <a:rPr lang="en-US" sz="1485" dirty="0"/>
              <a:t>" line gives the total number of context switches across all CPUs.</a:t>
            </a:r>
          </a:p>
          <a:p>
            <a:pPr marL="235744" indent="-235744">
              <a:buFont typeface="Arial" panose="020B0604020202020204" pitchFamily="34" charset="0"/>
              <a:buChar char="•"/>
            </a:pPr>
            <a:r>
              <a:rPr lang="en-US" sz="1485" dirty="0"/>
              <a:t>The "</a:t>
            </a:r>
            <a:r>
              <a:rPr lang="en-US" sz="1485" dirty="0" err="1"/>
              <a:t>btime</a:t>
            </a:r>
            <a:r>
              <a:rPr lang="en-US" sz="1485" dirty="0"/>
              <a:t>" line gives the time at which the system booted, in seconds since</a:t>
            </a:r>
          </a:p>
          <a:p>
            <a:pPr marL="235744" indent="-235744">
              <a:buFont typeface="Arial" panose="020B0604020202020204" pitchFamily="34" charset="0"/>
              <a:buChar char="•"/>
            </a:pPr>
            <a:r>
              <a:rPr lang="en-US" sz="1485" dirty="0"/>
              <a:t>the Unix epoch.</a:t>
            </a:r>
          </a:p>
          <a:p>
            <a:pPr marL="235744" indent="-235744">
              <a:buFont typeface="Arial" panose="020B0604020202020204" pitchFamily="34" charset="0"/>
              <a:buChar char="•"/>
            </a:pPr>
            <a:r>
              <a:rPr lang="en-US" sz="1485" dirty="0"/>
              <a:t>The "processes" line gives the number of processes and threads created, which includes (but is not limited to) those created by calls to the fork() and clone() system calls.</a:t>
            </a:r>
          </a:p>
          <a:p>
            <a:pPr marL="235744" indent="-235744">
              <a:buFont typeface="Arial" panose="020B0604020202020204" pitchFamily="34" charset="0"/>
              <a:buChar char="•"/>
            </a:pPr>
            <a:r>
              <a:rPr lang="en-US" sz="1485" dirty="0"/>
              <a:t>The "</a:t>
            </a:r>
            <a:r>
              <a:rPr lang="en-US" sz="1485" dirty="0" err="1"/>
              <a:t>procs_running</a:t>
            </a:r>
            <a:r>
              <a:rPr lang="en-US" sz="1485" dirty="0"/>
              <a:t>" line gives the number of processes currently running on CPUs.</a:t>
            </a:r>
          </a:p>
          <a:p>
            <a:pPr marL="235744" indent="-235744">
              <a:buFont typeface="Arial" panose="020B0604020202020204" pitchFamily="34" charset="0"/>
              <a:buChar char="•"/>
            </a:pPr>
            <a:r>
              <a:rPr lang="en-US" sz="1485" dirty="0"/>
              <a:t>The "</a:t>
            </a:r>
            <a:r>
              <a:rPr lang="en-US" sz="1485" dirty="0" err="1"/>
              <a:t>procs_blocked</a:t>
            </a:r>
            <a:r>
              <a:rPr lang="en-US" sz="1485" dirty="0"/>
              <a:t>" line gives the number of processes currently blocked, waiting for I/O to complete.</a:t>
            </a:r>
          </a:p>
        </p:txBody>
      </p:sp>
    </p:spTree>
    <p:extLst>
      <p:ext uri="{BB962C8B-B14F-4D97-AF65-F5344CB8AC3E}">
        <p14:creationId xmlns:p14="http://schemas.microsoft.com/office/powerpoint/2010/main" val="2358204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D5245-EA89-42F6-8AF1-8CE2EC7ED39D}"/>
              </a:ext>
            </a:extLst>
          </p:cNvPr>
          <p:cNvSpPr>
            <a:spLocks noGrp="1"/>
          </p:cNvSpPr>
          <p:nvPr>
            <p:ph type="title"/>
          </p:nvPr>
        </p:nvSpPr>
        <p:spPr/>
        <p:txBody>
          <a:bodyPr/>
          <a:lstStyle/>
          <a:p>
            <a:r>
              <a:rPr lang="en-US" dirty="0"/>
              <a:t>Service Level Objectives</a:t>
            </a:r>
          </a:p>
        </p:txBody>
      </p:sp>
      <p:sp>
        <p:nvSpPr>
          <p:cNvPr id="4" name="Rectangle 3">
            <a:extLst>
              <a:ext uri="{FF2B5EF4-FFF2-40B4-BE49-F238E27FC236}">
                <a16:creationId xmlns:a16="http://schemas.microsoft.com/office/drawing/2014/main" id="{BF2D7D56-C0D3-4F70-B74C-2A3E2F1AC27E}"/>
              </a:ext>
            </a:extLst>
          </p:cNvPr>
          <p:cNvSpPr/>
          <p:nvPr/>
        </p:nvSpPr>
        <p:spPr>
          <a:xfrm>
            <a:off x="555204" y="2133600"/>
            <a:ext cx="8947992" cy="2961580"/>
          </a:xfrm>
          <a:prstGeom prst="rect">
            <a:avLst/>
          </a:prstGeom>
        </p:spPr>
        <p:txBody>
          <a:bodyPr wrap="square">
            <a:spAutoFit/>
          </a:bodyPr>
          <a:lstStyle/>
          <a:p>
            <a:r>
              <a:rPr lang="en-US" sz="1980" dirty="0">
                <a:latin typeface="MinionPro-Regular"/>
              </a:rPr>
              <a:t>An SLO sets a target level of reliability for the service’s customers. Above this threshold, almost all users should be happy with your service (assuming they are otherwise happy with the utility of the service).</a:t>
            </a:r>
            <a:endParaRPr lang="en-US" sz="825" dirty="0">
              <a:latin typeface="MinionPro-Regular"/>
            </a:endParaRPr>
          </a:p>
          <a:p>
            <a:endParaRPr lang="en-US" sz="825" dirty="0">
              <a:latin typeface="MinionPro-Regular"/>
            </a:endParaRPr>
          </a:p>
          <a:p>
            <a:r>
              <a:rPr lang="en-US" sz="1980" b="1" u="sng" dirty="0">
                <a:latin typeface="MinionPro-Regular"/>
              </a:rPr>
              <a:t>Below this threshold, users are likely to </a:t>
            </a:r>
            <a:r>
              <a:rPr lang="en-US" sz="1980" b="1" u="sng" dirty="0" smtClean="0">
                <a:latin typeface="MinionPro-Regular"/>
              </a:rPr>
              <a:t>start complaining </a:t>
            </a:r>
            <a:r>
              <a:rPr lang="en-US" sz="1980" b="1" u="sng" dirty="0">
                <a:latin typeface="MinionPro-Regular"/>
              </a:rPr>
              <a:t>or to stop using the service</a:t>
            </a:r>
            <a:r>
              <a:rPr lang="en-US" sz="1980" b="1" u="sng" dirty="0" smtClean="0">
                <a:latin typeface="MinionPro-Regular"/>
              </a:rPr>
              <a:t>.</a:t>
            </a:r>
          </a:p>
          <a:p>
            <a:endParaRPr lang="en-US" sz="1980" b="1" u="sng" dirty="0">
              <a:latin typeface="MinionPro-Regular"/>
            </a:endParaRPr>
          </a:p>
          <a:p>
            <a:endParaRPr lang="en-US" sz="1980" b="1" u="sng" dirty="0" smtClean="0">
              <a:latin typeface="MinionPro-Regular"/>
            </a:endParaRPr>
          </a:p>
          <a:p>
            <a:r>
              <a:rPr lang="en-US" sz="1980" b="1" u="sng" dirty="0" smtClean="0">
                <a:latin typeface="MinionPro-Regular"/>
              </a:rPr>
              <a:t>SLO is expressed as a threshold on a quantitative metric often called as service level indicators </a:t>
            </a:r>
            <a:endParaRPr lang="en-US" sz="1980" b="1" u="sng" dirty="0"/>
          </a:p>
        </p:txBody>
      </p:sp>
    </p:spTree>
    <p:extLst>
      <p:ext uri="{BB962C8B-B14F-4D97-AF65-F5344CB8AC3E}">
        <p14:creationId xmlns:p14="http://schemas.microsoft.com/office/powerpoint/2010/main" val="1103373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0BC42-AA5A-4F70-82E6-396EBBFFF23C}"/>
              </a:ext>
            </a:extLst>
          </p:cNvPr>
          <p:cNvSpPr>
            <a:spLocks noGrp="1"/>
          </p:cNvSpPr>
          <p:nvPr>
            <p:ph type="title"/>
          </p:nvPr>
        </p:nvSpPr>
        <p:spPr/>
        <p:txBody>
          <a:bodyPr/>
          <a:lstStyle/>
          <a:p>
            <a:r>
              <a:rPr lang="en-US" dirty="0" err="1"/>
              <a:t>Meminfo</a:t>
            </a:r>
            <a:endParaRPr lang="en-US" dirty="0"/>
          </a:p>
        </p:txBody>
      </p:sp>
      <p:sp>
        <p:nvSpPr>
          <p:cNvPr id="6" name="Rectangle 5">
            <a:extLst>
              <a:ext uri="{FF2B5EF4-FFF2-40B4-BE49-F238E27FC236}">
                <a16:creationId xmlns:a16="http://schemas.microsoft.com/office/drawing/2014/main" id="{4D7BFC43-B812-4BC7-8A14-45D393CD7156}"/>
              </a:ext>
            </a:extLst>
          </p:cNvPr>
          <p:cNvSpPr/>
          <p:nvPr/>
        </p:nvSpPr>
        <p:spPr>
          <a:xfrm>
            <a:off x="571251" y="2410123"/>
            <a:ext cx="5029200" cy="3901068"/>
          </a:xfrm>
          <a:prstGeom prst="rect">
            <a:avLst/>
          </a:prstGeom>
        </p:spPr>
        <p:txBody>
          <a:bodyPr>
            <a:spAutoFit/>
          </a:bodyPr>
          <a:lstStyle/>
          <a:p>
            <a:r>
              <a:rPr lang="en-US" sz="990" dirty="0" err="1"/>
              <a:t>MemTotal</a:t>
            </a:r>
            <a:r>
              <a:rPr lang="en-US" sz="990" dirty="0"/>
              <a:t>:       255908 kB </a:t>
            </a:r>
          </a:p>
          <a:p>
            <a:r>
              <a:rPr lang="en-US" sz="990" dirty="0" err="1"/>
              <a:t>MemFree</a:t>
            </a:r>
            <a:r>
              <a:rPr lang="en-US" sz="990" dirty="0"/>
              <a:t>:         69936 kB </a:t>
            </a:r>
          </a:p>
          <a:p>
            <a:r>
              <a:rPr lang="en-US" sz="990" dirty="0"/>
              <a:t>Buffers:         15812 kB </a:t>
            </a:r>
          </a:p>
          <a:p>
            <a:r>
              <a:rPr lang="en-US" sz="990" dirty="0"/>
              <a:t>Cached:         115124 kB </a:t>
            </a:r>
          </a:p>
          <a:p>
            <a:r>
              <a:rPr lang="en-US" sz="990" dirty="0" err="1"/>
              <a:t>SwapCached</a:t>
            </a:r>
            <a:r>
              <a:rPr lang="en-US" sz="990" dirty="0"/>
              <a:t>:          0 kB </a:t>
            </a:r>
          </a:p>
          <a:p>
            <a:r>
              <a:rPr lang="en-US" sz="990" dirty="0"/>
              <a:t>Active:          92700 kB </a:t>
            </a:r>
          </a:p>
          <a:p>
            <a:r>
              <a:rPr lang="en-US" sz="990" dirty="0"/>
              <a:t>Inactive:        63792 kB </a:t>
            </a:r>
          </a:p>
          <a:p>
            <a:r>
              <a:rPr lang="en-US" sz="990" dirty="0" err="1"/>
              <a:t>HighTotal</a:t>
            </a:r>
            <a:r>
              <a:rPr lang="en-US" sz="990" dirty="0"/>
              <a:t>:           0 kB </a:t>
            </a:r>
          </a:p>
          <a:p>
            <a:r>
              <a:rPr lang="en-US" sz="990" dirty="0" err="1"/>
              <a:t>HighFree</a:t>
            </a:r>
            <a:r>
              <a:rPr lang="en-US" sz="990" dirty="0"/>
              <a:t>:            0 kB </a:t>
            </a:r>
          </a:p>
          <a:p>
            <a:r>
              <a:rPr lang="en-US" sz="990" dirty="0" err="1"/>
              <a:t>LowTotal</a:t>
            </a:r>
            <a:r>
              <a:rPr lang="en-US" sz="990" dirty="0"/>
              <a:t>:       255908 kB </a:t>
            </a:r>
          </a:p>
          <a:p>
            <a:r>
              <a:rPr lang="en-US" sz="990" dirty="0" err="1"/>
              <a:t>LowFree</a:t>
            </a:r>
            <a:r>
              <a:rPr lang="en-US" sz="990" dirty="0"/>
              <a:t>:         69936 kB </a:t>
            </a:r>
          </a:p>
          <a:p>
            <a:r>
              <a:rPr lang="en-US" sz="990" dirty="0" err="1"/>
              <a:t>SwapTotal</a:t>
            </a:r>
            <a:r>
              <a:rPr lang="en-US" sz="990" dirty="0"/>
              <a:t>:      524280 kB </a:t>
            </a:r>
          </a:p>
          <a:p>
            <a:r>
              <a:rPr lang="en-US" sz="990" dirty="0" err="1"/>
              <a:t>SwapFree</a:t>
            </a:r>
            <a:r>
              <a:rPr lang="en-US" sz="990" dirty="0"/>
              <a:t>:       524280 kB </a:t>
            </a:r>
          </a:p>
          <a:p>
            <a:r>
              <a:rPr lang="en-US" sz="990" dirty="0"/>
              <a:t>Dirty:               4 kB </a:t>
            </a:r>
          </a:p>
          <a:p>
            <a:r>
              <a:rPr lang="en-US" sz="990" dirty="0"/>
              <a:t>Writeback:           0 kB </a:t>
            </a:r>
          </a:p>
          <a:p>
            <a:r>
              <a:rPr lang="en-US" sz="990" dirty="0"/>
              <a:t>Mapped:          42236 kB </a:t>
            </a:r>
          </a:p>
          <a:p>
            <a:r>
              <a:rPr lang="en-US" sz="990" dirty="0"/>
              <a:t>Slab:            25912 kB </a:t>
            </a:r>
          </a:p>
          <a:p>
            <a:r>
              <a:rPr lang="en-US" sz="990" dirty="0" err="1"/>
              <a:t>Committed_AS</a:t>
            </a:r>
            <a:r>
              <a:rPr lang="en-US" sz="990" dirty="0"/>
              <a:t>:   118680 kB </a:t>
            </a:r>
          </a:p>
          <a:p>
            <a:r>
              <a:rPr lang="en-US" sz="990" dirty="0" err="1"/>
              <a:t>PageTables</a:t>
            </a:r>
            <a:r>
              <a:rPr lang="en-US" sz="990" dirty="0"/>
              <a:t>:       1236 kB </a:t>
            </a:r>
          </a:p>
          <a:p>
            <a:r>
              <a:rPr lang="en-US" sz="990" dirty="0" err="1"/>
              <a:t>VmallocTotal</a:t>
            </a:r>
            <a:r>
              <a:rPr lang="en-US" sz="990" dirty="0"/>
              <a:t>:  3874808 kB </a:t>
            </a:r>
          </a:p>
          <a:p>
            <a:r>
              <a:rPr lang="en-US" sz="990" dirty="0" err="1"/>
              <a:t>VmallocUsed</a:t>
            </a:r>
            <a:r>
              <a:rPr lang="en-US" sz="990" dirty="0"/>
              <a:t>:      1416 kB </a:t>
            </a:r>
          </a:p>
          <a:p>
            <a:r>
              <a:rPr lang="en-US" sz="990" dirty="0" err="1"/>
              <a:t>VmallocChunk</a:t>
            </a:r>
            <a:r>
              <a:rPr lang="en-US" sz="990" dirty="0"/>
              <a:t>:  3872908 kB </a:t>
            </a:r>
          </a:p>
          <a:p>
            <a:r>
              <a:rPr lang="en-US" sz="990" dirty="0" err="1"/>
              <a:t>HugePages_Total</a:t>
            </a:r>
            <a:r>
              <a:rPr lang="en-US" sz="990" dirty="0"/>
              <a:t>:     0 </a:t>
            </a:r>
          </a:p>
          <a:p>
            <a:r>
              <a:rPr lang="en-US" sz="990" dirty="0" err="1"/>
              <a:t>HugePages_Free</a:t>
            </a:r>
            <a:r>
              <a:rPr lang="en-US" sz="990" dirty="0"/>
              <a:t>:      0 </a:t>
            </a:r>
          </a:p>
          <a:p>
            <a:r>
              <a:rPr lang="en-US" sz="990" dirty="0" err="1"/>
              <a:t>Hugepagesize</a:t>
            </a:r>
            <a:r>
              <a:rPr lang="en-US" sz="990" dirty="0"/>
              <a:t>:     4096 kB</a:t>
            </a:r>
          </a:p>
        </p:txBody>
      </p:sp>
      <p:sp>
        <p:nvSpPr>
          <p:cNvPr id="8" name="Rectangle 4">
            <a:extLst>
              <a:ext uri="{FF2B5EF4-FFF2-40B4-BE49-F238E27FC236}">
                <a16:creationId xmlns:a16="http://schemas.microsoft.com/office/drawing/2014/main" id="{1BC3951A-12B3-4DA6-8860-428E9AB4F6BA}"/>
              </a:ext>
            </a:extLst>
          </p:cNvPr>
          <p:cNvSpPr>
            <a:spLocks noChangeArrowheads="1"/>
          </p:cNvSpPr>
          <p:nvPr/>
        </p:nvSpPr>
        <p:spPr bwMode="auto">
          <a:xfrm>
            <a:off x="3604674" y="1366495"/>
            <a:ext cx="6072726" cy="51544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anchor="ctr" anchorCtr="0" compatLnSpc="1">
            <a:prstTxWarp prst="textNoShape">
              <a:avLst/>
            </a:prstTxWarp>
            <a:spAutoFit/>
          </a:bodyPr>
          <a:lstStyle/>
          <a:p>
            <a:pPr defTabSz="754380" eaLnBrk="0" fontAlgn="base" hangingPunct="0">
              <a:spcBef>
                <a:spcPct val="0"/>
              </a:spcBef>
              <a:spcAft>
                <a:spcPct val="0"/>
              </a:spcAft>
            </a:pPr>
            <a:endParaRPr lang="en-US" altLang="en-US" sz="2640" dirty="0">
              <a:latin typeface="Arial" panose="020B0604020202020204" pitchFamily="34" charset="0"/>
            </a:endParaRPr>
          </a:p>
          <a:p>
            <a:pPr defTabSz="754380" eaLnBrk="0" fontAlgn="base" hangingPunct="0">
              <a:spcBef>
                <a:spcPct val="0"/>
              </a:spcBef>
              <a:spcAft>
                <a:spcPct val="0"/>
              </a:spcAft>
              <a:buFontTx/>
              <a:buChar char="•"/>
            </a:pPr>
            <a:r>
              <a:rPr lang="en-US" altLang="en-US" sz="990" b="1" dirty="0" err="1">
                <a:solidFill>
                  <a:srgbClr val="333333"/>
                </a:solidFill>
                <a:latin typeface="liberation mono"/>
              </a:rPr>
              <a:t>MemTotal</a:t>
            </a:r>
            <a:r>
              <a:rPr lang="en-US" altLang="en-US" sz="990" dirty="0">
                <a:solidFill>
                  <a:srgbClr val="333333"/>
                </a:solidFill>
                <a:latin typeface="liberation sans"/>
              </a:rPr>
              <a:t> — Total amount of physical RAM, in kilobytes.</a:t>
            </a:r>
          </a:p>
          <a:p>
            <a:pPr defTabSz="754380" eaLnBrk="0" fontAlgn="base" hangingPunct="0">
              <a:spcBef>
                <a:spcPct val="0"/>
              </a:spcBef>
              <a:spcAft>
                <a:spcPct val="0"/>
              </a:spcAft>
              <a:buFontTx/>
              <a:buChar char="•"/>
            </a:pPr>
            <a:r>
              <a:rPr lang="en-US" altLang="en-US" sz="990" b="1" dirty="0" err="1">
                <a:solidFill>
                  <a:srgbClr val="333333"/>
                </a:solidFill>
                <a:latin typeface="liberation mono"/>
              </a:rPr>
              <a:t>MemFree</a:t>
            </a:r>
            <a:r>
              <a:rPr lang="en-US" altLang="en-US" sz="990" dirty="0">
                <a:solidFill>
                  <a:srgbClr val="333333"/>
                </a:solidFill>
                <a:latin typeface="liberation sans"/>
              </a:rPr>
              <a:t> — The amount of physical RAM, in kilobytes, left unused by the system.</a:t>
            </a:r>
          </a:p>
          <a:p>
            <a:pPr defTabSz="754380" eaLnBrk="0" fontAlgn="base" hangingPunct="0">
              <a:spcBef>
                <a:spcPct val="0"/>
              </a:spcBef>
              <a:spcAft>
                <a:spcPct val="0"/>
              </a:spcAft>
              <a:buFontTx/>
              <a:buChar char="•"/>
            </a:pPr>
            <a:r>
              <a:rPr lang="en-US" altLang="en-US" sz="990" b="1" dirty="0">
                <a:solidFill>
                  <a:srgbClr val="333333"/>
                </a:solidFill>
                <a:latin typeface="liberation mono"/>
              </a:rPr>
              <a:t>Buffers</a:t>
            </a:r>
            <a:r>
              <a:rPr lang="en-US" altLang="en-US" sz="990" dirty="0">
                <a:solidFill>
                  <a:srgbClr val="333333"/>
                </a:solidFill>
                <a:latin typeface="liberation sans"/>
              </a:rPr>
              <a:t> — The amount of physical RAM, in kilobytes, used for file buffers.</a:t>
            </a:r>
          </a:p>
          <a:p>
            <a:pPr defTabSz="754380" eaLnBrk="0" fontAlgn="base" hangingPunct="0">
              <a:spcBef>
                <a:spcPct val="0"/>
              </a:spcBef>
              <a:spcAft>
                <a:spcPct val="0"/>
              </a:spcAft>
              <a:buFontTx/>
              <a:buChar char="•"/>
            </a:pPr>
            <a:r>
              <a:rPr lang="en-US" altLang="en-US" sz="990" b="1" dirty="0">
                <a:solidFill>
                  <a:srgbClr val="333333"/>
                </a:solidFill>
                <a:latin typeface="liberation mono"/>
              </a:rPr>
              <a:t>Cached</a:t>
            </a:r>
            <a:r>
              <a:rPr lang="en-US" altLang="en-US" sz="990" dirty="0">
                <a:solidFill>
                  <a:srgbClr val="333333"/>
                </a:solidFill>
                <a:latin typeface="liberation sans"/>
              </a:rPr>
              <a:t> — The amount of physical RAM, in kilobytes, used as cache memory.</a:t>
            </a:r>
          </a:p>
          <a:p>
            <a:pPr defTabSz="754380" eaLnBrk="0" fontAlgn="base" hangingPunct="0">
              <a:spcBef>
                <a:spcPct val="0"/>
              </a:spcBef>
              <a:spcAft>
                <a:spcPct val="0"/>
              </a:spcAft>
              <a:buFontTx/>
              <a:buChar char="•"/>
            </a:pPr>
            <a:r>
              <a:rPr lang="en-US" altLang="en-US" sz="990" b="1" dirty="0" err="1">
                <a:solidFill>
                  <a:srgbClr val="333333"/>
                </a:solidFill>
                <a:latin typeface="liberation mono"/>
              </a:rPr>
              <a:t>SwapCached</a:t>
            </a:r>
            <a:r>
              <a:rPr lang="en-US" altLang="en-US" sz="990" dirty="0">
                <a:solidFill>
                  <a:srgbClr val="333333"/>
                </a:solidFill>
                <a:latin typeface="liberation sans"/>
              </a:rPr>
              <a:t> — The amount of swap, in kilobytes, used as cache memory.</a:t>
            </a:r>
          </a:p>
          <a:p>
            <a:pPr defTabSz="754380" eaLnBrk="0" fontAlgn="base" hangingPunct="0">
              <a:spcBef>
                <a:spcPct val="0"/>
              </a:spcBef>
              <a:spcAft>
                <a:spcPct val="0"/>
              </a:spcAft>
              <a:buFontTx/>
              <a:buChar char="•"/>
            </a:pPr>
            <a:r>
              <a:rPr lang="en-US" altLang="en-US" sz="990" b="1" dirty="0">
                <a:solidFill>
                  <a:srgbClr val="333333"/>
                </a:solidFill>
                <a:latin typeface="liberation mono"/>
              </a:rPr>
              <a:t>Active</a:t>
            </a:r>
            <a:r>
              <a:rPr lang="en-US" altLang="en-US" sz="990" dirty="0">
                <a:solidFill>
                  <a:srgbClr val="333333"/>
                </a:solidFill>
                <a:latin typeface="liberation sans"/>
              </a:rPr>
              <a:t> — The total amount of buffer or page cache memory, in kilobytes, that is in active use. This is memory that has been recently used and is usually not reclaimed for other purposes.</a:t>
            </a:r>
          </a:p>
          <a:p>
            <a:pPr defTabSz="754380" eaLnBrk="0" fontAlgn="base" hangingPunct="0">
              <a:spcBef>
                <a:spcPct val="0"/>
              </a:spcBef>
              <a:spcAft>
                <a:spcPct val="0"/>
              </a:spcAft>
              <a:buFontTx/>
              <a:buChar char="•"/>
            </a:pPr>
            <a:r>
              <a:rPr lang="en-US" altLang="en-US" sz="990" b="1" dirty="0">
                <a:solidFill>
                  <a:srgbClr val="333333"/>
                </a:solidFill>
                <a:latin typeface="liberation mono"/>
              </a:rPr>
              <a:t>Inactive</a:t>
            </a:r>
            <a:r>
              <a:rPr lang="en-US" altLang="en-US" sz="990" dirty="0">
                <a:solidFill>
                  <a:srgbClr val="333333"/>
                </a:solidFill>
                <a:latin typeface="liberation sans"/>
              </a:rPr>
              <a:t> — The total amount of buffer or page cache memory, in kilobytes, that are free and available. This is memory that has not been recently used and can be reclaimed for other purposes.</a:t>
            </a:r>
          </a:p>
          <a:p>
            <a:pPr defTabSz="754380" eaLnBrk="0" fontAlgn="base" hangingPunct="0">
              <a:spcBef>
                <a:spcPct val="0"/>
              </a:spcBef>
              <a:spcAft>
                <a:spcPct val="0"/>
              </a:spcAft>
              <a:buFontTx/>
              <a:buChar char="•"/>
            </a:pPr>
            <a:r>
              <a:rPr lang="en-US" altLang="en-US" sz="990" b="1" dirty="0" err="1">
                <a:solidFill>
                  <a:srgbClr val="333333"/>
                </a:solidFill>
                <a:latin typeface="liberation mono"/>
              </a:rPr>
              <a:t>HighTotal</a:t>
            </a:r>
            <a:r>
              <a:rPr lang="en-US" altLang="en-US" sz="990" dirty="0">
                <a:solidFill>
                  <a:srgbClr val="333333"/>
                </a:solidFill>
                <a:latin typeface="liberation sans"/>
              </a:rPr>
              <a:t> and </a:t>
            </a:r>
            <a:r>
              <a:rPr lang="en-US" altLang="en-US" sz="990" b="1" dirty="0" err="1">
                <a:solidFill>
                  <a:srgbClr val="333333"/>
                </a:solidFill>
                <a:latin typeface="liberation mono"/>
              </a:rPr>
              <a:t>HighFree</a:t>
            </a:r>
            <a:r>
              <a:rPr lang="en-US" altLang="en-US" sz="990" dirty="0">
                <a:solidFill>
                  <a:srgbClr val="333333"/>
                </a:solidFill>
                <a:latin typeface="liberation sans"/>
              </a:rPr>
              <a:t> — The total and free amount of memory, in kilobytes, that is not directly mapped into kernel space. The </a:t>
            </a:r>
            <a:r>
              <a:rPr lang="en-US" altLang="en-US" sz="990" b="1" dirty="0" err="1">
                <a:solidFill>
                  <a:srgbClr val="333333"/>
                </a:solidFill>
                <a:latin typeface="liberation mono"/>
              </a:rPr>
              <a:t>HighTotal</a:t>
            </a:r>
            <a:r>
              <a:rPr lang="en-US" altLang="en-US" sz="990" dirty="0">
                <a:solidFill>
                  <a:srgbClr val="333333"/>
                </a:solidFill>
                <a:latin typeface="liberation sans"/>
              </a:rPr>
              <a:t> value can vary based on the type of kernel used.</a:t>
            </a:r>
          </a:p>
          <a:p>
            <a:pPr defTabSz="754380" eaLnBrk="0" fontAlgn="base" hangingPunct="0">
              <a:spcBef>
                <a:spcPct val="0"/>
              </a:spcBef>
              <a:spcAft>
                <a:spcPct val="0"/>
              </a:spcAft>
              <a:buFontTx/>
              <a:buChar char="•"/>
            </a:pPr>
            <a:r>
              <a:rPr lang="en-US" altLang="en-US" sz="990" b="1" dirty="0" err="1">
                <a:solidFill>
                  <a:srgbClr val="333333"/>
                </a:solidFill>
                <a:latin typeface="liberation mono"/>
              </a:rPr>
              <a:t>LowTotal</a:t>
            </a:r>
            <a:r>
              <a:rPr lang="en-US" altLang="en-US" sz="990" dirty="0">
                <a:solidFill>
                  <a:srgbClr val="333333"/>
                </a:solidFill>
                <a:latin typeface="liberation sans"/>
              </a:rPr>
              <a:t> and </a:t>
            </a:r>
            <a:r>
              <a:rPr lang="en-US" altLang="en-US" sz="990" b="1" dirty="0" err="1">
                <a:solidFill>
                  <a:srgbClr val="333333"/>
                </a:solidFill>
                <a:latin typeface="liberation mono"/>
              </a:rPr>
              <a:t>LowFree</a:t>
            </a:r>
            <a:r>
              <a:rPr lang="en-US" altLang="en-US" sz="990" dirty="0">
                <a:solidFill>
                  <a:srgbClr val="333333"/>
                </a:solidFill>
                <a:latin typeface="liberation sans"/>
              </a:rPr>
              <a:t> — The total and free amount of memory, in kilobytes, that is directly mapped into kernel space. The </a:t>
            </a:r>
            <a:r>
              <a:rPr lang="en-US" altLang="en-US" sz="990" b="1" dirty="0" err="1">
                <a:solidFill>
                  <a:srgbClr val="333333"/>
                </a:solidFill>
                <a:latin typeface="liberation mono"/>
              </a:rPr>
              <a:t>LowTotal</a:t>
            </a:r>
            <a:r>
              <a:rPr lang="en-US" altLang="en-US" sz="990" dirty="0">
                <a:solidFill>
                  <a:srgbClr val="333333"/>
                </a:solidFill>
                <a:latin typeface="liberation sans"/>
              </a:rPr>
              <a:t> value can vary based on the type of kernel used.</a:t>
            </a:r>
          </a:p>
          <a:p>
            <a:pPr defTabSz="754380" eaLnBrk="0" fontAlgn="base" hangingPunct="0">
              <a:spcBef>
                <a:spcPct val="0"/>
              </a:spcBef>
              <a:spcAft>
                <a:spcPct val="0"/>
              </a:spcAft>
              <a:buFontTx/>
              <a:buChar char="•"/>
            </a:pPr>
            <a:r>
              <a:rPr lang="en-US" altLang="en-US" sz="990" b="1" dirty="0" err="1">
                <a:solidFill>
                  <a:srgbClr val="333333"/>
                </a:solidFill>
                <a:latin typeface="liberation mono"/>
              </a:rPr>
              <a:t>SwapTotal</a:t>
            </a:r>
            <a:r>
              <a:rPr lang="en-US" altLang="en-US" sz="990" dirty="0">
                <a:solidFill>
                  <a:srgbClr val="333333"/>
                </a:solidFill>
                <a:latin typeface="liberation sans"/>
              </a:rPr>
              <a:t> — The total amount of swap available, in kilobytes.</a:t>
            </a:r>
          </a:p>
          <a:p>
            <a:pPr defTabSz="754380" eaLnBrk="0" fontAlgn="base" hangingPunct="0">
              <a:spcBef>
                <a:spcPct val="0"/>
              </a:spcBef>
              <a:spcAft>
                <a:spcPct val="0"/>
              </a:spcAft>
              <a:buFontTx/>
              <a:buChar char="•"/>
            </a:pPr>
            <a:r>
              <a:rPr lang="en-US" altLang="en-US" sz="990" b="1" dirty="0" err="1">
                <a:solidFill>
                  <a:srgbClr val="333333"/>
                </a:solidFill>
                <a:latin typeface="liberation mono"/>
              </a:rPr>
              <a:t>SwapFree</a:t>
            </a:r>
            <a:r>
              <a:rPr lang="en-US" altLang="en-US" sz="990" dirty="0">
                <a:solidFill>
                  <a:srgbClr val="333333"/>
                </a:solidFill>
                <a:latin typeface="liberation sans"/>
              </a:rPr>
              <a:t> — The total amount of swap free, in kilobytes.</a:t>
            </a:r>
          </a:p>
          <a:p>
            <a:pPr defTabSz="754380" eaLnBrk="0" fontAlgn="base" hangingPunct="0">
              <a:spcBef>
                <a:spcPct val="0"/>
              </a:spcBef>
              <a:spcAft>
                <a:spcPct val="0"/>
              </a:spcAft>
              <a:buFontTx/>
              <a:buChar char="•"/>
            </a:pPr>
            <a:r>
              <a:rPr lang="en-US" altLang="en-US" sz="990" b="1" dirty="0">
                <a:solidFill>
                  <a:srgbClr val="333333"/>
                </a:solidFill>
                <a:latin typeface="liberation mono"/>
              </a:rPr>
              <a:t>Dirty</a:t>
            </a:r>
            <a:r>
              <a:rPr lang="en-US" altLang="en-US" sz="990" dirty="0">
                <a:solidFill>
                  <a:srgbClr val="333333"/>
                </a:solidFill>
                <a:latin typeface="liberation sans"/>
              </a:rPr>
              <a:t> — The total amount of memory, in kilobytes, waiting to be written back to the disk.</a:t>
            </a:r>
          </a:p>
          <a:p>
            <a:pPr defTabSz="754380" eaLnBrk="0" fontAlgn="base" hangingPunct="0">
              <a:spcBef>
                <a:spcPct val="0"/>
              </a:spcBef>
              <a:spcAft>
                <a:spcPct val="0"/>
              </a:spcAft>
              <a:buFontTx/>
              <a:buChar char="•"/>
            </a:pPr>
            <a:r>
              <a:rPr lang="en-US" altLang="en-US" sz="990" b="1" dirty="0">
                <a:solidFill>
                  <a:srgbClr val="333333"/>
                </a:solidFill>
                <a:latin typeface="liberation mono"/>
              </a:rPr>
              <a:t>Writeback</a:t>
            </a:r>
            <a:r>
              <a:rPr lang="en-US" altLang="en-US" sz="990" dirty="0">
                <a:solidFill>
                  <a:srgbClr val="333333"/>
                </a:solidFill>
                <a:latin typeface="liberation sans"/>
              </a:rPr>
              <a:t> — The total amount of memory, in kilobytes, actively being written back to the disk.</a:t>
            </a:r>
          </a:p>
          <a:p>
            <a:pPr defTabSz="754380" eaLnBrk="0" fontAlgn="base" hangingPunct="0">
              <a:spcBef>
                <a:spcPct val="0"/>
              </a:spcBef>
              <a:spcAft>
                <a:spcPct val="0"/>
              </a:spcAft>
              <a:buFontTx/>
              <a:buChar char="•"/>
            </a:pPr>
            <a:r>
              <a:rPr lang="en-US" altLang="en-US" sz="990" b="1" dirty="0">
                <a:solidFill>
                  <a:srgbClr val="333333"/>
                </a:solidFill>
                <a:latin typeface="liberation mono"/>
              </a:rPr>
              <a:t>Mapped</a:t>
            </a:r>
            <a:r>
              <a:rPr lang="en-US" altLang="en-US" sz="990" dirty="0">
                <a:solidFill>
                  <a:srgbClr val="333333"/>
                </a:solidFill>
                <a:latin typeface="liberation sans"/>
              </a:rPr>
              <a:t> — The total amount of memory, in kilobytes, which have been used to map devices, files, or libraries using the </a:t>
            </a:r>
            <a:r>
              <a:rPr lang="en-US" altLang="en-US" sz="990" b="1" dirty="0" err="1">
                <a:solidFill>
                  <a:srgbClr val="333333"/>
                </a:solidFill>
                <a:latin typeface="liberation mono"/>
              </a:rPr>
              <a:t>mmap</a:t>
            </a:r>
            <a:r>
              <a:rPr lang="en-US" altLang="en-US" sz="990" dirty="0">
                <a:solidFill>
                  <a:srgbClr val="333333"/>
                </a:solidFill>
                <a:latin typeface="liberation sans"/>
              </a:rPr>
              <a:t> command.</a:t>
            </a:r>
          </a:p>
          <a:p>
            <a:pPr defTabSz="754380" eaLnBrk="0" fontAlgn="base" hangingPunct="0">
              <a:spcBef>
                <a:spcPct val="0"/>
              </a:spcBef>
              <a:spcAft>
                <a:spcPct val="0"/>
              </a:spcAft>
              <a:buFontTx/>
              <a:buChar char="•"/>
            </a:pPr>
            <a:r>
              <a:rPr lang="en-US" altLang="en-US" sz="990" b="1" dirty="0">
                <a:solidFill>
                  <a:srgbClr val="333333"/>
                </a:solidFill>
                <a:latin typeface="liberation mono"/>
              </a:rPr>
              <a:t>Slab</a:t>
            </a:r>
            <a:r>
              <a:rPr lang="en-US" altLang="en-US" sz="990" dirty="0">
                <a:solidFill>
                  <a:srgbClr val="333333"/>
                </a:solidFill>
                <a:latin typeface="liberation sans"/>
              </a:rPr>
              <a:t> — The total amount of memory, in kilobytes, used by the kernel to cache data structures for its own use.</a:t>
            </a:r>
          </a:p>
          <a:p>
            <a:pPr defTabSz="754380" eaLnBrk="0" fontAlgn="base" hangingPunct="0">
              <a:spcBef>
                <a:spcPct val="0"/>
              </a:spcBef>
              <a:spcAft>
                <a:spcPct val="0"/>
              </a:spcAft>
              <a:buFontTx/>
              <a:buChar char="•"/>
            </a:pPr>
            <a:r>
              <a:rPr lang="en-US" altLang="en-US" sz="990" b="1" dirty="0" err="1">
                <a:solidFill>
                  <a:srgbClr val="333333"/>
                </a:solidFill>
                <a:latin typeface="liberation mono"/>
              </a:rPr>
              <a:t>Committed_AS</a:t>
            </a:r>
            <a:r>
              <a:rPr lang="en-US" altLang="en-US" sz="990" dirty="0">
                <a:solidFill>
                  <a:srgbClr val="333333"/>
                </a:solidFill>
                <a:latin typeface="liberation sans"/>
              </a:rPr>
              <a:t> — The total amount of memory, in kilobytes, estimated to complete the workload. This value represents the worst case scenario value, and also includes swap memory.</a:t>
            </a:r>
          </a:p>
          <a:p>
            <a:pPr defTabSz="754380" eaLnBrk="0" fontAlgn="base" hangingPunct="0">
              <a:spcBef>
                <a:spcPct val="0"/>
              </a:spcBef>
              <a:spcAft>
                <a:spcPct val="0"/>
              </a:spcAft>
              <a:buFontTx/>
              <a:buChar char="•"/>
            </a:pPr>
            <a:r>
              <a:rPr lang="en-US" altLang="en-US" sz="990" b="1" dirty="0" err="1">
                <a:solidFill>
                  <a:srgbClr val="333333"/>
                </a:solidFill>
                <a:latin typeface="liberation mono"/>
              </a:rPr>
              <a:t>PageTables</a:t>
            </a:r>
            <a:r>
              <a:rPr lang="en-US" altLang="en-US" sz="990" dirty="0">
                <a:solidFill>
                  <a:srgbClr val="333333"/>
                </a:solidFill>
                <a:latin typeface="liberation sans"/>
              </a:rPr>
              <a:t> — The total amount of memory, in kilobytes, dedicated to the lowest page table level.</a:t>
            </a:r>
          </a:p>
          <a:p>
            <a:pPr defTabSz="754380" eaLnBrk="0" fontAlgn="base" hangingPunct="0">
              <a:spcBef>
                <a:spcPct val="0"/>
              </a:spcBef>
              <a:spcAft>
                <a:spcPct val="0"/>
              </a:spcAft>
              <a:buFontTx/>
              <a:buChar char="•"/>
            </a:pPr>
            <a:r>
              <a:rPr lang="en-US" altLang="en-US" sz="990" b="1" dirty="0" err="1">
                <a:solidFill>
                  <a:srgbClr val="333333"/>
                </a:solidFill>
                <a:latin typeface="liberation mono"/>
              </a:rPr>
              <a:t>VMallocTotal</a:t>
            </a:r>
            <a:r>
              <a:rPr lang="en-US" altLang="en-US" sz="990" dirty="0">
                <a:solidFill>
                  <a:srgbClr val="333333"/>
                </a:solidFill>
                <a:latin typeface="liberation sans"/>
              </a:rPr>
              <a:t> — The total amount of memory, in kilobytes, of total allocated virtual address space.</a:t>
            </a:r>
          </a:p>
          <a:p>
            <a:pPr defTabSz="754380" eaLnBrk="0" fontAlgn="base" hangingPunct="0">
              <a:spcBef>
                <a:spcPct val="0"/>
              </a:spcBef>
              <a:spcAft>
                <a:spcPct val="0"/>
              </a:spcAft>
              <a:buFontTx/>
              <a:buChar char="•"/>
            </a:pPr>
            <a:r>
              <a:rPr lang="en-US" altLang="en-US" sz="990" b="1" dirty="0" err="1">
                <a:solidFill>
                  <a:srgbClr val="333333"/>
                </a:solidFill>
                <a:latin typeface="liberation mono"/>
              </a:rPr>
              <a:t>VMallocUsed</a:t>
            </a:r>
            <a:r>
              <a:rPr lang="en-US" altLang="en-US" sz="990" dirty="0">
                <a:solidFill>
                  <a:srgbClr val="333333"/>
                </a:solidFill>
                <a:latin typeface="liberation sans"/>
              </a:rPr>
              <a:t> — The total amount of memory, in kilobytes, of used virtual address space.</a:t>
            </a:r>
          </a:p>
          <a:p>
            <a:pPr defTabSz="754380" eaLnBrk="0" fontAlgn="base" hangingPunct="0">
              <a:spcBef>
                <a:spcPct val="0"/>
              </a:spcBef>
              <a:spcAft>
                <a:spcPct val="0"/>
              </a:spcAft>
              <a:buFontTx/>
              <a:buChar char="•"/>
            </a:pPr>
            <a:r>
              <a:rPr lang="en-US" altLang="en-US" sz="990" b="1" dirty="0" err="1">
                <a:solidFill>
                  <a:srgbClr val="333333"/>
                </a:solidFill>
                <a:latin typeface="liberation mono"/>
              </a:rPr>
              <a:t>VMallocChunk</a:t>
            </a:r>
            <a:r>
              <a:rPr lang="en-US" altLang="en-US" sz="990" dirty="0">
                <a:solidFill>
                  <a:srgbClr val="333333"/>
                </a:solidFill>
                <a:latin typeface="liberation sans"/>
              </a:rPr>
              <a:t> — The largest contiguous block of memory, in kilobytes, of available virtual address space.</a:t>
            </a:r>
          </a:p>
          <a:p>
            <a:pPr defTabSz="754380" eaLnBrk="0" fontAlgn="base" hangingPunct="0">
              <a:spcBef>
                <a:spcPct val="0"/>
              </a:spcBef>
              <a:spcAft>
                <a:spcPct val="0"/>
              </a:spcAft>
            </a:pPr>
            <a:endParaRPr lang="en-US" altLang="en-US" sz="2640" dirty="0">
              <a:latin typeface="Arial" panose="020B0604020202020204" pitchFamily="34" charset="0"/>
            </a:endParaRPr>
          </a:p>
        </p:txBody>
      </p:sp>
    </p:spTree>
    <p:extLst>
      <p:ext uri="{BB962C8B-B14F-4D97-AF65-F5344CB8AC3E}">
        <p14:creationId xmlns:p14="http://schemas.microsoft.com/office/powerpoint/2010/main" val="3056487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A8D6A-6819-4154-A4C5-17E06C31D5BC}"/>
              </a:ext>
            </a:extLst>
          </p:cNvPr>
          <p:cNvSpPr>
            <a:spLocks noGrp="1"/>
          </p:cNvSpPr>
          <p:nvPr>
            <p:ph type="title"/>
          </p:nvPr>
        </p:nvSpPr>
        <p:spPr/>
        <p:txBody>
          <a:bodyPr/>
          <a:lstStyle/>
          <a:p>
            <a:r>
              <a:rPr lang="en-US" dirty="0"/>
              <a:t>Network Characteristics</a:t>
            </a:r>
          </a:p>
        </p:txBody>
      </p:sp>
      <p:sp>
        <p:nvSpPr>
          <p:cNvPr id="4" name="Rectangle 1">
            <a:extLst>
              <a:ext uri="{FF2B5EF4-FFF2-40B4-BE49-F238E27FC236}">
                <a16:creationId xmlns:a16="http://schemas.microsoft.com/office/drawing/2014/main" id="{F0D1C67F-8AA3-4F59-B2DC-FE5E320D75B4}"/>
              </a:ext>
            </a:extLst>
          </p:cNvPr>
          <p:cNvSpPr>
            <a:spLocks noGrp="1" noChangeArrowheads="1"/>
          </p:cNvSpPr>
          <p:nvPr>
            <p:ph idx="1"/>
          </p:nvPr>
        </p:nvSpPr>
        <p:spPr bwMode="auto">
          <a:xfrm>
            <a:off x="899621" y="2759511"/>
            <a:ext cx="8980047" cy="990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6186" tIns="37719" rIns="75438" bIns="37719" numCol="1" rtlCol="0" anchor="ctr" anchorCtr="0" compatLnSpc="1">
            <a:prstTxWarp prst="textNoShape">
              <a:avLst/>
            </a:prstTxWarp>
            <a:spAutoFit/>
          </a:bodyPr>
          <a:lstStyle/>
          <a:p>
            <a:pPr marL="0" indent="0" defTabSz="754380" eaLnBrk="0" fontAlgn="base" hangingPunct="0">
              <a:spcBef>
                <a:spcPct val="0"/>
              </a:spcBef>
              <a:spcAft>
                <a:spcPct val="0"/>
              </a:spcAft>
              <a:buNone/>
            </a:pPr>
            <a:r>
              <a:rPr lang="en-US" altLang="en-US" sz="1485" i="1" dirty="0">
                <a:solidFill>
                  <a:srgbClr val="006000"/>
                </a:solidFill>
                <a:latin typeface="Courier New" panose="02070309020205020404" pitchFamily="49" charset="0"/>
                <a:cs typeface="Courier New" panose="02070309020205020404" pitchFamily="49" charset="0"/>
              </a:rPr>
              <a:t>/proc/net/dev</a:t>
            </a:r>
            <a:r>
              <a:rPr lang="en-US" altLang="en-US" sz="1485" dirty="0">
                <a:solidFill>
                  <a:srgbClr val="181818"/>
                </a:solidFill>
                <a:latin typeface="Courier New" panose="02070309020205020404" pitchFamily="49" charset="0"/>
                <a:cs typeface="Courier New" panose="02070309020205020404" pitchFamily="49" charset="0"/>
              </a:rPr>
              <a:t> The dev pseudo-file contains network device status information. </a:t>
            </a:r>
          </a:p>
          <a:p>
            <a:pPr marL="0" indent="0" defTabSz="754380" eaLnBrk="0" fontAlgn="base" hangingPunct="0">
              <a:spcBef>
                <a:spcPct val="0"/>
              </a:spcBef>
              <a:spcAft>
                <a:spcPct val="0"/>
              </a:spcAft>
              <a:buNone/>
            </a:pPr>
            <a:r>
              <a:rPr lang="en-US" altLang="en-US" sz="1485" dirty="0">
                <a:solidFill>
                  <a:srgbClr val="181818"/>
                </a:solidFill>
                <a:latin typeface="Courier New" panose="02070309020205020404" pitchFamily="49" charset="0"/>
                <a:cs typeface="Courier New" panose="02070309020205020404" pitchFamily="49" charset="0"/>
              </a:rPr>
              <a:t>This gives the number of received and sent packets,</a:t>
            </a:r>
          </a:p>
          <a:p>
            <a:pPr marL="0" indent="0" defTabSz="754380" eaLnBrk="0" fontAlgn="base" hangingPunct="0">
              <a:spcBef>
                <a:spcPct val="0"/>
              </a:spcBef>
              <a:spcAft>
                <a:spcPct val="0"/>
              </a:spcAft>
              <a:buNone/>
            </a:pPr>
            <a:r>
              <a:rPr lang="en-US" altLang="en-US" sz="1485" dirty="0">
                <a:solidFill>
                  <a:srgbClr val="181818"/>
                </a:solidFill>
                <a:latin typeface="Courier New" panose="02070309020205020404" pitchFamily="49" charset="0"/>
                <a:cs typeface="Courier New" panose="02070309020205020404" pitchFamily="49" charset="0"/>
              </a:rPr>
              <a:t>the number of errors and collisions </a:t>
            </a:r>
          </a:p>
          <a:p>
            <a:pPr marL="0" indent="0" defTabSz="754380" eaLnBrk="0" fontAlgn="base" hangingPunct="0">
              <a:spcBef>
                <a:spcPct val="0"/>
              </a:spcBef>
              <a:spcAft>
                <a:spcPct val="0"/>
              </a:spcAft>
              <a:buNone/>
            </a:pPr>
            <a:r>
              <a:rPr lang="en-US" altLang="en-US" sz="1485" dirty="0">
                <a:solidFill>
                  <a:srgbClr val="181818"/>
                </a:solidFill>
                <a:latin typeface="Courier New" panose="02070309020205020404" pitchFamily="49" charset="0"/>
                <a:cs typeface="Courier New" panose="02070309020205020404" pitchFamily="49" charset="0"/>
              </a:rPr>
              <a:t>and other basic statistics.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89153164-AFA9-4338-98A9-9E01B9490961}"/>
              </a:ext>
            </a:extLst>
          </p:cNvPr>
          <p:cNvPicPr>
            <a:picLocks noChangeAspect="1"/>
          </p:cNvPicPr>
          <p:nvPr/>
        </p:nvPicPr>
        <p:blipFill rotWithShape="1">
          <a:blip r:embed="rId2"/>
          <a:srcRect t="9473"/>
          <a:stretch/>
        </p:blipFill>
        <p:spPr>
          <a:xfrm>
            <a:off x="1462154" y="4237583"/>
            <a:ext cx="7134093" cy="843884"/>
          </a:xfrm>
          <a:prstGeom prst="rect">
            <a:avLst/>
          </a:prstGeom>
        </p:spPr>
      </p:pic>
      <p:sp>
        <p:nvSpPr>
          <p:cNvPr id="6" name="TextBox 5">
            <a:extLst>
              <a:ext uri="{FF2B5EF4-FFF2-40B4-BE49-F238E27FC236}">
                <a16:creationId xmlns:a16="http://schemas.microsoft.com/office/drawing/2014/main" id="{C01EE165-5353-443F-A817-EF283A884592}"/>
              </a:ext>
            </a:extLst>
          </p:cNvPr>
          <p:cNvSpPr txBox="1"/>
          <p:nvPr/>
        </p:nvSpPr>
        <p:spPr>
          <a:xfrm>
            <a:off x="3768184" y="3841333"/>
            <a:ext cx="1244893" cy="320857"/>
          </a:xfrm>
          <a:prstGeom prst="rect">
            <a:avLst/>
          </a:prstGeom>
          <a:noFill/>
        </p:spPr>
        <p:txBody>
          <a:bodyPr wrap="none" rtlCol="0">
            <a:spAutoFit/>
          </a:bodyPr>
          <a:lstStyle/>
          <a:p>
            <a:r>
              <a:rPr lang="en-US" sz="1485" dirty="0"/>
              <a:t>The format is </a:t>
            </a:r>
          </a:p>
        </p:txBody>
      </p:sp>
    </p:spTree>
    <p:extLst>
      <p:ext uri="{BB962C8B-B14F-4D97-AF65-F5344CB8AC3E}">
        <p14:creationId xmlns:p14="http://schemas.microsoft.com/office/powerpoint/2010/main" val="3939660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F51B2-9AAE-4B8E-BC93-F8F62E773187}"/>
              </a:ext>
            </a:extLst>
          </p:cNvPr>
          <p:cNvSpPr>
            <a:spLocks noGrp="1"/>
          </p:cNvSpPr>
          <p:nvPr>
            <p:ph type="title"/>
          </p:nvPr>
        </p:nvSpPr>
        <p:spPr/>
        <p:txBody>
          <a:bodyPr/>
          <a:lstStyle/>
          <a:p>
            <a:r>
              <a:rPr lang="en-US" dirty="0"/>
              <a:t>Per process information</a:t>
            </a:r>
          </a:p>
        </p:txBody>
      </p:sp>
      <p:sp>
        <p:nvSpPr>
          <p:cNvPr id="3" name="Content Placeholder 2">
            <a:extLst>
              <a:ext uri="{FF2B5EF4-FFF2-40B4-BE49-F238E27FC236}">
                <a16:creationId xmlns:a16="http://schemas.microsoft.com/office/drawing/2014/main" id="{25EBD974-6ED0-4D10-97D2-DC3F510D0215}"/>
              </a:ext>
            </a:extLst>
          </p:cNvPr>
          <p:cNvSpPr>
            <a:spLocks noGrp="1"/>
          </p:cNvSpPr>
          <p:nvPr>
            <p:ph idx="1"/>
          </p:nvPr>
        </p:nvSpPr>
        <p:spPr/>
        <p:txBody>
          <a:bodyPr/>
          <a:lstStyle/>
          <a:p>
            <a:r>
              <a:rPr lang="en-US" dirty="0"/>
              <a:t>Per process information is available in /proc/&lt;</a:t>
            </a:r>
            <a:r>
              <a:rPr lang="en-US" dirty="0" err="1"/>
              <a:t>pid</a:t>
            </a:r>
            <a:r>
              <a:rPr lang="en-US" dirty="0"/>
              <a:t>&gt; folder.</a:t>
            </a:r>
          </a:p>
          <a:p>
            <a:endParaRPr lang="en-US" dirty="0"/>
          </a:p>
        </p:txBody>
      </p:sp>
    </p:spTree>
    <p:extLst>
      <p:ext uri="{BB962C8B-B14F-4D97-AF65-F5344CB8AC3E}">
        <p14:creationId xmlns:p14="http://schemas.microsoft.com/office/powerpoint/2010/main" val="3786258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C0080-73DA-4330-855C-13403204EE13}"/>
              </a:ext>
            </a:extLst>
          </p:cNvPr>
          <p:cNvSpPr>
            <a:spLocks noGrp="1"/>
          </p:cNvSpPr>
          <p:nvPr>
            <p:ph type="title"/>
          </p:nvPr>
        </p:nvSpPr>
        <p:spPr/>
        <p:txBody>
          <a:bodyPr/>
          <a:lstStyle/>
          <a:p>
            <a:r>
              <a:rPr lang="en-US" dirty="0"/>
              <a:t>Writing Monitors</a:t>
            </a:r>
          </a:p>
        </p:txBody>
      </p:sp>
      <p:sp>
        <p:nvSpPr>
          <p:cNvPr id="3" name="Content Placeholder 2">
            <a:extLst>
              <a:ext uri="{FF2B5EF4-FFF2-40B4-BE49-F238E27FC236}">
                <a16:creationId xmlns:a16="http://schemas.microsoft.com/office/drawing/2014/main" id="{2C7C28F7-CACC-4553-A2C8-5F8ADCF22864}"/>
              </a:ext>
            </a:extLst>
          </p:cNvPr>
          <p:cNvSpPr>
            <a:spLocks noGrp="1"/>
          </p:cNvSpPr>
          <p:nvPr>
            <p:ph idx="1"/>
          </p:nvPr>
        </p:nvSpPr>
        <p:spPr>
          <a:xfrm>
            <a:off x="441311" y="1068670"/>
            <a:ext cx="9052560" cy="5129425"/>
          </a:xfrm>
        </p:spPr>
        <p:txBody>
          <a:bodyPr/>
          <a:lstStyle/>
          <a:p>
            <a:r>
              <a:rPr lang="en-US" dirty="0"/>
              <a:t>Write programs that utilize the kernel counters from /proc and provide periodic statistics.</a:t>
            </a:r>
          </a:p>
          <a:p>
            <a:r>
              <a:rPr lang="en-US" dirty="0"/>
              <a:t>Issue alerts when degradation is noticed.</a:t>
            </a:r>
          </a:p>
          <a:p>
            <a:r>
              <a:rPr lang="en-US" dirty="0"/>
              <a:t>Don’ts of monitoring</a:t>
            </a:r>
          </a:p>
          <a:p>
            <a:pPr lvl="1"/>
            <a:r>
              <a:rPr lang="en-US" dirty="0"/>
              <a:t>Don’t put too heavy a load on monitoring.</a:t>
            </a:r>
          </a:p>
          <a:p>
            <a:pPr lvl="1"/>
            <a:r>
              <a:rPr lang="en-US" dirty="0"/>
              <a:t>Interesting problems occur if you try to monitor on a set of machines at the same time.</a:t>
            </a:r>
          </a:p>
          <a:p>
            <a:pPr lvl="1"/>
            <a:r>
              <a:rPr lang="en-US" dirty="0"/>
              <a:t>Read the following paper</a:t>
            </a:r>
          </a:p>
          <a:p>
            <a:pPr lvl="1"/>
            <a:endParaRPr lang="en-US" dirty="0"/>
          </a:p>
        </p:txBody>
      </p:sp>
      <p:sp>
        <p:nvSpPr>
          <p:cNvPr id="4" name="Rectangle 3">
            <a:extLst>
              <a:ext uri="{FF2B5EF4-FFF2-40B4-BE49-F238E27FC236}">
                <a16:creationId xmlns:a16="http://schemas.microsoft.com/office/drawing/2014/main" id="{63CF3447-812F-48C9-A248-2742AC1359DA}"/>
              </a:ext>
            </a:extLst>
          </p:cNvPr>
          <p:cNvSpPr/>
          <p:nvPr/>
        </p:nvSpPr>
        <p:spPr>
          <a:xfrm>
            <a:off x="473737" y="5938987"/>
            <a:ext cx="8593924" cy="777905"/>
          </a:xfrm>
          <a:prstGeom prst="rect">
            <a:avLst/>
          </a:prstGeom>
        </p:spPr>
        <p:txBody>
          <a:bodyPr wrap="square">
            <a:spAutoFit/>
          </a:bodyPr>
          <a:lstStyle/>
          <a:p>
            <a:r>
              <a:rPr lang="en-US" sz="1485" b="1" dirty="0">
                <a:solidFill>
                  <a:srgbClr val="2E414F"/>
                </a:solidFill>
                <a:latin typeface="-apple-system"/>
              </a:rPr>
              <a:t>Dubey, Abhishek et al. “Compensating for Timing Jitter in Computing Systems with General-Purpose Operating Systems.” </a:t>
            </a:r>
            <a:r>
              <a:rPr lang="en-US" sz="1485" b="1" i="1" dirty="0">
                <a:solidFill>
                  <a:srgbClr val="2E414F"/>
                </a:solidFill>
                <a:latin typeface="-apple-system"/>
              </a:rPr>
              <a:t>2009 IEEE International Symposium on Object/Component/Service-Oriented Real-Time Distributed Computing</a:t>
            </a:r>
            <a:r>
              <a:rPr lang="en-US" sz="1485" b="1" dirty="0">
                <a:solidFill>
                  <a:srgbClr val="2E414F"/>
                </a:solidFill>
                <a:latin typeface="-apple-system"/>
              </a:rPr>
              <a:t> (2009): 55-62.</a:t>
            </a:r>
            <a:endParaRPr lang="en-US" sz="1485" b="1" dirty="0"/>
          </a:p>
        </p:txBody>
      </p:sp>
    </p:spTree>
    <p:extLst>
      <p:ext uri="{BB962C8B-B14F-4D97-AF65-F5344CB8AC3E}">
        <p14:creationId xmlns:p14="http://schemas.microsoft.com/office/powerpoint/2010/main" val="4175199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A8E22-1119-448E-8590-2E0E70A348CC}"/>
              </a:ext>
            </a:extLst>
          </p:cNvPr>
          <p:cNvSpPr>
            <a:spLocks noGrp="1"/>
          </p:cNvSpPr>
          <p:nvPr>
            <p:ph type="title"/>
          </p:nvPr>
        </p:nvSpPr>
        <p:spPr/>
        <p:txBody>
          <a:bodyPr/>
          <a:lstStyle/>
          <a:p>
            <a:r>
              <a:rPr lang="en-US" dirty="0"/>
              <a:t>Identify process shutdowns.</a:t>
            </a:r>
          </a:p>
        </p:txBody>
      </p:sp>
      <p:sp>
        <p:nvSpPr>
          <p:cNvPr id="3" name="Content Placeholder 2">
            <a:extLst>
              <a:ext uri="{FF2B5EF4-FFF2-40B4-BE49-F238E27FC236}">
                <a16:creationId xmlns:a16="http://schemas.microsoft.com/office/drawing/2014/main" id="{D3C95FC0-3288-46C6-A008-3BFE55D6F372}"/>
              </a:ext>
            </a:extLst>
          </p:cNvPr>
          <p:cNvSpPr>
            <a:spLocks noGrp="1"/>
          </p:cNvSpPr>
          <p:nvPr>
            <p:ph idx="1"/>
          </p:nvPr>
        </p:nvSpPr>
        <p:spPr/>
        <p:txBody>
          <a:bodyPr/>
          <a:lstStyle/>
          <a:p>
            <a:r>
              <a:rPr lang="en-US" dirty="0"/>
              <a:t>Parent will know about child termination </a:t>
            </a:r>
          </a:p>
          <a:p>
            <a:pPr lvl="1"/>
            <a:r>
              <a:rPr lang="en-US" dirty="0"/>
              <a:t>SIGCHLD Handler</a:t>
            </a:r>
          </a:p>
          <a:p>
            <a:pPr lvl="1"/>
            <a:r>
              <a:rPr lang="en-US" dirty="0"/>
              <a:t>Can restart the child</a:t>
            </a:r>
          </a:p>
          <a:p>
            <a:r>
              <a:rPr lang="en-US" dirty="0"/>
              <a:t>Linux provides another notification mechanism.</a:t>
            </a:r>
          </a:p>
          <a:p>
            <a:pPr lvl="1"/>
            <a:r>
              <a:rPr lang="en-US" dirty="0" err="1"/>
              <a:t>Netlink</a:t>
            </a:r>
            <a:r>
              <a:rPr lang="en-US" dirty="0"/>
              <a:t> socket</a:t>
            </a:r>
          </a:p>
          <a:p>
            <a:pPr lvl="1"/>
            <a:endParaRPr lang="en-US" dirty="0"/>
          </a:p>
        </p:txBody>
      </p:sp>
      <p:sp>
        <p:nvSpPr>
          <p:cNvPr id="4" name="Rectangle 3">
            <a:extLst>
              <a:ext uri="{FF2B5EF4-FFF2-40B4-BE49-F238E27FC236}">
                <a16:creationId xmlns:a16="http://schemas.microsoft.com/office/drawing/2014/main" id="{8C57F064-39CD-471D-B4DE-BAE5888CC61F}"/>
              </a:ext>
            </a:extLst>
          </p:cNvPr>
          <p:cNvSpPr/>
          <p:nvPr/>
        </p:nvSpPr>
        <p:spPr>
          <a:xfrm>
            <a:off x="3962400" y="4114800"/>
            <a:ext cx="4592219" cy="320857"/>
          </a:xfrm>
          <a:prstGeom prst="rect">
            <a:avLst/>
          </a:prstGeom>
        </p:spPr>
        <p:txBody>
          <a:bodyPr wrap="none">
            <a:spAutoFit/>
          </a:bodyPr>
          <a:lstStyle/>
          <a:p>
            <a:r>
              <a:rPr lang="en-US" sz="1485" dirty="0"/>
              <a:t>https://www.systutorials.com/docs/linux/man/7-netlink/</a:t>
            </a:r>
          </a:p>
        </p:txBody>
      </p:sp>
      <p:sp>
        <p:nvSpPr>
          <p:cNvPr id="6" name="Rectangle 5">
            <a:extLst>
              <a:ext uri="{FF2B5EF4-FFF2-40B4-BE49-F238E27FC236}">
                <a16:creationId xmlns:a16="http://schemas.microsoft.com/office/drawing/2014/main" id="{4CC55B42-6778-46B9-B77E-9154F93FACCB}"/>
              </a:ext>
            </a:extLst>
          </p:cNvPr>
          <p:cNvSpPr/>
          <p:nvPr/>
        </p:nvSpPr>
        <p:spPr>
          <a:xfrm>
            <a:off x="2326315" y="5388480"/>
            <a:ext cx="5947663" cy="549381"/>
          </a:xfrm>
          <a:prstGeom prst="rect">
            <a:avLst/>
          </a:prstGeom>
        </p:spPr>
        <p:txBody>
          <a:bodyPr wrap="square">
            <a:spAutoFit/>
          </a:bodyPr>
          <a:lstStyle/>
          <a:p>
            <a:r>
              <a:rPr lang="en-US" sz="1485" dirty="0"/>
              <a:t>Check out https://github.com/Parrot-Developers/fusion/blob/master/pidwatch/src/pidwatch.c</a:t>
            </a:r>
          </a:p>
        </p:txBody>
      </p:sp>
    </p:spTree>
    <p:extLst>
      <p:ext uri="{BB962C8B-B14F-4D97-AF65-F5344CB8AC3E}">
        <p14:creationId xmlns:p14="http://schemas.microsoft.com/office/powerpoint/2010/main" val="1541689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Locking Down Resources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01147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BA7B7-5065-4DAA-B59C-F1AD5395E7E6}"/>
              </a:ext>
            </a:extLst>
          </p:cNvPr>
          <p:cNvSpPr>
            <a:spLocks noGrp="1"/>
          </p:cNvSpPr>
          <p:nvPr>
            <p:ph type="title"/>
          </p:nvPr>
        </p:nvSpPr>
        <p:spPr/>
        <p:txBody>
          <a:bodyPr/>
          <a:lstStyle/>
          <a:p>
            <a:r>
              <a:rPr lang="en-US" b="1" u="sng" dirty="0"/>
              <a:t>Resource Constraints on Processes</a:t>
            </a:r>
          </a:p>
        </p:txBody>
      </p:sp>
      <p:sp>
        <p:nvSpPr>
          <p:cNvPr id="3" name="Content Placeholder 2">
            <a:extLst>
              <a:ext uri="{FF2B5EF4-FFF2-40B4-BE49-F238E27FC236}">
                <a16:creationId xmlns:a16="http://schemas.microsoft.com/office/drawing/2014/main" id="{5938A8D3-C94F-4FC7-A599-B9CE9BC5DBBB}"/>
              </a:ext>
            </a:extLst>
          </p:cNvPr>
          <p:cNvSpPr>
            <a:spLocks noGrp="1"/>
          </p:cNvSpPr>
          <p:nvPr>
            <p:ph idx="1"/>
          </p:nvPr>
        </p:nvSpPr>
        <p:spPr/>
        <p:txBody>
          <a:bodyPr/>
          <a:lstStyle/>
          <a:p>
            <a:r>
              <a:rPr lang="en-US" dirty="0" err="1"/>
              <a:t>setrlimit</a:t>
            </a:r>
            <a:endParaRPr lang="en-US" dirty="0"/>
          </a:p>
          <a:p>
            <a:r>
              <a:rPr lang="en-US" dirty="0" err="1"/>
              <a:t>Cgroups</a:t>
            </a:r>
            <a:endParaRPr lang="en-US" dirty="0"/>
          </a:p>
          <a:p>
            <a:r>
              <a:rPr lang="en-US" dirty="0"/>
              <a:t>Disk Quota</a:t>
            </a:r>
          </a:p>
          <a:p>
            <a:r>
              <a:rPr lang="en-US" dirty="0"/>
              <a:t>Linux </a:t>
            </a:r>
            <a:r>
              <a:rPr lang="en-US" dirty="0" err="1"/>
              <a:t>tc</a:t>
            </a:r>
            <a:r>
              <a:rPr lang="en-US" dirty="0"/>
              <a:t> – network management</a:t>
            </a:r>
          </a:p>
          <a:p>
            <a:endParaRPr lang="en-US" dirty="0"/>
          </a:p>
        </p:txBody>
      </p:sp>
    </p:spTree>
    <p:extLst>
      <p:ext uri="{BB962C8B-B14F-4D97-AF65-F5344CB8AC3E}">
        <p14:creationId xmlns:p14="http://schemas.microsoft.com/office/powerpoint/2010/main" val="4013412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7E57-2474-4861-AA54-92265E1AB43C}"/>
              </a:ext>
            </a:extLst>
          </p:cNvPr>
          <p:cNvSpPr>
            <a:spLocks noGrp="1"/>
          </p:cNvSpPr>
          <p:nvPr>
            <p:ph type="title"/>
          </p:nvPr>
        </p:nvSpPr>
        <p:spPr/>
        <p:txBody>
          <a:bodyPr/>
          <a:lstStyle/>
          <a:p>
            <a:r>
              <a:rPr lang="en-US" dirty="0" err="1"/>
              <a:t>Setrlimit</a:t>
            </a:r>
            <a:r>
              <a:rPr lang="en-US" dirty="0"/>
              <a:t>/</a:t>
            </a:r>
            <a:r>
              <a:rPr lang="en-US" dirty="0" err="1"/>
              <a:t>getrlimit</a:t>
            </a:r>
            <a:r>
              <a:rPr lang="en-US" dirty="0"/>
              <a:t>/</a:t>
            </a:r>
            <a:r>
              <a:rPr lang="en-US" dirty="0" err="1"/>
              <a:t>getrusage</a:t>
            </a:r>
            <a:endParaRPr lang="en-US" dirty="0"/>
          </a:p>
        </p:txBody>
      </p:sp>
      <p:sp>
        <p:nvSpPr>
          <p:cNvPr id="3" name="Content Placeholder 2">
            <a:extLst>
              <a:ext uri="{FF2B5EF4-FFF2-40B4-BE49-F238E27FC236}">
                <a16:creationId xmlns:a16="http://schemas.microsoft.com/office/drawing/2014/main" id="{01B6C989-5144-4AA1-ABAD-1B02095B0C3E}"/>
              </a:ext>
            </a:extLst>
          </p:cNvPr>
          <p:cNvSpPr>
            <a:spLocks noGrp="1"/>
          </p:cNvSpPr>
          <p:nvPr>
            <p:ph idx="1"/>
          </p:nvPr>
        </p:nvSpPr>
        <p:spPr/>
        <p:txBody>
          <a:bodyPr/>
          <a:lstStyle/>
          <a:p>
            <a:r>
              <a:rPr lang="en-US" dirty="0">
                <a:hlinkClick r:id="rId2"/>
              </a:rPr>
              <a:t>http://man7.org/linux/man-pages/man2/getrusage.2.html</a:t>
            </a:r>
            <a:endParaRPr lang="en-US" dirty="0"/>
          </a:p>
          <a:p>
            <a:r>
              <a:rPr lang="en-US" dirty="0">
                <a:hlinkClick r:id="rId3"/>
              </a:rPr>
              <a:t>http://man7.org/linux/man-pages/man2/getrlimit.2.html</a:t>
            </a:r>
            <a:r>
              <a:rPr lang="en-US" dirty="0"/>
              <a:t> (</a:t>
            </a:r>
            <a:r>
              <a:rPr lang="en-US" dirty="0" err="1"/>
              <a:t>setrlimit</a:t>
            </a:r>
            <a:r>
              <a:rPr lang="en-US" dirty="0"/>
              <a:t> and </a:t>
            </a:r>
            <a:r>
              <a:rPr lang="en-US" dirty="0" err="1"/>
              <a:t>getrlimit</a:t>
            </a:r>
            <a:r>
              <a:rPr lang="en-US" dirty="0"/>
              <a:t>)</a:t>
            </a:r>
          </a:p>
          <a:p>
            <a:pPr lvl="1"/>
            <a:r>
              <a:rPr lang="en-US" dirty="0"/>
              <a:t>Soft limit</a:t>
            </a:r>
          </a:p>
          <a:p>
            <a:pPr lvl="1"/>
            <a:r>
              <a:rPr lang="en-US" dirty="0"/>
              <a:t>Hard limit</a:t>
            </a:r>
          </a:p>
          <a:p>
            <a:endParaRPr lang="en-US" dirty="0"/>
          </a:p>
        </p:txBody>
      </p:sp>
    </p:spTree>
    <p:extLst>
      <p:ext uri="{BB962C8B-B14F-4D97-AF65-F5344CB8AC3E}">
        <p14:creationId xmlns:p14="http://schemas.microsoft.com/office/powerpoint/2010/main" val="4040648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Two basic kernel abstractions:</a:t>
            </a:r>
          </a:p>
          <a:p>
            <a:endParaRPr lang="en-US" dirty="0"/>
          </a:p>
          <a:p>
            <a:r>
              <a:rPr lang="en-US" dirty="0"/>
              <a:t>1) nested groups of processes</a:t>
            </a:r>
          </a:p>
          <a:p>
            <a:endParaRPr lang="en-US" dirty="0"/>
          </a:p>
          <a:p>
            <a:r>
              <a:rPr lang="en-US" dirty="0"/>
              <a:t>2) “controllers” which limit resources</a:t>
            </a:r>
          </a:p>
        </p:txBody>
      </p:sp>
      <p:sp>
        <p:nvSpPr>
          <p:cNvPr id="3" name="Title 2"/>
          <p:cNvSpPr>
            <a:spLocks noGrp="1"/>
          </p:cNvSpPr>
          <p:nvPr>
            <p:ph type="title"/>
          </p:nvPr>
        </p:nvSpPr>
        <p:spPr>
          <a:xfrm>
            <a:off x="381000" y="0"/>
            <a:ext cx="9220200" cy="754380"/>
          </a:xfrm>
        </p:spPr>
        <p:txBody>
          <a:bodyPr>
            <a:normAutofit fontScale="90000"/>
          </a:bodyPr>
          <a:lstStyle/>
          <a:p>
            <a:r>
              <a:rPr lang="en-US" dirty="0"/>
              <a:t>Control </a:t>
            </a:r>
            <a:r>
              <a:rPr lang="en-US" dirty="0" smtClean="0"/>
              <a:t>Groups aka </a:t>
            </a:r>
            <a:r>
              <a:rPr lang="en-US" dirty="0"/>
              <a:t>“</a:t>
            </a:r>
            <a:r>
              <a:rPr lang="en-US" dirty="0" err="1"/>
              <a:t>cgroups</a:t>
            </a:r>
            <a:r>
              <a:rPr lang="en-US" dirty="0"/>
              <a:t>”</a:t>
            </a:r>
          </a:p>
        </p:txBody>
      </p:sp>
      <p:sp>
        <p:nvSpPr>
          <p:cNvPr id="4" name="Slide Number Placeholder 3"/>
          <p:cNvSpPr>
            <a:spLocks noGrp="1"/>
          </p:cNvSpPr>
          <p:nvPr>
            <p:ph type="sldNum" sz="quarter" idx="10"/>
          </p:nvPr>
        </p:nvSpPr>
        <p:spPr/>
        <p:txBody>
          <a:bodyPr/>
          <a:lstStyle/>
          <a:p>
            <a:pPr>
              <a:defRPr/>
            </a:pPr>
            <a:fld id="{011FA4CD-F833-436F-B3D1-2B915BC8BEA8}" type="slidenum">
              <a:rPr lang="en-US" smtClean="0"/>
              <a:pPr>
                <a:defRPr/>
              </a:pPr>
              <a:t>28</a:t>
            </a:fld>
            <a:endParaRPr lang="en-US"/>
          </a:p>
        </p:txBody>
      </p:sp>
    </p:spTree>
    <p:extLst>
      <p:ext uri="{BB962C8B-B14F-4D97-AF65-F5344CB8AC3E}">
        <p14:creationId xmlns:p14="http://schemas.microsoft.com/office/powerpoint/2010/main" val="3884799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Cpu</a:t>
            </a:r>
            <a:endParaRPr lang="en-US" dirty="0"/>
          </a:p>
          <a:p>
            <a:r>
              <a:rPr lang="en-US" dirty="0"/>
              <a:t>Memory</a:t>
            </a:r>
          </a:p>
          <a:p>
            <a:r>
              <a:rPr lang="en-US" dirty="0"/>
              <a:t>freezer</a:t>
            </a:r>
          </a:p>
          <a:p>
            <a:endParaRPr lang="en-US" dirty="0"/>
          </a:p>
        </p:txBody>
      </p:sp>
      <p:sp>
        <p:nvSpPr>
          <p:cNvPr id="3" name="Title 2"/>
          <p:cNvSpPr>
            <a:spLocks noGrp="1"/>
          </p:cNvSpPr>
          <p:nvPr>
            <p:ph type="title"/>
          </p:nvPr>
        </p:nvSpPr>
        <p:spPr/>
        <p:txBody>
          <a:bodyPr/>
          <a:lstStyle/>
          <a:p>
            <a:r>
              <a:rPr lang="en-US" dirty="0" err="1"/>
              <a:t>Cgroup</a:t>
            </a:r>
            <a:r>
              <a:rPr lang="en-US" dirty="0"/>
              <a:t> controllers</a:t>
            </a:r>
          </a:p>
        </p:txBody>
      </p:sp>
      <p:sp>
        <p:nvSpPr>
          <p:cNvPr id="4" name="Slide Number Placeholder 3"/>
          <p:cNvSpPr>
            <a:spLocks noGrp="1"/>
          </p:cNvSpPr>
          <p:nvPr>
            <p:ph type="sldNum" sz="quarter" idx="10"/>
          </p:nvPr>
        </p:nvSpPr>
        <p:spPr/>
        <p:txBody>
          <a:bodyPr/>
          <a:lstStyle/>
          <a:p>
            <a:pPr>
              <a:defRPr/>
            </a:pPr>
            <a:fld id="{011FA4CD-F833-436F-B3D1-2B915BC8BEA8}" type="slidenum">
              <a:rPr lang="en-US" smtClean="0"/>
              <a:pPr>
                <a:defRPr/>
              </a:pPr>
              <a:t>29</a:t>
            </a:fld>
            <a:endParaRPr lang="en-US"/>
          </a:p>
        </p:txBody>
      </p:sp>
    </p:spTree>
    <p:extLst>
      <p:ext uri="{BB962C8B-B14F-4D97-AF65-F5344CB8AC3E}">
        <p14:creationId xmlns:p14="http://schemas.microsoft.com/office/powerpoint/2010/main" val="2773114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D468-228D-4634-92D7-71D36170E744}"/>
              </a:ext>
            </a:extLst>
          </p:cNvPr>
          <p:cNvSpPr>
            <a:spLocks noGrp="1"/>
          </p:cNvSpPr>
          <p:nvPr>
            <p:ph type="title"/>
          </p:nvPr>
        </p:nvSpPr>
        <p:spPr/>
        <p:txBody>
          <a:bodyPr/>
          <a:lstStyle/>
          <a:p>
            <a:r>
              <a:rPr lang="en-US" dirty="0"/>
              <a:t>Service Level Indicators</a:t>
            </a:r>
          </a:p>
        </p:txBody>
      </p:sp>
      <p:sp>
        <p:nvSpPr>
          <p:cNvPr id="3" name="Content Placeholder 2">
            <a:extLst>
              <a:ext uri="{FF2B5EF4-FFF2-40B4-BE49-F238E27FC236}">
                <a16:creationId xmlns:a16="http://schemas.microsoft.com/office/drawing/2014/main" id="{8FA1D0D5-88FC-473F-BD4E-B77C9E149E99}"/>
              </a:ext>
            </a:extLst>
          </p:cNvPr>
          <p:cNvSpPr>
            <a:spLocks noGrp="1"/>
          </p:cNvSpPr>
          <p:nvPr>
            <p:ph idx="1"/>
          </p:nvPr>
        </p:nvSpPr>
        <p:spPr/>
        <p:txBody>
          <a:bodyPr>
            <a:normAutofit fontScale="85000" lnSpcReduction="20000"/>
          </a:bodyPr>
          <a:lstStyle/>
          <a:p>
            <a:r>
              <a:rPr lang="en-US" dirty="0"/>
              <a:t>SLI as the ratio of two numbers: the number of good events divided by the total number of events</a:t>
            </a:r>
          </a:p>
          <a:p>
            <a:r>
              <a:rPr lang="en-US" dirty="0" smtClean="0"/>
              <a:t>Examples</a:t>
            </a:r>
          </a:p>
          <a:p>
            <a:pPr lvl="1"/>
            <a:r>
              <a:rPr lang="en-US" dirty="0" smtClean="0"/>
              <a:t>Number </a:t>
            </a:r>
            <a:r>
              <a:rPr lang="en-US" dirty="0"/>
              <a:t>of successful HTTP requests / total HTTP requests (success rate)</a:t>
            </a:r>
          </a:p>
          <a:p>
            <a:pPr lvl="1"/>
            <a:r>
              <a:rPr lang="en-US" dirty="0"/>
              <a:t>Number of </a:t>
            </a:r>
            <a:r>
              <a:rPr lang="en-US" dirty="0" err="1"/>
              <a:t>gRPC</a:t>
            </a:r>
            <a:r>
              <a:rPr lang="en-US" dirty="0"/>
              <a:t> calls (https://grpc.io/about/) that completed successfully in &lt; 100 </a:t>
            </a:r>
            <a:r>
              <a:rPr lang="en-US" dirty="0" err="1"/>
              <a:t>ms</a:t>
            </a:r>
            <a:r>
              <a:rPr lang="en-US" dirty="0"/>
              <a:t> / total </a:t>
            </a:r>
            <a:r>
              <a:rPr lang="en-US" dirty="0" err="1"/>
              <a:t>gRPC</a:t>
            </a:r>
            <a:r>
              <a:rPr lang="en-US" dirty="0"/>
              <a:t> requests</a:t>
            </a:r>
          </a:p>
          <a:p>
            <a:pPr lvl="1"/>
            <a:r>
              <a:rPr lang="en-US" dirty="0"/>
              <a:t>Number of search results that used the entire corpus / total number of search results, including those that degraded gracefully</a:t>
            </a:r>
          </a:p>
          <a:p>
            <a:pPr lvl="1"/>
            <a:r>
              <a:rPr lang="en-US" dirty="0"/>
              <a:t>Number of “stock check count” requests from product searches that used stock data fresher than 10 minutes / total number of stock check requests</a:t>
            </a:r>
          </a:p>
        </p:txBody>
      </p:sp>
    </p:spTree>
    <p:extLst>
      <p:ext uri="{BB962C8B-B14F-4D97-AF65-F5344CB8AC3E}">
        <p14:creationId xmlns:p14="http://schemas.microsoft.com/office/powerpoint/2010/main" val="341593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4ACFF-F961-4051-BAB0-13B4A56E46E2}"/>
              </a:ext>
            </a:extLst>
          </p:cNvPr>
          <p:cNvSpPr>
            <a:spLocks noGrp="1"/>
          </p:cNvSpPr>
          <p:nvPr>
            <p:ph type="title"/>
          </p:nvPr>
        </p:nvSpPr>
        <p:spPr/>
        <p:txBody>
          <a:bodyPr/>
          <a:lstStyle/>
          <a:p>
            <a:r>
              <a:rPr lang="en-US" dirty="0"/>
              <a:t>Try out memory controller</a:t>
            </a:r>
          </a:p>
        </p:txBody>
      </p:sp>
      <p:sp>
        <p:nvSpPr>
          <p:cNvPr id="3" name="Content Placeholder 2">
            <a:extLst>
              <a:ext uri="{FF2B5EF4-FFF2-40B4-BE49-F238E27FC236}">
                <a16:creationId xmlns:a16="http://schemas.microsoft.com/office/drawing/2014/main" id="{3D176C5D-B7D0-4861-ADD5-F663460AA5F4}"/>
              </a:ext>
            </a:extLst>
          </p:cNvPr>
          <p:cNvSpPr>
            <a:spLocks noGrp="1"/>
          </p:cNvSpPr>
          <p:nvPr>
            <p:ph idx="1"/>
          </p:nvPr>
        </p:nvSpPr>
        <p:spPr/>
        <p:txBody>
          <a:bodyPr>
            <a:normAutofit fontScale="62500" lnSpcReduction="20000"/>
          </a:bodyPr>
          <a:lstStyle/>
          <a:p>
            <a:r>
              <a:rPr lang="en-US" dirty="0" err="1"/>
              <a:t>sudo</a:t>
            </a:r>
            <a:r>
              <a:rPr lang="en-US" dirty="0"/>
              <a:t> apt-get install libcgroup1 </a:t>
            </a:r>
            <a:r>
              <a:rPr lang="en-US" dirty="0" err="1"/>
              <a:t>cgroup</a:t>
            </a:r>
            <a:r>
              <a:rPr lang="en-US" dirty="0"/>
              <a:t>-tools</a:t>
            </a:r>
          </a:p>
          <a:p>
            <a:r>
              <a:rPr lang="en-US" dirty="0" err="1"/>
              <a:t>sudo</a:t>
            </a:r>
            <a:r>
              <a:rPr lang="en-US" dirty="0"/>
              <a:t> </a:t>
            </a:r>
            <a:r>
              <a:rPr lang="en-US" dirty="0" err="1"/>
              <a:t>mkdir</a:t>
            </a:r>
            <a:r>
              <a:rPr lang="en-US" dirty="0"/>
              <a:t> /sys/fs/</a:t>
            </a:r>
            <a:r>
              <a:rPr lang="en-US" dirty="0" err="1"/>
              <a:t>cgroup</a:t>
            </a:r>
            <a:r>
              <a:rPr lang="en-US" dirty="0"/>
              <a:t>/memory/foo</a:t>
            </a:r>
          </a:p>
          <a:p>
            <a:r>
              <a:rPr lang="en-US" dirty="0"/>
              <a:t>echo 50000000 &gt; /sys/fs/</a:t>
            </a:r>
            <a:r>
              <a:rPr lang="en-US" dirty="0" err="1"/>
              <a:t>cgroup</a:t>
            </a:r>
            <a:r>
              <a:rPr lang="en-US" dirty="0"/>
              <a:t>/memory/foo/</a:t>
            </a:r>
            <a:r>
              <a:rPr lang="en-US" dirty="0" err="1"/>
              <a:t>memory.limit_in_bytes</a:t>
            </a:r>
            <a:endParaRPr lang="en-US" dirty="0"/>
          </a:p>
          <a:p>
            <a:endParaRPr lang="en-US" dirty="0"/>
          </a:p>
          <a:p>
            <a:r>
              <a:rPr lang="en-US" dirty="0"/>
              <a:t>./</a:t>
            </a:r>
            <a:r>
              <a:rPr lang="en-US" dirty="0" err="1"/>
              <a:t>myapplication</a:t>
            </a:r>
            <a:r>
              <a:rPr lang="en-US" dirty="0"/>
              <a:t> &amp;</a:t>
            </a:r>
          </a:p>
          <a:p>
            <a:endParaRPr lang="en-US" dirty="0"/>
          </a:p>
          <a:p>
            <a:r>
              <a:rPr lang="en-US" dirty="0"/>
              <a:t>echo 3000&gt; /sys/fs/</a:t>
            </a:r>
            <a:r>
              <a:rPr lang="en-US" dirty="0" err="1"/>
              <a:t>cgroup</a:t>
            </a:r>
            <a:r>
              <a:rPr lang="en-US" dirty="0"/>
              <a:t>/memory/foo/</a:t>
            </a:r>
            <a:r>
              <a:rPr lang="en-US" dirty="0" err="1"/>
              <a:t>cgroup.procs</a:t>
            </a:r>
            <a:endParaRPr lang="en-US" dirty="0"/>
          </a:p>
          <a:p>
            <a:endParaRPr lang="en-US" dirty="0"/>
          </a:p>
          <a:p>
            <a:endParaRPr lang="en-US" dirty="0"/>
          </a:p>
          <a:p>
            <a:r>
              <a:rPr lang="en-US" dirty="0"/>
              <a:t>Note: if a task exceeds its defined limits, the kernel will intervene and, in some cases, kill that task.</a:t>
            </a:r>
          </a:p>
          <a:p>
            <a:endParaRPr lang="en-US" dirty="0"/>
          </a:p>
          <a:p>
            <a:r>
              <a:rPr lang="en-US" dirty="0"/>
              <a:t>Again, when you read the value back, it always will be a multiple of the kernel page size. </a:t>
            </a:r>
          </a:p>
          <a:p>
            <a:r>
              <a:rPr lang="en-US" dirty="0"/>
              <a:t>So, although you set it to 500 bytes, it's really set to 4 KB:</a:t>
            </a:r>
          </a:p>
        </p:txBody>
      </p:sp>
    </p:spTree>
    <p:extLst>
      <p:ext uri="{BB962C8B-B14F-4D97-AF65-F5344CB8AC3E}">
        <p14:creationId xmlns:p14="http://schemas.microsoft.com/office/powerpoint/2010/main" val="3461328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D75FD-E561-46B8-A340-E136968B31F0}"/>
              </a:ext>
            </a:extLst>
          </p:cNvPr>
          <p:cNvSpPr>
            <a:spLocks noGrp="1"/>
          </p:cNvSpPr>
          <p:nvPr>
            <p:ph type="title"/>
          </p:nvPr>
        </p:nvSpPr>
        <p:spPr>
          <a:xfrm>
            <a:off x="535367" y="1576420"/>
            <a:ext cx="3012460" cy="1383197"/>
          </a:xfrm>
        </p:spPr>
        <p:txBody>
          <a:bodyPr>
            <a:normAutofit/>
          </a:bodyPr>
          <a:lstStyle/>
          <a:p>
            <a:r>
              <a:rPr lang="en-US" dirty="0"/>
              <a:t>OOM Killer</a:t>
            </a:r>
          </a:p>
        </p:txBody>
      </p:sp>
      <p:sp>
        <p:nvSpPr>
          <p:cNvPr id="3" name="Content Placeholder 2">
            <a:extLst>
              <a:ext uri="{FF2B5EF4-FFF2-40B4-BE49-F238E27FC236}">
                <a16:creationId xmlns:a16="http://schemas.microsoft.com/office/drawing/2014/main" id="{DEE73A83-7042-40A8-A9E5-5689AAE0FEBE}"/>
              </a:ext>
            </a:extLst>
          </p:cNvPr>
          <p:cNvSpPr>
            <a:spLocks noGrp="1"/>
          </p:cNvSpPr>
          <p:nvPr>
            <p:ph idx="1"/>
          </p:nvPr>
        </p:nvSpPr>
        <p:spPr>
          <a:xfrm>
            <a:off x="535368" y="3068955"/>
            <a:ext cx="3012459" cy="3122971"/>
          </a:xfrm>
        </p:spPr>
        <p:txBody>
          <a:bodyPr>
            <a:normAutofit/>
          </a:bodyPr>
          <a:lstStyle/>
          <a:p>
            <a:r>
              <a:rPr lang="en-US" sz="1485"/>
              <a:t>If the task exceeds budget.</a:t>
            </a:r>
          </a:p>
        </p:txBody>
      </p:sp>
      <p:pic>
        <p:nvPicPr>
          <p:cNvPr id="4" name="Picture 3">
            <a:extLst>
              <a:ext uri="{FF2B5EF4-FFF2-40B4-BE49-F238E27FC236}">
                <a16:creationId xmlns:a16="http://schemas.microsoft.com/office/drawing/2014/main" id="{3FD277CA-EBD7-41EE-8FE3-29730BFDE22F}"/>
              </a:ext>
            </a:extLst>
          </p:cNvPr>
          <p:cNvPicPr>
            <a:picLocks noChangeAspect="1"/>
          </p:cNvPicPr>
          <p:nvPr/>
        </p:nvPicPr>
        <p:blipFill rotWithShape="1">
          <a:blip r:embed="rId2"/>
          <a:srcRect r="6662"/>
          <a:stretch/>
        </p:blipFill>
        <p:spPr>
          <a:xfrm>
            <a:off x="4876800" y="2096517"/>
            <a:ext cx="4479498" cy="4067334"/>
          </a:xfrm>
          <a:prstGeom prst="rect">
            <a:avLst/>
          </a:prstGeom>
          <a:effectLst/>
        </p:spPr>
      </p:pic>
    </p:spTree>
    <p:extLst>
      <p:ext uri="{BB962C8B-B14F-4D97-AF65-F5344CB8AC3E}">
        <p14:creationId xmlns:p14="http://schemas.microsoft.com/office/powerpoint/2010/main" val="3824840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AB31-99B7-4116-84ED-A8FD0B0CF6B2}"/>
              </a:ext>
            </a:extLst>
          </p:cNvPr>
          <p:cNvSpPr>
            <a:spLocks noGrp="1"/>
          </p:cNvSpPr>
          <p:nvPr>
            <p:ph type="title"/>
          </p:nvPr>
        </p:nvSpPr>
        <p:spPr>
          <a:xfrm>
            <a:off x="175260" y="25940"/>
            <a:ext cx="9707880" cy="888273"/>
          </a:xfrm>
        </p:spPr>
        <p:txBody>
          <a:bodyPr>
            <a:normAutofit fontScale="90000"/>
          </a:bodyPr>
          <a:lstStyle/>
          <a:p>
            <a:r>
              <a:rPr lang="en-US" dirty="0"/>
              <a:t>Automatic process start and management</a:t>
            </a:r>
          </a:p>
        </p:txBody>
      </p:sp>
      <p:sp>
        <p:nvSpPr>
          <p:cNvPr id="3" name="Content Placeholder 2">
            <a:extLst>
              <a:ext uri="{FF2B5EF4-FFF2-40B4-BE49-F238E27FC236}">
                <a16:creationId xmlns:a16="http://schemas.microsoft.com/office/drawing/2014/main" id="{9A31F9F8-73FD-4FF0-BD44-8065490E3F66}"/>
              </a:ext>
            </a:extLst>
          </p:cNvPr>
          <p:cNvSpPr>
            <a:spLocks noGrp="1"/>
          </p:cNvSpPr>
          <p:nvPr>
            <p:ph idx="1"/>
          </p:nvPr>
        </p:nvSpPr>
        <p:spPr/>
        <p:txBody>
          <a:bodyPr/>
          <a:lstStyle/>
          <a:p>
            <a:r>
              <a:rPr lang="en-US" dirty="0" err="1"/>
              <a:t>Systemd</a:t>
            </a:r>
            <a:r>
              <a:rPr lang="en-US" dirty="0"/>
              <a:t> in </a:t>
            </a:r>
            <a:r>
              <a:rPr lang="en-US" dirty="0" err="1"/>
              <a:t>linux</a:t>
            </a:r>
            <a:r>
              <a:rPr lang="en-US" dirty="0"/>
              <a:t> provides the ability to manage and start long running background processes.</a:t>
            </a:r>
          </a:p>
        </p:txBody>
      </p:sp>
    </p:spTree>
    <p:extLst>
      <p:ext uri="{BB962C8B-B14F-4D97-AF65-F5344CB8AC3E}">
        <p14:creationId xmlns:p14="http://schemas.microsoft.com/office/powerpoint/2010/main" val="17093609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Distributed Monitoring</a:t>
            </a:r>
            <a:endParaRPr lang="en-US" dirty="0"/>
          </a:p>
        </p:txBody>
      </p:sp>
      <p:sp>
        <p:nvSpPr>
          <p:cNvPr id="5" name="Subtitle 4"/>
          <p:cNvSpPr>
            <a:spLocks noGrp="1"/>
          </p:cNvSpPr>
          <p:nvPr>
            <p:ph type="subTitle" idx="1"/>
          </p:nvPr>
        </p:nvSpPr>
        <p:spPr/>
        <p:txBody>
          <a:bodyPr/>
          <a:lstStyle/>
          <a:p>
            <a:r>
              <a:rPr lang="en-US" dirty="0" smtClean="0"/>
              <a:t>Based on Slides from Trend Micro and Cisco</a:t>
            </a:r>
            <a:endParaRPr lang="en-US" dirty="0"/>
          </a:p>
        </p:txBody>
      </p:sp>
    </p:spTree>
    <p:extLst>
      <p:ext uri="{BB962C8B-B14F-4D97-AF65-F5344CB8AC3E}">
        <p14:creationId xmlns:p14="http://schemas.microsoft.com/office/powerpoint/2010/main" val="42576592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0478"/>
            <a:r>
              <a:rPr sz="3300" b="0" spc="-4" dirty="0">
                <a:solidFill>
                  <a:srgbClr val="D6181F"/>
                </a:solidFill>
              </a:rPr>
              <a:t>Goal</a:t>
            </a:r>
            <a:endParaRPr sz="3300"/>
          </a:p>
        </p:txBody>
      </p:sp>
      <p:graphicFrame>
        <p:nvGraphicFramePr>
          <p:cNvPr id="3" name="object 3"/>
          <p:cNvGraphicFramePr>
            <a:graphicFrameLocks noGrp="1"/>
          </p:cNvGraphicFramePr>
          <p:nvPr/>
        </p:nvGraphicFramePr>
        <p:xfrm>
          <a:off x="7867713" y="3440519"/>
          <a:ext cx="1782013" cy="1967381"/>
        </p:xfrm>
        <a:graphic>
          <a:graphicData uri="http://schemas.openxmlformats.org/drawingml/2006/table">
            <a:tbl>
              <a:tblPr firstRow="1" bandRow="1">
                <a:tableStyleId>{2D5ABB26-0587-4C30-8999-92F81FD0307C}</a:tableStyleId>
              </a:tblPr>
              <a:tblGrid>
                <a:gridCol w="1782013">
                  <a:extLst>
                    <a:ext uri="{9D8B030D-6E8A-4147-A177-3AD203B41FA5}">
                      <a16:colId xmlns:a16="http://schemas.microsoft.com/office/drawing/2014/main" val="20000"/>
                    </a:ext>
                  </a:extLst>
                </a:gridCol>
              </a:tblGrid>
              <a:tr h="655221">
                <a:tc>
                  <a:txBody>
                    <a:bodyPr/>
                    <a:lstStyle/>
                    <a:p>
                      <a:pPr algn="ctr">
                        <a:lnSpc>
                          <a:spcPct val="100000"/>
                        </a:lnSpc>
                        <a:spcBef>
                          <a:spcPts val="1755"/>
                        </a:spcBef>
                      </a:pPr>
                      <a:r>
                        <a:rPr sz="1700" dirty="0">
                          <a:solidFill>
                            <a:srgbClr val="4D4D4F"/>
                          </a:solidFill>
                          <a:latin typeface="Calibri"/>
                          <a:cs typeface="Calibri"/>
                        </a:rPr>
                        <a:t>Business</a:t>
                      </a:r>
                      <a:r>
                        <a:rPr sz="1700" spc="-75" dirty="0">
                          <a:solidFill>
                            <a:srgbClr val="4D4D4F"/>
                          </a:solidFill>
                          <a:latin typeface="Calibri"/>
                          <a:cs typeface="Calibri"/>
                        </a:rPr>
                        <a:t> </a:t>
                      </a:r>
                      <a:r>
                        <a:rPr sz="1700" spc="-5" dirty="0">
                          <a:solidFill>
                            <a:srgbClr val="4D4D4F"/>
                          </a:solidFill>
                          <a:latin typeface="Calibri"/>
                          <a:cs typeface="Calibri"/>
                        </a:rPr>
                        <a:t>Logic</a:t>
                      </a:r>
                      <a:endParaRPr sz="1700" dirty="0">
                        <a:latin typeface="Calibri"/>
                        <a:cs typeface="Calibri"/>
                      </a:endParaRPr>
                    </a:p>
                  </a:txBody>
                  <a:tcPr marL="0" marR="0" marT="183880" marB="0">
                    <a:lnL w="9525">
                      <a:solidFill>
                        <a:srgbClr val="4D4D4F"/>
                      </a:solidFill>
                      <a:prstDash val="solid"/>
                    </a:lnL>
                    <a:lnR w="9525">
                      <a:solidFill>
                        <a:srgbClr val="4D4D4F"/>
                      </a:solidFill>
                      <a:prstDash val="solid"/>
                    </a:lnR>
                    <a:lnT w="9525">
                      <a:solidFill>
                        <a:srgbClr val="4D4D4F"/>
                      </a:solidFill>
                      <a:prstDash val="solid"/>
                    </a:lnT>
                    <a:lnB w="9525">
                      <a:solidFill>
                        <a:srgbClr val="4D4D4F"/>
                      </a:solidFill>
                      <a:prstDash val="solid"/>
                    </a:lnB>
                    <a:solidFill>
                      <a:srgbClr val="C5FBC4"/>
                    </a:solidFill>
                  </a:tcPr>
                </a:tc>
                <a:extLst>
                  <a:ext uri="{0D108BD9-81ED-4DB2-BD59-A6C34878D82A}">
                    <a16:rowId xmlns:a16="http://schemas.microsoft.com/office/drawing/2014/main" val="10000"/>
                  </a:ext>
                </a:extLst>
              </a:tr>
              <a:tr h="656992">
                <a:tc>
                  <a:txBody>
                    <a:bodyPr/>
                    <a:lstStyle/>
                    <a:p>
                      <a:pPr marL="1905" algn="ctr">
                        <a:lnSpc>
                          <a:spcPct val="100000"/>
                        </a:lnSpc>
                        <a:spcBef>
                          <a:spcPts val="1780"/>
                        </a:spcBef>
                      </a:pPr>
                      <a:r>
                        <a:rPr sz="1700" spc="-5" dirty="0">
                          <a:solidFill>
                            <a:srgbClr val="4D4D4F"/>
                          </a:solidFill>
                          <a:latin typeface="Calibri"/>
                          <a:cs typeface="Calibri"/>
                        </a:rPr>
                        <a:t>Application</a:t>
                      </a:r>
                      <a:endParaRPr sz="1700">
                        <a:latin typeface="Calibri"/>
                        <a:cs typeface="Calibri"/>
                      </a:endParaRPr>
                    </a:p>
                  </a:txBody>
                  <a:tcPr marL="0" marR="0" marT="186500" marB="0">
                    <a:lnL w="9525">
                      <a:solidFill>
                        <a:srgbClr val="4D4D4F"/>
                      </a:solidFill>
                      <a:prstDash val="solid"/>
                    </a:lnL>
                    <a:lnR w="9525">
                      <a:solidFill>
                        <a:srgbClr val="4D4D4F"/>
                      </a:solidFill>
                      <a:prstDash val="solid"/>
                    </a:lnR>
                    <a:lnT w="9525">
                      <a:solidFill>
                        <a:srgbClr val="4D4D4F"/>
                      </a:solidFill>
                      <a:prstDash val="solid"/>
                    </a:lnT>
                    <a:lnB w="9525">
                      <a:solidFill>
                        <a:srgbClr val="4D4D4F"/>
                      </a:solidFill>
                      <a:prstDash val="solid"/>
                    </a:lnB>
                    <a:solidFill>
                      <a:srgbClr val="FF99FB"/>
                    </a:solidFill>
                  </a:tcPr>
                </a:tc>
                <a:extLst>
                  <a:ext uri="{0D108BD9-81ED-4DB2-BD59-A6C34878D82A}">
                    <a16:rowId xmlns:a16="http://schemas.microsoft.com/office/drawing/2014/main" val="10001"/>
                  </a:ext>
                </a:extLst>
              </a:tr>
              <a:tr h="655168">
                <a:tc>
                  <a:txBody>
                    <a:bodyPr/>
                    <a:lstStyle/>
                    <a:p>
                      <a:pPr marL="2540" algn="ctr">
                        <a:lnSpc>
                          <a:spcPct val="100000"/>
                        </a:lnSpc>
                        <a:spcBef>
                          <a:spcPts val="1780"/>
                        </a:spcBef>
                      </a:pPr>
                      <a:r>
                        <a:rPr sz="1700" spc="-10" dirty="0">
                          <a:solidFill>
                            <a:srgbClr val="4D4D4F"/>
                          </a:solidFill>
                          <a:latin typeface="Calibri"/>
                          <a:cs typeface="Calibri"/>
                        </a:rPr>
                        <a:t>Operating</a:t>
                      </a:r>
                      <a:r>
                        <a:rPr sz="1700" spc="-65" dirty="0">
                          <a:solidFill>
                            <a:srgbClr val="4D4D4F"/>
                          </a:solidFill>
                          <a:latin typeface="Calibri"/>
                          <a:cs typeface="Calibri"/>
                        </a:rPr>
                        <a:t> </a:t>
                      </a:r>
                      <a:r>
                        <a:rPr sz="1700" spc="-15" dirty="0">
                          <a:solidFill>
                            <a:srgbClr val="4D4D4F"/>
                          </a:solidFill>
                          <a:latin typeface="Calibri"/>
                          <a:cs typeface="Calibri"/>
                        </a:rPr>
                        <a:t>System</a:t>
                      </a:r>
                      <a:endParaRPr sz="1700" dirty="0">
                        <a:latin typeface="Calibri"/>
                        <a:cs typeface="Calibri"/>
                      </a:endParaRPr>
                    </a:p>
                  </a:txBody>
                  <a:tcPr marL="0" marR="0" marT="186500" marB="0">
                    <a:lnL w="9524">
                      <a:solidFill>
                        <a:srgbClr val="4D4D4F"/>
                      </a:solidFill>
                      <a:prstDash val="solid"/>
                    </a:lnL>
                    <a:lnR w="9524">
                      <a:solidFill>
                        <a:srgbClr val="4D4D4F"/>
                      </a:solidFill>
                      <a:prstDash val="solid"/>
                    </a:lnR>
                    <a:lnT w="9525">
                      <a:solidFill>
                        <a:srgbClr val="4D4D4F"/>
                      </a:solidFill>
                      <a:prstDash val="solid"/>
                    </a:lnT>
                    <a:lnB w="9524">
                      <a:solidFill>
                        <a:srgbClr val="4D4D4F"/>
                      </a:solidFill>
                      <a:prstDash val="solid"/>
                    </a:lnB>
                    <a:solidFill>
                      <a:srgbClr val="BEC6FF"/>
                    </a:solidFill>
                  </a:tcPr>
                </a:tc>
                <a:extLst>
                  <a:ext uri="{0D108BD9-81ED-4DB2-BD59-A6C34878D82A}">
                    <a16:rowId xmlns:a16="http://schemas.microsoft.com/office/drawing/2014/main" val="10002"/>
                  </a:ext>
                </a:extLst>
              </a:tr>
            </a:tbl>
          </a:graphicData>
        </a:graphic>
      </p:graphicFrame>
      <p:sp>
        <p:nvSpPr>
          <p:cNvPr id="4" name="object 4"/>
          <p:cNvSpPr/>
          <p:nvPr/>
        </p:nvSpPr>
        <p:spPr>
          <a:xfrm>
            <a:off x="7275577" y="3595764"/>
            <a:ext cx="593969" cy="356340"/>
          </a:xfrm>
          <a:prstGeom prst="rect">
            <a:avLst/>
          </a:prstGeom>
          <a:blipFill>
            <a:blip r:embed="rId2" cstate="print"/>
            <a:stretch>
              <a:fillRect/>
            </a:stretch>
          </a:blipFill>
        </p:spPr>
        <p:txBody>
          <a:bodyPr wrap="square" lIns="0" tIns="0" rIns="0" bIns="0" rtlCol="0"/>
          <a:lstStyle/>
          <a:p>
            <a:endParaRPr sz="1485"/>
          </a:p>
        </p:txBody>
      </p:sp>
      <p:sp>
        <p:nvSpPr>
          <p:cNvPr id="5" name="object 5"/>
          <p:cNvSpPr/>
          <p:nvPr/>
        </p:nvSpPr>
        <p:spPr>
          <a:xfrm>
            <a:off x="7275576" y="3595762"/>
            <a:ext cx="594075" cy="356759"/>
          </a:xfrm>
          <a:custGeom>
            <a:avLst/>
            <a:gdLst/>
            <a:ahLst/>
            <a:cxnLst/>
            <a:rect l="l" t="t" r="r" b="b"/>
            <a:pathLst>
              <a:path w="720090" h="432435">
                <a:moveTo>
                  <a:pt x="719963" y="107950"/>
                </a:moveTo>
                <a:lnTo>
                  <a:pt x="216026" y="107950"/>
                </a:lnTo>
                <a:lnTo>
                  <a:pt x="216026" y="0"/>
                </a:lnTo>
                <a:lnTo>
                  <a:pt x="0" y="215900"/>
                </a:lnTo>
                <a:lnTo>
                  <a:pt x="216026" y="431927"/>
                </a:lnTo>
                <a:lnTo>
                  <a:pt x="216026" y="323977"/>
                </a:lnTo>
                <a:lnTo>
                  <a:pt x="719963" y="323977"/>
                </a:lnTo>
                <a:lnTo>
                  <a:pt x="719963" y="107950"/>
                </a:lnTo>
                <a:close/>
              </a:path>
            </a:pathLst>
          </a:custGeom>
          <a:ln w="9525">
            <a:solidFill>
              <a:srgbClr val="4D4D4F"/>
            </a:solidFill>
          </a:ln>
        </p:spPr>
        <p:txBody>
          <a:bodyPr wrap="square" lIns="0" tIns="0" rIns="0" bIns="0" rtlCol="0"/>
          <a:lstStyle/>
          <a:p>
            <a:endParaRPr sz="1485"/>
          </a:p>
        </p:txBody>
      </p:sp>
      <p:sp>
        <p:nvSpPr>
          <p:cNvPr id="6" name="object 6"/>
          <p:cNvSpPr/>
          <p:nvPr/>
        </p:nvSpPr>
        <p:spPr>
          <a:xfrm>
            <a:off x="7278510" y="4252703"/>
            <a:ext cx="593969" cy="356445"/>
          </a:xfrm>
          <a:prstGeom prst="rect">
            <a:avLst/>
          </a:prstGeom>
          <a:blipFill>
            <a:blip r:embed="rId3" cstate="print"/>
            <a:stretch>
              <a:fillRect/>
            </a:stretch>
          </a:blipFill>
        </p:spPr>
        <p:txBody>
          <a:bodyPr wrap="square" lIns="0" tIns="0" rIns="0" bIns="0" rtlCol="0"/>
          <a:lstStyle/>
          <a:p>
            <a:endParaRPr sz="1485"/>
          </a:p>
        </p:txBody>
      </p:sp>
      <p:sp>
        <p:nvSpPr>
          <p:cNvPr id="7" name="object 7"/>
          <p:cNvSpPr/>
          <p:nvPr/>
        </p:nvSpPr>
        <p:spPr>
          <a:xfrm>
            <a:off x="7278509" y="4252702"/>
            <a:ext cx="594075" cy="356759"/>
          </a:xfrm>
          <a:custGeom>
            <a:avLst/>
            <a:gdLst/>
            <a:ahLst/>
            <a:cxnLst/>
            <a:rect l="l" t="t" r="r" b="b"/>
            <a:pathLst>
              <a:path w="720090" h="432435">
                <a:moveTo>
                  <a:pt x="719963" y="108076"/>
                </a:moveTo>
                <a:lnTo>
                  <a:pt x="216027" y="108076"/>
                </a:lnTo>
                <a:lnTo>
                  <a:pt x="216027" y="0"/>
                </a:lnTo>
                <a:lnTo>
                  <a:pt x="0" y="216026"/>
                </a:lnTo>
                <a:lnTo>
                  <a:pt x="216027" y="432053"/>
                </a:lnTo>
                <a:lnTo>
                  <a:pt x="216027" y="323976"/>
                </a:lnTo>
                <a:lnTo>
                  <a:pt x="719963" y="323976"/>
                </a:lnTo>
                <a:lnTo>
                  <a:pt x="719963" y="108076"/>
                </a:lnTo>
                <a:close/>
              </a:path>
            </a:pathLst>
          </a:custGeom>
          <a:ln w="9525">
            <a:solidFill>
              <a:srgbClr val="4D4D4F"/>
            </a:solidFill>
          </a:ln>
        </p:spPr>
        <p:txBody>
          <a:bodyPr wrap="square" lIns="0" tIns="0" rIns="0" bIns="0" rtlCol="0"/>
          <a:lstStyle/>
          <a:p>
            <a:endParaRPr sz="1485"/>
          </a:p>
        </p:txBody>
      </p:sp>
      <p:sp>
        <p:nvSpPr>
          <p:cNvPr id="8" name="object 8"/>
          <p:cNvSpPr/>
          <p:nvPr/>
        </p:nvSpPr>
        <p:spPr>
          <a:xfrm>
            <a:off x="7278510" y="4909747"/>
            <a:ext cx="593969" cy="356340"/>
          </a:xfrm>
          <a:prstGeom prst="rect">
            <a:avLst/>
          </a:prstGeom>
          <a:blipFill>
            <a:blip r:embed="rId4" cstate="print"/>
            <a:stretch>
              <a:fillRect/>
            </a:stretch>
          </a:blipFill>
        </p:spPr>
        <p:txBody>
          <a:bodyPr wrap="square" lIns="0" tIns="0" rIns="0" bIns="0" rtlCol="0"/>
          <a:lstStyle/>
          <a:p>
            <a:endParaRPr sz="1485"/>
          </a:p>
        </p:txBody>
      </p:sp>
      <p:sp>
        <p:nvSpPr>
          <p:cNvPr id="9" name="object 9"/>
          <p:cNvSpPr/>
          <p:nvPr/>
        </p:nvSpPr>
        <p:spPr>
          <a:xfrm>
            <a:off x="7278509" y="4909747"/>
            <a:ext cx="594075" cy="356759"/>
          </a:xfrm>
          <a:custGeom>
            <a:avLst/>
            <a:gdLst/>
            <a:ahLst/>
            <a:cxnLst/>
            <a:rect l="l" t="t" r="r" b="b"/>
            <a:pathLst>
              <a:path w="720090" h="432435">
                <a:moveTo>
                  <a:pt x="719963" y="107950"/>
                </a:moveTo>
                <a:lnTo>
                  <a:pt x="216027" y="107950"/>
                </a:lnTo>
                <a:lnTo>
                  <a:pt x="216027" y="0"/>
                </a:lnTo>
                <a:lnTo>
                  <a:pt x="0" y="216026"/>
                </a:lnTo>
                <a:lnTo>
                  <a:pt x="216027" y="431926"/>
                </a:lnTo>
                <a:lnTo>
                  <a:pt x="216027" y="323976"/>
                </a:lnTo>
                <a:lnTo>
                  <a:pt x="719963" y="323976"/>
                </a:lnTo>
                <a:lnTo>
                  <a:pt x="719963" y="107950"/>
                </a:lnTo>
                <a:close/>
              </a:path>
            </a:pathLst>
          </a:custGeom>
          <a:ln w="9525">
            <a:solidFill>
              <a:srgbClr val="4D4D4F"/>
            </a:solidFill>
          </a:ln>
        </p:spPr>
        <p:txBody>
          <a:bodyPr wrap="square" lIns="0" tIns="0" rIns="0" bIns="0" rtlCol="0"/>
          <a:lstStyle/>
          <a:p>
            <a:endParaRPr sz="1485"/>
          </a:p>
        </p:txBody>
      </p:sp>
      <p:sp>
        <p:nvSpPr>
          <p:cNvPr id="10" name="object 10"/>
          <p:cNvSpPr/>
          <p:nvPr/>
        </p:nvSpPr>
        <p:spPr>
          <a:xfrm>
            <a:off x="5692112" y="3002318"/>
            <a:ext cx="1883331" cy="2416216"/>
          </a:xfrm>
          <a:prstGeom prst="rect">
            <a:avLst/>
          </a:prstGeom>
          <a:blipFill>
            <a:blip r:embed="rId5" cstate="print"/>
            <a:stretch>
              <a:fillRect/>
            </a:stretch>
          </a:blipFill>
        </p:spPr>
        <p:txBody>
          <a:bodyPr wrap="square" lIns="0" tIns="0" rIns="0" bIns="0" rtlCol="0"/>
          <a:lstStyle/>
          <a:p>
            <a:endParaRPr sz="1485"/>
          </a:p>
        </p:txBody>
      </p:sp>
      <p:sp>
        <p:nvSpPr>
          <p:cNvPr id="11" name="object 11"/>
          <p:cNvSpPr/>
          <p:nvPr/>
        </p:nvSpPr>
        <p:spPr>
          <a:xfrm>
            <a:off x="5692112" y="3002319"/>
            <a:ext cx="1883331" cy="2416635"/>
          </a:xfrm>
          <a:custGeom>
            <a:avLst/>
            <a:gdLst/>
            <a:ahLst/>
            <a:cxnLst/>
            <a:rect l="l" t="t" r="r" b="b"/>
            <a:pathLst>
              <a:path w="2282825" h="2929254">
                <a:moveTo>
                  <a:pt x="0" y="435101"/>
                </a:moveTo>
                <a:lnTo>
                  <a:pt x="1141476" y="0"/>
                </a:lnTo>
                <a:lnTo>
                  <a:pt x="2282825" y="435101"/>
                </a:lnTo>
                <a:lnTo>
                  <a:pt x="1712214" y="435101"/>
                </a:lnTo>
                <a:lnTo>
                  <a:pt x="1712214" y="2928747"/>
                </a:lnTo>
                <a:lnTo>
                  <a:pt x="570738" y="2928747"/>
                </a:lnTo>
                <a:lnTo>
                  <a:pt x="570738" y="435101"/>
                </a:lnTo>
                <a:lnTo>
                  <a:pt x="0" y="435101"/>
                </a:lnTo>
                <a:close/>
              </a:path>
            </a:pathLst>
          </a:custGeom>
          <a:ln w="9525">
            <a:solidFill>
              <a:srgbClr val="4D4D4F"/>
            </a:solidFill>
          </a:ln>
        </p:spPr>
        <p:txBody>
          <a:bodyPr wrap="square" lIns="0" tIns="0" rIns="0" bIns="0" rtlCol="0"/>
          <a:lstStyle/>
          <a:p>
            <a:endParaRPr sz="1485"/>
          </a:p>
        </p:txBody>
      </p:sp>
      <p:sp>
        <p:nvSpPr>
          <p:cNvPr id="12" name="object 12"/>
          <p:cNvSpPr txBox="1"/>
          <p:nvPr/>
        </p:nvSpPr>
        <p:spPr>
          <a:xfrm>
            <a:off x="6294359" y="3910298"/>
            <a:ext cx="679990" cy="761747"/>
          </a:xfrm>
          <a:prstGeom prst="rect">
            <a:avLst/>
          </a:prstGeom>
        </p:spPr>
        <p:txBody>
          <a:bodyPr vert="horz" wrap="square" lIns="0" tIns="0" rIns="0" bIns="0" rtlCol="0">
            <a:spAutoFit/>
          </a:bodyPr>
          <a:lstStyle/>
          <a:p>
            <a:pPr marL="55531" marR="4191" indent="-45576" algn="just"/>
            <a:r>
              <a:rPr sz="1650" b="1" dirty="0">
                <a:solidFill>
                  <a:srgbClr val="4D4D4F"/>
                </a:solidFill>
                <a:latin typeface="Calibri"/>
                <a:cs typeface="Calibri"/>
              </a:rPr>
              <a:t>M</a:t>
            </a:r>
            <a:r>
              <a:rPr sz="1650" b="1" spc="-12" dirty="0">
                <a:solidFill>
                  <a:srgbClr val="4D4D4F"/>
                </a:solidFill>
                <a:latin typeface="Calibri"/>
                <a:cs typeface="Calibri"/>
              </a:rPr>
              <a:t>e</a:t>
            </a:r>
            <a:r>
              <a:rPr sz="1650" b="1" dirty="0">
                <a:solidFill>
                  <a:srgbClr val="4D4D4F"/>
                </a:solidFill>
                <a:latin typeface="Calibri"/>
                <a:cs typeface="Calibri"/>
              </a:rPr>
              <a:t>trics  </a:t>
            </a:r>
            <a:r>
              <a:rPr sz="1650" b="1" spc="-17" dirty="0">
                <a:solidFill>
                  <a:srgbClr val="4D4D4F"/>
                </a:solidFill>
                <a:latin typeface="Calibri"/>
                <a:cs typeface="Calibri"/>
              </a:rPr>
              <a:t>Events  </a:t>
            </a:r>
            <a:r>
              <a:rPr sz="1650" b="1" spc="-4" dirty="0">
                <a:solidFill>
                  <a:srgbClr val="4D4D4F"/>
                </a:solidFill>
                <a:latin typeface="Calibri"/>
                <a:cs typeface="Calibri"/>
              </a:rPr>
              <a:t>Logs</a:t>
            </a:r>
            <a:endParaRPr sz="1650">
              <a:latin typeface="Calibri"/>
              <a:cs typeface="Calibri"/>
            </a:endParaRPr>
          </a:p>
        </p:txBody>
      </p:sp>
      <p:sp>
        <p:nvSpPr>
          <p:cNvPr id="13" name="object 13"/>
          <p:cNvSpPr/>
          <p:nvPr/>
        </p:nvSpPr>
        <p:spPr>
          <a:xfrm>
            <a:off x="6110478" y="2126294"/>
            <a:ext cx="1022604" cy="712470"/>
          </a:xfrm>
          <a:custGeom>
            <a:avLst/>
            <a:gdLst/>
            <a:ahLst/>
            <a:cxnLst/>
            <a:rect l="l" t="t" r="r" b="b"/>
            <a:pathLst>
              <a:path w="1239520" h="863600">
                <a:moveTo>
                  <a:pt x="1095628" y="0"/>
                </a:moveTo>
                <a:lnTo>
                  <a:pt x="143890" y="0"/>
                </a:lnTo>
                <a:lnTo>
                  <a:pt x="98397" y="7345"/>
                </a:lnTo>
                <a:lnTo>
                  <a:pt x="58896" y="27797"/>
                </a:lnTo>
                <a:lnTo>
                  <a:pt x="27753" y="58978"/>
                </a:lnTo>
                <a:lnTo>
                  <a:pt x="7332" y="98511"/>
                </a:lnTo>
                <a:lnTo>
                  <a:pt x="0" y="144018"/>
                </a:lnTo>
                <a:lnTo>
                  <a:pt x="0" y="719709"/>
                </a:lnTo>
                <a:lnTo>
                  <a:pt x="7332" y="765202"/>
                </a:lnTo>
                <a:lnTo>
                  <a:pt x="27753" y="804703"/>
                </a:lnTo>
                <a:lnTo>
                  <a:pt x="58896" y="835846"/>
                </a:lnTo>
                <a:lnTo>
                  <a:pt x="98397" y="856267"/>
                </a:lnTo>
                <a:lnTo>
                  <a:pt x="143890" y="863600"/>
                </a:lnTo>
                <a:lnTo>
                  <a:pt x="1095628" y="863600"/>
                </a:lnTo>
                <a:lnTo>
                  <a:pt x="1141122" y="856267"/>
                </a:lnTo>
                <a:lnTo>
                  <a:pt x="1180623" y="835846"/>
                </a:lnTo>
                <a:lnTo>
                  <a:pt x="1211766" y="804703"/>
                </a:lnTo>
                <a:lnTo>
                  <a:pt x="1232187" y="765202"/>
                </a:lnTo>
                <a:lnTo>
                  <a:pt x="1239519" y="719709"/>
                </a:lnTo>
                <a:lnTo>
                  <a:pt x="1239519" y="144018"/>
                </a:lnTo>
                <a:lnTo>
                  <a:pt x="1232187" y="98511"/>
                </a:lnTo>
                <a:lnTo>
                  <a:pt x="1211766" y="58978"/>
                </a:lnTo>
                <a:lnTo>
                  <a:pt x="1180623" y="27797"/>
                </a:lnTo>
                <a:lnTo>
                  <a:pt x="1141122" y="7345"/>
                </a:lnTo>
                <a:lnTo>
                  <a:pt x="1095628" y="0"/>
                </a:lnTo>
                <a:close/>
              </a:path>
            </a:pathLst>
          </a:custGeom>
          <a:solidFill>
            <a:srgbClr val="80FA85"/>
          </a:solidFill>
        </p:spPr>
        <p:txBody>
          <a:bodyPr wrap="square" lIns="0" tIns="0" rIns="0" bIns="0" rtlCol="0"/>
          <a:lstStyle/>
          <a:p>
            <a:endParaRPr sz="1485"/>
          </a:p>
        </p:txBody>
      </p:sp>
      <p:sp>
        <p:nvSpPr>
          <p:cNvPr id="14" name="object 14"/>
          <p:cNvSpPr/>
          <p:nvPr/>
        </p:nvSpPr>
        <p:spPr>
          <a:xfrm>
            <a:off x="6110478" y="2126294"/>
            <a:ext cx="1022604" cy="712470"/>
          </a:xfrm>
          <a:custGeom>
            <a:avLst/>
            <a:gdLst/>
            <a:ahLst/>
            <a:cxnLst/>
            <a:rect l="l" t="t" r="r" b="b"/>
            <a:pathLst>
              <a:path w="1239520" h="863600">
                <a:moveTo>
                  <a:pt x="0" y="144018"/>
                </a:moveTo>
                <a:lnTo>
                  <a:pt x="7332" y="98511"/>
                </a:lnTo>
                <a:lnTo>
                  <a:pt x="27753" y="58978"/>
                </a:lnTo>
                <a:lnTo>
                  <a:pt x="58896" y="27797"/>
                </a:lnTo>
                <a:lnTo>
                  <a:pt x="98397" y="7345"/>
                </a:lnTo>
                <a:lnTo>
                  <a:pt x="143890" y="0"/>
                </a:lnTo>
                <a:lnTo>
                  <a:pt x="1095628" y="0"/>
                </a:lnTo>
                <a:lnTo>
                  <a:pt x="1141122" y="7345"/>
                </a:lnTo>
                <a:lnTo>
                  <a:pt x="1180623" y="27797"/>
                </a:lnTo>
                <a:lnTo>
                  <a:pt x="1211766" y="58978"/>
                </a:lnTo>
                <a:lnTo>
                  <a:pt x="1232187" y="98511"/>
                </a:lnTo>
                <a:lnTo>
                  <a:pt x="1239519" y="144018"/>
                </a:lnTo>
                <a:lnTo>
                  <a:pt x="1239519" y="719709"/>
                </a:lnTo>
                <a:lnTo>
                  <a:pt x="1232187" y="765202"/>
                </a:lnTo>
                <a:lnTo>
                  <a:pt x="1211766" y="804703"/>
                </a:lnTo>
                <a:lnTo>
                  <a:pt x="1180623" y="835846"/>
                </a:lnTo>
                <a:lnTo>
                  <a:pt x="1141122" y="856267"/>
                </a:lnTo>
                <a:lnTo>
                  <a:pt x="1095628" y="863600"/>
                </a:lnTo>
                <a:lnTo>
                  <a:pt x="143890" y="863600"/>
                </a:lnTo>
                <a:lnTo>
                  <a:pt x="98397" y="856267"/>
                </a:lnTo>
                <a:lnTo>
                  <a:pt x="58896" y="835846"/>
                </a:lnTo>
                <a:lnTo>
                  <a:pt x="27753" y="804703"/>
                </a:lnTo>
                <a:lnTo>
                  <a:pt x="7332" y="765202"/>
                </a:lnTo>
                <a:lnTo>
                  <a:pt x="0" y="719709"/>
                </a:lnTo>
                <a:lnTo>
                  <a:pt x="0" y="144018"/>
                </a:lnTo>
                <a:close/>
              </a:path>
            </a:pathLst>
          </a:custGeom>
          <a:ln w="9525">
            <a:solidFill>
              <a:srgbClr val="4D4D4F"/>
            </a:solidFill>
          </a:ln>
        </p:spPr>
        <p:txBody>
          <a:bodyPr wrap="square" lIns="0" tIns="0" rIns="0" bIns="0" rtlCol="0"/>
          <a:lstStyle/>
          <a:p>
            <a:endParaRPr sz="1485"/>
          </a:p>
        </p:txBody>
      </p:sp>
      <p:sp>
        <p:nvSpPr>
          <p:cNvPr id="15" name="object 15"/>
          <p:cNvSpPr txBox="1"/>
          <p:nvPr/>
        </p:nvSpPr>
        <p:spPr>
          <a:xfrm>
            <a:off x="6323276" y="2343912"/>
            <a:ext cx="599313" cy="253916"/>
          </a:xfrm>
          <a:prstGeom prst="rect">
            <a:avLst/>
          </a:prstGeom>
        </p:spPr>
        <p:txBody>
          <a:bodyPr vert="horz" wrap="square" lIns="0" tIns="0" rIns="0" bIns="0" rtlCol="0">
            <a:spAutoFit/>
          </a:bodyPr>
          <a:lstStyle/>
          <a:p>
            <a:pPr marL="10478"/>
            <a:r>
              <a:rPr sz="1650" spc="-29" dirty="0">
                <a:solidFill>
                  <a:srgbClr val="4D4D4F"/>
                </a:solidFill>
                <a:latin typeface="Calibri"/>
                <a:cs typeface="Calibri"/>
              </a:rPr>
              <a:t>R</a:t>
            </a:r>
            <a:r>
              <a:rPr sz="1650" spc="-4" dirty="0">
                <a:solidFill>
                  <a:srgbClr val="4D4D4F"/>
                </a:solidFill>
                <a:latin typeface="Calibri"/>
                <a:cs typeface="Calibri"/>
              </a:rPr>
              <a:t>ou</a:t>
            </a:r>
            <a:r>
              <a:rPr sz="1650" spc="-21" dirty="0">
                <a:solidFill>
                  <a:srgbClr val="4D4D4F"/>
                </a:solidFill>
                <a:latin typeface="Calibri"/>
                <a:cs typeface="Calibri"/>
              </a:rPr>
              <a:t>t</a:t>
            </a:r>
            <a:r>
              <a:rPr sz="1650" dirty="0">
                <a:solidFill>
                  <a:srgbClr val="4D4D4F"/>
                </a:solidFill>
                <a:latin typeface="Calibri"/>
                <a:cs typeface="Calibri"/>
              </a:rPr>
              <a:t>er</a:t>
            </a:r>
            <a:endParaRPr sz="1650">
              <a:latin typeface="Calibri"/>
              <a:cs typeface="Calibri"/>
            </a:endParaRPr>
          </a:p>
        </p:txBody>
      </p:sp>
      <p:sp>
        <p:nvSpPr>
          <p:cNvPr id="16" name="object 16"/>
          <p:cNvSpPr/>
          <p:nvPr/>
        </p:nvSpPr>
        <p:spPr>
          <a:xfrm>
            <a:off x="7971282" y="1820037"/>
            <a:ext cx="1581055" cy="1309688"/>
          </a:xfrm>
          <a:custGeom>
            <a:avLst/>
            <a:gdLst/>
            <a:ahLst/>
            <a:cxnLst/>
            <a:rect l="l" t="t" r="r" b="b"/>
            <a:pathLst>
              <a:path w="1916429" h="1587500">
                <a:moveTo>
                  <a:pt x="958215" y="0"/>
                </a:moveTo>
                <a:lnTo>
                  <a:pt x="0" y="606298"/>
                </a:lnTo>
                <a:lnTo>
                  <a:pt x="366014" y="1587373"/>
                </a:lnTo>
                <a:lnTo>
                  <a:pt x="1550416" y="1587373"/>
                </a:lnTo>
                <a:lnTo>
                  <a:pt x="1916430" y="606298"/>
                </a:lnTo>
                <a:lnTo>
                  <a:pt x="958215" y="0"/>
                </a:lnTo>
                <a:close/>
              </a:path>
            </a:pathLst>
          </a:custGeom>
          <a:solidFill>
            <a:srgbClr val="FAFB76"/>
          </a:solidFill>
        </p:spPr>
        <p:txBody>
          <a:bodyPr wrap="square" lIns="0" tIns="0" rIns="0" bIns="0" rtlCol="0"/>
          <a:lstStyle/>
          <a:p>
            <a:endParaRPr sz="1485"/>
          </a:p>
        </p:txBody>
      </p:sp>
      <p:sp>
        <p:nvSpPr>
          <p:cNvPr id="17" name="object 17"/>
          <p:cNvSpPr/>
          <p:nvPr/>
        </p:nvSpPr>
        <p:spPr>
          <a:xfrm>
            <a:off x="7971282" y="1820037"/>
            <a:ext cx="1581055" cy="1309688"/>
          </a:xfrm>
          <a:custGeom>
            <a:avLst/>
            <a:gdLst/>
            <a:ahLst/>
            <a:cxnLst/>
            <a:rect l="l" t="t" r="r" b="b"/>
            <a:pathLst>
              <a:path w="1916429" h="1587500">
                <a:moveTo>
                  <a:pt x="0" y="606298"/>
                </a:moveTo>
                <a:lnTo>
                  <a:pt x="958215" y="0"/>
                </a:lnTo>
                <a:lnTo>
                  <a:pt x="1916430" y="606298"/>
                </a:lnTo>
                <a:lnTo>
                  <a:pt x="1550416" y="1587373"/>
                </a:lnTo>
                <a:lnTo>
                  <a:pt x="366014" y="1587373"/>
                </a:lnTo>
                <a:lnTo>
                  <a:pt x="0" y="606298"/>
                </a:lnTo>
                <a:close/>
              </a:path>
            </a:pathLst>
          </a:custGeom>
          <a:ln w="9525">
            <a:solidFill>
              <a:srgbClr val="4D4D4F"/>
            </a:solidFill>
          </a:ln>
        </p:spPr>
        <p:txBody>
          <a:bodyPr wrap="square" lIns="0" tIns="0" rIns="0" bIns="0" rtlCol="0"/>
          <a:lstStyle/>
          <a:p>
            <a:endParaRPr sz="1485"/>
          </a:p>
        </p:txBody>
      </p:sp>
      <p:sp>
        <p:nvSpPr>
          <p:cNvPr id="18" name="object 18"/>
          <p:cNvSpPr txBox="1"/>
          <p:nvPr/>
        </p:nvSpPr>
        <p:spPr>
          <a:xfrm>
            <a:off x="8229867" y="2142953"/>
            <a:ext cx="1113234" cy="939488"/>
          </a:xfrm>
          <a:prstGeom prst="rect">
            <a:avLst/>
          </a:prstGeom>
        </p:spPr>
        <p:txBody>
          <a:bodyPr vert="horz" wrap="square" lIns="0" tIns="0" rIns="0" bIns="0" rtlCol="0">
            <a:spAutoFit/>
          </a:bodyPr>
          <a:lstStyle/>
          <a:p>
            <a:pPr marL="10478" marR="4191" algn="ctr"/>
            <a:r>
              <a:rPr sz="1650" b="1" spc="-4" dirty="0">
                <a:solidFill>
                  <a:srgbClr val="4D4D4F"/>
                </a:solidFill>
                <a:latin typeface="Calibri"/>
                <a:cs typeface="Calibri"/>
              </a:rPr>
              <a:t>De</a:t>
            </a:r>
            <a:r>
              <a:rPr sz="1650" b="1" spc="-25" dirty="0">
                <a:solidFill>
                  <a:srgbClr val="4D4D4F"/>
                </a:solidFill>
                <a:latin typeface="Calibri"/>
                <a:cs typeface="Calibri"/>
              </a:rPr>
              <a:t>s</a:t>
            </a:r>
            <a:r>
              <a:rPr sz="1650" b="1" dirty="0">
                <a:solidFill>
                  <a:srgbClr val="4D4D4F"/>
                </a:solidFill>
                <a:latin typeface="Calibri"/>
                <a:cs typeface="Calibri"/>
              </a:rPr>
              <a:t>tin</a:t>
            </a:r>
            <a:r>
              <a:rPr sz="1650" b="1" spc="-25" dirty="0">
                <a:solidFill>
                  <a:srgbClr val="4D4D4F"/>
                </a:solidFill>
                <a:latin typeface="Calibri"/>
                <a:cs typeface="Calibri"/>
              </a:rPr>
              <a:t>a</a:t>
            </a:r>
            <a:r>
              <a:rPr sz="1650" b="1" dirty="0">
                <a:solidFill>
                  <a:srgbClr val="4D4D4F"/>
                </a:solidFill>
                <a:latin typeface="Calibri"/>
                <a:cs typeface="Calibri"/>
              </a:rPr>
              <a:t>tions  </a:t>
            </a:r>
            <a:r>
              <a:rPr sz="1485" spc="-12" dirty="0">
                <a:solidFill>
                  <a:srgbClr val="4D4D4F"/>
                </a:solidFill>
                <a:latin typeface="Calibri"/>
                <a:cs typeface="Calibri"/>
              </a:rPr>
              <a:t>Store  </a:t>
            </a:r>
            <a:r>
              <a:rPr sz="1485" spc="-9" dirty="0">
                <a:solidFill>
                  <a:srgbClr val="4D4D4F"/>
                </a:solidFill>
                <a:latin typeface="Calibri"/>
                <a:cs typeface="Calibri"/>
              </a:rPr>
              <a:t>Visualize</a:t>
            </a:r>
            <a:endParaRPr sz="1485">
              <a:latin typeface="Calibri"/>
              <a:cs typeface="Calibri"/>
            </a:endParaRPr>
          </a:p>
          <a:p>
            <a:pPr algn="ctr">
              <a:lnSpc>
                <a:spcPct val="100000"/>
              </a:lnSpc>
            </a:pPr>
            <a:r>
              <a:rPr sz="1485" dirty="0">
                <a:solidFill>
                  <a:srgbClr val="4D4D4F"/>
                </a:solidFill>
                <a:latin typeface="Calibri"/>
                <a:cs typeface="Calibri"/>
              </a:rPr>
              <a:t>Alert</a:t>
            </a:r>
            <a:endParaRPr sz="1485">
              <a:latin typeface="Calibri"/>
              <a:cs typeface="Calibri"/>
            </a:endParaRPr>
          </a:p>
        </p:txBody>
      </p:sp>
      <p:sp>
        <p:nvSpPr>
          <p:cNvPr id="19" name="object 19"/>
          <p:cNvSpPr/>
          <p:nvPr/>
        </p:nvSpPr>
        <p:spPr>
          <a:xfrm>
            <a:off x="7243201" y="2364343"/>
            <a:ext cx="593969" cy="356444"/>
          </a:xfrm>
          <a:prstGeom prst="rect">
            <a:avLst/>
          </a:prstGeom>
          <a:blipFill>
            <a:blip r:embed="rId6" cstate="print"/>
            <a:stretch>
              <a:fillRect/>
            </a:stretch>
          </a:blipFill>
        </p:spPr>
        <p:txBody>
          <a:bodyPr wrap="square" lIns="0" tIns="0" rIns="0" bIns="0" rtlCol="0"/>
          <a:lstStyle/>
          <a:p>
            <a:endParaRPr sz="1485"/>
          </a:p>
        </p:txBody>
      </p:sp>
      <p:sp>
        <p:nvSpPr>
          <p:cNvPr id="20" name="object 20"/>
          <p:cNvSpPr/>
          <p:nvPr/>
        </p:nvSpPr>
        <p:spPr>
          <a:xfrm>
            <a:off x="7243200" y="2364343"/>
            <a:ext cx="594075" cy="356759"/>
          </a:xfrm>
          <a:custGeom>
            <a:avLst/>
            <a:gdLst/>
            <a:ahLst/>
            <a:cxnLst/>
            <a:rect l="l" t="t" r="r" b="b"/>
            <a:pathLst>
              <a:path w="720090" h="432435">
                <a:moveTo>
                  <a:pt x="0" y="107950"/>
                </a:moveTo>
                <a:lnTo>
                  <a:pt x="503936" y="107950"/>
                </a:lnTo>
                <a:lnTo>
                  <a:pt x="503936" y="0"/>
                </a:lnTo>
                <a:lnTo>
                  <a:pt x="719963" y="216026"/>
                </a:lnTo>
                <a:lnTo>
                  <a:pt x="503936" y="432053"/>
                </a:lnTo>
                <a:lnTo>
                  <a:pt x="503936" y="323976"/>
                </a:lnTo>
                <a:lnTo>
                  <a:pt x="0" y="323976"/>
                </a:lnTo>
                <a:lnTo>
                  <a:pt x="0" y="107950"/>
                </a:lnTo>
                <a:close/>
              </a:path>
            </a:pathLst>
          </a:custGeom>
          <a:ln w="9525">
            <a:solidFill>
              <a:srgbClr val="4D4D4F"/>
            </a:solidFill>
          </a:ln>
        </p:spPr>
        <p:txBody>
          <a:bodyPr wrap="square" lIns="0" tIns="0" rIns="0" bIns="0" rtlCol="0"/>
          <a:lstStyle/>
          <a:p>
            <a:endParaRPr sz="1485"/>
          </a:p>
        </p:txBody>
      </p:sp>
      <p:sp>
        <p:nvSpPr>
          <p:cNvPr id="21" name="object 21"/>
          <p:cNvSpPr/>
          <p:nvPr/>
        </p:nvSpPr>
        <p:spPr>
          <a:xfrm>
            <a:off x="6296977" y="5608700"/>
            <a:ext cx="3234405" cy="209550"/>
          </a:xfrm>
          <a:custGeom>
            <a:avLst/>
            <a:gdLst/>
            <a:ahLst/>
            <a:cxnLst/>
            <a:rect l="l" t="t" r="r" b="b"/>
            <a:pathLst>
              <a:path w="3920490" h="254000">
                <a:moveTo>
                  <a:pt x="3878199" y="0"/>
                </a:moveTo>
                <a:lnTo>
                  <a:pt x="42291" y="0"/>
                </a:lnTo>
                <a:lnTo>
                  <a:pt x="25824" y="3321"/>
                </a:lnTo>
                <a:lnTo>
                  <a:pt x="12382" y="12382"/>
                </a:lnTo>
                <a:lnTo>
                  <a:pt x="3321" y="25824"/>
                </a:lnTo>
                <a:lnTo>
                  <a:pt x="0" y="42291"/>
                </a:lnTo>
                <a:lnTo>
                  <a:pt x="0" y="211670"/>
                </a:lnTo>
                <a:lnTo>
                  <a:pt x="3321" y="228148"/>
                </a:lnTo>
                <a:lnTo>
                  <a:pt x="12382" y="241603"/>
                </a:lnTo>
                <a:lnTo>
                  <a:pt x="25824" y="250673"/>
                </a:lnTo>
                <a:lnTo>
                  <a:pt x="42291" y="254000"/>
                </a:lnTo>
                <a:lnTo>
                  <a:pt x="3878199" y="254000"/>
                </a:lnTo>
                <a:lnTo>
                  <a:pt x="3894665" y="250673"/>
                </a:lnTo>
                <a:lnTo>
                  <a:pt x="3908107" y="241603"/>
                </a:lnTo>
                <a:lnTo>
                  <a:pt x="3917168" y="228148"/>
                </a:lnTo>
                <a:lnTo>
                  <a:pt x="3920490" y="211670"/>
                </a:lnTo>
                <a:lnTo>
                  <a:pt x="3920490" y="42291"/>
                </a:lnTo>
                <a:lnTo>
                  <a:pt x="3917168" y="25824"/>
                </a:lnTo>
                <a:lnTo>
                  <a:pt x="3908107" y="12382"/>
                </a:lnTo>
                <a:lnTo>
                  <a:pt x="3894665" y="3321"/>
                </a:lnTo>
                <a:lnTo>
                  <a:pt x="3878199" y="0"/>
                </a:lnTo>
                <a:close/>
              </a:path>
            </a:pathLst>
          </a:custGeom>
          <a:solidFill>
            <a:srgbClr val="6E83FF"/>
          </a:solidFill>
        </p:spPr>
        <p:txBody>
          <a:bodyPr wrap="square" lIns="0" tIns="0" rIns="0" bIns="0" rtlCol="0"/>
          <a:lstStyle/>
          <a:p>
            <a:endParaRPr sz="1485"/>
          </a:p>
        </p:txBody>
      </p:sp>
      <p:sp>
        <p:nvSpPr>
          <p:cNvPr id="22" name="object 22"/>
          <p:cNvSpPr/>
          <p:nvPr/>
        </p:nvSpPr>
        <p:spPr>
          <a:xfrm>
            <a:off x="6296977" y="5608700"/>
            <a:ext cx="3234405" cy="209550"/>
          </a:xfrm>
          <a:custGeom>
            <a:avLst/>
            <a:gdLst/>
            <a:ahLst/>
            <a:cxnLst/>
            <a:rect l="l" t="t" r="r" b="b"/>
            <a:pathLst>
              <a:path w="3920490" h="254000">
                <a:moveTo>
                  <a:pt x="0" y="42291"/>
                </a:moveTo>
                <a:lnTo>
                  <a:pt x="3321" y="25824"/>
                </a:lnTo>
                <a:lnTo>
                  <a:pt x="12382" y="12382"/>
                </a:lnTo>
                <a:lnTo>
                  <a:pt x="25824" y="3321"/>
                </a:lnTo>
                <a:lnTo>
                  <a:pt x="42291" y="0"/>
                </a:lnTo>
                <a:lnTo>
                  <a:pt x="3878199" y="0"/>
                </a:lnTo>
                <a:lnTo>
                  <a:pt x="3894665" y="3321"/>
                </a:lnTo>
                <a:lnTo>
                  <a:pt x="3908107" y="12382"/>
                </a:lnTo>
                <a:lnTo>
                  <a:pt x="3917168" y="25824"/>
                </a:lnTo>
                <a:lnTo>
                  <a:pt x="3920490" y="42291"/>
                </a:lnTo>
                <a:lnTo>
                  <a:pt x="3920490" y="211670"/>
                </a:lnTo>
                <a:lnTo>
                  <a:pt x="3917168" y="228148"/>
                </a:lnTo>
                <a:lnTo>
                  <a:pt x="3908107" y="241603"/>
                </a:lnTo>
                <a:lnTo>
                  <a:pt x="3894665" y="250673"/>
                </a:lnTo>
                <a:lnTo>
                  <a:pt x="3878199" y="254000"/>
                </a:lnTo>
                <a:lnTo>
                  <a:pt x="42291" y="254000"/>
                </a:lnTo>
                <a:lnTo>
                  <a:pt x="25824" y="250673"/>
                </a:lnTo>
                <a:lnTo>
                  <a:pt x="12382" y="241603"/>
                </a:lnTo>
                <a:lnTo>
                  <a:pt x="3321" y="228148"/>
                </a:lnTo>
                <a:lnTo>
                  <a:pt x="0" y="211670"/>
                </a:lnTo>
                <a:lnTo>
                  <a:pt x="0" y="42291"/>
                </a:lnTo>
                <a:close/>
              </a:path>
            </a:pathLst>
          </a:custGeom>
          <a:ln w="9525">
            <a:solidFill>
              <a:srgbClr val="4D4D4F"/>
            </a:solidFill>
          </a:ln>
        </p:spPr>
        <p:txBody>
          <a:bodyPr wrap="square" lIns="0" tIns="0" rIns="0" bIns="0" rtlCol="0"/>
          <a:lstStyle/>
          <a:p>
            <a:endParaRPr sz="1485"/>
          </a:p>
        </p:txBody>
      </p:sp>
      <p:sp>
        <p:nvSpPr>
          <p:cNvPr id="23" name="object 23"/>
          <p:cNvSpPr txBox="1"/>
          <p:nvPr/>
        </p:nvSpPr>
        <p:spPr>
          <a:xfrm>
            <a:off x="6296977" y="5575424"/>
            <a:ext cx="3234405" cy="243656"/>
          </a:xfrm>
          <a:prstGeom prst="rect">
            <a:avLst/>
          </a:prstGeom>
        </p:spPr>
        <p:txBody>
          <a:bodyPr vert="horz" wrap="square" lIns="0" tIns="0" rIns="0" bIns="0" rtlCol="0">
            <a:spAutoFit/>
          </a:bodyPr>
          <a:lstStyle/>
          <a:p>
            <a:pPr marL="686277">
              <a:lnSpc>
                <a:spcPts val="1914"/>
              </a:lnSpc>
            </a:pPr>
            <a:r>
              <a:rPr sz="1650" spc="-4" dirty="0">
                <a:solidFill>
                  <a:srgbClr val="4D4D4F"/>
                </a:solidFill>
                <a:latin typeface="Calibri"/>
                <a:cs typeface="Calibri"/>
              </a:rPr>
              <a:t>Monitoring</a:t>
            </a:r>
            <a:r>
              <a:rPr sz="1650" spc="-58" dirty="0">
                <a:solidFill>
                  <a:srgbClr val="4D4D4F"/>
                </a:solidFill>
                <a:latin typeface="Calibri"/>
                <a:cs typeface="Calibri"/>
              </a:rPr>
              <a:t> </a:t>
            </a:r>
            <a:r>
              <a:rPr sz="1650" spc="-12" dirty="0">
                <a:solidFill>
                  <a:srgbClr val="4D4D4F"/>
                </a:solidFill>
                <a:latin typeface="Calibri"/>
                <a:cs typeface="Calibri"/>
              </a:rPr>
              <a:t>Framwork</a:t>
            </a:r>
            <a:endParaRPr sz="1650">
              <a:latin typeface="Calibri"/>
              <a:cs typeface="Calibri"/>
            </a:endParaRPr>
          </a:p>
        </p:txBody>
      </p:sp>
      <p:sp>
        <p:nvSpPr>
          <p:cNvPr id="24" name="object 24"/>
          <p:cNvSpPr txBox="1"/>
          <p:nvPr/>
        </p:nvSpPr>
        <p:spPr>
          <a:xfrm>
            <a:off x="695371" y="2180987"/>
            <a:ext cx="4611672" cy="3074688"/>
          </a:xfrm>
          <a:prstGeom prst="rect">
            <a:avLst/>
          </a:prstGeom>
        </p:spPr>
        <p:txBody>
          <a:bodyPr vert="horz" wrap="square" lIns="0" tIns="0" rIns="0" bIns="0" rtlCol="0">
            <a:spAutoFit/>
          </a:bodyPr>
          <a:lstStyle/>
          <a:p>
            <a:pPr marL="387668" indent="-377190">
              <a:buClr>
                <a:srgbClr val="D6181F"/>
              </a:buClr>
              <a:buFont typeface="Arial"/>
              <a:buChar char="•"/>
              <a:tabLst>
                <a:tab pos="387144" algn="l"/>
                <a:tab pos="388191" algn="l"/>
              </a:tabLst>
            </a:pPr>
            <a:r>
              <a:rPr sz="2640" dirty="0">
                <a:solidFill>
                  <a:srgbClr val="4D4D4F"/>
                </a:solidFill>
                <a:latin typeface="Calibri"/>
                <a:cs typeface="Calibri"/>
              </a:rPr>
              <a:t>Be </a:t>
            </a:r>
            <a:r>
              <a:rPr sz="2640" spc="-4" dirty="0">
                <a:solidFill>
                  <a:srgbClr val="4D4D4F"/>
                </a:solidFill>
                <a:latin typeface="Calibri"/>
                <a:cs typeface="Calibri"/>
              </a:rPr>
              <a:t>metric, </a:t>
            </a:r>
            <a:r>
              <a:rPr sz="2640" spc="-12" dirty="0">
                <a:solidFill>
                  <a:srgbClr val="4D4D4F"/>
                </a:solidFill>
                <a:latin typeface="Calibri"/>
                <a:cs typeface="Calibri"/>
              </a:rPr>
              <a:t>event, </a:t>
            </a:r>
            <a:r>
              <a:rPr sz="2640" dirty="0">
                <a:solidFill>
                  <a:srgbClr val="4D4D4F"/>
                </a:solidFill>
                <a:latin typeface="Calibri"/>
                <a:cs typeface="Calibri"/>
              </a:rPr>
              <a:t>and</a:t>
            </a:r>
            <a:r>
              <a:rPr sz="2640" spc="-45" dirty="0">
                <a:solidFill>
                  <a:srgbClr val="4D4D4F"/>
                </a:solidFill>
                <a:latin typeface="Calibri"/>
                <a:cs typeface="Calibri"/>
              </a:rPr>
              <a:t> </a:t>
            </a:r>
            <a:r>
              <a:rPr sz="2640" dirty="0">
                <a:solidFill>
                  <a:srgbClr val="4D4D4F"/>
                </a:solidFill>
                <a:latin typeface="Calibri"/>
                <a:cs typeface="Calibri"/>
              </a:rPr>
              <a:t>log</a:t>
            </a:r>
            <a:endParaRPr sz="2640" dirty="0">
              <a:latin typeface="Calibri"/>
              <a:cs typeface="Calibri"/>
            </a:endParaRPr>
          </a:p>
          <a:p>
            <a:pPr marL="387668" indent="-377190">
              <a:spcBef>
                <a:spcPts val="636"/>
              </a:spcBef>
              <a:buClr>
                <a:srgbClr val="D6181F"/>
              </a:buClr>
              <a:buFont typeface="Arial"/>
              <a:buChar char="•"/>
              <a:tabLst>
                <a:tab pos="387144" algn="l"/>
                <a:tab pos="388191" algn="l"/>
              </a:tabLst>
            </a:pPr>
            <a:r>
              <a:rPr sz="2640" spc="-4" dirty="0">
                <a:solidFill>
                  <a:srgbClr val="4D4D4F"/>
                </a:solidFill>
                <a:latin typeface="Calibri"/>
                <a:cs typeface="Calibri"/>
              </a:rPr>
              <a:t>Allow </a:t>
            </a:r>
            <a:r>
              <a:rPr sz="2640" dirty="0">
                <a:solidFill>
                  <a:srgbClr val="4D4D4F"/>
                </a:solidFill>
                <a:latin typeface="Calibri"/>
                <a:cs typeface="Calibri"/>
              </a:rPr>
              <a:t>us </a:t>
            </a:r>
            <a:r>
              <a:rPr sz="2640" spc="-17" dirty="0">
                <a:solidFill>
                  <a:srgbClr val="4D4D4F"/>
                </a:solidFill>
                <a:latin typeface="Calibri"/>
                <a:cs typeface="Calibri"/>
              </a:rPr>
              <a:t>to </a:t>
            </a:r>
            <a:r>
              <a:rPr sz="2640" dirty="0">
                <a:solidFill>
                  <a:srgbClr val="4D4D4F"/>
                </a:solidFill>
                <a:latin typeface="Calibri"/>
                <a:cs typeface="Calibri"/>
              </a:rPr>
              <a:t>easily </a:t>
            </a:r>
            <a:r>
              <a:rPr sz="2640" spc="-9" dirty="0">
                <a:solidFill>
                  <a:srgbClr val="4D4D4F"/>
                </a:solidFill>
                <a:latin typeface="Calibri"/>
                <a:cs typeface="Calibri"/>
              </a:rPr>
              <a:t>visualize</a:t>
            </a:r>
            <a:r>
              <a:rPr sz="2640" spc="-25" dirty="0">
                <a:solidFill>
                  <a:srgbClr val="4D4D4F"/>
                </a:solidFill>
                <a:latin typeface="Calibri"/>
                <a:cs typeface="Calibri"/>
              </a:rPr>
              <a:t> </a:t>
            </a:r>
            <a:r>
              <a:rPr sz="2640" dirty="0">
                <a:solidFill>
                  <a:srgbClr val="4D4D4F"/>
                </a:solidFill>
                <a:latin typeface="Calibri"/>
                <a:cs typeface="Calibri"/>
              </a:rPr>
              <a:t>the</a:t>
            </a:r>
            <a:endParaRPr sz="2640" dirty="0">
              <a:latin typeface="Calibri"/>
              <a:cs typeface="Calibri"/>
            </a:endParaRPr>
          </a:p>
          <a:p>
            <a:pPr marL="387668"/>
            <a:r>
              <a:rPr sz="2640" spc="-25" dirty="0">
                <a:solidFill>
                  <a:srgbClr val="4D4D4F"/>
                </a:solidFill>
                <a:latin typeface="Calibri"/>
                <a:cs typeface="Calibri"/>
              </a:rPr>
              <a:t>stat </a:t>
            </a:r>
            <a:r>
              <a:rPr sz="2640" spc="-4" dirty="0">
                <a:solidFill>
                  <a:srgbClr val="4D4D4F"/>
                </a:solidFill>
                <a:latin typeface="Calibri"/>
                <a:cs typeface="Calibri"/>
              </a:rPr>
              <a:t>of our</a:t>
            </a:r>
            <a:r>
              <a:rPr sz="2640" dirty="0">
                <a:solidFill>
                  <a:srgbClr val="4D4D4F"/>
                </a:solidFill>
                <a:latin typeface="Calibri"/>
                <a:cs typeface="Calibri"/>
              </a:rPr>
              <a:t> </a:t>
            </a:r>
            <a:r>
              <a:rPr sz="2640" spc="-12" dirty="0">
                <a:solidFill>
                  <a:srgbClr val="4D4D4F"/>
                </a:solidFill>
                <a:latin typeface="Calibri"/>
                <a:cs typeface="Calibri"/>
              </a:rPr>
              <a:t>environment</a:t>
            </a:r>
            <a:endParaRPr sz="2640" dirty="0">
              <a:latin typeface="Calibri"/>
              <a:cs typeface="Calibri"/>
            </a:endParaRPr>
          </a:p>
          <a:p>
            <a:pPr marL="387668" indent="-377190">
              <a:spcBef>
                <a:spcPts val="636"/>
              </a:spcBef>
              <a:buClr>
                <a:srgbClr val="D6181F"/>
              </a:buClr>
              <a:buFont typeface="Arial"/>
              <a:buChar char="•"/>
              <a:tabLst>
                <a:tab pos="387144" algn="l"/>
                <a:tab pos="388191" algn="l"/>
              </a:tabLst>
            </a:pPr>
            <a:r>
              <a:rPr sz="2640" spc="-9" dirty="0">
                <a:solidFill>
                  <a:srgbClr val="4D4D4F"/>
                </a:solidFill>
                <a:latin typeface="Calibri"/>
                <a:cs typeface="Calibri"/>
              </a:rPr>
              <a:t>Provide </a:t>
            </a:r>
            <a:r>
              <a:rPr sz="2640" spc="-12" dirty="0">
                <a:solidFill>
                  <a:srgbClr val="4D4D4F"/>
                </a:solidFill>
                <a:latin typeface="Calibri"/>
                <a:cs typeface="Calibri"/>
              </a:rPr>
              <a:t>contextual </a:t>
            </a:r>
            <a:r>
              <a:rPr sz="2640" dirty="0">
                <a:solidFill>
                  <a:srgbClr val="4D4D4F"/>
                </a:solidFill>
                <a:latin typeface="Calibri"/>
                <a:cs typeface="Calibri"/>
              </a:rPr>
              <a:t>and</a:t>
            </a:r>
            <a:r>
              <a:rPr sz="2640" spc="-33" dirty="0">
                <a:solidFill>
                  <a:srgbClr val="4D4D4F"/>
                </a:solidFill>
                <a:latin typeface="Calibri"/>
                <a:cs typeface="Calibri"/>
              </a:rPr>
              <a:t> </a:t>
            </a:r>
            <a:r>
              <a:rPr sz="2640" spc="-9" dirty="0">
                <a:solidFill>
                  <a:srgbClr val="4D4D4F"/>
                </a:solidFill>
                <a:latin typeface="Calibri"/>
                <a:cs typeface="Calibri"/>
              </a:rPr>
              <a:t>useful</a:t>
            </a:r>
            <a:endParaRPr sz="2640" dirty="0">
              <a:latin typeface="Calibri"/>
              <a:cs typeface="Calibri"/>
            </a:endParaRPr>
          </a:p>
          <a:p>
            <a:pPr marL="387668"/>
            <a:r>
              <a:rPr sz="2640" spc="-9" dirty="0">
                <a:solidFill>
                  <a:srgbClr val="4D4D4F"/>
                </a:solidFill>
                <a:latin typeface="Calibri"/>
                <a:cs typeface="Calibri"/>
              </a:rPr>
              <a:t>notification.</a:t>
            </a:r>
            <a:endParaRPr sz="2640" dirty="0">
              <a:latin typeface="Calibri"/>
              <a:cs typeface="Calibri"/>
            </a:endParaRPr>
          </a:p>
          <a:p>
            <a:pPr marL="387668" marR="4191" indent="-377190">
              <a:spcBef>
                <a:spcPts val="636"/>
              </a:spcBef>
              <a:buClr>
                <a:srgbClr val="D6181F"/>
              </a:buClr>
              <a:buFont typeface="Arial"/>
              <a:buChar char="•"/>
              <a:tabLst>
                <a:tab pos="387144" algn="l"/>
                <a:tab pos="388191" algn="l"/>
              </a:tabLst>
            </a:pPr>
            <a:r>
              <a:rPr sz="2640" spc="-12" dirty="0">
                <a:solidFill>
                  <a:srgbClr val="4D4D4F"/>
                </a:solidFill>
                <a:latin typeface="Calibri"/>
                <a:cs typeface="Calibri"/>
              </a:rPr>
              <a:t>Focus </a:t>
            </a:r>
            <a:r>
              <a:rPr sz="2640" spc="-4" dirty="0">
                <a:solidFill>
                  <a:srgbClr val="4D4D4F"/>
                </a:solidFill>
                <a:latin typeface="Calibri"/>
                <a:cs typeface="Calibri"/>
              </a:rPr>
              <a:t>on </a:t>
            </a:r>
            <a:r>
              <a:rPr sz="2640" spc="-12" dirty="0">
                <a:solidFill>
                  <a:srgbClr val="4D4D4F"/>
                </a:solidFill>
                <a:latin typeface="Calibri"/>
                <a:cs typeface="Calibri"/>
              </a:rPr>
              <a:t>whitebox </a:t>
            </a:r>
            <a:r>
              <a:rPr sz="2640" spc="-9" dirty="0">
                <a:solidFill>
                  <a:srgbClr val="4D4D4F"/>
                </a:solidFill>
                <a:latin typeface="Calibri"/>
                <a:cs typeface="Calibri"/>
              </a:rPr>
              <a:t>monitoring  </a:t>
            </a:r>
            <a:r>
              <a:rPr sz="2640" spc="-12" dirty="0">
                <a:solidFill>
                  <a:srgbClr val="4D4D4F"/>
                </a:solidFill>
                <a:latin typeface="Calibri"/>
                <a:cs typeface="Calibri"/>
              </a:rPr>
              <a:t>instead </a:t>
            </a:r>
            <a:r>
              <a:rPr sz="2640" spc="-4" dirty="0">
                <a:solidFill>
                  <a:srgbClr val="4D4D4F"/>
                </a:solidFill>
                <a:latin typeface="Calibri"/>
                <a:cs typeface="Calibri"/>
              </a:rPr>
              <a:t>of </a:t>
            </a:r>
            <a:r>
              <a:rPr sz="2640" spc="-9" dirty="0">
                <a:solidFill>
                  <a:srgbClr val="4D4D4F"/>
                </a:solidFill>
                <a:latin typeface="Calibri"/>
                <a:cs typeface="Calibri"/>
              </a:rPr>
              <a:t>blackbox</a:t>
            </a:r>
            <a:r>
              <a:rPr sz="2640" spc="4" dirty="0">
                <a:solidFill>
                  <a:srgbClr val="4D4D4F"/>
                </a:solidFill>
                <a:latin typeface="Calibri"/>
                <a:cs typeface="Calibri"/>
              </a:rPr>
              <a:t> </a:t>
            </a:r>
            <a:r>
              <a:rPr sz="2640" spc="-9" dirty="0">
                <a:solidFill>
                  <a:srgbClr val="4D4D4F"/>
                </a:solidFill>
                <a:latin typeface="Calibri"/>
                <a:cs typeface="Calibri"/>
              </a:rPr>
              <a:t>monitoring</a:t>
            </a:r>
            <a:endParaRPr sz="2640" dirty="0">
              <a:latin typeface="Calibri"/>
              <a:cs typeface="Calibri"/>
            </a:endParaRPr>
          </a:p>
        </p:txBody>
      </p:sp>
    </p:spTree>
    <p:extLst>
      <p:ext uri="{BB962C8B-B14F-4D97-AF65-F5344CB8AC3E}">
        <p14:creationId xmlns:p14="http://schemas.microsoft.com/office/powerpoint/2010/main" val="3452485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876222" y="6292639"/>
            <a:ext cx="958692" cy="322843"/>
          </a:xfrm>
          <a:prstGeom prst="rect">
            <a:avLst/>
          </a:prstGeom>
          <a:blipFill>
            <a:blip r:embed="rId2" cstate="print"/>
            <a:stretch>
              <a:fillRect/>
            </a:stretch>
          </a:blipFill>
        </p:spPr>
        <p:txBody>
          <a:bodyPr wrap="square" lIns="0" tIns="0" rIns="0" bIns="0" rtlCol="0"/>
          <a:lstStyle/>
          <a:p>
            <a:endParaRPr sz="1485"/>
          </a:p>
        </p:txBody>
      </p:sp>
      <p:sp>
        <p:nvSpPr>
          <p:cNvPr id="3" name="object 3"/>
          <p:cNvSpPr txBox="1">
            <a:spLocks noGrp="1"/>
          </p:cNvSpPr>
          <p:nvPr>
            <p:ph type="title"/>
          </p:nvPr>
        </p:nvSpPr>
        <p:spPr>
          <a:xfrm>
            <a:off x="695371" y="343335"/>
            <a:ext cx="6887719" cy="507831"/>
          </a:xfrm>
          <a:prstGeom prst="rect">
            <a:avLst/>
          </a:prstGeom>
        </p:spPr>
        <p:txBody>
          <a:bodyPr vert="horz" wrap="square" lIns="0" tIns="0" rIns="0" bIns="0" rtlCol="0" anchor="ctr">
            <a:spAutoFit/>
          </a:bodyPr>
          <a:lstStyle/>
          <a:p>
            <a:pPr marL="10478"/>
            <a:r>
              <a:rPr lang="en-US" sz="3300" spc="-9" dirty="0" smtClean="0">
                <a:solidFill>
                  <a:srgbClr val="D6181F"/>
                </a:solidFill>
              </a:rPr>
              <a:t>The key idea is to collect metrics</a:t>
            </a:r>
            <a:endParaRPr sz="3300" dirty="0"/>
          </a:p>
        </p:txBody>
      </p:sp>
      <p:sp>
        <p:nvSpPr>
          <p:cNvPr id="4" name="object 4"/>
          <p:cNvSpPr txBox="1"/>
          <p:nvPr/>
        </p:nvSpPr>
        <p:spPr>
          <a:xfrm>
            <a:off x="695371" y="2178054"/>
            <a:ext cx="8175069" cy="914096"/>
          </a:xfrm>
          <a:prstGeom prst="rect">
            <a:avLst/>
          </a:prstGeom>
        </p:spPr>
        <p:txBody>
          <a:bodyPr vert="horz" wrap="square" lIns="0" tIns="0" rIns="0" bIns="0" rtlCol="0">
            <a:spAutoFit/>
          </a:bodyPr>
          <a:lstStyle/>
          <a:p>
            <a:pPr marL="387668" indent="-377190">
              <a:buClr>
                <a:srgbClr val="D6181F"/>
              </a:buClr>
              <a:buFont typeface="Arial"/>
              <a:buChar char="•"/>
              <a:tabLst>
                <a:tab pos="387144" algn="l"/>
                <a:tab pos="388191" algn="l"/>
              </a:tabLst>
            </a:pPr>
            <a:r>
              <a:rPr sz="2970" spc="-12" dirty="0">
                <a:solidFill>
                  <a:srgbClr val="4D4D4F"/>
                </a:solidFill>
                <a:latin typeface="Calibri"/>
                <a:cs typeface="Calibri"/>
              </a:rPr>
              <a:t>Provide </a:t>
            </a:r>
            <a:r>
              <a:rPr sz="2970" dirty="0">
                <a:solidFill>
                  <a:srgbClr val="4D4D4F"/>
                </a:solidFill>
                <a:latin typeface="Calibri"/>
                <a:cs typeface="Calibri"/>
              </a:rPr>
              <a:t>a </a:t>
            </a:r>
            <a:r>
              <a:rPr sz="2970" spc="-4" dirty="0">
                <a:solidFill>
                  <a:srgbClr val="4D4D4F"/>
                </a:solidFill>
                <a:latin typeface="Calibri"/>
                <a:cs typeface="Calibri"/>
              </a:rPr>
              <a:t>dynamic, real-time </a:t>
            </a:r>
            <a:r>
              <a:rPr sz="2970" spc="-9" dirty="0">
                <a:solidFill>
                  <a:srgbClr val="4D4D4F"/>
                </a:solidFill>
                <a:latin typeface="Calibri"/>
                <a:cs typeface="Calibri"/>
              </a:rPr>
              <a:t>picture </a:t>
            </a:r>
            <a:r>
              <a:rPr sz="2970" spc="-4" dirty="0">
                <a:solidFill>
                  <a:srgbClr val="4D4D4F"/>
                </a:solidFill>
                <a:latin typeface="Calibri"/>
                <a:cs typeface="Calibri"/>
              </a:rPr>
              <a:t>of </a:t>
            </a:r>
            <a:r>
              <a:rPr sz="2970" spc="-9" dirty="0">
                <a:solidFill>
                  <a:srgbClr val="4D4D4F"/>
                </a:solidFill>
                <a:latin typeface="Calibri"/>
                <a:cs typeface="Calibri"/>
              </a:rPr>
              <a:t>the </a:t>
            </a:r>
            <a:r>
              <a:rPr sz="2970" spc="-33" dirty="0">
                <a:solidFill>
                  <a:srgbClr val="4D4D4F"/>
                </a:solidFill>
                <a:latin typeface="Calibri"/>
                <a:cs typeface="Calibri"/>
              </a:rPr>
              <a:t>state</a:t>
            </a:r>
            <a:r>
              <a:rPr sz="2970" spc="-54" dirty="0">
                <a:solidFill>
                  <a:srgbClr val="4D4D4F"/>
                </a:solidFill>
                <a:latin typeface="Calibri"/>
                <a:cs typeface="Calibri"/>
              </a:rPr>
              <a:t> </a:t>
            </a:r>
            <a:r>
              <a:rPr sz="2970" spc="-4" dirty="0">
                <a:solidFill>
                  <a:srgbClr val="4D4D4F"/>
                </a:solidFill>
                <a:latin typeface="Calibri"/>
                <a:cs typeface="Calibri"/>
              </a:rPr>
              <a:t>of</a:t>
            </a:r>
            <a:endParaRPr sz="2970">
              <a:latin typeface="Calibri"/>
              <a:cs typeface="Calibri"/>
            </a:endParaRPr>
          </a:p>
          <a:p>
            <a:pPr marL="387668"/>
            <a:r>
              <a:rPr sz="2970" spc="-12" dirty="0">
                <a:solidFill>
                  <a:srgbClr val="4D4D4F"/>
                </a:solidFill>
                <a:latin typeface="Calibri"/>
                <a:cs typeface="Calibri"/>
              </a:rPr>
              <a:t>your</a:t>
            </a:r>
            <a:r>
              <a:rPr sz="2970" spc="-70" dirty="0">
                <a:solidFill>
                  <a:srgbClr val="4D4D4F"/>
                </a:solidFill>
                <a:latin typeface="Calibri"/>
                <a:cs typeface="Calibri"/>
              </a:rPr>
              <a:t> </a:t>
            </a:r>
            <a:r>
              <a:rPr sz="2970" spc="-12" dirty="0">
                <a:solidFill>
                  <a:srgbClr val="4D4D4F"/>
                </a:solidFill>
                <a:latin typeface="Calibri"/>
                <a:cs typeface="Calibri"/>
              </a:rPr>
              <a:t>infrastructure</a:t>
            </a:r>
            <a:endParaRPr sz="2970">
              <a:latin typeface="Calibri"/>
              <a:cs typeface="Calibri"/>
            </a:endParaRPr>
          </a:p>
        </p:txBody>
      </p:sp>
      <p:sp>
        <p:nvSpPr>
          <p:cNvPr id="5" name="object 5"/>
          <p:cNvSpPr/>
          <p:nvPr/>
        </p:nvSpPr>
        <p:spPr>
          <a:xfrm>
            <a:off x="3447935" y="4452298"/>
            <a:ext cx="505016" cy="237840"/>
          </a:xfrm>
          <a:custGeom>
            <a:avLst/>
            <a:gdLst/>
            <a:ahLst/>
            <a:cxnLst/>
            <a:rect l="l" t="t" r="r" b="b"/>
            <a:pathLst>
              <a:path w="612139" h="288289">
                <a:moveTo>
                  <a:pt x="564007" y="0"/>
                </a:moveTo>
                <a:lnTo>
                  <a:pt x="48006" y="0"/>
                </a:lnTo>
                <a:lnTo>
                  <a:pt x="29307" y="3786"/>
                </a:lnTo>
                <a:lnTo>
                  <a:pt x="14049" y="14097"/>
                </a:lnTo>
                <a:lnTo>
                  <a:pt x="3768" y="29360"/>
                </a:lnTo>
                <a:lnTo>
                  <a:pt x="0" y="48006"/>
                </a:lnTo>
                <a:lnTo>
                  <a:pt x="0" y="240030"/>
                </a:lnTo>
                <a:lnTo>
                  <a:pt x="3768" y="258728"/>
                </a:lnTo>
                <a:lnTo>
                  <a:pt x="14049" y="273986"/>
                </a:lnTo>
                <a:lnTo>
                  <a:pt x="29307" y="284267"/>
                </a:lnTo>
                <a:lnTo>
                  <a:pt x="48006" y="288036"/>
                </a:lnTo>
                <a:lnTo>
                  <a:pt x="564007" y="288036"/>
                </a:lnTo>
                <a:lnTo>
                  <a:pt x="582705" y="284267"/>
                </a:lnTo>
                <a:lnTo>
                  <a:pt x="597963" y="273986"/>
                </a:lnTo>
                <a:lnTo>
                  <a:pt x="608244" y="258728"/>
                </a:lnTo>
                <a:lnTo>
                  <a:pt x="612013" y="240030"/>
                </a:lnTo>
                <a:lnTo>
                  <a:pt x="612013" y="48006"/>
                </a:lnTo>
                <a:lnTo>
                  <a:pt x="608244" y="29360"/>
                </a:lnTo>
                <a:lnTo>
                  <a:pt x="597963" y="14097"/>
                </a:lnTo>
                <a:lnTo>
                  <a:pt x="582705" y="3786"/>
                </a:lnTo>
                <a:lnTo>
                  <a:pt x="564007" y="0"/>
                </a:lnTo>
                <a:close/>
              </a:path>
            </a:pathLst>
          </a:custGeom>
          <a:solidFill>
            <a:srgbClr val="00B7FF"/>
          </a:solidFill>
        </p:spPr>
        <p:txBody>
          <a:bodyPr wrap="square" lIns="0" tIns="0" rIns="0" bIns="0" rtlCol="0"/>
          <a:lstStyle/>
          <a:p>
            <a:endParaRPr sz="1485"/>
          </a:p>
        </p:txBody>
      </p:sp>
      <p:sp>
        <p:nvSpPr>
          <p:cNvPr id="6" name="object 6"/>
          <p:cNvSpPr/>
          <p:nvPr/>
        </p:nvSpPr>
        <p:spPr>
          <a:xfrm>
            <a:off x="3447935" y="4452298"/>
            <a:ext cx="505016" cy="237840"/>
          </a:xfrm>
          <a:custGeom>
            <a:avLst/>
            <a:gdLst/>
            <a:ahLst/>
            <a:cxnLst/>
            <a:rect l="l" t="t" r="r" b="b"/>
            <a:pathLst>
              <a:path w="612139" h="288289">
                <a:moveTo>
                  <a:pt x="0" y="48006"/>
                </a:moveTo>
                <a:lnTo>
                  <a:pt x="3768" y="29360"/>
                </a:lnTo>
                <a:lnTo>
                  <a:pt x="14049" y="14097"/>
                </a:lnTo>
                <a:lnTo>
                  <a:pt x="29307" y="3786"/>
                </a:lnTo>
                <a:lnTo>
                  <a:pt x="48006" y="0"/>
                </a:lnTo>
                <a:lnTo>
                  <a:pt x="564007" y="0"/>
                </a:lnTo>
                <a:lnTo>
                  <a:pt x="582705" y="3786"/>
                </a:lnTo>
                <a:lnTo>
                  <a:pt x="597963" y="14097"/>
                </a:lnTo>
                <a:lnTo>
                  <a:pt x="608244" y="29360"/>
                </a:lnTo>
                <a:lnTo>
                  <a:pt x="612013" y="48006"/>
                </a:lnTo>
                <a:lnTo>
                  <a:pt x="612013" y="240030"/>
                </a:lnTo>
                <a:lnTo>
                  <a:pt x="608244" y="258728"/>
                </a:lnTo>
                <a:lnTo>
                  <a:pt x="597963" y="273986"/>
                </a:lnTo>
                <a:lnTo>
                  <a:pt x="582705" y="284267"/>
                </a:lnTo>
                <a:lnTo>
                  <a:pt x="564007" y="288036"/>
                </a:lnTo>
                <a:lnTo>
                  <a:pt x="48006" y="288036"/>
                </a:lnTo>
                <a:lnTo>
                  <a:pt x="29307" y="284267"/>
                </a:lnTo>
                <a:lnTo>
                  <a:pt x="14049" y="273986"/>
                </a:lnTo>
                <a:lnTo>
                  <a:pt x="3768" y="258728"/>
                </a:lnTo>
                <a:lnTo>
                  <a:pt x="0" y="240030"/>
                </a:lnTo>
                <a:lnTo>
                  <a:pt x="0" y="48006"/>
                </a:lnTo>
                <a:close/>
              </a:path>
            </a:pathLst>
          </a:custGeom>
          <a:ln w="15874">
            <a:solidFill>
              <a:srgbClr val="4D4D4F"/>
            </a:solidFill>
          </a:ln>
        </p:spPr>
        <p:txBody>
          <a:bodyPr wrap="square" lIns="0" tIns="0" rIns="0" bIns="0" rtlCol="0"/>
          <a:lstStyle/>
          <a:p>
            <a:endParaRPr sz="1485"/>
          </a:p>
        </p:txBody>
      </p:sp>
      <p:sp>
        <p:nvSpPr>
          <p:cNvPr id="7" name="object 7"/>
          <p:cNvSpPr/>
          <p:nvPr/>
        </p:nvSpPr>
        <p:spPr>
          <a:xfrm>
            <a:off x="3506609" y="4987594"/>
            <a:ext cx="505016" cy="237840"/>
          </a:xfrm>
          <a:custGeom>
            <a:avLst/>
            <a:gdLst/>
            <a:ahLst/>
            <a:cxnLst/>
            <a:rect l="l" t="t" r="r" b="b"/>
            <a:pathLst>
              <a:path w="612139" h="288289">
                <a:moveTo>
                  <a:pt x="564006" y="0"/>
                </a:moveTo>
                <a:lnTo>
                  <a:pt x="48005" y="0"/>
                </a:lnTo>
                <a:lnTo>
                  <a:pt x="29307" y="3768"/>
                </a:lnTo>
                <a:lnTo>
                  <a:pt x="14049" y="14049"/>
                </a:lnTo>
                <a:lnTo>
                  <a:pt x="3768" y="29307"/>
                </a:lnTo>
                <a:lnTo>
                  <a:pt x="0" y="48006"/>
                </a:lnTo>
                <a:lnTo>
                  <a:pt x="0" y="240030"/>
                </a:lnTo>
                <a:lnTo>
                  <a:pt x="3768" y="258675"/>
                </a:lnTo>
                <a:lnTo>
                  <a:pt x="14049" y="273938"/>
                </a:lnTo>
                <a:lnTo>
                  <a:pt x="29307" y="284249"/>
                </a:lnTo>
                <a:lnTo>
                  <a:pt x="48005" y="288036"/>
                </a:lnTo>
                <a:lnTo>
                  <a:pt x="564006" y="288036"/>
                </a:lnTo>
                <a:lnTo>
                  <a:pt x="582705" y="284249"/>
                </a:lnTo>
                <a:lnTo>
                  <a:pt x="597963" y="273938"/>
                </a:lnTo>
                <a:lnTo>
                  <a:pt x="608244" y="258675"/>
                </a:lnTo>
                <a:lnTo>
                  <a:pt x="612013" y="240030"/>
                </a:lnTo>
                <a:lnTo>
                  <a:pt x="612013" y="48006"/>
                </a:lnTo>
                <a:lnTo>
                  <a:pt x="608244" y="29307"/>
                </a:lnTo>
                <a:lnTo>
                  <a:pt x="597963" y="14049"/>
                </a:lnTo>
                <a:lnTo>
                  <a:pt x="582705" y="3768"/>
                </a:lnTo>
                <a:lnTo>
                  <a:pt x="564006" y="0"/>
                </a:lnTo>
                <a:close/>
              </a:path>
            </a:pathLst>
          </a:custGeom>
          <a:solidFill>
            <a:srgbClr val="00B7FF"/>
          </a:solidFill>
        </p:spPr>
        <p:txBody>
          <a:bodyPr wrap="square" lIns="0" tIns="0" rIns="0" bIns="0" rtlCol="0"/>
          <a:lstStyle/>
          <a:p>
            <a:endParaRPr sz="1485"/>
          </a:p>
        </p:txBody>
      </p:sp>
      <p:sp>
        <p:nvSpPr>
          <p:cNvPr id="8" name="object 8"/>
          <p:cNvSpPr/>
          <p:nvPr/>
        </p:nvSpPr>
        <p:spPr>
          <a:xfrm>
            <a:off x="3506609" y="4987594"/>
            <a:ext cx="505016" cy="237840"/>
          </a:xfrm>
          <a:custGeom>
            <a:avLst/>
            <a:gdLst/>
            <a:ahLst/>
            <a:cxnLst/>
            <a:rect l="l" t="t" r="r" b="b"/>
            <a:pathLst>
              <a:path w="612139" h="288289">
                <a:moveTo>
                  <a:pt x="0" y="48006"/>
                </a:moveTo>
                <a:lnTo>
                  <a:pt x="3768" y="29307"/>
                </a:lnTo>
                <a:lnTo>
                  <a:pt x="14049" y="14049"/>
                </a:lnTo>
                <a:lnTo>
                  <a:pt x="29307" y="3768"/>
                </a:lnTo>
                <a:lnTo>
                  <a:pt x="48005" y="0"/>
                </a:lnTo>
                <a:lnTo>
                  <a:pt x="564006" y="0"/>
                </a:lnTo>
                <a:lnTo>
                  <a:pt x="582705" y="3768"/>
                </a:lnTo>
                <a:lnTo>
                  <a:pt x="597963" y="14049"/>
                </a:lnTo>
                <a:lnTo>
                  <a:pt x="608244" y="29307"/>
                </a:lnTo>
                <a:lnTo>
                  <a:pt x="612013" y="48006"/>
                </a:lnTo>
                <a:lnTo>
                  <a:pt x="612013" y="240030"/>
                </a:lnTo>
                <a:lnTo>
                  <a:pt x="608244" y="258675"/>
                </a:lnTo>
                <a:lnTo>
                  <a:pt x="597963" y="273938"/>
                </a:lnTo>
                <a:lnTo>
                  <a:pt x="582705" y="284249"/>
                </a:lnTo>
                <a:lnTo>
                  <a:pt x="564006" y="288036"/>
                </a:lnTo>
                <a:lnTo>
                  <a:pt x="48005" y="288036"/>
                </a:lnTo>
                <a:lnTo>
                  <a:pt x="29307" y="284249"/>
                </a:lnTo>
                <a:lnTo>
                  <a:pt x="14049" y="273938"/>
                </a:lnTo>
                <a:lnTo>
                  <a:pt x="3768" y="258675"/>
                </a:lnTo>
                <a:lnTo>
                  <a:pt x="0" y="240030"/>
                </a:lnTo>
                <a:lnTo>
                  <a:pt x="0" y="48006"/>
                </a:lnTo>
                <a:close/>
              </a:path>
            </a:pathLst>
          </a:custGeom>
          <a:ln w="15874">
            <a:solidFill>
              <a:srgbClr val="4D4D4F"/>
            </a:solidFill>
          </a:ln>
        </p:spPr>
        <p:txBody>
          <a:bodyPr wrap="square" lIns="0" tIns="0" rIns="0" bIns="0" rtlCol="0"/>
          <a:lstStyle/>
          <a:p>
            <a:endParaRPr sz="1485"/>
          </a:p>
        </p:txBody>
      </p:sp>
      <p:sp>
        <p:nvSpPr>
          <p:cNvPr id="9" name="object 9"/>
          <p:cNvSpPr/>
          <p:nvPr/>
        </p:nvSpPr>
        <p:spPr>
          <a:xfrm>
            <a:off x="4192886" y="4695378"/>
            <a:ext cx="505016" cy="237840"/>
          </a:xfrm>
          <a:custGeom>
            <a:avLst/>
            <a:gdLst/>
            <a:ahLst/>
            <a:cxnLst/>
            <a:rect l="l" t="t" r="r" b="b"/>
            <a:pathLst>
              <a:path w="612139" h="288289">
                <a:moveTo>
                  <a:pt x="564006" y="0"/>
                </a:moveTo>
                <a:lnTo>
                  <a:pt x="48005" y="0"/>
                </a:lnTo>
                <a:lnTo>
                  <a:pt x="29307" y="3786"/>
                </a:lnTo>
                <a:lnTo>
                  <a:pt x="14049" y="14096"/>
                </a:lnTo>
                <a:lnTo>
                  <a:pt x="3768" y="29360"/>
                </a:lnTo>
                <a:lnTo>
                  <a:pt x="0" y="48005"/>
                </a:lnTo>
                <a:lnTo>
                  <a:pt x="0" y="240029"/>
                </a:lnTo>
                <a:lnTo>
                  <a:pt x="3768" y="258728"/>
                </a:lnTo>
                <a:lnTo>
                  <a:pt x="14049" y="273986"/>
                </a:lnTo>
                <a:lnTo>
                  <a:pt x="29307" y="284267"/>
                </a:lnTo>
                <a:lnTo>
                  <a:pt x="48005" y="288035"/>
                </a:lnTo>
                <a:lnTo>
                  <a:pt x="564006" y="288035"/>
                </a:lnTo>
                <a:lnTo>
                  <a:pt x="582632" y="284267"/>
                </a:lnTo>
                <a:lnTo>
                  <a:pt x="597852" y="273986"/>
                </a:lnTo>
                <a:lnTo>
                  <a:pt x="608119" y="258728"/>
                </a:lnTo>
                <a:lnTo>
                  <a:pt x="611886" y="240029"/>
                </a:lnTo>
                <a:lnTo>
                  <a:pt x="611886" y="48005"/>
                </a:lnTo>
                <a:lnTo>
                  <a:pt x="608119" y="29360"/>
                </a:lnTo>
                <a:lnTo>
                  <a:pt x="597852" y="14096"/>
                </a:lnTo>
                <a:lnTo>
                  <a:pt x="582632" y="3786"/>
                </a:lnTo>
                <a:lnTo>
                  <a:pt x="564006" y="0"/>
                </a:lnTo>
                <a:close/>
              </a:path>
            </a:pathLst>
          </a:custGeom>
          <a:solidFill>
            <a:srgbClr val="00B7FF"/>
          </a:solidFill>
        </p:spPr>
        <p:txBody>
          <a:bodyPr wrap="square" lIns="0" tIns="0" rIns="0" bIns="0" rtlCol="0"/>
          <a:lstStyle/>
          <a:p>
            <a:endParaRPr sz="1485"/>
          </a:p>
        </p:txBody>
      </p:sp>
      <p:sp>
        <p:nvSpPr>
          <p:cNvPr id="10" name="object 10"/>
          <p:cNvSpPr/>
          <p:nvPr/>
        </p:nvSpPr>
        <p:spPr>
          <a:xfrm>
            <a:off x="4192886" y="4695378"/>
            <a:ext cx="505016" cy="237840"/>
          </a:xfrm>
          <a:custGeom>
            <a:avLst/>
            <a:gdLst/>
            <a:ahLst/>
            <a:cxnLst/>
            <a:rect l="l" t="t" r="r" b="b"/>
            <a:pathLst>
              <a:path w="612139" h="288289">
                <a:moveTo>
                  <a:pt x="0" y="48005"/>
                </a:moveTo>
                <a:lnTo>
                  <a:pt x="3768" y="29360"/>
                </a:lnTo>
                <a:lnTo>
                  <a:pt x="14049" y="14096"/>
                </a:lnTo>
                <a:lnTo>
                  <a:pt x="29307" y="3786"/>
                </a:lnTo>
                <a:lnTo>
                  <a:pt x="48005" y="0"/>
                </a:lnTo>
                <a:lnTo>
                  <a:pt x="564006" y="0"/>
                </a:lnTo>
                <a:lnTo>
                  <a:pt x="582632" y="3786"/>
                </a:lnTo>
                <a:lnTo>
                  <a:pt x="597852" y="14096"/>
                </a:lnTo>
                <a:lnTo>
                  <a:pt x="608119" y="29360"/>
                </a:lnTo>
                <a:lnTo>
                  <a:pt x="611886" y="48005"/>
                </a:lnTo>
                <a:lnTo>
                  <a:pt x="611886" y="240029"/>
                </a:lnTo>
                <a:lnTo>
                  <a:pt x="608119" y="258728"/>
                </a:lnTo>
                <a:lnTo>
                  <a:pt x="597852" y="273986"/>
                </a:lnTo>
                <a:lnTo>
                  <a:pt x="582632" y="284267"/>
                </a:lnTo>
                <a:lnTo>
                  <a:pt x="564006" y="288035"/>
                </a:lnTo>
                <a:lnTo>
                  <a:pt x="48005" y="288035"/>
                </a:lnTo>
                <a:lnTo>
                  <a:pt x="29307" y="284267"/>
                </a:lnTo>
                <a:lnTo>
                  <a:pt x="14049" y="273986"/>
                </a:lnTo>
                <a:lnTo>
                  <a:pt x="3768" y="258728"/>
                </a:lnTo>
                <a:lnTo>
                  <a:pt x="0" y="240029"/>
                </a:lnTo>
                <a:lnTo>
                  <a:pt x="0" y="48005"/>
                </a:lnTo>
                <a:close/>
              </a:path>
            </a:pathLst>
          </a:custGeom>
          <a:ln w="15875">
            <a:solidFill>
              <a:srgbClr val="4D4D4F"/>
            </a:solidFill>
          </a:ln>
        </p:spPr>
        <p:txBody>
          <a:bodyPr wrap="square" lIns="0" tIns="0" rIns="0" bIns="0" rtlCol="0"/>
          <a:lstStyle/>
          <a:p>
            <a:endParaRPr sz="1485"/>
          </a:p>
        </p:txBody>
      </p:sp>
      <p:sp>
        <p:nvSpPr>
          <p:cNvPr id="11" name="object 11"/>
          <p:cNvSpPr/>
          <p:nvPr/>
        </p:nvSpPr>
        <p:spPr>
          <a:xfrm>
            <a:off x="3346305" y="4272819"/>
            <a:ext cx="1475232" cy="1156716"/>
          </a:xfrm>
          <a:custGeom>
            <a:avLst/>
            <a:gdLst/>
            <a:ahLst/>
            <a:cxnLst/>
            <a:rect l="l" t="t" r="r" b="b"/>
            <a:pathLst>
              <a:path w="1788160" h="1402079">
                <a:moveTo>
                  <a:pt x="0" y="233680"/>
                </a:moveTo>
                <a:lnTo>
                  <a:pt x="4743" y="186592"/>
                </a:lnTo>
                <a:lnTo>
                  <a:pt x="18349" y="142732"/>
                </a:lnTo>
                <a:lnTo>
                  <a:pt x="39882" y="103038"/>
                </a:lnTo>
                <a:lnTo>
                  <a:pt x="68405" y="68452"/>
                </a:lnTo>
                <a:lnTo>
                  <a:pt x="102982" y="39915"/>
                </a:lnTo>
                <a:lnTo>
                  <a:pt x="142678" y="18367"/>
                </a:lnTo>
                <a:lnTo>
                  <a:pt x="186556" y="4748"/>
                </a:lnTo>
                <a:lnTo>
                  <a:pt x="233679" y="0"/>
                </a:lnTo>
                <a:lnTo>
                  <a:pt x="1554479" y="0"/>
                </a:lnTo>
                <a:lnTo>
                  <a:pt x="1601567" y="4748"/>
                </a:lnTo>
                <a:lnTo>
                  <a:pt x="1645427" y="18367"/>
                </a:lnTo>
                <a:lnTo>
                  <a:pt x="1685121" y="39915"/>
                </a:lnTo>
                <a:lnTo>
                  <a:pt x="1719706" y="68453"/>
                </a:lnTo>
                <a:lnTo>
                  <a:pt x="1748244" y="103038"/>
                </a:lnTo>
                <a:lnTo>
                  <a:pt x="1769792" y="142732"/>
                </a:lnTo>
                <a:lnTo>
                  <a:pt x="1783411" y="186592"/>
                </a:lnTo>
                <a:lnTo>
                  <a:pt x="1788160" y="233680"/>
                </a:lnTo>
                <a:lnTo>
                  <a:pt x="1788160" y="1168400"/>
                </a:lnTo>
                <a:lnTo>
                  <a:pt x="1783411" y="1215487"/>
                </a:lnTo>
                <a:lnTo>
                  <a:pt x="1769792" y="1259347"/>
                </a:lnTo>
                <a:lnTo>
                  <a:pt x="1748244" y="1299041"/>
                </a:lnTo>
                <a:lnTo>
                  <a:pt x="1719706" y="1333627"/>
                </a:lnTo>
                <a:lnTo>
                  <a:pt x="1685121" y="1362164"/>
                </a:lnTo>
                <a:lnTo>
                  <a:pt x="1645427" y="1383712"/>
                </a:lnTo>
                <a:lnTo>
                  <a:pt x="1601567" y="1397331"/>
                </a:lnTo>
                <a:lnTo>
                  <a:pt x="1554479" y="1402080"/>
                </a:lnTo>
                <a:lnTo>
                  <a:pt x="233679" y="1402080"/>
                </a:lnTo>
                <a:lnTo>
                  <a:pt x="186556" y="1397331"/>
                </a:lnTo>
                <a:lnTo>
                  <a:pt x="142678" y="1383712"/>
                </a:lnTo>
                <a:lnTo>
                  <a:pt x="102982" y="1362164"/>
                </a:lnTo>
                <a:lnTo>
                  <a:pt x="68405" y="1333627"/>
                </a:lnTo>
                <a:lnTo>
                  <a:pt x="39882" y="1299041"/>
                </a:lnTo>
                <a:lnTo>
                  <a:pt x="18349" y="1259347"/>
                </a:lnTo>
                <a:lnTo>
                  <a:pt x="4743" y="1215487"/>
                </a:lnTo>
                <a:lnTo>
                  <a:pt x="0" y="1168400"/>
                </a:lnTo>
                <a:lnTo>
                  <a:pt x="0" y="233680"/>
                </a:lnTo>
                <a:close/>
              </a:path>
            </a:pathLst>
          </a:custGeom>
          <a:ln w="19050">
            <a:solidFill>
              <a:srgbClr val="4D4D4F"/>
            </a:solidFill>
            <a:prstDash val="dash"/>
          </a:ln>
        </p:spPr>
        <p:txBody>
          <a:bodyPr wrap="square" lIns="0" tIns="0" rIns="0" bIns="0" rtlCol="0"/>
          <a:lstStyle/>
          <a:p>
            <a:endParaRPr sz="1485"/>
          </a:p>
        </p:txBody>
      </p:sp>
      <p:sp>
        <p:nvSpPr>
          <p:cNvPr id="12" name="object 12"/>
          <p:cNvSpPr txBox="1"/>
          <p:nvPr/>
        </p:nvSpPr>
        <p:spPr>
          <a:xfrm>
            <a:off x="3773473" y="3909565"/>
            <a:ext cx="719280" cy="304699"/>
          </a:xfrm>
          <a:prstGeom prst="rect">
            <a:avLst/>
          </a:prstGeom>
        </p:spPr>
        <p:txBody>
          <a:bodyPr vert="horz" wrap="square" lIns="0" tIns="0" rIns="0" bIns="0" rtlCol="0">
            <a:spAutoFit/>
          </a:bodyPr>
          <a:lstStyle/>
          <a:p>
            <a:pPr marL="10478"/>
            <a:r>
              <a:rPr sz="1980" spc="-4" dirty="0">
                <a:solidFill>
                  <a:srgbClr val="4D4D4F"/>
                </a:solidFill>
                <a:latin typeface="Calibri"/>
                <a:cs typeface="Calibri"/>
              </a:rPr>
              <a:t>Collect</a:t>
            </a:r>
            <a:endParaRPr sz="1980">
              <a:latin typeface="Calibri"/>
              <a:cs typeface="Calibri"/>
            </a:endParaRPr>
          </a:p>
        </p:txBody>
      </p:sp>
      <p:sp>
        <p:nvSpPr>
          <p:cNvPr id="13" name="object 13"/>
          <p:cNvSpPr/>
          <p:nvPr/>
        </p:nvSpPr>
        <p:spPr>
          <a:xfrm>
            <a:off x="5790286" y="4393615"/>
            <a:ext cx="967712" cy="967712"/>
          </a:xfrm>
          <a:prstGeom prst="rect">
            <a:avLst/>
          </a:prstGeom>
          <a:blipFill>
            <a:blip r:embed="rId3" cstate="print"/>
            <a:stretch>
              <a:fillRect/>
            </a:stretch>
          </a:blipFill>
        </p:spPr>
        <p:txBody>
          <a:bodyPr wrap="square" lIns="0" tIns="0" rIns="0" bIns="0" rtlCol="0"/>
          <a:lstStyle/>
          <a:p>
            <a:endParaRPr sz="1485"/>
          </a:p>
        </p:txBody>
      </p:sp>
      <p:sp>
        <p:nvSpPr>
          <p:cNvPr id="14" name="object 14"/>
          <p:cNvSpPr/>
          <p:nvPr/>
        </p:nvSpPr>
        <p:spPr>
          <a:xfrm>
            <a:off x="5536520" y="4275438"/>
            <a:ext cx="1475232" cy="1156716"/>
          </a:xfrm>
          <a:custGeom>
            <a:avLst/>
            <a:gdLst/>
            <a:ahLst/>
            <a:cxnLst/>
            <a:rect l="l" t="t" r="r" b="b"/>
            <a:pathLst>
              <a:path w="1788159" h="1402079">
                <a:moveTo>
                  <a:pt x="0" y="233680"/>
                </a:moveTo>
                <a:lnTo>
                  <a:pt x="4748" y="186556"/>
                </a:lnTo>
                <a:lnTo>
                  <a:pt x="18369" y="142678"/>
                </a:lnTo>
                <a:lnTo>
                  <a:pt x="39922" y="102982"/>
                </a:lnTo>
                <a:lnTo>
                  <a:pt x="68468" y="68405"/>
                </a:lnTo>
                <a:lnTo>
                  <a:pt x="103069" y="39882"/>
                </a:lnTo>
                <a:lnTo>
                  <a:pt x="142785" y="18349"/>
                </a:lnTo>
                <a:lnTo>
                  <a:pt x="186677" y="4743"/>
                </a:lnTo>
                <a:lnTo>
                  <a:pt x="233807" y="0"/>
                </a:lnTo>
                <a:lnTo>
                  <a:pt x="1554480" y="0"/>
                </a:lnTo>
                <a:lnTo>
                  <a:pt x="1601603" y="4743"/>
                </a:lnTo>
                <a:lnTo>
                  <a:pt x="1645481" y="18349"/>
                </a:lnTo>
                <a:lnTo>
                  <a:pt x="1685177" y="39882"/>
                </a:lnTo>
                <a:lnTo>
                  <a:pt x="1719754" y="68405"/>
                </a:lnTo>
                <a:lnTo>
                  <a:pt x="1748277" y="102982"/>
                </a:lnTo>
                <a:lnTo>
                  <a:pt x="1769810" y="142678"/>
                </a:lnTo>
                <a:lnTo>
                  <a:pt x="1783416" y="186556"/>
                </a:lnTo>
                <a:lnTo>
                  <a:pt x="1788160" y="233680"/>
                </a:lnTo>
                <a:lnTo>
                  <a:pt x="1788160" y="1168400"/>
                </a:lnTo>
                <a:lnTo>
                  <a:pt x="1783416" y="1215487"/>
                </a:lnTo>
                <a:lnTo>
                  <a:pt x="1769810" y="1259347"/>
                </a:lnTo>
                <a:lnTo>
                  <a:pt x="1748277" y="1299041"/>
                </a:lnTo>
                <a:lnTo>
                  <a:pt x="1719754" y="1333627"/>
                </a:lnTo>
                <a:lnTo>
                  <a:pt x="1685177" y="1362164"/>
                </a:lnTo>
                <a:lnTo>
                  <a:pt x="1645481" y="1383712"/>
                </a:lnTo>
                <a:lnTo>
                  <a:pt x="1601603" y="1397331"/>
                </a:lnTo>
                <a:lnTo>
                  <a:pt x="1554480" y="1402080"/>
                </a:lnTo>
                <a:lnTo>
                  <a:pt x="233807" y="1402080"/>
                </a:lnTo>
                <a:lnTo>
                  <a:pt x="186677" y="1397331"/>
                </a:lnTo>
                <a:lnTo>
                  <a:pt x="142785" y="1383712"/>
                </a:lnTo>
                <a:lnTo>
                  <a:pt x="103069" y="1362164"/>
                </a:lnTo>
                <a:lnTo>
                  <a:pt x="68468" y="1333627"/>
                </a:lnTo>
                <a:lnTo>
                  <a:pt x="39922" y="1299041"/>
                </a:lnTo>
                <a:lnTo>
                  <a:pt x="18369" y="1259347"/>
                </a:lnTo>
                <a:lnTo>
                  <a:pt x="4748" y="1215487"/>
                </a:lnTo>
                <a:lnTo>
                  <a:pt x="0" y="1168400"/>
                </a:lnTo>
                <a:lnTo>
                  <a:pt x="0" y="233680"/>
                </a:lnTo>
                <a:close/>
              </a:path>
            </a:pathLst>
          </a:custGeom>
          <a:ln w="19049">
            <a:solidFill>
              <a:srgbClr val="4D4D4F"/>
            </a:solidFill>
            <a:prstDash val="dash"/>
          </a:ln>
        </p:spPr>
        <p:txBody>
          <a:bodyPr wrap="square" lIns="0" tIns="0" rIns="0" bIns="0" rtlCol="0"/>
          <a:lstStyle/>
          <a:p>
            <a:endParaRPr sz="1485"/>
          </a:p>
        </p:txBody>
      </p:sp>
      <p:sp>
        <p:nvSpPr>
          <p:cNvPr id="15" name="object 15"/>
          <p:cNvSpPr txBox="1"/>
          <p:nvPr/>
        </p:nvSpPr>
        <p:spPr>
          <a:xfrm>
            <a:off x="5911931" y="3912812"/>
            <a:ext cx="560022" cy="304699"/>
          </a:xfrm>
          <a:prstGeom prst="rect">
            <a:avLst/>
          </a:prstGeom>
        </p:spPr>
        <p:txBody>
          <a:bodyPr vert="horz" wrap="square" lIns="0" tIns="0" rIns="0" bIns="0" rtlCol="0">
            <a:spAutoFit/>
          </a:bodyPr>
          <a:lstStyle/>
          <a:p>
            <a:pPr marL="10478"/>
            <a:r>
              <a:rPr sz="1980" spc="-4" dirty="0">
                <a:solidFill>
                  <a:srgbClr val="4D4D4F"/>
                </a:solidFill>
                <a:latin typeface="Calibri"/>
                <a:cs typeface="Calibri"/>
              </a:rPr>
              <a:t>S</a:t>
            </a:r>
            <a:r>
              <a:rPr sz="1980" spc="-21" dirty="0">
                <a:solidFill>
                  <a:srgbClr val="4D4D4F"/>
                </a:solidFill>
                <a:latin typeface="Calibri"/>
                <a:cs typeface="Calibri"/>
              </a:rPr>
              <a:t>t</a:t>
            </a:r>
            <a:r>
              <a:rPr sz="1980" spc="-4" dirty="0">
                <a:solidFill>
                  <a:srgbClr val="4D4D4F"/>
                </a:solidFill>
                <a:latin typeface="Calibri"/>
                <a:cs typeface="Calibri"/>
              </a:rPr>
              <a:t>o</a:t>
            </a:r>
            <a:r>
              <a:rPr sz="1980" spc="-33" dirty="0">
                <a:solidFill>
                  <a:srgbClr val="4D4D4F"/>
                </a:solidFill>
                <a:latin typeface="Calibri"/>
                <a:cs typeface="Calibri"/>
              </a:rPr>
              <a:t>r</a:t>
            </a:r>
            <a:r>
              <a:rPr sz="1980" dirty="0">
                <a:solidFill>
                  <a:srgbClr val="4D4D4F"/>
                </a:solidFill>
                <a:latin typeface="Calibri"/>
                <a:cs typeface="Calibri"/>
              </a:rPr>
              <a:t>e</a:t>
            </a:r>
            <a:endParaRPr sz="1980">
              <a:latin typeface="Calibri"/>
              <a:cs typeface="Calibri"/>
            </a:endParaRPr>
          </a:p>
        </p:txBody>
      </p:sp>
      <p:sp>
        <p:nvSpPr>
          <p:cNvPr id="16" name="object 16"/>
          <p:cNvSpPr/>
          <p:nvPr/>
        </p:nvSpPr>
        <p:spPr>
          <a:xfrm>
            <a:off x="7715840" y="4265590"/>
            <a:ext cx="1475232" cy="1156716"/>
          </a:xfrm>
          <a:custGeom>
            <a:avLst/>
            <a:gdLst/>
            <a:ahLst/>
            <a:cxnLst/>
            <a:rect l="l" t="t" r="r" b="b"/>
            <a:pathLst>
              <a:path w="1788159" h="1402079">
                <a:moveTo>
                  <a:pt x="0" y="233679"/>
                </a:moveTo>
                <a:lnTo>
                  <a:pt x="4748" y="186592"/>
                </a:lnTo>
                <a:lnTo>
                  <a:pt x="18369" y="142732"/>
                </a:lnTo>
                <a:lnTo>
                  <a:pt x="39922" y="103038"/>
                </a:lnTo>
                <a:lnTo>
                  <a:pt x="68468" y="68452"/>
                </a:lnTo>
                <a:lnTo>
                  <a:pt x="103069" y="39915"/>
                </a:lnTo>
                <a:lnTo>
                  <a:pt x="142785" y="18367"/>
                </a:lnTo>
                <a:lnTo>
                  <a:pt x="186677" y="4748"/>
                </a:lnTo>
                <a:lnTo>
                  <a:pt x="233807" y="0"/>
                </a:lnTo>
                <a:lnTo>
                  <a:pt x="1554480" y="0"/>
                </a:lnTo>
                <a:lnTo>
                  <a:pt x="1601603" y="4748"/>
                </a:lnTo>
                <a:lnTo>
                  <a:pt x="1645481" y="18367"/>
                </a:lnTo>
                <a:lnTo>
                  <a:pt x="1685177" y="39915"/>
                </a:lnTo>
                <a:lnTo>
                  <a:pt x="1719754" y="68452"/>
                </a:lnTo>
                <a:lnTo>
                  <a:pt x="1748277" y="103038"/>
                </a:lnTo>
                <a:lnTo>
                  <a:pt x="1769810" y="142732"/>
                </a:lnTo>
                <a:lnTo>
                  <a:pt x="1783416" y="186592"/>
                </a:lnTo>
                <a:lnTo>
                  <a:pt x="1788160" y="233679"/>
                </a:lnTo>
                <a:lnTo>
                  <a:pt x="1788160" y="1168399"/>
                </a:lnTo>
                <a:lnTo>
                  <a:pt x="1783416" y="1215487"/>
                </a:lnTo>
                <a:lnTo>
                  <a:pt x="1769810" y="1259347"/>
                </a:lnTo>
                <a:lnTo>
                  <a:pt x="1748277" y="1299041"/>
                </a:lnTo>
                <a:lnTo>
                  <a:pt x="1719754" y="1333626"/>
                </a:lnTo>
                <a:lnTo>
                  <a:pt x="1685177" y="1362164"/>
                </a:lnTo>
                <a:lnTo>
                  <a:pt x="1645481" y="1383712"/>
                </a:lnTo>
                <a:lnTo>
                  <a:pt x="1601603" y="1397331"/>
                </a:lnTo>
                <a:lnTo>
                  <a:pt x="1554480" y="1402079"/>
                </a:lnTo>
                <a:lnTo>
                  <a:pt x="233807" y="1402079"/>
                </a:lnTo>
                <a:lnTo>
                  <a:pt x="186677" y="1397331"/>
                </a:lnTo>
                <a:lnTo>
                  <a:pt x="142785" y="1383712"/>
                </a:lnTo>
                <a:lnTo>
                  <a:pt x="103069" y="1362164"/>
                </a:lnTo>
                <a:lnTo>
                  <a:pt x="68468" y="1333626"/>
                </a:lnTo>
                <a:lnTo>
                  <a:pt x="39922" y="1299041"/>
                </a:lnTo>
                <a:lnTo>
                  <a:pt x="18369" y="1259347"/>
                </a:lnTo>
                <a:lnTo>
                  <a:pt x="4748" y="1215487"/>
                </a:lnTo>
                <a:lnTo>
                  <a:pt x="0" y="1168399"/>
                </a:lnTo>
                <a:lnTo>
                  <a:pt x="0" y="233679"/>
                </a:lnTo>
                <a:close/>
              </a:path>
            </a:pathLst>
          </a:custGeom>
          <a:ln w="19049">
            <a:solidFill>
              <a:srgbClr val="4D4D4F"/>
            </a:solidFill>
            <a:prstDash val="dash"/>
          </a:ln>
        </p:spPr>
        <p:txBody>
          <a:bodyPr wrap="square" lIns="0" tIns="0" rIns="0" bIns="0" rtlCol="0"/>
          <a:lstStyle/>
          <a:p>
            <a:endParaRPr sz="1485"/>
          </a:p>
        </p:txBody>
      </p:sp>
      <p:sp>
        <p:nvSpPr>
          <p:cNvPr id="17" name="object 17"/>
          <p:cNvSpPr/>
          <p:nvPr/>
        </p:nvSpPr>
        <p:spPr>
          <a:xfrm>
            <a:off x="7799661" y="4401190"/>
            <a:ext cx="1307591" cy="823720"/>
          </a:xfrm>
          <a:prstGeom prst="rect">
            <a:avLst/>
          </a:prstGeom>
          <a:blipFill>
            <a:blip r:embed="rId4" cstate="print"/>
            <a:stretch>
              <a:fillRect/>
            </a:stretch>
          </a:blipFill>
        </p:spPr>
        <p:txBody>
          <a:bodyPr wrap="square" lIns="0" tIns="0" rIns="0" bIns="0" rtlCol="0"/>
          <a:lstStyle/>
          <a:p>
            <a:endParaRPr sz="1485"/>
          </a:p>
        </p:txBody>
      </p:sp>
      <p:sp>
        <p:nvSpPr>
          <p:cNvPr id="18" name="object 18"/>
          <p:cNvSpPr txBox="1"/>
          <p:nvPr/>
        </p:nvSpPr>
        <p:spPr>
          <a:xfrm>
            <a:off x="8021679" y="3898563"/>
            <a:ext cx="907352" cy="304699"/>
          </a:xfrm>
          <a:prstGeom prst="rect">
            <a:avLst/>
          </a:prstGeom>
        </p:spPr>
        <p:txBody>
          <a:bodyPr vert="horz" wrap="square" lIns="0" tIns="0" rIns="0" bIns="0" rtlCol="0">
            <a:spAutoFit/>
          </a:bodyPr>
          <a:lstStyle/>
          <a:p>
            <a:pPr marL="10478"/>
            <a:r>
              <a:rPr sz="1980" spc="-4" dirty="0">
                <a:solidFill>
                  <a:srgbClr val="4D4D4F"/>
                </a:solidFill>
                <a:latin typeface="Calibri"/>
                <a:cs typeface="Calibri"/>
              </a:rPr>
              <a:t>Vi</a:t>
            </a:r>
            <a:r>
              <a:rPr sz="1980" spc="-9" dirty="0">
                <a:solidFill>
                  <a:srgbClr val="4D4D4F"/>
                </a:solidFill>
                <a:latin typeface="Calibri"/>
                <a:cs typeface="Calibri"/>
              </a:rPr>
              <a:t>s</a:t>
            </a:r>
            <a:r>
              <a:rPr sz="1980" spc="-4" dirty="0">
                <a:solidFill>
                  <a:srgbClr val="4D4D4F"/>
                </a:solidFill>
                <a:latin typeface="Calibri"/>
                <a:cs typeface="Calibri"/>
              </a:rPr>
              <a:t>uali</a:t>
            </a:r>
            <a:r>
              <a:rPr sz="1980" spc="-42" dirty="0">
                <a:solidFill>
                  <a:srgbClr val="4D4D4F"/>
                </a:solidFill>
                <a:latin typeface="Calibri"/>
                <a:cs typeface="Calibri"/>
              </a:rPr>
              <a:t>z</a:t>
            </a:r>
            <a:r>
              <a:rPr sz="1980" dirty="0">
                <a:solidFill>
                  <a:srgbClr val="4D4D4F"/>
                </a:solidFill>
                <a:latin typeface="Calibri"/>
                <a:cs typeface="Calibri"/>
              </a:rPr>
              <a:t>e</a:t>
            </a:r>
            <a:endParaRPr sz="1980">
              <a:latin typeface="Calibri"/>
              <a:cs typeface="Calibri"/>
            </a:endParaRPr>
          </a:p>
        </p:txBody>
      </p:sp>
      <p:graphicFrame>
        <p:nvGraphicFramePr>
          <p:cNvPr id="19" name="object 19"/>
          <p:cNvGraphicFramePr>
            <a:graphicFrameLocks noGrp="1"/>
          </p:cNvGraphicFramePr>
          <p:nvPr/>
        </p:nvGraphicFramePr>
        <p:xfrm>
          <a:off x="843597" y="3775799"/>
          <a:ext cx="1782013" cy="1959009"/>
        </p:xfrm>
        <a:graphic>
          <a:graphicData uri="http://schemas.openxmlformats.org/drawingml/2006/table">
            <a:tbl>
              <a:tblPr firstRow="1" bandRow="1">
                <a:tableStyleId>{2D5ABB26-0587-4C30-8999-92F81FD0307C}</a:tableStyleId>
              </a:tblPr>
              <a:tblGrid>
                <a:gridCol w="1782013">
                  <a:extLst>
                    <a:ext uri="{9D8B030D-6E8A-4147-A177-3AD203B41FA5}">
                      <a16:colId xmlns:a16="http://schemas.microsoft.com/office/drawing/2014/main" val="20000"/>
                    </a:ext>
                  </a:extLst>
                </a:gridCol>
              </a:tblGrid>
              <a:tr h="655221">
                <a:tc>
                  <a:txBody>
                    <a:bodyPr/>
                    <a:lstStyle/>
                    <a:p>
                      <a:pPr algn="ctr">
                        <a:lnSpc>
                          <a:spcPct val="100000"/>
                        </a:lnSpc>
                        <a:spcBef>
                          <a:spcPts val="1760"/>
                        </a:spcBef>
                      </a:pPr>
                      <a:r>
                        <a:rPr sz="1700" dirty="0">
                          <a:solidFill>
                            <a:srgbClr val="4D4D4F"/>
                          </a:solidFill>
                          <a:latin typeface="Calibri"/>
                          <a:cs typeface="Calibri"/>
                        </a:rPr>
                        <a:t>Business</a:t>
                      </a:r>
                      <a:r>
                        <a:rPr sz="1700" spc="-75" dirty="0">
                          <a:solidFill>
                            <a:srgbClr val="4D4D4F"/>
                          </a:solidFill>
                          <a:latin typeface="Calibri"/>
                          <a:cs typeface="Calibri"/>
                        </a:rPr>
                        <a:t> </a:t>
                      </a:r>
                      <a:r>
                        <a:rPr sz="1700" spc="-5" dirty="0">
                          <a:solidFill>
                            <a:srgbClr val="4D4D4F"/>
                          </a:solidFill>
                          <a:latin typeface="Calibri"/>
                          <a:cs typeface="Calibri"/>
                        </a:rPr>
                        <a:t>Logic</a:t>
                      </a:r>
                      <a:endParaRPr sz="1700" dirty="0">
                        <a:latin typeface="Calibri"/>
                        <a:cs typeface="Calibri"/>
                      </a:endParaRPr>
                    </a:p>
                  </a:txBody>
                  <a:tcPr marL="0" marR="0" marT="184404" marB="0">
                    <a:lnL w="9525">
                      <a:solidFill>
                        <a:srgbClr val="4D4D4F"/>
                      </a:solidFill>
                      <a:prstDash val="solid"/>
                    </a:lnL>
                    <a:lnR w="9525">
                      <a:solidFill>
                        <a:srgbClr val="4D4D4F"/>
                      </a:solidFill>
                      <a:prstDash val="solid"/>
                    </a:lnR>
                    <a:lnT w="9525">
                      <a:solidFill>
                        <a:srgbClr val="4D4D4F"/>
                      </a:solidFill>
                      <a:prstDash val="solid"/>
                    </a:lnT>
                    <a:lnB w="9525">
                      <a:solidFill>
                        <a:srgbClr val="4D4D4F"/>
                      </a:solidFill>
                      <a:prstDash val="solid"/>
                    </a:lnB>
                    <a:solidFill>
                      <a:srgbClr val="C5FBC4"/>
                    </a:solidFill>
                  </a:tcPr>
                </a:tc>
                <a:extLst>
                  <a:ext uri="{0D108BD9-81ED-4DB2-BD59-A6C34878D82A}">
                    <a16:rowId xmlns:a16="http://schemas.microsoft.com/office/drawing/2014/main" val="10000"/>
                  </a:ext>
                </a:extLst>
              </a:tr>
              <a:tr h="652805">
                <a:tc>
                  <a:txBody>
                    <a:bodyPr/>
                    <a:lstStyle/>
                    <a:p>
                      <a:pPr algn="ctr">
                        <a:lnSpc>
                          <a:spcPct val="100000"/>
                        </a:lnSpc>
                        <a:spcBef>
                          <a:spcPts val="1775"/>
                        </a:spcBef>
                      </a:pPr>
                      <a:r>
                        <a:rPr sz="1700" spc="-5" dirty="0">
                          <a:solidFill>
                            <a:srgbClr val="4D4D4F"/>
                          </a:solidFill>
                          <a:latin typeface="Calibri"/>
                          <a:cs typeface="Calibri"/>
                        </a:rPr>
                        <a:t>Application</a:t>
                      </a:r>
                      <a:endParaRPr sz="1700">
                        <a:latin typeface="Calibri"/>
                        <a:cs typeface="Calibri"/>
                      </a:endParaRPr>
                    </a:p>
                  </a:txBody>
                  <a:tcPr marL="0" marR="0" marT="185976" marB="0">
                    <a:lnL w="9525">
                      <a:solidFill>
                        <a:srgbClr val="4D4D4F"/>
                      </a:solidFill>
                      <a:prstDash val="solid"/>
                    </a:lnL>
                    <a:lnR w="9525">
                      <a:solidFill>
                        <a:srgbClr val="4D4D4F"/>
                      </a:solidFill>
                      <a:prstDash val="solid"/>
                    </a:lnR>
                    <a:lnT w="9525">
                      <a:solidFill>
                        <a:srgbClr val="4D4D4F"/>
                      </a:solidFill>
                      <a:prstDash val="solid"/>
                    </a:lnT>
                    <a:lnB w="9525">
                      <a:solidFill>
                        <a:srgbClr val="4D4D4F"/>
                      </a:solidFill>
                      <a:prstDash val="solid"/>
                    </a:lnB>
                    <a:solidFill>
                      <a:srgbClr val="FF99FB"/>
                    </a:solidFill>
                  </a:tcPr>
                </a:tc>
                <a:extLst>
                  <a:ext uri="{0D108BD9-81ED-4DB2-BD59-A6C34878D82A}">
                    <a16:rowId xmlns:a16="http://schemas.microsoft.com/office/drawing/2014/main" val="10001"/>
                  </a:ext>
                </a:extLst>
              </a:tr>
              <a:tr h="650983">
                <a:tc>
                  <a:txBody>
                    <a:bodyPr/>
                    <a:lstStyle/>
                    <a:p>
                      <a:pPr marL="635" algn="ctr">
                        <a:lnSpc>
                          <a:spcPct val="100000"/>
                        </a:lnSpc>
                        <a:spcBef>
                          <a:spcPts val="1740"/>
                        </a:spcBef>
                      </a:pPr>
                      <a:r>
                        <a:rPr sz="1700" spc="-10" dirty="0">
                          <a:solidFill>
                            <a:srgbClr val="4D4D4F"/>
                          </a:solidFill>
                          <a:latin typeface="Calibri"/>
                          <a:cs typeface="Calibri"/>
                        </a:rPr>
                        <a:t>Operating</a:t>
                      </a:r>
                      <a:r>
                        <a:rPr sz="1700" spc="-65" dirty="0">
                          <a:solidFill>
                            <a:srgbClr val="4D4D4F"/>
                          </a:solidFill>
                          <a:latin typeface="Calibri"/>
                          <a:cs typeface="Calibri"/>
                        </a:rPr>
                        <a:t> </a:t>
                      </a:r>
                      <a:r>
                        <a:rPr sz="1700" spc="-15" dirty="0">
                          <a:solidFill>
                            <a:srgbClr val="4D4D4F"/>
                          </a:solidFill>
                          <a:latin typeface="Calibri"/>
                          <a:cs typeface="Calibri"/>
                        </a:rPr>
                        <a:t>System</a:t>
                      </a:r>
                      <a:endParaRPr sz="1700" dirty="0">
                        <a:latin typeface="Calibri"/>
                        <a:cs typeface="Calibri"/>
                      </a:endParaRPr>
                    </a:p>
                  </a:txBody>
                  <a:tcPr marL="0" marR="0" marT="182309" marB="0">
                    <a:lnL w="9525">
                      <a:solidFill>
                        <a:srgbClr val="4D4D4F"/>
                      </a:solidFill>
                      <a:prstDash val="solid"/>
                    </a:lnL>
                    <a:lnR w="9525">
                      <a:solidFill>
                        <a:srgbClr val="4D4D4F"/>
                      </a:solidFill>
                      <a:prstDash val="solid"/>
                    </a:lnR>
                    <a:lnT w="9525">
                      <a:solidFill>
                        <a:srgbClr val="4D4D4F"/>
                      </a:solidFill>
                      <a:prstDash val="solid"/>
                    </a:lnT>
                    <a:lnB w="9525">
                      <a:solidFill>
                        <a:srgbClr val="4D4D4F"/>
                      </a:solidFill>
                      <a:prstDash val="solid"/>
                    </a:lnB>
                    <a:solidFill>
                      <a:srgbClr val="BEC6FF"/>
                    </a:solidFill>
                  </a:tcPr>
                </a:tc>
                <a:extLst>
                  <a:ext uri="{0D108BD9-81ED-4DB2-BD59-A6C34878D82A}">
                    <a16:rowId xmlns:a16="http://schemas.microsoft.com/office/drawing/2014/main" val="10002"/>
                  </a:ext>
                </a:extLst>
              </a:tr>
            </a:tbl>
          </a:graphicData>
        </a:graphic>
      </p:graphicFrame>
      <p:sp>
        <p:nvSpPr>
          <p:cNvPr id="20" name="object 20"/>
          <p:cNvSpPr/>
          <p:nvPr/>
        </p:nvSpPr>
        <p:spPr>
          <a:xfrm>
            <a:off x="2766480" y="4595003"/>
            <a:ext cx="445502" cy="356444"/>
          </a:xfrm>
          <a:prstGeom prst="rect">
            <a:avLst/>
          </a:prstGeom>
          <a:blipFill>
            <a:blip r:embed="rId5" cstate="print"/>
            <a:stretch>
              <a:fillRect/>
            </a:stretch>
          </a:blipFill>
        </p:spPr>
        <p:txBody>
          <a:bodyPr wrap="square" lIns="0" tIns="0" rIns="0" bIns="0" rtlCol="0"/>
          <a:lstStyle/>
          <a:p>
            <a:endParaRPr sz="1485"/>
          </a:p>
        </p:txBody>
      </p:sp>
      <p:sp>
        <p:nvSpPr>
          <p:cNvPr id="21" name="object 21"/>
          <p:cNvSpPr/>
          <p:nvPr/>
        </p:nvSpPr>
        <p:spPr>
          <a:xfrm>
            <a:off x="2766480" y="4595001"/>
            <a:ext cx="445818" cy="356759"/>
          </a:xfrm>
          <a:custGeom>
            <a:avLst/>
            <a:gdLst/>
            <a:ahLst/>
            <a:cxnLst/>
            <a:rect l="l" t="t" r="r" b="b"/>
            <a:pathLst>
              <a:path w="540385" h="432435">
                <a:moveTo>
                  <a:pt x="0" y="108077"/>
                </a:moveTo>
                <a:lnTo>
                  <a:pt x="324103" y="108077"/>
                </a:lnTo>
                <a:lnTo>
                  <a:pt x="324103" y="0"/>
                </a:lnTo>
                <a:lnTo>
                  <a:pt x="540003" y="216027"/>
                </a:lnTo>
                <a:lnTo>
                  <a:pt x="324103" y="432054"/>
                </a:lnTo>
                <a:lnTo>
                  <a:pt x="324103" y="324104"/>
                </a:lnTo>
                <a:lnTo>
                  <a:pt x="0" y="324104"/>
                </a:lnTo>
                <a:lnTo>
                  <a:pt x="0" y="108077"/>
                </a:lnTo>
                <a:close/>
              </a:path>
            </a:pathLst>
          </a:custGeom>
          <a:ln w="9525">
            <a:solidFill>
              <a:srgbClr val="4D4D4F"/>
            </a:solidFill>
          </a:ln>
        </p:spPr>
        <p:txBody>
          <a:bodyPr wrap="square" lIns="0" tIns="0" rIns="0" bIns="0" rtlCol="0"/>
          <a:lstStyle/>
          <a:p>
            <a:endParaRPr sz="1485"/>
          </a:p>
        </p:txBody>
      </p:sp>
      <p:sp>
        <p:nvSpPr>
          <p:cNvPr id="22" name="object 22"/>
          <p:cNvSpPr/>
          <p:nvPr/>
        </p:nvSpPr>
        <p:spPr>
          <a:xfrm>
            <a:off x="4954181" y="4636076"/>
            <a:ext cx="445503" cy="356340"/>
          </a:xfrm>
          <a:prstGeom prst="rect">
            <a:avLst/>
          </a:prstGeom>
          <a:blipFill>
            <a:blip r:embed="rId6" cstate="print"/>
            <a:stretch>
              <a:fillRect/>
            </a:stretch>
          </a:blipFill>
        </p:spPr>
        <p:txBody>
          <a:bodyPr wrap="square" lIns="0" tIns="0" rIns="0" bIns="0" rtlCol="0"/>
          <a:lstStyle/>
          <a:p>
            <a:endParaRPr sz="1485"/>
          </a:p>
        </p:txBody>
      </p:sp>
      <p:sp>
        <p:nvSpPr>
          <p:cNvPr id="23" name="object 23"/>
          <p:cNvSpPr/>
          <p:nvPr/>
        </p:nvSpPr>
        <p:spPr>
          <a:xfrm>
            <a:off x="4954182" y="4636074"/>
            <a:ext cx="445818" cy="356759"/>
          </a:xfrm>
          <a:custGeom>
            <a:avLst/>
            <a:gdLst/>
            <a:ahLst/>
            <a:cxnLst/>
            <a:rect l="l" t="t" r="r" b="b"/>
            <a:pathLst>
              <a:path w="540384" h="432435">
                <a:moveTo>
                  <a:pt x="0" y="107950"/>
                </a:moveTo>
                <a:lnTo>
                  <a:pt x="324104" y="107950"/>
                </a:lnTo>
                <a:lnTo>
                  <a:pt x="324104" y="0"/>
                </a:lnTo>
                <a:lnTo>
                  <a:pt x="540004" y="215900"/>
                </a:lnTo>
                <a:lnTo>
                  <a:pt x="324104" y="431927"/>
                </a:lnTo>
                <a:lnTo>
                  <a:pt x="324104" y="323977"/>
                </a:lnTo>
                <a:lnTo>
                  <a:pt x="0" y="323977"/>
                </a:lnTo>
                <a:lnTo>
                  <a:pt x="0" y="107950"/>
                </a:lnTo>
                <a:close/>
              </a:path>
            </a:pathLst>
          </a:custGeom>
          <a:ln w="9525">
            <a:solidFill>
              <a:srgbClr val="4D4D4F"/>
            </a:solidFill>
          </a:ln>
        </p:spPr>
        <p:txBody>
          <a:bodyPr wrap="square" lIns="0" tIns="0" rIns="0" bIns="0" rtlCol="0"/>
          <a:lstStyle/>
          <a:p>
            <a:endParaRPr sz="1485"/>
          </a:p>
        </p:txBody>
      </p:sp>
      <p:sp>
        <p:nvSpPr>
          <p:cNvPr id="24" name="object 24"/>
          <p:cNvSpPr/>
          <p:nvPr/>
        </p:nvSpPr>
        <p:spPr>
          <a:xfrm>
            <a:off x="7137588" y="4672955"/>
            <a:ext cx="445502" cy="356445"/>
          </a:xfrm>
          <a:prstGeom prst="rect">
            <a:avLst/>
          </a:prstGeom>
          <a:blipFill>
            <a:blip r:embed="rId7" cstate="print"/>
            <a:stretch>
              <a:fillRect/>
            </a:stretch>
          </a:blipFill>
        </p:spPr>
        <p:txBody>
          <a:bodyPr wrap="square" lIns="0" tIns="0" rIns="0" bIns="0" rtlCol="0"/>
          <a:lstStyle/>
          <a:p>
            <a:endParaRPr sz="1485"/>
          </a:p>
        </p:txBody>
      </p:sp>
      <p:sp>
        <p:nvSpPr>
          <p:cNvPr id="25" name="object 25"/>
          <p:cNvSpPr/>
          <p:nvPr/>
        </p:nvSpPr>
        <p:spPr>
          <a:xfrm>
            <a:off x="7137587" y="4672954"/>
            <a:ext cx="445818" cy="356759"/>
          </a:xfrm>
          <a:custGeom>
            <a:avLst/>
            <a:gdLst/>
            <a:ahLst/>
            <a:cxnLst/>
            <a:rect l="l" t="t" r="r" b="b"/>
            <a:pathLst>
              <a:path w="540384" h="432435">
                <a:moveTo>
                  <a:pt x="0" y="107949"/>
                </a:moveTo>
                <a:lnTo>
                  <a:pt x="323976" y="107949"/>
                </a:lnTo>
                <a:lnTo>
                  <a:pt x="323976" y="0"/>
                </a:lnTo>
                <a:lnTo>
                  <a:pt x="540003" y="216026"/>
                </a:lnTo>
                <a:lnTo>
                  <a:pt x="323976" y="432053"/>
                </a:lnTo>
                <a:lnTo>
                  <a:pt x="323976" y="323976"/>
                </a:lnTo>
                <a:lnTo>
                  <a:pt x="0" y="323976"/>
                </a:lnTo>
                <a:lnTo>
                  <a:pt x="0" y="107949"/>
                </a:lnTo>
                <a:close/>
              </a:path>
            </a:pathLst>
          </a:custGeom>
          <a:ln w="9525">
            <a:solidFill>
              <a:srgbClr val="4D4D4F"/>
            </a:solidFill>
          </a:ln>
        </p:spPr>
        <p:txBody>
          <a:bodyPr wrap="square" lIns="0" tIns="0" rIns="0" bIns="0" rtlCol="0"/>
          <a:lstStyle/>
          <a:p>
            <a:endParaRPr sz="1485"/>
          </a:p>
        </p:txBody>
      </p:sp>
      <p:sp>
        <p:nvSpPr>
          <p:cNvPr id="26" name="object 26"/>
          <p:cNvSpPr/>
          <p:nvPr/>
        </p:nvSpPr>
        <p:spPr>
          <a:xfrm>
            <a:off x="3944988" y="4564304"/>
            <a:ext cx="218456" cy="248841"/>
          </a:xfrm>
          <a:custGeom>
            <a:avLst/>
            <a:gdLst/>
            <a:ahLst/>
            <a:cxnLst/>
            <a:rect l="l" t="t" r="r" b="b"/>
            <a:pathLst>
              <a:path w="264795" h="301625">
                <a:moveTo>
                  <a:pt x="161925" y="239902"/>
                </a:moveTo>
                <a:lnTo>
                  <a:pt x="154686" y="243458"/>
                </a:lnTo>
                <a:lnTo>
                  <a:pt x="152526" y="250062"/>
                </a:lnTo>
                <a:lnTo>
                  <a:pt x="150241" y="256793"/>
                </a:lnTo>
                <a:lnTo>
                  <a:pt x="153797" y="263905"/>
                </a:lnTo>
                <a:lnTo>
                  <a:pt x="264541" y="301497"/>
                </a:lnTo>
                <a:lnTo>
                  <a:pt x="262522" y="290829"/>
                </a:lnTo>
                <a:lnTo>
                  <a:pt x="238506" y="290829"/>
                </a:lnTo>
                <a:lnTo>
                  <a:pt x="207761" y="255485"/>
                </a:lnTo>
                <a:lnTo>
                  <a:pt x="161925" y="239902"/>
                </a:lnTo>
                <a:close/>
              </a:path>
              <a:path w="264795" h="301625">
                <a:moveTo>
                  <a:pt x="207761" y="255485"/>
                </a:moveTo>
                <a:lnTo>
                  <a:pt x="238506" y="290829"/>
                </a:lnTo>
                <a:lnTo>
                  <a:pt x="245386" y="284860"/>
                </a:lnTo>
                <a:lnTo>
                  <a:pt x="235585" y="284860"/>
                </a:lnTo>
                <a:lnTo>
                  <a:pt x="231520" y="263537"/>
                </a:lnTo>
                <a:lnTo>
                  <a:pt x="207761" y="255485"/>
                </a:lnTo>
                <a:close/>
              </a:path>
              <a:path w="264795" h="301625">
                <a:moveTo>
                  <a:pt x="236093" y="181990"/>
                </a:moveTo>
                <a:lnTo>
                  <a:pt x="229235" y="183387"/>
                </a:lnTo>
                <a:lnTo>
                  <a:pt x="222250" y="184657"/>
                </a:lnTo>
                <a:lnTo>
                  <a:pt x="217805" y="191261"/>
                </a:lnTo>
                <a:lnTo>
                  <a:pt x="219075" y="198246"/>
                </a:lnTo>
                <a:lnTo>
                  <a:pt x="226779" y="238665"/>
                </a:lnTo>
                <a:lnTo>
                  <a:pt x="257683" y="274192"/>
                </a:lnTo>
                <a:lnTo>
                  <a:pt x="238506" y="290829"/>
                </a:lnTo>
                <a:lnTo>
                  <a:pt x="262522" y="290829"/>
                </a:lnTo>
                <a:lnTo>
                  <a:pt x="244094" y="193420"/>
                </a:lnTo>
                <a:lnTo>
                  <a:pt x="242697" y="186562"/>
                </a:lnTo>
                <a:lnTo>
                  <a:pt x="236093" y="181990"/>
                </a:lnTo>
                <a:close/>
              </a:path>
              <a:path w="264795" h="301625">
                <a:moveTo>
                  <a:pt x="231520" y="263537"/>
                </a:moveTo>
                <a:lnTo>
                  <a:pt x="235585" y="284860"/>
                </a:lnTo>
                <a:lnTo>
                  <a:pt x="252095" y="270509"/>
                </a:lnTo>
                <a:lnTo>
                  <a:pt x="231520" y="263537"/>
                </a:lnTo>
                <a:close/>
              </a:path>
              <a:path w="264795" h="301625">
                <a:moveTo>
                  <a:pt x="226779" y="238665"/>
                </a:moveTo>
                <a:lnTo>
                  <a:pt x="231520" y="263537"/>
                </a:lnTo>
                <a:lnTo>
                  <a:pt x="252095" y="270509"/>
                </a:lnTo>
                <a:lnTo>
                  <a:pt x="235585" y="284860"/>
                </a:lnTo>
                <a:lnTo>
                  <a:pt x="245386" y="284860"/>
                </a:lnTo>
                <a:lnTo>
                  <a:pt x="257683" y="274192"/>
                </a:lnTo>
                <a:lnTo>
                  <a:pt x="226779" y="238665"/>
                </a:lnTo>
                <a:close/>
              </a:path>
              <a:path w="264795" h="301625">
                <a:moveTo>
                  <a:pt x="19176" y="0"/>
                </a:moveTo>
                <a:lnTo>
                  <a:pt x="0" y="16636"/>
                </a:lnTo>
                <a:lnTo>
                  <a:pt x="207761" y="255485"/>
                </a:lnTo>
                <a:lnTo>
                  <a:pt x="231520" y="263537"/>
                </a:lnTo>
                <a:lnTo>
                  <a:pt x="226779" y="238665"/>
                </a:lnTo>
                <a:lnTo>
                  <a:pt x="19176" y="0"/>
                </a:lnTo>
                <a:close/>
              </a:path>
            </a:pathLst>
          </a:custGeom>
          <a:solidFill>
            <a:srgbClr val="252527"/>
          </a:solidFill>
        </p:spPr>
        <p:txBody>
          <a:bodyPr wrap="square" lIns="0" tIns="0" rIns="0" bIns="0" rtlCol="0"/>
          <a:lstStyle/>
          <a:p>
            <a:endParaRPr sz="1485"/>
          </a:p>
        </p:txBody>
      </p:sp>
      <p:sp>
        <p:nvSpPr>
          <p:cNvPr id="27" name="object 27"/>
          <p:cNvSpPr/>
          <p:nvPr/>
        </p:nvSpPr>
        <p:spPr>
          <a:xfrm>
            <a:off x="4004815" y="4851073"/>
            <a:ext cx="158734" cy="135684"/>
          </a:xfrm>
          <a:custGeom>
            <a:avLst/>
            <a:gdLst/>
            <a:ahLst/>
            <a:cxnLst/>
            <a:rect l="l" t="t" r="r" b="b"/>
            <a:pathLst>
              <a:path w="192404" h="164464">
                <a:moveTo>
                  <a:pt x="153455" y="32541"/>
                </a:moveTo>
                <a:lnTo>
                  <a:pt x="128677" y="36809"/>
                </a:lnTo>
                <a:lnTo>
                  <a:pt x="0" y="145033"/>
                </a:lnTo>
                <a:lnTo>
                  <a:pt x="16382" y="164464"/>
                </a:lnTo>
                <a:lnTo>
                  <a:pt x="144939" y="56342"/>
                </a:lnTo>
                <a:lnTo>
                  <a:pt x="153455" y="32541"/>
                </a:lnTo>
                <a:close/>
              </a:path>
              <a:path w="192404" h="164464">
                <a:moveTo>
                  <a:pt x="189668" y="6603"/>
                </a:moveTo>
                <a:lnTo>
                  <a:pt x="164591" y="6603"/>
                </a:lnTo>
                <a:lnTo>
                  <a:pt x="180975" y="26034"/>
                </a:lnTo>
                <a:lnTo>
                  <a:pt x="144939" y="56342"/>
                </a:lnTo>
                <a:lnTo>
                  <a:pt x="131063" y="95122"/>
                </a:lnTo>
                <a:lnTo>
                  <a:pt x="128777" y="101726"/>
                </a:lnTo>
                <a:lnTo>
                  <a:pt x="132206" y="108965"/>
                </a:lnTo>
                <a:lnTo>
                  <a:pt x="138811" y="111251"/>
                </a:lnTo>
                <a:lnTo>
                  <a:pt x="145414" y="113664"/>
                </a:lnTo>
                <a:lnTo>
                  <a:pt x="152653" y="110235"/>
                </a:lnTo>
                <a:lnTo>
                  <a:pt x="155066" y="103631"/>
                </a:lnTo>
                <a:lnTo>
                  <a:pt x="189668" y="6603"/>
                </a:lnTo>
                <a:close/>
              </a:path>
              <a:path w="192404" h="164464">
                <a:moveTo>
                  <a:pt x="169196" y="12064"/>
                </a:moveTo>
                <a:lnTo>
                  <a:pt x="160781" y="12064"/>
                </a:lnTo>
                <a:lnTo>
                  <a:pt x="175005" y="28828"/>
                </a:lnTo>
                <a:lnTo>
                  <a:pt x="153455" y="32541"/>
                </a:lnTo>
                <a:lnTo>
                  <a:pt x="144939" y="56342"/>
                </a:lnTo>
                <a:lnTo>
                  <a:pt x="180975" y="26034"/>
                </a:lnTo>
                <a:lnTo>
                  <a:pt x="169196" y="12064"/>
                </a:lnTo>
                <a:close/>
              </a:path>
              <a:path w="192404" h="164464">
                <a:moveTo>
                  <a:pt x="192024" y="0"/>
                </a:moveTo>
                <a:lnTo>
                  <a:pt x="83692" y="18795"/>
                </a:lnTo>
                <a:lnTo>
                  <a:pt x="76834" y="20065"/>
                </a:lnTo>
                <a:lnTo>
                  <a:pt x="72136" y="26542"/>
                </a:lnTo>
                <a:lnTo>
                  <a:pt x="73278" y="33527"/>
                </a:lnTo>
                <a:lnTo>
                  <a:pt x="74549" y="40385"/>
                </a:lnTo>
                <a:lnTo>
                  <a:pt x="81152" y="45084"/>
                </a:lnTo>
                <a:lnTo>
                  <a:pt x="88011" y="43814"/>
                </a:lnTo>
                <a:lnTo>
                  <a:pt x="128677" y="36809"/>
                </a:lnTo>
                <a:lnTo>
                  <a:pt x="164591" y="6603"/>
                </a:lnTo>
                <a:lnTo>
                  <a:pt x="189668" y="6603"/>
                </a:lnTo>
                <a:lnTo>
                  <a:pt x="192024" y="0"/>
                </a:lnTo>
                <a:close/>
              </a:path>
              <a:path w="192404" h="164464">
                <a:moveTo>
                  <a:pt x="164591" y="6603"/>
                </a:moveTo>
                <a:lnTo>
                  <a:pt x="128677" y="36809"/>
                </a:lnTo>
                <a:lnTo>
                  <a:pt x="153455" y="32541"/>
                </a:lnTo>
                <a:lnTo>
                  <a:pt x="160781" y="12064"/>
                </a:lnTo>
                <a:lnTo>
                  <a:pt x="169196" y="12064"/>
                </a:lnTo>
                <a:lnTo>
                  <a:pt x="164591" y="6603"/>
                </a:lnTo>
                <a:close/>
              </a:path>
              <a:path w="192404" h="164464">
                <a:moveTo>
                  <a:pt x="160781" y="12064"/>
                </a:moveTo>
                <a:lnTo>
                  <a:pt x="153455" y="32541"/>
                </a:lnTo>
                <a:lnTo>
                  <a:pt x="175005" y="28828"/>
                </a:lnTo>
                <a:lnTo>
                  <a:pt x="160781" y="12064"/>
                </a:lnTo>
                <a:close/>
              </a:path>
            </a:pathLst>
          </a:custGeom>
          <a:solidFill>
            <a:srgbClr val="252527"/>
          </a:solidFill>
        </p:spPr>
        <p:txBody>
          <a:bodyPr wrap="square" lIns="0" tIns="0" rIns="0" bIns="0" rtlCol="0"/>
          <a:lstStyle/>
          <a:p>
            <a:endParaRPr sz="1485"/>
          </a:p>
        </p:txBody>
      </p:sp>
      <p:sp>
        <p:nvSpPr>
          <p:cNvPr id="28" name="object 28"/>
          <p:cNvSpPr txBox="1"/>
          <p:nvPr/>
        </p:nvSpPr>
        <p:spPr>
          <a:xfrm>
            <a:off x="492443" y="6413017"/>
            <a:ext cx="134112" cy="115416"/>
          </a:xfrm>
          <a:prstGeom prst="rect">
            <a:avLst/>
          </a:prstGeom>
        </p:spPr>
        <p:txBody>
          <a:bodyPr vert="horz" wrap="square" lIns="0" tIns="0" rIns="0" bIns="0" rtlCol="0">
            <a:spAutoFit/>
          </a:bodyPr>
          <a:lstStyle/>
          <a:p>
            <a:pPr marL="10478">
              <a:lnSpc>
                <a:spcPts val="915"/>
              </a:lnSpc>
            </a:pPr>
            <a:r>
              <a:rPr sz="867" dirty="0">
                <a:solidFill>
                  <a:srgbClr val="7E7E7E"/>
                </a:solidFill>
                <a:latin typeface="Calibri"/>
                <a:cs typeface="Calibri"/>
              </a:rPr>
              <a:t>10</a:t>
            </a:r>
            <a:endParaRPr sz="867">
              <a:latin typeface="Calibri"/>
              <a:cs typeface="Calibri"/>
            </a:endParaRPr>
          </a:p>
        </p:txBody>
      </p:sp>
      <p:sp>
        <p:nvSpPr>
          <p:cNvPr id="29" name="object 29"/>
          <p:cNvSpPr txBox="1"/>
          <p:nvPr/>
        </p:nvSpPr>
        <p:spPr>
          <a:xfrm>
            <a:off x="908106" y="6413017"/>
            <a:ext cx="1485710" cy="115416"/>
          </a:xfrm>
          <a:prstGeom prst="rect">
            <a:avLst/>
          </a:prstGeom>
        </p:spPr>
        <p:txBody>
          <a:bodyPr vert="horz" wrap="square" lIns="0" tIns="0" rIns="0" bIns="0" rtlCol="0">
            <a:spAutoFit/>
          </a:bodyPr>
          <a:lstStyle/>
          <a:p>
            <a:pPr marL="10478">
              <a:lnSpc>
                <a:spcPts val="915"/>
              </a:lnSpc>
            </a:pPr>
            <a:r>
              <a:rPr sz="867" dirty="0">
                <a:solidFill>
                  <a:srgbClr val="7E7E7E"/>
                </a:solidFill>
                <a:latin typeface="Calibri"/>
                <a:cs typeface="Calibri"/>
              </a:rPr>
              <a:t>Copyright </a:t>
            </a:r>
            <a:r>
              <a:rPr sz="867" spc="4" dirty="0">
                <a:solidFill>
                  <a:srgbClr val="7E7E7E"/>
                </a:solidFill>
                <a:latin typeface="Calibri"/>
                <a:cs typeface="Calibri"/>
              </a:rPr>
              <a:t>2016 Trend Micro</a:t>
            </a:r>
            <a:r>
              <a:rPr sz="867" spc="-12" dirty="0">
                <a:solidFill>
                  <a:srgbClr val="7E7E7E"/>
                </a:solidFill>
                <a:latin typeface="Calibri"/>
                <a:cs typeface="Calibri"/>
              </a:rPr>
              <a:t> </a:t>
            </a:r>
            <a:r>
              <a:rPr sz="867" dirty="0">
                <a:solidFill>
                  <a:srgbClr val="7E7E7E"/>
                </a:solidFill>
                <a:latin typeface="Calibri"/>
                <a:cs typeface="Calibri"/>
              </a:rPr>
              <a:t>Inc.</a:t>
            </a:r>
            <a:endParaRPr sz="867">
              <a:latin typeface="Calibri"/>
              <a:cs typeface="Calibri"/>
            </a:endParaRPr>
          </a:p>
        </p:txBody>
      </p:sp>
    </p:spTree>
    <p:extLst>
      <p:ext uri="{BB962C8B-B14F-4D97-AF65-F5344CB8AC3E}">
        <p14:creationId xmlns:p14="http://schemas.microsoft.com/office/powerpoint/2010/main" val="35950151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5371" y="1477528"/>
            <a:ext cx="1751314" cy="507831"/>
          </a:xfrm>
          <a:prstGeom prst="rect">
            <a:avLst/>
          </a:prstGeom>
        </p:spPr>
        <p:txBody>
          <a:bodyPr vert="horz" wrap="square" lIns="0" tIns="0" rIns="0" bIns="0" rtlCol="0" anchor="ctr">
            <a:spAutoFit/>
          </a:bodyPr>
          <a:lstStyle/>
          <a:p>
            <a:pPr marL="10478"/>
            <a:r>
              <a:rPr sz="3300" b="0" spc="-4" dirty="0">
                <a:solidFill>
                  <a:srgbClr val="D6181F"/>
                </a:solidFill>
              </a:rPr>
              <a:t>Pull</a:t>
            </a:r>
            <a:r>
              <a:rPr sz="3300" b="0" spc="-75" dirty="0">
                <a:solidFill>
                  <a:srgbClr val="D6181F"/>
                </a:solidFill>
              </a:rPr>
              <a:t> </a:t>
            </a:r>
            <a:r>
              <a:rPr sz="3300" b="0" spc="-4" dirty="0">
                <a:solidFill>
                  <a:srgbClr val="D6181F"/>
                </a:solidFill>
              </a:rPr>
              <a:t>Mode</a:t>
            </a:r>
            <a:endParaRPr sz="3300" dirty="0"/>
          </a:p>
        </p:txBody>
      </p:sp>
      <p:sp>
        <p:nvSpPr>
          <p:cNvPr id="3" name="object 3"/>
          <p:cNvSpPr txBox="1"/>
          <p:nvPr/>
        </p:nvSpPr>
        <p:spPr>
          <a:xfrm>
            <a:off x="695371" y="2066782"/>
            <a:ext cx="4139136" cy="1218795"/>
          </a:xfrm>
          <a:prstGeom prst="rect">
            <a:avLst/>
          </a:prstGeom>
        </p:spPr>
        <p:txBody>
          <a:bodyPr vert="horz" wrap="square" lIns="0" tIns="0" rIns="0" bIns="0" rtlCol="0">
            <a:spAutoFit/>
          </a:bodyPr>
          <a:lstStyle/>
          <a:p>
            <a:pPr marL="10478" marR="4191"/>
            <a:r>
              <a:rPr sz="2640" dirty="0">
                <a:solidFill>
                  <a:srgbClr val="444444"/>
                </a:solidFill>
                <a:latin typeface="Calibri"/>
                <a:cs typeface="Calibri"/>
              </a:rPr>
              <a:t>A </a:t>
            </a:r>
            <a:r>
              <a:rPr sz="2640" spc="-12" dirty="0">
                <a:solidFill>
                  <a:srgbClr val="444444"/>
                </a:solidFill>
                <a:latin typeface="Calibri"/>
                <a:cs typeface="Calibri"/>
              </a:rPr>
              <a:t>central </a:t>
            </a:r>
            <a:r>
              <a:rPr sz="2640" spc="-9" dirty="0">
                <a:solidFill>
                  <a:srgbClr val="444444"/>
                </a:solidFill>
                <a:latin typeface="Calibri"/>
                <a:cs typeface="Calibri"/>
              </a:rPr>
              <a:t>collector </a:t>
            </a:r>
            <a:r>
              <a:rPr sz="2640" spc="-4" dirty="0">
                <a:solidFill>
                  <a:srgbClr val="444444"/>
                </a:solidFill>
                <a:latin typeface="Calibri"/>
                <a:cs typeface="Calibri"/>
              </a:rPr>
              <a:t>periodically  </a:t>
            </a:r>
            <a:r>
              <a:rPr sz="2640" spc="-9" dirty="0">
                <a:solidFill>
                  <a:srgbClr val="444444"/>
                </a:solidFill>
                <a:latin typeface="Calibri"/>
                <a:cs typeface="Calibri"/>
              </a:rPr>
              <a:t>requests </a:t>
            </a:r>
            <a:r>
              <a:rPr sz="2640" spc="-4" dirty="0">
                <a:solidFill>
                  <a:srgbClr val="444444"/>
                </a:solidFill>
                <a:latin typeface="Calibri"/>
                <a:cs typeface="Calibri"/>
              </a:rPr>
              <a:t>metrics </a:t>
            </a:r>
            <a:r>
              <a:rPr sz="2640" spc="-12" dirty="0">
                <a:solidFill>
                  <a:srgbClr val="444444"/>
                </a:solidFill>
                <a:latin typeface="Calibri"/>
                <a:cs typeface="Calibri"/>
              </a:rPr>
              <a:t>from </a:t>
            </a:r>
            <a:r>
              <a:rPr sz="2640" dirty="0">
                <a:solidFill>
                  <a:srgbClr val="444444"/>
                </a:solidFill>
                <a:latin typeface="Calibri"/>
                <a:cs typeface="Calibri"/>
              </a:rPr>
              <a:t>each  </a:t>
            </a:r>
            <a:r>
              <a:rPr sz="2640" spc="-9" dirty="0">
                <a:solidFill>
                  <a:srgbClr val="444444"/>
                </a:solidFill>
                <a:latin typeface="Calibri"/>
                <a:cs typeface="Calibri"/>
              </a:rPr>
              <a:t>monitored</a:t>
            </a:r>
            <a:r>
              <a:rPr sz="2640" spc="-66" dirty="0">
                <a:solidFill>
                  <a:srgbClr val="444444"/>
                </a:solidFill>
                <a:latin typeface="Calibri"/>
                <a:cs typeface="Calibri"/>
              </a:rPr>
              <a:t> </a:t>
            </a:r>
            <a:r>
              <a:rPr sz="2640" spc="-25" dirty="0">
                <a:solidFill>
                  <a:srgbClr val="444444"/>
                </a:solidFill>
                <a:latin typeface="Calibri"/>
                <a:cs typeface="Calibri"/>
              </a:rPr>
              <a:t>system</a:t>
            </a:r>
            <a:endParaRPr sz="2640">
              <a:latin typeface="Calibri"/>
              <a:cs typeface="Calibri"/>
            </a:endParaRPr>
          </a:p>
        </p:txBody>
      </p:sp>
      <p:sp>
        <p:nvSpPr>
          <p:cNvPr id="4" name="object 4"/>
          <p:cNvSpPr txBox="1"/>
          <p:nvPr/>
        </p:nvSpPr>
        <p:spPr>
          <a:xfrm>
            <a:off x="2734941" y="3936701"/>
            <a:ext cx="599313" cy="457048"/>
          </a:xfrm>
          <a:prstGeom prst="rect">
            <a:avLst/>
          </a:prstGeom>
        </p:spPr>
        <p:txBody>
          <a:bodyPr vert="horz" wrap="square" lIns="0" tIns="0" rIns="0" bIns="0" rtlCol="0">
            <a:spAutoFit/>
          </a:bodyPr>
          <a:lstStyle/>
          <a:p>
            <a:pPr marL="10478" marR="4191"/>
            <a:r>
              <a:rPr sz="1485" spc="-9" dirty="0">
                <a:solidFill>
                  <a:srgbClr val="4D4D4F"/>
                </a:solidFill>
                <a:latin typeface="Calibri"/>
                <a:cs typeface="Calibri"/>
              </a:rPr>
              <a:t>Scrape  </a:t>
            </a:r>
            <a:r>
              <a:rPr sz="1485" dirty="0">
                <a:solidFill>
                  <a:srgbClr val="4D4D4F"/>
                </a:solidFill>
                <a:latin typeface="Calibri"/>
                <a:cs typeface="Calibri"/>
              </a:rPr>
              <a:t>M</a:t>
            </a:r>
            <a:r>
              <a:rPr sz="1485" spc="-9" dirty="0">
                <a:solidFill>
                  <a:srgbClr val="4D4D4F"/>
                </a:solidFill>
                <a:latin typeface="Calibri"/>
                <a:cs typeface="Calibri"/>
              </a:rPr>
              <a:t>e</a:t>
            </a:r>
            <a:r>
              <a:rPr sz="1485" dirty="0">
                <a:solidFill>
                  <a:srgbClr val="4D4D4F"/>
                </a:solidFill>
                <a:latin typeface="Calibri"/>
                <a:cs typeface="Calibri"/>
              </a:rPr>
              <a:t>t</a:t>
            </a:r>
            <a:r>
              <a:rPr sz="1485" spc="-9" dirty="0">
                <a:solidFill>
                  <a:srgbClr val="4D4D4F"/>
                </a:solidFill>
                <a:latin typeface="Calibri"/>
                <a:cs typeface="Calibri"/>
              </a:rPr>
              <a:t>r</a:t>
            </a:r>
            <a:r>
              <a:rPr sz="1485" spc="-4" dirty="0">
                <a:solidFill>
                  <a:srgbClr val="4D4D4F"/>
                </a:solidFill>
                <a:latin typeface="Calibri"/>
                <a:cs typeface="Calibri"/>
              </a:rPr>
              <a:t>i</a:t>
            </a:r>
            <a:r>
              <a:rPr sz="1485" spc="-9" dirty="0">
                <a:solidFill>
                  <a:srgbClr val="4D4D4F"/>
                </a:solidFill>
                <a:latin typeface="Calibri"/>
                <a:cs typeface="Calibri"/>
              </a:rPr>
              <a:t>c</a:t>
            </a:r>
            <a:r>
              <a:rPr sz="1485" dirty="0">
                <a:solidFill>
                  <a:srgbClr val="4D4D4F"/>
                </a:solidFill>
                <a:latin typeface="Calibri"/>
                <a:cs typeface="Calibri"/>
              </a:rPr>
              <a:t>s</a:t>
            </a:r>
            <a:endParaRPr sz="1485">
              <a:latin typeface="Calibri"/>
              <a:cs typeface="Calibri"/>
            </a:endParaRPr>
          </a:p>
        </p:txBody>
      </p:sp>
      <p:sp>
        <p:nvSpPr>
          <p:cNvPr id="5" name="object 5"/>
          <p:cNvSpPr/>
          <p:nvPr/>
        </p:nvSpPr>
        <p:spPr>
          <a:xfrm>
            <a:off x="1332948" y="3513830"/>
            <a:ext cx="1028891" cy="801529"/>
          </a:xfrm>
          <a:custGeom>
            <a:avLst/>
            <a:gdLst/>
            <a:ahLst/>
            <a:cxnLst/>
            <a:rect l="l" t="t" r="r" b="b"/>
            <a:pathLst>
              <a:path w="1247139" h="971550">
                <a:moveTo>
                  <a:pt x="1084833" y="0"/>
                </a:moveTo>
                <a:lnTo>
                  <a:pt x="161925" y="0"/>
                </a:lnTo>
                <a:lnTo>
                  <a:pt x="118886" y="5785"/>
                </a:lnTo>
                <a:lnTo>
                  <a:pt x="80207" y="22112"/>
                </a:lnTo>
                <a:lnTo>
                  <a:pt x="47434" y="47434"/>
                </a:lnTo>
                <a:lnTo>
                  <a:pt x="22112" y="80207"/>
                </a:lnTo>
                <a:lnTo>
                  <a:pt x="5785" y="118886"/>
                </a:lnTo>
                <a:lnTo>
                  <a:pt x="0" y="161925"/>
                </a:lnTo>
                <a:lnTo>
                  <a:pt x="0" y="809625"/>
                </a:lnTo>
                <a:lnTo>
                  <a:pt x="5785" y="852663"/>
                </a:lnTo>
                <a:lnTo>
                  <a:pt x="22112" y="891342"/>
                </a:lnTo>
                <a:lnTo>
                  <a:pt x="47434" y="924115"/>
                </a:lnTo>
                <a:lnTo>
                  <a:pt x="80207" y="949437"/>
                </a:lnTo>
                <a:lnTo>
                  <a:pt x="118886" y="965764"/>
                </a:lnTo>
                <a:lnTo>
                  <a:pt x="161925" y="971550"/>
                </a:lnTo>
                <a:lnTo>
                  <a:pt x="1084833" y="971550"/>
                </a:lnTo>
                <a:lnTo>
                  <a:pt x="1127872" y="965764"/>
                </a:lnTo>
                <a:lnTo>
                  <a:pt x="1166551" y="949437"/>
                </a:lnTo>
                <a:lnTo>
                  <a:pt x="1199324" y="924115"/>
                </a:lnTo>
                <a:lnTo>
                  <a:pt x="1224646" y="891342"/>
                </a:lnTo>
                <a:lnTo>
                  <a:pt x="1240973" y="852663"/>
                </a:lnTo>
                <a:lnTo>
                  <a:pt x="1246758" y="809625"/>
                </a:lnTo>
                <a:lnTo>
                  <a:pt x="1246758" y="161925"/>
                </a:lnTo>
                <a:lnTo>
                  <a:pt x="1240973" y="118886"/>
                </a:lnTo>
                <a:lnTo>
                  <a:pt x="1224646" y="80207"/>
                </a:lnTo>
                <a:lnTo>
                  <a:pt x="1199324" y="47434"/>
                </a:lnTo>
                <a:lnTo>
                  <a:pt x="1166551" y="22112"/>
                </a:lnTo>
                <a:lnTo>
                  <a:pt x="1127872" y="5785"/>
                </a:lnTo>
                <a:lnTo>
                  <a:pt x="1084833" y="0"/>
                </a:lnTo>
                <a:close/>
              </a:path>
            </a:pathLst>
          </a:custGeom>
          <a:solidFill>
            <a:srgbClr val="5388F5"/>
          </a:solidFill>
        </p:spPr>
        <p:txBody>
          <a:bodyPr wrap="square" lIns="0" tIns="0" rIns="0" bIns="0" rtlCol="0"/>
          <a:lstStyle/>
          <a:p>
            <a:endParaRPr sz="1485"/>
          </a:p>
        </p:txBody>
      </p:sp>
      <p:sp>
        <p:nvSpPr>
          <p:cNvPr id="6" name="object 6"/>
          <p:cNvSpPr txBox="1"/>
          <p:nvPr/>
        </p:nvSpPr>
        <p:spPr>
          <a:xfrm>
            <a:off x="1427141" y="3538871"/>
            <a:ext cx="839247" cy="253916"/>
          </a:xfrm>
          <a:prstGeom prst="rect">
            <a:avLst/>
          </a:prstGeom>
        </p:spPr>
        <p:txBody>
          <a:bodyPr vert="horz" wrap="square" lIns="0" tIns="0" rIns="0" bIns="0" rtlCol="0">
            <a:spAutoFit/>
          </a:bodyPr>
          <a:lstStyle/>
          <a:p>
            <a:pPr marL="10478"/>
            <a:r>
              <a:rPr sz="1650" b="1" spc="-4" dirty="0">
                <a:solidFill>
                  <a:srgbClr val="FFFFFF"/>
                </a:solidFill>
                <a:latin typeface="Calibri"/>
                <a:cs typeface="Calibri"/>
              </a:rPr>
              <a:t>Server</a:t>
            </a:r>
            <a:r>
              <a:rPr sz="1650" b="1" spc="-58" dirty="0">
                <a:solidFill>
                  <a:srgbClr val="FFFFFF"/>
                </a:solidFill>
                <a:latin typeface="Calibri"/>
                <a:cs typeface="Calibri"/>
              </a:rPr>
              <a:t> </a:t>
            </a:r>
            <a:r>
              <a:rPr sz="1650" b="1" dirty="0">
                <a:solidFill>
                  <a:srgbClr val="FFFFFF"/>
                </a:solidFill>
                <a:latin typeface="Calibri"/>
                <a:cs typeface="Calibri"/>
              </a:rPr>
              <a:t>#1</a:t>
            </a:r>
            <a:endParaRPr sz="1650">
              <a:latin typeface="Calibri"/>
              <a:cs typeface="Calibri"/>
            </a:endParaRPr>
          </a:p>
        </p:txBody>
      </p:sp>
      <p:sp>
        <p:nvSpPr>
          <p:cNvPr id="7" name="object 7"/>
          <p:cNvSpPr/>
          <p:nvPr/>
        </p:nvSpPr>
        <p:spPr>
          <a:xfrm>
            <a:off x="1416139" y="3901077"/>
            <a:ext cx="857060" cy="342615"/>
          </a:xfrm>
          <a:custGeom>
            <a:avLst/>
            <a:gdLst/>
            <a:ahLst/>
            <a:cxnLst/>
            <a:rect l="l" t="t" r="r" b="b"/>
            <a:pathLst>
              <a:path w="1038860" h="415289">
                <a:moveTo>
                  <a:pt x="969644" y="0"/>
                </a:moveTo>
                <a:lnTo>
                  <a:pt x="69087" y="0"/>
                </a:lnTo>
                <a:lnTo>
                  <a:pt x="42219" y="5439"/>
                </a:lnTo>
                <a:lnTo>
                  <a:pt x="20256" y="20272"/>
                </a:lnTo>
                <a:lnTo>
                  <a:pt x="5437" y="42273"/>
                </a:lnTo>
                <a:lnTo>
                  <a:pt x="0" y="69214"/>
                </a:lnTo>
                <a:lnTo>
                  <a:pt x="0" y="345947"/>
                </a:lnTo>
                <a:lnTo>
                  <a:pt x="5437" y="372889"/>
                </a:lnTo>
                <a:lnTo>
                  <a:pt x="20256" y="394890"/>
                </a:lnTo>
                <a:lnTo>
                  <a:pt x="42219" y="409723"/>
                </a:lnTo>
                <a:lnTo>
                  <a:pt x="69087" y="415163"/>
                </a:lnTo>
                <a:lnTo>
                  <a:pt x="969644" y="415163"/>
                </a:lnTo>
                <a:lnTo>
                  <a:pt x="996586" y="409723"/>
                </a:lnTo>
                <a:lnTo>
                  <a:pt x="1018587" y="394890"/>
                </a:lnTo>
                <a:lnTo>
                  <a:pt x="1033420" y="372889"/>
                </a:lnTo>
                <a:lnTo>
                  <a:pt x="1038860" y="345947"/>
                </a:lnTo>
                <a:lnTo>
                  <a:pt x="1038860" y="69214"/>
                </a:lnTo>
                <a:lnTo>
                  <a:pt x="1033420" y="42273"/>
                </a:lnTo>
                <a:lnTo>
                  <a:pt x="1018587" y="20272"/>
                </a:lnTo>
                <a:lnTo>
                  <a:pt x="996586" y="5439"/>
                </a:lnTo>
                <a:lnTo>
                  <a:pt x="969644" y="0"/>
                </a:lnTo>
                <a:close/>
              </a:path>
            </a:pathLst>
          </a:custGeom>
          <a:solidFill>
            <a:srgbClr val="00B7FF"/>
          </a:solidFill>
        </p:spPr>
        <p:txBody>
          <a:bodyPr wrap="square" lIns="0" tIns="0" rIns="0" bIns="0" rtlCol="0"/>
          <a:lstStyle/>
          <a:p>
            <a:endParaRPr sz="1485"/>
          </a:p>
        </p:txBody>
      </p:sp>
      <p:sp>
        <p:nvSpPr>
          <p:cNvPr id="8" name="object 8"/>
          <p:cNvSpPr/>
          <p:nvPr/>
        </p:nvSpPr>
        <p:spPr>
          <a:xfrm>
            <a:off x="1416139" y="3901077"/>
            <a:ext cx="857060" cy="342615"/>
          </a:xfrm>
          <a:custGeom>
            <a:avLst/>
            <a:gdLst/>
            <a:ahLst/>
            <a:cxnLst/>
            <a:rect l="l" t="t" r="r" b="b"/>
            <a:pathLst>
              <a:path w="1038860" h="415289">
                <a:moveTo>
                  <a:pt x="0" y="69214"/>
                </a:moveTo>
                <a:lnTo>
                  <a:pt x="5437" y="42273"/>
                </a:lnTo>
                <a:lnTo>
                  <a:pt x="20256" y="20272"/>
                </a:lnTo>
                <a:lnTo>
                  <a:pt x="42219" y="5439"/>
                </a:lnTo>
                <a:lnTo>
                  <a:pt x="69087" y="0"/>
                </a:lnTo>
                <a:lnTo>
                  <a:pt x="969644" y="0"/>
                </a:lnTo>
                <a:lnTo>
                  <a:pt x="996586" y="5439"/>
                </a:lnTo>
                <a:lnTo>
                  <a:pt x="1018587" y="20272"/>
                </a:lnTo>
                <a:lnTo>
                  <a:pt x="1033420" y="42273"/>
                </a:lnTo>
                <a:lnTo>
                  <a:pt x="1038860" y="69214"/>
                </a:lnTo>
                <a:lnTo>
                  <a:pt x="1038860" y="345947"/>
                </a:lnTo>
                <a:lnTo>
                  <a:pt x="1033420" y="372889"/>
                </a:lnTo>
                <a:lnTo>
                  <a:pt x="1018587" y="394890"/>
                </a:lnTo>
                <a:lnTo>
                  <a:pt x="996586" y="409723"/>
                </a:lnTo>
                <a:lnTo>
                  <a:pt x="969644" y="415163"/>
                </a:lnTo>
                <a:lnTo>
                  <a:pt x="69087" y="415163"/>
                </a:lnTo>
                <a:lnTo>
                  <a:pt x="42219" y="409723"/>
                </a:lnTo>
                <a:lnTo>
                  <a:pt x="20256" y="394890"/>
                </a:lnTo>
                <a:lnTo>
                  <a:pt x="5437" y="372889"/>
                </a:lnTo>
                <a:lnTo>
                  <a:pt x="0" y="345947"/>
                </a:lnTo>
                <a:lnTo>
                  <a:pt x="0" y="69214"/>
                </a:lnTo>
                <a:close/>
              </a:path>
            </a:pathLst>
          </a:custGeom>
          <a:ln w="15875">
            <a:solidFill>
              <a:srgbClr val="4D4D4F"/>
            </a:solidFill>
          </a:ln>
        </p:spPr>
        <p:txBody>
          <a:bodyPr wrap="square" lIns="0" tIns="0" rIns="0" bIns="0" rtlCol="0"/>
          <a:lstStyle/>
          <a:p>
            <a:endParaRPr sz="1485"/>
          </a:p>
        </p:txBody>
      </p:sp>
      <p:sp>
        <p:nvSpPr>
          <p:cNvPr id="9" name="object 9"/>
          <p:cNvSpPr txBox="1"/>
          <p:nvPr/>
        </p:nvSpPr>
        <p:spPr>
          <a:xfrm>
            <a:off x="1559890" y="3947284"/>
            <a:ext cx="569976" cy="228524"/>
          </a:xfrm>
          <a:prstGeom prst="rect">
            <a:avLst/>
          </a:prstGeom>
        </p:spPr>
        <p:txBody>
          <a:bodyPr vert="horz" wrap="square" lIns="0" tIns="0" rIns="0" bIns="0" rtlCol="0">
            <a:spAutoFit/>
          </a:bodyPr>
          <a:lstStyle/>
          <a:p>
            <a:pPr marL="10478"/>
            <a:r>
              <a:rPr sz="1485" spc="-4" dirty="0">
                <a:solidFill>
                  <a:srgbClr val="FFFFFF"/>
                </a:solidFill>
                <a:latin typeface="Calibri"/>
                <a:cs typeface="Calibri"/>
              </a:rPr>
              <a:t>Service</a:t>
            </a:r>
            <a:endParaRPr sz="1485">
              <a:latin typeface="Calibri"/>
              <a:cs typeface="Calibri"/>
            </a:endParaRPr>
          </a:p>
        </p:txBody>
      </p:sp>
      <p:sp>
        <p:nvSpPr>
          <p:cNvPr id="10" name="object 10"/>
          <p:cNvSpPr/>
          <p:nvPr/>
        </p:nvSpPr>
        <p:spPr>
          <a:xfrm>
            <a:off x="1332948" y="4460577"/>
            <a:ext cx="1028891" cy="801529"/>
          </a:xfrm>
          <a:custGeom>
            <a:avLst/>
            <a:gdLst/>
            <a:ahLst/>
            <a:cxnLst/>
            <a:rect l="l" t="t" r="r" b="b"/>
            <a:pathLst>
              <a:path w="1247139" h="971550">
                <a:moveTo>
                  <a:pt x="1084833" y="0"/>
                </a:moveTo>
                <a:lnTo>
                  <a:pt x="161925" y="0"/>
                </a:lnTo>
                <a:lnTo>
                  <a:pt x="118886" y="5776"/>
                </a:lnTo>
                <a:lnTo>
                  <a:pt x="80207" y="22083"/>
                </a:lnTo>
                <a:lnTo>
                  <a:pt x="47434" y="47386"/>
                </a:lnTo>
                <a:lnTo>
                  <a:pt x="22112" y="80151"/>
                </a:lnTo>
                <a:lnTo>
                  <a:pt x="5785" y="118842"/>
                </a:lnTo>
                <a:lnTo>
                  <a:pt x="0" y="161925"/>
                </a:lnTo>
                <a:lnTo>
                  <a:pt x="0" y="809625"/>
                </a:lnTo>
                <a:lnTo>
                  <a:pt x="5785" y="852663"/>
                </a:lnTo>
                <a:lnTo>
                  <a:pt x="22112" y="891342"/>
                </a:lnTo>
                <a:lnTo>
                  <a:pt x="47434" y="924115"/>
                </a:lnTo>
                <a:lnTo>
                  <a:pt x="80207" y="949437"/>
                </a:lnTo>
                <a:lnTo>
                  <a:pt x="118886" y="965764"/>
                </a:lnTo>
                <a:lnTo>
                  <a:pt x="161925" y="971550"/>
                </a:lnTo>
                <a:lnTo>
                  <a:pt x="1084833" y="971550"/>
                </a:lnTo>
                <a:lnTo>
                  <a:pt x="1127872" y="965764"/>
                </a:lnTo>
                <a:lnTo>
                  <a:pt x="1166551" y="949437"/>
                </a:lnTo>
                <a:lnTo>
                  <a:pt x="1199324" y="924115"/>
                </a:lnTo>
                <a:lnTo>
                  <a:pt x="1224646" y="891342"/>
                </a:lnTo>
                <a:lnTo>
                  <a:pt x="1240973" y="852663"/>
                </a:lnTo>
                <a:lnTo>
                  <a:pt x="1246758" y="809625"/>
                </a:lnTo>
                <a:lnTo>
                  <a:pt x="1246758" y="161925"/>
                </a:lnTo>
                <a:lnTo>
                  <a:pt x="1240973" y="118842"/>
                </a:lnTo>
                <a:lnTo>
                  <a:pt x="1224646" y="80151"/>
                </a:lnTo>
                <a:lnTo>
                  <a:pt x="1199324" y="47386"/>
                </a:lnTo>
                <a:lnTo>
                  <a:pt x="1166551" y="22083"/>
                </a:lnTo>
                <a:lnTo>
                  <a:pt x="1127872" y="5776"/>
                </a:lnTo>
                <a:lnTo>
                  <a:pt x="1084833" y="0"/>
                </a:lnTo>
                <a:close/>
              </a:path>
            </a:pathLst>
          </a:custGeom>
          <a:solidFill>
            <a:srgbClr val="5388F5"/>
          </a:solidFill>
        </p:spPr>
        <p:txBody>
          <a:bodyPr wrap="square" lIns="0" tIns="0" rIns="0" bIns="0" rtlCol="0"/>
          <a:lstStyle/>
          <a:p>
            <a:endParaRPr sz="1485"/>
          </a:p>
        </p:txBody>
      </p:sp>
      <p:sp>
        <p:nvSpPr>
          <p:cNvPr id="11" name="object 11"/>
          <p:cNvSpPr txBox="1"/>
          <p:nvPr/>
        </p:nvSpPr>
        <p:spPr>
          <a:xfrm>
            <a:off x="1427141" y="4485827"/>
            <a:ext cx="839247" cy="253916"/>
          </a:xfrm>
          <a:prstGeom prst="rect">
            <a:avLst/>
          </a:prstGeom>
        </p:spPr>
        <p:txBody>
          <a:bodyPr vert="horz" wrap="square" lIns="0" tIns="0" rIns="0" bIns="0" rtlCol="0">
            <a:spAutoFit/>
          </a:bodyPr>
          <a:lstStyle/>
          <a:p>
            <a:pPr marL="10478"/>
            <a:r>
              <a:rPr sz="1650" b="1" spc="-4" dirty="0">
                <a:solidFill>
                  <a:srgbClr val="FFFFFF"/>
                </a:solidFill>
                <a:latin typeface="Calibri"/>
                <a:cs typeface="Calibri"/>
              </a:rPr>
              <a:t>Server</a:t>
            </a:r>
            <a:r>
              <a:rPr sz="1650" b="1" spc="-54" dirty="0">
                <a:solidFill>
                  <a:srgbClr val="FFFFFF"/>
                </a:solidFill>
                <a:latin typeface="Calibri"/>
                <a:cs typeface="Calibri"/>
              </a:rPr>
              <a:t> </a:t>
            </a:r>
            <a:r>
              <a:rPr sz="1650" b="1" dirty="0">
                <a:solidFill>
                  <a:srgbClr val="FFFFFF"/>
                </a:solidFill>
                <a:latin typeface="Calibri"/>
                <a:cs typeface="Calibri"/>
              </a:rPr>
              <a:t>#2</a:t>
            </a:r>
            <a:endParaRPr sz="1650">
              <a:latin typeface="Calibri"/>
              <a:cs typeface="Calibri"/>
            </a:endParaRPr>
          </a:p>
        </p:txBody>
      </p:sp>
      <p:sp>
        <p:nvSpPr>
          <p:cNvPr id="12" name="object 12"/>
          <p:cNvSpPr/>
          <p:nvPr/>
        </p:nvSpPr>
        <p:spPr>
          <a:xfrm>
            <a:off x="1416139" y="4847824"/>
            <a:ext cx="857060" cy="342615"/>
          </a:xfrm>
          <a:custGeom>
            <a:avLst/>
            <a:gdLst/>
            <a:ahLst/>
            <a:cxnLst/>
            <a:rect l="l" t="t" r="r" b="b"/>
            <a:pathLst>
              <a:path w="1038860" h="415289">
                <a:moveTo>
                  <a:pt x="969644" y="0"/>
                </a:moveTo>
                <a:lnTo>
                  <a:pt x="69087" y="0"/>
                </a:lnTo>
                <a:lnTo>
                  <a:pt x="42219" y="5419"/>
                </a:lnTo>
                <a:lnTo>
                  <a:pt x="20256" y="20208"/>
                </a:lnTo>
                <a:lnTo>
                  <a:pt x="5437" y="42165"/>
                </a:lnTo>
                <a:lnTo>
                  <a:pt x="0" y="69088"/>
                </a:lnTo>
                <a:lnTo>
                  <a:pt x="0" y="345821"/>
                </a:lnTo>
                <a:lnTo>
                  <a:pt x="5437" y="372762"/>
                </a:lnTo>
                <a:lnTo>
                  <a:pt x="20256" y="394763"/>
                </a:lnTo>
                <a:lnTo>
                  <a:pt x="42219" y="409596"/>
                </a:lnTo>
                <a:lnTo>
                  <a:pt x="69087" y="415036"/>
                </a:lnTo>
                <a:lnTo>
                  <a:pt x="969644" y="415036"/>
                </a:lnTo>
                <a:lnTo>
                  <a:pt x="996586" y="409596"/>
                </a:lnTo>
                <a:lnTo>
                  <a:pt x="1018587" y="394763"/>
                </a:lnTo>
                <a:lnTo>
                  <a:pt x="1033420" y="372762"/>
                </a:lnTo>
                <a:lnTo>
                  <a:pt x="1038860" y="345821"/>
                </a:lnTo>
                <a:lnTo>
                  <a:pt x="1038860" y="69088"/>
                </a:lnTo>
                <a:lnTo>
                  <a:pt x="1033420" y="42165"/>
                </a:lnTo>
                <a:lnTo>
                  <a:pt x="1018587" y="20208"/>
                </a:lnTo>
                <a:lnTo>
                  <a:pt x="996586" y="5419"/>
                </a:lnTo>
                <a:lnTo>
                  <a:pt x="969644" y="0"/>
                </a:lnTo>
                <a:close/>
              </a:path>
            </a:pathLst>
          </a:custGeom>
          <a:solidFill>
            <a:srgbClr val="00B7FF"/>
          </a:solidFill>
        </p:spPr>
        <p:txBody>
          <a:bodyPr wrap="square" lIns="0" tIns="0" rIns="0" bIns="0" rtlCol="0"/>
          <a:lstStyle/>
          <a:p>
            <a:endParaRPr sz="1485"/>
          </a:p>
        </p:txBody>
      </p:sp>
      <p:sp>
        <p:nvSpPr>
          <p:cNvPr id="13" name="object 13"/>
          <p:cNvSpPr/>
          <p:nvPr/>
        </p:nvSpPr>
        <p:spPr>
          <a:xfrm>
            <a:off x="1416139" y="4847824"/>
            <a:ext cx="857060" cy="342615"/>
          </a:xfrm>
          <a:custGeom>
            <a:avLst/>
            <a:gdLst/>
            <a:ahLst/>
            <a:cxnLst/>
            <a:rect l="l" t="t" r="r" b="b"/>
            <a:pathLst>
              <a:path w="1038860" h="415289">
                <a:moveTo>
                  <a:pt x="0" y="69088"/>
                </a:moveTo>
                <a:lnTo>
                  <a:pt x="5437" y="42165"/>
                </a:lnTo>
                <a:lnTo>
                  <a:pt x="20256" y="20208"/>
                </a:lnTo>
                <a:lnTo>
                  <a:pt x="42219" y="5419"/>
                </a:lnTo>
                <a:lnTo>
                  <a:pt x="69087" y="0"/>
                </a:lnTo>
                <a:lnTo>
                  <a:pt x="969644" y="0"/>
                </a:lnTo>
                <a:lnTo>
                  <a:pt x="996586" y="5419"/>
                </a:lnTo>
                <a:lnTo>
                  <a:pt x="1018587" y="20208"/>
                </a:lnTo>
                <a:lnTo>
                  <a:pt x="1033420" y="42165"/>
                </a:lnTo>
                <a:lnTo>
                  <a:pt x="1038860" y="69088"/>
                </a:lnTo>
                <a:lnTo>
                  <a:pt x="1038860" y="345821"/>
                </a:lnTo>
                <a:lnTo>
                  <a:pt x="1033420" y="372762"/>
                </a:lnTo>
                <a:lnTo>
                  <a:pt x="1018587" y="394763"/>
                </a:lnTo>
                <a:lnTo>
                  <a:pt x="996586" y="409596"/>
                </a:lnTo>
                <a:lnTo>
                  <a:pt x="969644" y="415036"/>
                </a:lnTo>
                <a:lnTo>
                  <a:pt x="69087" y="415036"/>
                </a:lnTo>
                <a:lnTo>
                  <a:pt x="42219" y="409596"/>
                </a:lnTo>
                <a:lnTo>
                  <a:pt x="20256" y="394763"/>
                </a:lnTo>
                <a:lnTo>
                  <a:pt x="5437" y="372762"/>
                </a:lnTo>
                <a:lnTo>
                  <a:pt x="0" y="345821"/>
                </a:lnTo>
                <a:lnTo>
                  <a:pt x="0" y="69088"/>
                </a:lnTo>
                <a:close/>
              </a:path>
            </a:pathLst>
          </a:custGeom>
          <a:ln w="15875">
            <a:solidFill>
              <a:srgbClr val="4D4D4F"/>
            </a:solidFill>
          </a:ln>
        </p:spPr>
        <p:txBody>
          <a:bodyPr wrap="square" lIns="0" tIns="0" rIns="0" bIns="0" rtlCol="0"/>
          <a:lstStyle/>
          <a:p>
            <a:endParaRPr sz="1485"/>
          </a:p>
        </p:txBody>
      </p:sp>
      <p:sp>
        <p:nvSpPr>
          <p:cNvPr id="14" name="object 14"/>
          <p:cNvSpPr txBox="1"/>
          <p:nvPr/>
        </p:nvSpPr>
        <p:spPr>
          <a:xfrm>
            <a:off x="1559890" y="4894346"/>
            <a:ext cx="569976" cy="228524"/>
          </a:xfrm>
          <a:prstGeom prst="rect">
            <a:avLst/>
          </a:prstGeom>
        </p:spPr>
        <p:txBody>
          <a:bodyPr vert="horz" wrap="square" lIns="0" tIns="0" rIns="0" bIns="0" rtlCol="0">
            <a:spAutoFit/>
          </a:bodyPr>
          <a:lstStyle/>
          <a:p>
            <a:pPr marL="10478"/>
            <a:r>
              <a:rPr sz="1485" spc="-4" dirty="0">
                <a:solidFill>
                  <a:srgbClr val="FFFFFF"/>
                </a:solidFill>
                <a:latin typeface="Calibri"/>
                <a:cs typeface="Calibri"/>
              </a:rPr>
              <a:t>Service</a:t>
            </a:r>
            <a:endParaRPr sz="1485">
              <a:latin typeface="Calibri"/>
              <a:cs typeface="Calibri"/>
            </a:endParaRPr>
          </a:p>
        </p:txBody>
      </p:sp>
      <p:sp>
        <p:nvSpPr>
          <p:cNvPr id="15" name="object 15"/>
          <p:cNvSpPr/>
          <p:nvPr/>
        </p:nvSpPr>
        <p:spPr>
          <a:xfrm>
            <a:off x="1345625" y="5381864"/>
            <a:ext cx="1028891" cy="801529"/>
          </a:xfrm>
          <a:custGeom>
            <a:avLst/>
            <a:gdLst/>
            <a:ahLst/>
            <a:cxnLst/>
            <a:rect l="l" t="t" r="r" b="b"/>
            <a:pathLst>
              <a:path w="1247139" h="971550">
                <a:moveTo>
                  <a:pt x="1084707" y="0"/>
                </a:moveTo>
                <a:lnTo>
                  <a:pt x="161925" y="0"/>
                </a:lnTo>
                <a:lnTo>
                  <a:pt x="118886" y="5776"/>
                </a:lnTo>
                <a:lnTo>
                  <a:pt x="80207" y="22083"/>
                </a:lnTo>
                <a:lnTo>
                  <a:pt x="47434" y="47386"/>
                </a:lnTo>
                <a:lnTo>
                  <a:pt x="22112" y="80151"/>
                </a:lnTo>
                <a:lnTo>
                  <a:pt x="5785" y="118842"/>
                </a:lnTo>
                <a:lnTo>
                  <a:pt x="0" y="161925"/>
                </a:lnTo>
                <a:lnTo>
                  <a:pt x="0" y="809574"/>
                </a:lnTo>
                <a:lnTo>
                  <a:pt x="5785" y="852622"/>
                </a:lnTo>
                <a:lnTo>
                  <a:pt x="22112" y="891306"/>
                </a:lnTo>
                <a:lnTo>
                  <a:pt x="47434" y="924080"/>
                </a:lnTo>
                <a:lnTo>
                  <a:pt x="80207" y="949402"/>
                </a:lnTo>
                <a:lnTo>
                  <a:pt x="118886" y="965727"/>
                </a:lnTo>
                <a:lnTo>
                  <a:pt x="161925" y="971511"/>
                </a:lnTo>
                <a:lnTo>
                  <a:pt x="1084707" y="971511"/>
                </a:lnTo>
                <a:lnTo>
                  <a:pt x="1127745" y="965727"/>
                </a:lnTo>
                <a:lnTo>
                  <a:pt x="1166424" y="949402"/>
                </a:lnTo>
                <a:lnTo>
                  <a:pt x="1199197" y="924080"/>
                </a:lnTo>
                <a:lnTo>
                  <a:pt x="1224519" y="891306"/>
                </a:lnTo>
                <a:lnTo>
                  <a:pt x="1240846" y="852622"/>
                </a:lnTo>
                <a:lnTo>
                  <a:pt x="1246632" y="809574"/>
                </a:lnTo>
                <a:lnTo>
                  <a:pt x="1246632" y="161925"/>
                </a:lnTo>
                <a:lnTo>
                  <a:pt x="1240846" y="118842"/>
                </a:lnTo>
                <a:lnTo>
                  <a:pt x="1224519" y="80151"/>
                </a:lnTo>
                <a:lnTo>
                  <a:pt x="1199197" y="47386"/>
                </a:lnTo>
                <a:lnTo>
                  <a:pt x="1166424" y="22083"/>
                </a:lnTo>
                <a:lnTo>
                  <a:pt x="1127745" y="5776"/>
                </a:lnTo>
                <a:lnTo>
                  <a:pt x="1084707" y="0"/>
                </a:lnTo>
                <a:close/>
              </a:path>
            </a:pathLst>
          </a:custGeom>
          <a:solidFill>
            <a:srgbClr val="5388F5"/>
          </a:solidFill>
        </p:spPr>
        <p:txBody>
          <a:bodyPr wrap="square" lIns="0" tIns="0" rIns="0" bIns="0" rtlCol="0"/>
          <a:lstStyle/>
          <a:p>
            <a:endParaRPr sz="1485"/>
          </a:p>
        </p:txBody>
      </p:sp>
      <p:sp>
        <p:nvSpPr>
          <p:cNvPr id="16" name="object 16"/>
          <p:cNvSpPr/>
          <p:nvPr/>
        </p:nvSpPr>
        <p:spPr>
          <a:xfrm>
            <a:off x="1428712" y="5769059"/>
            <a:ext cx="857583" cy="342615"/>
          </a:xfrm>
          <a:custGeom>
            <a:avLst/>
            <a:gdLst/>
            <a:ahLst/>
            <a:cxnLst/>
            <a:rect l="l" t="t" r="r" b="b"/>
            <a:pathLst>
              <a:path w="1039494" h="415289">
                <a:moveTo>
                  <a:pt x="969771" y="0"/>
                </a:moveTo>
                <a:lnTo>
                  <a:pt x="69214" y="0"/>
                </a:lnTo>
                <a:lnTo>
                  <a:pt x="42273" y="5436"/>
                </a:lnTo>
                <a:lnTo>
                  <a:pt x="20272" y="20264"/>
                </a:lnTo>
                <a:lnTo>
                  <a:pt x="5439" y="42257"/>
                </a:lnTo>
                <a:lnTo>
                  <a:pt x="0" y="69189"/>
                </a:lnTo>
                <a:lnTo>
                  <a:pt x="0" y="345922"/>
                </a:lnTo>
                <a:lnTo>
                  <a:pt x="5439" y="372847"/>
                </a:lnTo>
                <a:lnTo>
                  <a:pt x="20272" y="394836"/>
                </a:lnTo>
                <a:lnTo>
                  <a:pt x="42273" y="409662"/>
                </a:lnTo>
                <a:lnTo>
                  <a:pt x="69214" y="415099"/>
                </a:lnTo>
                <a:lnTo>
                  <a:pt x="969771" y="415099"/>
                </a:lnTo>
                <a:lnTo>
                  <a:pt x="996713" y="409662"/>
                </a:lnTo>
                <a:lnTo>
                  <a:pt x="1018714" y="394836"/>
                </a:lnTo>
                <a:lnTo>
                  <a:pt x="1033547" y="372847"/>
                </a:lnTo>
                <a:lnTo>
                  <a:pt x="1038986" y="345922"/>
                </a:lnTo>
                <a:lnTo>
                  <a:pt x="1038986" y="69189"/>
                </a:lnTo>
                <a:lnTo>
                  <a:pt x="1033547" y="42257"/>
                </a:lnTo>
                <a:lnTo>
                  <a:pt x="1018714" y="20264"/>
                </a:lnTo>
                <a:lnTo>
                  <a:pt x="996713" y="5436"/>
                </a:lnTo>
                <a:lnTo>
                  <a:pt x="969771" y="0"/>
                </a:lnTo>
                <a:close/>
              </a:path>
            </a:pathLst>
          </a:custGeom>
          <a:solidFill>
            <a:srgbClr val="00B7FF"/>
          </a:solidFill>
        </p:spPr>
        <p:txBody>
          <a:bodyPr wrap="square" lIns="0" tIns="0" rIns="0" bIns="0" rtlCol="0"/>
          <a:lstStyle/>
          <a:p>
            <a:endParaRPr sz="1485"/>
          </a:p>
        </p:txBody>
      </p:sp>
      <p:sp>
        <p:nvSpPr>
          <p:cNvPr id="17" name="object 17"/>
          <p:cNvSpPr/>
          <p:nvPr/>
        </p:nvSpPr>
        <p:spPr>
          <a:xfrm>
            <a:off x="1428712" y="5769059"/>
            <a:ext cx="857583" cy="342615"/>
          </a:xfrm>
          <a:custGeom>
            <a:avLst/>
            <a:gdLst/>
            <a:ahLst/>
            <a:cxnLst/>
            <a:rect l="l" t="t" r="r" b="b"/>
            <a:pathLst>
              <a:path w="1039494" h="415289">
                <a:moveTo>
                  <a:pt x="0" y="69189"/>
                </a:moveTo>
                <a:lnTo>
                  <a:pt x="5439" y="42257"/>
                </a:lnTo>
                <a:lnTo>
                  <a:pt x="20272" y="20264"/>
                </a:lnTo>
                <a:lnTo>
                  <a:pt x="42273" y="5436"/>
                </a:lnTo>
                <a:lnTo>
                  <a:pt x="69214" y="0"/>
                </a:lnTo>
                <a:lnTo>
                  <a:pt x="969771" y="0"/>
                </a:lnTo>
                <a:lnTo>
                  <a:pt x="996713" y="5436"/>
                </a:lnTo>
                <a:lnTo>
                  <a:pt x="1018714" y="20264"/>
                </a:lnTo>
                <a:lnTo>
                  <a:pt x="1033547" y="42257"/>
                </a:lnTo>
                <a:lnTo>
                  <a:pt x="1038986" y="69189"/>
                </a:lnTo>
                <a:lnTo>
                  <a:pt x="1038986" y="345922"/>
                </a:lnTo>
                <a:lnTo>
                  <a:pt x="1033547" y="372847"/>
                </a:lnTo>
                <a:lnTo>
                  <a:pt x="1018714" y="394836"/>
                </a:lnTo>
                <a:lnTo>
                  <a:pt x="996713" y="409662"/>
                </a:lnTo>
                <a:lnTo>
                  <a:pt x="969771" y="415099"/>
                </a:lnTo>
                <a:lnTo>
                  <a:pt x="69214" y="415099"/>
                </a:lnTo>
                <a:lnTo>
                  <a:pt x="42273" y="409662"/>
                </a:lnTo>
                <a:lnTo>
                  <a:pt x="20272" y="394836"/>
                </a:lnTo>
                <a:lnTo>
                  <a:pt x="5439" y="372847"/>
                </a:lnTo>
                <a:lnTo>
                  <a:pt x="0" y="345922"/>
                </a:lnTo>
                <a:lnTo>
                  <a:pt x="0" y="69189"/>
                </a:lnTo>
                <a:close/>
              </a:path>
            </a:pathLst>
          </a:custGeom>
          <a:ln w="15875">
            <a:solidFill>
              <a:srgbClr val="4D4D4F"/>
            </a:solidFill>
          </a:ln>
        </p:spPr>
        <p:txBody>
          <a:bodyPr wrap="square" lIns="0" tIns="0" rIns="0" bIns="0" rtlCol="0"/>
          <a:lstStyle/>
          <a:p>
            <a:endParaRPr sz="1485"/>
          </a:p>
        </p:txBody>
      </p:sp>
      <p:sp>
        <p:nvSpPr>
          <p:cNvPr id="18" name="object 18"/>
          <p:cNvSpPr txBox="1"/>
          <p:nvPr/>
        </p:nvSpPr>
        <p:spPr>
          <a:xfrm>
            <a:off x="1439714" y="5407218"/>
            <a:ext cx="839247" cy="636328"/>
          </a:xfrm>
          <a:prstGeom prst="rect">
            <a:avLst/>
          </a:prstGeom>
        </p:spPr>
        <p:txBody>
          <a:bodyPr vert="horz" wrap="square" lIns="0" tIns="0" rIns="0" bIns="0" rtlCol="0">
            <a:spAutoFit/>
          </a:bodyPr>
          <a:lstStyle/>
          <a:p>
            <a:pPr algn="ctr">
              <a:lnSpc>
                <a:spcPct val="100000"/>
              </a:lnSpc>
            </a:pPr>
            <a:r>
              <a:rPr sz="1650" b="1" spc="-4" dirty="0">
                <a:solidFill>
                  <a:srgbClr val="FFFFFF"/>
                </a:solidFill>
                <a:latin typeface="Calibri"/>
                <a:cs typeface="Calibri"/>
              </a:rPr>
              <a:t>Server</a:t>
            </a:r>
            <a:r>
              <a:rPr sz="1650" b="1" spc="-58" dirty="0">
                <a:solidFill>
                  <a:srgbClr val="FFFFFF"/>
                </a:solidFill>
                <a:latin typeface="Calibri"/>
                <a:cs typeface="Calibri"/>
              </a:rPr>
              <a:t> </a:t>
            </a:r>
            <a:r>
              <a:rPr sz="1650" b="1" dirty="0">
                <a:solidFill>
                  <a:srgbClr val="FFFFFF"/>
                </a:solidFill>
                <a:latin typeface="Calibri"/>
                <a:cs typeface="Calibri"/>
              </a:rPr>
              <a:t>#3</a:t>
            </a:r>
            <a:endParaRPr sz="1650">
              <a:latin typeface="Calibri"/>
              <a:cs typeface="Calibri"/>
            </a:endParaRPr>
          </a:p>
          <a:p>
            <a:pPr algn="ctr">
              <a:spcBef>
                <a:spcPts val="1233"/>
              </a:spcBef>
            </a:pPr>
            <a:r>
              <a:rPr sz="1485" spc="-4" dirty="0">
                <a:solidFill>
                  <a:srgbClr val="FFFFFF"/>
                </a:solidFill>
                <a:latin typeface="Calibri"/>
                <a:cs typeface="Calibri"/>
              </a:rPr>
              <a:t>Service</a:t>
            </a:r>
            <a:endParaRPr sz="1485">
              <a:latin typeface="Calibri"/>
              <a:cs typeface="Calibri"/>
            </a:endParaRPr>
          </a:p>
        </p:txBody>
      </p:sp>
      <p:sp>
        <p:nvSpPr>
          <p:cNvPr id="19" name="object 19"/>
          <p:cNvSpPr/>
          <p:nvPr/>
        </p:nvSpPr>
        <p:spPr>
          <a:xfrm>
            <a:off x="2912119" y="4561186"/>
            <a:ext cx="1391936" cy="717185"/>
          </a:xfrm>
          <a:custGeom>
            <a:avLst/>
            <a:gdLst/>
            <a:ahLst/>
            <a:cxnLst/>
            <a:rect l="l" t="t" r="r" b="b"/>
            <a:pathLst>
              <a:path w="1687195" h="869314">
                <a:moveTo>
                  <a:pt x="1079942" y="787241"/>
                </a:moveTo>
                <a:lnTo>
                  <a:pt x="643504" y="787241"/>
                </a:lnTo>
                <a:lnTo>
                  <a:pt x="671897" y="812174"/>
                </a:lnTo>
                <a:lnTo>
                  <a:pt x="705671" y="833167"/>
                </a:lnTo>
                <a:lnTo>
                  <a:pt x="744017" y="849802"/>
                </a:lnTo>
                <a:lnTo>
                  <a:pt x="786125" y="861663"/>
                </a:lnTo>
                <a:lnTo>
                  <a:pt x="838471" y="868901"/>
                </a:lnTo>
                <a:lnTo>
                  <a:pt x="890234" y="868658"/>
                </a:lnTo>
                <a:lnTo>
                  <a:pt x="940091" y="861428"/>
                </a:lnTo>
                <a:lnTo>
                  <a:pt x="986722" y="847709"/>
                </a:lnTo>
                <a:lnTo>
                  <a:pt x="1028805" y="827994"/>
                </a:lnTo>
                <a:lnTo>
                  <a:pt x="1065017" y="802780"/>
                </a:lnTo>
                <a:lnTo>
                  <a:pt x="1079942" y="787241"/>
                </a:lnTo>
                <a:close/>
              </a:path>
              <a:path w="1687195" h="869314">
                <a:moveTo>
                  <a:pt x="422056" y="75971"/>
                </a:moveTo>
                <a:lnTo>
                  <a:pt x="378201" y="77565"/>
                </a:lnTo>
                <a:lnTo>
                  <a:pt x="326322" y="86337"/>
                </a:lnTo>
                <a:lnTo>
                  <a:pt x="279397" y="101717"/>
                </a:lnTo>
                <a:lnTo>
                  <a:pt x="238334" y="122867"/>
                </a:lnTo>
                <a:lnTo>
                  <a:pt x="204037" y="148955"/>
                </a:lnTo>
                <a:lnTo>
                  <a:pt x="177414" y="179144"/>
                </a:lnTo>
                <a:lnTo>
                  <a:pt x="150814" y="248487"/>
                </a:lnTo>
                <a:lnTo>
                  <a:pt x="152649" y="285972"/>
                </a:lnTo>
                <a:lnTo>
                  <a:pt x="151252" y="288639"/>
                </a:lnTo>
                <a:lnTo>
                  <a:pt x="112287" y="294822"/>
                </a:lnTo>
                <a:lnTo>
                  <a:pt x="46454" y="324715"/>
                </a:lnTo>
                <a:lnTo>
                  <a:pt x="2752" y="382914"/>
                </a:lnTo>
                <a:lnTo>
                  <a:pt x="0" y="419868"/>
                </a:lnTo>
                <a:lnTo>
                  <a:pt x="13103" y="455341"/>
                </a:lnTo>
                <a:lnTo>
                  <a:pt x="41074" y="486626"/>
                </a:lnTo>
                <a:lnTo>
                  <a:pt x="82926" y="511016"/>
                </a:lnTo>
                <a:lnTo>
                  <a:pt x="60707" y="531830"/>
                </a:lnTo>
                <a:lnTo>
                  <a:pt x="45573" y="555228"/>
                </a:lnTo>
                <a:lnTo>
                  <a:pt x="37939" y="580364"/>
                </a:lnTo>
                <a:lnTo>
                  <a:pt x="38222" y="606393"/>
                </a:lnTo>
                <a:lnTo>
                  <a:pt x="53095" y="643060"/>
                </a:lnTo>
                <a:lnTo>
                  <a:pt x="82524" y="673571"/>
                </a:lnTo>
                <a:lnTo>
                  <a:pt x="123390" y="696187"/>
                </a:lnTo>
                <a:lnTo>
                  <a:pt x="172570" y="709171"/>
                </a:lnTo>
                <a:lnTo>
                  <a:pt x="226944" y="710787"/>
                </a:lnTo>
                <a:lnTo>
                  <a:pt x="228087" y="712057"/>
                </a:lnTo>
                <a:lnTo>
                  <a:pt x="262178" y="745569"/>
                </a:lnTo>
                <a:lnTo>
                  <a:pt x="300427" y="771295"/>
                </a:lnTo>
                <a:lnTo>
                  <a:pt x="343700" y="791568"/>
                </a:lnTo>
                <a:lnTo>
                  <a:pt x="390829" y="806184"/>
                </a:lnTo>
                <a:lnTo>
                  <a:pt x="440649" y="814939"/>
                </a:lnTo>
                <a:lnTo>
                  <a:pt x="491993" y="817627"/>
                </a:lnTo>
                <a:lnTo>
                  <a:pt x="543695" y="814043"/>
                </a:lnTo>
                <a:lnTo>
                  <a:pt x="594587" y="803982"/>
                </a:lnTo>
                <a:lnTo>
                  <a:pt x="643504" y="787241"/>
                </a:lnTo>
                <a:lnTo>
                  <a:pt x="1079942" y="787241"/>
                </a:lnTo>
                <a:lnTo>
                  <a:pt x="1094039" y="772563"/>
                </a:lnTo>
                <a:lnTo>
                  <a:pt x="1114547" y="737838"/>
                </a:lnTo>
                <a:lnTo>
                  <a:pt x="1351151" y="737838"/>
                </a:lnTo>
                <a:lnTo>
                  <a:pt x="1409105" y="703550"/>
                </a:lnTo>
                <a:lnTo>
                  <a:pt x="1436067" y="674287"/>
                </a:lnTo>
                <a:lnTo>
                  <a:pt x="1459733" y="604742"/>
                </a:lnTo>
                <a:lnTo>
                  <a:pt x="1493009" y="599830"/>
                </a:lnTo>
                <a:lnTo>
                  <a:pt x="1555228" y="581435"/>
                </a:lnTo>
                <a:lnTo>
                  <a:pt x="1627220" y="538342"/>
                </a:lnTo>
                <a:lnTo>
                  <a:pt x="1659219" y="503466"/>
                </a:lnTo>
                <a:lnTo>
                  <a:pt x="1679130" y="465096"/>
                </a:lnTo>
                <a:lnTo>
                  <a:pt x="1686656" y="424788"/>
                </a:lnTo>
                <a:lnTo>
                  <a:pt x="1681499" y="384101"/>
                </a:lnTo>
                <a:lnTo>
                  <a:pt x="1663361" y="344591"/>
                </a:lnTo>
                <a:lnTo>
                  <a:pt x="1631945" y="307816"/>
                </a:lnTo>
                <a:lnTo>
                  <a:pt x="1635755" y="301593"/>
                </a:lnTo>
                <a:lnTo>
                  <a:pt x="1638930" y="295116"/>
                </a:lnTo>
                <a:lnTo>
                  <a:pt x="1641470" y="288639"/>
                </a:lnTo>
                <a:lnTo>
                  <a:pt x="1648846" y="249671"/>
                </a:lnTo>
                <a:lnTo>
                  <a:pt x="1641677" y="212015"/>
                </a:lnTo>
                <a:lnTo>
                  <a:pt x="1621357" y="177387"/>
                </a:lnTo>
                <a:lnTo>
                  <a:pt x="1589278" y="147499"/>
                </a:lnTo>
                <a:lnTo>
                  <a:pt x="1546835" y="124068"/>
                </a:lnTo>
                <a:lnTo>
                  <a:pt x="1495420" y="108807"/>
                </a:lnTo>
                <a:lnTo>
                  <a:pt x="1492532" y="101314"/>
                </a:lnTo>
                <a:lnTo>
                  <a:pt x="546857" y="101314"/>
                </a:lnTo>
                <a:lnTo>
                  <a:pt x="507289" y="87977"/>
                </a:lnTo>
                <a:lnTo>
                  <a:pt x="465387" y="79486"/>
                </a:lnTo>
                <a:lnTo>
                  <a:pt x="422056" y="75971"/>
                </a:lnTo>
                <a:close/>
              </a:path>
              <a:path w="1687195" h="869314">
                <a:moveTo>
                  <a:pt x="1351151" y="737838"/>
                </a:moveTo>
                <a:lnTo>
                  <a:pt x="1114547" y="737838"/>
                </a:lnTo>
                <a:lnTo>
                  <a:pt x="1141979" y="748107"/>
                </a:lnTo>
                <a:lnTo>
                  <a:pt x="1171031" y="755602"/>
                </a:lnTo>
                <a:lnTo>
                  <a:pt x="1201273" y="760216"/>
                </a:lnTo>
                <a:lnTo>
                  <a:pt x="1232276" y="761841"/>
                </a:lnTo>
                <a:lnTo>
                  <a:pt x="1284098" y="757970"/>
                </a:lnTo>
                <a:lnTo>
                  <a:pt x="1331754" y="746336"/>
                </a:lnTo>
                <a:lnTo>
                  <a:pt x="1351151" y="737838"/>
                </a:lnTo>
                <a:close/>
              </a:path>
              <a:path w="1687195" h="869314">
                <a:moveTo>
                  <a:pt x="722221" y="23703"/>
                </a:moveTo>
                <a:lnTo>
                  <a:pt x="669762" y="30019"/>
                </a:lnTo>
                <a:lnTo>
                  <a:pt x="621261" y="45448"/>
                </a:lnTo>
                <a:lnTo>
                  <a:pt x="579399" y="69407"/>
                </a:lnTo>
                <a:lnTo>
                  <a:pt x="546857" y="101314"/>
                </a:lnTo>
                <a:lnTo>
                  <a:pt x="1492532" y="101314"/>
                </a:lnTo>
                <a:lnTo>
                  <a:pt x="1486884" y="86661"/>
                </a:lnTo>
                <a:lnTo>
                  <a:pt x="1473132" y="66039"/>
                </a:lnTo>
                <a:lnTo>
                  <a:pt x="1472721" y="65627"/>
                </a:lnTo>
                <a:lnTo>
                  <a:pt x="876549" y="65627"/>
                </a:lnTo>
                <a:lnTo>
                  <a:pt x="865491" y="58487"/>
                </a:lnTo>
                <a:lnTo>
                  <a:pt x="853705" y="51943"/>
                </a:lnTo>
                <a:lnTo>
                  <a:pt x="841277" y="46017"/>
                </a:lnTo>
                <a:lnTo>
                  <a:pt x="828289" y="40735"/>
                </a:lnTo>
                <a:lnTo>
                  <a:pt x="775957" y="27080"/>
                </a:lnTo>
                <a:lnTo>
                  <a:pt x="722221" y="23703"/>
                </a:lnTo>
                <a:close/>
              </a:path>
              <a:path w="1687195" h="869314">
                <a:moveTo>
                  <a:pt x="1052964" y="497"/>
                </a:moveTo>
                <a:lnTo>
                  <a:pt x="1000332" y="1043"/>
                </a:lnTo>
                <a:lnTo>
                  <a:pt x="950882" y="12665"/>
                </a:lnTo>
                <a:lnTo>
                  <a:pt x="908370" y="34485"/>
                </a:lnTo>
                <a:lnTo>
                  <a:pt x="876549" y="65627"/>
                </a:lnTo>
                <a:lnTo>
                  <a:pt x="1472721" y="65627"/>
                </a:lnTo>
                <a:lnTo>
                  <a:pt x="1454522" y="47370"/>
                </a:lnTo>
                <a:lnTo>
                  <a:pt x="1453216" y="46450"/>
                </a:lnTo>
                <a:lnTo>
                  <a:pt x="1164458" y="46450"/>
                </a:lnTo>
                <a:lnTo>
                  <a:pt x="1151743" y="36105"/>
                </a:lnTo>
                <a:lnTo>
                  <a:pt x="1137503" y="26844"/>
                </a:lnTo>
                <a:lnTo>
                  <a:pt x="1121882" y="18750"/>
                </a:lnTo>
                <a:lnTo>
                  <a:pt x="1105022" y="11906"/>
                </a:lnTo>
                <a:lnTo>
                  <a:pt x="1052964" y="497"/>
                </a:lnTo>
                <a:close/>
              </a:path>
              <a:path w="1687195" h="869314">
                <a:moveTo>
                  <a:pt x="1293363" y="0"/>
                </a:moveTo>
                <a:lnTo>
                  <a:pt x="1245974" y="7075"/>
                </a:lnTo>
                <a:lnTo>
                  <a:pt x="1202154" y="22610"/>
                </a:lnTo>
                <a:lnTo>
                  <a:pt x="1164458" y="46450"/>
                </a:lnTo>
                <a:lnTo>
                  <a:pt x="1453216" y="46450"/>
                </a:lnTo>
                <a:lnTo>
                  <a:pt x="1431412" y="31083"/>
                </a:lnTo>
                <a:lnTo>
                  <a:pt x="1388637" y="11848"/>
                </a:lnTo>
                <a:lnTo>
                  <a:pt x="1341769" y="1539"/>
                </a:lnTo>
                <a:lnTo>
                  <a:pt x="1293363" y="0"/>
                </a:lnTo>
                <a:close/>
              </a:path>
            </a:pathLst>
          </a:custGeom>
          <a:solidFill>
            <a:srgbClr val="F49017"/>
          </a:solidFill>
        </p:spPr>
        <p:txBody>
          <a:bodyPr wrap="square" lIns="0" tIns="0" rIns="0" bIns="0" rtlCol="0"/>
          <a:lstStyle/>
          <a:p>
            <a:endParaRPr sz="1485"/>
          </a:p>
        </p:txBody>
      </p:sp>
      <p:sp>
        <p:nvSpPr>
          <p:cNvPr id="20" name="object 20"/>
          <p:cNvSpPr/>
          <p:nvPr/>
        </p:nvSpPr>
        <p:spPr>
          <a:xfrm>
            <a:off x="2912119" y="4561186"/>
            <a:ext cx="1391936" cy="717185"/>
          </a:xfrm>
          <a:custGeom>
            <a:avLst/>
            <a:gdLst/>
            <a:ahLst/>
            <a:cxnLst/>
            <a:rect l="l" t="t" r="r" b="b"/>
            <a:pathLst>
              <a:path w="1687195" h="869314">
                <a:moveTo>
                  <a:pt x="152649" y="285972"/>
                </a:moveTo>
                <a:lnTo>
                  <a:pt x="159371" y="212599"/>
                </a:lnTo>
                <a:lnTo>
                  <a:pt x="204037" y="148955"/>
                </a:lnTo>
                <a:lnTo>
                  <a:pt x="238334" y="122867"/>
                </a:lnTo>
                <a:lnTo>
                  <a:pt x="279397" y="101717"/>
                </a:lnTo>
                <a:lnTo>
                  <a:pt x="326322" y="86337"/>
                </a:lnTo>
                <a:lnTo>
                  <a:pt x="378201" y="77565"/>
                </a:lnTo>
                <a:lnTo>
                  <a:pt x="422056" y="75971"/>
                </a:lnTo>
                <a:lnTo>
                  <a:pt x="465387" y="79486"/>
                </a:lnTo>
                <a:lnTo>
                  <a:pt x="507289" y="87977"/>
                </a:lnTo>
                <a:lnTo>
                  <a:pt x="546857" y="101314"/>
                </a:lnTo>
                <a:lnTo>
                  <a:pt x="579399" y="69407"/>
                </a:lnTo>
                <a:lnTo>
                  <a:pt x="621261" y="45448"/>
                </a:lnTo>
                <a:lnTo>
                  <a:pt x="669762" y="30019"/>
                </a:lnTo>
                <a:lnTo>
                  <a:pt x="722221" y="23703"/>
                </a:lnTo>
                <a:lnTo>
                  <a:pt x="775957" y="27080"/>
                </a:lnTo>
                <a:lnTo>
                  <a:pt x="828289" y="40735"/>
                </a:lnTo>
                <a:lnTo>
                  <a:pt x="865491" y="58487"/>
                </a:lnTo>
                <a:lnTo>
                  <a:pt x="876549" y="65627"/>
                </a:lnTo>
                <a:lnTo>
                  <a:pt x="908370" y="34485"/>
                </a:lnTo>
                <a:lnTo>
                  <a:pt x="950882" y="12665"/>
                </a:lnTo>
                <a:lnTo>
                  <a:pt x="1000332" y="1043"/>
                </a:lnTo>
                <a:lnTo>
                  <a:pt x="1052964" y="497"/>
                </a:lnTo>
                <a:lnTo>
                  <a:pt x="1105022" y="11906"/>
                </a:lnTo>
                <a:lnTo>
                  <a:pt x="1121882" y="18750"/>
                </a:lnTo>
                <a:lnTo>
                  <a:pt x="1137503" y="26844"/>
                </a:lnTo>
                <a:lnTo>
                  <a:pt x="1151743" y="36105"/>
                </a:lnTo>
                <a:lnTo>
                  <a:pt x="1164458" y="46450"/>
                </a:lnTo>
                <a:lnTo>
                  <a:pt x="1202154" y="22610"/>
                </a:lnTo>
                <a:lnTo>
                  <a:pt x="1245974" y="7075"/>
                </a:lnTo>
                <a:lnTo>
                  <a:pt x="1293363" y="0"/>
                </a:lnTo>
                <a:lnTo>
                  <a:pt x="1341769" y="1539"/>
                </a:lnTo>
                <a:lnTo>
                  <a:pt x="1388637" y="11848"/>
                </a:lnTo>
                <a:lnTo>
                  <a:pt x="1431412" y="31083"/>
                </a:lnTo>
                <a:lnTo>
                  <a:pt x="1473132" y="66039"/>
                </a:lnTo>
                <a:lnTo>
                  <a:pt x="1495420" y="108807"/>
                </a:lnTo>
                <a:lnTo>
                  <a:pt x="1546835" y="124068"/>
                </a:lnTo>
                <a:lnTo>
                  <a:pt x="1589278" y="147499"/>
                </a:lnTo>
                <a:lnTo>
                  <a:pt x="1621357" y="177387"/>
                </a:lnTo>
                <a:lnTo>
                  <a:pt x="1641677" y="212015"/>
                </a:lnTo>
                <a:lnTo>
                  <a:pt x="1648846" y="249671"/>
                </a:lnTo>
                <a:lnTo>
                  <a:pt x="1641470" y="288639"/>
                </a:lnTo>
                <a:lnTo>
                  <a:pt x="1638930" y="295116"/>
                </a:lnTo>
                <a:lnTo>
                  <a:pt x="1635755" y="301593"/>
                </a:lnTo>
                <a:lnTo>
                  <a:pt x="1631945" y="307816"/>
                </a:lnTo>
                <a:lnTo>
                  <a:pt x="1663361" y="344591"/>
                </a:lnTo>
                <a:lnTo>
                  <a:pt x="1681499" y="384101"/>
                </a:lnTo>
                <a:lnTo>
                  <a:pt x="1686656" y="424788"/>
                </a:lnTo>
                <a:lnTo>
                  <a:pt x="1679130" y="465096"/>
                </a:lnTo>
                <a:lnTo>
                  <a:pt x="1659219" y="503466"/>
                </a:lnTo>
                <a:lnTo>
                  <a:pt x="1627220" y="538342"/>
                </a:lnTo>
                <a:lnTo>
                  <a:pt x="1583431" y="568166"/>
                </a:lnTo>
                <a:lnTo>
                  <a:pt x="1524964" y="592026"/>
                </a:lnTo>
                <a:lnTo>
                  <a:pt x="1459733" y="604742"/>
                </a:lnTo>
                <a:lnTo>
                  <a:pt x="1453399" y="641036"/>
                </a:lnTo>
                <a:lnTo>
                  <a:pt x="1409105" y="703550"/>
                </a:lnTo>
                <a:lnTo>
                  <a:pt x="1373878" y="727881"/>
                </a:lnTo>
                <a:lnTo>
                  <a:pt x="1331754" y="746336"/>
                </a:lnTo>
                <a:lnTo>
                  <a:pt x="1284098" y="757970"/>
                </a:lnTo>
                <a:lnTo>
                  <a:pt x="1232276" y="761841"/>
                </a:lnTo>
                <a:lnTo>
                  <a:pt x="1201273" y="760216"/>
                </a:lnTo>
                <a:lnTo>
                  <a:pt x="1171031" y="755602"/>
                </a:lnTo>
                <a:lnTo>
                  <a:pt x="1141979" y="748107"/>
                </a:lnTo>
                <a:lnTo>
                  <a:pt x="1114547" y="737838"/>
                </a:lnTo>
                <a:lnTo>
                  <a:pt x="1094039" y="772563"/>
                </a:lnTo>
                <a:lnTo>
                  <a:pt x="1065017" y="802780"/>
                </a:lnTo>
                <a:lnTo>
                  <a:pt x="1028805" y="827994"/>
                </a:lnTo>
                <a:lnTo>
                  <a:pt x="986722" y="847709"/>
                </a:lnTo>
                <a:lnTo>
                  <a:pt x="940091" y="861428"/>
                </a:lnTo>
                <a:lnTo>
                  <a:pt x="890234" y="868658"/>
                </a:lnTo>
                <a:lnTo>
                  <a:pt x="838471" y="868901"/>
                </a:lnTo>
                <a:lnTo>
                  <a:pt x="786125" y="861663"/>
                </a:lnTo>
                <a:lnTo>
                  <a:pt x="744017" y="849802"/>
                </a:lnTo>
                <a:lnTo>
                  <a:pt x="705671" y="833167"/>
                </a:lnTo>
                <a:lnTo>
                  <a:pt x="671897" y="812174"/>
                </a:lnTo>
                <a:lnTo>
                  <a:pt x="643504" y="787241"/>
                </a:lnTo>
                <a:lnTo>
                  <a:pt x="594587" y="803982"/>
                </a:lnTo>
                <a:lnTo>
                  <a:pt x="543695" y="814043"/>
                </a:lnTo>
                <a:lnTo>
                  <a:pt x="491993" y="817627"/>
                </a:lnTo>
                <a:lnTo>
                  <a:pt x="440649" y="814939"/>
                </a:lnTo>
                <a:lnTo>
                  <a:pt x="390829" y="806184"/>
                </a:lnTo>
                <a:lnTo>
                  <a:pt x="343700" y="791568"/>
                </a:lnTo>
                <a:lnTo>
                  <a:pt x="300427" y="771295"/>
                </a:lnTo>
                <a:lnTo>
                  <a:pt x="262178" y="745569"/>
                </a:lnTo>
                <a:lnTo>
                  <a:pt x="230119" y="714597"/>
                </a:lnTo>
                <a:lnTo>
                  <a:pt x="229103" y="713327"/>
                </a:lnTo>
                <a:lnTo>
                  <a:pt x="228087" y="712057"/>
                </a:lnTo>
                <a:lnTo>
                  <a:pt x="226944" y="710787"/>
                </a:lnTo>
                <a:lnTo>
                  <a:pt x="172570" y="709171"/>
                </a:lnTo>
                <a:lnTo>
                  <a:pt x="123390" y="696187"/>
                </a:lnTo>
                <a:lnTo>
                  <a:pt x="82524" y="673571"/>
                </a:lnTo>
                <a:lnTo>
                  <a:pt x="53095" y="643060"/>
                </a:lnTo>
                <a:lnTo>
                  <a:pt x="38222" y="606393"/>
                </a:lnTo>
                <a:lnTo>
                  <a:pt x="37939" y="580364"/>
                </a:lnTo>
                <a:lnTo>
                  <a:pt x="45573" y="555228"/>
                </a:lnTo>
                <a:lnTo>
                  <a:pt x="60707" y="531830"/>
                </a:lnTo>
                <a:lnTo>
                  <a:pt x="82926" y="511016"/>
                </a:lnTo>
                <a:lnTo>
                  <a:pt x="41074" y="486626"/>
                </a:lnTo>
                <a:lnTo>
                  <a:pt x="13103" y="455341"/>
                </a:lnTo>
                <a:lnTo>
                  <a:pt x="0" y="419868"/>
                </a:lnTo>
                <a:lnTo>
                  <a:pt x="2752" y="382914"/>
                </a:lnTo>
                <a:lnTo>
                  <a:pt x="22347" y="347186"/>
                </a:lnTo>
                <a:lnTo>
                  <a:pt x="76894" y="307054"/>
                </a:lnTo>
                <a:lnTo>
                  <a:pt x="151252" y="288639"/>
                </a:lnTo>
                <a:lnTo>
                  <a:pt x="152649" y="285972"/>
                </a:lnTo>
                <a:close/>
              </a:path>
            </a:pathLst>
          </a:custGeom>
          <a:ln w="9525">
            <a:solidFill>
              <a:srgbClr val="4D4D4F"/>
            </a:solidFill>
          </a:ln>
        </p:spPr>
        <p:txBody>
          <a:bodyPr wrap="square" lIns="0" tIns="0" rIns="0" bIns="0" rtlCol="0"/>
          <a:lstStyle/>
          <a:p>
            <a:endParaRPr sz="1485"/>
          </a:p>
        </p:txBody>
      </p:sp>
      <p:sp>
        <p:nvSpPr>
          <p:cNvPr id="21" name="object 21"/>
          <p:cNvSpPr/>
          <p:nvPr/>
        </p:nvSpPr>
        <p:spPr>
          <a:xfrm>
            <a:off x="2982106" y="4979947"/>
            <a:ext cx="81725" cy="13621"/>
          </a:xfrm>
          <a:custGeom>
            <a:avLst/>
            <a:gdLst/>
            <a:ahLst/>
            <a:cxnLst/>
            <a:rect l="l" t="t" r="r" b="b"/>
            <a:pathLst>
              <a:path w="99060" h="16510">
                <a:moveTo>
                  <a:pt x="98805" y="16129"/>
                </a:moveTo>
                <a:lnTo>
                  <a:pt x="72991" y="16162"/>
                </a:lnTo>
                <a:lnTo>
                  <a:pt x="47640" y="13446"/>
                </a:lnTo>
                <a:lnTo>
                  <a:pt x="23171" y="8038"/>
                </a:lnTo>
                <a:lnTo>
                  <a:pt x="0" y="0"/>
                </a:lnTo>
              </a:path>
            </a:pathLst>
          </a:custGeom>
          <a:ln w="9525">
            <a:solidFill>
              <a:srgbClr val="4D4D4F"/>
            </a:solidFill>
          </a:ln>
        </p:spPr>
        <p:txBody>
          <a:bodyPr wrap="square" lIns="0" tIns="0" rIns="0" bIns="0" rtlCol="0"/>
          <a:lstStyle/>
          <a:p>
            <a:endParaRPr sz="1485"/>
          </a:p>
        </p:txBody>
      </p:sp>
      <p:sp>
        <p:nvSpPr>
          <p:cNvPr id="22" name="object 22"/>
          <p:cNvSpPr/>
          <p:nvPr/>
        </p:nvSpPr>
        <p:spPr>
          <a:xfrm>
            <a:off x="3099873" y="5138157"/>
            <a:ext cx="35624" cy="6287"/>
          </a:xfrm>
          <a:custGeom>
            <a:avLst/>
            <a:gdLst/>
            <a:ahLst/>
            <a:cxnLst/>
            <a:rect l="l" t="t" r="r" b="b"/>
            <a:pathLst>
              <a:path w="43179" h="7620">
                <a:moveTo>
                  <a:pt x="43179" y="0"/>
                </a:moveTo>
                <a:lnTo>
                  <a:pt x="32682" y="2637"/>
                </a:lnTo>
                <a:lnTo>
                  <a:pt x="21971" y="4810"/>
                </a:lnTo>
                <a:lnTo>
                  <a:pt x="11068" y="6482"/>
                </a:lnTo>
                <a:lnTo>
                  <a:pt x="0" y="7619"/>
                </a:lnTo>
              </a:path>
            </a:pathLst>
          </a:custGeom>
          <a:ln w="9525">
            <a:solidFill>
              <a:srgbClr val="4D4D4F"/>
            </a:solidFill>
          </a:ln>
        </p:spPr>
        <p:txBody>
          <a:bodyPr wrap="square" lIns="0" tIns="0" rIns="0" bIns="0" rtlCol="0"/>
          <a:lstStyle/>
          <a:p>
            <a:endParaRPr sz="1485"/>
          </a:p>
        </p:txBody>
      </p:sp>
      <p:sp>
        <p:nvSpPr>
          <p:cNvPr id="23" name="object 23"/>
          <p:cNvSpPr/>
          <p:nvPr/>
        </p:nvSpPr>
        <p:spPr>
          <a:xfrm>
            <a:off x="3421427" y="5178809"/>
            <a:ext cx="21479" cy="29337"/>
          </a:xfrm>
          <a:custGeom>
            <a:avLst/>
            <a:gdLst/>
            <a:ahLst/>
            <a:cxnLst/>
            <a:rect l="l" t="t" r="r" b="b"/>
            <a:pathLst>
              <a:path w="26035" h="35560">
                <a:moveTo>
                  <a:pt x="26035" y="35051"/>
                </a:moveTo>
                <a:lnTo>
                  <a:pt x="18538" y="26699"/>
                </a:lnTo>
                <a:lnTo>
                  <a:pt x="11683" y="18049"/>
                </a:lnTo>
                <a:lnTo>
                  <a:pt x="5496" y="9138"/>
                </a:lnTo>
                <a:lnTo>
                  <a:pt x="0" y="0"/>
                </a:lnTo>
              </a:path>
            </a:pathLst>
          </a:custGeom>
          <a:ln w="9525">
            <a:solidFill>
              <a:srgbClr val="4D4D4F"/>
            </a:solidFill>
          </a:ln>
        </p:spPr>
        <p:txBody>
          <a:bodyPr wrap="square" lIns="0" tIns="0" rIns="0" bIns="0" rtlCol="0"/>
          <a:lstStyle/>
          <a:p>
            <a:endParaRPr sz="1485"/>
          </a:p>
        </p:txBody>
      </p:sp>
      <p:sp>
        <p:nvSpPr>
          <p:cNvPr id="24" name="object 24"/>
          <p:cNvSpPr/>
          <p:nvPr/>
        </p:nvSpPr>
        <p:spPr>
          <a:xfrm>
            <a:off x="3831832" y="5135643"/>
            <a:ext cx="8906" cy="31956"/>
          </a:xfrm>
          <a:custGeom>
            <a:avLst/>
            <a:gdLst/>
            <a:ahLst/>
            <a:cxnLst/>
            <a:rect l="l" t="t" r="r" b="b"/>
            <a:pathLst>
              <a:path w="10795" h="38735">
                <a:moveTo>
                  <a:pt x="10413" y="0"/>
                </a:moveTo>
                <a:lnTo>
                  <a:pt x="8840" y="9763"/>
                </a:lnTo>
                <a:lnTo>
                  <a:pt x="6588" y="19431"/>
                </a:lnTo>
                <a:lnTo>
                  <a:pt x="3645" y="29003"/>
                </a:lnTo>
                <a:lnTo>
                  <a:pt x="0" y="38481"/>
                </a:lnTo>
              </a:path>
            </a:pathLst>
          </a:custGeom>
          <a:ln w="9525">
            <a:solidFill>
              <a:srgbClr val="4D4D4F"/>
            </a:solidFill>
          </a:ln>
        </p:spPr>
        <p:txBody>
          <a:bodyPr wrap="square" lIns="0" tIns="0" rIns="0" bIns="0" rtlCol="0"/>
          <a:lstStyle/>
          <a:p>
            <a:endParaRPr sz="1485"/>
          </a:p>
        </p:txBody>
      </p:sp>
      <p:sp>
        <p:nvSpPr>
          <p:cNvPr id="25" name="object 25"/>
          <p:cNvSpPr/>
          <p:nvPr/>
        </p:nvSpPr>
        <p:spPr>
          <a:xfrm>
            <a:off x="4010997" y="4939712"/>
            <a:ext cx="104775" cy="118920"/>
          </a:xfrm>
          <a:custGeom>
            <a:avLst/>
            <a:gdLst/>
            <a:ahLst/>
            <a:cxnLst/>
            <a:rect l="l" t="t" r="r" b="b"/>
            <a:pathLst>
              <a:path w="127000" h="144145">
                <a:moveTo>
                  <a:pt x="0" y="0"/>
                </a:moveTo>
                <a:lnTo>
                  <a:pt x="52935" y="25104"/>
                </a:lnTo>
                <a:lnTo>
                  <a:pt x="93059" y="58912"/>
                </a:lnTo>
                <a:lnTo>
                  <a:pt x="118371" y="99173"/>
                </a:lnTo>
                <a:lnTo>
                  <a:pt x="126873" y="143637"/>
                </a:lnTo>
              </a:path>
            </a:pathLst>
          </a:custGeom>
          <a:ln w="9525">
            <a:solidFill>
              <a:srgbClr val="4D4D4F"/>
            </a:solidFill>
          </a:ln>
        </p:spPr>
        <p:txBody>
          <a:bodyPr wrap="square" lIns="0" tIns="0" rIns="0" bIns="0" rtlCol="0"/>
          <a:lstStyle/>
          <a:p>
            <a:endParaRPr sz="1485"/>
          </a:p>
        </p:txBody>
      </p:sp>
      <p:sp>
        <p:nvSpPr>
          <p:cNvPr id="26" name="object 26"/>
          <p:cNvSpPr/>
          <p:nvPr/>
        </p:nvSpPr>
        <p:spPr>
          <a:xfrm>
            <a:off x="4211221" y="4813460"/>
            <a:ext cx="46625" cy="44529"/>
          </a:xfrm>
          <a:custGeom>
            <a:avLst/>
            <a:gdLst/>
            <a:ahLst/>
            <a:cxnLst/>
            <a:rect l="l" t="t" r="r" b="b"/>
            <a:pathLst>
              <a:path w="56514" h="53975">
                <a:moveTo>
                  <a:pt x="56514" y="0"/>
                </a:moveTo>
                <a:lnTo>
                  <a:pt x="45773" y="15075"/>
                </a:lnTo>
                <a:lnTo>
                  <a:pt x="32686" y="29162"/>
                </a:lnTo>
                <a:lnTo>
                  <a:pt x="17385" y="42130"/>
                </a:lnTo>
                <a:lnTo>
                  <a:pt x="0" y="53848"/>
                </a:lnTo>
              </a:path>
            </a:pathLst>
          </a:custGeom>
          <a:ln w="9525">
            <a:solidFill>
              <a:srgbClr val="4D4D4F"/>
            </a:solidFill>
          </a:ln>
        </p:spPr>
        <p:txBody>
          <a:bodyPr wrap="square" lIns="0" tIns="0" rIns="0" bIns="0" rtlCol="0"/>
          <a:lstStyle/>
          <a:p>
            <a:endParaRPr sz="1485"/>
          </a:p>
        </p:txBody>
      </p:sp>
      <p:sp>
        <p:nvSpPr>
          <p:cNvPr id="27" name="object 27"/>
          <p:cNvSpPr/>
          <p:nvPr/>
        </p:nvSpPr>
        <p:spPr>
          <a:xfrm>
            <a:off x="4146052" y="4648438"/>
            <a:ext cx="2619" cy="21479"/>
          </a:xfrm>
          <a:custGeom>
            <a:avLst/>
            <a:gdLst/>
            <a:ahLst/>
            <a:cxnLst/>
            <a:rect l="l" t="t" r="r" b="b"/>
            <a:pathLst>
              <a:path w="3175" h="26035">
                <a:moveTo>
                  <a:pt x="0" y="0"/>
                </a:moveTo>
                <a:lnTo>
                  <a:pt x="1402" y="6328"/>
                </a:lnTo>
                <a:lnTo>
                  <a:pt x="2365" y="12715"/>
                </a:lnTo>
                <a:lnTo>
                  <a:pt x="2875" y="19127"/>
                </a:lnTo>
                <a:lnTo>
                  <a:pt x="2921" y="25526"/>
                </a:lnTo>
              </a:path>
            </a:pathLst>
          </a:custGeom>
          <a:ln w="9525">
            <a:solidFill>
              <a:srgbClr val="4D4D4F"/>
            </a:solidFill>
          </a:ln>
        </p:spPr>
        <p:txBody>
          <a:bodyPr wrap="square" lIns="0" tIns="0" rIns="0" bIns="0" rtlCol="0"/>
          <a:lstStyle/>
          <a:p>
            <a:endParaRPr sz="1485"/>
          </a:p>
        </p:txBody>
      </p:sp>
      <p:sp>
        <p:nvSpPr>
          <p:cNvPr id="28" name="object 28"/>
          <p:cNvSpPr/>
          <p:nvPr/>
        </p:nvSpPr>
        <p:spPr>
          <a:xfrm>
            <a:off x="3848490" y="4597203"/>
            <a:ext cx="24098" cy="27242"/>
          </a:xfrm>
          <a:custGeom>
            <a:avLst/>
            <a:gdLst/>
            <a:ahLst/>
            <a:cxnLst/>
            <a:rect l="l" t="t" r="r" b="b"/>
            <a:pathLst>
              <a:path w="29210" h="33020">
                <a:moveTo>
                  <a:pt x="0" y="32511"/>
                </a:moveTo>
                <a:lnTo>
                  <a:pt x="5951" y="23824"/>
                </a:lnTo>
                <a:lnTo>
                  <a:pt x="12747" y="15493"/>
                </a:lnTo>
                <a:lnTo>
                  <a:pt x="20377" y="7544"/>
                </a:lnTo>
                <a:lnTo>
                  <a:pt x="28828" y="0"/>
                </a:lnTo>
              </a:path>
            </a:pathLst>
          </a:custGeom>
          <a:ln w="9525">
            <a:solidFill>
              <a:srgbClr val="4D4D4F"/>
            </a:solidFill>
          </a:ln>
        </p:spPr>
        <p:txBody>
          <a:bodyPr wrap="square" lIns="0" tIns="0" rIns="0" bIns="0" rtlCol="0"/>
          <a:lstStyle/>
          <a:p>
            <a:endParaRPr sz="1485"/>
          </a:p>
        </p:txBody>
      </p:sp>
      <p:sp>
        <p:nvSpPr>
          <p:cNvPr id="29" name="object 29"/>
          <p:cNvSpPr/>
          <p:nvPr/>
        </p:nvSpPr>
        <p:spPr>
          <a:xfrm>
            <a:off x="3625215" y="4613652"/>
            <a:ext cx="11526" cy="23051"/>
          </a:xfrm>
          <a:custGeom>
            <a:avLst/>
            <a:gdLst/>
            <a:ahLst/>
            <a:cxnLst/>
            <a:rect l="l" t="t" r="r" b="b"/>
            <a:pathLst>
              <a:path w="13970" h="27939">
                <a:moveTo>
                  <a:pt x="0" y="27939"/>
                </a:moveTo>
                <a:lnTo>
                  <a:pt x="2522" y="20752"/>
                </a:lnTo>
                <a:lnTo>
                  <a:pt x="5699" y="13684"/>
                </a:lnTo>
                <a:lnTo>
                  <a:pt x="9519" y="6758"/>
                </a:lnTo>
                <a:lnTo>
                  <a:pt x="13970" y="0"/>
                </a:lnTo>
              </a:path>
            </a:pathLst>
          </a:custGeom>
          <a:ln w="9525">
            <a:solidFill>
              <a:srgbClr val="4D4D4F"/>
            </a:solidFill>
          </a:ln>
        </p:spPr>
        <p:txBody>
          <a:bodyPr wrap="square" lIns="0" tIns="0" rIns="0" bIns="0" rtlCol="0"/>
          <a:lstStyle/>
          <a:p>
            <a:endParaRPr sz="1485"/>
          </a:p>
        </p:txBody>
      </p:sp>
      <p:sp>
        <p:nvSpPr>
          <p:cNvPr id="30" name="object 30"/>
          <p:cNvSpPr/>
          <p:nvPr/>
        </p:nvSpPr>
        <p:spPr>
          <a:xfrm>
            <a:off x="3363172" y="4644563"/>
            <a:ext cx="41910" cy="22527"/>
          </a:xfrm>
          <a:custGeom>
            <a:avLst/>
            <a:gdLst/>
            <a:ahLst/>
            <a:cxnLst/>
            <a:rect l="l" t="t" r="r" b="b"/>
            <a:pathLst>
              <a:path w="50800" h="27304">
                <a:moveTo>
                  <a:pt x="0" y="0"/>
                </a:moveTo>
                <a:lnTo>
                  <a:pt x="13543" y="5996"/>
                </a:lnTo>
                <a:lnTo>
                  <a:pt x="26527" y="12541"/>
                </a:lnTo>
                <a:lnTo>
                  <a:pt x="38915" y="19609"/>
                </a:lnTo>
                <a:lnTo>
                  <a:pt x="50673" y="27178"/>
                </a:lnTo>
              </a:path>
            </a:pathLst>
          </a:custGeom>
          <a:ln w="9525">
            <a:solidFill>
              <a:srgbClr val="4D4D4F"/>
            </a:solidFill>
          </a:ln>
        </p:spPr>
        <p:txBody>
          <a:bodyPr wrap="square" lIns="0" tIns="0" rIns="0" bIns="0" rtlCol="0"/>
          <a:lstStyle/>
          <a:p>
            <a:endParaRPr sz="1485"/>
          </a:p>
        </p:txBody>
      </p:sp>
      <p:sp>
        <p:nvSpPr>
          <p:cNvPr id="31" name="object 31"/>
          <p:cNvSpPr/>
          <p:nvPr/>
        </p:nvSpPr>
        <p:spPr>
          <a:xfrm>
            <a:off x="3038055" y="4797115"/>
            <a:ext cx="7335" cy="23574"/>
          </a:xfrm>
          <a:custGeom>
            <a:avLst/>
            <a:gdLst/>
            <a:ahLst/>
            <a:cxnLst/>
            <a:rect l="l" t="t" r="r" b="b"/>
            <a:pathLst>
              <a:path w="8889" h="28575">
                <a:moveTo>
                  <a:pt x="8890" y="28575"/>
                </a:moveTo>
                <a:lnTo>
                  <a:pt x="6054" y="21502"/>
                </a:lnTo>
                <a:lnTo>
                  <a:pt x="3635" y="14382"/>
                </a:lnTo>
                <a:lnTo>
                  <a:pt x="1621" y="7215"/>
                </a:lnTo>
                <a:lnTo>
                  <a:pt x="0" y="0"/>
                </a:lnTo>
              </a:path>
            </a:pathLst>
          </a:custGeom>
          <a:ln w="9525">
            <a:solidFill>
              <a:srgbClr val="4D4D4F"/>
            </a:solidFill>
          </a:ln>
        </p:spPr>
        <p:txBody>
          <a:bodyPr wrap="square" lIns="0" tIns="0" rIns="0" bIns="0" rtlCol="0"/>
          <a:lstStyle/>
          <a:p>
            <a:endParaRPr sz="1485"/>
          </a:p>
        </p:txBody>
      </p:sp>
      <p:sp>
        <p:nvSpPr>
          <p:cNvPr id="32" name="object 32"/>
          <p:cNvSpPr txBox="1"/>
          <p:nvPr/>
        </p:nvSpPr>
        <p:spPr>
          <a:xfrm>
            <a:off x="3072421" y="4759395"/>
            <a:ext cx="1004793" cy="253916"/>
          </a:xfrm>
          <a:prstGeom prst="rect">
            <a:avLst/>
          </a:prstGeom>
        </p:spPr>
        <p:txBody>
          <a:bodyPr vert="horz" wrap="square" lIns="0" tIns="0" rIns="0" bIns="0" rtlCol="0">
            <a:spAutoFit/>
          </a:bodyPr>
          <a:lstStyle/>
          <a:p>
            <a:pPr marL="10478"/>
            <a:r>
              <a:rPr sz="1650" b="1" spc="-4" dirty="0">
                <a:solidFill>
                  <a:srgbClr val="FFFFFF"/>
                </a:solidFill>
                <a:latin typeface="Calibri"/>
                <a:cs typeface="Calibri"/>
              </a:rPr>
              <a:t>Monitoring</a:t>
            </a:r>
            <a:endParaRPr sz="1650">
              <a:latin typeface="Calibri"/>
              <a:cs typeface="Calibri"/>
            </a:endParaRPr>
          </a:p>
        </p:txBody>
      </p:sp>
      <p:sp>
        <p:nvSpPr>
          <p:cNvPr id="33" name="object 33"/>
          <p:cNvSpPr/>
          <p:nvPr/>
        </p:nvSpPr>
        <p:spPr>
          <a:xfrm>
            <a:off x="2377240" y="4078357"/>
            <a:ext cx="699373" cy="622887"/>
          </a:xfrm>
          <a:custGeom>
            <a:avLst/>
            <a:gdLst/>
            <a:ahLst/>
            <a:cxnLst/>
            <a:rect l="l" t="t" r="r" b="b"/>
            <a:pathLst>
              <a:path w="847725" h="755014">
                <a:moveTo>
                  <a:pt x="28326" y="25190"/>
                </a:moveTo>
                <a:lnTo>
                  <a:pt x="34177" y="43068"/>
                </a:lnTo>
                <a:lnTo>
                  <a:pt x="835025" y="755014"/>
                </a:lnTo>
                <a:lnTo>
                  <a:pt x="847598" y="740790"/>
                </a:lnTo>
                <a:lnTo>
                  <a:pt x="46824" y="28910"/>
                </a:lnTo>
                <a:lnTo>
                  <a:pt x="28326" y="25190"/>
                </a:lnTo>
                <a:close/>
              </a:path>
              <a:path w="847725" h="755014">
                <a:moveTo>
                  <a:pt x="0" y="0"/>
                </a:moveTo>
                <a:lnTo>
                  <a:pt x="32512" y="99440"/>
                </a:lnTo>
                <a:lnTo>
                  <a:pt x="34163" y="104393"/>
                </a:lnTo>
                <a:lnTo>
                  <a:pt x="39497" y="107187"/>
                </a:lnTo>
                <a:lnTo>
                  <a:pt x="49530" y="103885"/>
                </a:lnTo>
                <a:lnTo>
                  <a:pt x="52197" y="98551"/>
                </a:lnTo>
                <a:lnTo>
                  <a:pt x="50673" y="93471"/>
                </a:lnTo>
                <a:lnTo>
                  <a:pt x="34177" y="43068"/>
                </a:lnTo>
                <a:lnTo>
                  <a:pt x="7874" y="19684"/>
                </a:lnTo>
                <a:lnTo>
                  <a:pt x="20447" y="5460"/>
                </a:lnTo>
                <a:lnTo>
                  <a:pt x="27036" y="5460"/>
                </a:lnTo>
                <a:lnTo>
                  <a:pt x="0" y="0"/>
                </a:lnTo>
                <a:close/>
              </a:path>
              <a:path w="847725" h="755014">
                <a:moveTo>
                  <a:pt x="20447" y="5460"/>
                </a:moveTo>
                <a:lnTo>
                  <a:pt x="7874" y="19684"/>
                </a:lnTo>
                <a:lnTo>
                  <a:pt x="34177" y="43068"/>
                </a:lnTo>
                <a:lnTo>
                  <a:pt x="28326" y="25190"/>
                </a:lnTo>
                <a:lnTo>
                  <a:pt x="12319" y="21970"/>
                </a:lnTo>
                <a:lnTo>
                  <a:pt x="23241" y="9651"/>
                </a:lnTo>
                <a:lnTo>
                  <a:pt x="25161" y="9651"/>
                </a:lnTo>
                <a:lnTo>
                  <a:pt x="20447" y="5460"/>
                </a:lnTo>
                <a:close/>
              </a:path>
              <a:path w="847725" h="755014">
                <a:moveTo>
                  <a:pt x="27036" y="5460"/>
                </a:moveTo>
                <a:lnTo>
                  <a:pt x="20447" y="5460"/>
                </a:lnTo>
                <a:lnTo>
                  <a:pt x="46824" y="28910"/>
                </a:lnTo>
                <a:lnTo>
                  <a:pt x="103886" y="40385"/>
                </a:lnTo>
                <a:lnTo>
                  <a:pt x="108966" y="37083"/>
                </a:lnTo>
                <a:lnTo>
                  <a:pt x="110998" y="26796"/>
                </a:lnTo>
                <a:lnTo>
                  <a:pt x="107696" y="21716"/>
                </a:lnTo>
                <a:lnTo>
                  <a:pt x="27036" y="5460"/>
                </a:lnTo>
                <a:close/>
              </a:path>
              <a:path w="847725" h="755014">
                <a:moveTo>
                  <a:pt x="25161" y="9651"/>
                </a:moveTo>
                <a:lnTo>
                  <a:pt x="23241" y="9651"/>
                </a:lnTo>
                <a:lnTo>
                  <a:pt x="28326" y="25190"/>
                </a:lnTo>
                <a:lnTo>
                  <a:pt x="46824" y="28910"/>
                </a:lnTo>
                <a:lnTo>
                  <a:pt x="25161" y="9651"/>
                </a:lnTo>
                <a:close/>
              </a:path>
              <a:path w="847725" h="755014">
                <a:moveTo>
                  <a:pt x="23241" y="9651"/>
                </a:moveTo>
                <a:lnTo>
                  <a:pt x="12319" y="21970"/>
                </a:lnTo>
                <a:lnTo>
                  <a:pt x="28326" y="25190"/>
                </a:lnTo>
                <a:lnTo>
                  <a:pt x="23241" y="9651"/>
                </a:lnTo>
                <a:close/>
              </a:path>
            </a:pathLst>
          </a:custGeom>
          <a:solidFill>
            <a:srgbClr val="8F3025"/>
          </a:solidFill>
        </p:spPr>
        <p:txBody>
          <a:bodyPr wrap="square" lIns="0" tIns="0" rIns="0" bIns="0" rtlCol="0"/>
          <a:lstStyle/>
          <a:p>
            <a:endParaRPr sz="1485"/>
          </a:p>
        </p:txBody>
      </p:sp>
      <p:sp>
        <p:nvSpPr>
          <p:cNvPr id="34" name="object 34"/>
          <p:cNvSpPr/>
          <p:nvPr/>
        </p:nvSpPr>
        <p:spPr>
          <a:xfrm>
            <a:off x="2374096" y="4900421"/>
            <a:ext cx="539592" cy="115253"/>
          </a:xfrm>
          <a:custGeom>
            <a:avLst/>
            <a:gdLst/>
            <a:ahLst/>
            <a:cxnLst/>
            <a:rect l="l" t="t" r="r" b="b"/>
            <a:pathLst>
              <a:path w="654050" h="139700">
                <a:moveTo>
                  <a:pt x="86613" y="29971"/>
                </a:moveTo>
                <a:lnTo>
                  <a:pt x="82423" y="33146"/>
                </a:lnTo>
                <a:lnTo>
                  <a:pt x="0" y="97408"/>
                </a:lnTo>
                <a:lnTo>
                  <a:pt x="101345" y="139572"/>
                </a:lnTo>
                <a:lnTo>
                  <a:pt x="106933" y="137287"/>
                </a:lnTo>
                <a:lnTo>
                  <a:pt x="110998" y="127634"/>
                </a:lnTo>
                <a:lnTo>
                  <a:pt x="108712" y="122046"/>
                </a:lnTo>
                <a:lnTo>
                  <a:pt x="66325" y="104393"/>
                </a:lnTo>
                <a:lnTo>
                  <a:pt x="19938" y="104393"/>
                </a:lnTo>
                <a:lnTo>
                  <a:pt x="17399" y="85470"/>
                </a:lnTo>
                <a:lnTo>
                  <a:pt x="52304" y="80765"/>
                </a:lnTo>
                <a:lnTo>
                  <a:pt x="94106" y="48132"/>
                </a:lnTo>
                <a:lnTo>
                  <a:pt x="98298" y="44957"/>
                </a:lnTo>
                <a:lnTo>
                  <a:pt x="99059" y="38988"/>
                </a:lnTo>
                <a:lnTo>
                  <a:pt x="95884" y="34797"/>
                </a:lnTo>
                <a:lnTo>
                  <a:pt x="92582" y="30606"/>
                </a:lnTo>
                <a:lnTo>
                  <a:pt x="86613" y="29971"/>
                </a:lnTo>
                <a:close/>
              </a:path>
              <a:path w="654050" h="139700">
                <a:moveTo>
                  <a:pt x="52304" y="80765"/>
                </a:moveTo>
                <a:lnTo>
                  <a:pt x="17399" y="85470"/>
                </a:lnTo>
                <a:lnTo>
                  <a:pt x="19938" y="104393"/>
                </a:lnTo>
                <a:lnTo>
                  <a:pt x="35011" y="102362"/>
                </a:lnTo>
                <a:lnTo>
                  <a:pt x="24637" y="102362"/>
                </a:lnTo>
                <a:lnTo>
                  <a:pt x="22351" y="86106"/>
                </a:lnTo>
                <a:lnTo>
                  <a:pt x="45462" y="86106"/>
                </a:lnTo>
                <a:lnTo>
                  <a:pt x="52304" y="80765"/>
                </a:lnTo>
                <a:close/>
              </a:path>
              <a:path w="654050" h="139700">
                <a:moveTo>
                  <a:pt x="54969" y="99671"/>
                </a:moveTo>
                <a:lnTo>
                  <a:pt x="19938" y="104393"/>
                </a:lnTo>
                <a:lnTo>
                  <a:pt x="66325" y="104393"/>
                </a:lnTo>
                <a:lnTo>
                  <a:pt x="54969" y="99671"/>
                </a:lnTo>
                <a:close/>
              </a:path>
              <a:path w="654050" h="139700">
                <a:moveTo>
                  <a:pt x="22351" y="86106"/>
                </a:moveTo>
                <a:lnTo>
                  <a:pt x="24637" y="102362"/>
                </a:lnTo>
                <a:lnTo>
                  <a:pt x="37429" y="92376"/>
                </a:lnTo>
                <a:lnTo>
                  <a:pt x="22351" y="86106"/>
                </a:lnTo>
                <a:close/>
              </a:path>
              <a:path w="654050" h="139700">
                <a:moveTo>
                  <a:pt x="37429" y="92376"/>
                </a:moveTo>
                <a:lnTo>
                  <a:pt x="24637" y="102362"/>
                </a:lnTo>
                <a:lnTo>
                  <a:pt x="35011" y="102362"/>
                </a:lnTo>
                <a:lnTo>
                  <a:pt x="54969" y="99671"/>
                </a:lnTo>
                <a:lnTo>
                  <a:pt x="37429" y="92376"/>
                </a:lnTo>
                <a:close/>
              </a:path>
              <a:path w="654050" h="139700">
                <a:moveTo>
                  <a:pt x="651382" y="0"/>
                </a:moveTo>
                <a:lnTo>
                  <a:pt x="52304" y="80765"/>
                </a:lnTo>
                <a:lnTo>
                  <a:pt x="37429" y="92376"/>
                </a:lnTo>
                <a:lnTo>
                  <a:pt x="54969" y="99671"/>
                </a:lnTo>
                <a:lnTo>
                  <a:pt x="653922" y="18922"/>
                </a:lnTo>
                <a:lnTo>
                  <a:pt x="651382" y="0"/>
                </a:lnTo>
                <a:close/>
              </a:path>
              <a:path w="654050" h="139700">
                <a:moveTo>
                  <a:pt x="45462" y="86106"/>
                </a:moveTo>
                <a:lnTo>
                  <a:pt x="22351" y="86106"/>
                </a:lnTo>
                <a:lnTo>
                  <a:pt x="37429" y="92376"/>
                </a:lnTo>
                <a:lnTo>
                  <a:pt x="45462" y="86106"/>
                </a:lnTo>
                <a:close/>
              </a:path>
            </a:pathLst>
          </a:custGeom>
          <a:solidFill>
            <a:srgbClr val="8F3025"/>
          </a:solidFill>
        </p:spPr>
        <p:txBody>
          <a:bodyPr wrap="square" lIns="0" tIns="0" rIns="0" bIns="0" rtlCol="0"/>
          <a:lstStyle/>
          <a:p>
            <a:endParaRPr sz="1485"/>
          </a:p>
        </p:txBody>
      </p:sp>
      <p:sp>
        <p:nvSpPr>
          <p:cNvPr id="35" name="object 35"/>
          <p:cNvSpPr/>
          <p:nvPr/>
        </p:nvSpPr>
        <p:spPr>
          <a:xfrm>
            <a:off x="2377239" y="5158692"/>
            <a:ext cx="749142" cy="799434"/>
          </a:xfrm>
          <a:custGeom>
            <a:avLst/>
            <a:gdLst/>
            <a:ahLst/>
            <a:cxnLst/>
            <a:rect l="l" t="t" r="r" b="b"/>
            <a:pathLst>
              <a:path w="908050" h="969010">
                <a:moveTo>
                  <a:pt x="29591" y="858672"/>
                </a:moveTo>
                <a:lnTo>
                  <a:pt x="24384" y="861885"/>
                </a:lnTo>
                <a:lnTo>
                  <a:pt x="23241" y="867016"/>
                </a:lnTo>
                <a:lnTo>
                  <a:pt x="0" y="968946"/>
                </a:lnTo>
                <a:lnTo>
                  <a:pt x="24397" y="961656"/>
                </a:lnTo>
                <a:lnTo>
                  <a:pt x="19939" y="961656"/>
                </a:lnTo>
                <a:lnTo>
                  <a:pt x="5969" y="948639"/>
                </a:lnTo>
                <a:lnTo>
                  <a:pt x="30032" y="922924"/>
                </a:lnTo>
                <a:lnTo>
                  <a:pt x="41783" y="871245"/>
                </a:lnTo>
                <a:lnTo>
                  <a:pt x="43053" y="866114"/>
                </a:lnTo>
                <a:lnTo>
                  <a:pt x="39751" y="861009"/>
                </a:lnTo>
                <a:lnTo>
                  <a:pt x="29591" y="858672"/>
                </a:lnTo>
                <a:close/>
              </a:path>
              <a:path w="908050" h="969010">
                <a:moveTo>
                  <a:pt x="30032" y="922924"/>
                </a:moveTo>
                <a:lnTo>
                  <a:pt x="5969" y="948639"/>
                </a:lnTo>
                <a:lnTo>
                  <a:pt x="19939" y="961656"/>
                </a:lnTo>
                <a:lnTo>
                  <a:pt x="24050" y="957262"/>
                </a:lnTo>
                <a:lnTo>
                  <a:pt x="22225" y="957262"/>
                </a:lnTo>
                <a:lnTo>
                  <a:pt x="10160" y="946010"/>
                </a:lnTo>
                <a:lnTo>
                  <a:pt x="25848" y="941325"/>
                </a:lnTo>
                <a:lnTo>
                  <a:pt x="30032" y="922924"/>
                </a:lnTo>
                <a:close/>
              </a:path>
              <a:path w="908050" h="969010">
                <a:moveTo>
                  <a:pt x="99822" y="919238"/>
                </a:moveTo>
                <a:lnTo>
                  <a:pt x="44047" y="935891"/>
                </a:lnTo>
                <a:lnTo>
                  <a:pt x="19939" y="961656"/>
                </a:lnTo>
                <a:lnTo>
                  <a:pt x="24397" y="961656"/>
                </a:lnTo>
                <a:lnTo>
                  <a:pt x="105283" y="937488"/>
                </a:lnTo>
                <a:lnTo>
                  <a:pt x="108077" y="932180"/>
                </a:lnTo>
                <a:lnTo>
                  <a:pt x="105029" y="922108"/>
                </a:lnTo>
                <a:lnTo>
                  <a:pt x="99822" y="919238"/>
                </a:lnTo>
                <a:close/>
              </a:path>
              <a:path w="908050" h="969010">
                <a:moveTo>
                  <a:pt x="25848" y="941325"/>
                </a:moveTo>
                <a:lnTo>
                  <a:pt x="10160" y="946010"/>
                </a:lnTo>
                <a:lnTo>
                  <a:pt x="22225" y="957262"/>
                </a:lnTo>
                <a:lnTo>
                  <a:pt x="25848" y="941325"/>
                </a:lnTo>
                <a:close/>
              </a:path>
              <a:path w="908050" h="969010">
                <a:moveTo>
                  <a:pt x="44047" y="935891"/>
                </a:moveTo>
                <a:lnTo>
                  <a:pt x="25848" y="941325"/>
                </a:lnTo>
                <a:lnTo>
                  <a:pt x="22225" y="957262"/>
                </a:lnTo>
                <a:lnTo>
                  <a:pt x="24050" y="957262"/>
                </a:lnTo>
                <a:lnTo>
                  <a:pt x="44047" y="935891"/>
                </a:lnTo>
                <a:close/>
              </a:path>
              <a:path w="908050" h="969010">
                <a:moveTo>
                  <a:pt x="893699" y="0"/>
                </a:moveTo>
                <a:lnTo>
                  <a:pt x="30032" y="922924"/>
                </a:lnTo>
                <a:lnTo>
                  <a:pt x="25848" y="941325"/>
                </a:lnTo>
                <a:lnTo>
                  <a:pt x="44047" y="935891"/>
                </a:lnTo>
                <a:lnTo>
                  <a:pt x="907669" y="12954"/>
                </a:lnTo>
                <a:lnTo>
                  <a:pt x="893699" y="0"/>
                </a:lnTo>
                <a:close/>
              </a:path>
            </a:pathLst>
          </a:custGeom>
          <a:solidFill>
            <a:srgbClr val="8F3025"/>
          </a:solidFill>
        </p:spPr>
        <p:txBody>
          <a:bodyPr wrap="square" lIns="0" tIns="0" rIns="0" bIns="0" rtlCol="0"/>
          <a:lstStyle/>
          <a:p>
            <a:endParaRPr sz="1485"/>
          </a:p>
        </p:txBody>
      </p:sp>
      <p:sp>
        <p:nvSpPr>
          <p:cNvPr id="36" name="object 36"/>
          <p:cNvSpPr txBox="1"/>
          <p:nvPr/>
        </p:nvSpPr>
        <p:spPr>
          <a:xfrm>
            <a:off x="5382083" y="1477527"/>
            <a:ext cx="4210383" cy="1816395"/>
          </a:xfrm>
          <a:prstGeom prst="rect">
            <a:avLst/>
          </a:prstGeom>
        </p:spPr>
        <p:txBody>
          <a:bodyPr vert="horz" wrap="square" lIns="0" tIns="0" rIns="0" bIns="0" rtlCol="0">
            <a:spAutoFit/>
          </a:bodyPr>
          <a:lstStyle/>
          <a:p>
            <a:pPr marL="10478"/>
            <a:r>
              <a:rPr sz="3300" spc="-4" dirty="0">
                <a:solidFill>
                  <a:srgbClr val="D6181F"/>
                </a:solidFill>
                <a:latin typeface="Calibri"/>
                <a:cs typeface="Calibri"/>
              </a:rPr>
              <a:t>Push</a:t>
            </a:r>
            <a:r>
              <a:rPr sz="3300" spc="-75" dirty="0">
                <a:solidFill>
                  <a:srgbClr val="D6181F"/>
                </a:solidFill>
                <a:latin typeface="Calibri"/>
                <a:cs typeface="Calibri"/>
              </a:rPr>
              <a:t> </a:t>
            </a:r>
            <a:r>
              <a:rPr sz="3300" spc="-4" dirty="0">
                <a:solidFill>
                  <a:srgbClr val="D6181F"/>
                </a:solidFill>
                <a:latin typeface="Calibri"/>
                <a:cs typeface="Calibri"/>
              </a:rPr>
              <a:t>Mode</a:t>
            </a:r>
            <a:endParaRPr sz="3300">
              <a:latin typeface="Calibri"/>
              <a:cs typeface="Calibri"/>
            </a:endParaRPr>
          </a:p>
          <a:p>
            <a:pPr marL="10478" marR="4191">
              <a:spcBef>
                <a:spcPts val="681"/>
              </a:spcBef>
            </a:pPr>
            <a:r>
              <a:rPr sz="2640" spc="-4" dirty="0">
                <a:solidFill>
                  <a:srgbClr val="444444"/>
                </a:solidFill>
                <a:latin typeface="Calibri"/>
                <a:cs typeface="Calibri"/>
              </a:rPr>
              <a:t>Metrics </a:t>
            </a:r>
            <a:r>
              <a:rPr sz="2640" spc="-12" dirty="0">
                <a:solidFill>
                  <a:srgbClr val="444444"/>
                </a:solidFill>
                <a:latin typeface="Calibri"/>
                <a:cs typeface="Calibri"/>
              </a:rPr>
              <a:t>are </a:t>
            </a:r>
            <a:r>
              <a:rPr sz="2640" spc="-4" dirty="0">
                <a:solidFill>
                  <a:srgbClr val="444444"/>
                </a:solidFill>
                <a:latin typeface="Calibri"/>
                <a:cs typeface="Calibri"/>
              </a:rPr>
              <a:t>periodically </a:t>
            </a:r>
            <a:r>
              <a:rPr sz="2640" spc="-9" dirty="0">
                <a:solidFill>
                  <a:srgbClr val="444444"/>
                </a:solidFill>
                <a:latin typeface="Calibri"/>
                <a:cs typeface="Calibri"/>
              </a:rPr>
              <a:t>sent  </a:t>
            </a:r>
            <a:r>
              <a:rPr sz="2640" spc="-4" dirty="0">
                <a:solidFill>
                  <a:srgbClr val="444444"/>
                </a:solidFill>
                <a:latin typeface="Calibri"/>
                <a:cs typeface="Calibri"/>
              </a:rPr>
              <a:t>by </a:t>
            </a:r>
            <a:r>
              <a:rPr sz="2640" dirty="0">
                <a:solidFill>
                  <a:srgbClr val="444444"/>
                </a:solidFill>
                <a:latin typeface="Calibri"/>
                <a:cs typeface="Calibri"/>
              </a:rPr>
              <a:t>each </a:t>
            </a:r>
            <a:r>
              <a:rPr sz="2640" spc="-9" dirty="0">
                <a:solidFill>
                  <a:srgbClr val="444444"/>
                </a:solidFill>
                <a:latin typeface="Calibri"/>
                <a:cs typeface="Calibri"/>
              </a:rPr>
              <a:t>monitored </a:t>
            </a:r>
            <a:r>
              <a:rPr sz="2640" spc="-25" dirty="0">
                <a:solidFill>
                  <a:srgbClr val="444444"/>
                </a:solidFill>
                <a:latin typeface="Calibri"/>
                <a:cs typeface="Calibri"/>
              </a:rPr>
              <a:t>system </a:t>
            </a:r>
            <a:r>
              <a:rPr sz="2640" spc="-17" dirty="0">
                <a:solidFill>
                  <a:srgbClr val="444444"/>
                </a:solidFill>
                <a:latin typeface="Calibri"/>
                <a:cs typeface="Calibri"/>
              </a:rPr>
              <a:t>to </a:t>
            </a:r>
            <a:r>
              <a:rPr sz="2640" dirty="0">
                <a:solidFill>
                  <a:srgbClr val="444444"/>
                </a:solidFill>
                <a:latin typeface="Calibri"/>
                <a:cs typeface="Calibri"/>
              </a:rPr>
              <a:t>a  </a:t>
            </a:r>
            <a:r>
              <a:rPr sz="2640" spc="-12" dirty="0">
                <a:solidFill>
                  <a:srgbClr val="444444"/>
                </a:solidFill>
                <a:latin typeface="Calibri"/>
                <a:cs typeface="Calibri"/>
              </a:rPr>
              <a:t>central</a:t>
            </a:r>
            <a:r>
              <a:rPr sz="2640" spc="-54" dirty="0">
                <a:solidFill>
                  <a:srgbClr val="444444"/>
                </a:solidFill>
                <a:latin typeface="Calibri"/>
                <a:cs typeface="Calibri"/>
              </a:rPr>
              <a:t> </a:t>
            </a:r>
            <a:r>
              <a:rPr sz="2640" spc="-9" dirty="0">
                <a:solidFill>
                  <a:srgbClr val="444444"/>
                </a:solidFill>
                <a:latin typeface="Calibri"/>
                <a:cs typeface="Calibri"/>
              </a:rPr>
              <a:t>collector</a:t>
            </a:r>
            <a:endParaRPr sz="2640">
              <a:latin typeface="Calibri"/>
              <a:cs typeface="Calibri"/>
            </a:endParaRPr>
          </a:p>
        </p:txBody>
      </p:sp>
      <p:sp>
        <p:nvSpPr>
          <p:cNvPr id="37" name="object 37"/>
          <p:cNvSpPr/>
          <p:nvPr/>
        </p:nvSpPr>
        <p:spPr>
          <a:xfrm>
            <a:off x="6008847" y="3549243"/>
            <a:ext cx="1028891" cy="801529"/>
          </a:xfrm>
          <a:custGeom>
            <a:avLst/>
            <a:gdLst/>
            <a:ahLst/>
            <a:cxnLst/>
            <a:rect l="l" t="t" r="r" b="b"/>
            <a:pathLst>
              <a:path w="1247140" h="971550">
                <a:moveTo>
                  <a:pt x="1084706" y="0"/>
                </a:moveTo>
                <a:lnTo>
                  <a:pt x="161925" y="0"/>
                </a:lnTo>
                <a:lnTo>
                  <a:pt x="118886" y="5785"/>
                </a:lnTo>
                <a:lnTo>
                  <a:pt x="80207" y="22112"/>
                </a:lnTo>
                <a:lnTo>
                  <a:pt x="47434" y="47434"/>
                </a:lnTo>
                <a:lnTo>
                  <a:pt x="22112" y="80207"/>
                </a:lnTo>
                <a:lnTo>
                  <a:pt x="5785" y="118886"/>
                </a:lnTo>
                <a:lnTo>
                  <a:pt x="0" y="161925"/>
                </a:lnTo>
                <a:lnTo>
                  <a:pt x="0" y="809625"/>
                </a:lnTo>
                <a:lnTo>
                  <a:pt x="5785" y="852707"/>
                </a:lnTo>
                <a:lnTo>
                  <a:pt x="22112" y="891398"/>
                </a:lnTo>
                <a:lnTo>
                  <a:pt x="47434" y="924163"/>
                </a:lnTo>
                <a:lnTo>
                  <a:pt x="80207" y="949466"/>
                </a:lnTo>
                <a:lnTo>
                  <a:pt x="118886" y="965773"/>
                </a:lnTo>
                <a:lnTo>
                  <a:pt x="161925" y="971550"/>
                </a:lnTo>
                <a:lnTo>
                  <a:pt x="1084706" y="971550"/>
                </a:lnTo>
                <a:lnTo>
                  <a:pt x="1127745" y="965773"/>
                </a:lnTo>
                <a:lnTo>
                  <a:pt x="1166424" y="949466"/>
                </a:lnTo>
                <a:lnTo>
                  <a:pt x="1199197" y="924163"/>
                </a:lnTo>
                <a:lnTo>
                  <a:pt x="1224519" y="891398"/>
                </a:lnTo>
                <a:lnTo>
                  <a:pt x="1240846" y="852707"/>
                </a:lnTo>
                <a:lnTo>
                  <a:pt x="1246631" y="809625"/>
                </a:lnTo>
                <a:lnTo>
                  <a:pt x="1246631" y="161925"/>
                </a:lnTo>
                <a:lnTo>
                  <a:pt x="1240846" y="118886"/>
                </a:lnTo>
                <a:lnTo>
                  <a:pt x="1224519" y="80207"/>
                </a:lnTo>
                <a:lnTo>
                  <a:pt x="1199197" y="47434"/>
                </a:lnTo>
                <a:lnTo>
                  <a:pt x="1166424" y="22112"/>
                </a:lnTo>
                <a:lnTo>
                  <a:pt x="1127745" y="5785"/>
                </a:lnTo>
                <a:lnTo>
                  <a:pt x="1084706" y="0"/>
                </a:lnTo>
                <a:close/>
              </a:path>
            </a:pathLst>
          </a:custGeom>
          <a:solidFill>
            <a:srgbClr val="5388F5"/>
          </a:solidFill>
        </p:spPr>
        <p:txBody>
          <a:bodyPr wrap="square" lIns="0" tIns="0" rIns="0" bIns="0" rtlCol="0"/>
          <a:lstStyle/>
          <a:p>
            <a:endParaRPr sz="1485"/>
          </a:p>
        </p:txBody>
      </p:sp>
      <p:sp>
        <p:nvSpPr>
          <p:cNvPr id="38" name="object 38"/>
          <p:cNvSpPr txBox="1"/>
          <p:nvPr/>
        </p:nvSpPr>
        <p:spPr>
          <a:xfrm>
            <a:off x="6103562" y="3574286"/>
            <a:ext cx="839247" cy="253916"/>
          </a:xfrm>
          <a:prstGeom prst="rect">
            <a:avLst/>
          </a:prstGeom>
        </p:spPr>
        <p:txBody>
          <a:bodyPr vert="horz" wrap="square" lIns="0" tIns="0" rIns="0" bIns="0" rtlCol="0">
            <a:spAutoFit/>
          </a:bodyPr>
          <a:lstStyle/>
          <a:p>
            <a:pPr marL="10478"/>
            <a:r>
              <a:rPr sz="1650" b="1" spc="-4" dirty="0">
                <a:solidFill>
                  <a:srgbClr val="FFFFFF"/>
                </a:solidFill>
                <a:latin typeface="Calibri"/>
                <a:cs typeface="Calibri"/>
              </a:rPr>
              <a:t>Server</a:t>
            </a:r>
            <a:r>
              <a:rPr sz="1650" b="1" spc="-58" dirty="0">
                <a:solidFill>
                  <a:srgbClr val="FFFFFF"/>
                </a:solidFill>
                <a:latin typeface="Calibri"/>
                <a:cs typeface="Calibri"/>
              </a:rPr>
              <a:t> </a:t>
            </a:r>
            <a:r>
              <a:rPr sz="1650" b="1" dirty="0">
                <a:solidFill>
                  <a:srgbClr val="FFFFFF"/>
                </a:solidFill>
                <a:latin typeface="Calibri"/>
                <a:cs typeface="Calibri"/>
              </a:rPr>
              <a:t>#1</a:t>
            </a:r>
            <a:endParaRPr sz="1650">
              <a:latin typeface="Calibri"/>
              <a:cs typeface="Calibri"/>
            </a:endParaRPr>
          </a:p>
        </p:txBody>
      </p:sp>
      <p:sp>
        <p:nvSpPr>
          <p:cNvPr id="39" name="object 39"/>
          <p:cNvSpPr/>
          <p:nvPr/>
        </p:nvSpPr>
        <p:spPr>
          <a:xfrm>
            <a:off x="6091933" y="3936491"/>
            <a:ext cx="857583" cy="342615"/>
          </a:xfrm>
          <a:custGeom>
            <a:avLst/>
            <a:gdLst/>
            <a:ahLst/>
            <a:cxnLst/>
            <a:rect l="l" t="t" r="r" b="b"/>
            <a:pathLst>
              <a:path w="1039495" h="415289">
                <a:moveTo>
                  <a:pt x="969772" y="0"/>
                </a:moveTo>
                <a:lnTo>
                  <a:pt x="69215" y="0"/>
                </a:lnTo>
                <a:lnTo>
                  <a:pt x="42273" y="5439"/>
                </a:lnTo>
                <a:lnTo>
                  <a:pt x="20272" y="20272"/>
                </a:lnTo>
                <a:lnTo>
                  <a:pt x="5439" y="42273"/>
                </a:lnTo>
                <a:lnTo>
                  <a:pt x="0" y="69214"/>
                </a:lnTo>
                <a:lnTo>
                  <a:pt x="0" y="345947"/>
                </a:lnTo>
                <a:lnTo>
                  <a:pt x="5439" y="372889"/>
                </a:lnTo>
                <a:lnTo>
                  <a:pt x="20272" y="394890"/>
                </a:lnTo>
                <a:lnTo>
                  <a:pt x="42273" y="409723"/>
                </a:lnTo>
                <a:lnTo>
                  <a:pt x="69215" y="415163"/>
                </a:lnTo>
                <a:lnTo>
                  <a:pt x="969772" y="415163"/>
                </a:lnTo>
                <a:lnTo>
                  <a:pt x="996713" y="409723"/>
                </a:lnTo>
                <a:lnTo>
                  <a:pt x="1018714" y="394890"/>
                </a:lnTo>
                <a:lnTo>
                  <a:pt x="1033547" y="372889"/>
                </a:lnTo>
                <a:lnTo>
                  <a:pt x="1038987" y="345947"/>
                </a:lnTo>
                <a:lnTo>
                  <a:pt x="1038987" y="69214"/>
                </a:lnTo>
                <a:lnTo>
                  <a:pt x="1033547" y="42273"/>
                </a:lnTo>
                <a:lnTo>
                  <a:pt x="1018714" y="20272"/>
                </a:lnTo>
                <a:lnTo>
                  <a:pt x="996713" y="5439"/>
                </a:lnTo>
                <a:lnTo>
                  <a:pt x="969772" y="0"/>
                </a:lnTo>
                <a:close/>
              </a:path>
            </a:pathLst>
          </a:custGeom>
          <a:solidFill>
            <a:srgbClr val="00B7FF"/>
          </a:solidFill>
        </p:spPr>
        <p:txBody>
          <a:bodyPr wrap="square" lIns="0" tIns="0" rIns="0" bIns="0" rtlCol="0"/>
          <a:lstStyle/>
          <a:p>
            <a:endParaRPr sz="1485"/>
          </a:p>
        </p:txBody>
      </p:sp>
      <p:sp>
        <p:nvSpPr>
          <p:cNvPr id="40" name="object 40"/>
          <p:cNvSpPr/>
          <p:nvPr/>
        </p:nvSpPr>
        <p:spPr>
          <a:xfrm>
            <a:off x="6091933" y="3936491"/>
            <a:ext cx="857583" cy="342615"/>
          </a:xfrm>
          <a:custGeom>
            <a:avLst/>
            <a:gdLst/>
            <a:ahLst/>
            <a:cxnLst/>
            <a:rect l="l" t="t" r="r" b="b"/>
            <a:pathLst>
              <a:path w="1039495" h="415289">
                <a:moveTo>
                  <a:pt x="0" y="69214"/>
                </a:moveTo>
                <a:lnTo>
                  <a:pt x="5439" y="42273"/>
                </a:lnTo>
                <a:lnTo>
                  <a:pt x="20272" y="20272"/>
                </a:lnTo>
                <a:lnTo>
                  <a:pt x="42273" y="5439"/>
                </a:lnTo>
                <a:lnTo>
                  <a:pt x="69215" y="0"/>
                </a:lnTo>
                <a:lnTo>
                  <a:pt x="969772" y="0"/>
                </a:lnTo>
                <a:lnTo>
                  <a:pt x="996713" y="5439"/>
                </a:lnTo>
                <a:lnTo>
                  <a:pt x="1018714" y="20272"/>
                </a:lnTo>
                <a:lnTo>
                  <a:pt x="1033547" y="42273"/>
                </a:lnTo>
                <a:lnTo>
                  <a:pt x="1038987" y="69214"/>
                </a:lnTo>
                <a:lnTo>
                  <a:pt x="1038987" y="345947"/>
                </a:lnTo>
                <a:lnTo>
                  <a:pt x="1033547" y="372889"/>
                </a:lnTo>
                <a:lnTo>
                  <a:pt x="1018714" y="394890"/>
                </a:lnTo>
                <a:lnTo>
                  <a:pt x="996713" y="409723"/>
                </a:lnTo>
                <a:lnTo>
                  <a:pt x="969772" y="415163"/>
                </a:lnTo>
                <a:lnTo>
                  <a:pt x="69215" y="415163"/>
                </a:lnTo>
                <a:lnTo>
                  <a:pt x="42273" y="409723"/>
                </a:lnTo>
                <a:lnTo>
                  <a:pt x="20272" y="394890"/>
                </a:lnTo>
                <a:lnTo>
                  <a:pt x="5439" y="372889"/>
                </a:lnTo>
                <a:lnTo>
                  <a:pt x="0" y="345947"/>
                </a:lnTo>
                <a:lnTo>
                  <a:pt x="0" y="69214"/>
                </a:lnTo>
                <a:close/>
              </a:path>
            </a:pathLst>
          </a:custGeom>
          <a:ln w="15875">
            <a:solidFill>
              <a:srgbClr val="4D4D4F"/>
            </a:solidFill>
          </a:ln>
        </p:spPr>
        <p:txBody>
          <a:bodyPr wrap="square" lIns="0" tIns="0" rIns="0" bIns="0" rtlCol="0"/>
          <a:lstStyle/>
          <a:p>
            <a:endParaRPr sz="1485"/>
          </a:p>
        </p:txBody>
      </p:sp>
      <p:sp>
        <p:nvSpPr>
          <p:cNvPr id="41" name="object 41"/>
          <p:cNvSpPr txBox="1"/>
          <p:nvPr/>
        </p:nvSpPr>
        <p:spPr>
          <a:xfrm>
            <a:off x="6284091" y="3982803"/>
            <a:ext cx="474107" cy="228524"/>
          </a:xfrm>
          <a:prstGeom prst="rect">
            <a:avLst/>
          </a:prstGeom>
        </p:spPr>
        <p:txBody>
          <a:bodyPr vert="horz" wrap="square" lIns="0" tIns="0" rIns="0" bIns="0" rtlCol="0">
            <a:spAutoFit/>
          </a:bodyPr>
          <a:lstStyle/>
          <a:p>
            <a:pPr marL="10478"/>
            <a:r>
              <a:rPr sz="1485" dirty="0">
                <a:solidFill>
                  <a:srgbClr val="FFFFFF"/>
                </a:solidFill>
                <a:latin typeface="Calibri"/>
                <a:cs typeface="Calibri"/>
              </a:rPr>
              <a:t>A</a:t>
            </a:r>
            <a:r>
              <a:rPr sz="1485" spc="-4" dirty="0">
                <a:solidFill>
                  <a:srgbClr val="FFFFFF"/>
                </a:solidFill>
                <a:latin typeface="Calibri"/>
                <a:cs typeface="Calibri"/>
              </a:rPr>
              <a:t>g</a:t>
            </a:r>
            <a:r>
              <a:rPr sz="1485" dirty="0">
                <a:solidFill>
                  <a:srgbClr val="FFFFFF"/>
                </a:solidFill>
                <a:latin typeface="Calibri"/>
                <a:cs typeface="Calibri"/>
              </a:rPr>
              <a:t>e</a:t>
            </a:r>
            <a:r>
              <a:rPr sz="1485" spc="-9" dirty="0">
                <a:solidFill>
                  <a:srgbClr val="FFFFFF"/>
                </a:solidFill>
                <a:latin typeface="Calibri"/>
                <a:cs typeface="Calibri"/>
              </a:rPr>
              <a:t>n</a:t>
            </a:r>
            <a:r>
              <a:rPr sz="1485" dirty="0">
                <a:solidFill>
                  <a:srgbClr val="FFFFFF"/>
                </a:solidFill>
                <a:latin typeface="Calibri"/>
                <a:cs typeface="Calibri"/>
              </a:rPr>
              <a:t>t</a:t>
            </a:r>
            <a:endParaRPr sz="1485">
              <a:latin typeface="Calibri"/>
              <a:cs typeface="Calibri"/>
            </a:endParaRPr>
          </a:p>
        </p:txBody>
      </p:sp>
      <p:sp>
        <p:nvSpPr>
          <p:cNvPr id="42" name="object 42"/>
          <p:cNvSpPr/>
          <p:nvPr/>
        </p:nvSpPr>
        <p:spPr>
          <a:xfrm>
            <a:off x="6008847" y="4495991"/>
            <a:ext cx="1028891" cy="801529"/>
          </a:xfrm>
          <a:custGeom>
            <a:avLst/>
            <a:gdLst/>
            <a:ahLst/>
            <a:cxnLst/>
            <a:rect l="l" t="t" r="r" b="b"/>
            <a:pathLst>
              <a:path w="1247140" h="971550">
                <a:moveTo>
                  <a:pt x="1084706" y="0"/>
                </a:moveTo>
                <a:lnTo>
                  <a:pt x="161925" y="0"/>
                </a:lnTo>
                <a:lnTo>
                  <a:pt x="118886" y="5785"/>
                </a:lnTo>
                <a:lnTo>
                  <a:pt x="80207" y="22112"/>
                </a:lnTo>
                <a:lnTo>
                  <a:pt x="47434" y="47434"/>
                </a:lnTo>
                <a:lnTo>
                  <a:pt x="22112" y="80207"/>
                </a:lnTo>
                <a:lnTo>
                  <a:pt x="5785" y="118886"/>
                </a:lnTo>
                <a:lnTo>
                  <a:pt x="0" y="161925"/>
                </a:lnTo>
                <a:lnTo>
                  <a:pt x="0" y="809625"/>
                </a:lnTo>
                <a:lnTo>
                  <a:pt x="5785" y="852663"/>
                </a:lnTo>
                <a:lnTo>
                  <a:pt x="22112" y="891342"/>
                </a:lnTo>
                <a:lnTo>
                  <a:pt x="47434" y="924115"/>
                </a:lnTo>
                <a:lnTo>
                  <a:pt x="80207" y="949437"/>
                </a:lnTo>
                <a:lnTo>
                  <a:pt x="118886" y="965764"/>
                </a:lnTo>
                <a:lnTo>
                  <a:pt x="161925" y="971550"/>
                </a:lnTo>
                <a:lnTo>
                  <a:pt x="1084706" y="971550"/>
                </a:lnTo>
                <a:lnTo>
                  <a:pt x="1127745" y="965764"/>
                </a:lnTo>
                <a:lnTo>
                  <a:pt x="1166424" y="949437"/>
                </a:lnTo>
                <a:lnTo>
                  <a:pt x="1199197" y="924115"/>
                </a:lnTo>
                <a:lnTo>
                  <a:pt x="1224519" y="891342"/>
                </a:lnTo>
                <a:lnTo>
                  <a:pt x="1240846" y="852663"/>
                </a:lnTo>
                <a:lnTo>
                  <a:pt x="1246631" y="809625"/>
                </a:lnTo>
                <a:lnTo>
                  <a:pt x="1246631" y="161925"/>
                </a:lnTo>
                <a:lnTo>
                  <a:pt x="1240846" y="118886"/>
                </a:lnTo>
                <a:lnTo>
                  <a:pt x="1224519" y="80207"/>
                </a:lnTo>
                <a:lnTo>
                  <a:pt x="1199197" y="47434"/>
                </a:lnTo>
                <a:lnTo>
                  <a:pt x="1166424" y="22112"/>
                </a:lnTo>
                <a:lnTo>
                  <a:pt x="1127745" y="5785"/>
                </a:lnTo>
                <a:lnTo>
                  <a:pt x="1084706" y="0"/>
                </a:lnTo>
                <a:close/>
              </a:path>
            </a:pathLst>
          </a:custGeom>
          <a:solidFill>
            <a:srgbClr val="5388F5"/>
          </a:solidFill>
        </p:spPr>
        <p:txBody>
          <a:bodyPr wrap="square" lIns="0" tIns="0" rIns="0" bIns="0" rtlCol="0"/>
          <a:lstStyle/>
          <a:p>
            <a:endParaRPr sz="1485"/>
          </a:p>
        </p:txBody>
      </p:sp>
      <p:sp>
        <p:nvSpPr>
          <p:cNvPr id="43" name="object 43"/>
          <p:cNvSpPr txBox="1"/>
          <p:nvPr/>
        </p:nvSpPr>
        <p:spPr>
          <a:xfrm>
            <a:off x="6103562" y="4521032"/>
            <a:ext cx="839247" cy="253916"/>
          </a:xfrm>
          <a:prstGeom prst="rect">
            <a:avLst/>
          </a:prstGeom>
        </p:spPr>
        <p:txBody>
          <a:bodyPr vert="horz" wrap="square" lIns="0" tIns="0" rIns="0" bIns="0" rtlCol="0">
            <a:spAutoFit/>
          </a:bodyPr>
          <a:lstStyle/>
          <a:p>
            <a:pPr marL="10478"/>
            <a:r>
              <a:rPr sz="1650" b="1" spc="-4" dirty="0">
                <a:solidFill>
                  <a:srgbClr val="FFFFFF"/>
                </a:solidFill>
                <a:latin typeface="Calibri"/>
                <a:cs typeface="Calibri"/>
              </a:rPr>
              <a:t>Server</a:t>
            </a:r>
            <a:r>
              <a:rPr sz="1650" b="1" spc="-58" dirty="0">
                <a:solidFill>
                  <a:srgbClr val="FFFFFF"/>
                </a:solidFill>
                <a:latin typeface="Calibri"/>
                <a:cs typeface="Calibri"/>
              </a:rPr>
              <a:t> </a:t>
            </a:r>
            <a:r>
              <a:rPr sz="1650" b="1" dirty="0">
                <a:solidFill>
                  <a:srgbClr val="FFFFFF"/>
                </a:solidFill>
                <a:latin typeface="Calibri"/>
                <a:cs typeface="Calibri"/>
              </a:rPr>
              <a:t>#2</a:t>
            </a:r>
            <a:endParaRPr sz="1650">
              <a:latin typeface="Calibri"/>
              <a:cs typeface="Calibri"/>
            </a:endParaRPr>
          </a:p>
        </p:txBody>
      </p:sp>
      <p:sp>
        <p:nvSpPr>
          <p:cNvPr id="44" name="object 44"/>
          <p:cNvSpPr/>
          <p:nvPr/>
        </p:nvSpPr>
        <p:spPr>
          <a:xfrm>
            <a:off x="6091933" y="4883239"/>
            <a:ext cx="857583" cy="342615"/>
          </a:xfrm>
          <a:custGeom>
            <a:avLst/>
            <a:gdLst/>
            <a:ahLst/>
            <a:cxnLst/>
            <a:rect l="l" t="t" r="r" b="b"/>
            <a:pathLst>
              <a:path w="1039495" h="415289">
                <a:moveTo>
                  <a:pt x="969772" y="0"/>
                </a:moveTo>
                <a:lnTo>
                  <a:pt x="69215" y="0"/>
                </a:lnTo>
                <a:lnTo>
                  <a:pt x="42273" y="5437"/>
                </a:lnTo>
                <a:lnTo>
                  <a:pt x="20272" y="20256"/>
                </a:lnTo>
                <a:lnTo>
                  <a:pt x="5439" y="42219"/>
                </a:lnTo>
                <a:lnTo>
                  <a:pt x="0" y="69088"/>
                </a:lnTo>
                <a:lnTo>
                  <a:pt x="0" y="345821"/>
                </a:lnTo>
                <a:lnTo>
                  <a:pt x="5439" y="372762"/>
                </a:lnTo>
                <a:lnTo>
                  <a:pt x="20272" y="394763"/>
                </a:lnTo>
                <a:lnTo>
                  <a:pt x="42273" y="409596"/>
                </a:lnTo>
                <a:lnTo>
                  <a:pt x="69215" y="415036"/>
                </a:lnTo>
                <a:lnTo>
                  <a:pt x="969772" y="415036"/>
                </a:lnTo>
                <a:lnTo>
                  <a:pt x="996713" y="409596"/>
                </a:lnTo>
                <a:lnTo>
                  <a:pt x="1018714" y="394763"/>
                </a:lnTo>
                <a:lnTo>
                  <a:pt x="1033547" y="372762"/>
                </a:lnTo>
                <a:lnTo>
                  <a:pt x="1038987" y="345821"/>
                </a:lnTo>
                <a:lnTo>
                  <a:pt x="1038987" y="69088"/>
                </a:lnTo>
                <a:lnTo>
                  <a:pt x="1033547" y="42219"/>
                </a:lnTo>
                <a:lnTo>
                  <a:pt x="1018714" y="20256"/>
                </a:lnTo>
                <a:lnTo>
                  <a:pt x="996713" y="5437"/>
                </a:lnTo>
                <a:lnTo>
                  <a:pt x="969772" y="0"/>
                </a:lnTo>
                <a:close/>
              </a:path>
            </a:pathLst>
          </a:custGeom>
          <a:solidFill>
            <a:srgbClr val="00B7FF"/>
          </a:solidFill>
        </p:spPr>
        <p:txBody>
          <a:bodyPr wrap="square" lIns="0" tIns="0" rIns="0" bIns="0" rtlCol="0"/>
          <a:lstStyle/>
          <a:p>
            <a:endParaRPr sz="1485"/>
          </a:p>
        </p:txBody>
      </p:sp>
      <p:sp>
        <p:nvSpPr>
          <p:cNvPr id="45" name="object 45"/>
          <p:cNvSpPr/>
          <p:nvPr/>
        </p:nvSpPr>
        <p:spPr>
          <a:xfrm>
            <a:off x="6091933" y="4883239"/>
            <a:ext cx="857583" cy="342615"/>
          </a:xfrm>
          <a:custGeom>
            <a:avLst/>
            <a:gdLst/>
            <a:ahLst/>
            <a:cxnLst/>
            <a:rect l="l" t="t" r="r" b="b"/>
            <a:pathLst>
              <a:path w="1039495" h="415289">
                <a:moveTo>
                  <a:pt x="0" y="69088"/>
                </a:moveTo>
                <a:lnTo>
                  <a:pt x="5439" y="42219"/>
                </a:lnTo>
                <a:lnTo>
                  <a:pt x="20272" y="20256"/>
                </a:lnTo>
                <a:lnTo>
                  <a:pt x="42273" y="5437"/>
                </a:lnTo>
                <a:lnTo>
                  <a:pt x="69215" y="0"/>
                </a:lnTo>
                <a:lnTo>
                  <a:pt x="969772" y="0"/>
                </a:lnTo>
                <a:lnTo>
                  <a:pt x="996713" y="5437"/>
                </a:lnTo>
                <a:lnTo>
                  <a:pt x="1018714" y="20256"/>
                </a:lnTo>
                <a:lnTo>
                  <a:pt x="1033547" y="42219"/>
                </a:lnTo>
                <a:lnTo>
                  <a:pt x="1038987" y="69088"/>
                </a:lnTo>
                <a:lnTo>
                  <a:pt x="1038987" y="345821"/>
                </a:lnTo>
                <a:lnTo>
                  <a:pt x="1033547" y="372762"/>
                </a:lnTo>
                <a:lnTo>
                  <a:pt x="1018714" y="394763"/>
                </a:lnTo>
                <a:lnTo>
                  <a:pt x="996713" y="409596"/>
                </a:lnTo>
                <a:lnTo>
                  <a:pt x="969772" y="415036"/>
                </a:lnTo>
                <a:lnTo>
                  <a:pt x="69215" y="415036"/>
                </a:lnTo>
                <a:lnTo>
                  <a:pt x="42273" y="409596"/>
                </a:lnTo>
                <a:lnTo>
                  <a:pt x="20272" y="394763"/>
                </a:lnTo>
                <a:lnTo>
                  <a:pt x="5439" y="372762"/>
                </a:lnTo>
                <a:lnTo>
                  <a:pt x="0" y="345821"/>
                </a:lnTo>
                <a:lnTo>
                  <a:pt x="0" y="69088"/>
                </a:lnTo>
                <a:close/>
              </a:path>
            </a:pathLst>
          </a:custGeom>
          <a:ln w="15875">
            <a:solidFill>
              <a:srgbClr val="4D4D4F"/>
            </a:solidFill>
          </a:ln>
        </p:spPr>
        <p:txBody>
          <a:bodyPr wrap="square" lIns="0" tIns="0" rIns="0" bIns="0" rtlCol="0"/>
          <a:lstStyle/>
          <a:p>
            <a:endParaRPr sz="1485"/>
          </a:p>
        </p:txBody>
      </p:sp>
      <p:sp>
        <p:nvSpPr>
          <p:cNvPr id="46" name="object 46"/>
          <p:cNvSpPr txBox="1"/>
          <p:nvPr/>
        </p:nvSpPr>
        <p:spPr>
          <a:xfrm>
            <a:off x="6284091" y="4929759"/>
            <a:ext cx="474107" cy="228524"/>
          </a:xfrm>
          <a:prstGeom prst="rect">
            <a:avLst/>
          </a:prstGeom>
        </p:spPr>
        <p:txBody>
          <a:bodyPr vert="horz" wrap="square" lIns="0" tIns="0" rIns="0" bIns="0" rtlCol="0">
            <a:spAutoFit/>
          </a:bodyPr>
          <a:lstStyle/>
          <a:p>
            <a:pPr marL="10478"/>
            <a:r>
              <a:rPr sz="1485" dirty="0">
                <a:solidFill>
                  <a:srgbClr val="FFFFFF"/>
                </a:solidFill>
                <a:latin typeface="Calibri"/>
                <a:cs typeface="Calibri"/>
              </a:rPr>
              <a:t>A</a:t>
            </a:r>
            <a:r>
              <a:rPr sz="1485" spc="-4" dirty="0">
                <a:solidFill>
                  <a:srgbClr val="FFFFFF"/>
                </a:solidFill>
                <a:latin typeface="Calibri"/>
                <a:cs typeface="Calibri"/>
              </a:rPr>
              <a:t>g</a:t>
            </a:r>
            <a:r>
              <a:rPr sz="1485" dirty="0">
                <a:solidFill>
                  <a:srgbClr val="FFFFFF"/>
                </a:solidFill>
                <a:latin typeface="Calibri"/>
                <a:cs typeface="Calibri"/>
              </a:rPr>
              <a:t>e</a:t>
            </a:r>
            <a:r>
              <a:rPr sz="1485" spc="-9" dirty="0">
                <a:solidFill>
                  <a:srgbClr val="FFFFFF"/>
                </a:solidFill>
                <a:latin typeface="Calibri"/>
                <a:cs typeface="Calibri"/>
              </a:rPr>
              <a:t>n</a:t>
            </a:r>
            <a:r>
              <a:rPr sz="1485" dirty="0">
                <a:solidFill>
                  <a:srgbClr val="FFFFFF"/>
                </a:solidFill>
                <a:latin typeface="Calibri"/>
                <a:cs typeface="Calibri"/>
              </a:rPr>
              <a:t>t</a:t>
            </a:r>
            <a:endParaRPr sz="1485">
              <a:latin typeface="Calibri"/>
              <a:cs typeface="Calibri"/>
            </a:endParaRPr>
          </a:p>
        </p:txBody>
      </p:sp>
      <p:sp>
        <p:nvSpPr>
          <p:cNvPr id="47" name="object 47"/>
          <p:cNvSpPr/>
          <p:nvPr/>
        </p:nvSpPr>
        <p:spPr>
          <a:xfrm>
            <a:off x="6021420" y="5417278"/>
            <a:ext cx="1028891" cy="801529"/>
          </a:xfrm>
          <a:custGeom>
            <a:avLst/>
            <a:gdLst/>
            <a:ahLst/>
            <a:cxnLst/>
            <a:rect l="l" t="t" r="r" b="b"/>
            <a:pathLst>
              <a:path w="1247140" h="971550">
                <a:moveTo>
                  <a:pt x="1084833" y="0"/>
                </a:moveTo>
                <a:lnTo>
                  <a:pt x="161925" y="0"/>
                </a:lnTo>
                <a:lnTo>
                  <a:pt x="118886" y="5785"/>
                </a:lnTo>
                <a:lnTo>
                  <a:pt x="80207" y="22112"/>
                </a:lnTo>
                <a:lnTo>
                  <a:pt x="47434" y="47434"/>
                </a:lnTo>
                <a:lnTo>
                  <a:pt x="22112" y="80207"/>
                </a:lnTo>
                <a:lnTo>
                  <a:pt x="5785" y="118886"/>
                </a:lnTo>
                <a:lnTo>
                  <a:pt x="0" y="161925"/>
                </a:lnTo>
                <a:lnTo>
                  <a:pt x="0" y="809599"/>
                </a:lnTo>
                <a:lnTo>
                  <a:pt x="5785" y="852647"/>
                </a:lnTo>
                <a:lnTo>
                  <a:pt x="22112" y="891328"/>
                </a:lnTo>
                <a:lnTo>
                  <a:pt x="47434" y="924099"/>
                </a:lnTo>
                <a:lnTo>
                  <a:pt x="80207" y="949418"/>
                </a:lnTo>
                <a:lnTo>
                  <a:pt x="118886" y="965740"/>
                </a:lnTo>
                <a:lnTo>
                  <a:pt x="161925" y="971524"/>
                </a:lnTo>
                <a:lnTo>
                  <a:pt x="1084833" y="971524"/>
                </a:lnTo>
                <a:lnTo>
                  <a:pt x="1127872" y="965740"/>
                </a:lnTo>
                <a:lnTo>
                  <a:pt x="1166551" y="949418"/>
                </a:lnTo>
                <a:lnTo>
                  <a:pt x="1199324" y="924099"/>
                </a:lnTo>
                <a:lnTo>
                  <a:pt x="1224646" y="891328"/>
                </a:lnTo>
                <a:lnTo>
                  <a:pt x="1240973" y="852647"/>
                </a:lnTo>
                <a:lnTo>
                  <a:pt x="1246758" y="809599"/>
                </a:lnTo>
                <a:lnTo>
                  <a:pt x="1246758" y="161925"/>
                </a:lnTo>
                <a:lnTo>
                  <a:pt x="1240973" y="118886"/>
                </a:lnTo>
                <a:lnTo>
                  <a:pt x="1224646" y="80207"/>
                </a:lnTo>
                <a:lnTo>
                  <a:pt x="1199324" y="47434"/>
                </a:lnTo>
                <a:lnTo>
                  <a:pt x="1166551" y="22112"/>
                </a:lnTo>
                <a:lnTo>
                  <a:pt x="1127872" y="5785"/>
                </a:lnTo>
                <a:lnTo>
                  <a:pt x="1084833" y="0"/>
                </a:lnTo>
                <a:close/>
              </a:path>
            </a:pathLst>
          </a:custGeom>
          <a:solidFill>
            <a:srgbClr val="5388F5"/>
          </a:solidFill>
        </p:spPr>
        <p:txBody>
          <a:bodyPr wrap="square" lIns="0" tIns="0" rIns="0" bIns="0" rtlCol="0"/>
          <a:lstStyle/>
          <a:p>
            <a:endParaRPr sz="1485"/>
          </a:p>
        </p:txBody>
      </p:sp>
      <p:sp>
        <p:nvSpPr>
          <p:cNvPr id="48" name="object 48"/>
          <p:cNvSpPr/>
          <p:nvPr/>
        </p:nvSpPr>
        <p:spPr>
          <a:xfrm>
            <a:off x="6104611" y="5804493"/>
            <a:ext cx="857060" cy="342615"/>
          </a:xfrm>
          <a:custGeom>
            <a:avLst/>
            <a:gdLst/>
            <a:ahLst/>
            <a:cxnLst/>
            <a:rect l="l" t="t" r="r" b="b"/>
            <a:pathLst>
              <a:path w="1038859" h="415289">
                <a:moveTo>
                  <a:pt x="969645" y="0"/>
                </a:moveTo>
                <a:lnTo>
                  <a:pt x="69088" y="0"/>
                </a:lnTo>
                <a:lnTo>
                  <a:pt x="42165" y="5436"/>
                </a:lnTo>
                <a:lnTo>
                  <a:pt x="20208" y="20262"/>
                </a:lnTo>
                <a:lnTo>
                  <a:pt x="5419" y="42251"/>
                </a:lnTo>
                <a:lnTo>
                  <a:pt x="0" y="69176"/>
                </a:lnTo>
                <a:lnTo>
                  <a:pt x="0" y="345909"/>
                </a:lnTo>
                <a:lnTo>
                  <a:pt x="5419" y="372842"/>
                </a:lnTo>
                <a:lnTo>
                  <a:pt x="20208" y="394835"/>
                </a:lnTo>
                <a:lnTo>
                  <a:pt x="42165" y="409662"/>
                </a:lnTo>
                <a:lnTo>
                  <a:pt x="69088" y="415099"/>
                </a:lnTo>
                <a:lnTo>
                  <a:pt x="969645" y="415099"/>
                </a:lnTo>
                <a:lnTo>
                  <a:pt x="996586" y="409662"/>
                </a:lnTo>
                <a:lnTo>
                  <a:pt x="1018587" y="394835"/>
                </a:lnTo>
                <a:lnTo>
                  <a:pt x="1033420" y="372842"/>
                </a:lnTo>
                <a:lnTo>
                  <a:pt x="1038860" y="345909"/>
                </a:lnTo>
                <a:lnTo>
                  <a:pt x="1038860" y="69176"/>
                </a:lnTo>
                <a:lnTo>
                  <a:pt x="1033420" y="42251"/>
                </a:lnTo>
                <a:lnTo>
                  <a:pt x="1018587" y="20262"/>
                </a:lnTo>
                <a:lnTo>
                  <a:pt x="996586" y="5436"/>
                </a:lnTo>
                <a:lnTo>
                  <a:pt x="969645" y="0"/>
                </a:lnTo>
                <a:close/>
              </a:path>
            </a:pathLst>
          </a:custGeom>
          <a:solidFill>
            <a:srgbClr val="00B7FF"/>
          </a:solidFill>
        </p:spPr>
        <p:txBody>
          <a:bodyPr wrap="square" lIns="0" tIns="0" rIns="0" bIns="0" rtlCol="0"/>
          <a:lstStyle/>
          <a:p>
            <a:endParaRPr sz="1485"/>
          </a:p>
        </p:txBody>
      </p:sp>
      <p:sp>
        <p:nvSpPr>
          <p:cNvPr id="49" name="object 49"/>
          <p:cNvSpPr/>
          <p:nvPr/>
        </p:nvSpPr>
        <p:spPr>
          <a:xfrm>
            <a:off x="6104611" y="5804493"/>
            <a:ext cx="857060" cy="342615"/>
          </a:xfrm>
          <a:custGeom>
            <a:avLst/>
            <a:gdLst/>
            <a:ahLst/>
            <a:cxnLst/>
            <a:rect l="l" t="t" r="r" b="b"/>
            <a:pathLst>
              <a:path w="1038859" h="415289">
                <a:moveTo>
                  <a:pt x="0" y="69176"/>
                </a:moveTo>
                <a:lnTo>
                  <a:pt x="5419" y="42251"/>
                </a:lnTo>
                <a:lnTo>
                  <a:pt x="20208" y="20262"/>
                </a:lnTo>
                <a:lnTo>
                  <a:pt x="42165" y="5436"/>
                </a:lnTo>
                <a:lnTo>
                  <a:pt x="69088" y="0"/>
                </a:lnTo>
                <a:lnTo>
                  <a:pt x="969645" y="0"/>
                </a:lnTo>
                <a:lnTo>
                  <a:pt x="996586" y="5436"/>
                </a:lnTo>
                <a:lnTo>
                  <a:pt x="1018587" y="20262"/>
                </a:lnTo>
                <a:lnTo>
                  <a:pt x="1033420" y="42251"/>
                </a:lnTo>
                <a:lnTo>
                  <a:pt x="1038860" y="69176"/>
                </a:lnTo>
                <a:lnTo>
                  <a:pt x="1038860" y="345909"/>
                </a:lnTo>
                <a:lnTo>
                  <a:pt x="1033420" y="372842"/>
                </a:lnTo>
                <a:lnTo>
                  <a:pt x="1018587" y="394835"/>
                </a:lnTo>
                <a:lnTo>
                  <a:pt x="996586" y="409662"/>
                </a:lnTo>
                <a:lnTo>
                  <a:pt x="969645" y="415099"/>
                </a:lnTo>
                <a:lnTo>
                  <a:pt x="69088" y="415099"/>
                </a:lnTo>
                <a:lnTo>
                  <a:pt x="42165" y="409662"/>
                </a:lnTo>
                <a:lnTo>
                  <a:pt x="20208" y="394835"/>
                </a:lnTo>
                <a:lnTo>
                  <a:pt x="5419" y="372842"/>
                </a:lnTo>
                <a:lnTo>
                  <a:pt x="0" y="345909"/>
                </a:lnTo>
                <a:lnTo>
                  <a:pt x="0" y="69176"/>
                </a:lnTo>
                <a:close/>
              </a:path>
            </a:pathLst>
          </a:custGeom>
          <a:ln w="15875">
            <a:solidFill>
              <a:srgbClr val="4D4D4F"/>
            </a:solidFill>
          </a:ln>
        </p:spPr>
        <p:txBody>
          <a:bodyPr wrap="square" lIns="0" tIns="0" rIns="0" bIns="0" rtlCol="0"/>
          <a:lstStyle/>
          <a:p>
            <a:endParaRPr sz="1485"/>
          </a:p>
        </p:txBody>
      </p:sp>
      <p:sp>
        <p:nvSpPr>
          <p:cNvPr id="50" name="object 50"/>
          <p:cNvSpPr txBox="1"/>
          <p:nvPr/>
        </p:nvSpPr>
        <p:spPr>
          <a:xfrm>
            <a:off x="6116135" y="5442632"/>
            <a:ext cx="839247" cy="636328"/>
          </a:xfrm>
          <a:prstGeom prst="rect">
            <a:avLst/>
          </a:prstGeom>
        </p:spPr>
        <p:txBody>
          <a:bodyPr vert="horz" wrap="square" lIns="0" tIns="0" rIns="0" bIns="0" rtlCol="0">
            <a:spAutoFit/>
          </a:bodyPr>
          <a:lstStyle/>
          <a:p>
            <a:pPr algn="ctr">
              <a:lnSpc>
                <a:spcPct val="100000"/>
              </a:lnSpc>
            </a:pPr>
            <a:r>
              <a:rPr sz="1650" b="1" spc="-4" dirty="0">
                <a:solidFill>
                  <a:srgbClr val="FFFFFF"/>
                </a:solidFill>
                <a:latin typeface="Calibri"/>
                <a:cs typeface="Calibri"/>
              </a:rPr>
              <a:t>Server</a:t>
            </a:r>
            <a:r>
              <a:rPr sz="1650" b="1" spc="-58" dirty="0">
                <a:solidFill>
                  <a:srgbClr val="FFFFFF"/>
                </a:solidFill>
                <a:latin typeface="Calibri"/>
                <a:cs typeface="Calibri"/>
              </a:rPr>
              <a:t> </a:t>
            </a:r>
            <a:r>
              <a:rPr sz="1650" b="1" dirty="0">
                <a:solidFill>
                  <a:srgbClr val="FFFFFF"/>
                </a:solidFill>
                <a:latin typeface="Calibri"/>
                <a:cs typeface="Calibri"/>
              </a:rPr>
              <a:t>#3</a:t>
            </a:r>
            <a:endParaRPr sz="1650">
              <a:latin typeface="Calibri"/>
              <a:cs typeface="Calibri"/>
            </a:endParaRPr>
          </a:p>
          <a:p>
            <a:pPr algn="ctr">
              <a:spcBef>
                <a:spcPts val="1233"/>
              </a:spcBef>
            </a:pPr>
            <a:r>
              <a:rPr sz="1485" spc="-4" dirty="0">
                <a:solidFill>
                  <a:srgbClr val="FFFFFF"/>
                </a:solidFill>
                <a:latin typeface="Calibri"/>
                <a:cs typeface="Calibri"/>
              </a:rPr>
              <a:t>Agent</a:t>
            </a:r>
            <a:endParaRPr sz="1485">
              <a:latin typeface="Calibri"/>
              <a:cs typeface="Calibri"/>
            </a:endParaRPr>
          </a:p>
        </p:txBody>
      </p:sp>
      <p:sp>
        <p:nvSpPr>
          <p:cNvPr id="51" name="object 51"/>
          <p:cNvSpPr/>
          <p:nvPr/>
        </p:nvSpPr>
        <p:spPr>
          <a:xfrm>
            <a:off x="7587952" y="4596601"/>
            <a:ext cx="1391936" cy="717185"/>
          </a:xfrm>
          <a:custGeom>
            <a:avLst/>
            <a:gdLst/>
            <a:ahLst/>
            <a:cxnLst/>
            <a:rect l="l" t="t" r="r" b="b"/>
            <a:pathLst>
              <a:path w="1687195" h="869314">
                <a:moveTo>
                  <a:pt x="1080023" y="787241"/>
                </a:moveTo>
                <a:lnTo>
                  <a:pt x="643460" y="787241"/>
                </a:lnTo>
                <a:lnTo>
                  <a:pt x="671852" y="812174"/>
                </a:lnTo>
                <a:lnTo>
                  <a:pt x="705626" y="833167"/>
                </a:lnTo>
                <a:lnTo>
                  <a:pt x="743972" y="849802"/>
                </a:lnTo>
                <a:lnTo>
                  <a:pt x="786081" y="861663"/>
                </a:lnTo>
                <a:lnTo>
                  <a:pt x="838468" y="868901"/>
                </a:lnTo>
                <a:lnTo>
                  <a:pt x="890262" y="868658"/>
                </a:lnTo>
                <a:lnTo>
                  <a:pt x="940142" y="861428"/>
                </a:lnTo>
                <a:lnTo>
                  <a:pt x="986788" y="847709"/>
                </a:lnTo>
                <a:lnTo>
                  <a:pt x="1028880" y="827994"/>
                </a:lnTo>
                <a:lnTo>
                  <a:pt x="1065098" y="802780"/>
                </a:lnTo>
                <a:lnTo>
                  <a:pt x="1080023" y="787241"/>
                </a:lnTo>
                <a:close/>
              </a:path>
              <a:path w="1687195" h="869314">
                <a:moveTo>
                  <a:pt x="422067" y="75971"/>
                </a:moveTo>
                <a:lnTo>
                  <a:pt x="378157" y="77565"/>
                </a:lnTo>
                <a:lnTo>
                  <a:pt x="326278" y="86337"/>
                </a:lnTo>
                <a:lnTo>
                  <a:pt x="279355" y="101717"/>
                </a:lnTo>
                <a:lnTo>
                  <a:pt x="238296" y="122867"/>
                </a:lnTo>
                <a:lnTo>
                  <a:pt x="204008" y="148955"/>
                </a:lnTo>
                <a:lnTo>
                  <a:pt x="177400" y="179144"/>
                </a:lnTo>
                <a:lnTo>
                  <a:pt x="150854" y="248487"/>
                </a:lnTo>
                <a:lnTo>
                  <a:pt x="152732" y="285972"/>
                </a:lnTo>
                <a:lnTo>
                  <a:pt x="151208" y="288639"/>
                </a:lnTo>
                <a:lnTo>
                  <a:pt x="112243" y="294822"/>
                </a:lnTo>
                <a:lnTo>
                  <a:pt x="46409" y="324715"/>
                </a:lnTo>
                <a:lnTo>
                  <a:pt x="2720" y="382963"/>
                </a:lnTo>
                <a:lnTo>
                  <a:pt x="0" y="419923"/>
                </a:lnTo>
                <a:lnTo>
                  <a:pt x="13140" y="455378"/>
                </a:lnTo>
                <a:lnTo>
                  <a:pt x="41143" y="486638"/>
                </a:lnTo>
                <a:lnTo>
                  <a:pt x="83009" y="511016"/>
                </a:lnTo>
                <a:lnTo>
                  <a:pt x="60716" y="531830"/>
                </a:lnTo>
                <a:lnTo>
                  <a:pt x="45544" y="555228"/>
                </a:lnTo>
                <a:lnTo>
                  <a:pt x="37896" y="580364"/>
                </a:lnTo>
                <a:lnTo>
                  <a:pt x="38178" y="606393"/>
                </a:lnTo>
                <a:lnTo>
                  <a:pt x="53100" y="643060"/>
                </a:lnTo>
                <a:lnTo>
                  <a:pt x="82542" y="673571"/>
                </a:lnTo>
                <a:lnTo>
                  <a:pt x="123409" y="696187"/>
                </a:lnTo>
                <a:lnTo>
                  <a:pt x="172603" y="709171"/>
                </a:lnTo>
                <a:lnTo>
                  <a:pt x="227027" y="710787"/>
                </a:lnTo>
                <a:lnTo>
                  <a:pt x="228043" y="712057"/>
                </a:lnTo>
                <a:lnTo>
                  <a:pt x="262260" y="745569"/>
                </a:lnTo>
                <a:lnTo>
                  <a:pt x="300508" y="771295"/>
                </a:lnTo>
                <a:lnTo>
                  <a:pt x="343777" y="791568"/>
                </a:lnTo>
                <a:lnTo>
                  <a:pt x="390900" y="806184"/>
                </a:lnTo>
                <a:lnTo>
                  <a:pt x="440710" y="814939"/>
                </a:lnTo>
                <a:lnTo>
                  <a:pt x="492038" y="817627"/>
                </a:lnTo>
                <a:lnTo>
                  <a:pt x="543718" y="814043"/>
                </a:lnTo>
                <a:lnTo>
                  <a:pt x="594581" y="803982"/>
                </a:lnTo>
                <a:lnTo>
                  <a:pt x="643460" y="787241"/>
                </a:lnTo>
                <a:lnTo>
                  <a:pt x="1080023" y="787241"/>
                </a:lnTo>
                <a:lnTo>
                  <a:pt x="1094121" y="772563"/>
                </a:lnTo>
                <a:lnTo>
                  <a:pt x="1114630" y="737838"/>
                </a:lnTo>
                <a:lnTo>
                  <a:pt x="1351230" y="737838"/>
                </a:lnTo>
                <a:lnTo>
                  <a:pt x="1409094" y="703560"/>
                </a:lnTo>
                <a:lnTo>
                  <a:pt x="1436072" y="674290"/>
                </a:lnTo>
                <a:lnTo>
                  <a:pt x="1459816" y="604742"/>
                </a:lnTo>
                <a:lnTo>
                  <a:pt x="1493018" y="599902"/>
                </a:lnTo>
                <a:lnTo>
                  <a:pt x="1555185" y="581507"/>
                </a:lnTo>
                <a:lnTo>
                  <a:pt x="1627216" y="538382"/>
                </a:lnTo>
                <a:lnTo>
                  <a:pt x="1659233" y="503522"/>
                </a:lnTo>
                <a:lnTo>
                  <a:pt x="1679149" y="465149"/>
                </a:lnTo>
                <a:lnTo>
                  <a:pt x="1686675" y="424828"/>
                </a:lnTo>
                <a:lnTo>
                  <a:pt x="1681523" y="384123"/>
                </a:lnTo>
                <a:lnTo>
                  <a:pt x="1663403" y="344598"/>
                </a:lnTo>
                <a:lnTo>
                  <a:pt x="1632028" y="307816"/>
                </a:lnTo>
                <a:lnTo>
                  <a:pt x="1635838" y="301593"/>
                </a:lnTo>
                <a:lnTo>
                  <a:pt x="1639013" y="295243"/>
                </a:lnTo>
                <a:lnTo>
                  <a:pt x="1641553" y="288639"/>
                </a:lnTo>
                <a:lnTo>
                  <a:pt x="1648929" y="249680"/>
                </a:lnTo>
                <a:lnTo>
                  <a:pt x="1641760" y="212044"/>
                </a:lnTo>
                <a:lnTo>
                  <a:pt x="1621439" y="177434"/>
                </a:lnTo>
                <a:lnTo>
                  <a:pt x="1589360" y="147556"/>
                </a:lnTo>
                <a:lnTo>
                  <a:pt x="1546917" y="124112"/>
                </a:lnTo>
                <a:lnTo>
                  <a:pt x="1495503" y="108807"/>
                </a:lnTo>
                <a:lnTo>
                  <a:pt x="1492590" y="101314"/>
                </a:lnTo>
                <a:lnTo>
                  <a:pt x="546940" y="101314"/>
                </a:lnTo>
                <a:lnTo>
                  <a:pt x="507316" y="87977"/>
                </a:lnTo>
                <a:lnTo>
                  <a:pt x="465406" y="79486"/>
                </a:lnTo>
                <a:lnTo>
                  <a:pt x="422067" y="75971"/>
                </a:lnTo>
                <a:close/>
              </a:path>
              <a:path w="1687195" h="869314">
                <a:moveTo>
                  <a:pt x="1351230" y="737838"/>
                </a:moveTo>
                <a:lnTo>
                  <a:pt x="1114630" y="737838"/>
                </a:lnTo>
                <a:lnTo>
                  <a:pt x="1142062" y="748109"/>
                </a:lnTo>
                <a:lnTo>
                  <a:pt x="1171113" y="755618"/>
                </a:lnTo>
                <a:lnTo>
                  <a:pt x="1201355" y="760269"/>
                </a:lnTo>
                <a:lnTo>
                  <a:pt x="1232359" y="761968"/>
                </a:lnTo>
                <a:lnTo>
                  <a:pt x="1284134" y="758050"/>
                </a:lnTo>
                <a:lnTo>
                  <a:pt x="1331759" y="746382"/>
                </a:lnTo>
                <a:lnTo>
                  <a:pt x="1351230" y="737838"/>
                </a:lnTo>
                <a:close/>
              </a:path>
              <a:path w="1687195" h="869314">
                <a:moveTo>
                  <a:pt x="722181" y="23703"/>
                </a:moveTo>
                <a:lnTo>
                  <a:pt x="669733" y="30019"/>
                </a:lnTo>
                <a:lnTo>
                  <a:pt x="621254" y="45448"/>
                </a:lnTo>
                <a:lnTo>
                  <a:pt x="579428" y="69407"/>
                </a:lnTo>
                <a:lnTo>
                  <a:pt x="546940" y="101314"/>
                </a:lnTo>
                <a:lnTo>
                  <a:pt x="1492590" y="101314"/>
                </a:lnTo>
                <a:lnTo>
                  <a:pt x="1486895" y="86661"/>
                </a:lnTo>
                <a:lnTo>
                  <a:pt x="1473119" y="66039"/>
                </a:lnTo>
                <a:lnTo>
                  <a:pt x="1472708" y="65627"/>
                </a:lnTo>
                <a:lnTo>
                  <a:pt x="876632" y="65627"/>
                </a:lnTo>
                <a:lnTo>
                  <a:pt x="865517" y="58487"/>
                </a:lnTo>
                <a:lnTo>
                  <a:pt x="853724" y="51943"/>
                </a:lnTo>
                <a:lnTo>
                  <a:pt x="841288" y="46017"/>
                </a:lnTo>
                <a:lnTo>
                  <a:pt x="828245" y="40735"/>
                </a:lnTo>
                <a:lnTo>
                  <a:pt x="775913" y="27080"/>
                </a:lnTo>
                <a:lnTo>
                  <a:pt x="722181" y="23703"/>
                </a:lnTo>
                <a:close/>
              </a:path>
              <a:path w="1687195" h="869314">
                <a:moveTo>
                  <a:pt x="1052969" y="562"/>
                </a:moveTo>
                <a:lnTo>
                  <a:pt x="1000350" y="1070"/>
                </a:lnTo>
                <a:lnTo>
                  <a:pt x="950901" y="12673"/>
                </a:lnTo>
                <a:lnTo>
                  <a:pt x="908402" y="34486"/>
                </a:lnTo>
                <a:lnTo>
                  <a:pt x="876632" y="65627"/>
                </a:lnTo>
                <a:lnTo>
                  <a:pt x="1472708" y="65627"/>
                </a:lnTo>
                <a:lnTo>
                  <a:pt x="1454533" y="47370"/>
                </a:lnTo>
                <a:lnTo>
                  <a:pt x="1453231" y="46450"/>
                </a:lnTo>
                <a:lnTo>
                  <a:pt x="1164414" y="46450"/>
                </a:lnTo>
                <a:lnTo>
                  <a:pt x="1151769" y="36107"/>
                </a:lnTo>
                <a:lnTo>
                  <a:pt x="1137553" y="26860"/>
                </a:lnTo>
                <a:lnTo>
                  <a:pt x="1121908" y="18803"/>
                </a:lnTo>
                <a:lnTo>
                  <a:pt x="1104978" y="12033"/>
                </a:lnTo>
                <a:lnTo>
                  <a:pt x="1052969" y="562"/>
                </a:lnTo>
                <a:close/>
              </a:path>
              <a:path w="1687195" h="869314">
                <a:moveTo>
                  <a:pt x="1293382" y="0"/>
                </a:moveTo>
                <a:lnTo>
                  <a:pt x="1245990" y="7075"/>
                </a:lnTo>
                <a:lnTo>
                  <a:pt x="1202154" y="22610"/>
                </a:lnTo>
                <a:lnTo>
                  <a:pt x="1164414" y="46450"/>
                </a:lnTo>
                <a:lnTo>
                  <a:pt x="1453231" y="46450"/>
                </a:lnTo>
                <a:lnTo>
                  <a:pt x="1431495" y="31083"/>
                </a:lnTo>
                <a:lnTo>
                  <a:pt x="1388675" y="11848"/>
                </a:lnTo>
                <a:lnTo>
                  <a:pt x="1341790" y="1539"/>
                </a:lnTo>
                <a:lnTo>
                  <a:pt x="1293382" y="0"/>
                </a:lnTo>
                <a:close/>
              </a:path>
            </a:pathLst>
          </a:custGeom>
          <a:solidFill>
            <a:srgbClr val="F49017"/>
          </a:solidFill>
        </p:spPr>
        <p:txBody>
          <a:bodyPr wrap="square" lIns="0" tIns="0" rIns="0" bIns="0" rtlCol="0"/>
          <a:lstStyle/>
          <a:p>
            <a:endParaRPr sz="1485"/>
          </a:p>
        </p:txBody>
      </p:sp>
      <p:sp>
        <p:nvSpPr>
          <p:cNvPr id="52" name="object 52"/>
          <p:cNvSpPr/>
          <p:nvPr/>
        </p:nvSpPr>
        <p:spPr>
          <a:xfrm>
            <a:off x="7587952" y="4596601"/>
            <a:ext cx="1391936" cy="717185"/>
          </a:xfrm>
          <a:custGeom>
            <a:avLst/>
            <a:gdLst/>
            <a:ahLst/>
            <a:cxnLst/>
            <a:rect l="l" t="t" r="r" b="b"/>
            <a:pathLst>
              <a:path w="1687195" h="869314">
                <a:moveTo>
                  <a:pt x="152732" y="285972"/>
                </a:moveTo>
                <a:lnTo>
                  <a:pt x="159379" y="212599"/>
                </a:lnTo>
                <a:lnTo>
                  <a:pt x="204008" y="148955"/>
                </a:lnTo>
                <a:lnTo>
                  <a:pt x="238296" y="122867"/>
                </a:lnTo>
                <a:lnTo>
                  <a:pt x="279355" y="101717"/>
                </a:lnTo>
                <a:lnTo>
                  <a:pt x="326278" y="86337"/>
                </a:lnTo>
                <a:lnTo>
                  <a:pt x="378157" y="77565"/>
                </a:lnTo>
                <a:lnTo>
                  <a:pt x="422067" y="75971"/>
                </a:lnTo>
                <a:lnTo>
                  <a:pt x="465406" y="79486"/>
                </a:lnTo>
                <a:lnTo>
                  <a:pt x="507316" y="87977"/>
                </a:lnTo>
                <a:lnTo>
                  <a:pt x="546940" y="101314"/>
                </a:lnTo>
                <a:lnTo>
                  <a:pt x="579428" y="69407"/>
                </a:lnTo>
                <a:lnTo>
                  <a:pt x="621254" y="45448"/>
                </a:lnTo>
                <a:lnTo>
                  <a:pt x="669733" y="30019"/>
                </a:lnTo>
                <a:lnTo>
                  <a:pt x="722181" y="23703"/>
                </a:lnTo>
                <a:lnTo>
                  <a:pt x="775913" y="27080"/>
                </a:lnTo>
                <a:lnTo>
                  <a:pt x="828245" y="40735"/>
                </a:lnTo>
                <a:lnTo>
                  <a:pt x="865517" y="58487"/>
                </a:lnTo>
                <a:lnTo>
                  <a:pt x="876632" y="65627"/>
                </a:lnTo>
                <a:lnTo>
                  <a:pt x="908402" y="34486"/>
                </a:lnTo>
                <a:lnTo>
                  <a:pt x="950901" y="12673"/>
                </a:lnTo>
                <a:lnTo>
                  <a:pt x="1000350" y="1070"/>
                </a:lnTo>
                <a:lnTo>
                  <a:pt x="1052969" y="562"/>
                </a:lnTo>
                <a:lnTo>
                  <a:pt x="1104978" y="12033"/>
                </a:lnTo>
                <a:lnTo>
                  <a:pt x="1121908" y="18803"/>
                </a:lnTo>
                <a:lnTo>
                  <a:pt x="1137553" y="26860"/>
                </a:lnTo>
                <a:lnTo>
                  <a:pt x="1151769" y="36107"/>
                </a:lnTo>
                <a:lnTo>
                  <a:pt x="1164414" y="46450"/>
                </a:lnTo>
                <a:lnTo>
                  <a:pt x="1202154" y="22610"/>
                </a:lnTo>
                <a:lnTo>
                  <a:pt x="1245990" y="7075"/>
                </a:lnTo>
                <a:lnTo>
                  <a:pt x="1293382" y="0"/>
                </a:lnTo>
                <a:lnTo>
                  <a:pt x="1341790" y="1539"/>
                </a:lnTo>
                <a:lnTo>
                  <a:pt x="1388675" y="11848"/>
                </a:lnTo>
                <a:lnTo>
                  <a:pt x="1431495" y="31083"/>
                </a:lnTo>
                <a:lnTo>
                  <a:pt x="1473119" y="66039"/>
                </a:lnTo>
                <a:lnTo>
                  <a:pt x="1495503" y="108807"/>
                </a:lnTo>
                <a:lnTo>
                  <a:pt x="1546917" y="124112"/>
                </a:lnTo>
                <a:lnTo>
                  <a:pt x="1589360" y="147556"/>
                </a:lnTo>
                <a:lnTo>
                  <a:pt x="1621439" y="177434"/>
                </a:lnTo>
                <a:lnTo>
                  <a:pt x="1641760" y="212044"/>
                </a:lnTo>
                <a:lnTo>
                  <a:pt x="1648929" y="249680"/>
                </a:lnTo>
                <a:lnTo>
                  <a:pt x="1641553" y="288639"/>
                </a:lnTo>
                <a:lnTo>
                  <a:pt x="1639013" y="295243"/>
                </a:lnTo>
                <a:lnTo>
                  <a:pt x="1635838" y="301593"/>
                </a:lnTo>
                <a:lnTo>
                  <a:pt x="1632028" y="307816"/>
                </a:lnTo>
                <a:lnTo>
                  <a:pt x="1663403" y="344598"/>
                </a:lnTo>
                <a:lnTo>
                  <a:pt x="1681523" y="384123"/>
                </a:lnTo>
                <a:lnTo>
                  <a:pt x="1686675" y="424828"/>
                </a:lnTo>
                <a:lnTo>
                  <a:pt x="1679149" y="465149"/>
                </a:lnTo>
                <a:lnTo>
                  <a:pt x="1659233" y="503522"/>
                </a:lnTo>
                <a:lnTo>
                  <a:pt x="1627216" y="538382"/>
                </a:lnTo>
                <a:lnTo>
                  <a:pt x="1583387" y="568166"/>
                </a:lnTo>
                <a:lnTo>
                  <a:pt x="1524935" y="592121"/>
                </a:lnTo>
                <a:lnTo>
                  <a:pt x="1459816" y="604742"/>
                </a:lnTo>
                <a:lnTo>
                  <a:pt x="1453434" y="641036"/>
                </a:lnTo>
                <a:lnTo>
                  <a:pt x="1409094" y="703560"/>
                </a:lnTo>
                <a:lnTo>
                  <a:pt x="1373867" y="727904"/>
                </a:lnTo>
                <a:lnTo>
                  <a:pt x="1331759" y="746382"/>
                </a:lnTo>
                <a:lnTo>
                  <a:pt x="1284134" y="758050"/>
                </a:lnTo>
                <a:lnTo>
                  <a:pt x="1232359" y="761968"/>
                </a:lnTo>
                <a:lnTo>
                  <a:pt x="1201355" y="760269"/>
                </a:lnTo>
                <a:lnTo>
                  <a:pt x="1171113" y="755618"/>
                </a:lnTo>
                <a:lnTo>
                  <a:pt x="1142062" y="748109"/>
                </a:lnTo>
                <a:lnTo>
                  <a:pt x="1114630" y="737838"/>
                </a:lnTo>
                <a:lnTo>
                  <a:pt x="1094121" y="772563"/>
                </a:lnTo>
                <a:lnTo>
                  <a:pt x="1065098" y="802780"/>
                </a:lnTo>
                <a:lnTo>
                  <a:pt x="1028880" y="827994"/>
                </a:lnTo>
                <a:lnTo>
                  <a:pt x="986788" y="847709"/>
                </a:lnTo>
                <a:lnTo>
                  <a:pt x="940142" y="861428"/>
                </a:lnTo>
                <a:lnTo>
                  <a:pt x="890262" y="868658"/>
                </a:lnTo>
                <a:lnTo>
                  <a:pt x="838468" y="868901"/>
                </a:lnTo>
                <a:lnTo>
                  <a:pt x="786081" y="861663"/>
                </a:lnTo>
                <a:lnTo>
                  <a:pt x="743972" y="849802"/>
                </a:lnTo>
                <a:lnTo>
                  <a:pt x="705626" y="833167"/>
                </a:lnTo>
                <a:lnTo>
                  <a:pt x="671852" y="812174"/>
                </a:lnTo>
                <a:lnTo>
                  <a:pt x="643460" y="787241"/>
                </a:lnTo>
                <a:lnTo>
                  <a:pt x="594581" y="803982"/>
                </a:lnTo>
                <a:lnTo>
                  <a:pt x="543718" y="814043"/>
                </a:lnTo>
                <a:lnTo>
                  <a:pt x="492038" y="817627"/>
                </a:lnTo>
                <a:lnTo>
                  <a:pt x="440710" y="814939"/>
                </a:lnTo>
                <a:lnTo>
                  <a:pt x="390900" y="806184"/>
                </a:lnTo>
                <a:lnTo>
                  <a:pt x="343777" y="791568"/>
                </a:lnTo>
                <a:lnTo>
                  <a:pt x="300508" y="771295"/>
                </a:lnTo>
                <a:lnTo>
                  <a:pt x="262260" y="745569"/>
                </a:lnTo>
                <a:lnTo>
                  <a:pt x="230202" y="714597"/>
                </a:lnTo>
                <a:lnTo>
                  <a:pt x="228043" y="712057"/>
                </a:lnTo>
                <a:lnTo>
                  <a:pt x="227027" y="710787"/>
                </a:lnTo>
                <a:lnTo>
                  <a:pt x="172603" y="709171"/>
                </a:lnTo>
                <a:lnTo>
                  <a:pt x="123409" y="696187"/>
                </a:lnTo>
                <a:lnTo>
                  <a:pt x="82542" y="673571"/>
                </a:lnTo>
                <a:lnTo>
                  <a:pt x="53100" y="643060"/>
                </a:lnTo>
                <a:lnTo>
                  <a:pt x="38178" y="606393"/>
                </a:lnTo>
                <a:lnTo>
                  <a:pt x="37896" y="580364"/>
                </a:lnTo>
                <a:lnTo>
                  <a:pt x="45544" y="555228"/>
                </a:lnTo>
                <a:lnTo>
                  <a:pt x="60716" y="531830"/>
                </a:lnTo>
                <a:lnTo>
                  <a:pt x="83009" y="511016"/>
                </a:lnTo>
                <a:lnTo>
                  <a:pt x="41143" y="486638"/>
                </a:lnTo>
                <a:lnTo>
                  <a:pt x="13140" y="455378"/>
                </a:lnTo>
                <a:lnTo>
                  <a:pt x="0" y="419923"/>
                </a:lnTo>
                <a:lnTo>
                  <a:pt x="2720" y="382963"/>
                </a:lnTo>
                <a:lnTo>
                  <a:pt x="22303" y="347186"/>
                </a:lnTo>
                <a:lnTo>
                  <a:pt x="76849" y="307054"/>
                </a:lnTo>
                <a:lnTo>
                  <a:pt x="151208" y="288639"/>
                </a:lnTo>
                <a:lnTo>
                  <a:pt x="152732" y="285972"/>
                </a:lnTo>
                <a:close/>
              </a:path>
            </a:pathLst>
          </a:custGeom>
          <a:ln w="9525">
            <a:solidFill>
              <a:srgbClr val="4D4D4F"/>
            </a:solidFill>
          </a:ln>
        </p:spPr>
        <p:txBody>
          <a:bodyPr wrap="square" lIns="0" tIns="0" rIns="0" bIns="0" rtlCol="0"/>
          <a:lstStyle/>
          <a:p>
            <a:endParaRPr sz="1485"/>
          </a:p>
        </p:txBody>
      </p:sp>
      <p:sp>
        <p:nvSpPr>
          <p:cNvPr id="53" name="object 53"/>
          <p:cNvSpPr/>
          <p:nvPr/>
        </p:nvSpPr>
        <p:spPr>
          <a:xfrm>
            <a:off x="7657900" y="5015360"/>
            <a:ext cx="81725" cy="13621"/>
          </a:xfrm>
          <a:custGeom>
            <a:avLst/>
            <a:gdLst/>
            <a:ahLst/>
            <a:cxnLst/>
            <a:rect l="l" t="t" r="r" b="b"/>
            <a:pathLst>
              <a:path w="99059" h="16510">
                <a:moveTo>
                  <a:pt x="98805" y="16129"/>
                </a:moveTo>
                <a:lnTo>
                  <a:pt x="73044" y="16162"/>
                </a:lnTo>
                <a:lnTo>
                  <a:pt x="47688" y="13446"/>
                </a:lnTo>
                <a:lnTo>
                  <a:pt x="23189" y="8038"/>
                </a:lnTo>
                <a:lnTo>
                  <a:pt x="0" y="0"/>
                </a:lnTo>
              </a:path>
            </a:pathLst>
          </a:custGeom>
          <a:ln w="9525">
            <a:solidFill>
              <a:srgbClr val="4D4D4F"/>
            </a:solidFill>
          </a:ln>
        </p:spPr>
        <p:txBody>
          <a:bodyPr wrap="square" lIns="0" tIns="0" rIns="0" bIns="0" rtlCol="0"/>
          <a:lstStyle/>
          <a:p>
            <a:endParaRPr sz="1485"/>
          </a:p>
        </p:txBody>
      </p:sp>
      <p:sp>
        <p:nvSpPr>
          <p:cNvPr id="54" name="object 54"/>
          <p:cNvSpPr/>
          <p:nvPr/>
        </p:nvSpPr>
        <p:spPr>
          <a:xfrm>
            <a:off x="7775669" y="5173570"/>
            <a:ext cx="36147" cy="6287"/>
          </a:xfrm>
          <a:custGeom>
            <a:avLst/>
            <a:gdLst/>
            <a:ahLst/>
            <a:cxnLst/>
            <a:rect l="l" t="t" r="r" b="b"/>
            <a:pathLst>
              <a:path w="43815" h="7620">
                <a:moveTo>
                  <a:pt x="43306" y="0"/>
                </a:moveTo>
                <a:lnTo>
                  <a:pt x="32789" y="2637"/>
                </a:lnTo>
                <a:lnTo>
                  <a:pt x="22034" y="4810"/>
                </a:lnTo>
                <a:lnTo>
                  <a:pt x="11088" y="6482"/>
                </a:lnTo>
                <a:lnTo>
                  <a:pt x="0" y="7619"/>
                </a:lnTo>
              </a:path>
            </a:pathLst>
          </a:custGeom>
          <a:ln w="9525">
            <a:solidFill>
              <a:srgbClr val="4D4D4F"/>
            </a:solidFill>
          </a:ln>
        </p:spPr>
        <p:txBody>
          <a:bodyPr wrap="square" lIns="0" tIns="0" rIns="0" bIns="0" rtlCol="0"/>
          <a:lstStyle/>
          <a:p>
            <a:endParaRPr sz="1485"/>
          </a:p>
        </p:txBody>
      </p:sp>
      <p:sp>
        <p:nvSpPr>
          <p:cNvPr id="55" name="object 55"/>
          <p:cNvSpPr/>
          <p:nvPr/>
        </p:nvSpPr>
        <p:spPr>
          <a:xfrm>
            <a:off x="8097221" y="5214223"/>
            <a:ext cx="21479" cy="29337"/>
          </a:xfrm>
          <a:custGeom>
            <a:avLst/>
            <a:gdLst/>
            <a:ahLst/>
            <a:cxnLst/>
            <a:rect l="l" t="t" r="r" b="b"/>
            <a:pathLst>
              <a:path w="26034" h="35560">
                <a:moveTo>
                  <a:pt x="26034" y="35051"/>
                </a:moveTo>
                <a:lnTo>
                  <a:pt x="18555" y="26699"/>
                </a:lnTo>
                <a:lnTo>
                  <a:pt x="11731" y="18049"/>
                </a:lnTo>
                <a:lnTo>
                  <a:pt x="5550" y="9138"/>
                </a:lnTo>
                <a:lnTo>
                  <a:pt x="0" y="0"/>
                </a:lnTo>
              </a:path>
            </a:pathLst>
          </a:custGeom>
          <a:ln w="9525">
            <a:solidFill>
              <a:srgbClr val="4D4D4F"/>
            </a:solidFill>
          </a:ln>
        </p:spPr>
        <p:txBody>
          <a:bodyPr wrap="square" lIns="0" tIns="0" rIns="0" bIns="0" rtlCol="0"/>
          <a:lstStyle/>
          <a:p>
            <a:endParaRPr sz="1485"/>
          </a:p>
        </p:txBody>
      </p:sp>
      <p:sp>
        <p:nvSpPr>
          <p:cNvPr id="56" name="object 56"/>
          <p:cNvSpPr/>
          <p:nvPr/>
        </p:nvSpPr>
        <p:spPr>
          <a:xfrm>
            <a:off x="8507625" y="5171057"/>
            <a:ext cx="8906" cy="31956"/>
          </a:xfrm>
          <a:custGeom>
            <a:avLst/>
            <a:gdLst/>
            <a:ahLst/>
            <a:cxnLst/>
            <a:rect l="l" t="t" r="r" b="b"/>
            <a:pathLst>
              <a:path w="10795" h="38735">
                <a:moveTo>
                  <a:pt x="10413" y="0"/>
                </a:moveTo>
                <a:lnTo>
                  <a:pt x="8893" y="9780"/>
                </a:lnTo>
                <a:lnTo>
                  <a:pt x="6635" y="19478"/>
                </a:lnTo>
                <a:lnTo>
                  <a:pt x="3663" y="29057"/>
                </a:lnTo>
                <a:lnTo>
                  <a:pt x="0" y="38481"/>
                </a:lnTo>
              </a:path>
            </a:pathLst>
          </a:custGeom>
          <a:ln w="9525">
            <a:solidFill>
              <a:srgbClr val="4D4D4F"/>
            </a:solidFill>
          </a:ln>
        </p:spPr>
        <p:txBody>
          <a:bodyPr wrap="square" lIns="0" tIns="0" rIns="0" bIns="0" rtlCol="0"/>
          <a:lstStyle/>
          <a:p>
            <a:endParaRPr sz="1485"/>
          </a:p>
        </p:txBody>
      </p:sp>
      <p:sp>
        <p:nvSpPr>
          <p:cNvPr id="57" name="object 57"/>
          <p:cNvSpPr/>
          <p:nvPr/>
        </p:nvSpPr>
        <p:spPr>
          <a:xfrm>
            <a:off x="8686895" y="4975127"/>
            <a:ext cx="104775" cy="118920"/>
          </a:xfrm>
          <a:custGeom>
            <a:avLst/>
            <a:gdLst/>
            <a:ahLst/>
            <a:cxnLst/>
            <a:rect l="l" t="t" r="r" b="b"/>
            <a:pathLst>
              <a:path w="127000" h="144145">
                <a:moveTo>
                  <a:pt x="0" y="0"/>
                </a:moveTo>
                <a:lnTo>
                  <a:pt x="52861" y="25104"/>
                </a:lnTo>
                <a:lnTo>
                  <a:pt x="92948" y="58912"/>
                </a:lnTo>
                <a:lnTo>
                  <a:pt x="118246" y="99173"/>
                </a:lnTo>
                <a:lnTo>
                  <a:pt x="126746" y="143637"/>
                </a:lnTo>
              </a:path>
            </a:pathLst>
          </a:custGeom>
          <a:ln w="9525">
            <a:solidFill>
              <a:srgbClr val="4D4D4F"/>
            </a:solidFill>
          </a:ln>
        </p:spPr>
        <p:txBody>
          <a:bodyPr wrap="square" lIns="0" tIns="0" rIns="0" bIns="0" rtlCol="0"/>
          <a:lstStyle/>
          <a:p>
            <a:endParaRPr sz="1485"/>
          </a:p>
        </p:txBody>
      </p:sp>
      <p:sp>
        <p:nvSpPr>
          <p:cNvPr id="58" name="object 58"/>
          <p:cNvSpPr/>
          <p:nvPr/>
        </p:nvSpPr>
        <p:spPr>
          <a:xfrm>
            <a:off x="8887121" y="4848874"/>
            <a:ext cx="46625" cy="44529"/>
          </a:xfrm>
          <a:custGeom>
            <a:avLst/>
            <a:gdLst/>
            <a:ahLst/>
            <a:cxnLst/>
            <a:rect l="l" t="t" r="r" b="b"/>
            <a:pathLst>
              <a:path w="56515" h="53975">
                <a:moveTo>
                  <a:pt x="56514" y="0"/>
                </a:moveTo>
                <a:lnTo>
                  <a:pt x="45773" y="15093"/>
                </a:lnTo>
                <a:lnTo>
                  <a:pt x="32686" y="29209"/>
                </a:lnTo>
                <a:lnTo>
                  <a:pt x="17385" y="42183"/>
                </a:lnTo>
                <a:lnTo>
                  <a:pt x="0" y="53848"/>
                </a:lnTo>
              </a:path>
            </a:pathLst>
          </a:custGeom>
          <a:ln w="9525">
            <a:solidFill>
              <a:srgbClr val="4D4D4F"/>
            </a:solidFill>
          </a:ln>
        </p:spPr>
        <p:txBody>
          <a:bodyPr wrap="square" lIns="0" tIns="0" rIns="0" bIns="0" rtlCol="0"/>
          <a:lstStyle/>
          <a:p>
            <a:endParaRPr sz="1485"/>
          </a:p>
        </p:txBody>
      </p:sp>
      <p:sp>
        <p:nvSpPr>
          <p:cNvPr id="59" name="object 59"/>
          <p:cNvSpPr/>
          <p:nvPr/>
        </p:nvSpPr>
        <p:spPr>
          <a:xfrm>
            <a:off x="8821846" y="4683852"/>
            <a:ext cx="2619" cy="21479"/>
          </a:xfrm>
          <a:custGeom>
            <a:avLst/>
            <a:gdLst/>
            <a:ahLst/>
            <a:cxnLst/>
            <a:rect l="l" t="t" r="r" b="b"/>
            <a:pathLst>
              <a:path w="3175" h="26035">
                <a:moveTo>
                  <a:pt x="0" y="0"/>
                </a:moveTo>
                <a:lnTo>
                  <a:pt x="1404" y="6381"/>
                </a:lnTo>
                <a:lnTo>
                  <a:pt x="2381" y="12763"/>
                </a:lnTo>
                <a:lnTo>
                  <a:pt x="2928" y="19145"/>
                </a:lnTo>
                <a:lnTo>
                  <a:pt x="3048" y="25526"/>
                </a:lnTo>
              </a:path>
            </a:pathLst>
          </a:custGeom>
          <a:ln w="9525">
            <a:solidFill>
              <a:srgbClr val="4D4D4F"/>
            </a:solidFill>
          </a:ln>
        </p:spPr>
        <p:txBody>
          <a:bodyPr wrap="square" lIns="0" tIns="0" rIns="0" bIns="0" rtlCol="0"/>
          <a:lstStyle/>
          <a:p>
            <a:endParaRPr sz="1485"/>
          </a:p>
        </p:txBody>
      </p:sp>
      <p:sp>
        <p:nvSpPr>
          <p:cNvPr id="60" name="object 60"/>
          <p:cNvSpPr/>
          <p:nvPr/>
        </p:nvSpPr>
        <p:spPr>
          <a:xfrm>
            <a:off x="8524285" y="4632616"/>
            <a:ext cx="24098" cy="27242"/>
          </a:xfrm>
          <a:custGeom>
            <a:avLst/>
            <a:gdLst/>
            <a:ahLst/>
            <a:cxnLst/>
            <a:rect l="l" t="t" r="r" b="b"/>
            <a:pathLst>
              <a:path w="29209" h="33020">
                <a:moveTo>
                  <a:pt x="0" y="32512"/>
                </a:moveTo>
                <a:lnTo>
                  <a:pt x="5970" y="23824"/>
                </a:lnTo>
                <a:lnTo>
                  <a:pt x="12811" y="15493"/>
                </a:lnTo>
                <a:lnTo>
                  <a:pt x="20484" y="7544"/>
                </a:lnTo>
                <a:lnTo>
                  <a:pt x="28955" y="0"/>
                </a:lnTo>
              </a:path>
            </a:pathLst>
          </a:custGeom>
          <a:ln w="9525">
            <a:solidFill>
              <a:srgbClr val="4D4D4F"/>
            </a:solidFill>
          </a:ln>
        </p:spPr>
        <p:txBody>
          <a:bodyPr wrap="square" lIns="0" tIns="0" rIns="0" bIns="0" rtlCol="0"/>
          <a:lstStyle/>
          <a:p>
            <a:endParaRPr sz="1485"/>
          </a:p>
        </p:txBody>
      </p:sp>
      <p:sp>
        <p:nvSpPr>
          <p:cNvPr id="61" name="object 61"/>
          <p:cNvSpPr/>
          <p:nvPr/>
        </p:nvSpPr>
        <p:spPr>
          <a:xfrm>
            <a:off x="8301009" y="4649067"/>
            <a:ext cx="11526" cy="23574"/>
          </a:xfrm>
          <a:custGeom>
            <a:avLst/>
            <a:gdLst/>
            <a:ahLst/>
            <a:cxnLst/>
            <a:rect l="l" t="t" r="r" b="b"/>
            <a:pathLst>
              <a:path w="13970" h="28575">
                <a:moveTo>
                  <a:pt x="0" y="28067"/>
                </a:moveTo>
                <a:lnTo>
                  <a:pt x="2593" y="20806"/>
                </a:lnTo>
                <a:lnTo>
                  <a:pt x="5794" y="13700"/>
                </a:lnTo>
                <a:lnTo>
                  <a:pt x="9590" y="6760"/>
                </a:lnTo>
                <a:lnTo>
                  <a:pt x="13970" y="0"/>
                </a:lnTo>
              </a:path>
            </a:pathLst>
          </a:custGeom>
          <a:ln w="9525">
            <a:solidFill>
              <a:srgbClr val="4D4D4F"/>
            </a:solidFill>
          </a:ln>
        </p:spPr>
        <p:txBody>
          <a:bodyPr wrap="square" lIns="0" tIns="0" rIns="0" bIns="0" rtlCol="0"/>
          <a:lstStyle/>
          <a:p>
            <a:endParaRPr sz="1485"/>
          </a:p>
        </p:txBody>
      </p:sp>
      <p:sp>
        <p:nvSpPr>
          <p:cNvPr id="62" name="object 62"/>
          <p:cNvSpPr/>
          <p:nvPr/>
        </p:nvSpPr>
        <p:spPr>
          <a:xfrm>
            <a:off x="8038967" y="4679976"/>
            <a:ext cx="41910" cy="22527"/>
          </a:xfrm>
          <a:custGeom>
            <a:avLst/>
            <a:gdLst/>
            <a:ahLst/>
            <a:cxnLst/>
            <a:rect l="l" t="t" r="r" b="b"/>
            <a:pathLst>
              <a:path w="50800" h="27304">
                <a:moveTo>
                  <a:pt x="0" y="0"/>
                </a:moveTo>
                <a:lnTo>
                  <a:pt x="13545" y="5996"/>
                </a:lnTo>
                <a:lnTo>
                  <a:pt x="26543" y="12541"/>
                </a:lnTo>
                <a:lnTo>
                  <a:pt x="38969" y="19609"/>
                </a:lnTo>
                <a:lnTo>
                  <a:pt x="50800" y="27178"/>
                </a:lnTo>
              </a:path>
            </a:pathLst>
          </a:custGeom>
          <a:ln w="9525">
            <a:solidFill>
              <a:srgbClr val="4D4D4F"/>
            </a:solidFill>
          </a:ln>
        </p:spPr>
        <p:txBody>
          <a:bodyPr wrap="square" lIns="0" tIns="0" rIns="0" bIns="0" rtlCol="0"/>
          <a:lstStyle/>
          <a:p>
            <a:endParaRPr sz="1485"/>
          </a:p>
        </p:txBody>
      </p:sp>
      <p:sp>
        <p:nvSpPr>
          <p:cNvPr id="63" name="object 63"/>
          <p:cNvSpPr/>
          <p:nvPr/>
        </p:nvSpPr>
        <p:spPr>
          <a:xfrm>
            <a:off x="7713953" y="4832530"/>
            <a:ext cx="7335" cy="23574"/>
          </a:xfrm>
          <a:custGeom>
            <a:avLst/>
            <a:gdLst/>
            <a:ahLst/>
            <a:cxnLst/>
            <a:rect l="l" t="t" r="r" b="b"/>
            <a:pathLst>
              <a:path w="8890" h="28575">
                <a:moveTo>
                  <a:pt x="8762" y="28575"/>
                </a:moveTo>
                <a:lnTo>
                  <a:pt x="5982" y="21502"/>
                </a:lnTo>
                <a:lnTo>
                  <a:pt x="3571" y="14382"/>
                </a:lnTo>
                <a:lnTo>
                  <a:pt x="1565" y="7215"/>
                </a:lnTo>
                <a:lnTo>
                  <a:pt x="0" y="0"/>
                </a:lnTo>
              </a:path>
            </a:pathLst>
          </a:custGeom>
          <a:ln w="9525">
            <a:solidFill>
              <a:srgbClr val="4D4D4F"/>
            </a:solidFill>
          </a:ln>
        </p:spPr>
        <p:txBody>
          <a:bodyPr wrap="square" lIns="0" tIns="0" rIns="0" bIns="0" rtlCol="0"/>
          <a:lstStyle/>
          <a:p>
            <a:endParaRPr sz="1485"/>
          </a:p>
        </p:txBody>
      </p:sp>
      <p:sp>
        <p:nvSpPr>
          <p:cNvPr id="64" name="object 64"/>
          <p:cNvSpPr txBox="1"/>
          <p:nvPr/>
        </p:nvSpPr>
        <p:spPr>
          <a:xfrm>
            <a:off x="7749054" y="4794914"/>
            <a:ext cx="1004793" cy="253916"/>
          </a:xfrm>
          <a:prstGeom prst="rect">
            <a:avLst/>
          </a:prstGeom>
        </p:spPr>
        <p:txBody>
          <a:bodyPr vert="horz" wrap="square" lIns="0" tIns="0" rIns="0" bIns="0" rtlCol="0">
            <a:spAutoFit/>
          </a:bodyPr>
          <a:lstStyle/>
          <a:p>
            <a:pPr marL="10478"/>
            <a:r>
              <a:rPr sz="1650" b="1" spc="-4" dirty="0">
                <a:solidFill>
                  <a:srgbClr val="FFFFFF"/>
                </a:solidFill>
                <a:latin typeface="Calibri"/>
                <a:cs typeface="Calibri"/>
              </a:rPr>
              <a:t>Monitoring</a:t>
            </a:r>
            <a:endParaRPr sz="1650">
              <a:latin typeface="Calibri"/>
              <a:cs typeface="Calibri"/>
            </a:endParaRPr>
          </a:p>
        </p:txBody>
      </p:sp>
      <p:sp>
        <p:nvSpPr>
          <p:cNvPr id="65" name="object 65"/>
          <p:cNvSpPr/>
          <p:nvPr/>
        </p:nvSpPr>
        <p:spPr>
          <a:xfrm>
            <a:off x="7044863" y="4057297"/>
            <a:ext cx="748617" cy="633889"/>
          </a:xfrm>
          <a:custGeom>
            <a:avLst/>
            <a:gdLst/>
            <a:ahLst/>
            <a:cxnLst/>
            <a:rect l="l" t="t" r="r" b="b"/>
            <a:pathLst>
              <a:path w="907415" h="768350">
                <a:moveTo>
                  <a:pt x="802004" y="730376"/>
                </a:moveTo>
                <a:lnTo>
                  <a:pt x="797051" y="733805"/>
                </a:lnTo>
                <a:lnTo>
                  <a:pt x="795274" y="744219"/>
                </a:lnTo>
                <a:lnTo>
                  <a:pt x="798702" y="749172"/>
                </a:lnTo>
                <a:lnTo>
                  <a:pt x="906906" y="768095"/>
                </a:lnTo>
                <a:lnTo>
                  <a:pt x="905145" y="763142"/>
                </a:lnTo>
                <a:lnTo>
                  <a:pt x="886332" y="763142"/>
                </a:lnTo>
                <a:lnTo>
                  <a:pt x="859442" y="740429"/>
                </a:lnTo>
                <a:lnTo>
                  <a:pt x="802004" y="730376"/>
                </a:lnTo>
                <a:close/>
              </a:path>
              <a:path w="907415" h="768350">
                <a:moveTo>
                  <a:pt x="859442" y="740429"/>
                </a:moveTo>
                <a:lnTo>
                  <a:pt x="886332" y="763142"/>
                </a:lnTo>
                <a:lnTo>
                  <a:pt x="889755" y="759078"/>
                </a:lnTo>
                <a:lnTo>
                  <a:pt x="883412" y="759078"/>
                </a:lnTo>
                <a:lnTo>
                  <a:pt x="877947" y="743675"/>
                </a:lnTo>
                <a:lnTo>
                  <a:pt x="859442" y="740429"/>
                </a:lnTo>
                <a:close/>
              </a:path>
              <a:path w="907415" h="768350">
                <a:moveTo>
                  <a:pt x="864616" y="662050"/>
                </a:moveTo>
                <a:lnTo>
                  <a:pt x="854709" y="665606"/>
                </a:lnTo>
                <a:lnTo>
                  <a:pt x="852170" y="671067"/>
                </a:lnTo>
                <a:lnTo>
                  <a:pt x="853948" y="676020"/>
                </a:lnTo>
                <a:lnTo>
                  <a:pt x="871669" y="725977"/>
                </a:lnTo>
                <a:lnTo>
                  <a:pt x="898525" y="748664"/>
                </a:lnTo>
                <a:lnTo>
                  <a:pt x="886332" y="763142"/>
                </a:lnTo>
                <a:lnTo>
                  <a:pt x="905145" y="763142"/>
                </a:lnTo>
                <a:lnTo>
                  <a:pt x="871854" y="669543"/>
                </a:lnTo>
                <a:lnTo>
                  <a:pt x="870076" y="664590"/>
                </a:lnTo>
                <a:lnTo>
                  <a:pt x="864616" y="662050"/>
                </a:lnTo>
                <a:close/>
              </a:path>
              <a:path w="907415" h="768350">
                <a:moveTo>
                  <a:pt x="877947" y="743675"/>
                </a:moveTo>
                <a:lnTo>
                  <a:pt x="883412" y="759078"/>
                </a:lnTo>
                <a:lnTo>
                  <a:pt x="894079" y="746505"/>
                </a:lnTo>
                <a:lnTo>
                  <a:pt x="877947" y="743675"/>
                </a:lnTo>
                <a:close/>
              </a:path>
              <a:path w="907415" h="768350">
                <a:moveTo>
                  <a:pt x="871669" y="725977"/>
                </a:moveTo>
                <a:lnTo>
                  <a:pt x="877947" y="743675"/>
                </a:lnTo>
                <a:lnTo>
                  <a:pt x="894079" y="746505"/>
                </a:lnTo>
                <a:lnTo>
                  <a:pt x="883412" y="759078"/>
                </a:lnTo>
                <a:lnTo>
                  <a:pt x="889755" y="759078"/>
                </a:lnTo>
                <a:lnTo>
                  <a:pt x="898525" y="748664"/>
                </a:lnTo>
                <a:lnTo>
                  <a:pt x="871669" y="725977"/>
                </a:lnTo>
                <a:close/>
              </a:path>
              <a:path w="907415" h="768350">
                <a:moveTo>
                  <a:pt x="12319" y="0"/>
                </a:moveTo>
                <a:lnTo>
                  <a:pt x="0" y="14477"/>
                </a:lnTo>
                <a:lnTo>
                  <a:pt x="859442" y="740429"/>
                </a:lnTo>
                <a:lnTo>
                  <a:pt x="877947" y="743675"/>
                </a:lnTo>
                <a:lnTo>
                  <a:pt x="871669" y="725977"/>
                </a:lnTo>
                <a:lnTo>
                  <a:pt x="12319" y="0"/>
                </a:lnTo>
                <a:close/>
              </a:path>
            </a:pathLst>
          </a:custGeom>
          <a:solidFill>
            <a:srgbClr val="D6181F"/>
          </a:solidFill>
        </p:spPr>
        <p:txBody>
          <a:bodyPr wrap="square" lIns="0" tIns="0" rIns="0" bIns="0" rtlCol="0"/>
          <a:lstStyle/>
          <a:p>
            <a:endParaRPr sz="1485"/>
          </a:p>
        </p:txBody>
      </p:sp>
      <p:sp>
        <p:nvSpPr>
          <p:cNvPr id="66" name="object 66"/>
          <p:cNvSpPr/>
          <p:nvPr/>
        </p:nvSpPr>
        <p:spPr>
          <a:xfrm>
            <a:off x="7036060" y="4920643"/>
            <a:ext cx="556879" cy="134112"/>
          </a:xfrm>
          <a:custGeom>
            <a:avLst/>
            <a:gdLst/>
            <a:ahLst/>
            <a:cxnLst/>
            <a:rect l="l" t="t" r="r" b="b"/>
            <a:pathLst>
              <a:path w="675004" h="162560">
                <a:moveTo>
                  <a:pt x="619843" y="38385"/>
                </a:moveTo>
                <a:lnTo>
                  <a:pt x="0" y="143255"/>
                </a:lnTo>
                <a:lnTo>
                  <a:pt x="3175" y="162051"/>
                </a:lnTo>
                <a:lnTo>
                  <a:pt x="622834" y="57212"/>
                </a:lnTo>
                <a:lnTo>
                  <a:pt x="637440" y="45018"/>
                </a:lnTo>
                <a:lnTo>
                  <a:pt x="619843" y="38385"/>
                </a:lnTo>
                <a:close/>
              </a:path>
              <a:path w="675004" h="162560">
                <a:moveTo>
                  <a:pt x="658227" y="32511"/>
                </a:moveTo>
                <a:lnTo>
                  <a:pt x="654558" y="32511"/>
                </a:lnTo>
                <a:lnTo>
                  <a:pt x="657733" y="51307"/>
                </a:lnTo>
                <a:lnTo>
                  <a:pt x="622834" y="57212"/>
                </a:lnTo>
                <a:lnTo>
                  <a:pt x="578231" y="94487"/>
                </a:lnTo>
                <a:lnTo>
                  <a:pt x="577723" y="100456"/>
                </a:lnTo>
                <a:lnTo>
                  <a:pt x="581025" y="104520"/>
                </a:lnTo>
                <a:lnTo>
                  <a:pt x="584453" y="108584"/>
                </a:lnTo>
                <a:lnTo>
                  <a:pt x="590423" y="109092"/>
                </a:lnTo>
                <a:lnTo>
                  <a:pt x="594487" y="105790"/>
                </a:lnTo>
                <a:lnTo>
                  <a:pt x="674751" y="38734"/>
                </a:lnTo>
                <a:lnTo>
                  <a:pt x="658227" y="32511"/>
                </a:lnTo>
                <a:close/>
              </a:path>
              <a:path w="675004" h="162560">
                <a:moveTo>
                  <a:pt x="637440" y="45018"/>
                </a:moveTo>
                <a:lnTo>
                  <a:pt x="622834" y="57212"/>
                </a:lnTo>
                <a:lnTo>
                  <a:pt x="657733" y="51307"/>
                </a:lnTo>
                <a:lnTo>
                  <a:pt x="657647" y="50799"/>
                </a:lnTo>
                <a:lnTo>
                  <a:pt x="652780" y="50799"/>
                </a:lnTo>
                <a:lnTo>
                  <a:pt x="637440" y="45018"/>
                </a:lnTo>
                <a:close/>
              </a:path>
              <a:path w="675004" h="162560">
                <a:moveTo>
                  <a:pt x="649986" y="34543"/>
                </a:moveTo>
                <a:lnTo>
                  <a:pt x="637440" y="45018"/>
                </a:lnTo>
                <a:lnTo>
                  <a:pt x="652780" y="50799"/>
                </a:lnTo>
                <a:lnTo>
                  <a:pt x="649986" y="34543"/>
                </a:lnTo>
                <a:close/>
              </a:path>
              <a:path w="675004" h="162560">
                <a:moveTo>
                  <a:pt x="654901" y="34543"/>
                </a:moveTo>
                <a:lnTo>
                  <a:pt x="649986" y="34543"/>
                </a:lnTo>
                <a:lnTo>
                  <a:pt x="652780" y="50799"/>
                </a:lnTo>
                <a:lnTo>
                  <a:pt x="657647" y="50799"/>
                </a:lnTo>
                <a:lnTo>
                  <a:pt x="654901" y="34543"/>
                </a:lnTo>
                <a:close/>
              </a:path>
              <a:path w="675004" h="162560">
                <a:moveTo>
                  <a:pt x="654558" y="32511"/>
                </a:moveTo>
                <a:lnTo>
                  <a:pt x="619843" y="38385"/>
                </a:lnTo>
                <a:lnTo>
                  <a:pt x="637440" y="45018"/>
                </a:lnTo>
                <a:lnTo>
                  <a:pt x="649986" y="34543"/>
                </a:lnTo>
                <a:lnTo>
                  <a:pt x="654901" y="34543"/>
                </a:lnTo>
                <a:lnTo>
                  <a:pt x="654558" y="32511"/>
                </a:lnTo>
                <a:close/>
              </a:path>
              <a:path w="675004" h="162560">
                <a:moveTo>
                  <a:pt x="572008" y="0"/>
                </a:moveTo>
                <a:lnTo>
                  <a:pt x="566547" y="2539"/>
                </a:lnTo>
                <a:lnTo>
                  <a:pt x="564642" y="7365"/>
                </a:lnTo>
                <a:lnTo>
                  <a:pt x="562737" y="12318"/>
                </a:lnTo>
                <a:lnTo>
                  <a:pt x="565276" y="17779"/>
                </a:lnTo>
                <a:lnTo>
                  <a:pt x="619843" y="38385"/>
                </a:lnTo>
                <a:lnTo>
                  <a:pt x="654558" y="32511"/>
                </a:lnTo>
                <a:lnTo>
                  <a:pt x="658227" y="32511"/>
                </a:lnTo>
                <a:lnTo>
                  <a:pt x="572008" y="0"/>
                </a:lnTo>
                <a:close/>
              </a:path>
            </a:pathLst>
          </a:custGeom>
          <a:solidFill>
            <a:srgbClr val="D6181F"/>
          </a:solidFill>
        </p:spPr>
        <p:txBody>
          <a:bodyPr wrap="square" lIns="0" tIns="0" rIns="0" bIns="0" rtlCol="0"/>
          <a:lstStyle/>
          <a:p>
            <a:endParaRPr sz="1485"/>
          </a:p>
        </p:txBody>
      </p:sp>
      <p:sp>
        <p:nvSpPr>
          <p:cNvPr id="67" name="object 67"/>
          <p:cNvSpPr/>
          <p:nvPr/>
        </p:nvSpPr>
        <p:spPr>
          <a:xfrm>
            <a:off x="7044338" y="5184362"/>
            <a:ext cx="727139" cy="758046"/>
          </a:xfrm>
          <a:custGeom>
            <a:avLst/>
            <a:gdLst/>
            <a:ahLst/>
            <a:cxnLst/>
            <a:rect l="l" t="t" r="r" b="b"/>
            <a:pathLst>
              <a:path w="881379" h="918845">
                <a:moveTo>
                  <a:pt x="854937" y="27340"/>
                </a:moveTo>
                <a:lnTo>
                  <a:pt x="836818" y="32529"/>
                </a:lnTo>
                <a:lnTo>
                  <a:pt x="0" y="905357"/>
                </a:lnTo>
                <a:lnTo>
                  <a:pt x="13715" y="918540"/>
                </a:lnTo>
                <a:lnTo>
                  <a:pt x="850490" y="45781"/>
                </a:lnTo>
                <a:lnTo>
                  <a:pt x="854937" y="27340"/>
                </a:lnTo>
                <a:close/>
              </a:path>
              <a:path w="881379" h="918845">
                <a:moveTo>
                  <a:pt x="879412" y="7112"/>
                </a:moveTo>
                <a:lnTo>
                  <a:pt x="861186" y="7112"/>
                </a:lnTo>
                <a:lnTo>
                  <a:pt x="874902" y="20320"/>
                </a:lnTo>
                <a:lnTo>
                  <a:pt x="850490" y="45781"/>
                </a:lnTo>
                <a:lnTo>
                  <a:pt x="838073" y="97282"/>
                </a:lnTo>
                <a:lnTo>
                  <a:pt x="836929" y="102362"/>
                </a:lnTo>
                <a:lnTo>
                  <a:pt x="839977" y="107442"/>
                </a:lnTo>
                <a:lnTo>
                  <a:pt x="850264" y="109982"/>
                </a:lnTo>
                <a:lnTo>
                  <a:pt x="855344" y="106807"/>
                </a:lnTo>
                <a:lnTo>
                  <a:pt x="856614" y="101727"/>
                </a:lnTo>
                <a:lnTo>
                  <a:pt x="879412" y="7112"/>
                </a:lnTo>
                <a:close/>
              </a:path>
              <a:path w="881379" h="918845">
                <a:moveTo>
                  <a:pt x="881126" y="0"/>
                </a:moveTo>
                <a:lnTo>
                  <a:pt x="775588" y="30226"/>
                </a:lnTo>
                <a:lnTo>
                  <a:pt x="772540" y="35560"/>
                </a:lnTo>
                <a:lnTo>
                  <a:pt x="774064" y="40513"/>
                </a:lnTo>
                <a:lnTo>
                  <a:pt x="775461" y="45593"/>
                </a:lnTo>
                <a:lnTo>
                  <a:pt x="780795" y="48514"/>
                </a:lnTo>
                <a:lnTo>
                  <a:pt x="785876" y="47117"/>
                </a:lnTo>
                <a:lnTo>
                  <a:pt x="836818" y="32529"/>
                </a:lnTo>
                <a:lnTo>
                  <a:pt x="861186" y="7112"/>
                </a:lnTo>
                <a:lnTo>
                  <a:pt x="879412" y="7112"/>
                </a:lnTo>
                <a:lnTo>
                  <a:pt x="881126" y="0"/>
                </a:lnTo>
                <a:close/>
              </a:path>
              <a:path w="881379" h="918845">
                <a:moveTo>
                  <a:pt x="865671" y="11430"/>
                </a:moveTo>
                <a:lnTo>
                  <a:pt x="858774" y="11430"/>
                </a:lnTo>
                <a:lnTo>
                  <a:pt x="870584" y="22860"/>
                </a:lnTo>
                <a:lnTo>
                  <a:pt x="854937" y="27340"/>
                </a:lnTo>
                <a:lnTo>
                  <a:pt x="850490" y="45781"/>
                </a:lnTo>
                <a:lnTo>
                  <a:pt x="874902" y="20320"/>
                </a:lnTo>
                <a:lnTo>
                  <a:pt x="865671" y="11430"/>
                </a:lnTo>
                <a:close/>
              </a:path>
              <a:path w="881379" h="918845">
                <a:moveTo>
                  <a:pt x="861186" y="7112"/>
                </a:moveTo>
                <a:lnTo>
                  <a:pt x="836818" y="32529"/>
                </a:lnTo>
                <a:lnTo>
                  <a:pt x="854937" y="27340"/>
                </a:lnTo>
                <a:lnTo>
                  <a:pt x="858774" y="11430"/>
                </a:lnTo>
                <a:lnTo>
                  <a:pt x="865671" y="11430"/>
                </a:lnTo>
                <a:lnTo>
                  <a:pt x="861186" y="7112"/>
                </a:lnTo>
                <a:close/>
              </a:path>
              <a:path w="881379" h="918845">
                <a:moveTo>
                  <a:pt x="858774" y="11430"/>
                </a:moveTo>
                <a:lnTo>
                  <a:pt x="854937" y="27340"/>
                </a:lnTo>
                <a:lnTo>
                  <a:pt x="870584" y="22860"/>
                </a:lnTo>
                <a:lnTo>
                  <a:pt x="858774" y="11430"/>
                </a:lnTo>
                <a:close/>
              </a:path>
            </a:pathLst>
          </a:custGeom>
          <a:solidFill>
            <a:srgbClr val="D6181F"/>
          </a:solidFill>
        </p:spPr>
        <p:txBody>
          <a:bodyPr wrap="square" lIns="0" tIns="0" rIns="0" bIns="0" rtlCol="0"/>
          <a:lstStyle/>
          <a:p>
            <a:endParaRPr sz="1485"/>
          </a:p>
        </p:txBody>
      </p:sp>
      <p:sp>
        <p:nvSpPr>
          <p:cNvPr id="68" name="object 68"/>
          <p:cNvSpPr txBox="1"/>
          <p:nvPr/>
        </p:nvSpPr>
        <p:spPr>
          <a:xfrm>
            <a:off x="7470668" y="3908097"/>
            <a:ext cx="599313" cy="457048"/>
          </a:xfrm>
          <a:prstGeom prst="rect">
            <a:avLst/>
          </a:prstGeom>
        </p:spPr>
        <p:txBody>
          <a:bodyPr vert="horz" wrap="square" lIns="0" tIns="0" rIns="0" bIns="0" rtlCol="0">
            <a:spAutoFit/>
          </a:bodyPr>
          <a:lstStyle/>
          <a:p>
            <a:pPr marL="10478"/>
            <a:r>
              <a:rPr sz="1485" spc="-4" dirty="0">
                <a:solidFill>
                  <a:srgbClr val="4D4D4F"/>
                </a:solidFill>
                <a:latin typeface="Calibri"/>
                <a:cs typeface="Calibri"/>
              </a:rPr>
              <a:t>Push</a:t>
            </a:r>
            <a:endParaRPr sz="1485">
              <a:latin typeface="Calibri"/>
              <a:cs typeface="Calibri"/>
            </a:endParaRPr>
          </a:p>
          <a:p>
            <a:pPr marL="10478"/>
            <a:r>
              <a:rPr sz="1485" dirty="0">
                <a:solidFill>
                  <a:srgbClr val="4D4D4F"/>
                </a:solidFill>
                <a:latin typeface="Calibri"/>
                <a:cs typeface="Calibri"/>
              </a:rPr>
              <a:t>M</a:t>
            </a:r>
            <a:r>
              <a:rPr sz="1485" spc="-9" dirty="0">
                <a:solidFill>
                  <a:srgbClr val="4D4D4F"/>
                </a:solidFill>
                <a:latin typeface="Calibri"/>
                <a:cs typeface="Calibri"/>
              </a:rPr>
              <a:t>e</a:t>
            </a:r>
            <a:r>
              <a:rPr sz="1485" dirty="0">
                <a:solidFill>
                  <a:srgbClr val="4D4D4F"/>
                </a:solidFill>
                <a:latin typeface="Calibri"/>
                <a:cs typeface="Calibri"/>
              </a:rPr>
              <a:t>t</a:t>
            </a:r>
            <a:r>
              <a:rPr sz="1485" spc="-9" dirty="0">
                <a:solidFill>
                  <a:srgbClr val="4D4D4F"/>
                </a:solidFill>
                <a:latin typeface="Calibri"/>
                <a:cs typeface="Calibri"/>
              </a:rPr>
              <a:t>r</a:t>
            </a:r>
            <a:r>
              <a:rPr sz="1485" spc="-4" dirty="0">
                <a:solidFill>
                  <a:srgbClr val="4D4D4F"/>
                </a:solidFill>
                <a:latin typeface="Calibri"/>
                <a:cs typeface="Calibri"/>
              </a:rPr>
              <a:t>i</a:t>
            </a:r>
            <a:r>
              <a:rPr sz="1485" spc="-9" dirty="0">
                <a:solidFill>
                  <a:srgbClr val="4D4D4F"/>
                </a:solidFill>
                <a:latin typeface="Calibri"/>
                <a:cs typeface="Calibri"/>
              </a:rPr>
              <a:t>c</a:t>
            </a:r>
            <a:r>
              <a:rPr sz="1485" dirty="0">
                <a:solidFill>
                  <a:srgbClr val="4D4D4F"/>
                </a:solidFill>
                <a:latin typeface="Calibri"/>
                <a:cs typeface="Calibri"/>
              </a:rPr>
              <a:t>s</a:t>
            </a:r>
            <a:endParaRPr sz="1485">
              <a:latin typeface="Calibri"/>
              <a:cs typeface="Calibri"/>
            </a:endParaRPr>
          </a:p>
        </p:txBody>
      </p:sp>
      <p:sp>
        <p:nvSpPr>
          <p:cNvPr id="69" name="object 69"/>
          <p:cNvSpPr txBox="1"/>
          <p:nvPr/>
        </p:nvSpPr>
        <p:spPr>
          <a:xfrm>
            <a:off x="492443" y="6413017"/>
            <a:ext cx="134112" cy="115416"/>
          </a:xfrm>
          <a:prstGeom prst="rect">
            <a:avLst/>
          </a:prstGeom>
        </p:spPr>
        <p:txBody>
          <a:bodyPr vert="horz" wrap="square" lIns="0" tIns="0" rIns="0" bIns="0" rtlCol="0">
            <a:spAutoFit/>
          </a:bodyPr>
          <a:lstStyle/>
          <a:p>
            <a:pPr marL="10478">
              <a:lnSpc>
                <a:spcPts val="915"/>
              </a:lnSpc>
            </a:pPr>
            <a:r>
              <a:rPr sz="867" dirty="0">
                <a:solidFill>
                  <a:srgbClr val="7E7E7E"/>
                </a:solidFill>
                <a:latin typeface="Calibri"/>
                <a:cs typeface="Calibri"/>
              </a:rPr>
              <a:t>11</a:t>
            </a:r>
            <a:endParaRPr sz="867">
              <a:latin typeface="Calibri"/>
              <a:cs typeface="Calibri"/>
            </a:endParaRPr>
          </a:p>
        </p:txBody>
      </p:sp>
      <p:sp>
        <p:nvSpPr>
          <p:cNvPr id="70" name="object 70"/>
          <p:cNvSpPr txBox="1"/>
          <p:nvPr/>
        </p:nvSpPr>
        <p:spPr>
          <a:xfrm>
            <a:off x="908106" y="6413017"/>
            <a:ext cx="1485710" cy="115416"/>
          </a:xfrm>
          <a:prstGeom prst="rect">
            <a:avLst/>
          </a:prstGeom>
        </p:spPr>
        <p:txBody>
          <a:bodyPr vert="horz" wrap="square" lIns="0" tIns="0" rIns="0" bIns="0" rtlCol="0">
            <a:spAutoFit/>
          </a:bodyPr>
          <a:lstStyle/>
          <a:p>
            <a:pPr marL="10478">
              <a:lnSpc>
                <a:spcPts val="915"/>
              </a:lnSpc>
            </a:pPr>
            <a:r>
              <a:rPr sz="867" dirty="0">
                <a:solidFill>
                  <a:srgbClr val="7E7E7E"/>
                </a:solidFill>
                <a:latin typeface="Calibri"/>
                <a:cs typeface="Calibri"/>
              </a:rPr>
              <a:t>Copyright </a:t>
            </a:r>
            <a:r>
              <a:rPr sz="867" spc="4" dirty="0">
                <a:solidFill>
                  <a:srgbClr val="7E7E7E"/>
                </a:solidFill>
                <a:latin typeface="Calibri"/>
                <a:cs typeface="Calibri"/>
              </a:rPr>
              <a:t>2016 Trend Micro</a:t>
            </a:r>
            <a:r>
              <a:rPr sz="867" spc="-12" dirty="0">
                <a:solidFill>
                  <a:srgbClr val="7E7E7E"/>
                </a:solidFill>
                <a:latin typeface="Calibri"/>
                <a:cs typeface="Calibri"/>
              </a:rPr>
              <a:t> </a:t>
            </a:r>
            <a:r>
              <a:rPr sz="867" dirty="0">
                <a:solidFill>
                  <a:srgbClr val="7E7E7E"/>
                </a:solidFill>
                <a:latin typeface="Calibri"/>
                <a:cs typeface="Calibri"/>
              </a:rPr>
              <a:t>Inc.</a:t>
            </a:r>
            <a:endParaRPr sz="867">
              <a:latin typeface="Calibri"/>
              <a:cs typeface="Calibri"/>
            </a:endParaRPr>
          </a:p>
        </p:txBody>
      </p:sp>
    </p:spTree>
    <p:extLst>
      <p:ext uri="{BB962C8B-B14F-4D97-AF65-F5344CB8AC3E}">
        <p14:creationId xmlns:p14="http://schemas.microsoft.com/office/powerpoint/2010/main" val="22687329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err="1" smtClean="0"/>
              <a:t>collectd</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621654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collectd</a:t>
            </a:r>
            <a:endParaRPr lang="en-US" dirty="0"/>
          </a:p>
        </p:txBody>
      </p:sp>
      <p:pic>
        <p:nvPicPr>
          <p:cNvPr id="1026" name="Picture 2" descr="https://collectd.org/images/architecture-schematic.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48400" y="1071913"/>
            <a:ext cx="3648152" cy="51292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 y="2667000"/>
            <a:ext cx="6050280" cy="1754326"/>
          </a:xfrm>
          <a:prstGeom prst="rect">
            <a:avLst/>
          </a:prstGeom>
        </p:spPr>
        <p:txBody>
          <a:bodyPr wrap="square">
            <a:spAutoFit/>
          </a:bodyPr>
          <a:lstStyle/>
          <a:p>
            <a:pPr marL="285750" indent="-285750">
              <a:buFont typeface="Arial" panose="020B0604020202020204" pitchFamily="34" charset="0"/>
              <a:buChar char="•"/>
            </a:pPr>
            <a:r>
              <a:rPr lang="en-US" dirty="0" err="1"/>
              <a:t>collectd</a:t>
            </a:r>
            <a:r>
              <a:rPr lang="en-US" dirty="0"/>
              <a:t> collects performance data of systems </a:t>
            </a:r>
            <a:endParaRPr lang="en-US" dirty="0" smtClean="0"/>
          </a:p>
          <a:p>
            <a:pPr marL="285750" indent="-285750">
              <a:buFont typeface="Arial" panose="020B0604020202020204" pitchFamily="34" charset="0"/>
              <a:buChar char="•"/>
            </a:pPr>
            <a:r>
              <a:rPr lang="en-US" dirty="0" smtClean="0"/>
              <a:t>Some </a:t>
            </a:r>
            <a:r>
              <a:rPr lang="en-US" dirty="0"/>
              <a:t>(simple) examples: CPU utilization memory utilization network traffic </a:t>
            </a:r>
            <a:r>
              <a:rPr lang="en-US" dirty="0" smtClean="0"/>
              <a:t>•</a:t>
            </a:r>
          </a:p>
          <a:p>
            <a:pPr marL="285750" indent="-285750">
              <a:buFont typeface="Arial" panose="020B0604020202020204" pitchFamily="34" charset="0"/>
              <a:buChar char="•"/>
            </a:pPr>
            <a:r>
              <a:rPr lang="en-US" dirty="0" err="1" smtClean="0"/>
              <a:t>collectd</a:t>
            </a:r>
            <a:r>
              <a:rPr lang="en-US" dirty="0" smtClean="0"/>
              <a:t> </a:t>
            </a:r>
            <a:r>
              <a:rPr lang="en-US" dirty="0"/>
              <a:t>collects and stores the performance </a:t>
            </a:r>
            <a:r>
              <a:rPr lang="en-US" dirty="0" smtClean="0"/>
              <a:t>data</a:t>
            </a:r>
          </a:p>
          <a:p>
            <a:pPr marL="285750" indent="-285750">
              <a:buFont typeface="Arial" panose="020B0604020202020204" pitchFamily="34" charset="0"/>
              <a:buChar char="•"/>
            </a:pPr>
            <a:r>
              <a:rPr lang="en-US" dirty="0" smtClean="0"/>
              <a:t>Stored </a:t>
            </a:r>
            <a:r>
              <a:rPr lang="en-US" dirty="0"/>
              <a:t>data is usually used to generate graphs </a:t>
            </a:r>
          </a:p>
          <a:p>
            <a:pPr marL="742950" lvl="1" indent="-285750">
              <a:buFont typeface="Arial" panose="020B0604020202020204" pitchFamily="34" charset="0"/>
              <a:buChar char="•"/>
            </a:pPr>
            <a:r>
              <a:rPr lang="en-US" dirty="0" smtClean="0"/>
              <a:t>performance </a:t>
            </a:r>
            <a:r>
              <a:rPr lang="en-US" dirty="0"/>
              <a:t>analysis, capacity </a:t>
            </a:r>
            <a:r>
              <a:rPr lang="en-US" dirty="0" smtClean="0"/>
              <a:t>planning </a:t>
            </a:r>
            <a:endParaRPr lang="en-US" dirty="0"/>
          </a:p>
        </p:txBody>
      </p:sp>
    </p:spTree>
    <p:extLst>
      <p:ext uri="{BB962C8B-B14F-4D97-AF65-F5344CB8AC3E}">
        <p14:creationId xmlns:p14="http://schemas.microsoft.com/office/powerpoint/2010/main" val="30632131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collectd</a:t>
            </a:r>
            <a:endParaRPr lang="en-US" dirty="0"/>
          </a:p>
        </p:txBody>
      </p:sp>
      <p:pic>
        <p:nvPicPr>
          <p:cNvPr id="1026" name="Picture 2" descr="https://collectd.org/images/architecture-schematic.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48400" y="1071913"/>
            <a:ext cx="3648152" cy="51292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 y="2667000"/>
            <a:ext cx="6050280" cy="2862322"/>
          </a:xfrm>
          <a:prstGeom prst="rect">
            <a:avLst/>
          </a:prstGeom>
        </p:spPr>
        <p:txBody>
          <a:bodyPr wrap="square">
            <a:spAutoFit/>
          </a:bodyPr>
          <a:lstStyle/>
          <a:p>
            <a:pPr marL="285750" indent="-285750">
              <a:buFont typeface="Arial" panose="020B0604020202020204" pitchFamily="34" charset="0"/>
              <a:buChar char="•"/>
            </a:pPr>
            <a:r>
              <a:rPr lang="en-US" dirty="0" err="1"/>
              <a:t>collectd</a:t>
            </a:r>
            <a:r>
              <a:rPr lang="en-US" dirty="0"/>
              <a:t> collects performance data of systems </a:t>
            </a:r>
            <a:endParaRPr lang="en-US" dirty="0" smtClean="0"/>
          </a:p>
          <a:p>
            <a:pPr marL="285750" indent="-285750">
              <a:buFont typeface="Arial" panose="020B0604020202020204" pitchFamily="34" charset="0"/>
              <a:buChar char="•"/>
            </a:pPr>
            <a:r>
              <a:rPr lang="en-US" dirty="0" smtClean="0"/>
              <a:t>Some </a:t>
            </a:r>
            <a:r>
              <a:rPr lang="en-US" dirty="0"/>
              <a:t>(simple) examples: CPU utilization memory utilization network traffic </a:t>
            </a:r>
            <a:r>
              <a:rPr lang="en-US" dirty="0" smtClean="0"/>
              <a:t>•</a:t>
            </a:r>
          </a:p>
          <a:p>
            <a:pPr marL="285750" indent="-285750">
              <a:buFont typeface="Arial" panose="020B0604020202020204" pitchFamily="34" charset="0"/>
              <a:buChar char="•"/>
            </a:pPr>
            <a:r>
              <a:rPr lang="en-US" dirty="0" err="1" smtClean="0"/>
              <a:t>collectd</a:t>
            </a:r>
            <a:r>
              <a:rPr lang="en-US" dirty="0" smtClean="0"/>
              <a:t> </a:t>
            </a:r>
            <a:r>
              <a:rPr lang="en-US" dirty="0"/>
              <a:t>collects and stores the performance </a:t>
            </a:r>
            <a:r>
              <a:rPr lang="en-US" dirty="0" smtClean="0"/>
              <a:t>data</a:t>
            </a:r>
          </a:p>
          <a:p>
            <a:pPr marL="285750" indent="-285750">
              <a:buFont typeface="Arial" panose="020B0604020202020204" pitchFamily="34" charset="0"/>
              <a:buChar char="•"/>
            </a:pPr>
            <a:r>
              <a:rPr lang="en-US" dirty="0" smtClean="0"/>
              <a:t>Stored </a:t>
            </a:r>
            <a:r>
              <a:rPr lang="en-US" dirty="0"/>
              <a:t>data is usually used to generate graphs </a:t>
            </a:r>
          </a:p>
          <a:p>
            <a:pPr marL="742950" lvl="1" indent="-285750">
              <a:buFont typeface="Arial" panose="020B0604020202020204" pitchFamily="34" charset="0"/>
              <a:buChar char="•"/>
            </a:pPr>
            <a:r>
              <a:rPr lang="en-US" dirty="0" smtClean="0"/>
              <a:t>performance </a:t>
            </a:r>
            <a:r>
              <a:rPr lang="en-US" dirty="0"/>
              <a:t>analysis, capacity </a:t>
            </a:r>
            <a:r>
              <a:rPr lang="en-US" dirty="0" smtClean="0"/>
              <a:t>planning </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Plugin architecture: </a:t>
            </a:r>
            <a:r>
              <a:rPr lang="en-US" dirty="0">
                <a:hlinkClick r:id="rId3"/>
              </a:rPr>
              <a:t>https://collectd.org/wiki/index.php/Table_of_Plugins</a:t>
            </a:r>
            <a:endParaRPr lang="en-US" dirty="0"/>
          </a:p>
        </p:txBody>
      </p:sp>
    </p:spTree>
    <p:extLst>
      <p:ext uri="{BB962C8B-B14F-4D97-AF65-F5344CB8AC3E}">
        <p14:creationId xmlns:p14="http://schemas.microsoft.com/office/powerpoint/2010/main" val="3080683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3717E-34B0-4A74-8162-9E49A91BD7B8}"/>
              </a:ext>
            </a:extLst>
          </p:cNvPr>
          <p:cNvSpPr>
            <a:spLocks noGrp="1"/>
          </p:cNvSpPr>
          <p:nvPr>
            <p:ph type="title"/>
          </p:nvPr>
        </p:nvSpPr>
        <p:spPr/>
        <p:txBody>
          <a:bodyPr/>
          <a:lstStyle/>
          <a:p>
            <a:r>
              <a:rPr lang="en-US" dirty="0"/>
              <a:t>SLI</a:t>
            </a:r>
          </a:p>
        </p:txBody>
      </p:sp>
      <p:sp>
        <p:nvSpPr>
          <p:cNvPr id="3" name="Content Placeholder 2">
            <a:extLst>
              <a:ext uri="{FF2B5EF4-FFF2-40B4-BE49-F238E27FC236}">
                <a16:creationId xmlns:a16="http://schemas.microsoft.com/office/drawing/2014/main" id="{3953635F-C5FB-4068-AFBF-24B52D49A480}"/>
              </a:ext>
            </a:extLst>
          </p:cNvPr>
          <p:cNvSpPr>
            <a:spLocks noGrp="1"/>
          </p:cNvSpPr>
          <p:nvPr>
            <p:ph idx="1"/>
          </p:nvPr>
        </p:nvSpPr>
        <p:spPr/>
        <p:txBody>
          <a:bodyPr>
            <a:normAutofit fontScale="92500" lnSpcReduction="20000"/>
          </a:bodyPr>
          <a:lstStyle/>
          <a:p>
            <a:r>
              <a:rPr lang="en-US" dirty="0"/>
              <a:t>The SLI ranges from 0% to 100%, where 0% means nothing works, and 100% means nothing is broken.</a:t>
            </a:r>
          </a:p>
          <a:p>
            <a:r>
              <a:rPr lang="en-US" dirty="0"/>
              <a:t>making all of your SLIs follow a consistent style allows you to take better advantage of tooling: you can write </a:t>
            </a:r>
          </a:p>
          <a:p>
            <a:pPr lvl="1"/>
            <a:r>
              <a:rPr lang="en-US" dirty="0"/>
              <a:t>alerting logic, </a:t>
            </a:r>
          </a:p>
          <a:p>
            <a:pPr lvl="1"/>
            <a:r>
              <a:rPr lang="en-US" dirty="0"/>
              <a:t>SLO analysis tools, </a:t>
            </a:r>
          </a:p>
          <a:p>
            <a:pPr lvl="1"/>
            <a:r>
              <a:rPr lang="en-US" dirty="0"/>
              <a:t>error budget</a:t>
            </a:r>
          </a:p>
          <a:p>
            <a:pPr lvl="1"/>
            <a:r>
              <a:rPr lang="en-US" dirty="0"/>
              <a:t>calculation, and reports to expect the same inputs: numerator, denominator, and threshold</a:t>
            </a:r>
          </a:p>
        </p:txBody>
      </p:sp>
    </p:spTree>
    <p:extLst>
      <p:ext uri="{BB962C8B-B14F-4D97-AF65-F5344CB8AC3E}">
        <p14:creationId xmlns:p14="http://schemas.microsoft.com/office/powerpoint/2010/main" val="25144508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819400" y="3276600"/>
            <a:ext cx="6700884" cy="1804597"/>
          </a:xfrm>
          <a:prstGeom prst="rect">
            <a:avLst/>
          </a:prstGeom>
        </p:spPr>
        <p:txBody>
          <a:bodyPr vert="horz" wrap="square" lIns="0" tIns="0" rIns="0" bIns="0" rtlCol="0">
            <a:spAutoFit/>
          </a:bodyPr>
          <a:lstStyle/>
          <a:p>
            <a:pPr marL="1572" algn="ctr"/>
            <a:r>
              <a:rPr sz="5940" dirty="0">
                <a:solidFill>
                  <a:srgbClr val="FFFFFF"/>
                </a:solidFill>
                <a:latin typeface="Calibri"/>
                <a:cs typeface="Calibri"/>
              </a:rPr>
              <a:t>cAdvisor</a:t>
            </a:r>
            <a:endParaRPr sz="5940" dirty="0">
              <a:latin typeface="Calibri"/>
              <a:cs typeface="Calibri"/>
            </a:endParaRPr>
          </a:p>
          <a:p>
            <a:pPr marL="10478" marR="4191" algn="ctr">
              <a:spcBef>
                <a:spcPts val="1370"/>
              </a:spcBef>
            </a:pPr>
            <a:r>
              <a:rPr sz="2310" spc="-4" dirty="0">
                <a:solidFill>
                  <a:srgbClr val="FFFFFF"/>
                </a:solidFill>
                <a:latin typeface="Calibri"/>
                <a:cs typeface="Calibri"/>
              </a:rPr>
              <a:t>Collects, </a:t>
            </a:r>
            <a:r>
              <a:rPr sz="2310" spc="-12" dirty="0">
                <a:solidFill>
                  <a:srgbClr val="FFFFFF"/>
                </a:solidFill>
                <a:latin typeface="Calibri"/>
                <a:cs typeface="Calibri"/>
              </a:rPr>
              <a:t>aggregates, processes, </a:t>
            </a:r>
            <a:r>
              <a:rPr sz="2310" spc="-4" dirty="0">
                <a:solidFill>
                  <a:srgbClr val="FFFFFF"/>
                </a:solidFill>
                <a:latin typeface="Calibri"/>
                <a:cs typeface="Calibri"/>
              </a:rPr>
              <a:t>and </a:t>
            </a:r>
            <a:r>
              <a:rPr sz="2310" spc="-12" dirty="0">
                <a:solidFill>
                  <a:srgbClr val="FFFFFF"/>
                </a:solidFill>
                <a:latin typeface="Calibri"/>
                <a:cs typeface="Calibri"/>
              </a:rPr>
              <a:t>exports information  </a:t>
            </a:r>
            <a:r>
              <a:rPr sz="2310" spc="-4" dirty="0">
                <a:solidFill>
                  <a:srgbClr val="FFFFFF"/>
                </a:solidFill>
                <a:latin typeface="Calibri"/>
                <a:cs typeface="Calibri"/>
              </a:rPr>
              <a:t>about </a:t>
            </a:r>
            <a:r>
              <a:rPr sz="2310" spc="-9" dirty="0">
                <a:solidFill>
                  <a:srgbClr val="FFFFFF"/>
                </a:solidFill>
                <a:latin typeface="Calibri"/>
                <a:cs typeface="Calibri"/>
              </a:rPr>
              <a:t>running</a:t>
            </a:r>
            <a:r>
              <a:rPr sz="2310" spc="21" dirty="0">
                <a:solidFill>
                  <a:srgbClr val="FFFFFF"/>
                </a:solidFill>
                <a:latin typeface="Calibri"/>
                <a:cs typeface="Calibri"/>
              </a:rPr>
              <a:t> </a:t>
            </a:r>
            <a:r>
              <a:rPr sz="2310" spc="-17" dirty="0">
                <a:solidFill>
                  <a:srgbClr val="FFFFFF"/>
                </a:solidFill>
                <a:latin typeface="Calibri"/>
                <a:cs typeface="Calibri"/>
              </a:rPr>
              <a:t>containers.</a:t>
            </a:r>
            <a:endParaRPr sz="2310" dirty="0">
              <a:latin typeface="Calibri"/>
              <a:cs typeface="Calibri"/>
            </a:endParaRPr>
          </a:p>
        </p:txBody>
      </p:sp>
      <p:sp>
        <p:nvSpPr>
          <p:cNvPr id="4" name="Title 3"/>
          <p:cNvSpPr>
            <a:spLocks noGrp="1"/>
          </p:cNvSpPr>
          <p:nvPr>
            <p:ph type="ctrTitle"/>
          </p:nvPr>
        </p:nvSpPr>
        <p:spPr/>
        <p:txBody>
          <a:bodyPr/>
          <a:lstStyle/>
          <a:p>
            <a:endParaRPr lang="en-US"/>
          </a:p>
        </p:txBody>
      </p:sp>
    </p:spTree>
    <p:extLst>
      <p:ext uri="{BB962C8B-B14F-4D97-AF65-F5344CB8AC3E}">
        <p14:creationId xmlns:p14="http://schemas.microsoft.com/office/powerpoint/2010/main" val="11906456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07101" y="5246690"/>
            <a:ext cx="1188149" cy="1188149"/>
          </a:xfrm>
          <a:custGeom>
            <a:avLst/>
            <a:gdLst/>
            <a:ahLst/>
            <a:cxnLst/>
            <a:rect l="l" t="t" r="r" b="b"/>
            <a:pathLst>
              <a:path w="1440180" h="1440179">
                <a:moveTo>
                  <a:pt x="1200048" y="0"/>
                </a:moveTo>
                <a:lnTo>
                  <a:pt x="240004" y="0"/>
                </a:lnTo>
                <a:lnTo>
                  <a:pt x="191635" y="4875"/>
                </a:lnTo>
                <a:lnTo>
                  <a:pt x="146584" y="18859"/>
                </a:lnTo>
                <a:lnTo>
                  <a:pt x="105816" y="40987"/>
                </a:lnTo>
                <a:lnTo>
                  <a:pt x="70296" y="70294"/>
                </a:lnTo>
                <a:lnTo>
                  <a:pt x="40989" y="105816"/>
                </a:lnTo>
                <a:lnTo>
                  <a:pt x="18860" y="146589"/>
                </a:lnTo>
                <a:lnTo>
                  <a:pt x="4876" y="191648"/>
                </a:lnTo>
                <a:lnTo>
                  <a:pt x="0" y="240030"/>
                </a:lnTo>
                <a:lnTo>
                  <a:pt x="0" y="1199972"/>
                </a:lnTo>
                <a:lnTo>
                  <a:pt x="4876" y="1248341"/>
                </a:lnTo>
                <a:lnTo>
                  <a:pt x="18860" y="1293392"/>
                </a:lnTo>
                <a:lnTo>
                  <a:pt x="40989" y="1334160"/>
                </a:lnTo>
                <a:lnTo>
                  <a:pt x="70296" y="1369680"/>
                </a:lnTo>
                <a:lnTo>
                  <a:pt x="105816" y="1398987"/>
                </a:lnTo>
                <a:lnTo>
                  <a:pt x="146584" y="1421115"/>
                </a:lnTo>
                <a:lnTo>
                  <a:pt x="191635" y="1435100"/>
                </a:lnTo>
                <a:lnTo>
                  <a:pt x="240004" y="1439976"/>
                </a:lnTo>
                <a:lnTo>
                  <a:pt x="1200048" y="1439976"/>
                </a:lnTo>
                <a:lnTo>
                  <a:pt x="1248387" y="1435100"/>
                </a:lnTo>
                <a:lnTo>
                  <a:pt x="1293415" y="1421115"/>
                </a:lnTo>
                <a:lnTo>
                  <a:pt x="1334165" y="1398987"/>
                </a:lnTo>
                <a:lnTo>
                  <a:pt x="1369672" y="1369680"/>
                </a:lnTo>
                <a:lnTo>
                  <a:pt x="1398970" y="1334160"/>
                </a:lnTo>
                <a:lnTo>
                  <a:pt x="1421093" y="1293392"/>
                </a:lnTo>
                <a:lnTo>
                  <a:pt x="1435076" y="1248341"/>
                </a:lnTo>
                <a:lnTo>
                  <a:pt x="1439951" y="1199972"/>
                </a:lnTo>
                <a:lnTo>
                  <a:pt x="1439951" y="240030"/>
                </a:lnTo>
                <a:lnTo>
                  <a:pt x="1435076" y="191648"/>
                </a:lnTo>
                <a:lnTo>
                  <a:pt x="1421093" y="146589"/>
                </a:lnTo>
                <a:lnTo>
                  <a:pt x="1398970" y="105816"/>
                </a:lnTo>
                <a:lnTo>
                  <a:pt x="1369672" y="70294"/>
                </a:lnTo>
                <a:lnTo>
                  <a:pt x="1334165" y="40987"/>
                </a:lnTo>
                <a:lnTo>
                  <a:pt x="1293415" y="18859"/>
                </a:lnTo>
                <a:lnTo>
                  <a:pt x="1248387" y="4875"/>
                </a:lnTo>
                <a:lnTo>
                  <a:pt x="1200048" y="0"/>
                </a:lnTo>
                <a:close/>
              </a:path>
            </a:pathLst>
          </a:custGeom>
          <a:solidFill>
            <a:srgbClr val="5388F5"/>
          </a:solidFill>
        </p:spPr>
        <p:txBody>
          <a:bodyPr wrap="square" lIns="0" tIns="0" rIns="0" bIns="0" rtlCol="0"/>
          <a:lstStyle/>
          <a:p>
            <a:endParaRPr sz="1485"/>
          </a:p>
        </p:txBody>
      </p:sp>
      <p:sp>
        <p:nvSpPr>
          <p:cNvPr id="3" name="object 3"/>
          <p:cNvSpPr txBox="1"/>
          <p:nvPr/>
        </p:nvSpPr>
        <p:spPr>
          <a:xfrm>
            <a:off x="800935" y="5271835"/>
            <a:ext cx="832962" cy="253916"/>
          </a:xfrm>
          <a:prstGeom prst="rect">
            <a:avLst/>
          </a:prstGeom>
        </p:spPr>
        <p:txBody>
          <a:bodyPr vert="horz" wrap="square" lIns="0" tIns="0" rIns="0" bIns="0" rtlCol="0">
            <a:spAutoFit/>
          </a:bodyPr>
          <a:lstStyle/>
          <a:p>
            <a:pPr marL="10478"/>
            <a:r>
              <a:rPr sz="1650" b="1" spc="-4" dirty="0">
                <a:solidFill>
                  <a:srgbClr val="FFFFFF"/>
                </a:solidFill>
                <a:latin typeface="Calibri"/>
                <a:cs typeface="Calibri"/>
              </a:rPr>
              <a:t>D</a:t>
            </a:r>
            <a:r>
              <a:rPr sz="1650" b="1" spc="-29" dirty="0">
                <a:solidFill>
                  <a:srgbClr val="FFFFFF"/>
                </a:solidFill>
                <a:latin typeface="Calibri"/>
                <a:cs typeface="Calibri"/>
              </a:rPr>
              <a:t>a</a:t>
            </a:r>
            <a:r>
              <a:rPr sz="1650" b="1" spc="-21" dirty="0">
                <a:solidFill>
                  <a:srgbClr val="FFFFFF"/>
                </a:solidFill>
                <a:latin typeface="Calibri"/>
                <a:cs typeface="Calibri"/>
              </a:rPr>
              <a:t>t</a:t>
            </a:r>
            <a:r>
              <a:rPr sz="1650" b="1" dirty="0">
                <a:solidFill>
                  <a:srgbClr val="FFFFFF"/>
                </a:solidFill>
                <a:latin typeface="Calibri"/>
                <a:cs typeface="Calibri"/>
              </a:rPr>
              <a:t>ab</a:t>
            </a:r>
            <a:r>
              <a:rPr sz="1650" b="1" spc="-9" dirty="0">
                <a:solidFill>
                  <a:srgbClr val="FFFFFF"/>
                </a:solidFill>
                <a:latin typeface="Calibri"/>
                <a:cs typeface="Calibri"/>
              </a:rPr>
              <a:t>a</a:t>
            </a:r>
            <a:r>
              <a:rPr sz="1650" b="1" dirty="0">
                <a:solidFill>
                  <a:srgbClr val="FFFFFF"/>
                </a:solidFill>
                <a:latin typeface="Calibri"/>
                <a:cs typeface="Calibri"/>
              </a:rPr>
              <a:t>se</a:t>
            </a:r>
            <a:endParaRPr sz="1650">
              <a:latin typeface="Calibri"/>
              <a:cs typeface="Calibri"/>
            </a:endParaRPr>
          </a:p>
        </p:txBody>
      </p:sp>
      <p:sp>
        <p:nvSpPr>
          <p:cNvPr id="4" name="object 4"/>
          <p:cNvSpPr txBox="1">
            <a:spLocks noGrp="1"/>
          </p:cNvSpPr>
          <p:nvPr>
            <p:ph type="title"/>
          </p:nvPr>
        </p:nvSpPr>
        <p:spPr>
          <a:xfrm>
            <a:off x="1029257" y="6800521"/>
            <a:ext cx="3470672" cy="507831"/>
          </a:xfrm>
          <a:prstGeom prst="rect">
            <a:avLst/>
          </a:prstGeom>
        </p:spPr>
        <p:txBody>
          <a:bodyPr vert="horz" wrap="square" lIns="0" tIns="0" rIns="0" bIns="0" rtlCol="0" anchor="ctr">
            <a:spAutoFit/>
          </a:bodyPr>
          <a:lstStyle/>
          <a:p>
            <a:pPr marL="10478"/>
            <a:r>
              <a:rPr sz="3300" b="0" spc="-12" dirty="0">
                <a:solidFill>
                  <a:srgbClr val="D6181F"/>
                </a:solidFill>
              </a:rPr>
              <a:t>Container </a:t>
            </a:r>
            <a:r>
              <a:rPr sz="3300" b="0" spc="-4" dirty="0">
                <a:solidFill>
                  <a:srgbClr val="D6181F"/>
                </a:solidFill>
              </a:rPr>
              <a:t>OS</a:t>
            </a:r>
            <a:r>
              <a:rPr sz="3300" b="0" spc="-54" dirty="0">
                <a:solidFill>
                  <a:srgbClr val="D6181F"/>
                </a:solidFill>
              </a:rPr>
              <a:t> </a:t>
            </a:r>
            <a:r>
              <a:rPr sz="3300" b="0" spc="-4" dirty="0">
                <a:solidFill>
                  <a:srgbClr val="D6181F"/>
                </a:solidFill>
              </a:rPr>
              <a:t>Metric</a:t>
            </a:r>
            <a:endParaRPr sz="3300" dirty="0"/>
          </a:p>
        </p:txBody>
      </p:sp>
      <p:sp>
        <p:nvSpPr>
          <p:cNvPr id="5" name="object 5"/>
          <p:cNvSpPr/>
          <p:nvPr/>
        </p:nvSpPr>
        <p:spPr>
          <a:xfrm>
            <a:off x="4943969" y="2526174"/>
            <a:ext cx="4861560" cy="4065270"/>
          </a:xfrm>
          <a:custGeom>
            <a:avLst/>
            <a:gdLst/>
            <a:ahLst/>
            <a:cxnLst/>
            <a:rect l="l" t="t" r="r" b="b"/>
            <a:pathLst>
              <a:path w="5892800" h="4927600">
                <a:moveTo>
                  <a:pt x="0" y="4927600"/>
                </a:moveTo>
                <a:lnTo>
                  <a:pt x="5892800" y="4927600"/>
                </a:lnTo>
                <a:lnTo>
                  <a:pt x="5892800" y="0"/>
                </a:lnTo>
                <a:lnTo>
                  <a:pt x="0" y="0"/>
                </a:lnTo>
                <a:lnTo>
                  <a:pt x="0" y="4927600"/>
                </a:lnTo>
                <a:close/>
              </a:path>
            </a:pathLst>
          </a:custGeom>
          <a:ln w="9525">
            <a:solidFill>
              <a:srgbClr val="4D4D4F"/>
            </a:solidFill>
          </a:ln>
        </p:spPr>
        <p:txBody>
          <a:bodyPr wrap="square" lIns="0" tIns="0" rIns="0" bIns="0" rtlCol="0"/>
          <a:lstStyle/>
          <a:p>
            <a:endParaRPr sz="1485"/>
          </a:p>
        </p:txBody>
      </p:sp>
      <p:sp>
        <p:nvSpPr>
          <p:cNvPr id="6" name="object 6"/>
          <p:cNvSpPr/>
          <p:nvPr/>
        </p:nvSpPr>
        <p:spPr>
          <a:xfrm>
            <a:off x="5060270" y="5252662"/>
            <a:ext cx="2227517" cy="1188149"/>
          </a:xfrm>
          <a:custGeom>
            <a:avLst/>
            <a:gdLst/>
            <a:ahLst/>
            <a:cxnLst/>
            <a:rect l="l" t="t" r="r" b="b"/>
            <a:pathLst>
              <a:path w="2700020" h="1440179">
                <a:moveTo>
                  <a:pt x="2459990" y="0"/>
                </a:moveTo>
                <a:lnTo>
                  <a:pt x="240029" y="0"/>
                </a:lnTo>
                <a:lnTo>
                  <a:pt x="191648" y="4875"/>
                </a:lnTo>
                <a:lnTo>
                  <a:pt x="146589" y="18857"/>
                </a:lnTo>
                <a:lnTo>
                  <a:pt x="105816" y="40980"/>
                </a:lnTo>
                <a:lnTo>
                  <a:pt x="70294" y="70278"/>
                </a:lnTo>
                <a:lnTo>
                  <a:pt x="40987" y="105785"/>
                </a:lnTo>
                <a:lnTo>
                  <a:pt x="18859" y="146536"/>
                </a:lnTo>
                <a:lnTo>
                  <a:pt x="4875" y="191563"/>
                </a:lnTo>
                <a:lnTo>
                  <a:pt x="0" y="239903"/>
                </a:lnTo>
                <a:lnTo>
                  <a:pt x="0" y="1199946"/>
                </a:lnTo>
                <a:lnTo>
                  <a:pt x="4875" y="1248315"/>
                </a:lnTo>
                <a:lnTo>
                  <a:pt x="18859" y="1293367"/>
                </a:lnTo>
                <a:lnTo>
                  <a:pt x="40987" y="1334135"/>
                </a:lnTo>
                <a:lnTo>
                  <a:pt x="70294" y="1369655"/>
                </a:lnTo>
                <a:lnTo>
                  <a:pt x="105816" y="1398962"/>
                </a:lnTo>
                <a:lnTo>
                  <a:pt x="146589" y="1421090"/>
                </a:lnTo>
                <a:lnTo>
                  <a:pt x="191648" y="1435075"/>
                </a:lnTo>
                <a:lnTo>
                  <a:pt x="240029" y="1439951"/>
                </a:lnTo>
                <a:lnTo>
                  <a:pt x="2459990" y="1439951"/>
                </a:lnTo>
                <a:lnTo>
                  <a:pt x="2508371" y="1435075"/>
                </a:lnTo>
                <a:lnTo>
                  <a:pt x="2553430" y="1421090"/>
                </a:lnTo>
                <a:lnTo>
                  <a:pt x="2594203" y="1398962"/>
                </a:lnTo>
                <a:lnTo>
                  <a:pt x="2629725" y="1369655"/>
                </a:lnTo>
                <a:lnTo>
                  <a:pt x="2659032" y="1334135"/>
                </a:lnTo>
                <a:lnTo>
                  <a:pt x="2681160" y="1293367"/>
                </a:lnTo>
                <a:lnTo>
                  <a:pt x="2695144" y="1248315"/>
                </a:lnTo>
                <a:lnTo>
                  <a:pt x="2700020" y="1199946"/>
                </a:lnTo>
                <a:lnTo>
                  <a:pt x="2700020" y="239903"/>
                </a:lnTo>
                <a:lnTo>
                  <a:pt x="2695144" y="191563"/>
                </a:lnTo>
                <a:lnTo>
                  <a:pt x="2681160" y="146536"/>
                </a:lnTo>
                <a:lnTo>
                  <a:pt x="2659032" y="105785"/>
                </a:lnTo>
                <a:lnTo>
                  <a:pt x="2629725" y="70278"/>
                </a:lnTo>
                <a:lnTo>
                  <a:pt x="2594203" y="40980"/>
                </a:lnTo>
                <a:lnTo>
                  <a:pt x="2553430" y="18857"/>
                </a:lnTo>
                <a:lnTo>
                  <a:pt x="2508371" y="4875"/>
                </a:lnTo>
                <a:lnTo>
                  <a:pt x="2459990" y="0"/>
                </a:lnTo>
                <a:close/>
              </a:path>
            </a:pathLst>
          </a:custGeom>
          <a:solidFill>
            <a:srgbClr val="5388F5"/>
          </a:solidFill>
        </p:spPr>
        <p:txBody>
          <a:bodyPr wrap="square" lIns="0" tIns="0" rIns="0" bIns="0" rtlCol="0"/>
          <a:lstStyle/>
          <a:p>
            <a:endParaRPr sz="1485"/>
          </a:p>
        </p:txBody>
      </p:sp>
      <p:sp>
        <p:nvSpPr>
          <p:cNvPr id="7" name="object 7"/>
          <p:cNvSpPr txBox="1"/>
          <p:nvPr/>
        </p:nvSpPr>
        <p:spPr>
          <a:xfrm>
            <a:off x="5698350" y="5277913"/>
            <a:ext cx="1014746" cy="253916"/>
          </a:xfrm>
          <a:prstGeom prst="rect">
            <a:avLst/>
          </a:prstGeom>
        </p:spPr>
        <p:txBody>
          <a:bodyPr vert="horz" wrap="square" lIns="0" tIns="0" rIns="0" bIns="0" rtlCol="0">
            <a:spAutoFit/>
          </a:bodyPr>
          <a:lstStyle/>
          <a:p>
            <a:pPr marL="10478"/>
            <a:r>
              <a:rPr sz="1650" b="1" dirty="0">
                <a:solidFill>
                  <a:srgbClr val="FFFFFF"/>
                </a:solidFill>
                <a:latin typeface="Calibri"/>
                <a:cs typeface="Calibri"/>
              </a:rPr>
              <a:t>K8S</a:t>
            </a:r>
            <a:r>
              <a:rPr sz="1650" b="1" spc="-66" dirty="0">
                <a:solidFill>
                  <a:srgbClr val="FFFFFF"/>
                </a:solidFill>
                <a:latin typeface="Calibri"/>
                <a:cs typeface="Calibri"/>
              </a:rPr>
              <a:t> </a:t>
            </a:r>
            <a:r>
              <a:rPr sz="1650" b="1" dirty="0">
                <a:solidFill>
                  <a:srgbClr val="FFFFFF"/>
                </a:solidFill>
                <a:latin typeface="Calibri"/>
                <a:cs typeface="Calibri"/>
              </a:rPr>
              <a:t>Minion</a:t>
            </a:r>
            <a:endParaRPr sz="1650">
              <a:latin typeface="Calibri"/>
              <a:cs typeface="Calibri"/>
            </a:endParaRPr>
          </a:p>
        </p:txBody>
      </p:sp>
      <p:sp>
        <p:nvSpPr>
          <p:cNvPr id="8" name="object 8"/>
          <p:cNvSpPr/>
          <p:nvPr/>
        </p:nvSpPr>
        <p:spPr>
          <a:xfrm>
            <a:off x="6244438" y="6022234"/>
            <a:ext cx="891111" cy="297037"/>
          </a:xfrm>
          <a:custGeom>
            <a:avLst/>
            <a:gdLst/>
            <a:ahLst/>
            <a:cxnLst/>
            <a:rect l="l" t="t" r="r" b="b"/>
            <a:pathLst>
              <a:path w="1080134" h="360045">
                <a:moveTo>
                  <a:pt x="1020064" y="0"/>
                </a:moveTo>
                <a:lnTo>
                  <a:pt x="59944" y="0"/>
                </a:lnTo>
                <a:lnTo>
                  <a:pt x="36593" y="4704"/>
                </a:lnTo>
                <a:lnTo>
                  <a:pt x="17541" y="17541"/>
                </a:lnTo>
                <a:lnTo>
                  <a:pt x="4704" y="36593"/>
                </a:lnTo>
                <a:lnTo>
                  <a:pt x="0" y="59944"/>
                </a:lnTo>
                <a:lnTo>
                  <a:pt x="0" y="299618"/>
                </a:lnTo>
                <a:lnTo>
                  <a:pt x="4704" y="322950"/>
                </a:lnTo>
                <a:lnTo>
                  <a:pt x="17541" y="341999"/>
                </a:lnTo>
                <a:lnTo>
                  <a:pt x="36593" y="354841"/>
                </a:lnTo>
                <a:lnTo>
                  <a:pt x="59944" y="359549"/>
                </a:lnTo>
                <a:lnTo>
                  <a:pt x="1020064" y="359549"/>
                </a:lnTo>
                <a:lnTo>
                  <a:pt x="1043360" y="354841"/>
                </a:lnTo>
                <a:lnTo>
                  <a:pt x="1062418" y="341999"/>
                </a:lnTo>
                <a:lnTo>
                  <a:pt x="1075285" y="322950"/>
                </a:lnTo>
                <a:lnTo>
                  <a:pt x="1080007" y="299618"/>
                </a:lnTo>
                <a:lnTo>
                  <a:pt x="1080007" y="59944"/>
                </a:lnTo>
                <a:lnTo>
                  <a:pt x="1075285" y="36593"/>
                </a:lnTo>
                <a:lnTo>
                  <a:pt x="1062418" y="17541"/>
                </a:lnTo>
                <a:lnTo>
                  <a:pt x="1043360" y="4704"/>
                </a:lnTo>
                <a:lnTo>
                  <a:pt x="1020064" y="0"/>
                </a:lnTo>
                <a:close/>
              </a:path>
            </a:pathLst>
          </a:custGeom>
          <a:solidFill>
            <a:srgbClr val="00B7FF"/>
          </a:solidFill>
        </p:spPr>
        <p:txBody>
          <a:bodyPr wrap="square" lIns="0" tIns="0" rIns="0" bIns="0" rtlCol="0"/>
          <a:lstStyle/>
          <a:p>
            <a:endParaRPr sz="1485"/>
          </a:p>
        </p:txBody>
      </p:sp>
      <p:sp>
        <p:nvSpPr>
          <p:cNvPr id="9" name="object 9"/>
          <p:cNvSpPr/>
          <p:nvPr/>
        </p:nvSpPr>
        <p:spPr>
          <a:xfrm>
            <a:off x="6244438" y="6022234"/>
            <a:ext cx="891111" cy="297037"/>
          </a:xfrm>
          <a:custGeom>
            <a:avLst/>
            <a:gdLst/>
            <a:ahLst/>
            <a:cxnLst/>
            <a:rect l="l" t="t" r="r" b="b"/>
            <a:pathLst>
              <a:path w="1080134" h="360045">
                <a:moveTo>
                  <a:pt x="0" y="59944"/>
                </a:moveTo>
                <a:lnTo>
                  <a:pt x="4704" y="36593"/>
                </a:lnTo>
                <a:lnTo>
                  <a:pt x="17541" y="17541"/>
                </a:lnTo>
                <a:lnTo>
                  <a:pt x="36593" y="4704"/>
                </a:lnTo>
                <a:lnTo>
                  <a:pt x="59944" y="0"/>
                </a:lnTo>
                <a:lnTo>
                  <a:pt x="1020064" y="0"/>
                </a:lnTo>
                <a:lnTo>
                  <a:pt x="1043360" y="4704"/>
                </a:lnTo>
                <a:lnTo>
                  <a:pt x="1062418" y="17541"/>
                </a:lnTo>
                <a:lnTo>
                  <a:pt x="1075285" y="36593"/>
                </a:lnTo>
                <a:lnTo>
                  <a:pt x="1080007" y="59944"/>
                </a:lnTo>
                <a:lnTo>
                  <a:pt x="1080007" y="299618"/>
                </a:lnTo>
                <a:lnTo>
                  <a:pt x="1075285" y="322950"/>
                </a:lnTo>
                <a:lnTo>
                  <a:pt x="1062418" y="341999"/>
                </a:lnTo>
                <a:lnTo>
                  <a:pt x="1043360" y="354841"/>
                </a:lnTo>
                <a:lnTo>
                  <a:pt x="1020064" y="359549"/>
                </a:lnTo>
                <a:lnTo>
                  <a:pt x="59944" y="359549"/>
                </a:lnTo>
                <a:lnTo>
                  <a:pt x="36593" y="354841"/>
                </a:lnTo>
                <a:lnTo>
                  <a:pt x="17541" y="341999"/>
                </a:lnTo>
                <a:lnTo>
                  <a:pt x="4704" y="322950"/>
                </a:lnTo>
                <a:lnTo>
                  <a:pt x="0" y="299618"/>
                </a:lnTo>
                <a:lnTo>
                  <a:pt x="0" y="59944"/>
                </a:lnTo>
                <a:close/>
              </a:path>
            </a:pathLst>
          </a:custGeom>
          <a:ln w="15875">
            <a:solidFill>
              <a:srgbClr val="4D4D4F"/>
            </a:solidFill>
          </a:ln>
        </p:spPr>
        <p:txBody>
          <a:bodyPr wrap="square" lIns="0" tIns="0" rIns="0" bIns="0" rtlCol="0"/>
          <a:lstStyle/>
          <a:p>
            <a:endParaRPr sz="1485"/>
          </a:p>
        </p:txBody>
      </p:sp>
      <p:sp>
        <p:nvSpPr>
          <p:cNvPr id="10" name="object 10"/>
          <p:cNvSpPr txBox="1"/>
          <p:nvPr/>
        </p:nvSpPr>
        <p:spPr>
          <a:xfrm>
            <a:off x="6352879" y="6045934"/>
            <a:ext cx="676323" cy="228524"/>
          </a:xfrm>
          <a:prstGeom prst="rect">
            <a:avLst/>
          </a:prstGeom>
        </p:spPr>
        <p:txBody>
          <a:bodyPr vert="horz" wrap="square" lIns="0" tIns="0" rIns="0" bIns="0" rtlCol="0">
            <a:spAutoFit/>
          </a:bodyPr>
          <a:lstStyle/>
          <a:p>
            <a:pPr marL="10478"/>
            <a:r>
              <a:rPr sz="1485" spc="-9" dirty="0">
                <a:solidFill>
                  <a:srgbClr val="FFFFFF"/>
                </a:solidFill>
                <a:latin typeface="Calibri"/>
                <a:cs typeface="Calibri"/>
              </a:rPr>
              <a:t>c</a:t>
            </a:r>
            <a:r>
              <a:rPr sz="1485" dirty="0">
                <a:solidFill>
                  <a:srgbClr val="FFFFFF"/>
                </a:solidFill>
                <a:latin typeface="Calibri"/>
                <a:cs typeface="Calibri"/>
              </a:rPr>
              <a:t>Adv</a:t>
            </a:r>
            <a:r>
              <a:rPr sz="1485" spc="-4" dirty="0">
                <a:solidFill>
                  <a:srgbClr val="FFFFFF"/>
                </a:solidFill>
                <a:latin typeface="Calibri"/>
                <a:cs typeface="Calibri"/>
              </a:rPr>
              <a:t>isor</a:t>
            </a:r>
            <a:endParaRPr sz="1485">
              <a:latin typeface="Calibri"/>
              <a:cs typeface="Calibri"/>
            </a:endParaRPr>
          </a:p>
        </p:txBody>
      </p:sp>
      <p:sp>
        <p:nvSpPr>
          <p:cNvPr id="11" name="object 11"/>
          <p:cNvSpPr/>
          <p:nvPr/>
        </p:nvSpPr>
        <p:spPr>
          <a:xfrm>
            <a:off x="5195011" y="5645569"/>
            <a:ext cx="891111" cy="297037"/>
          </a:xfrm>
          <a:custGeom>
            <a:avLst/>
            <a:gdLst/>
            <a:ahLst/>
            <a:cxnLst/>
            <a:rect l="l" t="t" r="r" b="b"/>
            <a:pathLst>
              <a:path w="1080134" h="360045">
                <a:moveTo>
                  <a:pt x="1020063" y="0"/>
                </a:moveTo>
                <a:lnTo>
                  <a:pt x="59943" y="0"/>
                </a:lnTo>
                <a:lnTo>
                  <a:pt x="36647" y="4722"/>
                </a:lnTo>
                <a:lnTo>
                  <a:pt x="17589" y="17589"/>
                </a:lnTo>
                <a:lnTo>
                  <a:pt x="4722" y="36647"/>
                </a:lnTo>
                <a:lnTo>
                  <a:pt x="0" y="59943"/>
                </a:lnTo>
                <a:lnTo>
                  <a:pt x="0" y="299720"/>
                </a:lnTo>
                <a:lnTo>
                  <a:pt x="4722" y="323070"/>
                </a:lnTo>
                <a:lnTo>
                  <a:pt x="17589" y="342122"/>
                </a:lnTo>
                <a:lnTo>
                  <a:pt x="36647" y="354959"/>
                </a:lnTo>
                <a:lnTo>
                  <a:pt x="59943" y="359664"/>
                </a:lnTo>
                <a:lnTo>
                  <a:pt x="1020063" y="359664"/>
                </a:lnTo>
                <a:lnTo>
                  <a:pt x="1043414" y="354959"/>
                </a:lnTo>
                <a:lnTo>
                  <a:pt x="1062466" y="342122"/>
                </a:lnTo>
                <a:lnTo>
                  <a:pt x="1075303" y="323070"/>
                </a:lnTo>
                <a:lnTo>
                  <a:pt x="1080007" y="299720"/>
                </a:lnTo>
                <a:lnTo>
                  <a:pt x="1080007" y="59943"/>
                </a:lnTo>
                <a:lnTo>
                  <a:pt x="1075303" y="36647"/>
                </a:lnTo>
                <a:lnTo>
                  <a:pt x="1062466" y="17589"/>
                </a:lnTo>
                <a:lnTo>
                  <a:pt x="1043414" y="4722"/>
                </a:lnTo>
                <a:lnTo>
                  <a:pt x="1020063" y="0"/>
                </a:lnTo>
                <a:close/>
              </a:path>
            </a:pathLst>
          </a:custGeom>
          <a:solidFill>
            <a:srgbClr val="00B7FF"/>
          </a:solidFill>
        </p:spPr>
        <p:txBody>
          <a:bodyPr wrap="square" lIns="0" tIns="0" rIns="0" bIns="0" rtlCol="0"/>
          <a:lstStyle/>
          <a:p>
            <a:endParaRPr sz="1485"/>
          </a:p>
        </p:txBody>
      </p:sp>
      <p:sp>
        <p:nvSpPr>
          <p:cNvPr id="12" name="object 12"/>
          <p:cNvSpPr/>
          <p:nvPr/>
        </p:nvSpPr>
        <p:spPr>
          <a:xfrm>
            <a:off x="5195011" y="5645569"/>
            <a:ext cx="891111" cy="297037"/>
          </a:xfrm>
          <a:custGeom>
            <a:avLst/>
            <a:gdLst/>
            <a:ahLst/>
            <a:cxnLst/>
            <a:rect l="l" t="t" r="r" b="b"/>
            <a:pathLst>
              <a:path w="1080134" h="360045">
                <a:moveTo>
                  <a:pt x="0" y="59943"/>
                </a:moveTo>
                <a:lnTo>
                  <a:pt x="4722" y="36647"/>
                </a:lnTo>
                <a:lnTo>
                  <a:pt x="17589" y="17589"/>
                </a:lnTo>
                <a:lnTo>
                  <a:pt x="36647" y="4722"/>
                </a:lnTo>
                <a:lnTo>
                  <a:pt x="59943" y="0"/>
                </a:lnTo>
                <a:lnTo>
                  <a:pt x="1020063" y="0"/>
                </a:lnTo>
                <a:lnTo>
                  <a:pt x="1043414" y="4722"/>
                </a:lnTo>
                <a:lnTo>
                  <a:pt x="1062466" y="17589"/>
                </a:lnTo>
                <a:lnTo>
                  <a:pt x="1075303" y="36647"/>
                </a:lnTo>
                <a:lnTo>
                  <a:pt x="1080007" y="59943"/>
                </a:lnTo>
                <a:lnTo>
                  <a:pt x="1080007" y="299720"/>
                </a:lnTo>
                <a:lnTo>
                  <a:pt x="1075303" y="323070"/>
                </a:lnTo>
                <a:lnTo>
                  <a:pt x="1062466" y="342122"/>
                </a:lnTo>
                <a:lnTo>
                  <a:pt x="1043414" y="354959"/>
                </a:lnTo>
                <a:lnTo>
                  <a:pt x="1020063" y="359664"/>
                </a:lnTo>
                <a:lnTo>
                  <a:pt x="59943" y="359664"/>
                </a:lnTo>
                <a:lnTo>
                  <a:pt x="36647" y="354959"/>
                </a:lnTo>
                <a:lnTo>
                  <a:pt x="17589" y="342122"/>
                </a:lnTo>
                <a:lnTo>
                  <a:pt x="4722" y="323070"/>
                </a:lnTo>
                <a:lnTo>
                  <a:pt x="0" y="299720"/>
                </a:lnTo>
                <a:lnTo>
                  <a:pt x="0" y="59943"/>
                </a:lnTo>
                <a:close/>
              </a:path>
            </a:pathLst>
          </a:custGeom>
          <a:ln w="15874">
            <a:solidFill>
              <a:srgbClr val="4D4D4F"/>
            </a:solidFill>
          </a:ln>
        </p:spPr>
        <p:txBody>
          <a:bodyPr wrap="square" lIns="0" tIns="0" rIns="0" bIns="0" rtlCol="0"/>
          <a:lstStyle/>
          <a:p>
            <a:endParaRPr sz="1485"/>
          </a:p>
        </p:txBody>
      </p:sp>
      <p:sp>
        <p:nvSpPr>
          <p:cNvPr id="13" name="object 13"/>
          <p:cNvSpPr txBox="1"/>
          <p:nvPr/>
        </p:nvSpPr>
        <p:spPr>
          <a:xfrm>
            <a:off x="5284488" y="5669247"/>
            <a:ext cx="712470" cy="228524"/>
          </a:xfrm>
          <a:prstGeom prst="rect">
            <a:avLst/>
          </a:prstGeom>
        </p:spPr>
        <p:txBody>
          <a:bodyPr vert="horz" wrap="square" lIns="0" tIns="0" rIns="0" bIns="0" rtlCol="0">
            <a:spAutoFit/>
          </a:bodyPr>
          <a:lstStyle/>
          <a:p>
            <a:pPr marL="10478"/>
            <a:r>
              <a:rPr lang="en-US" sz="1485" spc="-9" dirty="0" err="1" smtClean="0">
                <a:solidFill>
                  <a:srgbClr val="FFFFFF"/>
                </a:solidFill>
                <a:latin typeface="Calibri"/>
                <a:cs typeface="Calibri"/>
              </a:rPr>
              <a:t>kube</a:t>
            </a:r>
            <a:endParaRPr sz="1485" dirty="0">
              <a:latin typeface="Calibri"/>
              <a:cs typeface="Calibri"/>
            </a:endParaRPr>
          </a:p>
        </p:txBody>
      </p:sp>
      <p:sp>
        <p:nvSpPr>
          <p:cNvPr id="14" name="object 14"/>
          <p:cNvSpPr/>
          <p:nvPr/>
        </p:nvSpPr>
        <p:spPr>
          <a:xfrm>
            <a:off x="6044841" y="3143017"/>
            <a:ext cx="2524554" cy="1188149"/>
          </a:xfrm>
          <a:custGeom>
            <a:avLst/>
            <a:gdLst/>
            <a:ahLst/>
            <a:cxnLst/>
            <a:rect l="l" t="t" r="r" b="b"/>
            <a:pathLst>
              <a:path w="3060065" h="1440179">
                <a:moveTo>
                  <a:pt x="2820034" y="0"/>
                </a:moveTo>
                <a:lnTo>
                  <a:pt x="240029" y="0"/>
                </a:lnTo>
                <a:lnTo>
                  <a:pt x="191648" y="4875"/>
                </a:lnTo>
                <a:lnTo>
                  <a:pt x="146589" y="18859"/>
                </a:lnTo>
                <a:lnTo>
                  <a:pt x="105816" y="40987"/>
                </a:lnTo>
                <a:lnTo>
                  <a:pt x="70294" y="70294"/>
                </a:lnTo>
                <a:lnTo>
                  <a:pt x="40987" y="105816"/>
                </a:lnTo>
                <a:lnTo>
                  <a:pt x="18859" y="146589"/>
                </a:lnTo>
                <a:lnTo>
                  <a:pt x="4875" y="191648"/>
                </a:lnTo>
                <a:lnTo>
                  <a:pt x="0" y="240029"/>
                </a:lnTo>
                <a:lnTo>
                  <a:pt x="0" y="1200022"/>
                </a:lnTo>
                <a:lnTo>
                  <a:pt x="4875" y="1248404"/>
                </a:lnTo>
                <a:lnTo>
                  <a:pt x="18859" y="1293463"/>
                </a:lnTo>
                <a:lnTo>
                  <a:pt x="40987" y="1334236"/>
                </a:lnTo>
                <a:lnTo>
                  <a:pt x="70294" y="1369758"/>
                </a:lnTo>
                <a:lnTo>
                  <a:pt x="105816" y="1399065"/>
                </a:lnTo>
                <a:lnTo>
                  <a:pt x="146589" y="1421193"/>
                </a:lnTo>
                <a:lnTo>
                  <a:pt x="191648" y="1435177"/>
                </a:lnTo>
                <a:lnTo>
                  <a:pt x="240029" y="1440052"/>
                </a:lnTo>
                <a:lnTo>
                  <a:pt x="2820034" y="1440052"/>
                </a:lnTo>
                <a:lnTo>
                  <a:pt x="2868374" y="1435177"/>
                </a:lnTo>
                <a:lnTo>
                  <a:pt x="2913401" y="1421193"/>
                </a:lnTo>
                <a:lnTo>
                  <a:pt x="2954152" y="1399065"/>
                </a:lnTo>
                <a:lnTo>
                  <a:pt x="2989659" y="1369758"/>
                </a:lnTo>
                <a:lnTo>
                  <a:pt x="3018957" y="1334236"/>
                </a:lnTo>
                <a:lnTo>
                  <a:pt x="3041080" y="1293463"/>
                </a:lnTo>
                <a:lnTo>
                  <a:pt x="3055062" y="1248404"/>
                </a:lnTo>
                <a:lnTo>
                  <a:pt x="3059937" y="1200022"/>
                </a:lnTo>
                <a:lnTo>
                  <a:pt x="3059937" y="240029"/>
                </a:lnTo>
                <a:lnTo>
                  <a:pt x="3055062" y="191648"/>
                </a:lnTo>
                <a:lnTo>
                  <a:pt x="3041080" y="146589"/>
                </a:lnTo>
                <a:lnTo>
                  <a:pt x="3018957" y="105816"/>
                </a:lnTo>
                <a:lnTo>
                  <a:pt x="2989659" y="70294"/>
                </a:lnTo>
                <a:lnTo>
                  <a:pt x="2954152" y="40987"/>
                </a:lnTo>
                <a:lnTo>
                  <a:pt x="2913401" y="18859"/>
                </a:lnTo>
                <a:lnTo>
                  <a:pt x="2868374" y="4875"/>
                </a:lnTo>
                <a:lnTo>
                  <a:pt x="2820034" y="0"/>
                </a:lnTo>
                <a:close/>
              </a:path>
            </a:pathLst>
          </a:custGeom>
          <a:solidFill>
            <a:srgbClr val="5388F5"/>
          </a:solidFill>
        </p:spPr>
        <p:txBody>
          <a:bodyPr wrap="square" lIns="0" tIns="0" rIns="0" bIns="0" rtlCol="0"/>
          <a:lstStyle/>
          <a:p>
            <a:endParaRPr sz="1485"/>
          </a:p>
        </p:txBody>
      </p:sp>
      <p:sp>
        <p:nvSpPr>
          <p:cNvPr id="15" name="object 15"/>
          <p:cNvSpPr/>
          <p:nvPr/>
        </p:nvSpPr>
        <p:spPr>
          <a:xfrm>
            <a:off x="6161664" y="3493699"/>
            <a:ext cx="1039892" cy="297037"/>
          </a:xfrm>
          <a:custGeom>
            <a:avLst/>
            <a:gdLst/>
            <a:ahLst/>
            <a:cxnLst/>
            <a:rect l="l" t="t" r="r" b="b"/>
            <a:pathLst>
              <a:path w="1260475" h="360044">
                <a:moveTo>
                  <a:pt x="1200023" y="0"/>
                </a:moveTo>
                <a:lnTo>
                  <a:pt x="59944" y="0"/>
                </a:lnTo>
                <a:lnTo>
                  <a:pt x="36593" y="4704"/>
                </a:lnTo>
                <a:lnTo>
                  <a:pt x="17541" y="17541"/>
                </a:lnTo>
                <a:lnTo>
                  <a:pt x="4704" y="36593"/>
                </a:lnTo>
                <a:lnTo>
                  <a:pt x="0" y="59944"/>
                </a:lnTo>
                <a:lnTo>
                  <a:pt x="0" y="299720"/>
                </a:lnTo>
                <a:lnTo>
                  <a:pt x="4704" y="323016"/>
                </a:lnTo>
                <a:lnTo>
                  <a:pt x="17541" y="342074"/>
                </a:lnTo>
                <a:lnTo>
                  <a:pt x="36593" y="354941"/>
                </a:lnTo>
                <a:lnTo>
                  <a:pt x="59944" y="359663"/>
                </a:lnTo>
                <a:lnTo>
                  <a:pt x="1200023" y="359663"/>
                </a:lnTo>
                <a:lnTo>
                  <a:pt x="1223373" y="354941"/>
                </a:lnTo>
                <a:lnTo>
                  <a:pt x="1242425" y="342074"/>
                </a:lnTo>
                <a:lnTo>
                  <a:pt x="1255262" y="323016"/>
                </a:lnTo>
                <a:lnTo>
                  <a:pt x="1259967" y="299720"/>
                </a:lnTo>
                <a:lnTo>
                  <a:pt x="1259967" y="59944"/>
                </a:lnTo>
                <a:lnTo>
                  <a:pt x="1255262" y="36593"/>
                </a:lnTo>
                <a:lnTo>
                  <a:pt x="1242425" y="17541"/>
                </a:lnTo>
                <a:lnTo>
                  <a:pt x="1223373" y="4704"/>
                </a:lnTo>
                <a:lnTo>
                  <a:pt x="1200023" y="0"/>
                </a:lnTo>
                <a:close/>
              </a:path>
            </a:pathLst>
          </a:custGeom>
          <a:solidFill>
            <a:srgbClr val="00B7FF"/>
          </a:solidFill>
        </p:spPr>
        <p:txBody>
          <a:bodyPr wrap="square" lIns="0" tIns="0" rIns="0" bIns="0" rtlCol="0"/>
          <a:lstStyle/>
          <a:p>
            <a:endParaRPr sz="1485"/>
          </a:p>
        </p:txBody>
      </p:sp>
      <p:sp>
        <p:nvSpPr>
          <p:cNvPr id="16" name="object 16"/>
          <p:cNvSpPr/>
          <p:nvPr/>
        </p:nvSpPr>
        <p:spPr>
          <a:xfrm>
            <a:off x="6161664" y="3493699"/>
            <a:ext cx="1039892" cy="297037"/>
          </a:xfrm>
          <a:custGeom>
            <a:avLst/>
            <a:gdLst/>
            <a:ahLst/>
            <a:cxnLst/>
            <a:rect l="l" t="t" r="r" b="b"/>
            <a:pathLst>
              <a:path w="1260475" h="360044">
                <a:moveTo>
                  <a:pt x="0" y="59944"/>
                </a:moveTo>
                <a:lnTo>
                  <a:pt x="4704" y="36593"/>
                </a:lnTo>
                <a:lnTo>
                  <a:pt x="17541" y="17541"/>
                </a:lnTo>
                <a:lnTo>
                  <a:pt x="36593" y="4704"/>
                </a:lnTo>
                <a:lnTo>
                  <a:pt x="59944" y="0"/>
                </a:lnTo>
                <a:lnTo>
                  <a:pt x="1200023" y="0"/>
                </a:lnTo>
                <a:lnTo>
                  <a:pt x="1223373" y="4704"/>
                </a:lnTo>
                <a:lnTo>
                  <a:pt x="1242425" y="17541"/>
                </a:lnTo>
                <a:lnTo>
                  <a:pt x="1255262" y="36593"/>
                </a:lnTo>
                <a:lnTo>
                  <a:pt x="1259967" y="59944"/>
                </a:lnTo>
                <a:lnTo>
                  <a:pt x="1259967" y="299720"/>
                </a:lnTo>
                <a:lnTo>
                  <a:pt x="1255262" y="323016"/>
                </a:lnTo>
                <a:lnTo>
                  <a:pt x="1242425" y="342074"/>
                </a:lnTo>
                <a:lnTo>
                  <a:pt x="1223373" y="354941"/>
                </a:lnTo>
                <a:lnTo>
                  <a:pt x="1200023" y="359663"/>
                </a:lnTo>
                <a:lnTo>
                  <a:pt x="59944" y="359663"/>
                </a:lnTo>
                <a:lnTo>
                  <a:pt x="36593" y="354941"/>
                </a:lnTo>
                <a:lnTo>
                  <a:pt x="17541" y="342074"/>
                </a:lnTo>
                <a:lnTo>
                  <a:pt x="4704" y="323016"/>
                </a:lnTo>
                <a:lnTo>
                  <a:pt x="0" y="299720"/>
                </a:lnTo>
                <a:lnTo>
                  <a:pt x="0" y="59944"/>
                </a:lnTo>
                <a:close/>
              </a:path>
            </a:pathLst>
          </a:custGeom>
          <a:ln w="15875">
            <a:solidFill>
              <a:srgbClr val="4D4D4F"/>
            </a:solidFill>
          </a:ln>
        </p:spPr>
        <p:txBody>
          <a:bodyPr wrap="square" lIns="0" tIns="0" rIns="0" bIns="0" rtlCol="0"/>
          <a:lstStyle/>
          <a:p>
            <a:endParaRPr sz="1485"/>
          </a:p>
        </p:txBody>
      </p:sp>
      <p:sp>
        <p:nvSpPr>
          <p:cNvPr id="17" name="object 17"/>
          <p:cNvSpPr txBox="1"/>
          <p:nvPr/>
        </p:nvSpPr>
        <p:spPr>
          <a:xfrm>
            <a:off x="6277232" y="3167848"/>
            <a:ext cx="1571625" cy="585032"/>
          </a:xfrm>
          <a:prstGeom prst="rect">
            <a:avLst/>
          </a:prstGeom>
        </p:spPr>
        <p:txBody>
          <a:bodyPr vert="horz" wrap="square" lIns="0" tIns="0" rIns="0" bIns="0" rtlCol="0">
            <a:spAutoFit/>
          </a:bodyPr>
          <a:lstStyle/>
          <a:p>
            <a:pPr marL="573120"/>
            <a:r>
              <a:rPr sz="1650" b="1" dirty="0">
                <a:solidFill>
                  <a:srgbClr val="FFFFFF"/>
                </a:solidFill>
                <a:latin typeface="Calibri"/>
                <a:cs typeface="Calibri"/>
              </a:rPr>
              <a:t>K8S</a:t>
            </a:r>
            <a:r>
              <a:rPr sz="1650" b="1" spc="-66" dirty="0">
                <a:solidFill>
                  <a:srgbClr val="FFFFFF"/>
                </a:solidFill>
                <a:latin typeface="Calibri"/>
                <a:cs typeface="Calibri"/>
              </a:rPr>
              <a:t> </a:t>
            </a:r>
            <a:r>
              <a:rPr sz="1650" b="1" spc="-9" dirty="0">
                <a:solidFill>
                  <a:srgbClr val="FFFFFF"/>
                </a:solidFill>
                <a:latin typeface="Calibri"/>
                <a:cs typeface="Calibri"/>
              </a:rPr>
              <a:t>Master</a:t>
            </a:r>
            <a:endParaRPr sz="1650">
              <a:latin typeface="Calibri"/>
              <a:cs typeface="Calibri"/>
            </a:endParaRPr>
          </a:p>
          <a:p>
            <a:pPr marL="10478">
              <a:spcBef>
                <a:spcPts val="768"/>
              </a:spcBef>
            </a:pPr>
            <a:r>
              <a:rPr sz="1485" dirty="0">
                <a:solidFill>
                  <a:srgbClr val="FFFFFF"/>
                </a:solidFill>
                <a:latin typeface="Calibri"/>
                <a:cs typeface="Calibri"/>
              </a:rPr>
              <a:t>API</a:t>
            </a:r>
            <a:r>
              <a:rPr sz="1485" spc="-78" dirty="0">
                <a:solidFill>
                  <a:srgbClr val="FFFFFF"/>
                </a:solidFill>
                <a:latin typeface="Calibri"/>
                <a:cs typeface="Calibri"/>
              </a:rPr>
              <a:t> </a:t>
            </a:r>
            <a:r>
              <a:rPr sz="1485" spc="-4" dirty="0">
                <a:solidFill>
                  <a:srgbClr val="FFFFFF"/>
                </a:solidFill>
                <a:latin typeface="Calibri"/>
                <a:cs typeface="Calibri"/>
              </a:rPr>
              <a:t>Server</a:t>
            </a:r>
            <a:endParaRPr sz="1485">
              <a:latin typeface="Calibri"/>
              <a:cs typeface="Calibri"/>
            </a:endParaRPr>
          </a:p>
        </p:txBody>
      </p:sp>
      <p:sp>
        <p:nvSpPr>
          <p:cNvPr id="18" name="object 18"/>
          <p:cNvSpPr/>
          <p:nvPr/>
        </p:nvSpPr>
        <p:spPr>
          <a:xfrm>
            <a:off x="7384074" y="3886396"/>
            <a:ext cx="1039892" cy="297037"/>
          </a:xfrm>
          <a:custGeom>
            <a:avLst/>
            <a:gdLst/>
            <a:ahLst/>
            <a:cxnLst/>
            <a:rect l="l" t="t" r="r" b="b"/>
            <a:pathLst>
              <a:path w="1260475" h="360045">
                <a:moveTo>
                  <a:pt x="1200023" y="0"/>
                </a:moveTo>
                <a:lnTo>
                  <a:pt x="59944" y="0"/>
                </a:lnTo>
                <a:lnTo>
                  <a:pt x="36593" y="4704"/>
                </a:lnTo>
                <a:lnTo>
                  <a:pt x="17541" y="17541"/>
                </a:lnTo>
                <a:lnTo>
                  <a:pt x="4704" y="36593"/>
                </a:lnTo>
                <a:lnTo>
                  <a:pt x="0" y="59943"/>
                </a:lnTo>
                <a:lnTo>
                  <a:pt x="0" y="299592"/>
                </a:lnTo>
                <a:lnTo>
                  <a:pt x="4704" y="322943"/>
                </a:lnTo>
                <a:lnTo>
                  <a:pt x="17541" y="341995"/>
                </a:lnTo>
                <a:lnTo>
                  <a:pt x="36593" y="354832"/>
                </a:lnTo>
                <a:lnTo>
                  <a:pt x="59944" y="359537"/>
                </a:lnTo>
                <a:lnTo>
                  <a:pt x="1200023" y="359537"/>
                </a:lnTo>
                <a:lnTo>
                  <a:pt x="1223373" y="354832"/>
                </a:lnTo>
                <a:lnTo>
                  <a:pt x="1242425" y="341995"/>
                </a:lnTo>
                <a:lnTo>
                  <a:pt x="1255262" y="322943"/>
                </a:lnTo>
                <a:lnTo>
                  <a:pt x="1259967" y="299592"/>
                </a:lnTo>
                <a:lnTo>
                  <a:pt x="1259967" y="59943"/>
                </a:lnTo>
                <a:lnTo>
                  <a:pt x="1255262" y="36593"/>
                </a:lnTo>
                <a:lnTo>
                  <a:pt x="1242425" y="17541"/>
                </a:lnTo>
                <a:lnTo>
                  <a:pt x="1223373" y="4704"/>
                </a:lnTo>
                <a:lnTo>
                  <a:pt x="1200023" y="0"/>
                </a:lnTo>
                <a:close/>
              </a:path>
            </a:pathLst>
          </a:custGeom>
          <a:solidFill>
            <a:srgbClr val="00B7FF"/>
          </a:solidFill>
        </p:spPr>
        <p:txBody>
          <a:bodyPr wrap="square" lIns="0" tIns="0" rIns="0" bIns="0" rtlCol="0"/>
          <a:lstStyle/>
          <a:p>
            <a:endParaRPr sz="1485"/>
          </a:p>
        </p:txBody>
      </p:sp>
      <p:sp>
        <p:nvSpPr>
          <p:cNvPr id="19" name="object 19"/>
          <p:cNvSpPr/>
          <p:nvPr/>
        </p:nvSpPr>
        <p:spPr>
          <a:xfrm>
            <a:off x="7384074" y="3886396"/>
            <a:ext cx="1039892" cy="297037"/>
          </a:xfrm>
          <a:custGeom>
            <a:avLst/>
            <a:gdLst/>
            <a:ahLst/>
            <a:cxnLst/>
            <a:rect l="l" t="t" r="r" b="b"/>
            <a:pathLst>
              <a:path w="1260475" h="360045">
                <a:moveTo>
                  <a:pt x="0" y="59943"/>
                </a:moveTo>
                <a:lnTo>
                  <a:pt x="4704" y="36593"/>
                </a:lnTo>
                <a:lnTo>
                  <a:pt x="17541" y="17541"/>
                </a:lnTo>
                <a:lnTo>
                  <a:pt x="36593" y="4704"/>
                </a:lnTo>
                <a:lnTo>
                  <a:pt x="59944" y="0"/>
                </a:lnTo>
                <a:lnTo>
                  <a:pt x="1200023" y="0"/>
                </a:lnTo>
                <a:lnTo>
                  <a:pt x="1223373" y="4704"/>
                </a:lnTo>
                <a:lnTo>
                  <a:pt x="1242425" y="17541"/>
                </a:lnTo>
                <a:lnTo>
                  <a:pt x="1255262" y="36593"/>
                </a:lnTo>
                <a:lnTo>
                  <a:pt x="1259967" y="59943"/>
                </a:lnTo>
                <a:lnTo>
                  <a:pt x="1259967" y="299592"/>
                </a:lnTo>
                <a:lnTo>
                  <a:pt x="1255262" y="322943"/>
                </a:lnTo>
                <a:lnTo>
                  <a:pt x="1242425" y="341995"/>
                </a:lnTo>
                <a:lnTo>
                  <a:pt x="1223373" y="354832"/>
                </a:lnTo>
                <a:lnTo>
                  <a:pt x="1200023" y="359537"/>
                </a:lnTo>
                <a:lnTo>
                  <a:pt x="59944" y="359537"/>
                </a:lnTo>
                <a:lnTo>
                  <a:pt x="36593" y="354832"/>
                </a:lnTo>
                <a:lnTo>
                  <a:pt x="17541" y="341995"/>
                </a:lnTo>
                <a:lnTo>
                  <a:pt x="4704" y="322943"/>
                </a:lnTo>
                <a:lnTo>
                  <a:pt x="0" y="299592"/>
                </a:lnTo>
                <a:lnTo>
                  <a:pt x="0" y="59943"/>
                </a:lnTo>
                <a:close/>
              </a:path>
            </a:pathLst>
          </a:custGeom>
          <a:ln w="15875">
            <a:solidFill>
              <a:srgbClr val="4D4D4F"/>
            </a:solidFill>
          </a:ln>
        </p:spPr>
        <p:txBody>
          <a:bodyPr wrap="square" lIns="0" tIns="0" rIns="0" bIns="0" rtlCol="0"/>
          <a:lstStyle/>
          <a:p>
            <a:endParaRPr sz="1485"/>
          </a:p>
        </p:txBody>
      </p:sp>
      <p:sp>
        <p:nvSpPr>
          <p:cNvPr id="20" name="object 20"/>
          <p:cNvSpPr txBox="1"/>
          <p:nvPr/>
        </p:nvSpPr>
        <p:spPr>
          <a:xfrm>
            <a:off x="7566489" y="3909552"/>
            <a:ext cx="676323" cy="228524"/>
          </a:xfrm>
          <a:prstGeom prst="rect">
            <a:avLst/>
          </a:prstGeom>
        </p:spPr>
        <p:txBody>
          <a:bodyPr vert="horz" wrap="square" lIns="0" tIns="0" rIns="0" bIns="0" rtlCol="0">
            <a:spAutoFit/>
          </a:bodyPr>
          <a:lstStyle/>
          <a:p>
            <a:pPr marL="10478"/>
            <a:r>
              <a:rPr sz="1485" spc="-9" dirty="0">
                <a:solidFill>
                  <a:srgbClr val="FFFFFF"/>
                </a:solidFill>
                <a:latin typeface="Calibri"/>
                <a:cs typeface="Calibri"/>
              </a:rPr>
              <a:t>c</a:t>
            </a:r>
            <a:r>
              <a:rPr sz="1485" dirty="0">
                <a:solidFill>
                  <a:srgbClr val="FFFFFF"/>
                </a:solidFill>
                <a:latin typeface="Calibri"/>
                <a:cs typeface="Calibri"/>
              </a:rPr>
              <a:t>Adv</a:t>
            </a:r>
            <a:r>
              <a:rPr sz="1485" spc="-4" dirty="0">
                <a:solidFill>
                  <a:srgbClr val="FFFFFF"/>
                </a:solidFill>
                <a:latin typeface="Calibri"/>
                <a:cs typeface="Calibri"/>
              </a:rPr>
              <a:t>isor</a:t>
            </a:r>
            <a:endParaRPr sz="1485">
              <a:latin typeface="Calibri"/>
              <a:cs typeface="Calibri"/>
            </a:endParaRPr>
          </a:p>
        </p:txBody>
      </p:sp>
      <p:sp>
        <p:nvSpPr>
          <p:cNvPr id="21" name="object 21"/>
          <p:cNvSpPr/>
          <p:nvPr/>
        </p:nvSpPr>
        <p:spPr>
          <a:xfrm>
            <a:off x="5006834" y="2609964"/>
            <a:ext cx="464206" cy="464217"/>
          </a:xfrm>
          <a:prstGeom prst="rect">
            <a:avLst/>
          </a:prstGeom>
          <a:blipFill>
            <a:blip r:embed="rId2" cstate="print"/>
            <a:stretch>
              <a:fillRect/>
            </a:stretch>
          </a:blipFill>
        </p:spPr>
        <p:txBody>
          <a:bodyPr wrap="square" lIns="0" tIns="0" rIns="0" bIns="0" rtlCol="0"/>
          <a:lstStyle/>
          <a:p>
            <a:endParaRPr sz="1485"/>
          </a:p>
        </p:txBody>
      </p:sp>
      <p:sp>
        <p:nvSpPr>
          <p:cNvPr id="22" name="object 22"/>
          <p:cNvSpPr txBox="1"/>
          <p:nvPr/>
        </p:nvSpPr>
        <p:spPr>
          <a:xfrm>
            <a:off x="5520547" y="2666920"/>
            <a:ext cx="1829895" cy="279307"/>
          </a:xfrm>
          <a:prstGeom prst="rect">
            <a:avLst/>
          </a:prstGeom>
        </p:spPr>
        <p:txBody>
          <a:bodyPr vert="horz" wrap="square" lIns="0" tIns="0" rIns="0" bIns="0" rtlCol="0">
            <a:spAutoFit/>
          </a:bodyPr>
          <a:lstStyle/>
          <a:p>
            <a:pPr marL="10478"/>
            <a:r>
              <a:rPr sz="1815" b="1" spc="-12" dirty="0">
                <a:solidFill>
                  <a:srgbClr val="4D4D4F"/>
                </a:solidFill>
                <a:latin typeface="Calibri"/>
                <a:cs typeface="Calibri"/>
              </a:rPr>
              <a:t>Kubernetes</a:t>
            </a:r>
            <a:r>
              <a:rPr sz="1815" b="1" spc="-25" dirty="0">
                <a:solidFill>
                  <a:srgbClr val="4D4D4F"/>
                </a:solidFill>
                <a:latin typeface="Calibri"/>
                <a:cs typeface="Calibri"/>
              </a:rPr>
              <a:t> </a:t>
            </a:r>
            <a:r>
              <a:rPr sz="1815" b="1" spc="-12" dirty="0">
                <a:solidFill>
                  <a:srgbClr val="4D4D4F"/>
                </a:solidFill>
                <a:latin typeface="Calibri"/>
                <a:cs typeface="Calibri"/>
              </a:rPr>
              <a:t>Cluster</a:t>
            </a:r>
            <a:endParaRPr sz="1815">
              <a:latin typeface="Calibri"/>
              <a:cs typeface="Calibri"/>
            </a:endParaRPr>
          </a:p>
        </p:txBody>
      </p:sp>
      <p:sp>
        <p:nvSpPr>
          <p:cNvPr id="23" name="object 23"/>
          <p:cNvSpPr/>
          <p:nvPr/>
        </p:nvSpPr>
        <p:spPr>
          <a:xfrm>
            <a:off x="2803521" y="5246690"/>
            <a:ext cx="1188149" cy="1188149"/>
          </a:xfrm>
          <a:custGeom>
            <a:avLst/>
            <a:gdLst/>
            <a:ahLst/>
            <a:cxnLst/>
            <a:rect l="l" t="t" r="r" b="b"/>
            <a:pathLst>
              <a:path w="1440179" h="1440179">
                <a:moveTo>
                  <a:pt x="1200023" y="0"/>
                </a:moveTo>
                <a:lnTo>
                  <a:pt x="240029" y="0"/>
                </a:lnTo>
                <a:lnTo>
                  <a:pt x="191648" y="4875"/>
                </a:lnTo>
                <a:lnTo>
                  <a:pt x="146589" y="18859"/>
                </a:lnTo>
                <a:lnTo>
                  <a:pt x="105816" y="40987"/>
                </a:lnTo>
                <a:lnTo>
                  <a:pt x="70294" y="70294"/>
                </a:lnTo>
                <a:lnTo>
                  <a:pt x="40987" y="105816"/>
                </a:lnTo>
                <a:lnTo>
                  <a:pt x="18859" y="146589"/>
                </a:lnTo>
                <a:lnTo>
                  <a:pt x="4875" y="191648"/>
                </a:lnTo>
                <a:lnTo>
                  <a:pt x="0" y="240030"/>
                </a:lnTo>
                <a:lnTo>
                  <a:pt x="0" y="1199972"/>
                </a:lnTo>
                <a:lnTo>
                  <a:pt x="4875" y="1248341"/>
                </a:lnTo>
                <a:lnTo>
                  <a:pt x="18859" y="1293392"/>
                </a:lnTo>
                <a:lnTo>
                  <a:pt x="40987" y="1334160"/>
                </a:lnTo>
                <a:lnTo>
                  <a:pt x="70294" y="1369680"/>
                </a:lnTo>
                <a:lnTo>
                  <a:pt x="105816" y="1398987"/>
                </a:lnTo>
                <a:lnTo>
                  <a:pt x="146589" y="1421115"/>
                </a:lnTo>
                <a:lnTo>
                  <a:pt x="191648" y="1435100"/>
                </a:lnTo>
                <a:lnTo>
                  <a:pt x="240029" y="1439976"/>
                </a:lnTo>
                <a:lnTo>
                  <a:pt x="1200023" y="1439976"/>
                </a:lnTo>
                <a:lnTo>
                  <a:pt x="1248367" y="1435100"/>
                </a:lnTo>
                <a:lnTo>
                  <a:pt x="1293409" y="1421115"/>
                </a:lnTo>
                <a:lnTo>
                  <a:pt x="1334180" y="1398987"/>
                </a:lnTo>
                <a:lnTo>
                  <a:pt x="1369710" y="1369680"/>
                </a:lnTo>
                <a:lnTo>
                  <a:pt x="1399032" y="1334160"/>
                </a:lnTo>
                <a:lnTo>
                  <a:pt x="1421175" y="1293392"/>
                </a:lnTo>
                <a:lnTo>
                  <a:pt x="1435172" y="1248341"/>
                </a:lnTo>
                <a:lnTo>
                  <a:pt x="1440052" y="1199972"/>
                </a:lnTo>
                <a:lnTo>
                  <a:pt x="1440052" y="240030"/>
                </a:lnTo>
                <a:lnTo>
                  <a:pt x="1435172" y="191648"/>
                </a:lnTo>
                <a:lnTo>
                  <a:pt x="1421175" y="146589"/>
                </a:lnTo>
                <a:lnTo>
                  <a:pt x="1399032" y="105816"/>
                </a:lnTo>
                <a:lnTo>
                  <a:pt x="1369710" y="70294"/>
                </a:lnTo>
                <a:lnTo>
                  <a:pt x="1334180" y="40987"/>
                </a:lnTo>
                <a:lnTo>
                  <a:pt x="1293409" y="18859"/>
                </a:lnTo>
                <a:lnTo>
                  <a:pt x="1248367" y="4875"/>
                </a:lnTo>
                <a:lnTo>
                  <a:pt x="1200023" y="0"/>
                </a:lnTo>
                <a:close/>
              </a:path>
            </a:pathLst>
          </a:custGeom>
          <a:solidFill>
            <a:srgbClr val="5388F5"/>
          </a:solidFill>
        </p:spPr>
        <p:txBody>
          <a:bodyPr wrap="square" lIns="0" tIns="0" rIns="0" bIns="0" rtlCol="0"/>
          <a:lstStyle/>
          <a:p>
            <a:endParaRPr sz="1485"/>
          </a:p>
        </p:txBody>
      </p:sp>
      <p:sp>
        <p:nvSpPr>
          <p:cNvPr id="24" name="object 24"/>
          <p:cNvSpPr txBox="1"/>
          <p:nvPr/>
        </p:nvSpPr>
        <p:spPr>
          <a:xfrm>
            <a:off x="2903372" y="5272673"/>
            <a:ext cx="1023128" cy="228524"/>
          </a:xfrm>
          <a:prstGeom prst="rect">
            <a:avLst/>
          </a:prstGeom>
        </p:spPr>
        <p:txBody>
          <a:bodyPr vert="horz" wrap="square" lIns="0" tIns="0" rIns="0" bIns="0" rtlCol="0">
            <a:spAutoFit/>
          </a:bodyPr>
          <a:lstStyle/>
          <a:p>
            <a:pPr marL="10478"/>
            <a:r>
              <a:rPr sz="1485" b="1" spc="-9" dirty="0">
                <a:solidFill>
                  <a:srgbClr val="FFFFFF"/>
                </a:solidFill>
                <a:latin typeface="Calibri"/>
                <a:cs typeface="Calibri"/>
              </a:rPr>
              <a:t>Elasticsearch</a:t>
            </a:r>
            <a:endParaRPr sz="1485">
              <a:latin typeface="Calibri"/>
              <a:cs typeface="Calibri"/>
            </a:endParaRPr>
          </a:p>
        </p:txBody>
      </p:sp>
      <p:sp>
        <p:nvSpPr>
          <p:cNvPr id="25" name="object 25"/>
          <p:cNvSpPr/>
          <p:nvPr/>
        </p:nvSpPr>
        <p:spPr>
          <a:xfrm>
            <a:off x="457200" y="2871127"/>
            <a:ext cx="3712702" cy="1188149"/>
          </a:xfrm>
          <a:custGeom>
            <a:avLst/>
            <a:gdLst/>
            <a:ahLst/>
            <a:cxnLst/>
            <a:rect l="l" t="t" r="r" b="b"/>
            <a:pathLst>
              <a:path w="4500245" h="1440180">
                <a:moveTo>
                  <a:pt x="4259948" y="0"/>
                </a:moveTo>
                <a:lnTo>
                  <a:pt x="240004" y="0"/>
                </a:lnTo>
                <a:lnTo>
                  <a:pt x="191631" y="4875"/>
                </a:lnTo>
                <a:lnTo>
                  <a:pt x="146579" y="18859"/>
                </a:lnTo>
                <a:lnTo>
                  <a:pt x="105810" y="40987"/>
                </a:lnTo>
                <a:lnTo>
                  <a:pt x="70291" y="70294"/>
                </a:lnTo>
                <a:lnTo>
                  <a:pt x="40985" y="105816"/>
                </a:lnTo>
                <a:lnTo>
                  <a:pt x="18859" y="146589"/>
                </a:lnTo>
                <a:lnTo>
                  <a:pt x="4875" y="191648"/>
                </a:lnTo>
                <a:lnTo>
                  <a:pt x="0" y="240030"/>
                </a:lnTo>
                <a:lnTo>
                  <a:pt x="0" y="1200023"/>
                </a:lnTo>
                <a:lnTo>
                  <a:pt x="4875" y="1248404"/>
                </a:lnTo>
                <a:lnTo>
                  <a:pt x="18859" y="1293463"/>
                </a:lnTo>
                <a:lnTo>
                  <a:pt x="40985" y="1334236"/>
                </a:lnTo>
                <a:lnTo>
                  <a:pt x="70291" y="1369758"/>
                </a:lnTo>
                <a:lnTo>
                  <a:pt x="105810" y="1399065"/>
                </a:lnTo>
                <a:lnTo>
                  <a:pt x="146579" y="1421193"/>
                </a:lnTo>
                <a:lnTo>
                  <a:pt x="191631" y="1435177"/>
                </a:lnTo>
                <a:lnTo>
                  <a:pt x="240004" y="1440053"/>
                </a:lnTo>
                <a:lnTo>
                  <a:pt x="4259948" y="1440053"/>
                </a:lnTo>
                <a:lnTo>
                  <a:pt x="4308329" y="1435177"/>
                </a:lnTo>
                <a:lnTo>
                  <a:pt x="4353388" y="1421193"/>
                </a:lnTo>
                <a:lnTo>
                  <a:pt x="4394161" y="1399065"/>
                </a:lnTo>
                <a:lnTo>
                  <a:pt x="4429683" y="1369758"/>
                </a:lnTo>
                <a:lnTo>
                  <a:pt x="4458991" y="1334236"/>
                </a:lnTo>
                <a:lnTo>
                  <a:pt x="4481118" y="1293463"/>
                </a:lnTo>
                <a:lnTo>
                  <a:pt x="4495102" y="1248404"/>
                </a:lnTo>
                <a:lnTo>
                  <a:pt x="4499978" y="1200023"/>
                </a:lnTo>
                <a:lnTo>
                  <a:pt x="4499978" y="240030"/>
                </a:lnTo>
                <a:lnTo>
                  <a:pt x="4495102" y="191648"/>
                </a:lnTo>
                <a:lnTo>
                  <a:pt x="4481118" y="146589"/>
                </a:lnTo>
                <a:lnTo>
                  <a:pt x="4458991" y="105816"/>
                </a:lnTo>
                <a:lnTo>
                  <a:pt x="4429683" y="70294"/>
                </a:lnTo>
                <a:lnTo>
                  <a:pt x="4394161" y="40987"/>
                </a:lnTo>
                <a:lnTo>
                  <a:pt x="4353388" y="18859"/>
                </a:lnTo>
                <a:lnTo>
                  <a:pt x="4308329" y="4875"/>
                </a:lnTo>
                <a:lnTo>
                  <a:pt x="4259948" y="0"/>
                </a:lnTo>
                <a:close/>
              </a:path>
            </a:pathLst>
          </a:custGeom>
          <a:solidFill>
            <a:srgbClr val="5388F5"/>
          </a:solidFill>
        </p:spPr>
        <p:txBody>
          <a:bodyPr wrap="square" lIns="0" tIns="0" rIns="0" bIns="0" rtlCol="0"/>
          <a:lstStyle/>
          <a:p>
            <a:endParaRPr sz="1485"/>
          </a:p>
        </p:txBody>
      </p:sp>
      <p:sp>
        <p:nvSpPr>
          <p:cNvPr id="26" name="object 26"/>
          <p:cNvSpPr txBox="1"/>
          <p:nvPr/>
        </p:nvSpPr>
        <p:spPr>
          <a:xfrm>
            <a:off x="1996334" y="2895854"/>
            <a:ext cx="740760" cy="253916"/>
          </a:xfrm>
          <a:prstGeom prst="rect">
            <a:avLst/>
          </a:prstGeom>
        </p:spPr>
        <p:txBody>
          <a:bodyPr vert="horz" wrap="square" lIns="0" tIns="0" rIns="0" bIns="0" rtlCol="0">
            <a:spAutoFit/>
          </a:bodyPr>
          <a:lstStyle/>
          <a:p>
            <a:pPr marL="10478"/>
            <a:r>
              <a:rPr sz="1650" b="1" spc="-4" dirty="0">
                <a:solidFill>
                  <a:srgbClr val="FFFFFF"/>
                </a:solidFill>
                <a:latin typeface="Calibri"/>
                <a:cs typeface="Calibri"/>
              </a:rPr>
              <a:t>Monitor</a:t>
            </a:r>
            <a:endParaRPr sz="1650">
              <a:latin typeface="Calibri"/>
              <a:cs typeface="Calibri"/>
            </a:endParaRPr>
          </a:p>
        </p:txBody>
      </p:sp>
      <p:sp>
        <p:nvSpPr>
          <p:cNvPr id="27" name="object 27"/>
          <p:cNvSpPr/>
          <p:nvPr/>
        </p:nvSpPr>
        <p:spPr>
          <a:xfrm>
            <a:off x="3165939" y="3615447"/>
            <a:ext cx="891111" cy="297037"/>
          </a:xfrm>
          <a:custGeom>
            <a:avLst/>
            <a:gdLst/>
            <a:ahLst/>
            <a:cxnLst/>
            <a:rect l="l" t="t" r="r" b="b"/>
            <a:pathLst>
              <a:path w="1080135" h="360044">
                <a:moveTo>
                  <a:pt x="1020063" y="0"/>
                </a:moveTo>
                <a:lnTo>
                  <a:pt x="59944" y="0"/>
                </a:lnTo>
                <a:lnTo>
                  <a:pt x="36593" y="4702"/>
                </a:lnTo>
                <a:lnTo>
                  <a:pt x="17541" y="17525"/>
                </a:lnTo>
                <a:lnTo>
                  <a:pt x="4704" y="36540"/>
                </a:lnTo>
                <a:lnTo>
                  <a:pt x="0" y="59816"/>
                </a:lnTo>
                <a:lnTo>
                  <a:pt x="0" y="299592"/>
                </a:lnTo>
                <a:lnTo>
                  <a:pt x="4704" y="322943"/>
                </a:lnTo>
                <a:lnTo>
                  <a:pt x="17541" y="341995"/>
                </a:lnTo>
                <a:lnTo>
                  <a:pt x="36593" y="354832"/>
                </a:lnTo>
                <a:lnTo>
                  <a:pt x="59944" y="359537"/>
                </a:lnTo>
                <a:lnTo>
                  <a:pt x="1020063" y="359537"/>
                </a:lnTo>
                <a:lnTo>
                  <a:pt x="1043414" y="354832"/>
                </a:lnTo>
                <a:lnTo>
                  <a:pt x="1062466" y="341995"/>
                </a:lnTo>
                <a:lnTo>
                  <a:pt x="1075303" y="322943"/>
                </a:lnTo>
                <a:lnTo>
                  <a:pt x="1080008" y="299592"/>
                </a:lnTo>
                <a:lnTo>
                  <a:pt x="1080008" y="59816"/>
                </a:lnTo>
                <a:lnTo>
                  <a:pt x="1075303" y="36540"/>
                </a:lnTo>
                <a:lnTo>
                  <a:pt x="1062466" y="17525"/>
                </a:lnTo>
                <a:lnTo>
                  <a:pt x="1043414" y="4702"/>
                </a:lnTo>
                <a:lnTo>
                  <a:pt x="1020063" y="0"/>
                </a:lnTo>
                <a:close/>
              </a:path>
            </a:pathLst>
          </a:custGeom>
          <a:solidFill>
            <a:srgbClr val="00B7FF"/>
          </a:solidFill>
        </p:spPr>
        <p:txBody>
          <a:bodyPr wrap="square" lIns="0" tIns="0" rIns="0" bIns="0" rtlCol="0"/>
          <a:lstStyle/>
          <a:p>
            <a:endParaRPr sz="1485"/>
          </a:p>
        </p:txBody>
      </p:sp>
      <p:sp>
        <p:nvSpPr>
          <p:cNvPr id="28" name="object 28"/>
          <p:cNvSpPr/>
          <p:nvPr/>
        </p:nvSpPr>
        <p:spPr>
          <a:xfrm>
            <a:off x="3165939" y="3615447"/>
            <a:ext cx="891111" cy="297037"/>
          </a:xfrm>
          <a:custGeom>
            <a:avLst/>
            <a:gdLst/>
            <a:ahLst/>
            <a:cxnLst/>
            <a:rect l="l" t="t" r="r" b="b"/>
            <a:pathLst>
              <a:path w="1080135" h="360044">
                <a:moveTo>
                  <a:pt x="0" y="59816"/>
                </a:moveTo>
                <a:lnTo>
                  <a:pt x="4704" y="36540"/>
                </a:lnTo>
                <a:lnTo>
                  <a:pt x="17541" y="17525"/>
                </a:lnTo>
                <a:lnTo>
                  <a:pt x="36593" y="4702"/>
                </a:lnTo>
                <a:lnTo>
                  <a:pt x="59944" y="0"/>
                </a:lnTo>
                <a:lnTo>
                  <a:pt x="1020063" y="0"/>
                </a:lnTo>
                <a:lnTo>
                  <a:pt x="1043414" y="4702"/>
                </a:lnTo>
                <a:lnTo>
                  <a:pt x="1062466" y="17525"/>
                </a:lnTo>
                <a:lnTo>
                  <a:pt x="1075303" y="36540"/>
                </a:lnTo>
                <a:lnTo>
                  <a:pt x="1080008" y="59816"/>
                </a:lnTo>
                <a:lnTo>
                  <a:pt x="1080008" y="299592"/>
                </a:lnTo>
                <a:lnTo>
                  <a:pt x="1075303" y="322943"/>
                </a:lnTo>
                <a:lnTo>
                  <a:pt x="1062466" y="341995"/>
                </a:lnTo>
                <a:lnTo>
                  <a:pt x="1043414" y="354832"/>
                </a:lnTo>
                <a:lnTo>
                  <a:pt x="1020063" y="359537"/>
                </a:lnTo>
                <a:lnTo>
                  <a:pt x="59944" y="359537"/>
                </a:lnTo>
                <a:lnTo>
                  <a:pt x="36593" y="354832"/>
                </a:lnTo>
                <a:lnTo>
                  <a:pt x="17541" y="341995"/>
                </a:lnTo>
                <a:lnTo>
                  <a:pt x="4704" y="322943"/>
                </a:lnTo>
                <a:lnTo>
                  <a:pt x="0" y="299592"/>
                </a:lnTo>
                <a:lnTo>
                  <a:pt x="0" y="59816"/>
                </a:lnTo>
                <a:close/>
              </a:path>
            </a:pathLst>
          </a:custGeom>
          <a:ln w="15874">
            <a:solidFill>
              <a:srgbClr val="4D4D4F"/>
            </a:solidFill>
          </a:ln>
        </p:spPr>
        <p:txBody>
          <a:bodyPr wrap="square" lIns="0" tIns="0" rIns="0" bIns="0" rtlCol="0"/>
          <a:lstStyle/>
          <a:p>
            <a:endParaRPr sz="1485"/>
          </a:p>
        </p:txBody>
      </p:sp>
      <p:sp>
        <p:nvSpPr>
          <p:cNvPr id="29" name="object 29"/>
          <p:cNvSpPr txBox="1"/>
          <p:nvPr/>
        </p:nvSpPr>
        <p:spPr>
          <a:xfrm>
            <a:off x="3299212" y="3638499"/>
            <a:ext cx="625507" cy="228524"/>
          </a:xfrm>
          <a:prstGeom prst="rect">
            <a:avLst/>
          </a:prstGeom>
        </p:spPr>
        <p:txBody>
          <a:bodyPr vert="horz" wrap="square" lIns="0" tIns="0" rIns="0" bIns="0" rtlCol="0">
            <a:spAutoFit/>
          </a:bodyPr>
          <a:lstStyle/>
          <a:p>
            <a:pPr marL="10478"/>
            <a:r>
              <a:rPr sz="1485" dirty="0">
                <a:solidFill>
                  <a:srgbClr val="FFFFFF"/>
                </a:solidFill>
                <a:latin typeface="Calibri"/>
                <a:cs typeface="Calibri"/>
              </a:rPr>
              <a:t>G</a:t>
            </a:r>
            <a:r>
              <a:rPr sz="1485" spc="-33" dirty="0">
                <a:solidFill>
                  <a:srgbClr val="FFFFFF"/>
                </a:solidFill>
                <a:latin typeface="Calibri"/>
                <a:cs typeface="Calibri"/>
              </a:rPr>
              <a:t>r</a:t>
            </a:r>
            <a:r>
              <a:rPr sz="1485" spc="-12" dirty="0">
                <a:solidFill>
                  <a:srgbClr val="FFFFFF"/>
                </a:solidFill>
                <a:latin typeface="Calibri"/>
                <a:cs typeface="Calibri"/>
              </a:rPr>
              <a:t>a</a:t>
            </a:r>
            <a:r>
              <a:rPr sz="1485" spc="-29" dirty="0">
                <a:solidFill>
                  <a:srgbClr val="FFFFFF"/>
                </a:solidFill>
                <a:latin typeface="Calibri"/>
                <a:cs typeface="Calibri"/>
              </a:rPr>
              <a:t>f</a:t>
            </a:r>
            <a:r>
              <a:rPr sz="1485" dirty="0">
                <a:solidFill>
                  <a:srgbClr val="FFFFFF"/>
                </a:solidFill>
                <a:latin typeface="Calibri"/>
                <a:cs typeface="Calibri"/>
              </a:rPr>
              <a:t>ana</a:t>
            </a:r>
            <a:endParaRPr sz="1485">
              <a:latin typeface="Calibri"/>
              <a:cs typeface="Calibri"/>
            </a:endParaRPr>
          </a:p>
        </p:txBody>
      </p:sp>
      <p:sp>
        <p:nvSpPr>
          <p:cNvPr id="30" name="object 30"/>
          <p:cNvSpPr/>
          <p:nvPr/>
        </p:nvSpPr>
        <p:spPr>
          <a:xfrm>
            <a:off x="1901094" y="3615447"/>
            <a:ext cx="891111" cy="297037"/>
          </a:xfrm>
          <a:custGeom>
            <a:avLst/>
            <a:gdLst/>
            <a:ahLst/>
            <a:cxnLst/>
            <a:rect l="l" t="t" r="r" b="b"/>
            <a:pathLst>
              <a:path w="1080135" h="360044">
                <a:moveTo>
                  <a:pt x="1020064" y="0"/>
                </a:moveTo>
                <a:lnTo>
                  <a:pt x="59943" y="0"/>
                </a:lnTo>
                <a:lnTo>
                  <a:pt x="36593" y="4702"/>
                </a:lnTo>
                <a:lnTo>
                  <a:pt x="17541" y="17525"/>
                </a:lnTo>
                <a:lnTo>
                  <a:pt x="4704" y="36540"/>
                </a:lnTo>
                <a:lnTo>
                  <a:pt x="0" y="59816"/>
                </a:lnTo>
                <a:lnTo>
                  <a:pt x="0" y="299592"/>
                </a:lnTo>
                <a:lnTo>
                  <a:pt x="4704" y="322943"/>
                </a:lnTo>
                <a:lnTo>
                  <a:pt x="17541" y="341995"/>
                </a:lnTo>
                <a:lnTo>
                  <a:pt x="36593" y="354832"/>
                </a:lnTo>
                <a:lnTo>
                  <a:pt x="59943" y="359537"/>
                </a:lnTo>
                <a:lnTo>
                  <a:pt x="1020064" y="359537"/>
                </a:lnTo>
                <a:lnTo>
                  <a:pt x="1043414" y="354832"/>
                </a:lnTo>
                <a:lnTo>
                  <a:pt x="1062466" y="341995"/>
                </a:lnTo>
                <a:lnTo>
                  <a:pt x="1075303" y="322943"/>
                </a:lnTo>
                <a:lnTo>
                  <a:pt x="1080008" y="299592"/>
                </a:lnTo>
                <a:lnTo>
                  <a:pt x="1080008" y="59816"/>
                </a:lnTo>
                <a:lnTo>
                  <a:pt x="1075303" y="36540"/>
                </a:lnTo>
                <a:lnTo>
                  <a:pt x="1062466" y="17525"/>
                </a:lnTo>
                <a:lnTo>
                  <a:pt x="1043414" y="4702"/>
                </a:lnTo>
                <a:lnTo>
                  <a:pt x="1020064" y="0"/>
                </a:lnTo>
                <a:close/>
              </a:path>
            </a:pathLst>
          </a:custGeom>
          <a:solidFill>
            <a:srgbClr val="00B7FF"/>
          </a:solidFill>
        </p:spPr>
        <p:txBody>
          <a:bodyPr wrap="square" lIns="0" tIns="0" rIns="0" bIns="0" rtlCol="0"/>
          <a:lstStyle/>
          <a:p>
            <a:endParaRPr sz="1485"/>
          </a:p>
        </p:txBody>
      </p:sp>
      <p:sp>
        <p:nvSpPr>
          <p:cNvPr id="31" name="object 31"/>
          <p:cNvSpPr/>
          <p:nvPr/>
        </p:nvSpPr>
        <p:spPr>
          <a:xfrm>
            <a:off x="1901094" y="3615447"/>
            <a:ext cx="891111" cy="297037"/>
          </a:xfrm>
          <a:custGeom>
            <a:avLst/>
            <a:gdLst/>
            <a:ahLst/>
            <a:cxnLst/>
            <a:rect l="l" t="t" r="r" b="b"/>
            <a:pathLst>
              <a:path w="1080135" h="360044">
                <a:moveTo>
                  <a:pt x="0" y="59816"/>
                </a:moveTo>
                <a:lnTo>
                  <a:pt x="4704" y="36540"/>
                </a:lnTo>
                <a:lnTo>
                  <a:pt x="17541" y="17525"/>
                </a:lnTo>
                <a:lnTo>
                  <a:pt x="36593" y="4702"/>
                </a:lnTo>
                <a:lnTo>
                  <a:pt x="59943" y="0"/>
                </a:lnTo>
                <a:lnTo>
                  <a:pt x="1020064" y="0"/>
                </a:lnTo>
                <a:lnTo>
                  <a:pt x="1043414" y="4702"/>
                </a:lnTo>
                <a:lnTo>
                  <a:pt x="1062466" y="17525"/>
                </a:lnTo>
                <a:lnTo>
                  <a:pt x="1075303" y="36540"/>
                </a:lnTo>
                <a:lnTo>
                  <a:pt x="1080008" y="59816"/>
                </a:lnTo>
                <a:lnTo>
                  <a:pt x="1080008" y="299592"/>
                </a:lnTo>
                <a:lnTo>
                  <a:pt x="1075303" y="322943"/>
                </a:lnTo>
                <a:lnTo>
                  <a:pt x="1062466" y="341995"/>
                </a:lnTo>
                <a:lnTo>
                  <a:pt x="1043414" y="354832"/>
                </a:lnTo>
                <a:lnTo>
                  <a:pt x="1020064" y="359537"/>
                </a:lnTo>
                <a:lnTo>
                  <a:pt x="59943" y="359537"/>
                </a:lnTo>
                <a:lnTo>
                  <a:pt x="36593" y="354832"/>
                </a:lnTo>
                <a:lnTo>
                  <a:pt x="17541" y="341995"/>
                </a:lnTo>
                <a:lnTo>
                  <a:pt x="4704" y="322943"/>
                </a:lnTo>
                <a:lnTo>
                  <a:pt x="0" y="299592"/>
                </a:lnTo>
                <a:lnTo>
                  <a:pt x="0" y="59816"/>
                </a:lnTo>
                <a:close/>
              </a:path>
            </a:pathLst>
          </a:custGeom>
          <a:ln w="15875">
            <a:solidFill>
              <a:srgbClr val="4D4D4F"/>
            </a:solidFill>
          </a:ln>
        </p:spPr>
        <p:txBody>
          <a:bodyPr wrap="square" lIns="0" tIns="0" rIns="0" bIns="0" rtlCol="0"/>
          <a:lstStyle/>
          <a:p>
            <a:endParaRPr sz="1485"/>
          </a:p>
        </p:txBody>
      </p:sp>
      <p:sp>
        <p:nvSpPr>
          <p:cNvPr id="32" name="object 32"/>
          <p:cNvSpPr txBox="1"/>
          <p:nvPr/>
        </p:nvSpPr>
        <p:spPr>
          <a:xfrm>
            <a:off x="2012994" y="3638499"/>
            <a:ext cx="666893" cy="228524"/>
          </a:xfrm>
          <a:prstGeom prst="rect">
            <a:avLst/>
          </a:prstGeom>
        </p:spPr>
        <p:txBody>
          <a:bodyPr vert="horz" wrap="square" lIns="0" tIns="0" rIns="0" bIns="0" rtlCol="0">
            <a:spAutoFit/>
          </a:bodyPr>
          <a:lstStyle/>
          <a:p>
            <a:pPr marL="10478"/>
            <a:r>
              <a:rPr sz="1485" dirty="0">
                <a:solidFill>
                  <a:srgbClr val="FFFFFF"/>
                </a:solidFill>
                <a:latin typeface="Calibri"/>
                <a:cs typeface="Calibri"/>
              </a:rPr>
              <a:t>I</a:t>
            </a:r>
            <a:r>
              <a:rPr sz="1485" spc="-9" dirty="0">
                <a:solidFill>
                  <a:srgbClr val="FFFFFF"/>
                </a:solidFill>
                <a:latin typeface="Calibri"/>
                <a:cs typeface="Calibri"/>
              </a:rPr>
              <a:t>n</a:t>
            </a:r>
            <a:r>
              <a:rPr sz="1485" spc="-4" dirty="0">
                <a:solidFill>
                  <a:srgbClr val="FFFFFF"/>
                </a:solidFill>
                <a:latin typeface="Calibri"/>
                <a:cs typeface="Calibri"/>
              </a:rPr>
              <a:t>fluxDB</a:t>
            </a:r>
            <a:endParaRPr sz="1485">
              <a:latin typeface="Calibri"/>
              <a:cs typeface="Calibri"/>
            </a:endParaRPr>
          </a:p>
        </p:txBody>
      </p:sp>
      <p:sp>
        <p:nvSpPr>
          <p:cNvPr id="33" name="object 33"/>
          <p:cNvSpPr/>
          <p:nvPr/>
        </p:nvSpPr>
        <p:spPr>
          <a:xfrm>
            <a:off x="7477209" y="5332078"/>
            <a:ext cx="2227517" cy="1188149"/>
          </a:xfrm>
          <a:custGeom>
            <a:avLst/>
            <a:gdLst/>
            <a:ahLst/>
            <a:cxnLst/>
            <a:rect l="l" t="t" r="r" b="b"/>
            <a:pathLst>
              <a:path w="2700020" h="1440179">
                <a:moveTo>
                  <a:pt x="2459990" y="0"/>
                </a:moveTo>
                <a:lnTo>
                  <a:pt x="240030" y="0"/>
                </a:lnTo>
                <a:lnTo>
                  <a:pt x="191648" y="4875"/>
                </a:lnTo>
                <a:lnTo>
                  <a:pt x="146589" y="18859"/>
                </a:lnTo>
                <a:lnTo>
                  <a:pt x="105816" y="40987"/>
                </a:lnTo>
                <a:lnTo>
                  <a:pt x="70294" y="70294"/>
                </a:lnTo>
                <a:lnTo>
                  <a:pt x="40987" y="105816"/>
                </a:lnTo>
                <a:lnTo>
                  <a:pt x="18859" y="146589"/>
                </a:lnTo>
                <a:lnTo>
                  <a:pt x="4875" y="191648"/>
                </a:lnTo>
                <a:lnTo>
                  <a:pt x="0" y="240030"/>
                </a:lnTo>
                <a:lnTo>
                  <a:pt x="0" y="1200010"/>
                </a:lnTo>
                <a:lnTo>
                  <a:pt x="4875" y="1248379"/>
                </a:lnTo>
                <a:lnTo>
                  <a:pt x="18859" y="1293430"/>
                </a:lnTo>
                <a:lnTo>
                  <a:pt x="40987" y="1334198"/>
                </a:lnTo>
                <a:lnTo>
                  <a:pt x="70294" y="1369718"/>
                </a:lnTo>
                <a:lnTo>
                  <a:pt x="105816" y="1399025"/>
                </a:lnTo>
                <a:lnTo>
                  <a:pt x="146589" y="1421154"/>
                </a:lnTo>
                <a:lnTo>
                  <a:pt x="191648" y="1435138"/>
                </a:lnTo>
                <a:lnTo>
                  <a:pt x="240030" y="1440014"/>
                </a:lnTo>
                <a:lnTo>
                  <a:pt x="2459990" y="1440014"/>
                </a:lnTo>
                <a:lnTo>
                  <a:pt x="2508371" y="1435138"/>
                </a:lnTo>
                <a:lnTo>
                  <a:pt x="2553430" y="1421154"/>
                </a:lnTo>
                <a:lnTo>
                  <a:pt x="2594203" y="1399025"/>
                </a:lnTo>
                <a:lnTo>
                  <a:pt x="2629725" y="1369718"/>
                </a:lnTo>
                <a:lnTo>
                  <a:pt x="2659032" y="1334198"/>
                </a:lnTo>
                <a:lnTo>
                  <a:pt x="2681160" y="1293430"/>
                </a:lnTo>
                <a:lnTo>
                  <a:pt x="2695144" y="1248379"/>
                </a:lnTo>
                <a:lnTo>
                  <a:pt x="2700020" y="1200010"/>
                </a:lnTo>
                <a:lnTo>
                  <a:pt x="2700020" y="240030"/>
                </a:lnTo>
                <a:lnTo>
                  <a:pt x="2695144" y="191648"/>
                </a:lnTo>
                <a:lnTo>
                  <a:pt x="2681160" y="146589"/>
                </a:lnTo>
                <a:lnTo>
                  <a:pt x="2659032" y="105816"/>
                </a:lnTo>
                <a:lnTo>
                  <a:pt x="2629725" y="70294"/>
                </a:lnTo>
                <a:lnTo>
                  <a:pt x="2594203" y="40987"/>
                </a:lnTo>
                <a:lnTo>
                  <a:pt x="2553430" y="18859"/>
                </a:lnTo>
                <a:lnTo>
                  <a:pt x="2508371" y="4875"/>
                </a:lnTo>
                <a:lnTo>
                  <a:pt x="2459990" y="0"/>
                </a:lnTo>
                <a:close/>
              </a:path>
            </a:pathLst>
          </a:custGeom>
          <a:solidFill>
            <a:srgbClr val="5388F5"/>
          </a:solidFill>
        </p:spPr>
        <p:txBody>
          <a:bodyPr wrap="square" lIns="0" tIns="0" rIns="0" bIns="0" rtlCol="0"/>
          <a:lstStyle/>
          <a:p>
            <a:endParaRPr sz="1485"/>
          </a:p>
        </p:txBody>
      </p:sp>
      <p:sp>
        <p:nvSpPr>
          <p:cNvPr id="34" name="object 34"/>
          <p:cNvSpPr txBox="1"/>
          <p:nvPr/>
        </p:nvSpPr>
        <p:spPr>
          <a:xfrm>
            <a:off x="8106604" y="5280428"/>
            <a:ext cx="1014746" cy="253916"/>
          </a:xfrm>
          <a:prstGeom prst="rect">
            <a:avLst/>
          </a:prstGeom>
        </p:spPr>
        <p:txBody>
          <a:bodyPr vert="horz" wrap="square" lIns="0" tIns="0" rIns="0" bIns="0" rtlCol="0">
            <a:spAutoFit/>
          </a:bodyPr>
          <a:lstStyle/>
          <a:p>
            <a:pPr marL="10478"/>
            <a:r>
              <a:rPr sz="1650" b="1" dirty="0">
                <a:solidFill>
                  <a:srgbClr val="FFFFFF"/>
                </a:solidFill>
                <a:latin typeface="Calibri"/>
                <a:cs typeface="Calibri"/>
              </a:rPr>
              <a:t>K8S</a:t>
            </a:r>
            <a:r>
              <a:rPr sz="1650" b="1" spc="-66" dirty="0">
                <a:solidFill>
                  <a:srgbClr val="FFFFFF"/>
                </a:solidFill>
                <a:latin typeface="Calibri"/>
                <a:cs typeface="Calibri"/>
              </a:rPr>
              <a:t> </a:t>
            </a:r>
            <a:r>
              <a:rPr sz="1650" b="1" dirty="0">
                <a:solidFill>
                  <a:srgbClr val="FFFFFF"/>
                </a:solidFill>
                <a:latin typeface="Calibri"/>
                <a:cs typeface="Calibri"/>
              </a:rPr>
              <a:t>Minion</a:t>
            </a:r>
            <a:endParaRPr sz="1650">
              <a:latin typeface="Calibri"/>
              <a:cs typeface="Calibri"/>
            </a:endParaRPr>
          </a:p>
        </p:txBody>
      </p:sp>
      <p:sp>
        <p:nvSpPr>
          <p:cNvPr id="35" name="object 35"/>
          <p:cNvSpPr/>
          <p:nvPr/>
        </p:nvSpPr>
        <p:spPr>
          <a:xfrm>
            <a:off x="8652273" y="6024750"/>
            <a:ext cx="891111" cy="297037"/>
          </a:xfrm>
          <a:custGeom>
            <a:avLst/>
            <a:gdLst/>
            <a:ahLst/>
            <a:cxnLst/>
            <a:rect l="l" t="t" r="r" b="b"/>
            <a:pathLst>
              <a:path w="1080134" h="360045">
                <a:moveTo>
                  <a:pt x="1020063" y="0"/>
                </a:moveTo>
                <a:lnTo>
                  <a:pt x="59943" y="0"/>
                </a:lnTo>
                <a:lnTo>
                  <a:pt x="36593" y="4704"/>
                </a:lnTo>
                <a:lnTo>
                  <a:pt x="17541" y="17541"/>
                </a:lnTo>
                <a:lnTo>
                  <a:pt x="4704" y="36593"/>
                </a:lnTo>
                <a:lnTo>
                  <a:pt x="0" y="59944"/>
                </a:lnTo>
                <a:lnTo>
                  <a:pt x="0" y="299681"/>
                </a:lnTo>
                <a:lnTo>
                  <a:pt x="4704" y="323008"/>
                </a:lnTo>
                <a:lnTo>
                  <a:pt x="17541" y="342058"/>
                </a:lnTo>
                <a:lnTo>
                  <a:pt x="36593" y="354903"/>
                </a:lnTo>
                <a:lnTo>
                  <a:pt x="59943" y="359613"/>
                </a:lnTo>
                <a:lnTo>
                  <a:pt x="1020063" y="359613"/>
                </a:lnTo>
                <a:lnTo>
                  <a:pt x="1043360" y="354903"/>
                </a:lnTo>
                <a:lnTo>
                  <a:pt x="1062418" y="342058"/>
                </a:lnTo>
                <a:lnTo>
                  <a:pt x="1075285" y="323008"/>
                </a:lnTo>
                <a:lnTo>
                  <a:pt x="1080007" y="299681"/>
                </a:lnTo>
                <a:lnTo>
                  <a:pt x="1080007" y="59944"/>
                </a:lnTo>
                <a:lnTo>
                  <a:pt x="1075285" y="36593"/>
                </a:lnTo>
                <a:lnTo>
                  <a:pt x="1062418" y="17541"/>
                </a:lnTo>
                <a:lnTo>
                  <a:pt x="1043360" y="4704"/>
                </a:lnTo>
                <a:lnTo>
                  <a:pt x="1020063" y="0"/>
                </a:lnTo>
                <a:close/>
              </a:path>
            </a:pathLst>
          </a:custGeom>
          <a:solidFill>
            <a:srgbClr val="00B7FF"/>
          </a:solidFill>
        </p:spPr>
        <p:txBody>
          <a:bodyPr wrap="square" lIns="0" tIns="0" rIns="0" bIns="0" rtlCol="0"/>
          <a:lstStyle/>
          <a:p>
            <a:endParaRPr sz="1485"/>
          </a:p>
        </p:txBody>
      </p:sp>
      <p:sp>
        <p:nvSpPr>
          <p:cNvPr id="36" name="object 36"/>
          <p:cNvSpPr/>
          <p:nvPr/>
        </p:nvSpPr>
        <p:spPr>
          <a:xfrm>
            <a:off x="8652273" y="6024750"/>
            <a:ext cx="891111" cy="297037"/>
          </a:xfrm>
          <a:custGeom>
            <a:avLst/>
            <a:gdLst/>
            <a:ahLst/>
            <a:cxnLst/>
            <a:rect l="l" t="t" r="r" b="b"/>
            <a:pathLst>
              <a:path w="1080134" h="360045">
                <a:moveTo>
                  <a:pt x="0" y="59944"/>
                </a:moveTo>
                <a:lnTo>
                  <a:pt x="4704" y="36593"/>
                </a:lnTo>
                <a:lnTo>
                  <a:pt x="17541" y="17541"/>
                </a:lnTo>
                <a:lnTo>
                  <a:pt x="36593" y="4704"/>
                </a:lnTo>
                <a:lnTo>
                  <a:pt x="59943" y="0"/>
                </a:lnTo>
                <a:lnTo>
                  <a:pt x="1020063" y="0"/>
                </a:lnTo>
                <a:lnTo>
                  <a:pt x="1043360" y="4704"/>
                </a:lnTo>
                <a:lnTo>
                  <a:pt x="1062418" y="17541"/>
                </a:lnTo>
                <a:lnTo>
                  <a:pt x="1075285" y="36593"/>
                </a:lnTo>
                <a:lnTo>
                  <a:pt x="1080007" y="59944"/>
                </a:lnTo>
                <a:lnTo>
                  <a:pt x="1080007" y="299681"/>
                </a:lnTo>
                <a:lnTo>
                  <a:pt x="1075285" y="323008"/>
                </a:lnTo>
                <a:lnTo>
                  <a:pt x="1062418" y="342058"/>
                </a:lnTo>
                <a:lnTo>
                  <a:pt x="1043360" y="354903"/>
                </a:lnTo>
                <a:lnTo>
                  <a:pt x="1020063" y="359613"/>
                </a:lnTo>
                <a:lnTo>
                  <a:pt x="59943" y="359613"/>
                </a:lnTo>
                <a:lnTo>
                  <a:pt x="36593" y="354903"/>
                </a:lnTo>
                <a:lnTo>
                  <a:pt x="17541" y="342058"/>
                </a:lnTo>
                <a:lnTo>
                  <a:pt x="4704" y="323008"/>
                </a:lnTo>
                <a:lnTo>
                  <a:pt x="0" y="299681"/>
                </a:lnTo>
                <a:lnTo>
                  <a:pt x="0" y="59944"/>
                </a:lnTo>
                <a:close/>
              </a:path>
            </a:pathLst>
          </a:custGeom>
          <a:ln w="15875">
            <a:solidFill>
              <a:srgbClr val="4D4D4F"/>
            </a:solidFill>
          </a:ln>
        </p:spPr>
        <p:txBody>
          <a:bodyPr wrap="square" lIns="0" tIns="0" rIns="0" bIns="0" rtlCol="0"/>
          <a:lstStyle/>
          <a:p>
            <a:endParaRPr sz="1485"/>
          </a:p>
        </p:txBody>
      </p:sp>
      <p:sp>
        <p:nvSpPr>
          <p:cNvPr id="37" name="object 37"/>
          <p:cNvSpPr txBox="1"/>
          <p:nvPr/>
        </p:nvSpPr>
        <p:spPr>
          <a:xfrm>
            <a:off x="8761132" y="6048449"/>
            <a:ext cx="676323" cy="228524"/>
          </a:xfrm>
          <a:prstGeom prst="rect">
            <a:avLst/>
          </a:prstGeom>
        </p:spPr>
        <p:txBody>
          <a:bodyPr vert="horz" wrap="square" lIns="0" tIns="0" rIns="0" bIns="0" rtlCol="0">
            <a:spAutoFit/>
          </a:bodyPr>
          <a:lstStyle/>
          <a:p>
            <a:pPr marL="10478"/>
            <a:r>
              <a:rPr sz="1485" spc="-9" dirty="0">
                <a:solidFill>
                  <a:srgbClr val="FFFFFF"/>
                </a:solidFill>
                <a:latin typeface="Calibri"/>
                <a:cs typeface="Calibri"/>
              </a:rPr>
              <a:t>c</a:t>
            </a:r>
            <a:r>
              <a:rPr sz="1485" dirty="0">
                <a:solidFill>
                  <a:srgbClr val="FFFFFF"/>
                </a:solidFill>
                <a:latin typeface="Calibri"/>
                <a:cs typeface="Calibri"/>
              </a:rPr>
              <a:t>Adv</a:t>
            </a:r>
            <a:r>
              <a:rPr sz="1485" spc="-4" dirty="0">
                <a:solidFill>
                  <a:srgbClr val="FFFFFF"/>
                </a:solidFill>
                <a:latin typeface="Calibri"/>
                <a:cs typeface="Calibri"/>
              </a:rPr>
              <a:t>isor</a:t>
            </a:r>
            <a:endParaRPr sz="1485">
              <a:latin typeface="Calibri"/>
              <a:cs typeface="Calibri"/>
            </a:endParaRPr>
          </a:p>
        </p:txBody>
      </p:sp>
      <p:sp>
        <p:nvSpPr>
          <p:cNvPr id="38" name="object 38"/>
          <p:cNvSpPr/>
          <p:nvPr/>
        </p:nvSpPr>
        <p:spPr>
          <a:xfrm>
            <a:off x="6080883" y="4183014"/>
            <a:ext cx="1823085" cy="1617202"/>
          </a:xfrm>
          <a:custGeom>
            <a:avLst/>
            <a:gdLst/>
            <a:ahLst/>
            <a:cxnLst/>
            <a:rect l="l" t="t" r="r" b="b"/>
            <a:pathLst>
              <a:path w="2209800" h="1960245">
                <a:moveTo>
                  <a:pt x="2181329" y="25044"/>
                </a:moveTo>
                <a:lnTo>
                  <a:pt x="2162813" y="28741"/>
                </a:lnTo>
                <a:lnTo>
                  <a:pt x="0" y="1945512"/>
                </a:lnTo>
                <a:lnTo>
                  <a:pt x="12573" y="1959737"/>
                </a:lnTo>
                <a:lnTo>
                  <a:pt x="2175399" y="43079"/>
                </a:lnTo>
                <a:lnTo>
                  <a:pt x="2181329" y="25044"/>
                </a:lnTo>
                <a:close/>
              </a:path>
              <a:path w="2209800" h="1960245">
                <a:moveTo>
                  <a:pt x="2207920" y="5333"/>
                </a:moveTo>
                <a:lnTo>
                  <a:pt x="2189226" y="5333"/>
                </a:lnTo>
                <a:lnTo>
                  <a:pt x="2201799" y="19684"/>
                </a:lnTo>
                <a:lnTo>
                  <a:pt x="2175399" y="43079"/>
                </a:lnTo>
                <a:lnTo>
                  <a:pt x="2158873" y="93344"/>
                </a:lnTo>
                <a:lnTo>
                  <a:pt x="2157222" y="98298"/>
                </a:lnTo>
                <a:lnTo>
                  <a:pt x="2160016" y="103758"/>
                </a:lnTo>
                <a:lnTo>
                  <a:pt x="2169922" y="107061"/>
                </a:lnTo>
                <a:lnTo>
                  <a:pt x="2175383" y="104266"/>
                </a:lnTo>
                <a:lnTo>
                  <a:pt x="2177034" y="99313"/>
                </a:lnTo>
                <a:lnTo>
                  <a:pt x="2207920" y="5333"/>
                </a:lnTo>
                <a:close/>
              </a:path>
              <a:path w="2209800" h="1960245">
                <a:moveTo>
                  <a:pt x="2192897" y="9525"/>
                </a:moveTo>
                <a:lnTo>
                  <a:pt x="2186432" y="9525"/>
                </a:lnTo>
                <a:lnTo>
                  <a:pt x="2197354" y="21843"/>
                </a:lnTo>
                <a:lnTo>
                  <a:pt x="2181329" y="25044"/>
                </a:lnTo>
                <a:lnTo>
                  <a:pt x="2175399" y="43079"/>
                </a:lnTo>
                <a:lnTo>
                  <a:pt x="2201799" y="19684"/>
                </a:lnTo>
                <a:lnTo>
                  <a:pt x="2192897" y="9525"/>
                </a:lnTo>
                <a:close/>
              </a:path>
              <a:path w="2209800" h="1960245">
                <a:moveTo>
                  <a:pt x="2209673" y="0"/>
                </a:moveTo>
                <a:lnTo>
                  <a:pt x="2101977" y="21462"/>
                </a:lnTo>
                <a:lnTo>
                  <a:pt x="2098675" y="26542"/>
                </a:lnTo>
                <a:lnTo>
                  <a:pt x="2100707" y="36829"/>
                </a:lnTo>
                <a:lnTo>
                  <a:pt x="2105660" y="40131"/>
                </a:lnTo>
                <a:lnTo>
                  <a:pt x="2162813" y="28741"/>
                </a:lnTo>
                <a:lnTo>
                  <a:pt x="2189226" y="5333"/>
                </a:lnTo>
                <a:lnTo>
                  <a:pt x="2207920" y="5333"/>
                </a:lnTo>
                <a:lnTo>
                  <a:pt x="2209673" y="0"/>
                </a:lnTo>
                <a:close/>
              </a:path>
              <a:path w="2209800" h="1960245">
                <a:moveTo>
                  <a:pt x="2189226" y="5333"/>
                </a:moveTo>
                <a:lnTo>
                  <a:pt x="2162813" y="28741"/>
                </a:lnTo>
                <a:lnTo>
                  <a:pt x="2181329" y="25044"/>
                </a:lnTo>
                <a:lnTo>
                  <a:pt x="2186432" y="9525"/>
                </a:lnTo>
                <a:lnTo>
                  <a:pt x="2192897" y="9525"/>
                </a:lnTo>
                <a:lnTo>
                  <a:pt x="2189226" y="5333"/>
                </a:lnTo>
                <a:close/>
              </a:path>
              <a:path w="2209800" h="1960245">
                <a:moveTo>
                  <a:pt x="2186432" y="9525"/>
                </a:moveTo>
                <a:lnTo>
                  <a:pt x="2181329" y="25044"/>
                </a:lnTo>
                <a:lnTo>
                  <a:pt x="2197354" y="21843"/>
                </a:lnTo>
                <a:lnTo>
                  <a:pt x="2186432" y="9525"/>
                </a:lnTo>
                <a:close/>
              </a:path>
            </a:pathLst>
          </a:custGeom>
          <a:solidFill>
            <a:srgbClr val="D6181F"/>
          </a:solidFill>
        </p:spPr>
        <p:txBody>
          <a:bodyPr wrap="square" lIns="0" tIns="0" rIns="0" bIns="0" rtlCol="0"/>
          <a:lstStyle/>
          <a:p>
            <a:endParaRPr sz="1485"/>
          </a:p>
        </p:txBody>
      </p:sp>
      <p:sp>
        <p:nvSpPr>
          <p:cNvPr id="39" name="object 39"/>
          <p:cNvSpPr/>
          <p:nvPr/>
        </p:nvSpPr>
        <p:spPr>
          <a:xfrm>
            <a:off x="6078789" y="5790892"/>
            <a:ext cx="177594" cy="379809"/>
          </a:xfrm>
          <a:custGeom>
            <a:avLst/>
            <a:gdLst/>
            <a:ahLst/>
            <a:cxnLst/>
            <a:rect l="l" t="t" r="r" b="b"/>
            <a:pathLst>
              <a:path w="215265" h="460375">
                <a:moveTo>
                  <a:pt x="124459" y="379006"/>
                </a:moveTo>
                <a:lnTo>
                  <a:pt x="118490" y="379844"/>
                </a:lnTo>
                <a:lnTo>
                  <a:pt x="112140" y="388264"/>
                </a:lnTo>
                <a:lnTo>
                  <a:pt x="113029" y="394233"/>
                </a:lnTo>
                <a:lnTo>
                  <a:pt x="200786" y="460209"/>
                </a:lnTo>
                <a:lnTo>
                  <a:pt x="202585" y="446481"/>
                </a:lnTo>
                <a:lnTo>
                  <a:pt x="184657" y="446481"/>
                </a:lnTo>
                <a:lnTo>
                  <a:pt x="171007" y="414019"/>
                </a:lnTo>
                <a:lnTo>
                  <a:pt x="124459" y="379006"/>
                </a:lnTo>
                <a:close/>
              </a:path>
              <a:path w="215265" h="460375">
                <a:moveTo>
                  <a:pt x="171007" y="414019"/>
                </a:moveTo>
                <a:lnTo>
                  <a:pt x="184657" y="446481"/>
                </a:lnTo>
                <a:lnTo>
                  <a:pt x="196341" y="441553"/>
                </a:lnTo>
                <a:lnTo>
                  <a:pt x="184023" y="441553"/>
                </a:lnTo>
                <a:lnTo>
                  <a:pt x="186133" y="425397"/>
                </a:lnTo>
                <a:lnTo>
                  <a:pt x="171007" y="414019"/>
                </a:lnTo>
                <a:close/>
              </a:path>
              <a:path w="215265" h="460375">
                <a:moveTo>
                  <a:pt x="200913" y="345186"/>
                </a:moveTo>
                <a:lnTo>
                  <a:pt x="196087" y="348869"/>
                </a:lnTo>
                <a:lnTo>
                  <a:pt x="195452" y="354075"/>
                </a:lnTo>
                <a:lnTo>
                  <a:pt x="188573" y="406726"/>
                </a:lnTo>
                <a:lnTo>
                  <a:pt x="202183" y="439089"/>
                </a:lnTo>
                <a:lnTo>
                  <a:pt x="184657" y="446481"/>
                </a:lnTo>
                <a:lnTo>
                  <a:pt x="202585" y="446481"/>
                </a:lnTo>
                <a:lnTo>
                  <a:pt x="214375" y="356489"/>
                </a:lnTo>
                <a:lnTo>
                  <a:pt x="215010" y="351281"/>
                </a:lnTo>
                <a:lnTo>
                  <a:pt x="211327" y="346583"/>
                </a:lnTo>
                <a:lnTo>
                  <a:pt x="206121" y="345821"/>
                </a:lnTo>
                <a:lnTo>
                  <a:pt x="200913" y="345186"/>
                </a:lnTo>
                <a:close/>
              </a:path>
              <a:path w="215265" h="460375">
                <a:moveTo>
                  <a:pt x="186133" y="425397"/>
                </a:moveTo>
                <a:lnTo>
                  <a:pt x="184023" y="441553"/>
                </a:lnTo>
                <a:lnTo>
                  <a:pt x="199135" y="435178"/>
                </a:lnTo>
                <a:lnTo>
                  <a:pt x="186133" y="425397"/>
                </a:lnTo>
                <a:close/>
              </a:path>
              <a:path w="215265" h="460375">
                <a:moveTo>
                  <a:pt x="188573" y="406726"/>
                </a:moveTo>
                <a:lnTo>
                  <a:pt x="186133" y="425397"/>
                </a:lnTo>
                <a:lnTo>
                  <a:pt x="199135" y="435178"/>
                </a:lnTo>
                <a:lnTo>
                  <a:pt x="184023" y="441553"/>
                </a:lnTo>
                <a:lnTo>
                  <a:pt x="196341" y="441553"/>
                </a:lnTo>
                <a:lnTo>
                  <a:pt x="202183" y="439089"/>
                </a:lnTo>
                <a:lnTo>
                  <a:pt x="188573" y="406726"/>
                </a:lnTo>
                <a:close/>
              </a:path>
              <a:path w="215265" h="460375">
                <a:moveTo>
                  <a:pt x="17525" y="0"/>
                </a:moveTo>
                <a:lnTo>
                  <a:pt x="0" y="7365"/>
                </a:lnTo>
                <a:lnTo>
                  <a:pt x="171007" y="414019"/>
                </a:lnTo>
                <a:lnTo>
                  <a:pt x="186133" y="425397"/>
                </a:lnTo>
                <a:lnTo>
                  <a:pt x="188573" y="406726"/>
                </a:lnTo>
                <a:lnTo>
                  <a:pt x="17525" y="0"/>
                </a:lnTo>
                <a:close/>
              </a:path>
            </a:pathLst>
          </a:custGeom>
          <a:solidFill>
            <a:srgbClr val="D6181F"/>
          </a:solidFill>
        </p:spPr>
        <p:txBody>
          <a:bodyPr wrap="square" lIns="0" tIns="0" rIns="0" bIns="0" rtlCol="0"/>
          <a:lstStyle/>
          <a:p>
            <a:endParaRPr sz="1485"/>
          </a:p>
        </p:txBody>
      </p:sp>
      <p:sp>
        <p:nvSpPr>
          <p:cNvPr id="40" name="object 40"/>
          <p:cNvSpPr/>
          <p:nvPr/>
        </p:nvSpPr>
        <p:spPr>
          <a:xfrm>
            <a:off x="6084865" y="5786177"/>
            <a:ext cx="2567511" cy="420672"/>
          </a:xfrm>
          <a:custGeom>
            <a:avLst/>
            <a:gdLst/>
            <a:ahLst/>
            <a:cxnLst/>
            <a:rect l="l" t="t" r="r" b="b"/>
            <a:pathLst>
              <a:path w="3112134" h="509904">
                <a:moveTo>
                  <a:pt x="3057057" y="470511"/>
                </a:moveTo>
                <a:lnTo>
                  <a:pt x="3003042" y="492188"/>
                </a:lnTo>
                <a:lnTo>
                  <a:pt x="3000629" y="497738"/>
                </a:lnTo>
                <a:lnTo>
                  <a:pt x="3002534" y="502615"/>
                </a:lnTo>
                <a:lnTo>
                  <a:pt x="3004566" y="507504"/>
                </a:lnTo>
                <a:lnTo>
                  <a:pt x="3010154" y="509866"/>
                </a:lnTo>
                <a:lnTo>
                  <a:pt x="3095382" y="475665"/>
                </a:lnTo>
                <a:lnTo>
                  <a:pt x="3091942" y="475665"/>
                </a:lnTo>
                <a:lnTo>
                  <a:pt x="3057057" y="470511"/>
                </a:lnTo>
                <a:close/>
              </a:path>
              <a:path w="3112134" h="509904">
                <a:moveTo>
                  <a:pt x="3074624" y="463468"/>
                </a:moveTo>
                <a:lnTo>
                  <a:pt x="3057057" y="470511"/>
                </a:lnTo>
                <a:lnTo>
                  <a:pt x="3091942" y="475665"/>
                </a:lnTo>
                <a:lnTo>
                  <a:pt x="3092237" y="473671"/>
                </a:lnTo>
                <a:lnTo>
                  <a:pt x="3087370" y="473671"/>
                </a:lnTo>
                <a:lnTo>
                  <a:pt x="3074624" y="463468"/>
                </a:lnTo>
                <a:close/>
              </a:path>
              <a:path w="3112134" h="509904">
                <a:moveTo>
                  <a:pt x="3026283" y="400405"/>
                </a:moveTo>
                <a:lnTo>
                  <a:pt x="3020314" y="401065"/>
                </a:lnTo>
                <a:lnTo>
                  <a:pt x="3013710" y="409282"/>
                </a:lnTo>
                <a:lnTo>
                  <a:pt x="3014345" y="415277"/>
                </a:lnTo>
                <a:lnTo>
                  <a:pt x="3018536" y="418566"/>
                </a:lnTo>
                <a:lnTo>
                  <a:pt x="3059886" y="451670"/>
                </a:lnTo>
                <a:lnTo>
                  <a:pt x="3094736" y="456818"/>
                </a:lnTo>
                <a:lnTo>
                  <a:pt x="3091942" y="475665"/>
                </a:lnTo>
                <a:lnTo>
                  <a:pt x="3095382" y="475665"/>
                </a:lnTo>
                <a:lnTo>
                  <a:pt x="3112008" y="468998"/>
                </a:lnTo>
                <a:lnTo>
                  <a:pt x="3026283" y="400405"/>
                </a:lnTo>
                <a:close/>
              </a:path>
              <a:path w="3112134" h="509904">
                <a:moveTo>
                  <a:pt x="3089783" y="457390"/>
                </a:moveTo>
                <a:lnTo>
                  <a:pt x="3074624" y="463468"/>
                </a:lnTo>
                <a:lnTo>
                  <a:pt x="3087370" y="473671"/>
                </a:lnTo>
                <a:lnTo>
                  <a:pt x="3089783" y="457390"/>
                </a:lnTo>
                <a:close/>
              </a:path>
              <a:path w="3112134" h="509904">
                <a:moveTo>
                  <a:pt x="3094651" y="457390"/>
                </a:moveTo>
                <a:lnTo>
                  <a:pt x="3089783" y="457390"/>
                </a:lnTo>
                <a:lnTo>
                  <a:pt x="3087370" y="473671"/>
                </a:lnTo>
                <a:lnTo>
                  <a:pt x="3092237" y="473671"/>
                </a:lnTo>
                <a:lnTo>
                  <a:pt x="3094651" y="457390"/>
                </a:lnTo>
                <a:close/>
              </a:path>
              <a:path w="3112134" h="509904">
                <a:moveTo>
                  <a:pt x="2794" y="0"/>
                </a:moveTo>
                <a:lnTo>
                  <a:pt x="0" y="18795"/>
                </a:lnTo>
                <a:lnTo>
                  <a:pt x="3057057" y="470511"/>
                </a:lnTo>
                <a:lnTo>
                  <a:pt x="3074624" y="463468"/>
                </a:lnTo>
                <a:lnTo>
                  <a:pt x="3059886" y="451670"/>
                </a:lnTo>
                <a:lnTo>
                  <a:pt x="2794" y="0"/>
                </a:lnTo>
                <a:close/>
              </a:path>
              <a:path w="3112134" h="509904">
                <a:moveTo>
                  <a:pt x="3059886" y="451670"/>
                </a:moveTo>
                <a:lnTo>
                  <a:pt x="3074624" y="463468"/>
                </a:lnTo>
                <a:lnTo>
                  <a:pt x="3089783" y="457390"/>
                </a:lnTo>
                <a:lnTo>
                  <a:pt x="3094651" y="457390"/>
                </a:lnTo>
                <a:lnTo>
                  <a:pt x="3094736" y="456818"/>
                </a:lnTo>
                <a:lnTo>
                  <a:pt x="3059886" y="451670"/>
                </a:lnTo>
                <a:close/>
              </a:path>
            </a:pathLst>
          </a:custGeom>
          <a:solidFill>
            <a:srgbClr val="D6181F"/>
          </a:solidFill>
        </p:spPr>
        <p:txBody>
          <a:bodyPr wrap="square" lIns="0" tIns="0" rIns="0" bIns="0" rtlCol="0"/>
          <a:lstStyle/>
          <a:p>
            <a:endParaRPr sz="1485"/>
          </a:p>
        </p:txBody>
      </p:sp>
      <p:sp>
        <p:nvSpPr>
          <p:cNvPr id="41" name="object 41"/>
          <p:cNvSpPr/>
          <p:nvPr/>
        </p:nvSpPr>
        <p:spPr>
          <a:xfrm>
            <a:off x="6064538" y="3790317"/>
            <a:ext cx="638604" cy="2003822"/>
          </a:xfrm>
          <a:custGeom>
            <a:avLst/>
            <a:gdLst/>
            <a:ahLst/>
            <a:cxnLst/>
            <a:rect l="l" t="t" r="r" b="b"/>
            <a:pathLst>
              <a:path w="774065" h="2428875">
                <a:moveTo>
                  <a:pt x="13334" y="2314321"/>
                </a:moveTo>
                <a:lnTo>
                  <a:pt x="3175" y="2316861"/>
                </a:lnTo>
                <a:lnTo>
                  <a:pt x="0" y="2322068"/>
                </a:lnTo>
                <a:lnTo>
                  <a:pt x="1270" y="2327148"/>
                </a:lnTo>
                <a:lnTo>
                  <a:pt x="26034" y="2428748"/>
                </a:lnTo>
                <a:lnTo>
                  <a:pt x="42517" y="2413254"/>
                </a:lnTo>
                <a:lnTo>
                  <a:pt x="40512" y="2413254"/>
                </a:lnTo>
                <a:lnTo>
                  <a:pt x="22351" y="2407793"/>
                </a:lnTo>
                <a:lnTo>
                  <a:pt x="32342" y="2374151"/>
                </a:lnTo>
                <a:lnTo>
                  <a:pt x="19684" y="2322068"/>
                </a:lnTo>
                <a:lnTo>
                  <a:pt x="18541" y="2317496"/>
                </a:lnTo>
                <a:lnTo>
                  <a:pt x="13334" y="2314321"/>
                </a:lnTo>
                <a:close/>
              </a:path>
              <a:path w="774065" h="2428875">
                <a:moveTo>
                  <a:pt x="32342" y="2374151"/>
                </a:moveTo>
                <a:lnTo>
                  <a:pt x="22351" y="2407793"/>
                </a:lnTo>
                <a:lnTo>
                  <a:pt x="40512" y="2413254"/>
                </a:lnTo>
                <a:lnTo>
                  <a:pt x="41995" y="2408301"/>
                </a:lnTo>
                <a:lnTo>
                  <a:pt x="40639" y="2408301"/>
                </a:lnTo>
                <a:lnTo>
                  <a:pt x="24891" y="2403602"/>
                </a:lnTo>
                <a:lnTo>
                  <a:pt x="36789" y="2392454"/>
                </a:lnTo>
                <a:lnTo>
                  <a:pt x="32342" y="2374151"/>
                </a:lnTo>
                <a:close/>
              </a:path>
              <a:path w="774065" h="2428875">
                <a:moveTo>
                  <a:pt x="93090" y="2339594"/>
                </a:moveTo>
                <a:lnTo>
                  <a:pt x="89280" y="2343277"/>
                </a:lnTo>
                <a:lnTo>
                  <a:pt x="50614" y="2379502"/>
                </a:lnTo>
                <a:lnTo>
                  <a:pt x="40512" y="2413254"/>
                </a:lnTo>
                <a:lnTo>
                  <a:pt x="42517" y="2413254"/>
                </a:lnTo>
                <a:lnTo>
                  <a:pt x="106045" y="2353564"/>
                </a:lnTo>
                <a:lnTo>
                  <a:pt x="106299" y="2347468"/>
                </a:lnTo>
                <a:lnTo>
                  <a:pt x="102743" y="2343658"/>
                </a:lnTo>
                <a:lnTo>
                  <a:pt x="99059" y="2339848"/>
                </a:lnTo>
                <a:lnTo>
                  <a:pt x="93090" y="2339594"/>
                </a:lnTo>
                <a:close/>
              </a:path>
              <a:path w="774065" h="2428875">
                <a:moveTo>
                  <a:pt x="36789" y="2392454"/>
                </a:moveTo>
                <a:lnTo>
                  <a:pt x="24891" y="2403602"/>
                </a:lnTo>
                <a:lnTo>
                  <a:pt x="40639" y="2408301"/>
                </a:lnTo>
                <a:lnTo>
                  <a:pt x="36789" y="2392454"/>
                </a:lnTo>
                <a:close/>
              </a:path>
              <a:path w="774065" h="2428875">
                <a:moveTo>
                  <a:pt x="50614" y="2379502"/>
                </a:moveTo>
                <a:lnTo>
                  <a:pt x="36789" y="2392454"/>
                </a:lnTo>
                <a:lnTo>
                  <a:pt x="40639" y="2408301"/>
                </a:lnTo>
                <a:lnTo>
                  <a:pt x="41995" y="2408301"/>
                </a:lnTo>
                <a:lnTo>
                  <a:pt x="50614" y="2379502"/>
                </a:lnTo>
                <a:close/>
              </a:path>
              <a:path w="774065" h="2428875">
                <a:moveTo>
                  <a:pt x="38607" y="2353056"/>
                </a:moveTo>
                <a:lnTo>
                  <a:pt x="32342" y="2374151"/>
                </a:lnTo>
                <a:lnTo>
                  <a:pt x="36789" y="2392454"/>
                </a:lnTo>
                <a:lnTo>
                  <a:pt x="50614" y="2379502"/>
                </a:lnTo>
                <a:lnTo>
                  <a:pt x="56896" y="2358517"/>
                </a:lnTo>
                <a:lnTo>
                  <a:pt x="38607" y="2353056"/>
                </a:lnTo>
                <a:close/>
              </a:path>
              <a:path w="774065" h="2428875">
                <a:moveTo>
                  <a:pt x="60325" y="2280031"/>
                </a:moveTo>
                <a:lnTo>
                  <a:pt x="44069" y="2334768"/>
                </a:lnTo>
                <a:lnTo>
                  <a:pt x="62229" y="2340229"/>
                </a:lnTo>
                <a:lnTo>
                  <a:pt x="78612" y="2285492"/>
                </a:lnTo>
                <a:lnTo>
                  <a:pt x="60325" y="2280031"/>
                </a:lnTo>
                <a:close/>
              </a:path>
              <a:path w="774065" h="2428875">
                <a:moveTo>
                  <a:pt x="82041" y="2207006"/>
                </a:moveTo>
                <a:lnTo>
                  <a:pt x="65658" y="2261743"/>
                </a:lnTo>
                <a:lnTo>
                  <a:pt x="83947" y="2267204"/>
                </a:lnTo>
                <a:lnTo>
                  <a:pt x="100202" y="2212467"/>
                </a:lnTo>
                <a:lnTo>
                  <a:pt x="82041" y="2207006"/>
                </a:lnTo>
                <a:close/>
              </a:path>
              <a:path w="774065" h="2428875">
                <a:moveTo>
                  <a:pt x="103758" y="2133981"/>
                </a:moveTo>
                <a:lnTo>
                  <a:pt x="87375" y="2188718"/>
                </a:lnTo>
                <a:lnTo>
                  <a:pt x="105663" y="2194179"/>
                </a:lnTo>
                <a:lnTo>
                  <a:pt x="121920" y="2139315"/>
                </a:lnTo>
                <a:lnTo>
                  <a:pt x="103758" y="2133981"/>
                </a:lnTo>
                <a:close/>
              </a:path>
              <a:path w="774065" h="2428875">
                <a:moveTo>
                  <a:pt x="125349" y="2060956"/>
                </a:moveTo>
                <a:lnTo>
                  <a:pt x="109093" y="2115693"/>
                </a:lnTo>
                <a:lnTo>
                  <a:pt x="127380" y="2121154"/>
                </a:lnTo>
                <a:lnTo>
                  <a:pt x="143636" y="2066289"/>
                </a:lnTo>
                <a:lnTo>
                  <a:pt x="125349" y="2060956"/>
                </a:lnTo>
                <a:close/>
              </a:path>
              <a:path w="774065" h="2428875">
                <a:moveTo>
                  <a:pt x="147065" y="1987804"/>
                </a:moveTo>
                <a:lnTo>
                  <a:pt x="130809" y="2042668"/>
                </a:lnTo>
                <a:lnTo>
                  <a:pt x="149098" y="2048002"/>
                </a:lnTo>
                <a:lnTo>
                  <a:pt x="165353" y="1993264"/>
                </a:lnTo>
                <a:lnTo>
                  <a:pt x="147065" y="1987804"/>
                </a:lnTo>
                <a:close/>
              </a:path>
              <a:path w="774065" h="2428875">
                <a:moveTo>
                  <a:pt x="168782" y="1914779"/>
                </a:moveTo>
                <a:lnTo>
                  <a:pt x="152526" y="1969643"/>
                </a:lnTo>
                <a:lnTo>
                  <a:pt x="170814" y="1974977"/>
                </a:lnTo>
                <a:lnTo>
                  <a:pt x="187071" y="1920239"/>
                </a:lnTo>
                <a:lnTo>
                  <a:pt x="168782" y="1914779"/>
                </a:lnTo>
                <a:close/>
              </a:path>
              <a:path w="774065" h="2428875">
                <a:moveTo>
                  <a:pt x="190500" y="1841754"/>
                </a:moveTo>
                <a:lnTo>
                  <a:pt x="174244" y="1896491"/>
                </a:lnTo>
                <a:lnTo>
                  <a:pt x="192531" y="1901952"/>
                </a:lnTo>
                <a:lnTo>
                  <a:pt x="208787" y="1847214"/>
                </a:lnTo>
                <a:lnTo>
                  <a:pt x="190500" y="1841754"/>
                </a:lnTo>
                <a:close/>
              </a:path>
              <a:path w="774065" h="2428875">
                <a:moveTo>
                  <a:pt x="212216" y="1768729"/>
                </a:moveTo>
                <a:lnTo>
                  <a:pt x="195960" y="1823466"/>
                </a:lnTo>
                <a:lnTo>
                  <a:pt x="214249" y="1828927"/>
                </a:lnTo>
                <a:lnTo>
                  <a:pt x="230504" y="1774189"/>
                </a:lnTo>
                <a:lnTo>
                  <a:pt x="212216" y="1768729"/>
                </a:lnTo>
                <a:close/>
              </a:path>
              <a:path w="774065" h="2428875">
                <a:moveTo>
                  <a:pt x="233933" y="1695704"/>
                </a:moveTo>
                <a:lnTo>
                  <a:pt x="217677" y="1750441"/>
                </a:lnTo>
                <a:lnTo>
                  <a:pt x="235965" y="1755902"/>
                </a:lnTo>
                <a:lnTo>
                  <a:pt x="252222" y="1701164"/>
                </a:lnTo>
                <a:lnTo>
                  <a:pt x="233933" y="1695704"/>
                </a:lnTo>
                <a:close/>
              </a:path>
              <a:path w="774065" h="2428875">
                <a:moveTo>
                  <a:pt x="255650" y="1622679"/>
                </a:moveTo>
                <a:lnTo>
                  <a:pt x="239395" y="1677416"/>
                </a:lnTo>
                <a:lnTo>
                  <a:pt x="257682" y="1682877"/>
                </a:lnTo>
                <a:lnTo>
                  <a:pt x="273938" y="1628013"/>
                </a:lnTo>
                <a:lnTo>
                  <a:pt x="255650" y="1622679"/>
                </a:lnTo>
                <a:close/>
              </a:path>
              <a:path w="774065" h="2428875">
                <a:moveTo>
                  <a:pt x="277368" y="1549654"/>
                </a:moveTo>
                <a:lnTo>
                  <a:pt x="261111" y="1604391"/>
                </a:lnTo>
                <a:lnTo>
                  <a:pt x="279273" y="1609852"/>
                </a:lnTo>
                <a:lnTo>
                  <a:pt x="295655" y="1554988"/>
                </a:lnTo>
                <a:lnTo>
                  <a:pt x="277368" y="1549654"/>
                </a:lnTo>
                <a:close/>
              </a:path>
              <a:path w="774065" h="2428875">
                <a:moveTo>
                  <a:pt x="299084" y="1476502"/>
                </a:moveTo>
                <a:lnTo>
                  <a:pt x="282828" y="1531366"/>
                </a:lnTo>
                <a:lnTo>
                  <a:pt x="300989" y="1536700"/>
                </a:lnTo>
                <a:lnTo>
                  <a:pt x="317373" y="1481963"/>
                </a:lnTo>
                <a:lnTo>
                  <a:pt x="299084" y="1476502"/>
                </a:lnTo>
                <a:close/>
              </a:path>
              <a:path w="774065" h="2428875">
                <a:moveTo>
                  <a:pt x="320801" y="1403477"/>
                </a:moveTo>
                <a:lnTo>
                  <a:pt x="304419" y="1458341"/>
                </a:lnTo>
                <a:lnTo>
                  <a:pt x="322706" y="1463675"/>
                </a:lnTo>
                <a:lnTo>
                  <a:pt x="338962" y="1408938"/>
                </a:lnTo>
                <a:lnTo>
                  <a:pt x="320801" y="1403477"/>
                </a:lnTo>
                <a:close/>
              </a:path>
              <a:path w="774065" h="2428875">
                <a:moveTo>
                  <a:pt x="342519" y="1330452"/>
                </a:moveTo>
                <a:lnTo>
                  <a:pt x="326135" y="1385189"/>
                </a:lnTo>
                <a:lnTo>
                  <a:pt x="344424" y="1390650"/>
                </a:lnTo>
                <a:lnTo>
                  <a:pt x="360679" y="1335913"/>
                </a:lnTo>
                <a:lnTo>
                  <a:pt x="342519" y="1330452"/>
                </a:lnTo>
                <a:close/>
              </a:path>
              <a:path w="774065" h="2428875">
                <a:moveTo>
                  <a:pt x="364108" y="1257427"/>
                </a:moveTo>
                <a:lnTo>
                  <a:pt x="347852" y="1312164"/>
                </a:lnTo>
                <a:lnTo>
                  <a:pt x="366140" y="1317625"/>
                </a:lnTo>
                <a:lnTo>
                  <a:pt x="382397" y="1262888"/>
                </a:lnTo>
                <a:lnTo>
                  <a:pt x="364108" y="1257427"/>
                </a:lnTo>
                <a:close/>
              </a:path>
              <a:path w="774065" h="2428875">
                <a:moveTo>
                  <a:pt x="385825" y="1184402"/>
                </a:moveTo>
                <a:lnTo>
                  <a:pt x="369570" y="1239139"/>
                </a:lnTo>
                <a:lnTo>
                  <a:pt x="387857" y="1244600"/>
                </a:lnTo>
                <a:lnTo>
                  <a:pt x="404113" y="1189863"/>
                </a:lnTo>
                <a:lnTo>
                  <a:pt x="385825" y="1184402"/>
                </a:lnTo>
                <a:close/>
              </a:path>
              <a:path w="774065" h="2428875">
                <a:moveTo>
                  <a:pt x="407543" y="1111377"/>
                </a:moveTo>
                <a:lnTo>
                  <a:pt x="391286" y="1166114"/>
                </a:lnTo>
                <a:lnTo>
                  <a:pt x="409575" y="1171575"/>
                </a:lnTo>
                <a:lnTo>
                  <a:pt x="425830" y="1116711"/>
                </a:lnTo>
                <a:lnTo>
                  <a:pt x="407543" y="1111377"/>
                </a:lnTo>
                <a:close/>
              </a:path>
              <a:path w="774065" h="2428875">
                <a:moveTo>
                  <a:pt x="429259" y="1038351"/>
                </a:moveTo>
                <a:lnTo>
                  <a:pt x="413003" y="1093089"/>
                </a:lnTo>
                <a:lnTo>
                  <a:pt x="431291" y="1098550"/>
                </a:lnTo>
                <a:lnTo>
                  <a:pt x="447548" y="1043686"/>
                </a:lnTo>
                <a:lnTo>
                  <a:pt x="429259" y="1038351"/>
                </a:lnTo>
                <a:close/>
              </a:path>
              <a:path w="774065" h="2428875">
                <a:moveTo>
                  <a:pt x="450976" y="965200"/>
                </a:moveTo>
                <a:lnTo>
                  <a:pt x="434721" y="1020063"/>
                </a:lnTo>
                <a:lnTo>
                  <a:pt x="453008" y="1025398"/>
                </a:lnTo>
                <a:lnTo>
                  <a:pt x="469264" y="970661"/>
                </a:lnTo>
                <a:lnTo>
                  <a:pt x="450976" y="965200"/>
                </a:lnTo>
                <a:close/>
              </a:path>
              <a:path w="774065" h="2428875">
                <a:moveTo>
                  <a:pt x="472694" y="892175"/>
                </a:moveTo>
                <a:lnTo>
                  <a:pt x="456437" y="947038"/>
                </a:lnTo>
                <a:lnTo>
                  <a:pt x="474725" y="952373"/>
                </a:lnTo>
                <a:lnTo>
                  <a:pt x="490981" y="897636"/>
                </a:lnTo>
                <a:lnTo>
                  <a:pt x="472694" y="892175"/>
                </a:lnTo>
                <a:close/>
              </a:path>
              <a:path w="774065" h="2428875">
                <a:moveTo>
                  <a:pt x="494410" y="819150"/>
                </a:moveTo>
                <a:lnTo>
                  <a:pt x="478154" y="873887"/>
                </a:lnTo>
                <a:lnTo>
                  <a:pt x="496315" y="879348"/>
                </a:lnTo>
                <a:lnTo>
                  <a:pt x="512699" y="824611"/>
                </a:lnTo>
                <a:lnTo>
                  <a:pt x="494410" y="819150"/>
                </a:lnTo>
                <a:close/>
              </a:path>
              <a:path w="774065" h="2428875">
                <a:moveTo>
                  <a:pt x="516127" y="746125"/>
                </a:moveTo>
                <a:lnTo>
                  <a:pt x="499872" y="800862"/>
                </a:lnTo>
                <a:lnTo>
                  <a:pt x="518032" y="806323"/>
                </a:lnTo>
                <a:lnTo>
                  <a:pt x="534415" y="751586"/>
                </a:lnTo>
                <a:lnTo>
                  <a:pt x="516127" y="746125"/>
                </a:lnTo>
                <a:close/>
              </a:path>
              <a:path w="774065" h="2428875">
                <a:moveTo>
                  <a:pt x="537845" y="673100"/>
                </a:moveTo>
                <a:lnTo>
                  <a:pt x="521588" y="727837"/>
                </a:lnTo>
                <a:lnTo>
                  <a:pt x="539750" y="733298"/>
                </a:lnTo>
                <a:lnTo>
                  <a:pt x="556005" y="678561"/>
                </a:lnTo>
                <a:lnTo>
                  <a:pt x="537845" y="673100"/>
                </a:lnTo>
                <a:close/>
              </a:path>
              <a:path w="774065" h="2428875">
                <a:moveTo>
                  <a:pt x="559561" y="600075"/>
                </a:moveTo>
                <a:lnTo>
                  <a:pt x="543178" y="654812"/>
                </a:lnTo>
                <a:lnTo>
                  <a:pt x="561466" y="660273"/>
                </a:lnTo>
                <a:lnTo>
                  <a:pt x="577723" y="605409"/>
                </a:lnTo>
                <a:lnTo>
                  <a:pt x="559561" y="600075"/>
                </a:lnTo>
                <a:close/>
              </a:path>
              <a:path w="774065" h="2428875">
                <a:moveTo>
                  <a:pt x="581278" y="527050"/>
                </a:moveTo>
                <a:lnTo>
                  <a:pt x="564896" y="581787"/>
                </a:lnTo>
                <a:lnTo>
                  <a:pt x="583183" y="587248"/>
                </a:lnTo>
                <a:lnTo>
                  <a:pt x="599439" y="532384"/>
                </a:lnTo>
                <a:lnTo>
                  <a:pt x="581278" y="527050"/>
                </a:lnTo>
                <a:close/>
              </a:path>
              <a:path w="774065" h="2428875">
                <a:moveTo>
                  <a:pt x="602869" y="453898"/>
                </a:moveTo>
                <a:lnTo>
                  <a:pt x="586612" y="508762"/>
                </a:lnTo>
                <a:lnTo>
                  <a:pt x="604901" y="514096"/>
                </a:lnTo>
                <a:lnTo>
                  <a:pt x="621156" y="459359"/>
                </a:lnTo>
                <a:lnTo>
                  <a:pt x="602869" y="453898"/>
                </a:lnTo>
                <a:close/>
              </a:path>
              <a:path w="774065" h="2428875">
                <a:moveTo>
                  <a:pt x="624585" y="380873"/>
                </a:moveTo>
                <a:lnTo>
                  <a:pt x="608329" y="435737"/>
                </a:lnTo>
                <a:lnTo>
                  <a:pt x="626618" y="441071"/>
                </a:lnTo>
                <a:lnTo>
                  <a:pt x="642874" y="386334"/>
                </a:lnTo>
                <a:lnTo>
                  <a:pt x="624585" y="380873"/>
                </a:lnTo>
                <a:close/>
              </a:path>
              <a:path w="774065" h="2428875">
                <a:moveTo>
                  <a:pt x="646302" y="307848"/>
                </a:moveTo>
                <a:lnTo>
                  <a:pt x="630047" y="362585"/>
                </a:lnTo>
                <a:lnTo>
                  <a:pt x="648334" y="368046"/>
                </a:lnTo>
                <a:lnTo>
                  <a:pt x="664590" y="313309"/>
                </a:lnTo>
                <a:lnTo>
                  <a:pt x="646302" y="307848"/>
                </a:lnTo>
                <a:close/>
              </a:path>
              <a:path w="774065" h="2428875">
                <a:moveTo>
                  <a:pt x="668020" y="234823"/>
                </a:moveTo>
                <a:lnTo>
                  <a:pt x="651763" y="289560"/>
                </a:lnTo>
                <a:lnTo>
                  <a:pt x="670051" y="295021"/>
                </a:lnTo>
                <a:lnTo>
                  <a:pt x="686307" y="240284"/>
                </a:lnTo>
                <a:lnTo>
                  <a:pt x="668020" y="234823"/>
                </a:lnTo>
                <a:close/>
              </a:path>
              <a:path w="774065" h="2428875">
                <a:moveTo>
                  <a:pt x="689736" y="161798"/>
                </a:moveTo>
                <a:lnTo>
                  <a:pt x="673480" y="216535"/>
                </a:lnTo>
                <a:lnTo>
                  <a:pt x="691769" y="221996"/>
                </a:lnTo>
                <a:lnTo>
                  <a:pt x="708025" y="167259"/>
                </a:lnTo>
                <a:lnTo>
                  <a:pt x="689736" y="161798"/>
                </a:lnTo>
                <a:close/>
              </a:path>
              <a:path w="774065" h="2428875">
                <a:moveTo>
                  <a:pt x="711453" y="88773"/>
                </a:moveTo>
                <a:lnTo>
                  <a:pt x="695198" y="143510"/>
                </a:lnTo>
                <a:lnTo>
                  <a:pt x="713485" y="148971"/>
                </a:lnTo>
                <a:lnTo>
                  <a:pt x="729741" y="94107"/>
                </a:lnTo>
                <a:lnTo>
                  <a:pt x="711453" y="88773"/>
                </a:lnTo>
                <a:close/>
              </a:path>
              <a:path w="774065" h="2428875">
                <a:moveTo>
                  <a:pt x="751583" y="15621"/>
                </a:moveTo>
                <a:lnTo>
                  <a:pt x="733171" y="15621"/>
                </a:lnTo>
                <a:lnTo>
                  <a:pt x="751458" y="21082"/>
                </a:lnTo>
                <a:lnTo>
                  <a:pt x="741418" y="54706"/>
                </a:lnTo>
                <a:lnTo>
                  <a:pt x="754126" y="106679"/>
                </a:lnTo>
                <a:lnTo>
                  <a:pt x="755269" y="111251"/>
                </a:lnTo>
                <a:lnTo>
                  <a:pt x="760349" y="114300"/>
                </a:lnTo>
                <a:lnTo>
                  <a:pt x="765555" y="113157"/>
                </a:lnTo>
                <a:lnTo>
                  <a:pt x="770635" y="111887"/>
                </a:lnTo>
                <a:lnTo>
                  <a:pt x="773810" y="106679"/>
                </a:lnTo>
                <a:lnTo>
                  <a:pt x="772540" y="101600"/>
                </a:lnTo>
                <a:lnTo>
                  <a:pt x="751583" y="15621"/>
                </a:lnTo>
                <a:close/>
              </a:path>
              <a:path w="774065" h="2428875">
                <a:moveTo>
                  <a:pt x="747776" y="0"/>
                </a:moveTo>
                <a:lnTo>
                  <a:pt x="671576" y="71627"/>
                </a:lnTo>
                <a:lnTo>
                  <a:pt x="667638" y="75184"/>
                </a:lnTo>
                <a:lnTo>
                  <a:pt x="667511" y="81279"/>
                </a:lnTo>
                <a:lnTo>
                  <a:pt x="671068" y="85089"/>
                </a:lnTo>
                <a:lnTo>
                  <a:pt x="674751" y="88900"/>
                </a:lnTo>
                <a:lnTo>
                  <a:pt x="680720" y="89026"/>
                </a:lnTo>
                <a:lnTo>
                  <a:pt x="723214" y="49222"/>
                </a:lnTo>
                <a:lnTo>
                  <a:pt x="733171" y="15621"/>
                </a:lnTo>
                <a:lnTo>
                  <a:pt x="751583" y="15621"/>
                </a:lnTo>
                <a:lnTo>
                  <a:pt x="747776" y="0"/>
                </a:lnTo>
                <a:close/>
              </a:path>
              <a:path w="774065" h="2428875">
                <a:moveTo>
                  <a:pt x="736936" y="36370"/>
                </a:moveTo>
                <a:lnTo>
                  <a:pt x="723214" y="49222"/>
                </a:lnTo>
                <a:lnTo>
                  <a:pt x="716914" y="70485"/>
                </a:lnTo>
                <a:lnTo>
                  <a:pt x="735076" y="75946"/>
                </a:lnTo>
                <a:lnTo>
                  <a:pt x="741418" y="54706"/>
                </a:lnTo>
                <a:lnTo>
                  <a:pt x="736936" y="36370"/>
                </a:lnTo>
                <a:close/>
              </a:path>
              <a:path w="774065" h="2428875">
                <a:moveTo>
                  <a:pt x="749332" y="20447"/>
                </a:moveTo>
                <a:lnTo>
                  <a:pt x="733044" y="20447"/>
                </a:lnTo>
                <a:lnTo>
                  <a:pt x="748919" y="25146"/>
                </a:lnTo>
                <a:lnTo>
                  <a:pt x="736936" y="36370"/>
                </a:lnTo>
                <a:lnTo>
                  <a:pt x="741418" y="54706"/>
                </a:lnTo>
                <a:lnTo>
                  <a:pt x="751458" y="21082"/>
                </a:lnTo>
                <a:lnTo>
                  <a:pt x="749332" y="20447"/>
                </a:lnTo>
                <a:close/>
              </a:path>
              <a:path w="774065" h="2428875">
                <a:moveTo>
                  <a:pt x="733171" y="15621"/>
                </a:moveTo>
                <a:lnTo>
                  <a:pt x="723214" y="49222"/>
                </a:lnTo>
                <a:lnTo>
                  <a:pt x="736936" y="36370"/>
                </a:lnTo>
                <a:lnTo>
                  <a:pt x="733044" y="20447"/>
                </a:lnTo>
                <a:lnTo>
                  <a:pt x="749332" y="20447"/>
                </a:lnTo>
                <a:lnTo>
                  <a:pt x="733171" y="15621"/>
                </a:lnTo>
                <a:close/>
              </a:path>
              <a:path w="774065" h="2428875">
                <a:moveTo>
                  <a:pt x="733044" y="20447"/>
                </a:moveTo>
                <a:lnTo>
                  <a:pt x="736936" y="36370"/>
                </a:lnTo>
                <a:lnTo>
                  <a:pt x="748919" y="25146"/>
                </a:lnTo>
                <a:lnTo>
                  <a:pt x="733044" y="20447"/>
                </a:lnTo>
                <a:close/>
              </a:path>
            </a:pathLst>
          </a:custGeom>
          <a:solidFill>
            <a:srgbClr val="D6181F"/>
          </a:solidFill>
        </p:spPr>
        <p:txBody>
          <a:bodyPr wrap="square" lIns="0" tIns="0" rIns="0" bIns="0" rtlCol="0"/>
          <a:lstStyle/>
          <a:p>
            <a:endParaRPr sz="1485"/>
          </a:p>
        </p:txBody>
      </p:sp>
      <p:sp>
        <p:nvSpPr>
          <p:cNvPr id="42" name="object 42"/>
          <p:cNvSpPr/>
          <p:nvPr/>
        </p:nvSpPr>
        <p:spPr>
          <a:xfrm>
            <a:off x="2301020" y="3912066"/>
            <a:ext cx="91678" cy="848154"/>
          </a:xfrm>
          <a:custGeom>
            <a:avLst/>
            <a:gdLst/>
            <a:ahLst/>
            <a:cxnLst/>
            <a:rect l="l" t="t" r="r" b="b"/>
            <a:pathLst>
              <a:path w="111125" h="1028064">
                <a:moveTo>
                  <a:pt x="55244" y="37773"/>
                </a:moveTo>
                <a:lnTo>
                  <a:pt x="45719" y="54101"/>
                </a:lnTo>
                <a:lnTo>
                  <a:pt x="45719" y="1027811"/>
                </a:lnTo>
                <a:lnTo>
                  <a:pt x="64769" y="1027811"/>
                </a:lnTo>
                <a:lnTo>
                  <a:pt x="64769" y="54101"/>
                </a:lnTo>
                <a:lnTo>
                  <a:pt x="55244" y="37773"/>
                </a:lnTo>
                <a:close/>
              </a:path>
              <a:path w="111125" h="1028064">
                <a:moveTo>
                  <a:pt x="55244" y="0"/>
                </a:moveTo>
                <a:lnTo>
                  <a:pt x="2539" y="90297"/>
                </a:lnTo>
                <a:lnTo>
                  <a:pt x="0" y="94741"/>
                </a:lnTo>
                <a:lnTo>
                  <a:pt x="1524" y="100584"/>
                </a:lnTo>
                <a:lnTo>
                  <a:pt x="5968" y="103250"/>
                </a:lnTo>
                <a:lnTo>
                  <a:pt x="10540" y="105917"/>
                </a:lnTo>
                <a:lnTo>
                  <a:pt x="16382" y="104393"/>
                </a:lnTo>
                <a:lnTo>
                  <a:pt x="45719" y="54101"/>
                </a:lnTo>
                <a:lnTo>
                  <a:pt x="45719" y="18796"/>
                </a:lnTo>
                <a:lnTo>
                  <a:pt x="66215" y="18796"/>
                </a:lnTo>
                <a:lnTo>
                  <a:pt x="55244" y="0"/>
                </a:lnTo>
                <a:close/>
              </a:path>
              <a:path w="111125" h="1028064">
                <a:moveTo>
                  <a:pt x="66215" y="18796"/>
                </a:moveTo>
                <a:lnTo>
                  <a:pt x="64769" y="18796"/>
                </a:lnTo>
                <a:lnTo>
                  <a:pt x="64769" y="54101"/>
                </a:lnTo>
                <a:lnTo>
                  <a:pt x="94106" y="104393"/>
                </a:lnTo>
                <a:lnTo>
                  <a:pt x="99949" y="105917"/>
                </a:lnTo>
                <a:lnTo>
                  <a:pt x="109093" y="100584"/>
                </a:lnTo>
                <a:lnTo>
                  <a:pt x="110617" y="94741"/>
                </a:lnTo>
                <a:lnTo>
                  <a:pt x="107950" y="90297"/>
                </a:lnTo>
                <a:lnTo>
                  <a:pt x="66215" y="18796"/>
                </a:lnTo>
                <a:close/>
              </a:path>
              <a:path w="111125" h="1028064">
                <a:moveTo>
                  <a:pt x="64769" y="18796"/>
                </a:moveTo>
                <a:lnTo>
                  <a:pt x="45719" y="18796"/>
                </a:lnTo>
                <a:lnTo>
                  <a:pt x="45719" y="54101"/>
                </a:lnTo>
                <a:lnTo>
                  <a:pt x="55244" y="37773"/>
                </a:lnTo>
                <a:lnTo>
                  <a:pt x="46989" y="23622"/>
                </a:lnTo>
                <a:lnTo>
                  <a:pt x="64769" y="23622"/>
                </a:lnTo>
                <a:lnTo>
                  <a:pt x="64769" y="18796"/>
                </a:lnTo>
                <a:close/>
              </a:path>
              <a:path w="111125" h="1028064">
                <a:moveTo>
                  <a:pt x="64769" y="23622"/>
                </a:moveTo>
                <a:lnTo>
                  <a:pt x="63500" y="23622"/>
                </a:lnTo>
                <a:lnTo>
                  <a:pt x="55244" y="37773"/>
                </a:lnTo>
                <a:lnTo>
                  <a:pt x="64769" y="54101"/>
                </a:lnTo>
                <a:lnTo>
                  <a:pt x="64769" y="23622"/>
                </a:lnTo>
                <a:close/>
              </a:path>
              <a:path w="111125" h="1028064">
                <a:moveTo>
                  <a:pt x="63500" y="23622"/>
                </a:moveTo>
                <a:lnTo>
                  <a:pt x="46989" y="23622"/>
                </a:lnTo>
                <a:lnTo>
                  <a:pt x="55244" y="37773"/>
                </a:lnTo>
                <a:lnTo>
                  <a:pt x="63500" y="23622"/>
                </a:lnTo>
                <a:close/>
              </a:path>
            </a:pathLst>
          </a:custGeom>
          <a:solidFill>
            <a:srgbClr val="D6181F"/>
          </a:solidFill>
        </p:spPr>
        <p:txBody>
          <a:bodyPr wrap="square" lIns="0" tIns="0" rIns="0" bIns="0" rtlCol="0"/>
          <a:lstStyle/>
          <a:p>
            <a:endParaRPr sz="1485"/>
          </a:p>
        </p:txBody>
      </p:sp>
      <p:sp>
        <p:nvSpPr>
          <p:cNvPr id="43" name="object 43"/>
          <p:cNvSpPr/>
          <p:nvPr/>
        </p:nvSpPr>
        <p:spPr>
          <a:xfrm>
            <a:off x="2346599" y="4760009"/>
            <a:ext cx="2113836" cy="8906"/>
          </a:xfrm>
          <a:custGeom>
            <a:avLst/>
            <a:gdLst/>
            <a:ahLst/>
            <a:cxnLst/>
            <a:rect l="l" t="t" r="r" b="b"/>
            <a:pathLst>
              <a:path w="2562225" h="10795">
                <a:moveTo>
                  <a:pt x="0" y="0"/>
                </a:moveTo>
                <a:lnTo>
                  <a:pt x="2562225" y="10794"/>
                </a:lnTo>
              </a:path>
            </a:pathLst>
          </a:custGeom>
          <a:ln w="19049">
            <a:solidFill>
              <a:srgbClr val="D6181F"/>
            </a:solidFill>
          </a:ln>
        </p:spPr>
        <p:txBody>
          <a:bodyPr wrap="square" lIns="0" tIns="0" rIns="0" bIns="0" rtlCol="0"/>
          <a:lstStyle/>
          <a:p>
            <a:endParaRPr sz="1485"/>
          </a:p>
        </p:txBody>
      </p:sp>
      <p:sp>
        <p:nvSpPr>
          <p:cNvPr id="44" name="object 44"/>
          <p:cNvSpPr/>
          <p:nvPr/>
        </p:nvSpPr>
        <p:spPr>
          <a:xfrm>
            <a:off x="4460433" y="4768917"/>
            <a:ext cx="0" cy="1025223"/>
          </a:xfrm>
          <a:custGeom>
            <a:avLst/>
            <a:gdLst/>
            <a:ahLst/>
            <a:cxnLst/>
            <a:rect l="l" t="t" r="r" b="b"/>
            <a:pathLst>
              <a:path h="1242695">
                <a:moveTo>
                  <a:pt x="0" y="1242441"/>
                </a:moveTo>
                <a:lnTo>
                  <a:pt x="0" y="0"/>
                </a:lnTo>
              </a:path>
            </a:pathLst>
          </a:custGeom>
          <a:ln w="19050">
            <a:solidFill>
              <a:srgbClr val="D6181F"/>
            </a:solidFill>
          </a:ln>
        </p:spPr>
        <p:txBody>
          <a:bodyPr wrap="square" lIns="0" tIns="0" rIns="0" bIns="0" rtlCol="0"/>
          <a:lstStyle/>
          <a:p>
            <a:endParaRPr sz="1485"/>
          </a:p>
        </p:txBody>
      </p:sp>
      <p:sp>
        <p:nvSpPr>
          <p:cNvPr id="45" name="object 45"/>
          <p:cNvSpPr/>
          <p:nvPr/>
        </p:nvSpPr>
        <p:spPr>
          <a:xfrm>
            <a:off x="4460434" y="5793930"/>
            <a:ext cx="734997" cy="0"/>
          </a:xfrm>
          <a:custGeom>
            <a:avLst/>
            <a:gdLst/>
            <a:ahLst/>
            <a:cxnLst/>
            <a:rect l="l" t="t" r="r" b="b"/>
            <a:pathLst>
              <a:path w="890904">
                <a:moveTo>
                  <a:pt x="0" y="0"/>
                </a:moveTo>
                <a:lnTo>
                  <a:pt x="890397" y="0"/>
                </a:lnTo>
              </a:path>
            </a:pathLst>
          </a:custGeom>
          <a:ln w="19050">
            <a:solidFill>
              <a:srgbClr val="D6181F"/>
            </a:solidFill>
          </a:ln>
        </p:spPr>
        <p:txBody>
          <a:bodyPr wrap="square" lIns="0" tIns="0" rIns="0" bIns="0" rtlCol="0"/>
          <a:lstStyle/>
          <a:p>
            <a:endParaRPr sz="1485"/>
          </a:p>
        </p:txBody>
      </p:sp>
      <p:sp>
        <p:nvSpPr>
          <p:cNvPr id="46" name="object 46"/>
          <p:cNvSpPr/>
          <p:nvPr/>
        </p:nvSpPr>
        <p:spPr>
          <a:xfrm>
            <a:off x="2343980" y="3424233"/>
            <a:ext cx="1318593" cy="196453"/>
          </a:xfrm>
          <a:custGeom>
            <a:avLst/>
            <a:gdLst/>
            <a:ahLst/>
            <a:cxnLst/>
            <a:rect l="l" t="t" r="r" b="b"/>
            <a:pathLst>
              <a:path w="1598295" h="238125">
                <a:moveTo>
                  <a:pt x="1548002" y="0"/>
                </a:moveTo>
                <a:lnTo>
                  <a:pt x="4318" y="0"/>
                </a:lnTo>
                <a:lnTo>
                  <a:pt x="0" y="4190"/>
                </a:lnTo>
                <a:lnTo>
                  <a:pt x="0" y="238125"/>
                </a:lnTo>
                <a:lnTo>
                  <a:pt x="19050" y="238125"/>
                </a:lnTo>
                <a:lnTo>
                  <a:pt x="19050" y="19050"/>
                </a:lnTo>
                <a:lnTo>
                  <a:pt x="9525" y="19050"/>
                </a:lnTo>
                <a:lnTo>
                  <a:pt x="19050" y="9525"/>
                </a:lnTo>
                <a:lnTo>
                  <a:pt x="1552194" y="9525"/>
                </a:lnTo>
                <a:lnTo>
                  <a:pt x="1552194" y="4190"/>
                </a:lnTo>
                <a:lnTo>
                  <a:pt x="1548002" y="0"/>
                </a:lnTo>
                <a:close/>
              </a:path>
              <a:path w="1598295" h="238125">
                <a:moveTo>
                  <a:pt x="1497964" y="119379"/>
                </a:moveTo>
                <a:lnTo>
                  <a:pt x="1493392" y="122047"/>
                </a:lnTo>
                <a:lnTo>
                  <a:pt x="1488948" y="124713"/>
                </a:lnTo>
                <a:lnTo>
                  <a:pt x="1487424" y="130555"/>
                </a:lnTo>
                <a:lnTo>
                  <a:pt x="1489964" y="135127"/>
                </a:lnTo>
                <a:lnTo>
                  <a:pt x="1542669" y="225425"/>
                </a:lnTo>
                <a:lnTo>
                  <a:pt x="1553714" y="206501"/>
                </a:lnTo>
                <a:lnTo>
                  <a:pt x="1533144" y="206501"/>
                </a:lnTo>
                <a:lnTo>
                  <a:pt x="1533144" y="171196"/>
                </a:lnTo>
                <a:lnTo>
                  <a:pt x="1503807" y="120903"/>
                </a:lnTo>
                <a:lnTo>
                  <a:pt x="1497964" y="119379"/>
                </a:lnTo>
                <a:close/>
              </a:path>
              <a:path w="1598295" h="238125">
                <a:moveTo>
                  <a:pt x="1533144" y="171196"/>
                </a:moveTo>
                <a:lnTo>
                  <a:pt x="1533144" y="206501"/>
                </a:lnTo>
                <a:lnTo>
                  <a:pt x="1552194" y="206501"/>
                </a:lnTo>
                <a:lnTo>
                  <a:pt x="1552194" y="201675"/>
                </a:lnTo>
                <a:lnTo>
                  <a:pt x="1534414" y="201675"/>
                </a:lnTo>
                <a:lnTo>
                  <a:pt x="1542669" y="187524"/>
                </a:lnTo>
                <a:lnTo>
                  <a:pt x="1533144" y="171196"/>
                </a:lnTo>
                <a:close/>
              </a:path>
              <a:path w="1598295" h="238125">
                <a:moveTo>
                  <a:pt x="1587373" y="119379"/>
                </a:moveTo>
                <a:lnTo>
                  <a:pt x="1581530" y="120903"/>
                </a:lnTo>
                <a:lnTo>
                  <a:pt x="1552194" y="171196"/>
                </a:lnTo>
                <a:lnTo>
                  <a:pt x="1552194" y="206501"/>
                </a:lnTo>
                <a:lnTo>
                  <a:pt x="1553714" y="206501"/>
                </a:lnTo>
                <a:lnTo>
                  <a:pt x="1598040" y="130555"/>
                </a:lnTo>
                <a:lnTo>
                  <a:pt x="1596516" y="124713"/>
                </a:lnTo>
                <a:lnTo>
                  <a:pt x="1587373" y="119379"/>
                </a:lnTo>
                <a:close/>
              </a:path>
              <a:path w="1598295" h="238125">
                <a:moveTo>
                  <a:pt x="1542669" y="187524"/>
                </a:moveTo>
                <a:lnTo>
                  <a:pt x="1534414" y="201675"/>
                </a:lnTo>
                <a:lnTo>
                  <a:pt x="1550924" y="201675"/>
                </a:lnTo>
                <a:lnTo>
                  <a:pt x="1542669" y="187524"/>
                </a:lnTo>
                <a:close/>
              </a:path>
              <a:path w="1598295" h="238125">
                <a:moveTo>
                  <a:pt x="1552194" y="171196"/>
                </a:moveTo>
                <a:lnTo>
                  <a:pt x="1542669" y="187524"/>
                </a:lnTo>
                <a:lnTo>
                  <a:pt x="1550924" y="201675"/>
                </a:lnTo>
                <a:lnTo>
                  <a:pt x="1552194" y="201675"/>
                </a:lnTo>
                <a:lnTo>
                  <a:pt x="1552194" y="171196"/>
                </a:lnTo>
                <a:close/>
              </a:path>
              <a:path w="1598295" h="238125">
                <a:moveTo>
                  <a:pt x="1533144" y="9525"/>
                </a:moveTo>
                <a:lnTo>
                  <a:pt x="1533144" y="171196"/>
                </a:lnTo>
                <a:lnTo>
                  <a:pt x="1542669" y="187524"/>
                </a:lnTo>
                <a:lnTo>
                  <a:pt x="1552194" y="171195"/>
                </a:lnTo>
                <a:lnTo>
                  <a:pt x="1552194" y="19050"/>
                </a:lnTo>
                <a:lnTo>
                  <a:pt x="1542669" y="19050"/>
                </a:lnTo>
                <a:lnTo>
                  <a:pt x="1533144" y="9525"/>
                </a:lnTo>
                <a:close/>
              </a:path>
              <a:path w="1598295" h="238125">
                <a:moveTo>
                  <a:pt x="19050" y="9525"/>
                </a:moveTo>
                <a:lnTo>
                  <a:pt x="9525" y="19050"/>
                </a:lnTo>
                <a:lnTo>
                  <a:pt x="19050" y="19050"/>
                </a:lnTo>
                <a:lnTo>
                  <a:pt x="19050" y="9525"/>
                </a:lnTo>
                <a:close/>
              </a:path>
              <a:path w="1598295" h="238125">
                <a:moveTo>
                  <a:pt x="1533144" y="9525"/>
                </a:moveTo>
                <a:lnTo>
                  <a:pt x="19050" y="9525"/>
                </a:lnTo>
                <a:lnTo>
                  <a:pt x="19050" y="19050"/>
                </a:lnTo>
                <a:lnTo>
                  <a:pt x="1533144" y="19050"/>
                </a:lnTo>
                <a:lnTo>
                  <a:pt x="1533144" y="9525"/>
                </a:lnTo>
                <a:close/>
              </a:path>
              <a:path w="1598295" h="238125">
                <a:moveTo>
                  <a:pt x="1552194" y="9525"/>
                </a:moveTo>
                <a:lnTo>
                  <a:pt x="1533144" y="9525"/>
                </a:lnTo>
                <a:lnTo>
                  <a:pt x="1542669" y="19050"/>
                </a:lnTo>
                <a:lnTo>
                  <a:pt x="1552194" y="19050"/>
                </a:lnTo>
                <a:lnTo>
                  <a:pt x="1552194" y="9525"/>
                </a:lnTo>
                <a:close/>
              </a:path>
            </a:pathLst>
          </a:custGeom>
          <a:solidFill>
            <a:srgbClr val="D6181F"/>
          </a:solidFill>
        </p:spPr>
        <p:txBody>
          <a:bodyPr wrap="square" lIns="0" tIns="0" rIns="0" bIns="0" rtlCol="0"/>
          <a:lstStyle/>
          <a:p>
            <a:endParaRPr sz="1485"/>
          </a:p>
        </p:txBody>
      </p:sp>
      <p:sp>
        <p:nvSpPr>
          <p:cNvPr id="47" name="object 47"/>
          <p:cNvSpPr txBox="1">
            <a:spLocks noGrp="1"/>
          </p:cNvSpPr>
          <p:nvPr>
            <p:ph type="sldNum" sz="quarter" idx="7"/>
          </p:nvPr>
        </p:nvSpPr>
        <p:spPr>
          <a:xfrm>
            <a:off x="7929372" y="8322737"/>
            <a:ext cx="2581656" cy="115416"/>
          </a:xfrm>
          <a:prstGeom prst="rect">
            <a:avLst/>
          </a:prstGeom>
        </p:spPr>
        <p:txBody>
          <a:bodyPr vert="horz" wrap="square" lIns="0" tIns="0" rIns="0" bIns="0" rtlCol="0" anchor="ctr">
            <a:spAutoFit/>
          </a:bodyPr>
          <a:lstStyle/>
          <a:p>
            <a:pPr marL="20955">
              <a:lnSpc>
                <a:spcPts val="915"/>
              </a:lnSpc>
            </a:pPr>
            <a:fld id="{81D60167-4931-47E6-BA6A-407CBD079E47}" type="slidenum">
              <a:rPr spc="4" dirty="0"/>
              <a:pPr marL="20955">
                <a:lnSpc>
                  <a:spcPts val="915"/>
                </a:lnSpc>
              </a:pPr>
              <a:t>41</a:t>
            </a:fld>
            <a:endParaRPr spc="4" dirty="0"/>
          </a:p>
        </p:txBody>
      </p:sp>
      <p:sp>
        <p:nvSpPr>
          <p:cNvPr id="49" name="Rectangle 48"/>
          <p:cNvSpPr/>
          <p:nvPr/>
        </p:nvSpPr>
        <p:spPr>
          <a:xfrm>
            <a:off x="122387" y="243619"/>
            <a:ext cx="10155243" cy="2031325"/>
          </a:xfrm>
          <a:prstGeom prst="rect">
            <a:avLst/>
          </a:prstGeom>
        </p:spPr>
        <p:txBody>
          <a:bodyPr wrap="square">
            <a:spAutoFit/>
          </a:bodyPr>
          <a:lstStyle/>
          <a:p>
            <a:pPr marL="285750" indent="-285750">
              <a:buFont typeface="Arial" panose="020B0604020202020204" pitchFamily="34" charset="0"/>
              <a:buChar char="•"/>
            </a:pPr>
            <a:r>
              <a:rPr lang="en-US" dirty="0" err="1">
                <a:solidFill>
                  <a:srgbClr val="24292E"/>
                </a:solidFill>
                <a:latin typeface="-apple-system"/>
              </a:rPr>
              <a:t>cAdvisor</a:t>
            </a:r>
            <a:r>
              <a:rPr lang="en-US" dirty="0">
                <a:solidFill>
                  <a:srgbClr val="24292E"/>
                </a:solidFill>
                <a:latin typeface="-apple-system"/>
              </a:rPr>
              <a:t> (Container Advisor) provides container users an understanding of the resource usage and performance characteristics of their running containers. </a:t>
            </a:r>
            <a:endParaRPr lang="en-US" dirty="0" smtClean="0">
              <a:solidFill>
                <a:srgbClr val="24292E"/>
              </a:solidFill>
              <a:latin typeface="-apple-system"/>
            </a:endParaRPr>
          </a:p>
          <a:p>
            <a:pPr marL="285750" indent="-285750">
              <a:buFont typeface="Arial" panose="020B0604020202020204" pitchFamily="34" charset="0"/>
              <a:buChar char="•"/>
            </a:pPr>
            <a:r>
              <a:rPr lang="en-US" dirty="0" smtClean="0">
                <a:solidFill>
                  <a:srgbClr val="24292E"/>
                </a:solidFill>
                <a:latin typeface="-apple-system"/>
              </a:rPr>
              <a:t>It </a:t>
            </a:r>
            <a:r>
              <a:rPr lang="en-US" dirty="0">
                <a:solidFill>
                  <a:srgbClr val="24292E"/>
                </a:solidFill>
                <a:latin typeface="-apple-system"/>
              </a:rPr>
              <a:t>is a running daemon that collects, aggregates, processes, and exports information about running containers. </a:t>
            </a:r>
            <a:endParaRPr lang="en-US" dirty="0" smtClean="0">
              <a:solidFill>
                <a:srgbClr val="24292E"/>
              </a:solidFill>
              <a:latin typeface="-apple-system"/>
            </a:endParaRPr>
          </a:p>
          <a:p>
            <a:pPr marL="285750" indent="-285750">
              <a:buFont typeface="Arial" panose="020B0604020202020204" pitchFamily="34" charset="0"/>
              <a:buChar char="•"/>
            </a:pPr>
            <a:r>
              <a:rPr lang="en-US" dirty="0" smtClean="0">
                <a:solidFill>
                  <a:srgbClr val="24292E"/>
                </a:solidFill>
                <a:latin typeface="-apple-system"/>
              </a:rPr>
              <a:t>Specifically</a:t>
            </a:r>
            <a:r>
              <a:rPr lang="en-US" dirty="0">
                <a:solidFill>
                  <a:srgbClr val="24292E"/>
                </a:solidFill>
                <a:latin typeface="-apple-system"/>
              </a:rPr>
              <a:t>, for each container it keeps resource isolation parameters, historical resource usage, histograms of complete historical resource usage and network statistics. </a:t>
            </a:r>
            <a:endParaRPr lang="en-US" dirty="0" smtClean="0">
              <a:solidFill>
                <a:srgbClr val="24292E"/>
              </a:solidFill>
              <a:latin typeface="-apple-system"/>
            </a:endParaRPr>
          </a:p>
          <a:p>
            <a:pPr marL="285750" indent="-285750">
              <a:buFont typeface="Arial" panose="020B0604020202020204" pitchFamily="34" charset="0"/>
              <a:buChar char="•"/>
            </a:pPr>
            <a:r>
              <a:rPr lang="en-US" dirty="0" smtClean="0">
                <a:solidFill>
                  <a:srgbClr val="24292E"/>
                </a:solidFill>
                <a:latin typeface="-apple-system"/>
              </a:rPr>
              <a:t>This </a:t>
            </a:r>
            <a:r>
              <a:rPr lang="en-US" dirty="0">
                <a:solidFill>
                  <a:srgbClr val="24292E"/>
                </a:solidFill>
                <a:latin typeface="-apple-system"/>
              </a:rPr>
              <a:t>data is exported by container and machine-wide.</a:t>
            </a:r>
            <a:endParaRPr lang="en-US" dirty="0"/>
          </a:p>
        </p:txBody>
      </p:sp>
      <p:sp>
        <p:nvSpPr>
          <p:cNvPr id="50" name="Rectangle 49"/>
          <p:cNvSpPr/>
          <p:nvPr/>
        </p:nvSpPr>
        <p:spPr>
          <a:xfrm>
            <a:off x="5115343" y="7036500"/>
            <a:ext cx="3544496" cy="369332"/>
          </a:xfrm>
          <a:prstGeom prst="rect">
            <a:avLst/>
          </a:prstGeom>
        </p:spPr>
        <p:txBody>
          <a:bodyPr wrap="none">
            <a:spAutoFit/>
          </a:bodyPr>
          <a:lstStyle/>
          <a:p>
            <a:r>
              <a:rPr lang="en-US" dirty="0">
                <a:hlinkClick r:id="rId3"/>
              </a:rPr>
              <a:t>https://github.com/google/cadvisor</a:t>
            </a:r>
            <a:endParaRPr lang="en-US" dirty="0"/>
          </a:p>
        </p:txBody>
      </p:sp>
    </p:spTree>
    <p:extLst>
      <p:ext uri="{BB962C8B-B14F-4D97-AF65-F5344CB8AC3E}">
        <p14:creationId xmlns:p14="http://schemas.microsoft.com/office/powerpoint/2010/main" val="17094062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82323" y="6371117"/>
            <a:ext cx="0" cy="202740"/>
          </a:xfrm>
          <a:custGeom>
            <a:avLst/>
            <a:gdLst/>
            <a:ahLst/>
            <a:cxnLst/>
            <a:rect l="l" t="t" r="r" b="b"/>
            <a:pathLst>
              <a:path h="245745">
                <a:moveTo>
                  <a:pt x="0" y="0"/>
                </a:moveTo>
                <a:lnTo>
                  <a:pt x="0" y="245529"/>
                </a:lnTo>
              </a:path>
            </a:pathLst>
          </a:custGeom>
          <a:ln w="12700">
            <a:solidFill>
              <a:srgbClr val="BBBDC0"/>
            </a:solidFill>
            <a:prstDash val="sysDot"/>
          </a:ln>
        </p:spPr>
        <p:txBody>
          <a:bodyPr wrap="square" lIns="0" tIns="0" rIns="0" bIns="0" rtlCol="0"/>
          <a:lstStyle/>
          <a:p>
            <a:endParaRPr sz="1485"/>
          </a:p>
        </p:txBody>
      </p:sp>
      <p:sp>
        <p:nvSpPr>
          <p:cNvPr id="4" name="object 4"/>
          <p:cNvSpPr/>
          <p:nvPr/>
        </p:nvSpPr>
        <p:spPr>
          <a:xfrm>
            <a:off x="229133" y="4122960"/>
            <a:ext cx="5877878" cy="2137410"/>
          </a:xfrm>
          <a:prstGeom prst="rect">
            <a:avLst/>
          </a:prstGeom>
          <a:blipFill>
            <a:blip r:embed="rId2" cstate="print"/>
            <a:stretch>
              <a:fillRect/>
            </a:stretch>
          </a:blipFill>
        </p:spPr>
        <p:txBody>
          <a:bodyPr wrap="square" lIns="0" tIns="0" rIns="0" bIns="0" rtlCol="0"/>
          <a:lstStyle/>
          <a:p>
            <a:endParaRPr sz="1485"/>
          </a:p>
        </p:txBody>
      </p:sp>
      <p:sp>
        <p:nvSpPr>
          <p:cNvPr id="5" name="object 5"/>
          <p:cNvSpPr/>
          <p:nvPr/>
        </p:nvSpPr>
        <p:spPr>
          <a:xfrm>
            <a:off x="4624139" y="4825183"/>
            <a:ext cx="5174732" cy="760991"/>
          </a:xfrm>
          <a:prstGeom prst="rect">
            <a:avLst/>
          </a:prstGeom>
          <a:blipFill>
            <a:blip r:embed="rId3" cstate="print"/>
            <a:stretch>
              <a:fillRect/>
            </a:stretch>
          </a:blipFill>
        </p:spPr>
        <p:txBody>
          <a:bodyPr wrap="square" lIns="0" tIns="0" rIns="0" bIns="0" rtlCol="0"/>
          <a:lstStyle/>
          <a:p>
            <a:endParaRPr sz="1485"/>
          </a:p>
        </p:txBody>
      </p:sp>
      <p:sp>
        <p:nvSpPr>
          <p:cNvPr id="6" name="object 6"/>
          <p:cNvSpPr/>
          <p:nvPr/>
        </p:nvSpPr>
        <p:spPr>
          <a:xfrm>
            <a:off x="606322" y="1298048"/>
            <a:ext cx="2131124" cy="936687"/>
          </a:xfrm>
          <a:prstGeom prst="rect">
            <a:avLst/>
          </a:prstGeom>
          <a:blipFill>
            <a:blip r:embed="rId4" cstate="print"/>
            <a:stretch>
              <a:fillRect/>
            </a:stretch>
          </a:blipFill>
        </p:spPr>
        <p:txBody>
          <a:bodyPr wrap="square" lIns="0" tIns="0" rIns="0" bIns="0" rtlCol="0"/>
          <a:lstStyle/>
          <a:p>
            <a:endParaRPr sz="1485"/>
          </a:p>
        </p:txBody>
      </p:sp>
      <p:sp>
        <p:nvSpPr>
          <p:cNvPr id="7" name="object 7"/>
          <p:cNvSpPr/>
          <p:nvPr/>
        </p:nvSpPr>
        <p:spPr>
          <a:xfrm>
            <a:off x="197029" y="2543299"/>
            <a:ext cx="8615230" cy="1451239"/>
          </a:xfrm>
          <a:prstGeom prst="rect">
            <a:avLst/>
          </a:prstGeom>
          <a:blipFill>
            <a:blip r:embed="rId5" cstate="print"/>
            <a:stretch>
              <a:fillRect/>
            </a:stretch>
          </a:blipFill>
        </p:spPr>
        <p:txBody>
          <a:bodyPr wrap="square" lIns="0" tIns="0" rIns="0" bIns="0" rtlCol="0"/>
          <a:lstStyle/>
          <a:p>
            <a:endParaRPr sz="1485"/>
          </a:p>
        </p:txBody>
      </p:sp>
      <p:sp>
        <p:nvSpPr>
          <p:cNvPr id="8" name="object 8"/>
          <p:cNvSpPr/>
          <p:nvPr/>
        </p:nvSpPr>
        <p:spPr>
          <a:xfrm>
            <a:off x="4624139" y="2278429"/>
            <a:ext cx="5174732" cy="2445763"/>
          </a:xfrm>
          <a:prstGeom prst="rect">
            <a:avLst/>
          </a:prstGeom>
          <a:blipFill>
            <a:blip r:embed="rId6" cstate="print"/>
            <a:stretch>
              <a:fillRect/>
            </a:stretch>
          </a:blipFill>
        </p:spPr>
        <p:txBody>
          <a:bodyPr wrap="square" lIns="0" tIns="0" rIns="0" bIns="0" rtlCol="0"/>
          <a:lstStyle/>
          <a:p>
            <a:endParaRPr sz="1485"/>
          </a:p>
        </p:txBody>
      </p:sp>
      <p:sp>
        <p:nvSpPr>
          <p:cNvPr id="9" name="object 9"/>
          <p:cNvSpPr txBox="1"/>
          <p:nvPr/>
        </p:nvSpPr>
        <p:spPr>
          <a:xfrm>
            <a:off x="5145709" y="1482976"/>
            <a:ext cx="3092958" cy="609398"/>
          </a:xfrm>
          <a:prstGeom prst="rect">
            <a:avLst/>
          </a:prstGeom>
        </p:spPr>
        <p:txBody>
          <a:bodyPr vert="horz" wrap="square" lIns="0" tIns="0" rIns="0" bIns="0" rtlCol="0">
            <a:spAutoFit/>
          </a:bodyPr>
          <a:lstStyle/>
          <a:p>
            <a:pPr marL="10478"/>
            <a:r>
              <a:rPr sz="1980" u="heavy" spc="-9" dirty="0">
                <a:solidFill>
                  <a:srgbClr val="AF1116"/>
                </a:solidFill>
                <a:latin typeface="Calibri"/>
                <a:cs typeface="Calibri"/>
              </a:rPr>
              <a:t>http://127.0.0.1:4194</a:t>
            </a:r>
            <a:endParaRPr sz="1980">
              <a:latin typeface="Calibri"/>
              <a:cs typeface="Calibri"/>
            </a:endParaRPr>
          </a:p>
          <a:p>
            <a:pPr marL="10478"/>
            <a:r>
              <a:rPr sz="1980" u="heavy" spc="-9" dirty="0">
                <a:solidFill>
                  <a:srgbClr val="AF1116"/>
                </a:solidFill>
                <a:latin typeface="Calibri"/>
                <a:cs typeface="Calibri"/>
              </a:rPr>
              <a:t>http://127.0.0.1:4194/metrics</a:t>
            </a:r>
            <a:endParaRPr sz="1980">
              <a:latin typeface="Calibri"/>
              <a:cs typeface="Calibri"/>
            </a:endParaRPr>
          </a:p>
        </p:txBody>
      </p:sp>
    </p:spTree>
    <p:extLst>
      <p:ext uri="{BB962C8B-B14F-4D97-AF65-F5344CB8AC3E}">
        <p14:creationId xmlns:p14="http://schemas.microsoft.com/office/powerpoint/2010/main" val="9601531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0" rIns="0" bIns="0" rtlCol="0" anchor="ctr">
            <a:spAutoFit/>
          </a:bodyPr>
          <a:lstStyle/>
          <a:p>
            <a:pPr algn="ctr"/>
            <a:r>
              <a:rPr b="0" spc="-87" dirty="0"/>
              <a:t>Telegraf</a:t>
            </a:r>
          </a:p>
          <a:p>
            <a:pPr>
              <a:spcBef>
                <a:spcPts val="1370"/>
              </a:spcBef>
            </a:pPr>
            <a:r>
              <a:rPr sz="2310" b="0" spc="-9" dirty="0"/>
              <a:t>Collects </a:t>
            </a:r>
            <a:r>
              <a:rPr sz="2310" b="0" spc="-4" dirty="0"/>
              <a:t>time series </a:t>
            </a:r>
            <a:r>
              <a:rPr sz="2310" b="0" spc="-17" dirty="0"/>
              <a:t>data from </a:t>
            </a:r>
            <a:r>
              <a:rPr sz="2310" b="0" spc="-4" dirty="0"/>
              <a:t>a </a:t>
            </a:r>
            <a:r>
              <a:rPr sz="2310" b="0" spc="-12" dirty="0"/>
              <a:t>variety </a:t>
            </a:r>
            <a:r>
              <a:rPr sz="2310" b="0" spc="-4" dirty="0"/>
              <a:t>of</a:t>
            </a:r>
            <a:r>
              <a:rPr sz="2310" b="0" spc="58" dirty="0"/>
              <a:t> </a:t>
            </a:r>
            <a:r>
              <a:rPr sz="2310" b="0" spc="-9" dirty="0"/>
              <a:t>sources</a:t>
            </a:r>
            <a:endParaRPr sz="231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63883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68173" y="4826556"/>
            <a:ext cx="1188149" cy="1188149"/>
          </a:xfrm>
          <a:custGeom>
            <a:avLst/>
            <a:gdLst/>
            <a:ahLst/>
            <a:cxnLst/>
            <a:rect l="l" t="t" r="r" b="b"/>
            <a:pathLst>
              <a:path w="1440180" h="1440179">
                <a:moveTo>
                  <a:pt x="1200048" y="0"/>
                </a:moveTo>
                <a:lnTo>
                  <a:pt x="240004" y="0"/>
                </a:lnTo>
                <a:lnTo>
                  <a:pt x="191635" y="4875"/>
                </a:lnTo>
                <a:lnTo>
                  <a:pt x="146584" y="18859"/>
                </a:lnTo>
                <a:lnTo>
                  <a:pt x="105816" y="40987"/>
                </a:lnTo>
                <a:lnTo>
                  <a:pt x="70296" y="70294"/>
                </a:lnTo>
                <a:lnTo>
                  <a:pt x="40989" y="105816"/>
                </a:lnTo>
                <a:lnTo>
                  <a:pt x="18860" y="146589"/>
                </a:lnTo>
                <a:lnTo>
                  <a:pt x="4876" y="191648"/>
                </a:lnTo>
                <a:lnTo>
                  <a:pt x="0" y="240030"/>
                </a:lnTo>
                <a:lnTo>
                  <a:pt x="0" y="1199972"/>
                </a:lnTo>
                <a:lnTo>
                  <a:pt x="4876" y="1248341"/>
                </a:lnTo>
                <a:lnTo>
                  <a:pt x="18860" y="1293392"/>
                </a:lnTo>
                <a:lnTo>
                  <a:pt x="40989" y="1334160"/>
                </a:lnTo>
                <a:lnTo>
                  <a:pt x="70296" y="1369680"/>
                </a:lnTo>
                <a:lnTo>
                  <a:pt x="105816" y="1398987"/>
                </a:lnTo>
                <a:lnTo>
                  <a:pt x="146584" y="1421115"/>
                </a:lnTo>
                <a:lnTo>
                  <a:pt x="191635" y="1435100"/>
                </a:lnTo>
                <a:lnTo>
                  <a:pt x="240004" y="1439976"/>
                </a:lnTo>
                <a:lnTo>
                  <a:pt x="1200048" y="1439976"/>
                </a:lnTo>
                <a:lnTo>
                  <a:pt x="1248387" y="1435100"/>
                </a:lnTo>
                <a:lnTo>
                  <a:pt x="1293415" y="1421115"/>
                </a:lnTo>
                <a:lnTo>
                  <a:pt x="1334165" y="1398987"/>
                </a:lnTo>
                <a:lnTo>
                  <a:pt x="1369672" y="1369680"/>
                </a:lnTo>
                <a:lnTo>
                  <a:pt x="1398970" y="1334160"/>
                </a:lnTo>
                <a:lnTo>
                  <a:pt x="1421093" y="1293392"/>
                </a:lnTo>
                <a:lnTo>
                  <a:pt x="1435076" y="1248341"/>
                </a:lnTo>
                <a:lnTo>
                  <a:pt x="1439951" y="1199972"/>
                </a:lnTo>
                <a:lnTo>
                  <a:pt x="1439951" y="240030"/>
                </a:lnTo>
                <a:lnTo>
                  <a:pt x="1435076" y="191648"/>
                </a:lnTo>
                <a:lnTo>
                  <a:pt x="1421093" y="146589"/>
                </a:lnTo>
                <a:lnTo>
                  <a:pt x="1398970" y="105816"/>
                </a:lnTo>
                <a:lnTo>
                  <a:pt x="1369672" y="70294"/>
                </a:lnTo>
                <a:lnTo>
                  <a:pt x="1334165" y="40987"/>
                </a:lnTo>
                <a:lnTo>
                  <a:pt x="1293415" y="18859"/>
                </a:lnTo>
                <a:lnTo>
                  <a:pt x="1248387" y="4875"/>
                </a:lnTo>
                <a:lnTo>
                  <a:pt x="1200048" y="0"/>
                </a:lnTo>
                <a:close/>
              </a:path>
            </a:pathLst>
          </a:custGeom>
          <a:solidFill>
            <a:srgbClr val="5388F5"/>
          </a:solidFill>
        </p:spPr>
        <p:txBody>
          <a:bodyPr wrap="square" lIns="0" tIns="0" rIns="0" bIns="0" rtlCol="0"/>
          <a:lstStyle/>
          <a:p>
            <a:endParaRPr sz="1485"/>
          </a:p>
        </p:txBody>
      </p:sp>
      <p:sp>
        <p:nvSpPr>
          <p:cNvPr id="3" name="object 3"/>
          <p:cNvSpPr txBox="1"/>
          <p:nvPr/>
        </p:nvSpPr>
        <p:spPr>
          <a:xfrm>
            <a:off x="762007" y="4851701"/>
            <a:ext cx="832962" cy="253916"/>
          </a:xfrm>
          <a:prstGeom prst="rect">
            <a:avLst/>
          </a:prstGeom>
        </p:spPr>
        <p:txBody>
          <a:bodyPr vert="horz" wrap="square" lIns="0" tIns="0" rIns="0" bIns="0" rtlCol="0">
            <a:spAutoFit/>
          </a:bodyPr>
          <a:lstStyle/>
          <a:p>
            <a:pPr marL="10478"/>
            <a:r>
              <a:rPr sz="1650" b="1" spc="-4" dirty="0">
                <a:solidFill>
                  <a:srgbClr val="FFFFFF"/>
                </a:solidFill>
                <a:latin typeface="Calibri"/>
                <a:cs typeface="Calibri"/>
              </a:rPr>
              <a:t>D</a:t>
            </a:r>
            <a:r>
              <a:rPr sz="1650" b="1" spc="-29" dirty="0">
                <a:solidFill>
                  <a:srgbClr val="FFFFFF"/>
                </a:solidFill>
                <a:latin typeface="Calibri"/>
                <a:cs typeface="Calibri"/>
              </a:rPr>
              <a:t>a</a:t>
            </a:r>
            <a:r>
              <a:rPr sz="1650" b="1" spc="-21" dirty="0">
                <a:solidFill>
                  <a:srgbClr val="FFFFFF"/>
                </a:solidFill>
                <a:latin typeface="Calibri"/>
                <a:cs typeface="Calibri"/>
              </a:rPr>
              <a:t>t</a:t>
            </a:r>
            <a:r>
              <a:rPr sz="1650" b="1" dirty="0">
                <a:solidFill>
                  <a:srgbClr val="FFFFFF"/>
                </a:solidFill>
                <a:latin typeface="Calibri"/>
                <a:cs typeface="Calibri"/>
              </a:rPr>
              <a:t>ab</a:t>
            </a:r>
            <a:r>
              <a:rPr sz="1650" b="1" spc="-9" dirty="0">
                <a:solidFill>
                  <a:srgbClr val="FFFFFF"/>
                </a:solidFill>
                <a:latin typeface="Calibri"/>
                <a:cs typeface="Calibri"/>
              </a:rPr>
              <a:t>a</a:t>
            </a:r>
            <a:r>
              <a:rPr sz="1650" b="1" dirty="0">
                <a:solidFill>
                  <a:srgbClr val="FFFFFF"/>
                </a:solidFill>
                <a:latin typeface="Calibri"/>
                <a:cs typeface="Calibri"/>
              </a:rPr>
              <a:t>se</a:t>
            </a:r>
            <a:endParaRPr sz="1650">
              <a:latin typeface="Calibri"/>
              <a:cs typeface="Calibri"/>
            </a:endParaRPr>
          </a:p>
        </p:txBody>
      </p:sp>
      <p:sp>
        <p:nvSpPr>
          <p:cNvPr id="4" name="object 4"/>
          <p:cNvSpPr txBox="1">
            <a:spLocks noGrp="1"/>
          </p:cNvSpPr>
          <p:nvPr>
            <p:ph type="title"/>
          </p:nvPr>
        </p:nvSpPr>
        <p:spPr>
          <a:xfrm>
            <a:off x="619933" y="1445886"/>
            <a:ext cx="5285899" cy="507831"/>
          </a:xfrm>
          <a:prstGeom prst="rect">
            <a:avLst/>
          </a:prstGeom>
        </p:spPr>
        <p:txBody>
          <a:bodyPr vert="horz" wrap="square" lIns="0" tIns="0" rIns="0" bIns="0" rtlCol="0" anchor="ctr">
            <a:spAutoFit/>
          </a:bodyPr>
          <a:lstStyle/>
          <a:p>
            <a:pPr marL="10478"/>
            <a:r>
              <a:rPr sz="3300" b="0" spc="-9" dirty="0">
                <a:solidFill>
                  <a:srgbClr val="D6181F"/>
                </a:solidFill>
              </a:rPr>
              <a:t>Application Metric </a:t>
            </a:r>
            <a:r>
              <a:rPr sz="3300" b="0" spc="-4" dirty="0">
                <a:solidFill>
                  <a:srgbClr val="D6181F"/>
                </a:solidFill>
              </a:rPr>
              <a:t>– Pull</a:t>
            </a:r>
            <a:r>
              <a:rPr sz="3300" b="0" spc="-50" dirty="0">
                <a:solidFill>
                  <a:srgbClr val="D6181F"/>
                </a:solidFill>
              </a:rPr>
              <a:t> </a:t>
            </a:r>
            <a:r>
              <a:rPr sz="3300" b="0" spc="-4" dirty="0">
                <a:solidFill>
                  <a:srgbClr val="D6181F"/>
                </a:solidFill>
              </a:rPr>
              <a:t>Mode</a:t>
            </a:r>
            <a:endParaRPr sz="3300"/>
          </a:p>
        </p:txBody>
      </p:sp>
      <p:sp>
        <p:nvSpPr>
          <p:cNvPr id="5" name="object 5"/>
          <p:cNvSpPr/>
          <p:nvPr/>
        </p:nvSpPr>
        <p:spPr>
          <a:xfrm>
            <a:off x="4905041" y="2106040"/>
            <a:ext cx="4861560" cy="4065270"/>
          </a:xfrm>
          <a:custGeom>
            <a:avLst/>
            <a:gdLst/>
            <a:ahLst/>
            <a:cxnLst/>
            <a:rect l="l" t="t" r="r" b="b"/>
            <a:pathLst>
              <a:path w="5892800" h="4927600">
                <a:moveTo>
                  <a:pt x="0" y="4927600"/>
                </a:moveTo>
                <a:lnTo>
                  <a:pt x="5892800" y="4927600"/>
                </a:lnTo>
                <a:lnTo>
                  <a:pt x="5892800" y="0"/>
                </a:lnTo>
                <a:lnTo>
                  <a:pt x="0" y="0"/>
                </a:lnTo>
                <a:lnTo>
                  <a:pt x="0" y="4927600"/>
                </a:lnTo>
                <a:close/>
              </a:path>
            </a:pathLst>
          </a:custGeom>
          <a:ln w="9525">
            <a:solidFill>
              <a:srgbClr val="4D4D4F"/>
            </a:solidFill>
          </a:ln>
        </p:spPr>
        <p:txBody>
          <a:bodyPr wrap="square" lIns="0" tIns="0" rIns="0" bIns="0" rtlCol="0"/>
          <a:lstStyle/>
          <a:p>
            <a:endParaRPr sz="1485"/>
          </a:p>
        </p:txBody>
      </p:sp>
      <p:sp>
        <p:nvSpPr>
          <p:cNvPr id="6" name="object 6"/>
          <p:cNvSpPr/>
          <p:nvPr/>
        </p:nvSpPr>
        <p:spPr>
          <a:xfrm>
            <a:off x="5021342" y="4832528"/>
            <a:ext cx="2227517" cy="1188149"/>
          </a:xfrm>
          <a:custGeom>
            <a:avLst/>
            <a:gdLst/>
            <a:ahLst/>
            <a:cxnLst/>
            <a:rect l="l" t="t" r="r" b="b"/>
            <a:pathLst>
              <a:path w="2700020" h="1440179">
                <a:moveTo>
                  <a:pt x="2459990" y="0"/>
                </a:moveTo>
                <a:lnTo>
                  <a:pt x="240029" y="0"/>
                </a:lnTo>
                <a:lnTo>
                  <a:pt x="191648" y="4875"/>
                </a:lnTo>
                <a:lnTo>
                  <a:pt x="146589" y="18857"/>
                </a:lnTo>
                <a:lnTo>
                  <a:pt x="105816" y="40980"/>
                </a:lnTo>
                <a:lnTo>
                  <a:pt x="70294" y="70278"/>
                </a:lnTo>
                <a:lnTo>
                  <a:pt x="40987" y="105785"/>
                </a:lnTo>
                <a:lnTo>
                  <a:pt x="18859" y="146536"/>
                </a:lnTo>
                <a:lnTo>
                  <a:pt x="4875" y="191563"/>
                </a:lnTo>
                <a:lnTo>
                  <a:pt x="0" y="239903"/>
                </a:lnTo>
                <a:lnTo>
                  <a:pt x="0" y="1199946"/>
                </a:lnTo>
                <a:lnTo>
                  <a:pt x="4875" y="1248315"/>
                </a:lnTo>
                <a:lnTo>
                  <a:pt x="18859" y="1293367"/>
                </a:lnTo>
                <a:lnTo>
                  <a:pt x="40987" y="1334135"/>
                </a:lnTo>
                <a:lnTo>
                  <a:pt x="70294" y="1369655"/>
                </a:lnTo>
                <a:lnTo>
                  <a:pt x="105816" y="1398962"/>
                </a:lnTo>
                <a:lnTo>
                  <a:pt x="146589" y="1421090"/>
                </a:lnTo>
                <a:lnTo>
                  <a:pt x="191648" y="1435075"/>
                </a:lnTo>
                <a:lnTo>
                  <a:pt x="240029" y="1439951"/>
                </a:lnTo>
                <a:lnTo>
                  <a:pt x="2459990" y="1439951"/>
                </a:lnTo>
                <a:lnTo>
                  <a:pt x="2508371" y="1435075"/>
                </a:lnTo>
                <a:lnTo>
                  <a:pt x="2553430" y="1421090"/>
                </a:lnTo>
                <a:lnTo>
                  <a:pt x="2594203" y="1398962"/>
                </a:lnTo>
                <a:lnTo>
                  <a:pt x="2629725" y="1369655"/>
                </a:lnTo>
                <a:lnTo>
                  <a:pt x="2659032" y="1334135"/>
                </a:lnTo>
                <a:lnTo>
                  <a:pt x="2681160" y="1293367"/>
                </a:lnTo>
                <a:lnTo>
                  <a:pt x="2695144" y="1248315"/>
                </a:lnTo>
                <a:lnTo>
                  <a:pt x="2700020" y="1199946"/>
                </a:lnTo>
                <a:lnTo>
                  <a:pt x="2700020" y="239903"/>
                </a:lnTo>
                <a:lnTo>
                  <a:pt x="2695144" y="191563"/>
                </a:lnTo>
                <a:lnTo>
                  <a:pt x="2681160" y="146536"/>
                </a:lnTo>
                <a:lnTo>
                  <a:pt x="2659032" y="105785"/>
                </a:lnTo>
                <a:lnTo>
                  <a:pt x="2629725" y="70278"/>
                </a:lnTo>
                <a:lnTo>
                  <a:pt x="2594203" y="40980"/>
                </a:lnTo>
                <a:lnTo>
                  <a:pt x="2553430" y="18857"/>
                </a:lnTo>
                <a:lnTo>
                  <a:pt x="2508371" y="4875"/>
                </a:lnTo>
                <a:lnTo>
                  <a:pt x="2459990" y="0"/>
                </a:lnTo>
                <a:close/>
              </a:path>
            </a:pathLst>
          </a:custGeom>
          <a:solidFill>
            <a:srgbClr val="5388F5"/>
          </a:solidFill>
        </p:spPr>
        <p:txBody>
          <a:bodyPr wrap="square" lIns="0" tIns="0" rIns="0" bIns="0" rtlCol="0"/>
          <a:lstStyle/>
          <a:p>
            <a:endParaRPr sz="1485"/>
          </a:p>
        </p:txBody>
      </p:sp>
      <p:sp>
        <p:nvSpPr>
          <p:cNvPr id="7" name="object 7"/>
          <p:cNvSpPr txBox="1"/>
          <p:nvPr/>
        </p:nvSpPr>
        <p:spPr>
          <a:xfrm>
            <a:off x="5659422" y="4857779"/>
            <a:ext cx="1014746" cy="253916"/>
          </a:xfrm>
          <a:prstGeom prst="rect">
            <a:avLst/>
          </a:prstGeom>
        </p:spPr>
        <p:txBody>
          <a:bodyPr vert="horz" wrap="square" lIns="0" tIns="0" rIns="0" bIns="0" rtlCol="0">
            <a:spAutoFit/>
          </a:bodyPr>
          <a:lstStyle/>
          <a:p>
            <a:pPr marL="10478"/>
            <a:r>
              <a:rPr sz="1650" b="1" dirty="0">
                <a:solidFill>
                  <a:srgbClr val="FFFFFF"/>
                </a:solidFill>
                <a:latin typeface="Calibri"/>
                <a:cs typeface="Calibri"/>
              </a:rPr>
              <a:t>K8S</a:t>
            </a:r>
            <a:r>
              <a:rPr sz="1650" b="1" spc="-66" dirty="0">
                <a:solidFill>
                  <a:srgbClr val="FFFFFF"/>
                </a:solidFill>
                <a:latin typeface="Calibri"/>
                <a:cs typeface="Calibri"/>
              </a:rPr>
              <a:t> </a:t>
            </a:r>
            <a:r>
              <a:rPr sz="1650" b="1" dirty="0">
                <a:solidFill>
                  <a:srgbClr val="FFFFFF"/>
                </a:solidFill>
                <a:latin typeface="Calibri"/>
                <a:cs typeface="Calibri"/>
              </a:rPr>
              <a:t>Minion</a:t>
            </a:r>
            <a:endParaRPr sz="1650">
              <a:latin typeface="Calibri"/>
              <a:cs typeface="Calibri"/>
            </a:endParaRPr>
          </a:p>
        </p:txBody>
      </p:sp>
      <p:sp>
        <p:nvSpPr>
          <p:cNvPr id="8" name="object 8"/>
          <p:cNvSpPr/>
          <p:nvPr/>
        </p:nvSpPr>
        <p:spPr>
          <a:xfrm>
            <a:off x="6005913" y="2722883"/>
            <a:ext cx="2524554" cy="1188149"/>
          </a:xfrm>
          <a:custGeom>
            <a:avLst/>
            <a:gdLst/>
            <a:ahLst/>
            <a:cxnLst/>
            <a:rect l="l" t="t" r="r" b="b"/>
            <a:pathLst>
              <a:path w="3060065" h="1440179">
                <a:moveTo>
                  <a:pt x="2820034" y="0"/>
                </a:moveTo>
                <a:lnTo>
                  <a:pt x="240029" y="0"/>
                </a:lnTo>
                <a:lnTo>
                  <a:pt x="191648" y="4875"/>
                </a:lnTo>
                <a:lnTo>
                  <a:pt x="146589" y="18859"/>
                </a:lnTo>
                <a:lnTo>
                  <a:pt x="105816" y="40987"/>
                </a:lnTo>
                <a:lnTo>
                  <a:pt x="70294" y="70294"/>
                </a:lnTo>
                <a:lnTo>
                  <a:pt x="40987" y="105816"/>
                </a:lnTo>
                <a:lnTo>
                  <a:pt x="18859" y="146589"/>
                </a:lnTo>
                <a:lnTo>
                  <a:pt x="4875" y="191648"/>
                </a:lnTo>
                <a:lnTo>
                  <a:pt x="0" y="240029"/>
                </a:lnTo>
                <a:lnTo>
                  <a:pt x="0" y="1200022"/>
                </a:lnTo>
                <a:lnTo>
                  <a:pt x="4875" y="1248404"/>
                </a:lnTo>
                <a:lnTo>
                  <a:pt x="18859" y="1293463"/>
                </a:lnTo>
                <a:lnTo>
                  <a:pt x="40987" y="1334236"/>
                </a:lnTo>
                <a:lnTo>
                  <a:pt x="70294" y="1369758"/>
                </a:lnTo>
                <a:lnTo>
                  <a:pt x="105816" y="1399065"/>
                </a:lnTo>
                <a:lnTo>
                  <a:pt x="146589" y="1421193"/>
                </a:lnTo>
                <a:lnTo>
                  <a:pt x="191648" y="1435177"/>
                </a:lnTo>
                <a:lnTo>
                  <a:pt x="240029" y="1440052"/>
                </a:lnTo>
                <a:lnTo>
                  <a:pt x="2820034" y="1440052"/>
                </a:lnTo>
                <a:lnTo>
                  <a:pt x="2868374" y="1435177"/>
                </a:lnTo>
                <a:lnTo>
                  <a:pt x="2913401" y="1421193"/>
                </a:lnTo>
                <a:lnTo>
                  <a:pt x="2954152" y="1399065"/>
                </a:lnTo>
                <a:lnTo>
                  <a:pt x="2989659" y="1369758"/>
                </a:lnTo>
                <a:lnTo>
                  <a:pt x="3018957" y="1334236"/>
                </a:lnTo>
                <a:lnTo>
                  <a:pt x="3041080" y="1293463"/>
                </a:lnTo>
                <a:lnTo>
                  <a:pt x="3055062" y="1248404"/>
                </a:lnTo>
                <a:lnTo>
                  <a:pt x="3059937" y="1200022"/>
                </a:lnTo>
                <a:lnTo>
                  <a:pt x="3059937" y="240029"/>
                </a:lnTo>
                <a:lnTo>
                  <a:pt x="3055062" y="191648"/>
                </a:lnTo>
                <a:lnTo>
                  <a:pt x="3041080" y="146589"/>
                </a:lnTo>
                <a:lnTo>
                  <a:pt x="3018957" y="105816"/>
                </a:lnTo>
                <a:lnTo>
                  <a:pt x="2989659" y="70294"/>
                </a:lnTo>
                <a:lnTo>
                  <a:pt x="2954152" y="40987"/>
                </a:lnTo>
                <a:lnTo>
                  <a:pt x="2913401" y="18859"/>
                </a:lnTo>
                <a:lnTo>
                  <a:pt x="2868374" y="4875"/>
                </a:lnTo>
                <a:lnTo>
                  <a:pt x="2820034" y="0"/>
                </a:lnTo>
                <a:close/>
              </a:path>
            </a:pathLst>
          </a:custGeom>
          <a:solidFill>
            <a:srgbClr val="5388F5"/>
          </a:solidFill>
        </p:spPr>
        <p:txBody>
          <a:bodyPr wrap="square" lIns="0" tIns="0" rIns="0" bIns="0" rtlCol="0"/>
          <a:lstStyle/>
          <a:p>
            <a:endParaRPr sz="1485"/>
          </a:p>
        </p:txBody>
      </p:sp>
      <p:sp>
        <p:nvSpPr>
          <p:cNvPr id="9" name="object 9"/>
          <p:cNvSpPr/>
          <p:nvPr/>
        </p:nvSpPr>
        <p:spPr>
          <a:xfrm>
            <a:off x="6122736" y="3073565"/>
            <a:ext cx="1039892" cy="297037"/>
          </a:xfrm>
          <a:custGeom>
            <a:avLst/>
            <a:gdLst/>
            <a:ahLst/>
            <a:cxnLst/>
            <a:rect l="l" t="t" r="r" b="b"/>
            <a:pathLst>
              <a:path w="1260475" h="360044">
                <a:moveTo>
                  <a:pt x="1200023" y="0"/>
                </a:moveTo>
                <a:lnTo>
                  <a:pt x="59944" y="0"/>
                </a:lnTo>
                <a:lnTo>
                  <a:pt x="36593" y="4704"/>
                </a:lnTo>
                <a:lnTo>
                  <a:pt x="17541" y="17541"/>
                </a:lnTo>
                <a:lnTo>
                  <a:pt x="4704" y="36593"/>
                </a:lnTo>
                <a:lnTo>
                  <a:pt x="0" y="59944"/>
                </a:lnTo>
                <a:lnTo>
                  <a:pt x="0" y="299720"/>
                </a:lnTo>
                <a:lnTo>
                  <a:pt x="4704" y="323016"/>
                </a:lnTo>
                <a:lnTo>
                  <a:pt x="17541" y="342074"/>
                </a:lnTo>
                <a:lnTo>
                  <a:pt x="36593" y="354941"/>
                </a:lnTo>
                <a:lnTo>
                  <a:pt x="59944" y="359663"/>
                </a:lnTo>
                <a:lnTo>
                  <a:pt x="1200023" y="359663"/>
                </a:lnTo>
                <a:lnTo>
                  <a:pt x="1223373" y="354941"/>
                </a:lnTo>
                <a:lnTo>
                  <a:pt x="1242425" y="342074"/>
                </a:lnTo>
                <a:lnTo>
                  <a:pt x="1255262" y="323016"/>
                </a:lnTo>
                <a:lnTo>
                  <a:pt x="1259967" y="299720"/>
                </a:lnTo>
                <a:lnTo>
                  <a:pt x="1259967" y="59944"/>
                </a:lnTo>
                <a:lnTo>
                  <a:pt x="1255262" y="36593"/>
                </a:lnTo>
                <a:lnTo>
                  <a:pt x="1242425" y="17541"/>
                </a:lnTo>
                <a:lnTo>
                  <a:pt x="1223373" y="4704"/>
                </a:lnTo>
                <a:lnTo>
                  <a:pt x="1200023" y="0"/>
                </a:lnTo>
                <a:close/>
              </a:path>
            </a:pathLst>
          </a:custGeom>
          <a:solidFill>
            <a:srgbClr val="00B7FF"/>
          </a:solidFill>
        </p:spPr>
        <p:txBody>
          <a:bodyPr wrap="square" lIns="0" tIns="0" rIns="0" bIns="0" rtlCol="0"/>
          <a:lstStyle/>
          <a:p>
            <a:endParaRPr sz="1485"/>
          </a:p>
        </p:txBody>
      </p:sp>
      <p:sp>
        <p:nvSpPr>
          <p:cNvPr id="10" name="object 10"/>
          <p:cNvSpPr/>
          <p:nvPr/>
        </p:nvSpPr>
        <p:spPr>
          <a:xfrm>
            <a:off x="6122736" y="3073565"/>
            <a:ext cx="1039892" cy="297037"/>
          </a:xfrm>
          <a:custGeom>
            <a:avLst/>
            <a:gdLst/>
            <a:ahLst/>
            <a:cxnLst/>
            <a:rect l="l" t="t" r="r" b="b"/>
            <a:pathLst>
              <a:path w="1260475" h="360044">
                <a:moveTo>
                  <a:pt x="0" y="59944"/>
                </a:moveTo>
                <a:lnTo>
                  <a:pt x="4704" y="36593"/>
                </a:lnTo>
                <a:lnTo>
                  <a:pt x="17541" y="17541"/>
                </a:lnTo>
                <a:lnTo>
                  <a:pt x="36593" y="4704"/>
                </a:lnTo>
                <a:lnTo>
                  <a:pt x="59944" y="0"/>
                </a:lnTo>
                <a:lnTo>
                  <a:pt x="1200023" y="0"/>
                </a:lnTo>
                <a:lnTo>
                  <a:pt x="1223373" y="4704"/>
                </a:lnTo>
                <a:lnTo>
                  <a:pt x="1242425" y="17541"/>
                </a:lnTo>
                <a:lnTo>
                  <a:pt x="1255262" y="36593"/>
                </a:lnTo>
                <a:lnTo>
                  <a:pt x="1259967" y="59944"/>
                </a:lnTo>
                <a:lnTo>
                  <a:pt x="1259967" y="299720"/>
                </a:lnTo>
                <a:lnTo>
                  <a:pt x="1255262" y="323016"/>
                </a:lnTo>
                <a:lnTo>
                  <a:pt x="1242425" y="342074"/>
                </a:lnTo>
                <a:lnTo>
                  <a:pt x="1223373" y="354941"/>
                </a:lnTo>
                <a:lnTo>
                  <a:pt x="1200023" y="359663"/>
                </a:lnTo>
                <a:lnTo>
                  <a:pt x="59944" y="359663"/>
                </a:lnTo>
                <a:lnTo>
                  <a:pt x="36593" y="354941"/>
                </a:lnTo>
                <a:lnTo>
                  <a:pt x="17541" y="342074"/>
                </a:lnTo>
                <a:lnTo>
                  <a:pt x="4704" y="323016"/>
                </a:lnTo>
                <a:lnTo>
                  <a:pt x="0" y="299720"/>
                </a:lnTo>
                <a:lnTo>
                  <a:pt x="0" y="59944"/>
                </a:lnTo>
                <a:close/>
              </a:path>
            </a:pathLst>
          </a:custGeom>
          <a:ln w="15875">
            <a:solidFill>
              <a:srgbClr val="4D4D4F"/>
            </a:solidFill>
          </a:ln>
        </p:spPr>
        <p:txBody>
          <a:bodyPr wrap="square" lIns="0" tIns="0" rIns="0" bIns="0" rtlCol="0"/>
          <a:lstStyle/>
          <a:p>
            <a:endParaRPr sz="1485"/>
          </a:p>
        </p:txBody>
      </p:sp>
      <p:sp>
        <p:nvSpPr>
          <p:cNvPr id="11" name="object 11"/>
          <p:cNvSpPr txBox="1"/>
          <p:nvPr/>
        </p:nvSpPr>
        <p:spPr>
          <a:xfrm>
            <a:off x="6238304" y="2747714"/>
            <a:ext cx="1571625" cy="585032"/>
          </a:xfrm>
          <a:prstGeom prst="rect">
            <a:avLst/>
          </a:prstGeom>
        </p:spPr>
        <p:txBody>
          <a:bodyPr vert="horz" wrap="square" lIns="0" tIns="0" rIns="0" bIns="0" rtlCol="0">
            <a:spAutoFit/>
          </a:bodyPr>
          <a:lstStyle/>
          <a:p>
            <a:pPr marL="573120"/>
            <a:r>
              <a:rPr sz="1650" b="1" dirty="0">
                <a:solidFill>
                  <a:srgbClr val="FFFFFF"/>
                </a:solidFill>
                <a:latin typeface="Calibri"/>
                <a:cs typeface="Calibri"/>
              </a:rPr>
              <a:t>K8S</a:t>
            </a:r>
            <a:r>
              <a:rPr sz="1650" b="1" spc="-66" dirty="0">
                <a:solidFill>
                  <a:srgbClr val="FFFFFF"/>
                </a:solidFill>
                <a:latin typeface="Calibri"/>
                <a:cs typeface="Calibri"/>
              </a:rPr>
              <a:t> </a:t>
            </a:r>
            <a:r>
              <a:rPr sz="1650" b="1" spc="-9" dirty="0">
                <a:solidFill>
                  <a:srgbClr val="FFFFFF"/>
                </a:solidFill>
                <a:latin typeface="Calibri"/>
                <a:cs typeface="Calibri"/>
              </a:rPr>
              <a:t>Master</a:t>
            </a:r>
            <a:endParaRPr sz="1650">
              <a:latin typeface="Calibri"/>
              <a:cs typeface="Calibri"/>
            </a:endParaRPr>
          </a:p>
          <a:p>
            <a:pPr marL="10478">
              <a:spcBef>
                <a:spcPts val="768"/>
              </a:spcBef>
            </a:pPr>
            <a:r>
              <a:rPr sz="1485" dirty="0">
                <a:solidFill>
                  <a:srgbClr val="FFFFFF"/>
                </a:solidFill>
                <a:latin typeface="Calibri"/>
                <a:cs typeface="Calibri"/>
              </a:rPr>
              <a:t>API</a:t>
            </a:r>
            <a:r>
              <a:rPr sz="1485" spc="-78" dirty="0">
                <a:solidFill>
                  <a:srgbClr val="FFFFFF"/>
                </a:solidFill>
                <a:latin typeface="Calibri"/>
                <a:cs typeface="Calibri"/>
              </a:rPr>
              <a:t> </a:t>
            </a:r>
            <a:r>
              <a:rPr sz="1485" spc="-4" dirty="0">
                <a:solidFill>
                  <a:srgbClr val="FFFFFF"/>
                </a:solidFill>
                <a:latin typeface="Calibri"/>
                <a:cs typeface="Calibri"/>
              </a:rPr>
              <a:t>Server</a:t>
            </a:r>
            <a:endParaRPr sz="1485">
              <a:latin typeface="Calibri"/>
              <a:cs typeface="Calibri"/>
            </a:endParaRPr>
          </a:p>
        </p:txBody>
      </p:sp>
      <p:sp>
        <p:nvSpPr>
          <p:cNvPr id="12" name="object 12"/>
          <p:cNvSpPr/>
          <p:nvPr/>
        </p:nvSpPr>
        <p:spPr>
          <a:xfrm>
            <a:off x="4967906" y="2189830"/>
            <a:ext cx="464206" cy="464217"/>
          </a:xfrm>
          <a:prstGeom prst="rect">
            <a:avLst/>
          </a:prstGeom>
          <a:blipFill>
            <a:blip r:embed="rId2" cstate="print"/>
            <a:stretch>
              <a:fillRect/>
            </a:stretch>
          </a:blipFill>
        </p:spPr>
        <p:txBody>
          <a:bodyPr wrap="square" lIns="0" tIns="0" rIns="0" bIns="0" rtlCol="0"/>
          <a:lstStyle/>
          <a:p>
            <a:endParaRPr sz="1485"/>
          </a:p>
        </p:txBody>
      </p:sp>
      <p:sp>
        <p:nvSpPr>
          <p:cNvPr id="13" name="object 13"/>
          <p:cNvSpPr txBox="1"/>
          <p:nvPr/>
        </p:nvSpPr>
        <p:spPr>
          <a:xfrm>
            <a:off x="5481619" y="2246786"/>
            <a:ext cx="1829895" cy="279307"/>
          </a:xfrm>
          <a:prstGeom prst="rect">
            <a:avLst/>
          </a:prstGeom>
        </p:spPr>
        <p:txBody>
          <a:bodyPr vert="horz" wrap="square" lIns="0" tIns="0" rIns="0" bIns="0" rtlCol="0">
            <a:spAutoFit/>
          </a:bodyPr>
          <a:lstStyle/>
          <a:p>
            <a:pPr marL="10478"/>
            <a:r>
              <a:rPr sz="1815" b="1" spc="-12" dirty="0">
                <a:solidFill>
                  <a:srgbClr val="4D4D4F"/>
                </a:solidFill>
                <a:latin typeface="Calibri"/>
                <a:cs typeface="Calibri"/>
              </a:rPr>
              <a:t>Kubernetes</a:t>
            </a:r>
            <a:r>
              <a:rPr sz="1815" b="1" spc="-25" dirty="0">
                <a:solidFill>
                  <a:srgbClr val="4D4D4F"/>
                </a:solidFill>
                <a:latin typeface="Calibri"/>
                <a:cs typeface="Calibri"/>
              </a:rPr>
              <a:t> </a:t>
            </a:r>
            <a:r>
              <a:rPr sz="1815" b="1" spc="-12" dirty="0">
                <a:solidFill>
                  <a:srgbClr val="4D4D4F"/>
                </a:solidFill>
                <a:latin typeface="Calibri"/>
                <a:cs typeface="Calibri"/>
              </a:rPr>
              <a:t>Cluster</a:t>
            </a:r>
            <a:endParaRPr sz="1815">
              <a:latin typeface="Calibri"/>
              <a:cs typeface="Calibri"/>
            </a:endParaRPr>
          </a:p>
        </p:txBody>
      </p:sp>
      <p:sp>
        <p:nvSpPr>
          <p:cNvPr id="14" name="object 14"/>
          <p:cNvSpPr/>
          <p:nvPr/>
        </p:nvSpPr>
        <p:spPr>
          <a:xfrm>
            <a:off x="2764593" y="4826556"/>
            <a:ext cx="1188149" cy="1188149"/>
          </a:xfrm>
          <a:custGeom>
            <a:avLst/>
            <a:gdLst/>
            <a:ahLst/>
            <a:cxnLst/>
            <a:rect l="l" t="t" r="r" b="b"/>
            <a:pathLst>
              <a:path w="1440179" h="1440179">
                <a:moveTo>
                  <a:pt x="1200023" y="0"/>
                </a:moveTo>
                <a:lnTo>
                  <a:pt x="240029" y="0"/>
                </a:lnTo>
                <a:lnTo>
                  <a:pt x="191648" y="4875"/>
                </a:lnTo>
                <a:lnTo>
                  <a:pt x="146589" y="18859"/>
                </a:lnTo>
                <a:lnTo>
                  <a:pt x="105816" y="40987"/>
                </a:lnTo>
                <a:lnTo>
                  <a:pt x="70294" y="70294"/>
                </a:lnTo>
                <a:lnTo>
                  <a:pt x="40987" y="105816"/>
                </a:lnTo>
                <a:lnTo>
                  <a:pt x="18859" y="146589"/>
                </a:lnTo>
                <a:lnTo>
                  <a:pt x="4875" y="191648"/>
                </a:lnTo>
                <a:lnTo>
                  <a:pt x="0" y="240030"/>
                </a:lnTo>
                <a:lnTo>
                  <a:pt x="0" y="1199972"/>
                </a:lnTo>
                <a:lnTo>
                  <a:pt x="4875" y="1248341"/>
                </a:lnTo>
                <a:lnTo>
                  <a:pt x="18859" y="1293392"/>
                </a:lnTo>
                <a:lnTo>
                  <a:pt x="40987" y="1334160"/>
                </a:lnTo>
                <a:lnTo>
                  <a:pt x="70294" y="1369680"/>
                </a:lnTo>
                <a:lnTo>
                  <a:pt x="105816" y="1398987"/>
                </a:lnTo>
                <a:lnTo>
                  <a:pt x="146589" y="1421115"/>
                </a:lnTo>
                <a:lnTo>
                  <a:pt x="191648" y="1435100"/>
                </a:lnTo>
                <a:lnTo>
                  <a:pt x="240029" y="1439976"/>
                </a:lnTo>
                <a:lnTo>
                  <a:pt x="1200023" y="1439976"/>
                </a:lnTo>
                <a:lnTo>
                  <a:pt x="1248367" y="1435100"/>
                </a:lnTo>
                <a:lnTo>
                  <a:pt x="1293409" y="1421115"/>
                </a:lnTo>
                <a:lnTo>
                  <a:pt x="1334180" y="1398987"/>
                </a:lnTo>
                <a:lnTo>
                  <a:pt x="1369710" y="1369680"/>
                </a:lnTo>
                <a:lnTo>
                  <a:pt x="1399032" y="1334160"/>
                </a:lnTo>
                <a:lnTo>
                  <a:pt x="1421175" y="1293392"/>
                </a:lnTo>
                <a:lnTo>
                  <a:pt x="1435172" y="1248341"/>
                </a:lnTo>
                <a:lnTo>
                  <a:pt x="1440052" y="1199972"/>
                </a:lnTo>
                <a:lnTo>
                  <a:pt x="1440052" y="240030"/>
                </a:lnTo>
                <a:lnTo>
                  <a:pt x="1435172" y="191648"/>
                </a:lnTo>
                <a:lnTo>
                  <a:pt x="1421175" y="146589"/>
                </a:lnTo>
                <a:lnTo>
                  <a:pt x="1399032" y="105816"/>
                </a:lnTo>
                <a:lnTo>
                  <a:pt x="1369710" y="70294"/>
                </a:lnTo>
                <a:lnTo>
                  <a:pt x="1334180" y="40987"/>
                </a:lnTo>
                <a:lnTo>
                  <a:pt x="1293409" y="18859"/>
                </a:lnTo>
                <a:lnTo>
                  <a:pt x="1248367" y="4875"/>
                </a:lnTo>
                <a:lnTo>
                  <a:pt x="1200023" y="0"/>
                </a:lnTo>
                <a:close/>
              </a:path>
            </a:pathLst>
          </a:custGeom>
          <a:solidFill>
            <a:srgbClr val="5388F5"/>
          </a:solidFill>
        </p:spPr>
        <p:txBody>
          <a:bodyPr wrap="square" lIns="0" tIns="0" rIns="0" bIns="0" rtlCol="0"/>
          <a:lstStyle/>
          <a:p>
            <a:endParaRPr sz="1485"/>
          </a:p>
        </p:txBody>
      </p:sp>
      <p:sp>
        <p:nvSpPr>
          <p:cNvPr id="15" name="object 15"/>
          <p:cNvSpPr txBox="1"/>
          <p:nvPr/>
        </p:nvSpPr>
        <p:spPr>
          <a:xfrm>
            <a:off x="2864444" y="4852539"/>
            <a:ext cx="1023128" cy="228524"/>
          </a:xfrm>
          <a:prstGeom prst="rect">
            <a:avLst/>
          </a:prstGeom>
        </p:spPr>
        <p:txBody>
          <a:bodyPr vert="horz" wrap="square" lIns="0" tIns="0" rIns="0" bIns="0" rtlCol="0">
            <a:spAutoFit/>
          </a:bodyPr>
          <a:lstStyle/>
          <a:p>
            <a:pPr marL="10478"/>
            <a:r>
              <a:rPr sz="1485" b="1" spc="-9" dirty="0">
                <a:solidFill>
                  <a:srgbClr val="FFFFFF"/>
                </a:solidFill>
                <a:latin typeface="Calibri"/>
                <a:cs typeface="Calibri"/>
              </a:rPr>
              <a:t>Elasticsearch</a:t>
            </a:r>
            <a:endParaRPr sz="1485">
              <a:latin typeface="Calibri"/>
              <a:cs typeface="Calibri"/>
            </a:endParaRPr>
          </a:p>
        </p:txBody>
      </p:sp>
      <p:sp>
        <p:nvSpPr>
          <p:cNvPr id="16" name="object 16"/>
          <p:cNvSpPr/>
          <p:nvPr/>
        </p:nvSpPr>
        <p:spPr>
          <a:xfrm>
            <a:off x="418272" y="2450993"/>
            <a:ext cx="3712702" cy="1188149"/>
          </a:xfrm>
          <a:custGeom>
            <a:avLst/>
            <a:gdLst/>
            <a:ahLst/>
            <a:cxnLst/>
            <a:rect l="l" t="t" r="r" b="b"/>
            <a:pathLst>
              <a:path w="4500245" h="1440180">
                <a:moveTo>
                  <a:pt x="4259948" y="0"/>
                </a:moveTo>
                <a:lnTo>
                  <a:pt x="240004" y="0"/>
                </a:lnTo>
                <a:lnTo>
                  <a:pt x="191631" y="4875"/>
                </a:lnTo>
                <a:lnTo>
                  <a:pt x="146579" y="18859"/>
                </a:lnTo>
                <a:lnTo>
                  <a:pt x="105810" y="40987"/>
                </a:lnTo>
                <a:lnTo>
                  <a:pt x="70291" y="70294"/>
                </a:lnTo>
                <a:lnTo>
                  <a:pt x="40985" y="105816"/>
                </a:lnTo>
                <a:lnTo>
                  <a:pt x="18859" y="146589"/>
                </a:lnTo>
                <a:lnTo>
                  <a:pt x="4875" y="191648"/>
                </a:lnTo>
                <a:lnTo>
                  <a:pt x="0" y="240030"/>
                </a:lnTo>
                <a:lnTo>
                  <a:pt x="0" y="1200023"/>
                </a:lnTo>
                <a:lnTo>
                  <a:pt x="4875" y="1248404"/>
                </a:lnTo>
                <a:lnTo>
                  <a:pt x="18859" y="1293463"/>
                </a:lnTo>
                <a:lnTo>
                  <a:pt x="40985" y="1334236"/>
                </a:lnTo>
                <a:lnTo>
                  <a:pt x="70291" y="1369758"/>
                </a:lnTo>
                <a:lnTo>
                  <a:pt x="105810" y="1399065"/>
                </a:lnTo>
                <a:lnTo>
                  <a:pt x="146579" y="1421193"/>
                </a:lnTo>
                <a:lnTo>
                  <a:pt x="191631" y="1435177"/>
                </a:lnTo>
                <a:lnTo>
                  <a:pt x="240004" y="1440053"/>
                </a:lnTo>
                <a:lnTo>
                  <a:pt x="4259948" y="1440053"/>
                </a:lnTo>
                <a:lnTo>
                  <a:pt x="4308329" y="1435177"/>
                </a:lnTo>
                <a:lnTo>
                  <a:pt x="4353388" y="1421193"/>
                </a:lnTo>
                <a:lnTo>
                  <a:pt x="4394161" y="1399065"/>
                </a:lnTo>
                <a:lnTo>
                  <a:pt x="4429683" y="1369758"/>
                </a:lnTo>
                <a:lnTo>
                  <a:pt x="4458991" y="1334236"/>
                </a:lnTo>
                <a:lnTo>
                  <a:pt x="4481118" y="1293463"/>
                </a:lnTo>
                <a:lnTo>
                  <a:pt x="4495102" y="1248404"/>
                </a:lnTo>
                <a:lnTo>
                  <a:pt x="4499978" y="1200023"/>
                </a:lnTo>
                <a:lnTo>
                  <a:pt x="4499978" y="240030"/>
                </a:lnTo>
                <a:lnTo>
                  <a:pt x="4495102" y="191648"/>
                </a:lnTo>
                <a:lnTo>
                  <a:pt x="4481118" y="146589"/>
                </a:lnTo>
                <a:lnTo>
                  <a:pt x="4458991" y="105816"/>
                </a:lnTo>
                <a:lnTo>
                  <a:pt x="4429683" y="70294"/>
                </a:lnTo>
                <a:lnTo>
                  <a:pt x="4394161" y="40987"/>
                </a:lnTo>
                <a:lnTo>
                  <a:pt x="4353388" y="18859"/>
                </a:lnTo>
                <a:lnTo>
                  <a:pt x="4308329" y="4875"/>
                </a:lnTo>
                <a:lnTo>
                  <a:pt x="4259948" y="0"/>
                </a:lnTo>
                <a:close/>
              </a:path>
            </a:pathLst>
          </a:custGeom>
          <a:solidFill>
            <a:srgbClr val="5388F5"/>
          </a:solidFill>
        </p:spPr>
        <p:txBody>
          <a:bodyPr wrap="square" lIns="0" tIns="0" rIns="0" bIns="0" rtlCol="0"/>
          <a:lstStyle/>
          <a:p>
            <a:endParaRPr sz="1485"/>
          </a:p>
        </p:txBody>
      </p:sp>
      <p:sp>
        <p:nvSpPr>
          <p:cNvPr id="17" name="object 17"/>
          <p:cNvSpPr txBox="1"/>
          <p:nvPr/>
        </p:nvSpPr>
        <p:spPr>
          <a:xfrm>
            <a:off x="1957406" y="2475720"/>
            <a:ext cx="740760" cy="253916"/>
          </a:xfrm>
          <a:prstGeom prst="rect">
            <a:avLst/>
          </a:prstGeom>
        </p:spPr>
        <p:txBody>
          <a:bodyPr vert="horz" wrap="square" lIns="0" tIns="0" rIns="0" bIns="0" rtlCol="0">
            <a:spAutoFit/>
          </a:bodyPr>
          <a:lstStyle/>
          <a:p>
            <a:pPr marL="10478"/>
            <a:r>
              <a:rPr sz="1650" b="1" spc="-4" dirty="0">
                <a:solidFill>
                  <a:srgbClr val="FFFFFF"/>
                </a:solidFill>
                <a:latin typeface="Calibri"/>
                <a:cs typeface="Calibri"/>
              </a:rPr>
              <a:t>Monitor</a:t>
            </a:r>
            <a:endParaRPr sz="1650">
              <a:latin typeface="Calibri"/>
              <a:cs typeface="Calibri"/>
            </a:endParaRPr>
          </a:p>
        </p:txBody>
      </p:sp>
      <p:sp>
        <p:nvSpPr>
          <p:cNvPr id="18" name="object 18"/>
          <p:cNvSpPr/>
          <p:nvPr/>
        </p:nvSpPr>
        <p:spPr>
          <a:xfrm>
            <a:off x="3127011" y="3195313"/>
            <a:ext cx="891111" cy="297037"/>
          </a:xfrm>
          <a:custGeom>
            <a:avLst/>
            <a:gdLst/>
            <a:ahLst/>
            <a:cxnLst/>
            <a:rect l="l" t="t" r="r" b="b"/>
            <a:pathLst>
              <a:path w="1080135" h="360044">
                <a:moveTo>
                  <a:pt x="1020063" y="0"/>
                </a:moveTo>
                <a:lnTo>
                  <a:pt x="59944" y="0"/>
                </a:lnTo>
                <a:lnTo>
                  <a:pt x="36593" y="4702"/>
                </a:lnTo>
                <a:lnTo>
                  <a:pt x="17541" y="17525"/>
                </a:lnTo>
                <a:lnTo>
                  <a:pt x="4704" y="36540"/>
                </a:lnTo>
                <a:lnTo>
                  <a:pt x="0" y="59816"/>
                </a:lnTo>
                <a:lnTo>
                  <a:pt x="0" y="299592"/>
                </a:lnTo>
                <a:lnTo>
                  <a:pt x="4704" y="322943"/>
                </a:lnTo>
                <a:lnTo>
                  <a:pt x="17541" y="341995"/>
                </a:lnTo>
                <a:lnTo>
                  <a:pt x="36593" y="354832"/>
                </a:lnTo>
                <a:lnTo>
                  <a:pt x="59944" y="359537"/>
                </a:lnTo>
                <a:lnTo>
                  <a:pt x="1020063" y="359537"/>
                </a:lnTo>
                <a:lnTo>
                  <a:pt x="1043414" y="354832"/>
                </a:lnTo>
                <a:lnTo>
                  <a:pt x="1062466" y="341995"/>
                </a:lnTo>
                <a:lnTo>
                  <a:pt x="1075303" y="322943"/>
                </a:lnTo>
                <a:lnTo>
                  <a:pt x="1080008" y="299592"/>
                </a:lnTo>
                <a:lnTo>
                  <a:pt x="1080008" y="59816"/>
                </a:lnTo>
                <a:lnTo>
                  <a:pt x="1075303" y="36540"/>
                </a:lnTo>
                <a:lnTo>
                  <a:pt x="1062466" y="17525"/>
                </a:lnTo>
                <a:lnTo>
                  <a:pt x="1043414" y="4702"/>
                </a:lnTo>
                <a:lnTo>
                  <a:pt x="1020063" y="0"/>
                </a:lnTo>
                <a:close/>
              </a:path>
            </a:pathLst>
          </a:custGeom>
          <a:solidFill>
            <a:srgbClr val="00B7FF"/>
          </a:solidFill>
        </p:spPr>
        <p:txBody>
          <a:bodyPr wrap="square" lIns="0" tIns="0" rIns="0" bIns="0" rtlCol="0"/>
          <a:lstStyle/>
          <a:p>
            <a:endParaRPr sz="1485"/>
          </a:p>
        </p:txBody>
      </p:sp>
      <p:sp>
        <p:nvSpPr>
          <p:cNvPr id="19" name="object 19"/>
          <p:cNvSpPr/>
          <p:nvPr/>
        </p:nvSpPr>
        <p:spPr>
          <a:xfrm>
            <a:off x="3127011" y="3195313"/>
            <a:ext cx="891111" cy="297037"/>
          </a:xfrm>
          <a:custGeom>
            <a:avLst/>
            <a:gdLst/>
            <a:ahLst/>
            <a:cxnLst/>
            <a:rect l="l" t="t" r="r" b="b"/>
            <a:pathLst>
              <a:path w="1080135" h="360044">
                <a:moveTo>
                  <a:pt x="0" y="59816"/>
                </a:moveTo>
                <a:lnTo>
                  <a:pt x="4704" y="36540"/>
                </a:lnTo>
                <a:lnTo>
                  <a:pt x="17541" y="17525"/>
                </a:lnTo>
                <a:lnTo>
                  <a:pt x="36593" y="4702"/>
                </a:lnTo>
                <a:lnTo>
                  <a:pt x="59944" y="0"/>
                </a:lnTo>
                <a:lnTo>
                  <a:pt x="1020063" y="0"/>
                </a:lnTo>
                <a:lnTo>
                  <a:pt x="1043414" y="4702"/>
                </a:lnTo>
                <a:lnTo>
                  <a:pt x="1062466" y="17525"/>
                </a:lnTo>
                <a:lnTo>
                  <a:pt x="1075303" y="36540"/>
                </a:lnTo>
                <a:lnTo>
                  <a:pt x="1080008" y="59816"/>
                </a:lnTo>
                <a:lnTo>
                  <a:pt x="1080008" y="299592"/>
                </a:lnTo>
                <a:lnTo>
                  <a:pt x="1075303" y="322943"/>
                </a:lnTo>
                <a:lnTo>
                  <a:pt x="1062466" y="341995"/>
                </a:lnTo>
                <a:lnTo>
                  <a:pt x="1043414" y="354832"/>
                </a:lnTo>
                <a:lnTo>
                  <a:pt x="1020063" y="359537"/>
                </a:lnTo>
                <a:lnTo>
                  <a:pt x="59944" y="359537"/>
                </a:lnTo>
                <a:lnTo>
                  <a:pt x="36593" y="354832"/>
                </a:lnTo>
                <a:lnTo>
                  <a:pt x="17541" y="341995"/>
                </a:lnTo>
                <a:lnTo>
                  <a:pt x="4704" y="322943"/>
                </a:lnTo>
                <a:lnTo>
                  <a:pt x="0" y="299592"/>
                </a:lnTo>
                <a:lnTo>
                  <a:pt x="0" y="59816"/>
                </a:lnTo>
                <a:close/>
              </a:path>
            </a:pathLst>
          </a:custGeom>
          <a:ln w="15874">
            <a:solidFill>
              <a:srgbClr val="4D4D4F"/>
            </a:solidFill>
          </a:ln>
        </p:spPr>
        <p:txBody>
          <a:bodyPr wrap="square" lIns="0" tIns="0" rIns="0" bIns="0" rtlCol="0"/>
          <a:lstStyle/>
          <a:p>
            <a:endParaRPr sz="1485"/>
          </a:p>
        </p:txBody>
      </p:sp>
      <p:sp>
        <p:nvSpPr>
          <p:cNvPr id="20" name="object 20"/>
          <p:cNvSpPr txBox="1"/>
          <p:nvPr/>
        </p:nvSpPr>
        <p:spPr>
          <a:xfrm>
            <a:off x="3260284" y="3218365"/>
            <a:ext cx="625507" cy="228524"/>
          </a:xfrm>
          <a:prstGeom prst="rect">
            <a:avLst/>
          </a:prstGeom>
        </p:spPr>
        <p:txBody>
          <a:bodyPr vert="horz" wrap="square" lIns="0" tIns="0" rIns="0" bIns="0" rtlCol="0">
            <a:spAutoFit/>
          </a:bodyPr>
          <a:lstStyle/>
          <a:p>
            <a:pPr marL="10478"/>
            <a:r>
              <a:rPr sz="1485" dirty="0">
                <a:solidFill>
                  <a:srgbClr val="FFFFFF"/>
                </a:solidFill>
                <a:latin typeface="Calibri"/>
                <a:cs typeface="Calibri"/>
              </a:rPr>
              <a:t>G</a:t>
            </a:r>
            <a:r>
              <a:rPr sz="1485" spc="-33" dirty="0">
                <a:solidFill>
                  <a:srgbClr val="FFFFFF"/>
                </a:solidFill>
                <a:latin typeface="Calibri"/>
                <a:cs typeface="Calibri"/>
              </a:rPr>
              <a:t>r</a:t>
            </a:r>
            <a:r>
              <a:rPr sz="1485" spc="-12" dirty="0">
                <a:solidFill>
                  <a:srgbClr val="FFFFFF"/>
                </a:solidFill>
                <a:latin typeface="Calibri"/>
                <a:cs typeface="Calibri"/>
              </a:rPr>
              <a:t>a</a:t>
            </a:r>
            <a:r>
              <a:rPr sz="1485" spc="-29" dirty="0">
                <a:solidFill>
                  <a:srgbClr val="FFFFFF"/>
                </a:solidFill>
                <a:latin typeface="Calibri"/>
                <a:cs typeface="Calibri"/>
              </a:rPr>
              <a:t>f</a:t>
            </a:r>
            <a:r>
              <a:rPr sz="1485" dirty="0">
                <a:solidFill>
                  <a:srgbClr val="FFFFFF"/>
                </a:solidFill>
                <a:latin typeface="Calibri"/>
                <a:cs typeface="Calibri"/>
              </a:rPr>
              <a:t>ana</a:t>
            </a:r>
            <a:endParaRPr sz="1485">
              <a:latin typeface="Calibri"/>
              <a:cs typeface="Calibri"/>
            </a:endParaRPr>
          </a:p>
        </p:txBody>
      </p:sp>
      <p:sp>
        <p:nvSpPr>
          <p:cNvPr id="21" name="object 21"/>
          <p:cNvSpPr/>
          <p:nvPr/>
        </p:nvSpPr>
        <p:spPr>
          <a:xfrm>
            <a:off x="1862166" y="3195313"/>
            <a:ext cx="891111" cy="297037"/>
          </a:xfrm>
          <a:custGeom>
            <a:avLst/>
            <a:gdLst/>
            <a:ahLst/>
            <a:cxnLst/>
            <a:rect l="l" t="t" r="r" b="b"/>
            <a:pathLst>
              <a:path w="1080135" h="360044">
                <a:moveTo>
                  <a:pt x="1020064" y="0"/>
                </a:moveTo>
                <a:lnTo>
                  <a:pt x="59943" y="0"/>
                </a:lnTo>
                <a:lnTo>
                  <a:pt x="36593" y="4702"/>
                </a:lnTo>
                <a:lnTo>
                  <a:pt x="17541" y="17525"/>
                </a:lnTo>
                <a:lnTo>
                  <a:pt x="4704" y="36540"/>
                </a:lnTo>
                <a:lnTo>
                  <a:pt x="0" y="59816"/>
                </a:lnTo>
                <a:lnTo>
                  <a:pt x="0" y="299592"/>
                </a:lnTo>
                <a:lnTo>
                  <a:pt x="4704" y="322943"/>
                </a:lnTo>
                <a:lnTo>
                  <a:pt x="17541" y="341995"/>
                </a:lnTo>
                <a:lnTo>
                  <a:pt x="36593" y="354832"/>
                </a:lnTo>
                <a:lnTo>
                  <a:pt x="59943" y="359537"/>
                </a:lnTo>
                <a:lnTo>
                  <a:pt x="1020064" y="359537"/>
                </a:lnTo>
                <a:lnTo>
                  <a:pt x="1043414" y="354832"/>
                </a:lnTo>
                <a:lnTo>
                  <a:pt x="1062466" y="341995"/>
                </a:lnTo>
                <a:lnTo>
                  <a:pt x="1075303" y="322943"/>
                </a:lnTo>
                <a:lnTo>
                  <a:pt x="1080008" y="299592"/>
                </a:lnTo>
                <a:lnTo>
                  <a:pt x="1080008" y="59816"/>
                </a:lnTo>
                <a:lnTo>
                  <a:pt x="1075303" y="36540"/>
                </a:lnTo>
                <a:lnTo>
                  <a:pt x="1062466" y="17525"/>
                </a:lnTo>
                <a:lnTo>
                  <a:pt x="1043414" y="4702"/>
                </a:lnTo>
                <a:lnTo>
                  <a:pt x="1020064" y="0"/>
                </a:lnTo>
                <a:close/>
              </a:path>
            </a:pathLst>
          </a:custGeom>
          <a:solidFill>
            <a:srgbClr val="00B7FF"/>
          </a:solidFill>
        </p:spPr>
        <p:txBody>
          <a:bodyPr wrap="square" lIns="0" tIns="0" rIns="0" bIns="0" rtlCol="0"/>
          <a:lstStyle/>
          <a:p>
            <a:endParaRPr sz="1485"/>
          </a:p>
        </p:txBody>
      </p:sp>
      <p:sp>
        <p:nvSpPr>
          <p:cNvPr id="22" name="object 22"/>
          <p:cNvSpPr/>
          <p:nvPr/>
        </p:nvSpPr>
        <p:spPr>
          <a:xfrm>
            <a:off x="1862166" y="3195313"/>
            <a:ext cx="891111" cy="297037"/>
          </a:xfrm>
          <a:custGeom>
            <a:avLst/>
            <a:gdLst/>
            <a:ahLst/>
            <a:cxnLst/>
            <a:rect l="l" t="t" r="r" b="b"/>
            <a:pathLst>
              <a:path w="1080135" h="360044">
                <a:moveTo>
                  <a:pt x="0" y="59816"/>
                </a:moveTo>
                <a:lnTo>
                  <a:pt x="4704" y="36540"/>
                </a:lnTo>
                <a:lnTo>
                  <a:pt x="17541" y="17525"/>
                </a:lnTo>
                <a:lnTo>
                  <a:pt x="36593" y="4702"/>
                </a:lnTo>
                <a:lnTo>
                  <a:pt x="59943" y="0"/>
                </a:lnTo>
                <a:lnTo>
                  <a:pt x="1020064" y="0"/>
                </a:lnTo>
                <a:lnTo>
                  <a:pt x="1043414" y="4702"/>
                </a:lnTo>
                <a:lnTo>
                  <a:pt x="1062466" y="17525"/>
                </a:lnTo>
                <a:lnTo>
                  <a:pt x="1075303" y="36540"/>
                </a:lnTo>
                <a:lnTo>
                  <a:pt x="1080008" y="59816"/>
                </a:lnTo>
                <a:lnTo>
                  <a:pt x="1080008" y="299592"/>
                </a:lnTo>
                <a:lnTo>
                  <a:pt x="1075303" y="322943"/>
                </a:lnTo>
                <a:lnTo>
                  <a:pt x="1062466" y="341995"/>
                </a:lnTo>
                <a:lnTo>
                  <a:pt x="1043414" y="354832"/>
                </a:lnTo>
                <a:lnTo>
                  <a:pt x="1020064" y="359537"/>
                </a:lnTo>
                <a:lnTo>
                  <a:pt x="59943" y="359537"/>
                </a:lnTo>
                <a:lnTo>
                  <a:pt x="36593" y="354832"/>
                </a:lnTo>
                <a:lnTo>
                  <a:pt x="17541" y="341995"/>
                </a:lnTo>
                <a:lnTo>
                  <a:pt x="4704" y="322943"/>
                </a:lnTo>
                <a:lnTo>
                  <a:pt x="0" y="299592"/>
                </a:lnTo>
                <a:lnTo>
                  <a:pt x="0" y="59816"/>
                </a:lnTo>
                <a:close/>
              </a:path>
            </a:pathLst>
          </a:custGeom>
          <a:ln w="15875">
            <a:solidFill>
              <a:srgbClr val="4D4D4F"/>
            </a:solidFill>
          </a:ln>
        </p:spPr>
        <p:txBody>
          <a:bodyPr wrap="square" lIns="0" tIns="0" rIns="0" bIns="0" rtlCol="0"/>
          <a:lstStyle/>
          <a:p>
            <a:endParaRPr sz="1485"/>
          </a:p>
        </p:txBody>
      </p:sp>
      <p:sp>
        <p:nvSpPr>
          <p:cNvPr id="23" name="object 23"/>
          <p:cNvSpPr txBox="1"/>
          <p:nvPr/>
        </p:nvSpPr>
        <p:spPr>
          <a:xfrm>
            <a:off x="1974066" y="3218365"/>
            <a:ext cx="666893" cy="228524"/>
          </a:xfrm>
          <a:prstGeom prst="rect">
            <a:avLst/>
          </a:prstGeom>
        </p:spPr>
        <p:txBody>
          <a:bodyPr vert="horz" wrap="square" lIns="0" tIns="0" rIns="0" bIns="0" rtlCol="0">
            <a:spAutoFit/>
          </a:bodyPr>
          <a:lstStyle/>
          <a:p>
            <a:pPr marL="10478"/>
            <a:r>
              <a:rPr sz="1485" dirty="0">
                <a:solidFill>
                  <a:srgbClr val="FFFFFF"/>
                </a:solidFill>
                <a:latin typeface="Calibri"/>
                <a:cs typeface="Calibri"/>
              </a:rPr>
              <a:t>I</a:t>
            </a:r>
            <a:r>
              <a:rPr sz="1485" spc="-9" dirty="0">
                <a:solidFill>
                  <a:srgbClr val="FFFFFF"/>
                </a:solidFill>
                <a:latin typeface="Calibri"/>
                <a:cs typeface="Calibri"/>
              </a:rPr>
              <a:t>n</a:t>
            </a:r>
            <a:r>
              <a:rPr sz="1485" spc="-4" dirty="0">
                <a:solidFill>
                  <a:srgbClr val="FFFFFF"/>
                </a:solidFill>
                <a:latin typeface="Calibri"/>
                <a:cs typeface="Calibri"/>
              </a:rPr>
              <a:t>fluxDB</a:t>
            </a:r>
            <a:endParaRPr sz="1485">
              <a:latin typeface="Calibri"/>
              <a:cs typeface="Calibri"/>
            </a:endParaRPr>
          </a:p>
        </p:txBody>
      </p:sp>
      <p:sp>
        <p:nvSpPr>
          <p:cNvPr id="24" name="object 24"/>
          <p:cNvSpPr/>
          <p:nvPr/>
        </p:nvSpPr>
        <p:spPr>
          <a:xfrm>
            <a:off x="5169705" y="5230148"/>
            <a:ext cx="891111" cy="297037"/>
          </a:xfrm>
          <a:custGeom>
            <a:avLst/>
            <a:gdLst/>
            <a:ahLst/>
            <a:cxnLst/>
            <a:rect l="l" t="t" r="r" b="b"/>
            <a:pathLst>
              <a:path w="1080134" h="360045">
                <a:moveTo>
                  <a:pt x="1020063" y="0"/>
                </a:moveTo>
                <a:lnTo>
                  <a:pt x="59816" y="0"/>
                </a:lnTo>
                <a:lnTo>
                  <a:pt x="36540" y="4704"/>
                </a:lnTo>
                <a:lnTo>
                  <a:pt x="17525" y="17541"/>
                </a:lnTo>
                <a:lnTo>
                  <a:pt x="4702" y="36593"/>
                </a:lnTo>
                <a:lnTo>
                  <a:pt x="0" y="59944"/>
                </a:lnTo>
                <a:lnTo>
                  <a:pt x="0" y="299720"/>
                </a:lnTo>
                <a:lnTo>
                  <a:pt x="4702" y="323016"/>
                </a:lnTo>
                <a:lnTo>
                  <a:pt x="17525" y="342074"/>
                </a:lnTo>
                <a:lnTo>
                  <a:pt x="36540" y="354941"/>
                </a:lnTo>
                <a:lnTo>
                  <a:pt x="59816" y="359664"/>
                </a:lnTo>
                <a:lnTo>
                  <a:pt x="1020063" y="359664"/>
                </a:lnTo>
                <a:lnTo>
                  <a:pt x="1043340" y="354941"/>
                </a:lnTo>
                <a:lnTo>
                  <a:pt x="1062355" y="342074"/>
                </a:lnTo>
                <a:lnTo>
                  <a:pt x="1075178" y="323016"/>
                </a:lnTo>
                <a:lnTo>
                  <a:pt x="1079881" y="299720"/>
                </a:lnTo>
                <a:lnTo>
                  <a:pt x="1079881" y="59944"/>
                </a:lnTo>
                <a:lnTo>
                  <a:pt x="1075178" y="36593"/>
                </a:lnTo>
                <a:lnTo>
                  <a:pt x="1062355" y="17541"/>
                </a:lnTo>
                <a:lnTo>
                  <a:pt x="1043340" y="4704"/>
                </a:lnTo>
                <a:lnTo>
                  <a:pt x="1020063" y="0"/>
                </a:lnTo>
                <a:close/>
              </a:path>
            </a:pathLst>
          </a:custGeom>
          <a:solidFill>
            <a:srgbClr val="00B7FF"/>
          </a:solidFill>
        </p:spPr>
        <p:txBody>
          <a:bodyPr wrap="square" lIns="0" tIns="0" rIns="0" bIns="0" rtlCol="0"/>
          <a:lstStyle/>
          <a:p>
            <a:endParaRPr sz="1485"/>
          </a:p>
        </p:txBody>
      </p:sp>
      <p:sp>
        <p:nvSpPr>
          <p:cNvPr id="25" name="object 25"/>
          <p:cNvSpPr/>
          <p:nvPr/>
        </p:nvSpPr>
        <p:spPr>
          <a:xfrm>
            <a:off x="5169705" y="5230148"/>
            <a:ext cx="891111" cy="297037"/>
          </a:xfrm>
          <a:custGeom>
            <a:avLst/>
            <a:gdLst/>
            <a:ahLst/>
            <a:cxnLst/>
            <a:rect l="l" t="t" r="r" b="b"/>
            <a:pathLst>
              <a:path w="1080134" h="360045">
                <a:moveTo>
                  <a:pt x="0" y="59944"/>
                </a:moveTo>
                <a:lnTo>
                  <a:pt x="4702" y="36593"/>
                </a:lnTo>
                <a:lnTo>
                  <a:pt x="17525" y="17541"/>
                </a:lnTo>
                <a:lnTo>
                  <a:pt x="36540" y="4704"/>
                </a:lnTo>
                <a:lnTo>
                  <a:pt x="59816" y="0"/>
                </a:lnTo>
                <a:lnTo>
                  <a:pt x="1020063" y="0"/>
                </a:lnTo>
                <a:lnTo>
                  <a:pt x="1043340" y="4704"/>
                </a:lnTo>
                <a:lnTo>
                  <a:pt x="1062355" y="17541"/>
                </a:lnTo>
                <a:lnTo>
                  <a:pt x="1075178" y="36593"/>
                </a:lnTo>
                <a:lnTo>
                  <a:pt x="1079881" y="59944"/>
                </a:lnTo>
                <a:lnTo>
                  <a:pt x="1079881" y="299720"/>
                </a:lnTo>
                <a:lnTo>
                  <a:pt x="1075178" y="323016"/>
                </a:lnTo>
                <a:lnTo>
                  <a:pt x="1062355" y="342074"/>
                </a:lnTo>
                <a:lnTo>
                  <a:pt x="1043340" y="354941"/>
                </a:lnTo>
                <a:lnTo>
                  <a:pt x="1020063" y="359664"/>
                </a:lnTo>
                <a:lnTo>
                  <a:pt x="59816" y="359664"/>
                </a:lnTo>
                <a:lnTo>
                  <a:pt x="36540" y="354941"/>
                </a:lnTo>
                <a:lnTo>
                  <a:pt x="17525" y="342074"/>
                </a:lnTo>
                <a:lnTo>
                  <a:pt x="4702" y="323016"/>
                </a:lnTo>
                <a:lnTo>
                  <a:pt x="0" y="299720"/>
                </a:lnTo>
                <a:lnTo>
                  <a:pt x="0" y="59944"/>
                </a:lnTo>
                <a:close/>
              </a:path>
            </a:pathLst>
          </a:custGeom>
          <a:ln w="15875">
            <a:solidFill>
              <a:srgbClr val="4D4D4F"/>
            </a:solidFill>
          </a:ln>
        </p:spPr>
        <p:txBody>
          <a:bodyPr wrap="square" lIns="0" tIns="0" rIns="0" bIns="0" rtlCol="0"/>
          <a:lstStyle/>
          <a:p>
            <a:endParaRPr sz="1485"/>
          </a:p>
        </p:txBody>
      </p:sp>
      <p:sp>
        <p:nvSpPr>
          <p:cNvPr id="26" name="object 26"/>
          <p:cNvSpPr txBox="1"/>
          <p:nvPr/>
        </p:nvSpPr>
        <p:spPr>
          <a:xfrm>
            <a:off x="5388578" y="5253933"/>
            <a:ext cx="454724" cy="228524"/>
          </a:xfrm>
          <a:prstGeom prst="rect">
            <a:avLst/>
          </a:prstGeom>
        </p:spPr>
        <p:txBody>
          <a:bodyPr vert="horz" wrap="square" lIns="0" tIns="0" rIns="0" bIns="0" rtlCol="0">
            <a:spAutoFit/>
          </a:bodyPr>
          <a:lstStyle/>
          <a:p>
            <a:pPr marL="10478"/>
            <a:r>
              <a:rPr sz="1485" dirty="0">
                <a:solidFill>
                  <a:srgbClr val="FFFFFF"/>
                </a:solidFill>
                <a:latin typeface="Calibri"/>
                <a:cs typeface="Calibri"/>
              </a:rPr>
              <a:t>Ng</a:t>
            </a:r>
            <a:r>
              <a:rPr sz="1485" spc="-4" dirty="0">
                <a:solidFill>
                  <a:srgbClr val="FFFFFF"/>
                </a:solidFill>
                <a:latin typeface="Calibri"/>
                <a:cs typeface="Calibri"/>
              </a:rPr>
              <a:t>i</a:t>
            </a:r>
            <a:r>
              <a:rPr sz="1485" spc="-9" dirty="0">
                <a:solidFill>
                  <a:srgbClr val="FFFFFF"/>
                </a:solidFill>
                <a:latin typeface="Calibri"/>
                <a:cs typeface="Calibri"/>
              </a:rPr>
              <a:t>n</a:t>
            </a:r>
            <a:r>
              <a:rPr sz="1485" dirty="0">
                <a:solidFill>
                  <a:srgbClr val="FFFFFF"/>
                </a:solidFill>
                <a:latin typeface="Calibri"/>
                <a:cs typeface="Calibri"/>
              </a:rPr>
              <a:t>x</a:t>
            </a:r>
            <a:endParaRPr sz="1485">
              <a:latin typeface="Calibri"/>
              <a:cs typeface="Calibri"/>
            </a:endParaRPr>
          </a:p>
        </p:txBody>
      </p:sp>
      <p:sp>
        <p:nvSpPr>
          <p:cNvPr id="27" name="object 27"/>
          <p:cNvSpPr/>
          <p:nvPr/>
        </p:nvSpPr>
        <p:spPr>
          <a:xfrm>
            <a:off x="721230" y="5231721"/>
            <a:ext cx="891111" cy="297037"/>
          </a:xfrm>
          <a:custGeom>
            <a:avLst/>
            <a:gdLst/>
            <a:ahLst/>
            <a:cxnLst/>
            <a:rect l="l" t="t" r="r" b="b"/>
            <a:pathLst>
              <a:path w="1080135" h="360045">
                <a:moveTo>
                  <a:pt x="1020114" y="0"/>
                </a:moveTo>
                <a:lnTo>
                  <a:pt x="59931" y="0"/>
                </a:lnTo>
                <a:lnTo>
                  <a:pt x="36604" y="4722"/>
                </a:lnTo>
                <a:lnTo>
                  <a:pt x="17554" y="17589"/>
                </a:lnTo>
                <a:lnTo>
                  <a:pt x="4710" y="36647"/>
                </a:lnTo>
                <a:lnTo>
                  <a:pt x="0" y="59944"/>
                </a:lnTo>
                <a:lnTo>
                  <a:pt x="0" y="299720"/>
                </a:lnTo>
                <a:lnTo>
                  <a:pt x="4710" y="323016"/>
                </a:lnTo>
                <a:lnTo>
                  <a:pt x="17554" y="342074"/>
                </a:lnTo>
                <a:lnTo>
                  <a:pt x="36604" y="354941"/>
                </a:lnTo>
                <a:lnTo>
                  <a:pt x="59931" y="359664"/>
                </a:lnTo>
                <a:lnTo>
                  <a:pt x="1020114" y="359664"/>
                </a:lnTo>
                <a:lnTo>
                  <a:pt x="1043411" y="354941"/>
                </a:lnTo>
                <a:lnTo>
                  <a:pt x="1062469" y="342074"/>
                </a:lnTo>
                <a:lnTo>
                  <a:pt x="1075335" y="323016"/>
                </a:lnTo>
                <a:lnTo>
                  <a:pt x="1080058" y="299720"/>
                </a:lnTo>
                <a:lnTo>
                  <a:pt x="1080058" y="59944"/>
                </a:lnTo>
                <a:lnTo>
                  <a:pt x="1075335" y="36647"/>
                </a:lnTo>
                <a:lnTo>
                  <a:pt x="1062469" y="17589"/>
                </a:lnTo>
                <a:lnTo>
                  <a:pt x="1043411" y="4722"/>
                </a:lnTo>
                <a:lnTo>
                  <a:pt x="1020114" y="0"/>
                </a:lnTo>
                <a:close/>
              </a:path>
            </a:pathLst>
          </a:custGeom>
          <a:solidFill>
            <a:srgbClr val="00B7FF"/>
          </a:solidFill>
        </p:spPr>
        <p:txBody>
          <a:bodyPr wrap="square" lIns="0" tIns="0" rIns="0" bIns="0" rtlCol="0"/>
          <a:lstStyle/>
          <a:p>
            <a:endParaRPr sz="1485"/>
          </a:p>
        </p:txBody>
      </p:sp>
      <p:sp>
        <p:nvSpPr>
          <p:cNvPr id="28" name="object 28"/>
          <p:cNvSpPr/>
          <p:nvPr/>
        </p:nvSpPr>
        <p:spPr>
          <a:xfrm>
            <a:off x="721230" y="5231721"/>
            <a:ext cx="891111" cy="297037"/>
          </a:xfrm>
          <a:custGeom>
            <a:avLst/>
            <a:gdLst/>
            <a:ahLst/>
            <a:cxnLst/>
            <a:rect l="l" t="t" r="r" b="b"/>
            <a:pathLst>
              <a:path w="1080135" h="360045">
                <a:moveTo>
                  <a:pt x="0" y="59944"/>
                </a:moveTo>
                <a:lnTo>
                  <a:pt x="4710" y="36647"/>
                </a:lnTo>
                <a:lnTo>
                  <a:pt x="17554" y="17589"/>
                </a:lnTo>
                <a:lnTo>
                  <a:pt x="36604" y="4722"/>
                </a:lnTo>
                <a:lnTo>
                  <a:pt x="59931" y="0"/>
                </a:lnTo>
                <a:lnTo>
                  <a:pt x="1020114" y="0"/>
                </a:lnTo>
                <a:lnTo>
                  <a:pt x="1043411" y="4722"/>
                </a:lnTo>
                <a:lnTo>
                  <a:pt x="1062469" y="17589"/>
                </a:lnTo>
                <a:lnTo>
                  <a:pt x="1075335" y="36647"/>
                </a:lnTo>
                <a:lnTo>
                  <a:pt x="1080058" y="59944"/>
                </a:lnTo>
                <a:lnTo>
                  <a:pt x="1080058" y="299720"/>
                </a:lnTo>
                <a:lnTo>
                  <a:pt x="1075335" y="323016"/>
                </a:lnTo>
                <a:lnTo>
                  <a:pt x="1062469" y="342074"/>
                </a:lnTo>
                <a:lnTo>
                  <a:pt x="1043411" y="354941"/>
                </a:lnTo>
                <a:lnTo>
                  <a:pt x="1020114" y="359664"/>
                </a:lnTo>
                <a:lnTo>
                  <a:pt x="59931" y="359664"/>
                </a:lnTo>
                <a:lnTo>
                  <a:pt x="36604" y="354941"/>
                </a:lnTo>
                <a:lnTo>
                  <a:pt x="17554" y="342074"/>
                </a:lnTo>
                <a:lnTo>
                  <a:pt x="4710" y="323016"/>
                </a:lnTo>
                <a:lnTo>
                  <a:pt x="0" y="299720"/>
                </a:lnTo>
                <a:lnTo>
                  <a:pt x="0" y="59944"/>
                </a:lnTo>
                <a:close/>
              </a:path>
            </a:pathLst>
          </a:custGeom>
          <a:ln w="15874">
            <a:solidFill>
              <a:srgbClr val="4D4D4F"/>
            </a:solidFill>
          </a:ln>
        </p:spPr>
        <p:txBody>
          <a:bodyPr wrap="square" lIns="0" tIns="0" rIns="0" bIns="0" rtlCol="0"/>
          <a:lstStyle/>
          <a:p>
            <a:endParaRPr sz="1485"/>
          </a:p>
        </p:txBody>
      </p:sp>
      <p:sp>
        <p:nvSpPr>
          <p:cNvPr id="29" name="object 29"/>
          <p:cNvSpPr txBox="1"/>
          <p:nvPr/>
        </p:nvSpPr>
        <p:spPr>
          <a:xfrm>
            <a:off x="832920" y="5255400"/>
            <a:ext cx="667941" cy="228524"/>
          </a:xfrm>
          <a:prstGeom prst="rect">
            <a:avLst/>
          </a:prstGeom>
        </p:spPr>
        <p:txBody>
          <a:bodyPr vert="horz" wrap="square" lIns="0" tIns="0" rIns="0" bIns="0" rtlCol="0">
            <a:spAutoFit/>
          </a:bodyPr>
          <a:lstStyle/>
          <a:p>
            <a:pPr marL="10478"/>
            <a:r>
              <a:rPr sz="1485" spc="-37" dirty="0">
                <a:solidFill>
                  <a:srgbClr val="FFFFFF"/>
                </a:solidFill>
                <a:latin typeface="Calibri"/>
                <a:cs typeface="Calibri"/>
              </a:rPr>
              <a:t>P</a:t>
            </a:r>
            <a:r>
              <a:rPr sz="1485" spc="-4" dirty="0">
                <a:solidFill>
                  <a:srgbClr val="FFFFFF"/>
                </a:solidFill>
                <a:latin typeface="Calibri"/>
                <a:cs typeface="Calibri"/>
              </a:rPr>
              <a:t>o</a:t>
            </a:r>
            <a:r>
              <a:rPr sz="1485" spc="-17" dirty="0">
                <a:solidFill>
                  <a:srgbClr val="FFFFFF"/>
                </a:solidFill>
                <a:latin typeface="Calibri"/>
                <a:cs typeface="Calibri"/>
              </a:rPr>
              <a:t>s</a:t>
            </a:r>
            <a:r>
              <a:rPr sz="1485" dirty="0">
                <a:solidFill>
                  <a:srgbClr val="FFFFFF"/>
                </a:solidFill>
                <a:latin typeface="Calibri"/>
                <a:cs typeface="Calibri"/>
              </a:rPr>
              <a:t>tg</a:t>
            </a:r>
            <a:r>
              <a:rPr sz="1485" spc="-25" dirty="0">
                <a:solidFill>
                  <a:srgbClr val="FFFFFF"/>
                </a:solidFill>
                <a:latin typeface="Calibri"/>
                <a:cs typeface="Calibri"/>
              </a:rPr>
              <a:t>r</a:t>
            </a:r>
            <a:r>
              <a:rPr sz="1485" dirty="0">
                <a:solidFill>
                  <a:srgbClr val="FFFFFF"/>
                </a:solidFill>
                <a:latin typeface="Calibri"/>
                <a:cs typeface="Calibri"/>
              </a:rPr>
              <a:t>es</a:t>
            </a:r>
            <a:endParaRPr sz="1485">
              <a:latin typeface="Calibri"/>
              <a:cs typeface="Calibri"/>
            </a:endParaRPr>
          </a:p>
        </p:txBody>
      </p:sp>
      <p:sp>
        <p:nvSpPr>
          <p:cNvPr id="30" name="object 30"/>
          <p:cNvSpPr/>
          <p:nvPr/>
        </p:nvSpPr>
        <p:spPr>
          <a:xfrm>
            <a:off x="2909603" y="5242931"/>
            <a:ext cx="891111" cy="297037"/>
          </a:xfrm>
          <a:custGeom>
            <a:avLst/>
            <a:gdLst/>
            <a:ahLst/>
            <a:cxnLst/>
            <a:rect l="l" t="t" r="r" b="b"/>
            <a:pathLst>
              <a:path w="1080135" h="360045">
                <a:moveTo>
                  <a:pt x="1020063" y="0"/>
                </a:moveTo>
                <a:lnTo>
                  <a:pt x="59944" y="0"/>
                </a:lnTo>
                <a:lnTo>
                  <a:pt x="36647" y="4702"/>
                </a:lnTo>
                <a:lnTo>
                  <a:pt x="17589" y="17525"/>
                </a:lnTo>
                <a:lnTo>
                  <a:pt x="4722" y="36540"/>
                </a:lnTo>
                <a:lnTo>
                  <a:pt x="0" y="59816"/>
                </a:lnTo>
                <a:lnTo>
                  <a:pt x="0" y="299592"/>
                </a:lnTo>
                <a:lnTo>
                  <a:pt x="4722" y="322943"/>
                </a:lnTo>
                <a:lnTo>
                  <a:pt x="17589" y="341995"/>
                </a:lnTo>
                <a:lnTo>
                  <a:pt x="36647" y="354832"/>
                </a:lnTo>
                <a:lnTo>
                  <a:pt x="59944" y="359536"/>
                </a:lnTo>
                <a:lnTo>
                  <a:pt x="1020063" y="359536"/>
                </a:lnTo>
                <a:lnTo>
                  <a:pt x="1043414" y="354832"/>
                </a:lnTo>
                <a:lnTo>
                  <a:pt x="1062466" y="341995"/>
                </a:lnTo>
                <a:lnTo>
                  <a:pt x="1075303" y="322943"/>
                </a:lnTo>
                <a:lnTo>
                  <a:pt x="1080008" y="299592"/>
                </a:lnTo>
                <a:lnTo>
                  <a:pt x="1080008" y="59816"/>
                </a:lnTo>
                <a:lnTo>
                  <a:pt x="1075303" y="36540"/>
                </a:lnTo>
                <a:lnTo>
                  <a:pt x="1062466" y="17525"/>
                </a:lnTo>
                <a:lnTo>
                  <a:pt x="1043414" y="4702"/>
                </a:lnTo>
                <a:lnTo>
                  <a:pt x="1020063" y="0"/>
                </a:lnTo>
                <a:close/>
              </a:path>
            </a:pathLst>
          </a:custGeom>
          <a:solidFill>
            <a:srgbClr val="00B7FF"/>
          </a:solidFill>
        </p:spPr>
        <p:txBody>
          <a:bodyPr wrap="square" lIns="0" tIns="0" rIns="0" bIns="0" rtlCol="0"/>
          <a:lstStyle/>
          <a:p>
            <a:endParaRPr sz="1485"/>
          </a:p>
        </p:txBody>
      </p:sp>
      <p:sp>
        <p:nvSpPr>
          <p:cNvPr id="31" name="object 31"/>
          <p:cNvSpPr/>
          <p:nvPr/>
        </p:nvSpPr>
        <p:spPr>
          <a:xfrm>
            <a:off x="2909603" y="5242931"/>
            <a:ext cx="891111" cy="297037"/>
          </a:xfrm>
          <a:custGeom>
            <a:avLst/>
            <a:gdLst/>
            <a:ahLst/>
            <a:cxnLst/>
            <a:rect l="l" t="t" r="r" b="b"/>
            <a:pathLst>
              <a:path w="1080135" h="360045">
                <a:moveTo>
                  <a:pt x="0" y="59816"/>
                </a:moveTo>
                <a:lnTo>
                  <a:pt x="4722" y="36540"/>
                </a:lnTo>
                <a:lnTo>
                  <a:pt x="17589" y="17525"/>
                </a:lnTo>
                <a:lnTo>
                  <a:pt x="36647" y="4702"/>
                </a:lnTo>
                <a:lnTo>
                  <a:pt x="59944" y="0"/>
                </a:lnTo>
                <a:lnTo>
                  <a:pt x="1020063" y="0"/>
                </a:lnTo>
                <a:lnTo>
                  <a:pt x="1043414" y="4702"/>
                </a:lnTo>
                <a:lnTo>
                  <a:pt x="1062466" y="17525"/>
                </a:lnTo>
                <a:lnTo>
                  <a:pt x="1075303" y="36540"/>
                </a:lnTo>
                <a:lnTo>
                  <a:pt x="1080008" y="59816"/>
                </a:lnTo>
                <a:lnTo>
                  <a:pt x="1080008" y="299592"/>
                </a:lnTo>
                <a:lnTo>
                  <a:pt x="1075303" y="322943"/>
                </a:lnTo>
                <a:lnTo>
                  <a:pt x="1062466" y="341995"/>
                </a:lnTo>
                <a:lnTo>
                  <a:pt x="1043414" y="354832"/>
                </a:lnTo>
                <a:lnTo>
                  <a:pt x="1020063" y="359536"/>
                </a:lnTo>
                <a:lnTo>
                  <a:pt x="59944" y="359536"/>
                </a:lnTo>
                <a:lnTo>
                  <a:pt x="36647" y="354832"/>
                </a:lnTo>
                <a:lnTo>
                  <a:pt x="17589" y="341995"/>
                </a:lnTo>
                <a:lnTo>
                  <a:pt x="4722" y="322943"/>
                </a:lnTo>
                <a:lnTo>
                  <a:pt x="0" y="299592"/>
                </a:lnTo>
                <a:lnTo>
                  <a:pt x="0" y="59816"/>
                </a:lnTo>
                <a:close/>
              </a:path>
            </a:pathLst>
          </a:custGeom>
          <a:ln w="15875">
            <a:solidFill>
              <a:srgbClr val="4D4D4F"/>
            </a:solidFill>
          </a:ln>
        </p:spPr>
        <p:txBody>
          <a:bodyPr wrap="square" lIns="0" tIns="0" rIns="0" bIns="0" rtlCol="0"/>
          <a:lstStyle/>
          <a:p>
            <a:endParaRPr sz="1485"/>
          </a:p>
        </p:txBody>
      </p:sp>
      <p:sp>
        <p:nvSpPr>
          <p:cNvPr id="32" name="object 32"/>
          <p:cNvSpPr txBox="1"/>
          <p:nvPr/>
        </p:nvSpPr>
        <p:spPr>
          <a:xfrm>
            <a:off x="3256721" y="5266505"/>
            <a:ext cx="196977" cy="228524"/>
          </a:xfrm>
          <a:prstGeom prst="rect">
            <a:avLst/>
          </a:prstGeom>
        </p:spPr>
        <p:txBody>
          <a:bodyPr vert="horz" wrap="square" lIns="0" tIns="0" rIns="0" bIns="0" rtlCol="0">
            <a:spAutoFit/>
          </a:bodyPr>
          <a:lstStyle/>
          <a:p>
            <a:pPr marL="10478"/>
            <a:r>
              <a:rPr sz="1485" spc="-12" dirty="0">
                <a:solidFill>
                  <a:srgbClr val="FFFFFF"/>
                </a:solidFill>
                <a:latin typeface="Calibri"/>
                <a:cs typeface="Calibri"/>
              </a:rPr>
              <a:t>ES</a:t>
            </a:r>
            <a:endParaRPr sz="1485">
              <a:latin typeface="Calibri"/>
              <a:cs typeface="Calibri"/>
            </a:endParaRPr>
          </a:p>
        </p:txBody>
      </p:sp>
      <p:sp>
        <p:nvSpPr>
          <p:cNvPr id="33" name="object 33"/>
          <p:cNvSpPr/>
          <p:nvPr/>
        </p:nvSpPr>
        <p:spPr>
          <a:xfrm>
            <a:off x="536691" y="2804399"/>
            <a:ext cx="891111" cy="297037"/>
          </a:xfrm>
          <a:custGeom>
            <a:avLst/>
            <a:gdLst/>
            <a:ahLst/>
            <a:cxnLst/>
            <a:rect l="l" t="t" r="r" b="b"/>
            <a:pathLst>
              <a:path w="1080135" h="360044">
                <a:moveTo>
                  <a:pt x="1020025" y="0"/>
                </a:moveTo>
                <a:lnTo>
                  <a:pt x="59931" y="0"/>
                </a:lnTo>
                <a:lnTo>
                  <a:pt x="36604" y="4704"/>
                </a:lnTo>
                <a:lnTo>
                  <a:pt x="17554" y="17541"/>
                </a:lnTo>
                <a:lnTo>
                  <a:pt x="4710" y="36593"/>
                </a:lnTo>
                <a:lnTo>
                  <a:pt x="0" y="59944"/>
                </a:lnTo>
                <a:lnTo>
                  <a:pt x="0" y="299592"/>
                </a:lnTo>
                <a:lnTo>
                  <a:pt x="4710" y="322943"/>
                </a:lnTo>
                <a:lnTo>
                  <a:pt x="17554" y="341995"/>
                </a:lnTo>
                <a:lnTo>
                  <a:pt x="36604" y="354832"/>
                </a:lnTo>
                <a:lnTo>
                  <a:pt x="59931" y="359537"/>
                </a:lnTo>
                <a:lnTo>
                  <a:pt x="1020025" y="359537"/>
                </a:lnTo>
                <a:lnTo>
                  <a:pt x="1043376" y="354832"/>
                </a:lnTo>
                <a:lnTo>
                  <a:pt x="1062428" y="341995"/>
                </a:lnTo>
                <a:lnTo>
                  <a:pt x="1075264" y="322943"/>
                </a:lnTo>
                <a:lnTo>
                  <a:pt x="1079969" y="299592"/>
                </a:lnTo>
                <a:lnTo>
                  <a:pt x="1079969" y="59944"/>
                </a:lnTo>
                <a:lnTo>
                  <a:pt x="1075264" y="36593"/>
                </a:lnTo>
                <a:lnTo>
                  <a:pt x="1062428" y="17541"/>
                </a:lnTo>
                <a:lnTo>
                  <a:pt x="1043376" y="4704"/>
                </a:lnTo>
                <a:lnTo>
                  <a:pt x="1020025" y="0"/>
                </a:lnTo>
                <a:close/>
              </a:path>
            </a:pathLst>
          </a:custGeom>
          <a:solidFill>
            <a:srgbClr val="00B7FF"/>
          </a:solidFill>
        </p:spPr>
        <p:txBody>
          <a:bodyPr wrap="square" lIns="0" tIns="0" rIns="0" bIns="0" rtlCol="0"/>
          <a:lstStyle/>
          <a:p>
            <a:endParaRPr sz="1485"/>
          </a:p>
        </p:txBody>
      </p:sp>
      <p:sp>
        <p:nvSpPr>
          <p:cNvPr id="34" name="object 34"/>
          <p:cNvSpPr/>
          <p:nvPr/>
        </p:nvSpPr>
        <p:spPr>
          <a:xfrm>
            <a:off x="536691" y="2804399"/>
            <a:ext cx="891111" cy="297037"/>
          </a:xfrm>
          <a:custGeom>
            <a:avLst/>
            <a:gdLst/>
            <a:ahLst/>
            <a:cxnLst/>
            <a:rect l="l" t="t" r="r" b="b"/>
            <a:pathLst>
              <a:path w="1080135" h="360044">
                <a:moveTo>
                  <a:pt x="0" y="59944"/>
                </a:moveTo>
                <a:lnTo>
                  <a:pt x="4710" y="36593"/>
                </a:lnTo>
                <a:lnTo>
                  <a:pt x="17554" y="17541"/>
                </a:lnTo>
                <a:lnTo>
                  <a:pt x="36604" y="4704"/>
                </a:lnTo>
                <a:lnTo>
                  <a:pt x="59931" y="0"/>
                </a:lnTo>
                <a:lnTo>
                  <a:pt x="1020025" y="0"/>
                </a:lnTo>
                <a:lnTo>
                  <a:pt x="1043376" y="4704"/>
                </a:lnTo>
                <a:lnTo>
                  <a:pt x="1062428" y="17541"/>
                </a:lnTo>
                <a:lnTo>
                  <a:pt x="1075264" y="36593"/>
                </a:lnTo>
                <a:lnTo>
                  <a:pt x="1079969" y="59944"/>
                </a:lnTo>
                <a:lnTo>
                  <a:pt x="1079969" y="299592"/>
                </a:lnTo>
                <a:lnTo>
                  <a:pt x="1075264" y="322943"/>
                </a:lnTo>
                <a:lnTo>
                  <a:pt x="1062428" y="341995"/>
                </a:lnTo>
                <a:lnTo>
                  <a:pt x="1043376" y="354832"/>
                </a:lnTo>
                <a:lnTo>
                  <a:pt x="1020025" y="359537"/>
                </a:lnTo>
                <a:lnTo>
                  <a:pt x="59931" y="359537"/>
                </a:lnTo>
                <a:lnTo>
                  <a:pt x="36604" y="354832"/>
                </a:lnTo>
                <a:lnTo>
                  <a:pt x="17554" y="341995"/>
                </a:lnTo>
                <a:lnTo>
                  <a:pt x="4710" y="322943"/>
                </a:lnTo>
                <a:lnTo>
                  <a:pt x="0" y="299592"/>
                </a:lnTo>
                <a:lnTo>
                  <a:pt x="0" y="59944"/>
                </a:lnTo>
                <a:close/>
              </a:path>
            </a:pathLst>
          </a:custGeom>
          <a:ln w="15875">
            <a:solidFill>
              <a:srgbClr val="4D4D4F"/>
            </a:solidFill>
          </a:ln>
        </p:spPr>
        <p:txBody>
          <a:bodyPr wrap="square" lIns="0" tIns="0" rIns="0" bIns="0" rtlCol="0"/>
          <a:lstStyle/>
          <a:p>
            <a:endParaRPr sz="1485"/>
          </a:p>
        </p:txBody>
      </p:sp>
      <p:sp>
        <p:nvSpPr>
          <p:cNvPr id="35" name="object 35"/>
          <p:cNvSpPr txBox="1"/>
          <p:nvPr/>
        </p:nvSpPr>
        <p:spPr>
          <a:xfrm>
            <a:off x="669721" y="2827553"/>
            <a:ext cx="625507" cy="228524"/>
          </a:xfrm>
          <a:prstGeom prst="rect">
            <a:avLst/>
          </a:prstGeom>
        </p:spPr>
        <p:txBody>
          <a:bodyPr vert="horz" wrap="square" lIns="0" tIns="0" rIns="0" bIns="0" rtlCol="0">
            <a:spAutoFit/>
          </a:bodyPr>
          <a:lstStyle/>
          <a:p>
            <a:pPr marL="10478"/>
            <a:r>
              <a:rPr sz="1485" spc="-25" dirty="0">
                <a:solidFill>
                  <a:srgbClr val="FFFFFF"/>
                </a:solidFill>
                <a:latin typeface="Calibri"/>
                <a:cs typeface="Calibri"/>
              </a:rPr>
              <a:t>Telegraf</a:t>
            </a:r>
            <a:endParaRPr sz="1485">
              <a:latin typeface="Calibri"/>
              <a:cs typeface="Calibri"/>
            </a:endParaRPr>
          </a:p>
        </p:txBody>
      </p:sp>
      <p:sp>
        <p:nvSpPr>
          <p:cNvPr id="36" name="object 36"/>
          <p:cNvSpPr/>
          <p:nvPr/>
        </p:nvSpPr>
        <p:spPr>
          <a:xfrm>
            <a:off x="7429176" y="4835042"/>
            <a:ext cx="2227517" cy="1188149"/>
          </a:xfrm>
          <a:custGeom>
            <a:avLst/>
            <a:gdLst/>
            <a:ahLst/>
            <a:cxnLst/>
            <a:rect l="l" t="t" r="r" b="b"/>
            <a:pathLst>
              <a:path w="2700020" h="1440179">
                <a:moveTo>
                  <a:pt x="2459990" y="0"/>
                </a:moveTo>
                <a:lnTo>
                  <a:pt x="240030" y="0"/>
                </a:lnTo>
                <a:lnTo>
                  <a:pt x="191648" y="4875"/>
                </a:lnTo>
                <a:lnTo>
                  <a:pt x="146589" y="18859"/>
                </a:lnTo>
                <a:lnTo>
                  <a:pt x="105816" y="40987"/>
                </a:lnTo>
                <a:lnTo>
                  <a:pt x="70294" y="70294"/>
                </a:lnTo>
                <a:lnTo>
                  <a:pt x="40987" y="105816"/>
                </a:lnTo>
                <a:lnTo>
                  <a:pt x="18859" y="146589"/>
                </a:lnTo>
                <a:lnTo>
                  <a:pt x="4875" y="191648"/>
                </a:lnTo>
                <a:lnTo>
                  <a:pt x="0" y="240030"/>
                </a:lnTo>
                <a:lnTo>
                  <a:pt x="0" y="1200010"/>
                </a:lnTo>
                <a:lnTo>
                  <a:pt x="4875" y="1248379"/>
                </a:lnTo>
                <a:lnTo>
                  <a:pt x="18859" y="1293430"/>
                </a:lnTo>
                <a:lnTo>
                  <a:pt x="40987" y="1334198"/>
                </a:lnTo>
                <a:lnTo>
                  <a:pt x="70294" y="1369718"/>
                </a:lnTo>
                <a:lnTo>
                  <a:pt x="105816" y="1399025"/>
                </a:lnTo>
                <a:lnTo>
                  <a:pt x="146589" y="1421154"/>
                </a:lnTo>
                <a:lnTo>
                  <a:pt x="191648" y="1435138"/>
                </a:lnTo>
                <a:lnTo>
                  <a:pt x="240030" y="1440014"/>
                </a:lnTo>
                <a:lnTo>
                  <a:pt x="2459990" y="1440014"/>
                </a:lnTo>
                <a:lnTo>
                  <a:pt x="2508371" y="1435138"/>
                </a:lnTo>
                <a:lnTo>
                  <a:pt x="2553430" y="1421154"/>
                </a:lnTo>
                <a:lnTo>
                  <a:pt x="2594203" y="1399025"/>
                </a:lnTo>
                <a:lnTo>
                  <a:pt x="2629725" y="1369718"/>
                </a:lnTo>
                <a:lnTo>
                  <a:pt x="2659032" y="1334198"/>
                </a:lnTo>
                <a:lnTo>
                  <a:pt x="2681160" y="1293430"/>
                </a:lnTo>
                <a:lnTo>
                  <a:pt x="2695144" y="1248379"/>
                </a:lnTo>
                <a:lnTo>
                  <a:pt x="2700020" y="1200010"/>
                </a:lnTo>
                <a:lnTo>
                  <a:pt x="2700020" y="240030"/>
                </a:lnTo>
                <a:lnTo>
                  <a:pt x="2695144" y="191648"/>
                </a:lnTo>
                <a:lnTo>
                  <a:pt x="2681160" y="146589"/>
                </a:lnTo>
                <a:lnTo>
                  <a:pt x="2659032" y="105816"/>
                </a:lnTo>
                <a:lnTo>
                  <a:pt x="2629725" y="70294"/>
                </a:lnTo>
                <a:lnTo>
                  <a:pt x="2594203" y="40987"/>
                </a:lnTo>
                <a:lnTo>
                  <a:pt x="2553430" y="18859"/>
                </a:lnTo>
                <a:lnTo>
                  <a:pt x="2508371" y="4875"/>
                </a:lnTo>
                <a:lnTo>
                  <a:pt x="2459990" y="0"/>
                </a:lnTo>
                <a:close/>
              </a:path>
            </a:pathLst>
          </a:custGeom>
          <a:solidFill>
            <a:srgbClr val="5388F5"/>
          </a:solidFill>
        </p:spPr>
        <p:txBody>
          <a:bodyPr wrap="square" lIns="0" tIns="0" rIns="0" bIns="0" rtlCol="0"/>
          <a:lstStyle/>
          <a:p>
            <a:endParaRPr sz="1485"/>
          </a:p>
        </p:txBody>
      </p:sp>
      <p:sp>
        <p:nvSpPr>
          <p:cNvPr id="37" name="object 37"/>
          <p:cNvSpPr txBox="1"/>
          <p:nvPr/>
        </p:nvSpPr>
        <p:spPr>
          <a:xfrm>
            <a:off x="8067676" y="4860294"/>
            <a:ext cx="1014746" cy="253916"/>
          </a:xfrm>
          <a:prstGeom prst="rect">
            <a:avLst/>
          </a:prstGeom>
        </p:spPr>
        <p:txBody>
          <a:bodyPr vert="horz" wrap="square" lIns="0" tIns="0" rIns="0" bIns="0" rtlCol="0">
            <a:spAutoFit/>
          </a:bodyPr>
          <a:lstStyle/>
          <a:p>
            <a:pPr marL="10478"/>
            <a:r>
              <a:rPr sz="1650" b="1" dirty="0">
                <a:solidFill>
                  <a:srgbClr val="FFFFFF"/>
                </a:solidFill>
                <a:latin typeface="Calibri"/>
                <a:cs typeface="Calibri"/>
              </a:rPr>
              <a:t>K8S</a:t>
            </a:r>
            <a:r>
              <a:rPr sz="1650" b="1" spc="-66" dirty="0">
                <a:solidFill>
                  <a:srgbClr val="FFFFFF"/>
                </a:solidFill>
                <a:latin typeface="Calibri"/>
                <a:cs typeface="Calibri"/>
              </a:rPr>
              <a:t> </a:t>
            </a:r>
            <a:r>
              <a:rPr sz="1650" b="1" dirty="0">
                <a:solidFill>
                  <a:srgbClr val="FFFFFF"/>
                </a:solidFill>
                <a:latin typeface="Calibri"/>
                <a:cs typeface="Calibri"/>
              </a:rPr>
              <a:t>Minion</a:t>
            </a:r>
            <a:endParaRPr sz="1650">
              <a:latin typeface="Calibri"/>
              <a:cs typeface="Calibri"/>
            </a:endParaRPr>
          </a:p>
        </p:txBody>
      </p:sp>
      <p:sp>
        <p:nvSpPr>
          <p:cNvPr id="38" name="object 38"/>
          <p:cNvSpPr/>
          <p:nvPr/>
        </p:nvSpPr>
        <p:spPr>
          <a:xfrm>
            <a:off x="7577434" y="5232769"/>
            <a:ext cx="891111" cy="297037"/>
          </a:xfrm>
          <a:custGeom>
            <a:avLst/>
            <a:gdLst/>
            <a:ahLst/>
            <a:cxnLst/>
            <a:rect l="l" t="t" r="r" b="b"/>
            <a:pathLst>
              <a:path w="1080134" h="360045">
                <a:moveTo>
                  <a:pt x="1020063" y="0"/>
                </a:moveTo>
                <a:lnTo>
                  <a:pt x="59943" y="0"/>
                </a:lnTo>
                <a:lnTo>
                  <a:pt x="36647" y="4702"/>
                </a:lnTo>
                <a:lnTo>
                  <a:pt x="17589" y="17526"/>
                </a:lnTo>
                <a:lnTo>
                  <a:pt x="4722" y="36540"/>
                </a:lnTo>
                <a:lnTo>
                  <a:pt x="0" y="59817"/>
                </a:lnTo>
                <a:lnTo>
                  <a:pt x="0" y="299593"/>
                </a:lnTo>
                <a:lnTo>
                  <a:pt x="4722" y="322943"/>
                </a:lnTo>
                <a:lnTo>
                  <a:pt x="17589" y="341995"/>
                </a:lnTo>
                <a:lnTo>
                  <a:pt x="36647" y="354832"/>
                </a:lnTo>
                <a:lnTo>
                  <a:pt x="59943" y="359537"/>
                </a:lnTo>
                <a:lnTo>
                  <a:pt x="1020063" y="359537"/>
                </a:lnTo>
                <a:lnTo>
                  <a:pt x="1043414" y="354832"/>
                </a:lnTo>
                <a:lnTo>
                  <a:pt x="1062466" y="341995"/>
                </a:lnTo>
                <a:lnTo>
                  <a:pt x="1075303" y="322943"/>
                </a:lnTo>
                <a:lnTo>
                  <a:pt x="1080007" y="299593"/>
                </a:lnTo>
                <a:lnTo>
                  <a:pt x="1080007" y="59817"/>
                </a:lnTo>
                <a:lnTo>
                  <a:pt x="1075303" y="36540"/>
                </a:lnTo>
                <a:lnTo>
                  <a:pt x="1062466" y="17526"/>
                </a:lnTo>
                <a:lnTo>
                  <a:pt x="1043414" y="4702"/>
                </a:lnTo>
                <a:lnTo>
                  <a:pt x="1020063" y="0"/>
                </a:lnTo>
                <a:close/>
              </a:path>
            </a:pathLst>
          </a:custGeom>
          <a:solidFill>
            <a:srgbClr val="00B7FF"/>
          </a:solidFill>
        </p:spPr>
        <p:txBody>
          <a:bodyPr wrap="square" lIns="0" tIns="0" rIns="0" bIns="0" rtlCol="0"/>
          <a:lstStyle/>
          <a:p>
            <a:endParaRPr sz="1485"/>
          </a:p>
        </p:txBody>
      </p:sp>
      <p:sp>
        <p:nvSpPr>
          <p:cNvPr id="39" name="object 39"/>
          <p:cNvSpPr/>
          <p:nvPr/>
        </p:nvSpPr>
        <p:spPr>
          <a:xfrm>
            <a:off x="7577434" y="5232769"/>
            <a:ext cx="891111" cy="297037"/>
          </a:xfrm>
          <a:custGeom>
            <a:avLst/>
            <a:gdLst/>
            <a:ahLst/>
            <a:cxnLst/>
            <a:rect l="l" t="t" r="r" b="b"/>
            <a:pathLst>
              <a:path w="1080134" h="360045">
                <a:moveTo>
                  <a:pt x="0" y="59817"/>
                </a:moveTo>
                <a:lnTo>
                  <a:pt x="4722" y="36540"/>
                </a:lnTo>
                <a:lnTo>
                  <a:pt x="17589" y="17526"/>
                </a:lnTo>
                <a:lnTo>
                  <a:pt x="36647" y="4702"/>
                </a:lnTo>
                <a:lnTo>
                  <a:pt x="59943" y="0"/>
                </a:lnTo>
                <a:lnTo>
                  <a:pt x="1020063" y="0"/>
                </a:lnTo>
                <a:lnTo>
                  <a:pt x="1043414" y="4702"/>
                </a:lnTo>
                <a:lnTo>
                  <a:pt x="1062466" y="17526"/>
                </a:lnTo>
                <a:lnTo>
                  <a:pt x="1075303" y="36540"/>
                </a:lnTo>
                <a:lnTo>
                  <a:pt x="1080007" y="59817"/>
                </a:lnTo>
                <a:lnTo>
                  <a:pt x="1080007" y="299593"/>
                </a:lnTo>
                <a:lnTo>
                  <a:pt x="1075303" y="322943"/>
                </a:lnTo>
                <a:lnTo>
                  <a:pt x="1062466" y="341995"/>
                </a:lnTo>
                <a:lnTo>
                  <a:pt x="1043414" y="354832"/>
                </a:lnTo>
                <a:lnTo>
                  <a:pt x="1020063" y="359537"/>
                </a:lnTo>
                <a:lnTo>
                  <a:pt x="59943" y="359537"/>
                </a:lnTo>
                <a:lnTo>
                  <a:pt x="36647" y="354832"/>
                </a:lnTo>
                <a:lnTo>
                  <a:pt x="17589" y="341995"/>
                </a:lnTo>
                <a:lnTo>
                  <a:pt x="4722" y="322943"/>
                </a:lnTo>
                <a:lnTo>
                  <a:pt x="0" y="299593"/>
                </a:lnTo>
                <a:lnTo>
                  <a:pt x="0" y="59817"/>
                </a:lnTo>
                <a:close/>
              </a:path>
            </a:pathLst>
          </a:custGeom>
          <a:ln w="15875">
            <a:solidFill>
              <a:srgbClr val="4D4D4F"/>
            </a:solidFill>
          </a:ln>
        </p:spPr>
        <p:txBody>
          <a:bodyPr wrap="square" lIns="0" tIns="0" rIns="0" bIns="0" rtlCol="0"/>
          <a:lstStyle/>
          <a:p>
            <a:endParaRPr sz="1485"/>
          </a:p>
        </p:txBody>
      </p:sp>
      <p:sp>
        <p:nvSpPr>
          <p:cNvPr id="40" name="object 40"/>
          <p:cNvSpPr txBox="1"/>
          <p:nvPr/>
        </p:nvSpPr>
        <p:spPr>
          <a:xfrm>
            <a:off x="7809404" y="5256447"/>
            <a:ext cx="429578" cy="228524"/>
          </a:xfrm>
          <a:prstGeom prst="rect">
            <a:avLst/>
          </a:prstGeom>
        </p:spPr>
        <p:txBody>
          <a:bodyPr vert="horz" wrap="square" lIns="0" tIns="0" rIns="0" bIns="0" rtlCol="0">
            <a:spAutoFit/>
          </a:bodyPr>
          <a:lstStyle/>
          <a:p>
            <a:pPr marL="10478"/>
            <a:r>
              <a:rPr sz="1485" spc="-37" dirty="0">
                <a:solidFill>
                  <a:srgbClr val="FFFFFF"/>
                </a:solidFill>
                <a:latin typeface="Calibri"/>
                <a:cs typeface="Calibri"/>
              </a:rPr>
              <a:t>R</a:t>
            </a:r>
            <a:r>
              <a:rPr sz="1485" dirty="0">
                <a:solidFill>
                  <a:srgbClr val="FFFFFF"/>
                </a:solidFill>
                <a:latin typeface="Calibri"/>
                <a:cs typeface="Calibri"/>
              </a:rPr>
              <a:t>ed</a:t>
            </a:r>
            <a:r>
              <a:rPr sz="1485" spc="-4" dirty="0">
                <a:solidFill>
                  <a:srgbClr val="FFFFFF"/>
                </a:solidFill>
                <a:latin typeface="Calibri"/>
                <a:cs typeface="Calibri"/>
              </a:rPr>
              <a:t>i</a:t>
            </a:r>
            <a:r>
              <a:rPr sz="1485" dirty="0">
                <a:solidFill>
                  <a:srgbClr val="FFFFFF"/>
                </a:solidFill>
                <a:latin typeface="Calibri"/>
                <a:cs typeface="Calibri"/>
              </a:rPr>
              <a:t>s</a:t>
            </a:r>
            <a:endParaRPr sz="1485">
              <a:latin typeface="Calibri"/>
              <a:cs typeface="Calibri"/>
            </a:endParaRPr>
          </a:p>
        </p:txBody>
      </p:sp>
      <p:sp>
        <p:nvSpPr>
          <p:cNvPr id="41" name="object 41"/>
          <p:cNvSpPr/>
          <p:nvPr/>
        </p:nvSpPr>
        <p:spPr>
          <a:xfrm>
            <a:off x="974366" y="3109399"/>
            <a:ext cx="231553" cy="2131647"/>
          </a:xfrm>
          <a:custGeom>
            <a:avLst/>
            <a:gdLst/>
            <a:ahLst/>
            <a:cxnLst/>
            <a:rect l="l" t="t" r="r" b="b"/>
            <a:pathLst>
              <a:path w="280669" h="2583815">
                <a:moveTo>
                  <a:pt x="179501" y="2481707"/>
                </a:moveTo>
                <a:lnTo>
                  <a:pt x="170865" y="2487803"/>
                </a:lnTo>
                <a:lnTo>
                  <a:pt x="169849" y="2493772"/>
                </a:lnTo>
                <a:lnTo>
                  <a:pt x="233222" y="2583434"/>
                </a:lnTo>
                <a:lnTo>
                  <a:pt x="241670" y="2565527"/>
                </a:lnTo>
                <a:lnTo>
                  <a:pt x="222046" y="2565527"/>
                </a:lnTo>
                <a:lnTo>
                  <a:pt x="218998" y="2530325"/>
                </a:lnTo>
                <a:lnTo>
                  <a:pt x="185470" y="2482722"/>
                </a:lnTo>
                <a:lnTo>
                  <a:pt x="179501" y="2481707"/>
                </a:lnTo>
                <a:close/>
              </a:path>
              <a:path w="280669" h="2583815">
                <a:moveTo>
                  <a:pt x="218998" y="2530325"/>
                </a:moveTo>
                <a:lnTo>
                  <a:pt x="222046" y="2565527"/>
                </a:lnTo>
                <a:lnTo>
                  <a:pt x="241096" y="2563876"/>
                </a:lnTo>
                <a:lnTo>
                  <a:pt x="240810" y="2560573"/>
                </a:lnTo>
                <a:lnTo>
                  <a:pt x="222935" y="2560573"/>
                </a:lnTo>
                <a:lnTo>
                  <a:pt x="229912" y="2545821"/>
                </a:lnTo>
                <a:lnTo>
                  <a:pt x="218998" y="2530325"/>
                </a:lnTo>
                <a:close/>
              </a:path>
              <a:path w="280669" h="2583815">
                <a:moveTo>
                  <a:pt x="268528" y="2474086"/>
                </a:moveTo>
                <a:lnTo>
                  <a:pt x="262940" y="2476119"/>
                </a:lnTo>
                <a:lnTo>
                  <a:pt x="260654" y="2480817"/>
                </a:lnTo>
                <a:lnTo>
                  <a:pt x="238043" y="2528629"/>
                </a:lnTo>
                <a:lnTo>
                  <a:pt x="241096" y="2563876"/>
                </a:lnTo>
                <a:lnTo>
                  <a:pt x="222046" y="2565527"/>
                </a:lnTo>
                <a:lnTo>
                  <a:pt x="241670" y="2565527"/>
                </a:lnTo>
                <a:lnTo>
                  <a:pt x="277799" y="2488946"/>
                </a:lnTo>
                <a:lnTo>
                  <a:pt x="280085" y="2484247"/>
                </a:lnTo>
                <a:lnTo>
                  <a:pt x="278053" y="2478532"/>
                </a:lnTo>
                <a:lnTo>
                  <a:pt x="273354" y="2476246"/>
                </a:lnTo>
                <a:lnTo>
                  <a:pt x="268528" y="2474086"/>
                </a:lnTo>
                <a:close/>
              </a:path>
              <a:path w="280669" h="2583815">
                <a:moveTo>
                  <a:pt x="229912" y="2545821"/>
                </a:moveTo>
                <a:lnTo>
                  <a:pt x="222935" y="2560573"/>
                </a:lnTo>
                <a:lnTo>
                  <a:pt x="239318" y="2559177"/>
                </a:lnTo>
                <a:lnTo>
                  <a:pt x="229912" y="2545821"/>
                </a:lnTo>
                <a:close/>
              </a:path>
              <a:path w="280669" h="2583815">
                <a:moveTo>
                  <a:pt x="238043" y="2528629"/>
                </a:moveTo>
                <a:lnTo>
                  <a:pt x="229912" y="2545821"/>
                </a:lnTo>
                <a:lnTo>
                  <a:pt x="239318" y="2559177"/>
                </a:lnTo>
                <a:lnTo>
                  <a:pt x="222935" y="2560573"/>
                </a:lnTo>
                <a:lnTo>
                  <a:pt x="240810" y="2560573"/>
                </a:lnTo>
                <a:lnTo>
                  <a:pt x="238043" y="2528629"/>
                </a:lnTo>
                <a:close/>
              </a:path>
              <a:path w="280669" h="2583815">
                <a:moveTo>
                  <a:pt x="18973" y="0"/>
                </a:moveTo>
                <a:lnTo>
                  <a:pt x="0" y="1650"/>
                </a:lnTo>
                <a:lnTo>
                  <a:pt x="218998" y="2530325"/>
                </a:lnTo>
                <a:lnTo>
                  <a:pt x="229912" y="2545821"/>
                </a:lnTo>
                <a:lnTo>
                  <a:pt x="238043" y="2528629"/>
                </a:lnTo>
                <a:lnTo>
                  <a:pt x="18973" y="0"/>
                </a:lnTo>
                <a:close/>
              </a:path>
            </a:pathLst>
          </a:custGeom>
          <a:solidFill>
            <a:srgbClr val="8F3025"/>
          </a:solidFill>
        </p:spPr>
        <p:txBody>
          <a:bodyPr wrap="square" lIns="0" tIns="0" rIns="0" bIns="0" rtlCol="0"/>
          <a:lstStyle/>
          <a:p>
            <a:endParaRPr sz="1485"/>
          </a:p>
        </p:txBody>
      </p:sp>
      <p:sp>
        <p:nvSpPr>
          <p:cNvPr id="42" name="object 42"/>
          <p:cNvSpPr/>
          <p:nvPr/>
        </p:nvSpPr>
        <p:spPr>
          <a:xfrm>
            <a:off x="976943" y="3104160"/>
            <a:ext cx="2378393" cy="2138982"/>
          </a:xfrm>
          <a:custGeom>
            <a:avLst/>
            <a:gdLst/>
            <a:ahLst/>
            <a:cxnLst/>
            <a:rect l="l" t="t" r="r" b="b"/>
            <a:pathLst>
              <a:path w="2882900" h="2592704">
                <a:moveTo>
                  <a:pt x="2778988" y="2551557"/>
                </a:moveTo>
                <a:lnTo>
                  <a:pt x="2773908" y="2554859"/>
                </a:lnTo>
                <a:lnTo>
                  <a:pt x="2771876" y="2565146"/>
                </a:lnTo>
                <a:lnTo>
                  <a:pt x="2775178" y="2570226"/>
                </a:lnTo>
                <a:lnTo>
                  <a:pt x="2882620" y="2592451"/>
                </a:lnTo>
                <a:lnTo>
                  <a:pt x="2880872" y="2586990"/>
                </a:lnTo>
                <a:lnTo>
                  <a:pt x="2862300" y="2586990"/>
                </a:lnTo>
                <a:lnTo>
                  <a:pt x="2835949" y="2563304"/>
                </a:lnTo>
                <a:lnTo>
                  <a:pt x="2784195" y="2552572"/>
                </a:lnTo>
                <a:lnTo>
                  <a:pt x="2778988" y="2551557"/>
                </a:lnTo>
                <a:close/>
              </a:path>
              <a:path w="2882900" h="2592704">
                <a:moveTo>
                  <a:pt x="2835949" y="2563304"/>
                </a:moveTo>
                <a:lnTo>
                  <a:pt x="2862300" y="2586990"/>
                </a:lnTo>
                <a:lnTo>
                  <a:pt x="2866155" y="2582672"/>
                </a:lnTo>
                <a:lnTo>
                  <a:pt x="2859506" y="2582672"/>
                </a:lnTo>
                <a:lnTo>
                  <a:pt x="2854530" y="2567157"/>
                </a:lnTo>
                <a:lnTo>
                  <a:pt x="2835949" y="2563304"/>
                </a:lnTo>
                <a:close/>
              </a:path>
              <a:path w="2882900" h="2592704">
                <a:moveTo>
                  <a:pt x="2843758" y="2485135"/>
                </a:moveTo>
                <a:lnTo>
                  <a:pt x="2838805" y="2486660"/>
                </a:lnTo>
                <a:lnTo>
                  <a:pt x="2833725" y="2488310"/>
                </a:lnTo>
                <a:lnTo>
                  <a:pt x="2830931" y="2493645"/>
                </a:lnTo>
                <a:lnTo>
                  <a:pt x="2832582" y="2498725"/>
                </a:lnTo>
                <a:lnTo>
                  <a:pt x="2848766" y="2549185"/>
                </a:lnTo>
                <a:lnTo>
                  <a:pt x="2875000" y="2572766"/>
                </a:lnTo>
                <a:lnTo>
                  <a:pt x="2862300" y="2586990"/>
                </a:lnTo>
                <a:lnTo>
                  <a:pt x="2880872" y="2586990"/>
                </a:lnTo>
                <a:lnTo>
                  <a:pt x="2850743" y="2492883"/>
                </a:lnTo>
                <a:lnTo>
                  <a:pt x="2849092" y="2487803"/>
                </a:lnTo>
                <a:lnTo>
                  <a:pt x="2843758" y="2485135"/>
                </a:lnTo>
                <a:close/>
              </a:path>
              <a:path w="2882900" h="2592704">
                <a:moveTo>
                  <a:pt x="2854530" y="2567157"/>
                </a:moveTo>
                <a:lnTo>
                  <a:pt x="2859506" y="2582672"/>
                </a:lnTo>
                <a:lnTo>
                  <a:pt x="2870555" y="2570479"/>
                </a:lnTo>
                <a:lnTo>
                  <a:pt x="2854530" y="2567157"/>
                </a:lnTo>
                <a:close/>
              </a:path>
              <a:path w="2882900" h="2592704">
                <a:moveTo>
                  <a:pt x="2848766" y="2549185"/>
                </a:moveTo>
                <a:lnTo>
                  <a:pt x="2854530" y="2567157"/>
                </a:lnTo>
                <a:lnTo>
                  <a:pt x="2870555" y="2570479"/>
                </a:lnTo>
                <a:lnTo>
                  <a:pt x="2859506" y="2582672"/>
                </a:lnTo>
                <a:lnTo>
                  <a:pt x="2866155" y="2582672"/>
                </a:lnTo>
                <a:lnTo>
                  <a:pt x="2875000" y="2572766"/>
                </a:lnTo>
                <a:lnTo>
                  <a:pt x="2848766" y="2549185"/>
                </a:lnTo>
                <a:close/>
              </a:path>
              <a:path w="2882900" h="2592704">
                <a:moveTo>
                  <a:pt x="12725" y="0"/>
                </a:moveTo>
                <a:lnTo>
                  <a:pt x="0" y="14224"/>
                </a:lnTo>
                <a:lnTo>
                  <a:pt x="2835949" y="2563304"/>
                </a:lnTo>
                <a:lnTo>
                  <a:pt x="2854530" y="2567157"/>
                </a:lnTo>
                <a:lnTo>
                  <a:pt x="2848766" y="2549185"/>
                </a:lnTo>
                <a:lnTo>
                  <a:pt x="12725" y="0"/>
                </a:lnTo>
                <a:close/>
              </a:path>
            </a:pathLst>
          </a:custGeom>
          <a:solidFill>
            <a:srgbClr val="8F3025"/>
          </a:solidFill>
        </p:spPr>
        <p:txBody>
          <a:bodyPr wrap="square" lIns="0" tIns="0" rIns="0" bIns="0" rtlCol="0"/>
          <a:lstStyle/>
          <a:p>
            <a:endParaRPr sz="1485"/>
          </a:p>
        </p:txBody>
      </p:sp>
      <p:sp>
        <p:nvSpPr>
          <p:cNvPr id="43" name="object 43"/>
          <p:cNvSpPr/>
          <p:nvPr/>
        </p:nvSpPr>
        <p:spPr>
          <a:xfrm>
            <a:off x="978914" y="3102902"/>
            <a:ext cx="4636294" cy="2145268"/>
          </a:xfrm>
          <a:custGeom>
            <a:avLst/>
            <a:gdLst/>
            <a:ahLst/>
            <a:cxnLst/>
            <a:rect l="l" t="t" r="r" b="b"/>
            <a:pathLst>
              <a:path w="5619750" h="2600325">
                <a:moveTo>
                  <a:pt x="5566509" y="2575454"/>
                </a:moveTo>
                <a:lnTo>
                  <a:pt x="5508624" y="2581147"/>
                </a:lnTo>
                <a:lnTo>
                  <a:pt x="5504815" y="2585720"/>
                </a:lnTo>
                <a:lnTo>
                  <a:pt x="5505831" y="2596260"/>
                </a:lnTo>
                <a:lnTo>
                  <a:pt x="5510403" y="2600071"/>
                </a:lnTo>
                <a:lnTo>
                  <a:pt x="5610637" y="2590291"/>
                </a:lnTo>
                <a:lnTo>
                  <a:pt x="5598795" y="2590291"/>
                </a:lnTo>
                <a:lnTo>
                  <a:pt x="5566509" y="2575454"/>
                </a:lnTo>
                <a:close/>
              </a:path>
              <a:path w="5619750" h="2600325">
                <a:moveTo>
                  <a:pt x="5585342" y="2573601"/>
                </a:moveTo>
                <a:lnTo>
                  <a:pt x="5566509" y="2575454"/>
                </a:lnTo>
                <a:lnTo>
                  <a:pt x="5598795" y="2590291"/>
                </a:lnTo>
                <a:lnTo>
                  <a:pt x="5600289" y="2586990"/>
                </a:lnTo>
                <a:lnTo>
                  <a:pt x="5594731" y="2586990"/>
                </a:lnTo>
                <a:lnTo>
                  <a:pt x="5585342" y="2573601"/>
                </a:lnTo>
                <a:close/>
              </a:path>
              <a:path w="5619750" h="2600325">
                <a:moveTo>
                  <a:pt x="5550662" y="2498471"/>
                </a:moveTo>
                <a:lnTo>
                  <a:pt x="5542025" y="2504566"/>
                </a:lnTo>
                <a:lnTo>
                  <a:pt x="5541010" y="2510409"/>
                </a:lnTo>
                <a:lnTo>
                  <a:pt x="5574469" y="2558095"/>
                </a:lnTo>
                <a:lnTo>
                  <a:pt x="5606669" y="2572893"/>
                </a:lnTo>
                <a:lnTo>
                  <a:pt x="5598795" y="2590291"/>
                </a:lnTo>
                <a:lnTo>
                  <a:pt x="5610637" y="2590291"/>
                </a:lnTo>
                <a:lnTo>
                  <a:pt x="5619749" y="2589403"/>
                </a:lnTo>
                <a:lnTo>
                  <a:pt x="5556631" y="2499487"/>
                </a:lnTo>
                <a:lnTo>
                  <a:pt x="5550662" y="2498471"/>
                </a:lnTo>
                <a:close/>
              </a:path>
              <a:path w="5619750" h="2600325">
                <a:moveTo>
                  <a:pt x="5601589" y="2572004"/>
                </a:moveTo>
                <a:lnTo>
                  <a:pt x="5585342" y="2573601"/>
                </a:lnTo>
                <a:lnTo>
                  <a:pt x="5594731" y="2586990"/>
                </a:lnTo>
                <a:lnTo>
                  <a:pt x="5601589" y="2572004"/>
                </a:lnTo>
                <a:close/>
              </a:path>
              <a:path w="5619750" h="2600325">
                <a:moveTo>
                  <a:pt x="5604734" y="2572004"/>
                </a:moveTo>
                <a:lnTo>
                  <a:pt x="5601589" y="2572004"/>
                </a:lnTo>
                <a:lnTo>
                  <a:pt x="5594731" y="2586990"/>
                </a:lnTo>
                <a:lnTo>
                  <a:pt x="5600289" y="2586990"/>
                </a:lnTo>
                <a:lnTo>
                  <a:pt x="5606669" y="2572893"/>
                </a:lnTo>
                <a:lnTo>
                  <a:pt x="5604734" y="2572004"/>
                </a:lnTo>
                <a:close/>
              </a:path>
              <a:path w="5619750" h="2600325">
                <a:moveTo>
                  <a:pt x="7950" y="0"/>
                </a:moveTo>
                <a:lnTo>
                  <a:pt x="0" y="17272"/>
                </a:lnTo>
                <a:lnTo>
                  <a:pt x="5566509" y="2575454"/>
                </a:lnTo>
                <a:lnTo>
                  <a:pt x="5585342" y="2573601"/>
                </a:lnTo>
                <a:lnTo>
                  <a:pt x="5574469" y="2558095"/>
                </a:lnTo>
                <a:lnTo>
                  <a:pt x="7950" y="0"/>
                </a:lnTo>
                <a:close/>
              </a:path>
              <a:path w="5619750" h="2600325">
                <a:moveTo>
                  <a:pt x="5574469" y="2558095"/>
                </a:moveTo>
                <a:lnTo>
                  <a:pt x="5585342" y="2573601"/>
                </a:lnTo>
                <a:lnTo>
                  <a:pt x="5601589" y="2572004"/>
                </a:lnTo>
                <a:lnTo>
                  <a:pt x="5604734" y="2572004"/>
                </a:lnTo>
                <a:lnTo>
                  <a:pt x="5574469" y="2558095"/>
                </a:lnTo>
                <a:close/>
              </a:path>
            </a:pathLst>
          </a:custGeom>
          <a:solidFill>
            <a:srgbClr val="8F3025"/>
          </a:solidFill>
        </p:spPr>
        <p:txBody>
          <a:bodyPr wrap="square" lIns="0" tIns="0" rIns="0" bIns="0" rtlCol="0"/>
          <a:lstStyle/>
          <a:p>
            <a:endParaRPr sz="1485"/>
          </a:p>
        </p:txBody>
      </p:sp>
      <p:sp>
        <p:nvSpPr>
          <p:cNvPr id="44" name="object 44"/>
          <p:cNvSpPr/>
          <p:nvPr/>
        </p:nvSpPr>
        <p:spPr>
          <a:xfrm>
            <a:off x="979920" y="3102482"/>
            <a:ext cx="7043499" cy="2160461"/>
          </a:xfrm>
          <a:custGeom>
            <a:avLst/>
            <a:gdLst/>
            <a:ahLst/>
            <a:cxnLst/>
            <a:rect l="l" t="t" r="r" b="b"/>
            <a:pathLst>
              <a:path w="8537575" h="2618740">
                <a:moveTo>
                  <a:pt x="8482377" y="2586424"/>
                </a:moveTo>
                <a:lnTo>
                  <a:pt x="8430945" y="2598674"/>
                </a:lnTo>
                <a:lnTo>
                  <a:pt x="8425865" y="2599944"/>
                </a:lnTo>
                <a:lnTo>
                  <a:pt x="8422690" y="2605024"/>
                </a:lnTo>
                <a:lnTo>
                  <a:pt x="8423960" y="2610231"/>
                </a:lnTo>
                <a:lnTo>
                  <a:pt x="8425103" y="2615311"/>
                </a:lnTo>
                <a:lnTo>
                  <a:pt x="8430310" y="2618486"/>
                </a:lnTo>
                <a:lnTo>
                  <a:pt x="8435390" y="2617216"/>
                </a:lnTo>
                <a:lnTo>
                  <a:pt x="8521139" y="2596769"/>
                </a:lnTo>
                <a:lnTo>
                  <a:pt x="8516543" y="2596769"/>
                </a:lnTo>
                <a:lnTo>
                  <a:pt x="8482377" y="2586424"/>
                </a:lnTo>
                <a:close/>
              </a:path>
              <a:path w="8537575" h="2618740">
                <a:moveTo>
                  <a:pt x="8500861" y="2582022"/>
                </a:moveTo>
                <a:lnTo>
                  <a:pt x="8482377" y="2586424"/>
                </a:lnTo>
                <a:lnTo>
                  <a:pt x="8516543" y="2596769"/>
                </a:lnTo>
                <a:lnTo>
                  <a:pt x="8517378" y="2593975"/>
                </a:lnTo>
                <a:lnTo>
                  <a:pt x="8511971" y="2593975"/>
                </a:lnTo>
                <a:lnTo>
                  <a:pt x="8500861" y="2582022"/>
                </a:lnTo>
                <a:close/>
              </a:path>
              <a:path w="8537575" h="2618740">
                <a:moveTo>
                  <a:pt x="8456345" y="2512314"/>
                </a:moveTo>
                <a:lnTo>
                  <a:pt x="8452408" y="2515870"/>
                </a:lnTo>
                <a:lnTo>
                  <a:pt x="8448598" y="2519553"/>
                </a:lnTo>
                <a:lnTo>
                  <a:pt x="8448344" y="2525522"/>
                </a:lnTo>
                <a:lnTo>
                  <a:pt x="8488000" y="2568185"/>
                </a:lnTo>
                <a:lnTo>
                  <a:pt x="8522004" y="2578481"/>
                </a:lnTo>
                <a:lnTo>
                  <a:pt x="8516543" y="2596769"/>
                </a:lnTo>
                <a:lnTo>
                  <a:pt x="8521139" y="2596769"/>
                </a:lnTo>
                <a:lnTo>
                  <a:pt x="8537117" y="2592959"/>
                </a:lnTo>
                <a:lnTo>
                  <a:pt x="8462314" y="2512568"/>
                </a:lnTo>
                <a:lnTo>
                  <a:pt x="8456345" y="2512314"/>
                </a:lnTo>
                <a:close/>
              </a:path>
              <a:path w="8537575" h="2618740">
                <a:moveTo>
                  <a:pt x="8516797" y="2578227"/>
                </a:moveTo>
                <a:lnTo>
                  <a:pt x="8500861" y="2582022"/>
                </a:lnTo>
                <a:lnTo>
                  <a:pt x="8511971" y="2593975"/>
                </a:lnTo>
                <a:lnTo>
                  <a:pt x="8516797" y="2578227"/>
                </a:lnTo>
                <a:close/>
              </a:path>
              <a:path w="8537575" h="2618740">
                <a:moveTo>
                  <a:pt x="8521165" y="2578227"/>
                </a:moveTo>
                <a:lnTo>
                  <a:pt x="8516797" y="2578227"/>
                </a:lnTo>
                <a:lnTo>
                  <a:pt x="8511971" y="2593975"/>
                </a:lnTo>
                <a:lnTo>
                  <a:pt x="8517378" y="2593975"/>
                </a:lnTo>
                <a:lnTo>
                  <a:pt x="8522004" y="2578481"/>
                </a:lnTo>
                <a:lnTo>
                  <a:pt x="8521165" y="2578227"/>
                </a:lnTo>
                <a:close/>
              </a:path>
              <a:path w="8537575" h="2618740">
                <a:moveTo>
                  <a:pt x="5511" y="0"/>
                </a:moveTo>
                <a:lnTo>
                  <a:pt x="0" y="18287"/>
                </a:lnTo>
                <a:lnTo>
                  <a:pt x="8482377" y="2586424"/>
                </a:lnTo>
                <a:lnTo>
                  <a:pt x="8500861" y="2582022"/>
                </a:lnTo>
                <a:lnTo>
                  <a:pt x="8488000" y="2568185"/>
                </a:lnTo>
                <a:lnTo>
                  <a:pt x="5511" y="0"/>
                </a:lnTo>
                <a:close/>
              </a:path>
              <a:path w="8537575" h="2618740">
                <a:moveTo>
                  <a:pt x="8488000" y="2568185"/>
                </a:moveTo>
                <a:lnTo>
                  <a:pt x="8500861" y="2582022"/>
                </a:lnTo>
                <a:lnTo>
                  <a:pt x="8516797" y="2578227"/>
                </a:lnTo>
                <a:lnTo>
                  <a:pt x="8521165" y="2578227"/>
                </a:lnTo>
                <a:lnTo>
                  <a:pt x="8488000" y="2568185"/>
                </a:lnTo>
                <a:close/>
              </a:path>
            </a:pathLst>
          </a:custGeom>
          <a:solidFill>
            <a:srgbClr val="8F3025"/>
          </a:solidFill>
        </p:spPr>
        <p:txBody>
          <a:bodyPr wrap="square" lIns="0" tIns="0" rIns="0" bIns="0" rtlCol="0"/>
          <a:lstStyle/>
          <a:p>
            <a:endParaRPr sz="1485"/>
          </a:p>
        </p:txBody>
      </p:sp>
      <p:sp>
        <p:nvSpPr>
          <p:cNvPr id="45" name="object 45"/>
          <p:cNvSpPr/>
          <p:nvPr/>
        </p:nvSpPr>
        <p:spPr>
          <a:xfrm>
            <a:off x="2305052" y="2940815"/>
            <a:ext cx="1318593" cy="259842"/>
          </a:xfrm>
          <a:custGeom>
            <a:avLst/>
            <a:gdLst/>
            <a:ahLst/>
            <a:cxnLst/>
            <a:rect l="l" t="t" r="r" b="b"/>
            <a:pathLst>
              <a:path w="1598295" h="314960">
                <a:moveTo>
                  <a:pt x="1548002" y="0"/>
                </a:moveTo>
                <a:lnTo>
                  <a:pt x="4318" y="0"/>
                </a:lnTo>
                <a:lnTo>
                  <a:pt x="0" y="4191"/>
                </a:lnTo>
                <a:lnTo>
                  <a:pt x="0" y="314833"/>
                </a:lnTo>
                <a:lnTo>
                  <a:pt x="19050" y="314833"/>
                </a:lnTo>
                <a:lnTo>
                  <a:pt x="19050" y="19050"/>
                </a:lnTo>
                <a:lnTo>
                  <a:pt x="9525" y="19050"/>
                </a:lnTo>
                <a:lnTo>
                  <a:pt x="19050" y="9525"/>
                </a:lnTo>
                <a:lnTo>
                  <a:pt x="1552194" y="9525"/>
                </a:lnTo>
                <a:lnTo>
                  <a:pt x="1552194" y="4191"/>
                </a:lnTo>
                <a:lnTo>
                  <a:pt x="1548002" y="0"/>
                </a:lnTo>
                <a:close/>
              </a:path>
              <a:path w="1598295" h="314960">
                <a:moveTo>
                  <a:pt x="1497964" y="196087"/>
                </a:moveTo>
                <a:lnTo>
                  <a:pt x="1493392" y="198755"/>
                </a:lnTo>
                <a:lnTo>
                  <a:pt x="1488948" y="201422"/>
                </a:lnTo>
                <a:lnTo>
                  <a:pt x="1487424" y="207263"/>
                </a:lnTo>
                <a:lnTo>
                  <a:pt x="1489964" y="211836"/>
                </a:lnTo>
                <a:lnTo>
                  <a:pt x="1542669" y="302133"/>
                </a:lnTo>
                <a:lnTo>
                  <a:pt x="1553714" y="283210"/>
                </a:lnTo>
                <a:lnTo>
                  <a:pt x="1533144" y="283210"/>
                </a:lnTo>
                <a:lnTo>
                  <a:pt x="1533144" y="247904"/>
                </a:lnTo>
                <a:lnTo>
                  <a:pt x="1503807" y="197612"/>
                </a:lnTo>
                <a:lnTo>
                  <a:pt x="1497964" y="196087"/>
                </a:lnTo>
                <a:close/>
              </a:path>
              <a:path w="1598295" h="314960">
                <a:moveTo>
                  <a:pt x="1533144" y="247904"/>
                </a:moveTo>
                <a:lnTo>
                  <a:pt x="1533144" y="283210"/>
                </a:lnTo>
                <a:lnTo>
                  <a:pt x="1552194" y="283210"/>
                </a:lnTo>
                <a:lnTo>
                  <a:pt x="1552194" y="278384"/>
                </a:lnTo>
                <a:lnTo>
                  <a:pt x="1534414" y="278384"/>
                </a:lnTo>
                <a:lnTo>
                  <a:pt x="1542669" y="264232"/>
                </a:lnTo>
                <a:lnTo>
                  <a:pt x="1533144" y="247904"/>
                </a:lnTo>
                <a:close/>
              </a:path>
              <a:path w="1598295" h="314960">
                <a:moveTo>
                  <a:pt x="1587373" y="196087"/>
                </a:moveTo>
                <a:lnTo>
                  <a:pt x="1581530" y="197612"/>
                </a:lnTo>
                <a:lnTo>
                  <a:pt x="1552194" y="247904"/>
                </a:lnTo>
                <a:lnTo>
                  <a:pt x="1552194" y="283210"/>
                </a:lnTo>
                <a:lnTo>
                  <a:pt x="1553714" y="283210"/>
                </a:lnTo>
                <a:lnTo>
                  <a:pt x="1598040" y="207263"/>
                </a:lnTo>
                <a:lnTo>
                  <a:pt x="1596516" y="201422"/>
                </a:lnTo>
                <a:lnTo>
                  <a:pt x="1587373" y="196087"/>
                </a:lnTo>
                <a:close/>
              </a:path>
              <a:path w="1598295" h="314960">
                <a:moveTo>
                  <a:pt x="1542669" y="264232"/>
                </a:moveTo>
                <a:lnTo>
                  <a:pt x="1534414" y="278384"/>
                </a:lnTo>
                <a:lnTo>
                  <a:pt x="1550924" y="278384"/>
                </a:lnTo>
                <a:lnTo>
                  <a:pt x="1542669" y="264232"/>
                </a:lnTo>
                <a:close/>
              </a:path>
              <a:path w="1598295" h="314960">
                <a:moveTo>
                  <a:pt x="1552194" y="247904"/>
                </a:moveTo>
                <a:lnTo>
                  <a:pt x="1542669" y="264232"/>
                </a:lnTo>
                <a:lnTo>
                  <a:pt x="1550924" y="278384"/>
                </a:lnTo>
                <a:lnTo>
                  <a:pt x="1552194" y="278384"/>
                </a:lnTo>
                <a:lnTo>
                  <a:pt x="1552194" y="247904"/>
                </a:lnTo>
                <a:close/>
              </a:path>
              <a:path w="1598295" h="314960">
                <a:moveTo>
                  <a:pt x="1533144" y="9525"/>
                </a:moveTo>
                <a:lnTo>
                  <a:pt x="1533144" y="247904"/>
                </a:lnTo>
                <a:lnTo>
                  <a:pt x="1542669" y="264232"/>
                </a:lnTo>
                <a:lnTo>
                  <a:pt x="1552194" y="247903"/>
                </a:lnTo>
                <a:lnTo>
                  <a:pt x="1552194" y="19050"/>
                </a:lnTo>
                <a:lnTo>
                  <a:pt x="1542669" y="19050"/>
                </a:lnTo>
                <a:lnTo>
                  <a:pt x="1533144" y="9525"/>
                </a:lnTo>
                <a:close/>
              </a:path>
              <a:path w="1598295" h="314960">
                <a:moveTo>
                  <a:pt x="19050" y="9525"/>
                </a:moveTo>
                <a:lnTo>
                  <a:pt x="9525" y="19050"/>
                </a:lnTo>
                <a:lnTo>
                  <a:pt x="19050" y="19050"/>
                </a:lnTo>
                <a:lnTo>
                  <a:pt x="19050" y="9525"/>
                </a:lnTo>
                <a:close/>
              </a:path>
              <a:path w="1598295" h="314960">
                <a:moveTo>
                  <a:pt x="1533144" y="9525"/>
                </a:moveTo>
                <a:lnTo>
                  <a:pt x="19050" y="9525"/>
                </a:lnTo>
                <a:lnTo>
                  <a:pt x="19050" y="19050"/>
                </a:lnTo>
                <a:lnTo>
                  <a:pt x="1533144" y="19050"/>
                </a:lnTo>
                <a:lnTo>
                  <a:pt x="1533144" y="9525"/>
                </a:lnTo>
                <a:close/>
              </a:path>
              <a:path w="1598295" h="314960">
                <a:moveTo>
                  <a:pt x="1552194" y="9525"/>
                </a:moveTo>
                <a:lnTo>
                  <a:pt x="1533144" y="9525"/>
                </a:lnTo>
                <a:lnTo>
                  <a:pt x="1542669" y="19050"/>
                </a:lnTo>
                <a:lnTo>
                  <a:pt x="1552194" y="19050"/>
                </a:lnTo>
                <a:lnTo>
                  <a:pt x="1552194" y="9525"/>
                </a:lnTo>
                <a:close/>
              </a:path>
            </a:pathLst>
          </a:custGeom>
          <a:solidFill>
            <a:srgbClr val="8F3025"/>
          </a:solidFill>
        </p:spPr>
        <p:txBody>
          <a:bodyPr wrap="square" lIns="0" tIns="0" rIns="0" bIns="0" rtlCol="0"/>
          <a:lstStyle/>
          <a:p>
            <a:endParaRPr sz="1485"/>
          </a:p>
        </p:txBody>
      </p:sp>
      <p:sp>
        <p:nvSpPr>
          <p:cNvPr id="46" name="object 46"/>
          <p:cNvSpPr/>
          <p:nvPr/>
        </p:nvSpPr>
        <p:spPr>
          <a:xfrm>
            <a:off x="1427664" y="2944901"/>
            <a:ext cx="785813" cy="255651"/>
          </a:xfrm>
          <a:custGeom>
            <a:avLst/>
            <a:gdLst/>
            <a:ahLst/>
            <a:cxnLst/>
            <a:rect l="l" t="t" r="r" b="b"/>
            <a:pathLst>
              <a:path w="952500" h="309880">
                <a:moveTo>
                  <a:pt x="851662" y="211073"/>
                </a:moveTo>
                <a:lnTo>
                  <a:pt x="847471" y="214375"/>
                </a:lnTo>
                <a:lnTo>
                  <a:pt x="843407" y="217677"/>
                </a:lnTo>
                <a:lnTo>
                  <a:pt x="842645" y="223646"/>
                </a:lnTo>
                <a:lnTo>
                  <a:pt x="845947" y="227710"/>
                </a:lnTo>
                <a:lnTo>
                  <a:pt x="910590" y="309879"/>
                </a:lnTo>
                <a:lnTo>
                  <a:pt x="918286" y="291083"/>
                </a:lnTo>
                <a:lnTo>
                  <a:pt x="898525" y="291083"/>
                </a:lnTo>
                <a:lnTo>
                  <a:pt x="898525" y="263670"/>
                </a:lnTo>
                <a:lnTo>
                  <a:pt x="857631" y="211835"/>
                </a:lnTo>
                <a:lnTo>
                  <a:pt x="851662" y="211073"/>
                </a:lnTo>
                <a:close/>
              </a:path>
              <a:path w="952500" h="309880">
                <a:moveTo>
                  <a:pt x="898525" y="263670"/>
                </a:moveTo>
                <a:lnTo>
                  <a:pt x="898525" y="291083"/>
                </a:lnTo>
                <a:lnTo>
                  <a:pt x="917575" y="291083"/>
                </a:lnTo>
                <a:lnTo>
                  <a:pt x="917575" y="287527"/>
                </a:lnTo>
                <a:lnTo>
                  <a:pt x="899160" y="287527"/>
                </a:lnTo>
                <a:lnTo>
                  <a:pt x="905369" y="272346"/>
                </a:lnTo>
                <a:lnTo>
                  <a:pt x="898525" y="263670"/>
                </a:lnTo>
                <a:close/>
              </a:path>
              <a:path w="952500" h="309880">
                <a:moveTo>
                  <a:pt x="940181" y="198754"/>
                </a:moveTo>
                <a:lnTo>
                  <a:pt x="934593" y="201040"/>
                </a:lnTo>
                <a:lnTo>
                  <a:pt x="932561" y="205866"/>
                </a:lnTo>
                <a:lnTo>
                  <a:pt x="917575" y="242505"/>
                </a:lnTo>
                <a:lnTo>
                  <a:pt x="917575" y="291083"/>
                </a:lnTo>
                <a:lnTo>
                  <a:pt x="918286" y="291083"/>
                </a:lnTo>
                <a:lnTo>
                  <a:pt x="950214" y="213105"/>
                </a:lnTo>
                <a:lnTo>
                  <a:pt x="952246" y="208279"/>
                </a:lnTo>
                <a:lnTo>
                  <a:pt x="949960" y="202691"/>
                </a:lnTo>
                <a:lnTo>
                  <a:pt x="945007" y="200659"/>
                </a:lnTo>
                <a:lnTo>
                  <a:pt x="940181" y="198754"/>
                </a:lnTo>
                <a:close/>
              </a:path>
              <a:path w="952500" h="309880">
                <a:moveTo>
                  <a:pt x="905369" y="272346"/>
                </a:moveTo>
                <a:lnTo>
                  <a:pt x="899160" y="287527"/>
                </a:lnTo>
                <a:lnTo>
                  <a:pt x="915543" y="285241"/>
                </a:lnTo>
                <a:lnTo>
                  <a:pt x="905369" y="272346"/>
                </a:lnTo>
                <a:close/>
              </a:path>
              <a:path w="952500" h="309880">
                <a:moveTo>
                  <a:pt x="917575" y="242505"/>
                </a:moveTo>
                <a:lnTo>
                  <a:pt x="905369" y="272346"/>
                </a:lnTo>
                <a:lnTo>
                  <a:pt x="915543" y="285241"/>
                </a:lnTo>
                <a:lnTo>
                  <a:pt x="899160" y="287527"/>
                </a:lnTo>
                <a:lnTo>
                  <a:pt x="917575" y="287527"/>
                </a:lnTo>
                <a:lnTo>
                  <a:pt x="917575" y="242505"/>
                </a:lnTo>
                <a:close/>
              </a:path>
              <a:path w="952500" h="309880">
                <a:moveTo>
                  <a:pt x="898525" y="9525"/>
                </a:moveTo>
                <a:lnTo>
                  <a:pt x="898525" y="263670"/>
                </a:lnTo>
                <a:lnTo>
                  <a:pt x="905369" y="272346"/>
                </a:lnTo>
                <a:lnTo>
                  <a:pt x="917575" y="242505"/>
                </a:lnTo>
                <a:lnTo>
                  <a:pt x="917575" y="19050"/>
                </a:lnTo>
                <a:lnTo>
                  <a:pt x="908050" y="19050"/>
                </a:lnTo>
                <a:lnTo>
                  <a:pt x="898525" y="9525"/>
                </a:lnTo>
                <a:close/>
              </a:path>
              <a:path w="952500" h="309880">
                <a:moveTo>
                  <a:pt x="913257" y="0"/>
                </a:moveTo>
                <a:lnTo>
                  <a:pt x="0" y="0"/>
                </a:lnTo>
                <a:lnTo>
                  <a:pt x="0" y="19050"/>
                </a:lnTo>
                <a:lnTo>
                  <a:pt x="898525" y="19050"/>
                </a:lnTo>
                <a:lnTo>
                  <a:pt x="898525" y="9525"/>
                </a:lnTo>
                <a:lnTo>
                  <a:pt x="917575" y="9525"/>
                </a:lnTo>
                <a:lnTo>
                  <a:pt x="917575" y="4190"/>
                </a:lnTo>
                <a:lnTo>
                  <a:pt x="913257" y="0"/>
                </a:lnTo>
                <a:close/>
              </a:path>
              <a:path w="952500" h="309880">
                <a:moveTo>
                  <a:pt x="917575" y="9525"/>
                </a:moveTo>
                <a:lnTo>
                  <a:pt x="898525" y="9525"/>
                </a:lnTo>
                <a:lnTo>
                  <a:pt x="908050" y="19050"/>
                </a:lnTo>
                <a:lnTo>
                  <a:pt x="917575" y="19050"/>
                </a:lnTo>
                <a:lnTo>
                  <a:pt x="917575" y="9525"/>
                </a:lnTo>
                <a:close/>
              </a:path>
            </a:pathLst>
          </a:custGeom>
          <a:solidFill>
            <a:srgbClr val="8F3025"/>
          </a:solidFill>
        </p:spPr>
        <p:txBody>
          <a:bodyPr wrap="square" lIns="0" tIns="0" rIns="0" bIns="0" rtlCol="0"/>
          <a:lstStyle/>
          <a:p>
            <a:endParaRPr sz="1485"/>
          </a:p>
        </p:txBody>
      </p:sp>
      <p:sp>
        <p:nvSpPr>
          <p:cNvPr id="47" name="object 47"/>
          <p:cNvSpPr txBox="1">
            <a:spLocks noGrp="1"/>
          </p:cNvSpPr>
          <p:nvPr>
            <p:ph type="sldNum" sz="quarter" idx="7"/>
          </p:nvPr>
        </p:nvSpPr>
        <p:spPr>
          <a:xfrm>
            <a:off x="7929372" y="8322737"/>
            <a:ext cx="2581656" cy="115416"/>
          </a:xfrm>
          <a:prstGeom prst="rect">
            <a:avLst/>
          </a:prstGeom>
        </p:spPr>
        <p:txBody>
          <a:bodyPr vert="horz" wrap="square" lIns="0" tIns="0" rIns="0" bIns="0" rtlCol="0" anchor="ctr">
            <a:spAutoFit/>
          </a:bodyPr>
          <a:lstStyle/>
          <a:p>
            <a:pPr marL="20955">
              <a:lnSpc>
                <a:spcPts val="915"/>
              </a:lnSpc>
            </a:pPr>
            <a:fld id="{81D60167-4931-47E6-BA6A-407CBD079E47}" type="slidenum">
              <a:rPr spc="4" dirty="0"/>
              <a:pPr marL="20955">
                <a:lnSpc>
                  <a:spcPts val="915"/>
                </a:lnSpc>
              </a:pPr>
              <a:t>44</a:t>
            </a:fld>
            <a:endParaRPr spc="4" dirty="0"/>
          </a:p>
        </p:txBody>
      </p:sp>
    </p:spTree>
    <p:extLst>
      <p:ext uri="{BB962C8B-B14F-4D97-AF65-F5344CB8AC3E}">
        <p14:creationId xmlns:p14="http://schemas.microsoft.com/office/powerpoint/2010/main" val="20891958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29176" y="4835042"/>
            <a:ext cx="2227517" cy="1188149"/>
          </a:xfrm>
          <a:custGeom>
            <a:avLst/>
            <a:gdLst/>
            <a:ahLst/>
            <a:cxnLst/>
            <a:rect l="l" t="t" r="r" b="b"/>
            <a:pathLst>
              <a:path w="2700020" h="1440179">
                <a:moveTo>
                  <a:pt x="2459990" y="0"/>
                </a:moveTo>
                <a:lnTo>
                  <a:pt x="240030" y="0"/>
                </a:lnTo>
                <a:lnTo>
                  <a:pt x="191648" y="4875"/>
                </a:lnTo>
                <a:lnTo>
                  <a:pt x="146589" y="18859"/>
                </a:lnTo>
                <a:lnTo>
                  <a:pt x="105816" y="40987"/>
                </a:lnTo>
                <a:lnTo>
                  <a:pt x="70294" y="70294"/>
                </a:lnTo>
                <a:lnTo>
                  <a:pt x="40987" y="105816"/>
                </a:lnTo>
                <a:lnTo>
                  <a:pt x="18859" y="146589"/>
                </a:lnTo>
                <a:lnTo>
                  <a:pt x="4875" y="191648"/>
                </a:lnTo>
                <a:lnTo>
                  <a:pt x="0" y="240030"/>
                </a:lnTo>
                <a:lnTo>
                  <a:pt x="0" y="1200010"/>
                </a:lnTo>
                <a:lnTo>
                  <a:pt x="4875" y="1248379"/>
                </a:lnTo>
                <a:lnTo>
                  <a:pt x="18859" y="1293430"/>
                </a:lnTo>
                <a:lnTo>
                  <a:pt x="40987" y="1334198"/>
                </a:lnTo>
                <a:lnTo>
                  <a:pt x="70294" y="1369718"/>
                </a:lnTo>
                <a:lnTo>
                  <a:pt x="105816" y="1399025"/>
                </a:lnTo>
                <a:lnTo>
                  <a:pt x="146589" y="1421154"/>
                </a:lnTo>
                <a:lnTo>
                  <a:pt x="191648" y="1435138"/>
                </a:lnTo>
                <a:lnTo>
                  <a:pt x="240030" y="1440014"/>
                </a:lnTo>
                <a:lnTo>
                  <a:pt x="2459990" y="1440014"/>
                </a:lnTo>
                <a:lnTo>
                  <a:pt x="2508371" y="1435138"/>
                </a:lnTo>
                <a:lnTo>
                  <a:pt x="2553430" y="1421154"/>
                </a:lnTo>
                <a:lnTo>
                  <a:pt x="2594203" y="1399025"/>
                </a:lnTo>
                <a:lnTo>
                  <a:pt x="2629725" y="1369718"/>
                </a:lnTo>
                <a:lnTo>
                  <a:pt x="2659032" y="1334198"/>
                </a:lnTo>
                <a:lnTo>
                  <a:pt x="2681160" y="1293430"/>
                </a:lnTo>
                <a:lnTo>
                  <a:pt x="2695144" y="1248379"/>
                </a:lnTo>
                <a:lnTo>
                  <a:pt x="2700020" y="1200010"/>
                </a:lnTo>
                <a:lnTo>
                  <a:pt x="2700020" y="240030"/>
                </a:lnTo>
                <a:lnTo>
                  <a:pt x="2695144" y="191648"/>
                </a:lnTo>
                <a:lnTo>
                  <a:pt x="2681160" y="146589"/>
                </a:lnTo>
                <a:lnTo>
                  <a:pt x="2659032" y="105816"/>
                </a:lnTo>
                <a:lnTo>
                  <a:pt x="2629725" y="70294"/>
                </a:lnTo>
                <a:lnTo>
                  <a:pt x="2594203" y="40987"/>
                </a:lnTo>
                <a:lnTo>
                  <a:pt x="2553430" y="18859"/>
                </a:lnTo>
                <a:lnTo>
                  <a:pt x="2508371" y="4875"/>
                </a:lnTo>
                <a:lnTo>
                  <a:pt x="2459990" y="0"/>
                </a:lnTo>
                <a:close/>
              </a:path>
            </a:pathLst>
          </a:custGeom>
          <a:solidFill>
            <a:srgbClr val="5388F5"/>
          </a:solidFill>
        </p:spPr>
        <p:txBody>
          <a:bodyPr wrap="square" lIns="0" tIns="0" rIns="0" bIns="0" rtlCol="0"/>
          <a:lstStyle/>
          <a:p>
            <a:endParaRPr sz="1485"/>
          </a:p>
        </p:txBody>
      </p:sp>
      <p:sp>
        <p:nvSpPr>
          <p:cNvPr id="3" name="object 3"/>
          <p:cNvSpPr/>
          <p:nvPr/>
        </p:nvSpPr>
        <p:spPr>
          <a:xfrm>
            <a:off x="7524417" y="5177625"/>
            <a:ext cx="1577388" cy="779001"/>
          </a:xfrm>
          <a:custGeom>
            <a:avLst/>
            <a:gdLst/>
            <a:ahLst/>
            <a:cxnLst/>
            <a:rect l="l" t="t" r="r" b="b"/>
            <a:pathLst>
              <a:path w="1911984" h="944245">
                <a:moveTo>
                  <a:pt x="0" y="943876"/>
                </a:moveTo>
                <a:lnTo>
                  <a:pt x="1911477" y="943876"/>
                </a:lnTo>
                <a:lnTo>
                  <a:pt x="1911477" y="0"/>
                </a:lnTo>
                <a:lnTo>
                  <a:pt x="0" y="0"/>
                </a:lnTo>
                <a:lnTo>
                  <a:pt x="0" y="943876"/>
                </a:lnTo>
                <a:close/>
              </a:path>
            </a:pathLst>
          </a:custGeom>
          <a:solidFill>
            <a:srgbClr val="F49017"/>
          </a:solidFill>
        </p:spPr>
        <p:txBody>
          <a:bodyPr wrap="square" lIns="0" tIns="0" rIns="0" bIns="0" rtlCol="0"/>
          <a:lstStyle/>
          <a:p>
            <a:endParaRPr sz="1485"/>
          </a:p>
        </p:txBody>
      </p:sp>
      <p:sp>
        <p:nvSpPr>
          <p:cNvPr id="4" name="object 4"/>
          <p:cNvSpPr/>
          <p:nvPr/>
        </p:nvSpPr>
        <p:spPr>
          <a:xfrm>
            <a:off x="7524417" y="5177625"/>
            <a:ext cx="1577388" cy="779001"/>
          </a:xfrm>
          <a:custGeom>
            <a:avLst/>
            <a:gdLst/>
            <a:ahLst/>
            <a:cxnLst/>
            <a:rect l="l" t="t" r="r" b="b"/>
            <a:pathLst>
              <a:path w="1911984" h="944245">
                <a:moveTo>
                  <a:pt x="0" y="943876"/>
                </a:moveTo>
                <a:lnTo>
                  <a:pt x="1911477" y="943876"/>
                </a:lnTo>
                <a:lnTo>
                  <a:pt x="1911477" y="0"/>
                </a:lnTo>
                <a:lnTo>
                  <a:pt x="0" y="0"/>
                </a:lnTo>
                <a:lnTo>
                  <a:pt x="0" y="943876"/>
                </a:lnTo>
                <a:close/>
              </a:path>
            </a:pathLst>
          </a:custGeom>
          <a:ln w="19050">
            <a:solidFill>
              <a:srgbClr val="4D4D4F"/>
            </a:solidFill>
          </a:ln>
        </p:spPr>
        <p:txBody>
          <a:bodyPr wrap="square" lIns="0" tIns="0" rIns="0" bIns="0" rtlCol="0"/>
          <a:lstStyle/>
          <a:p>
            <a:endParaRPr sz="1485"/>
          </a:p>
        </p:txBody>
      </p:sp>
      <p:sp>
        <p:nvSpPr>
          <p:cNvPr id="5" name="object 5"/>
          <p:cNvSpPr/>
          <p:nvPr/>
        </p:nvSpPr>
        <p:spPr>
          <a:xfrm>
            <a:off x="5021342" y="4832528"/>
            <a:ext cx="2227517" cy="1188149"/>
          </a:xfrm>
          <a:custGeom>
            <a:avLst/>
            <a:gdLst/>
            <a:ahLst/>
            <a:cxnLst/>
            <a:rect l="l" t="t" r="r" b="b"/>
            <a:pathLst>
              <a:path w="2700020" h="1440179">
                <a:moveTo>
                  <a:pt x="2459990" y="0"/>
                </a:moveTo>
                <a:lnTo>
                  <a:pt x="240029" y="0"/>
                </a:lnTo>
                <a:lnTo>
                  <a:pt x="191648" y="4875"/>
                </a:lnTo>
                <a:lnTo>
                  <a:pt x="146589" y="18857"/>
                </a:lnTo>
                <a:lnTo>
                  <a:pt x="105816" y="40980"/>
                </a:lnTo>
                <a:lnTo>
                  <a:pt x="70294" y="70278"/>
                </a:lnTo>
                <a:lnTo>
                  <a:pt x="40987" y="105785"/>
                </a:lnTo>
                <a:lnTo>
                  <a:pt x="18859" y="146536"/>
                </a:lnTo>
                <a:lnTo>
                  <a:pt x="4875" y="191563"/>
                </a:lnTo>
                <a:lnTo>
                  <a:pt x="0" y="239903"/>
                </a:lnTo>
                <a:lnTo>
                  <a:pt x="0" y="1199946"/>
                </a:lnTo>
                <a:lnTo>
                  <a:pt x="4875" y="1248315"/>
                </a:lnTo>
                <a:lnTo>
                  <a:pt x="18859" y="1293367"/>
                </a:lnTo>
                <a:lnTo>
                  <a:pt x="40987" y="1334135"/>
                </a:lnTo>
                <a:lnTo>
                  <a:pt x="70294" y="1369655"/>
                </a:lnTo>
                <a:lnTo>
                  <a:pt x="105816" y="1398962"/>
                </a:lnTo>
                <a:lnTo>
                  <a:pt x="146589" y="1421090"/>
                </a:lnTo>
                <a:lnTo>
                  <a:pt x="191648" y="1435075"/>
                </a:lnTo>
                <a:lnTo>
                  <a:pt x="240029" y="1439951"/>
                </a:lnTo>
                <a:lnTo>
                  <a:pt x="2459990" y="1439951"/>
                </a:lnTo>
                <a:lnTo>
                  <a:pt x="2508371" y="1435075"/>
                </a:lnTo>
                <a:lnTo>
                  <a:pt x="2553430" y="1421090"/>
                </a:lnTo>
                <a:lnTo>
                  <a:pt x="2594203" y="1398962"/>
                </a:lnTo>
                <a:lnTo>
                  <a:pt x="2629725" y="1369655"/>
                </a:lnTo>
                <a:lnTo>
                  <a:pt x="2659032" y="1334135"/>
                </a:lnTo>
                <a:lnTo>
                  <a:pt x="2681160" y="1293367"/>
                </a:lnTo>
                <a:lnTo>
                  <a:pt x="2695144" y="1248315"/>
                </a:lnTo>
                <a:lnTo>
                  <a:pt x="2700020" y="1199946"/>
                </a:lnTo>
                <a:lnTo>
                  <a:pt x="2700020" y="239903"/>
                </a:lnTo>
                <a:lnTo>
                  <a:pt x="2695144" y="191563"/>
                </a:lnTo>
                <a:lnTo>
                  <a:pt x="2681160" y="146536"/>
                </a:lnTo>
                <a:lnTo>
                  <a:pt x="2659032" y="105785"/>
                </a:lnTo>
                <a:lnTo>
                  <a:pt x="2629725" y="70278"/>
                </a:lnTo>
                <a:lnTo>
                  <a:pt x="2594203" y="40980"/>
                </a:lnTo>
                <a:lnTo>
                  <a:pt x="2553430" y="18857"/>
                </a:lnTo>
                <a:lnTo>
                  <a:pt x="2508371" y="4875"/>
                </a:lnTo>
                <a:lnTo>
                  <a:pt x="2459990" y="0"/>
                </a:lnTo>
                <a:close/>
              </a:path>
            </a:pathLst>
          </a:custGeom>
          <a:solidFill>
            <a:srgbClr val="5388F5"/>
          </a:solidFill>
        </p:spPr>
        <p:txBody>
          <a:bodyPr wrap="square" lIns="0" tIns="0" rIns="0" bIns="0" rtlCol="0"/>
          <a:lstStyle/>
          <a:p>
            <a:endParaRPr sz="1485"/>
          </a:p>
        </p:txBody>
      </p:sp>
      <p:sp>
        <p:nvSpPr>
          <p:cNvPr id="6" name="object 6"/>
          <p:cNvSpPr/>
          <p:nvPr/>
        </p:nvSpPr>
        <p:spPr>
          <a:xfrm>
            <a:off x="5118783" y="5177625"/>
            <a:ext cx="1563242" cy="779001"/>
          </a:xfrm>
          <a:custGeom>
            <a:avLst/>
            <a:gdLst/>
            <a:ahLst/>
            <a:cxnLst/>
            <a:rect l="l" t="t" r="r" b="b"/>
            <a:pathLst>
              <a:path w="1894840" h="944245">
                <a:moveTo>
                  <a:pt x="0" y="943876"/>
                </a:moveTo>
                <a:lnTo>
                  <a:pt x="1894332" y="943876"/>
                </a:lnTo>
                <a:lnTo>
                  <a:pt x="1894332" y="0"/>
                </a:lnTo>
                <a:lnTo>
                  <a:pt x="0" y="0"/>
                </a:lnTo>
                <a:lnTo>
                  <a:pt x="0" y="943876"/>
                </a:lnTo>
                <a:close/>
              </a:path>
            </a:pathLst>
          </a:custGeom>
          <a:solidFill>
            <a:srgbClr val="F49017"/>
          </a:solidFill>
        </p:spPr>
        <p:txBody>
          <a:bodyPr wrap="square" lIns="0" tIns="0" rIns="0" bIns="0" rtlCol="0"/>
          <a:lstStyle/>
          <a:p>
            <a:endParaRPr sz="1485"/>
          </a:p>
        </p:txBody>
      </p:sp>
      <p:sp>
        <p:nvSpPr>
          <p:cNvPr id="7" name="object 7"/>
          <p:cNvSpPr/>
          <p:nvPr/>
        </p:nvSpPr>
        <p:spPr>
          <a:xfrm>
            <a:off x="5118783" y="5177625"/>
            <a:ext cx="1563242" cy="779001"/>
          </a:xfrm>
          <a:custGeom>
            <a:avLst/>
            <a:gdLst/>
            <a:ahLst/>
            <a:cxnLst/>
            <a:rect l="l" t="t" r="r" b="b"/>
            <a:pathLst>
              <a:path w="1894840" h="944245">
                <a:moveTo>
                  <a:pt x="0" y="943876"/>
                </a:moveTo>
                <a:lnTo>
                  <a:pt x="1894332" y="943876"/>
                </a:lnTo>
                <a:lnTo>
                  <a:pt x="1894332" y="0"/>
                </a:lnTo>
                <a:lnTo>
                  <a:pt x="0" y="0"/>
                </a:lnTo>
                <a:lnTo>
                  <a:pt x="0" y="943876"/>
                </a:lnTo>
                <a:close/>
              </a:path>
            </a:pathLst>
          </a:custGeom>
          <a:ln w="19050">
            <a:solidFill>
              <a:srgbClr val="4D4D4F"/>
            </a:solidFill>
          </a:ln>
        </p:spPr>
        <p:txBody>
          <a:bodyPr wrap="square" lIns="0" tIns="0" rIns="0" bIns="0" rtlCol="0"/>
          <a:lstStyle/>
          <a:p>
            <a:endParaRPr sz="1485"/>
          </a:p>
        </p:txBody>
      </p:sp>
      <p:sp>
        <p:nvSpPr>
          <p:cNvPr id="8" name="object 8"/>
          <p:cNvSpPr/>
          <p:nvPr/>
        </p:nvSpPr>
        <p:spPr>
          <a:xfrm>
            <a:off x="568173" y="4826556"/>
            <a:ext cx="1188149" cy="1188149"/>
          </a:xfrm>
          <a:custGeom>
            <a:avLst/>
            <a:gdLst/>
            <a:ahLst/>
            <a:cxnLst/>
            <a:rect l="l" t="t" r="r" b="b"/>
            <a:pathLst>
              <a:path w="1440180" h="1440179">
                <a:moveTo>
                  <a:pt x="1200048" y="0"/>
                </a:moveTo>
                <a:lnTo>
                  <a:pt x="240004" y="0"/>
                </a:lnTo>
                <a:lnTo>
                  <a:pt x="191635" y="4875"/>
                </a:lnTo>
                <a:lnTo>
                  <a:pt x="146584" y="18859"/>
                </a:lnTo>
                <a:lnTo>
                  <a:pt x="105816" y="40987"/>
                </a:lnTo>
                <a:lnTo>
                  <a:pt x="70296" y="70294"/>
                </a:lnTo>
                <a:lnTo>
                  <a:pt x="40989" y="105816"/>
                </a:lnTo>
                <a:lnTo>
                  <a:pt x="18860" y="146589"/>
                </a:lnTo>
                <a:lnTo>
                  <a:pt x="4876" y="191648"/>
                </a:lnTo>
                <a:lnTo>
                  <a:pt x="0" y="240030"/>
                </a:lnTo>
                <a:lnTo>
                  <a:pt x="0" y="1199972"/>
                </a:lnTo>
                <a:lnTo>
                  <a:pt x="4876" y="1248341"/>
                </a:lnTo>
                <a:lnTo>
                  <a:pt x="18860" y="1293392"/>
                </a:lnTo>
                <a:lnTo>
                  <a:pt x="40989" y="1334160"/>
                </a:lnTo>
                <a:lnTo>
                  <a:pt x="70296" y="1369680"/>
                </a:lnTo>
                <a:lnTo>
                  <a:pt x="105816" y="1398987"/>
                </a:lnTo>
                <a:lnTo>
                  <a:pt x="146584" y="1421115"/>
                </a:lnTo>
                <a:lnTo>
                  <a:pt x="191635" y="1435100"/>
                </a:lnTo>
                <a:lnTo>
                  <a:pt x="240004" y="1439976"/>
                </a:lnTo>
                <a:lnTo>
                  <a:pt x="1200048" y="1439976"/>
                </a:lnTo>
                <a:lnTo>
                  <a:pt x="1248387" y="1435100"/>
                </a:lnTo>
                <a:lnTo>
                  <a:pt x="1293415" y="1421115"/>
                </a:lnTo>
                <a:lnTo>
                  <a:pt x="1334165" y="1398987"/>
                </a:lnTo>
                <a:lnTo>
                  <a:pt x="1369672" y="1369680"/>
                </a:lnTo>
                <a:lnTo>
                  <a:pt x="1398970" y="1334160"/>
                </a:lnTo>
                <a:lnTo>
                  <a:pt x="1421093" y="1293392"/>
                </a:lnTo>
                <a:lnTo>
                  <a:pt x="1435076" y="1248341"/>
                </a:lnTo>
                <a:lnTo>
                  <a:pt x="1439951" y="1199972"/>
                </a:lnTo>
                <a:lnTo>
                  <a:pt x="1439951" y="240030"/>
                </a:lnTo>
                <a:lnTo>
                  <a:pt x="1435076" y="191648"/>
                </a:lnTo>
                <a:lnTo>
                  <a:pt x="1421093" y="146589"/>
                </a:lnTo>
                <a:lnTo>
                  <a:pt x="1398970" y="105816"/>
                </a:lnTo>
                <a:lnTo>
                  <a:pt x="1369672" y="70294"/>
                </a:lnTo>
                <a:lnTo>
                  <a:pt x="1334165" y="40987"/>
                </a:lnTo>
                <a:lnTo>
                  <a:pt x="1293415" y="18859"/>
                </a:lnTo>
                <a:lnTo>
                  <a:pt x="1248387" y="4875"/>
                </a:lnTo>
                <a:lnTo>
                  <a:pt x="1200048" y="0"/>
                </a:lnTo>
                <a:close/>
              </a:path>
            </a:pathLst>
          </a:custGeom>
          <a:solidFill>
            <a:srgbClr val="5388F5"/>
          </a:solidFill>
        </p:spPr>
        <p:txBody>
          <a:bodyPr wrap="square" lIns="0" tIns="0" rIns="0" bIns="0" rtlCol="0"/>
          <a:lstStyle/>
          <a:p>
            <a:endParaRPr sz="1485"/>
          </a:p>
        </p:txBody>
      </p:sp>
      <p:sp>
        <p:nvSpPr>
          <p:cNvPr id="9" name="object 9"/>
          <p:cNvSpPr txBox="1"/>
          <p:nvPr/>
        </p:nvSpPr>
        <p:spPr>
          <a:xfrm>
            <a:off x="762007" y="4851701"/>
            <a:ext cx="832962" cy="253916"/>
          </a:xfrm>
          <a:prstGeom prst="rect">
            <a:avLst/>
          </a:prstGeom>
        </p:spPr>
        <p:txBody>
          <a:bodyPr vert="horz" wrap="square" lIns="0" tIns="0" rIns="0" bIns="0" rtlCol="0">
            <a:spAutoFit/>
          </a:bodyPr>
          <a:lstStyle/>
          <a:p>
            <a:pPr marL="10478"/>
            <a:r>
              <a:rPr sz="1650" b="1" spc="-4" dirty="0">
                <a:solidFill>
                  <a:srgbClr val="FFFFFF"/>
                </a:solidFill>
                <a:latin typeface="Calibri"/>
                <a:cs typeface="Calibri"/>
              </a:rPr>
              <a:t>D</a:t>
            </a:r>
            <a:r>
              <a:rPr sz="1650" b="1" spc="-29" dirty="0">
                <a:solidFill>
                  <a:srgbClr val="FFFFFF"/>
                </a:solidFill>
                <a:latin typeface="Calibri"/>
                <a:cs typeface="Calibri"/>
              </a:rPr>
              <a:t>a</a:t>
            </a:r>
            <a:r>
              <a:rPr sz="1650" b="1" spc="-21" dirty="0">
                <a:solidFill>
                  <a:srgbClr val="FFFFFF"/>
                </a:solidFill>
                <a:latin typeface="Calibri"/>
                <a:cs typeface="Calibri"/>
              </a:rPr>
              <a:t>t</a:t>
            </a:r>
            <a:r>
              <a:rPr sz="1650" b="1" dirty="0">
                <a:solidFill>
                  <a:srgbClr val="FFFFFF"/>
                </a:solidFill>
                <a:latin typeface="Calibri"/>
                <a:cs typeface="Calibri"/>
              </a:rPr>
              <a:t>ab</a:t>
            </a:r>
            <a:r>
              <a:rPr sz="1650" b="1" spc="-9" dirty="0">
                <a:solidFill>
                  <a:srgbClr val="FFFFFF"/>
                </a:solidFill>
                <a:latin typeface="Calibri"/>
                <a:cs typeface="Calibri"/>
              </a:rPr>
              <a:t>a</a:t>
            </a:r>
            <a:r>
              <a:rPr sz="1650" b="1" dirty="0">
                <a:solidFill>
                  <a:srgbClr val="FFFFFF"/>
                </a:solidFill>
                <a:latin typeface="Calibri"/>
                <a:cs typeface="Calibri"/>
              </a:rPr>
              <a:t>se</a:t>
            </a:r>
            <a:endParaRPr sz="1650">
              <a:latin typeface="Calibri"/>
              <a:cs typeface="Calibri"/>
            </a:endParaRPr>
          </a:p>
        </p:txBody>
      </p:sp>
      <p:sp>
        <p:nvSpPr>
          <p:cNvPr id="10" name="object 10"/>
          <p:cNvSpPr txBox="1">
            <a:spLocks noGrp="1"/>
          </p:cNvSpPr>
          <p:nvPr>
            <p:ph type="title"/>
          </p:nvPr>
        </p:nvSpPr>
        <p:spPr>
          <a:xfrm>
            <a:off x="619933" y="1445886"/>
            <a:ext cx="5478685" cy="507831"/>
          </a:xfrm>
          <a:prstGeom prst="rect">
            <a:avLst/>
          </a:prstGeom>
        </p:spPr>
        <p:txBody>
          <a:bodyPr vert="horz" wrap="square" lIns="0" tIns="0" rIns="0" bIns="0" rtlCol="0" anchor="ctr">
            <a:spAutoFit/>
          </a:bodyPr>
          <a:lstStyle/>
          <a:p>
            <a:pPr marL="10478"/>
            <a:r>
              <a:rPr sz="3300" b="0" spc="-9" dirty="0">
                <a:solidFill>
                  <a:srgbClr val="D6181F"/>
                </a:solidFill>
              </a:rPr>
              <a:t>Application Metric </a:t>
            </a:r>
            <a:r>
              <a:rPr sz="3300" b="0" spc="-4" dirty="0">
                <a:solidFill>
                  <a:srgbClr val="D6181F"/>
                </a:solidFill>
              </a:rPr>
              <a:t>– Push</a:t>
            </a:r>
            <a:r>
              <a:rPr sz="3300" b="0" spc="-45" dirty="0">
                <a:solidFill>
                  <a:srgbClr val="D6181F"/>
                </a:solidFill>
              </a:rPr>
              <a:t> </a:t>
            </a:r>
            <a:r>
              <a:rPr sz="3300" b="0" spc="-4" dirty="0">
                <a:solidFill>
                  <a:srgbClr val="D6181F"/>
                </a:solidFill>
              </a:rPr>
              <a:t>Mode</a:t>
            </a:r>
            <a:endParaRPr sz="3300"/>
          </a:p>
        </p:txBody>
      </p:sp>
      <p:sp>
        <p:nvSpPr>
          <p:cNvPr id="11" name="object 11"/>
          <p:cNvSpPr/>
          <p:nvPr/>
        </p:nvSpPr>
        <p:spPr>
          <a:xfrm>
            <a:off x="4905041" y="2106040"/>
            <a:ext cx="4861560" cy="4065270"/>
          </a:xfrm>
          <a:custGeom>
            <a:avLst/>
            <a:gdLst/>
            <a:ahLst/>
            <a:cxnLst/>
            <a:rect l="l" t="t" r="r" b="b"/>
            <a:pathLst>
              <a:path w="5892800" h="4927600">
                <a:moveTo>
                  <a:pt x="0" y="4927600"/>
                </a:moveTo>
                <a:lnTo>
                  <a:pt x="5892800" y="4927600"/>
                </a:lnTo>
                <a:lnTo>
                  <a:pt x="5892800" y="0"/>
                </a:lnTo>
                <a:lnTo>
                  <a:pt x="0" y="0"/>
                </a:lnTo>
                <a:lnTo>
                  <a:pt x="0" y="4927600"/>
                </a:lnTo>
                <a:close/>
              </a:path>
            </a:pathLst>
          </a:custGeom>
          <a:ln w="9525">
            <a:solidFill>
              <a:srgbClr val="4D4D4F"/>
            </a:solidFill>
          </a:ln>
        </p:spPr>
        <p:txBody>
          <a:bodyPr wrap="square" lIns="0" tIns="0" rIns="0" bIns="0" rtlCol="0"/>
          <a:lstStyle/>
          <a:p>
            <a:endParaRPr sz="1485"/>
          </a:p>
        </p:txBody>
      </p:sp>
      <p:sp>
        <p:nvSpPr>
          <p:cNvPr id="12" name="object 12"/>
          <p:cNvSpPr txBox="1"/>
          <p:nvPr/>
        </p:nvSpPr>
        <p:spPr>
          <a:xfrm>
            <a:off x="5659422" y="4857779"/>
            <a:ext cx="1014746" cy="253916"/>
          </a:xfrm>
          <a:prstGeom prst="rect">
            <a:avLst/>
          </a:prstGeom>
        </p:spPr>
        <p:txBody>
          <a:bodyPr vert="horz" wrap="square" lIns="0" tIns="0" rIns="0" bIns="0" rtlCol="0">
            <a:spAutoFit/>
          </a:bodyPr>
          <a:lstStyle/>
          <a:p>
            <a:pPr marL="10478"/>
            <a:r>
              <a:rPr sz="1650" b="1" dirty="0">
                <a:solidFill>
                  <a:srgbClr val="FFFFFF"/>
                </a:solidFill>
                <a:latin typeface="Calibri"/>
                <a:cs typeface="Calibri"/>
              </a:rPr>
              <a:t>K8S</a:t>
            </a:r>
            <a:r>
              <a:rPr sz="1650" b="1" spc="-66" dirty="0">
                <a:solidFill>
                  <a:srgbClr val="FFFFFF"/>
                </a:solidFill>
                <a:latin typeface="Calibri"/>
                <a:cs typeface="Calibri"/>
              </a:rPr>
              <a:t> </a:t>
            </a:r>
            <a:r>
              <a:rPr sz="1650" b="1" dirty="0">
                <a:solidFill>
                  <a:srgbClr val="FFFFFF"/>
                </a:solidFill>
                <a:latin typeface="Calibri"/>
                <a:cs typeface="Calibri"/>
              </a:rPr>
              <a:t>Minion</a:t>
            </a:r>
            <a:endParaRPr sz="1650">
              <a:latin typeface="Calibri"/>
              <a:cs typeface="Calibri"/>
            </a:endParaRPr>
          </a:p>
        </p:txBody>
      </p:sp>
      <p:sp>
        <p:nvSpPr>
          <p:cNvPr id="13" name="object 13"/>
          <p:cNvSpPr/>
          <p:nvPr/>
        </p:nvSpPr>
        <p:spPr>
          <a:xfrm>
            <a:off x="5177563" y="5610587"/>
            <a:ext cx="891111" cy="297037"/>
          </a:xfrm>
          <a:custGeom>
            <a:avLst/>
            <a:gdLst/>
            <a:ahLst/>
            <a:cxnLst/>
            <a:rect l="l" t="t" r="r" b="b"/>
            <a:pathLst>
              <a:path w="1080134" h="360045">
                <a:moveTo>
                  <a:pt x="1020190" y="0"/>
                </a:moveTo>
                <a:lnTo>
                  <a:pt x="59943" y="0"/>
                </a:lnTo>
                <a:lnTo>
                  <a:pt x="36647" y="4704"/>
                </a:lnTo>
                <a:lnTo>
                  <a:pt x="17589" y="17541"/>
                </a:lnTo>
                <a:lnTo>
                  <a:pt x="4722" y="36593"/>
                </a:lnTo>
                <a:lnTo>
                  <a:pt x="0" y="59944"/>
                </a:lnTo>
                <a:lnTo>
                  <a:pt x="0" y="299605"/>
                </a:lnTo>
                <a:lnTo>
                  <a:pt x="4722" y="322937"/>
                </a:lnTo>
                <a:lnTo>
                  <a:pt x="17589" y="341987"/>
                </a:lnTo>
                <a:lnTo>
                  <a:pt x="36647" y="354828"/>
                </a:lnTo>
                <a:lnTo>
                  <a:pt x="59943" y="359537"/>
                </a:lnTo>
                <a:lnTo>
                  <a:pt x="1020190" y="359537"/>
                </a:lnTo>
                <a:lnTo>
                  <a:pt x="1043467" y="354828"/>
                </a:lnTo>
                <a:lnTo>
                  <a:pt x="1062482" y="341987"/>
                </a:lnTo>
                <a:lnTo>
                  <a:pt x="1075305" y="322937"/>
                </a:lnTo>
                <a:lnTo>
                  <a:pt x="1080008" y="299605"/>
                </a:lnTo>
                <a:lnTo>
                  <a:pt x="1080008" y="59944"/>
                </a:lnTo>
                <a:lnTo>
                  <a:pt x="1075305" y="36593"/>
                </a:lnTo>
                <a:lnTo>
                  <a:pt x="1062482" y="17541"/>
                </a:lnTo>
                <a:lnTo>
                  <a:pt x="1043467" y="4704"/>
                </a:lnTo>
                <a:lnTo>
                  <a:pt x="1020190" y="0"/>
                </a:lnTo>
                <a:close/>
              </a:path>
            </a:pathLst>
          </a:custGeom>
          <a:solidFill>
            <a:srgbClr val="00B7FF"/>
          </a:solidFill>
        </p:spPr>
        <p:txBody>
          <a:bodyPr wrap="square" lIns="0" tIns="0" rIns="0" bIns="0" rtlCol="0"/>
          <a:lstStyle/>
          <a:p>
            <a:endParaRPr sz="1485"/>
          </a:p>
        </p:txBody>
      </p:sp>
      <p:sp>
        <p:nvSpPr>
          <p:cNvPr id="14" name="object 14"/>
          <p:cNvSpPr/>
          <p:nvPr/>
        </p:nvSpPr>
        <p:spPr>
          <a:xfrm>
            <a:off x="5177563" y="5610587"/>
            <a:ext cx="891111" cy="297037"/>
          </a:xfrm>
          <a:custGeom>
            <a:avLst/>
            <a:gdLst/>
            <a:ahLst/>
            <a:cxnLst/>
            <a:rect l="l" t="t" r="r" b="b"/>
            <a:pathLst>
              <a:path w="1080134" h="360045">
                <a:moveTo>
                  <a:pt x="0" y="59944"/>
                </a:moveTo>
                <a:lnTo>
                  <a:pt x="4722" y="36593"/>
                </a:lnTo>
                <a:lnTo>
                  <a:pt x="17589" y="17541"/>
                </a:lnTo>
                <a:lnTo>
                  <a:pt x="36647" y="4704"/>
                </a:lnTo>
                <a:lnTo>
                  <a:pt x="59943" y="0"/>
                </a:lnTo>
                <a:lnTo>
                  <a:pt x="1020190" y="0"/>
                </a:lnTo>
                <a:lnTo>
                  <a:pt x="1043467" y="4704"/>
                </a:lnTo>
                <a:lnTo>
                  <a:pt x="1062482" y="17541"/>
                </a:lnTo>
                <a:lnTo>
                  <a:pt x="1075305" y="36593"/>
                </a:lnTo>
                <a:lnTo>
                  <a:pt x="1080008" y="59944"/>
                </a:lnTo>
                <a:lnTo>
                  <a:pt x="1080008" y="299605"/>
                </a:lnTo>
                <a:lnTo>
                  <a:pt x="1075305" y="322937"/>
                </a:lnTo>
                <a:lnTo>
                  <a:pt x="1062482" y="341987"/>
                </a:lnTo>
                <a:lnTo>
                  <a:pt x="1043467" y="354828"/>
                </a:lnTo>
                <a:lnTo>
                  <a:pt x="1020190" y="359537"/>
                </a:lnTo>
                <a:lnTo>
                  <a:pt x="59943" y="359537"/>
                </a:lnTo>
                <a:lnTo>
                  <a:pt x="36647" y="354828"/>
                </a:lnTo>
                <a:lnTo>
                  <a:pt x="17589" y="341987"/>
                </a:lnTo>
                <a:lnTo>
                  <a:pt x="4722" y="322937"/>
                </a:lnTo>
                <a:lnTo>
                  <a:pt x="0" y="299605"/>
                </a:lnTo>
                <a:lnTo>
                  <a:pt x="0" y="59944"/>
                </a:lnTo>
                <a:close/>
              </a:path>
            </a:pathLst>
          </a:custGeom>
          <a:ln w="15874">
            <a:solidFill>
              <a:srgbClr val="4D4D4F"/>
            </a:solidFill>
          </a:ln>
        </p:spPr>
        <p:txBody>
          <a:bodyPr wrap="square" lIns="0" tIns="0" rIns="0" bIns="0" rtlCol="0"/>
          <a:lstStyle/>
          <a:p>
            <a:endParaRPr sz="1485"/>
          </a:p>
        </p:txBody>
      </p:sp>
      <p:sp>
        <p:nvSpPr>
          <p:cNvPr id="15" name="object 15"/>
          <p:cNvSpPr txBox="1"/>
          <p:nvPr/>
        </p:nvSpPr>
        <p:spPr>
          <a:xfrm>
            <a:off x="5311151" y="5634350"/>
            <a:ext cx="625507" cy="228524"/>
          </a:xfrm>
          <a:prstGeom prst="rect">
            <a:avLst/>
          </a:prstGeom>
        </p:spPr>
        <p:txBody>
          <a:bodyPr vert="horz" wrap="square" lIns="0" tIns="0" rIns="0" bIns="0" rtlCol="0">
            <a:spAutoFit/>
          </a:bodyPr>
          <a:lstStyle/>
          <a:p>
            <a:pPr marL="10478"/>
            <a:r>
              <a:rPr sz="1485" spc="-25" dirty="0">
                <a:solidFill>
                  <a:srgbClr val="FFFFFF"/>
                </a:solidFill>
                <a:latin typeface="Calibri"/>
                <a:cs typeface="Calibri"/>
              </a:rPr>
              <a:t>Telegraf</a:t>
            </a:r>
            <a:endParaRPr sz="1485">
              <a:latin typeface="Calibri"/>
              <a:cs typeface="Calibri"/>
            </a:endParaRPr>
          </a:p>
        </p:txBody>
      </p:sp>
      <p:sp>
        <p:nvSpPr>
          <p:cNvPr id="16" name="object 16"/>
          <p:cNvSpPr/>
          <p:nvPr/>
        </p:nvSpPr>
        <p:spPr>
          <a:xfrm>
            <a:off x="6005913" y="2722883"/>
            <a:ext cx="2524554" cy="1188149"/>
          </a:xfrm>
          <a:custGeom>
            <a:avLst/>
            <a:gdLst/>
            <a:ahLst/>
            <a:cxnLst/>
            <a:rect l="l" t="t" r="r" b="b"/>
            <a:pathLst>
              <a:path w="3060065" h="1440179">
                <a:moveTo>
                  <a:pt x="2820034" y="0"/>
                </a:moveTo>
                <a:lnTo>
                  <a:pt x="240029" y="0"/>
                </a:lnTo>
                <a:lnTo>
                  <a:pt x="191648" y="4875"/>
                </a:lnTo>
                <a:lnTo>
                  <a:pt x="146589" y="18859"/>
                </a:lnTo>
                <a:lnTo>
                  <a:pt x="105816" y="40987"/>
                </a:lnTo>
                <a:lnTo>
                  <a:pt x="70294" y="70294"/>
                </a:lnTo>
                <a:lnTo>
                  <a:pt x="40987" y="105816"/>
                </a:lnTo>
                <a:lnTo>
                  <a:pt x="18859" y="146589"/>
                </a:lnTo>
                <a:lnTo>
                  <a:pt x="4875" y="191648"/>
                </a:lnTo>
                <a:lnTo>
                  <a:pt x="0" y="240029"/>
                </a:lnTo>
                <a:lnTo>
                  <a:pt x="0" y="1200022"/>
                </a:lnTo>
                <a:lnTo>
                  <a:pt x="4875" y="1248404"/>
                </a:lnTo>
                <a:lnTo>
                  <a:pt x="18859" y="1293463"/>
                </a:lnTo>
                <a:lnTo>
                  <a:pt x="40987" y="1334236"/>
                </a:lnTo>
                <a:lnTo>
                  <a:pt x="70294" y="1369758"/>
                </a:lnTo>
                <a:lnTo>
                  <a:pt x="105816" y="1399065"/>
                </a:lnTo>
                <a:lnTo>
                  <a:pt x="146589" y="1421193"/>
                </a:lnTo>
                <a:lnTo>
                  <a:pt x="191648" y="1435177"/>
                </a:lnTo>
                <a:lnTo>
                  <a:pt x="240029" y="1440052"/>
                </a:lnTo>
                <a:lnTo>
                  <a:pt x="2820034" y="1440052"/>
                </a:lnTo>
                <a:lnTo>
                  <a:pt x="2868374" y="1435177"/>
                </a:lnTo>
                <a:lnTo>
                  <a:pt x="2913401" y="1421193"/>
                </a:lnTo>
                <a:lnTo>
                  <a:pt x="2954152" y="1399065"/>
                </a:lnTo>
                <a:lnTo>
                  <a:pt x="2989659" y="1369758"/>
                </a:lnTo>
                <a:lnTo>
                  <a:pt x="3018957" y="1334236"/>
                </a:lnTo>
                <a:lnTo>
                  <a:pt x="3041080" y="1293463"/>
                </a:lnTo>
                <a:lnTo>
                  <a:pt x="3055062" y="1248404"/>
                </a:lnTo>
                <a:lnTo>
                  <a:pt x="3059937" y="1200022"/>
                </a:lnTo>
                <a:lnTo>
                  <a:pt x="3059937" y="240029"/>
                </a:lnTo>
                <a:lnTo>
                  <a:pt x="3055062" y="191648"/>
                </a:lnTo>
                <a:lnTo>
                  <a:pt x="3041080" y="146589"/>
                </a:lnTo>
                <a:lnTo>
                  <a:pt x="3018957" y="105816"/>
                </a:lnTo>
                <a:lnTo>
                  <a:pt x="2989659" y="70294"/>
                </a:lnTo>
                <a:lnTo>
                  <a:pt x="2954152" y="40987"/>
                </a:lnTo>
                <a:lnTo>
                  <a:pt x="2913401" y="18859"/>
                </a:lnTo>
                <a:lnTo>
                  <a:pt x="2868374" y="4875"/>
                </a:lnTo>
                <a:lnTo>
                  <a:pt x="2820034" y="0"/>
                </a:lnTo>
                <a:close/>
              </a:path>
            </a:pathLst>
          </a:custGeom>
          <a:solidFill>
            <a:srgbClr val="5388F5"/>
          </a:solidFill>
        </p:spPr>
        <p:txBody>
          <a:bodyPr wrap="square" lIns="0" tIns="0" rIns="0" bIns="0" rtlCol="0"/>
          <a:lstStyle/>
          <a:p>
            <a:endParaRPr sz="1485"/>
          </a:p>
        </p:txBody>
      </p:sp>
      <p:sp>
        <p:nvSpPr>
          <p:cNvPr id="17" name="object 17"/>
          <p:cNvSpPr/>
          <p:nvPr/>
        </p:nvSpPr>
        <p:spPr>
          <a:xfrm>
            <a:off x="6122736" y="3073565"/>
            <a:ext cx="1039892" cy="297037"/>
          </a:xfrm>
          <a:custGeom>
            <a:avLst/>
            <a:gdLst/>
            <a:ahLst/>
            <a:cxnLst/>
            <a:rect l="l" t="t" r="r" b="b"/>
            <a:pathLst>
              <a:path w="1260475" h="360044">
                <a:moveTo>
                  <a:pt x="1200023" y="0"/>
                </a:moveTo>
                <a:lnTo>
                  <a:pt x="59944" y="0"/>
                </a:lnTo>
                <a:lnTo>
                  <a:pt x="36593" y="4704"/>
                </a:lnTo>
                <a:lnTo>
                  <a:pt x="17541" y="17541"/>
                </a:lnTo>
                <a:lnTo>
                  <a:pt x="4704" y="36593"/>
                </a:lnTo>
                <a:lnTo>
                  <a:pt x="0" y="59944"/>
                </a:lnTo>
                <a:lnTo>
                  <a:pt x="0" y="299720"/>
                </a:lnTo>
                <a:lnTo>
                  <a:pt x="4704" y="323016"/>
                </a:lnTo>
                <a:lnTo>
                  <a:pt x="17541" y="342074"/>
                </a:lnTo>
                <a:lnTo>
                  <a:pt x="36593" y="354941"/>
                </a:lnTo>
                <a:lnTo>
                  <a:pt x="59944" y="359663"/>
                </a:lnTo>
                <a:lnTo>
                  <a:pt x="1200023" y="359663"/>
                </a:lnTo>
                <a:lnTo>
                  <a:pt x="1223373" y="354941"/>
                </a:lnTo>
                <a:lnTo>
                  <a:pt x="1242425" y="342074"/>
                </a:lnTo>
                <a:lnTo>
                  <a:pt x="1255262" y="323016"/>
                </a:lnTo>
                <a:lnTo>
                  <a:pt x="1259967" y="299720"/>
                </a:lnTo>
                <a:lnTo>
                  <a:pt x="1259967" y="59944"/>
                </a:lnTo>
                <a:lnTo>
                  <a:pt x="1255262" y="36593"/>
                </a:lnTo>
                <a:lnTo>
                  <a:pt x="1242425" y="17541"/>
                </a:lnTo>
                <a:lnTo>
                  <a:pt x="1223373" y="4704"/>
                </a:lnTo>
                <a:lnTo>
                  <a:pt x="1200023" y="0"/>
                </a:lnTo>
                <a:close/>
              </a:path>
            </a:pathLst>
          </a:custGeom>
          <a:solidFill>
            <a:srgbClr val="00B7FF"/>
          </a:solidFill>
        </p:spPr>
        <p:txBody>
          <a:bodyPr wrap="square" lIns="0" tIns="0" rIns="0" bIns="0" rtlCol="0"/>
          <a:lstStyle/>
          <a:p>
            <a:endParaRPr sz="1485"/>
          </a:p>
        </p:txBody>
      </p:sp>
      <p:sp>
        <p:nvSpPr>
          <p:cNvPr id="18" name="object 18"/>
          <p:cNvSpPr/>
          <p:nvPr/>
        </p:nvSpPr>
        <p:spPr>
          <a:xfrm>
            <a:off x="6122736" y="3073565"/>
            <a:ext cx="1039892" cy="297037"/>
          </a:xfrm>
          <a:custGeom>
            <a:avLst/>
            <a:gdLst/>
            <a:ahLst/>
            <a:cxnLst/>
            <a:rect l="l" t="t" r="r" b="b"/>
            <a:pathLst>
              <a:path w="1260475" h="360044">
                <a:moveTo>
                  <a:pt x="0" y="59944"/>
                </a:moveTo>
                <a:lnTo>
                  <a:pt x="4704" y="36593"/>
                </a:lnTo>
                <a:lnTo>
                  <a:pt x="17541" y="17541"/>
                </a:lnTo>
                <a:lnTo>
                  <a:pt x="36593" y="4704"/>
                </a:lnTo>
                <a:lnTo>
                  <a:pt x="59944" y="0"/>
                </a:lnTo>
                <a:lnTo>
                  <a:pt x="1200023" y="0"/>
                </a:lnTo>
                <a:lnTo>
                  <a:pt x="1223373" y="4704"/>
                </a:lnTo>
                <a:lnTo>
                  <a:pt x="1242425" y="17541"/>
                </a:lnTo>
                <a:lnTo>
                  <a:pt x="1255262" y="36593"/>
                </a:lnTo>
                <a:lnTo>
                  <a:pt x="1259967" y="59944"/>
                </a:lnTo>
                <a:lnTo>
                  <a:pt x="1259967" y="299720"/>
                </a:lnTo>
                <a:lnTo>
                  <a:pt x="1255262" y="323016"/>
                </a:lnTo>
                <a:lnTo>
                  <a:pt x="1242425" y="342074"/>
                </a:lnTo>
                <a:lnTo>
                  <a:pt x="1223373" y="354941"/>
                </a:lnTo>
                <a:lnTo>
                  <a:pt x="1200023" y="359663"/>
                </a:lnTo>
                <a:lnTo>
                  <a:pt x="59944" y="359663"/>
                </a:lnTo>
                <a:lnTo>
                  <a:pt x="36593" y="354941"/>
                </a:lnTo>
                <a:lnTo>
                  <a:pt x="17541" y="342074"/>
                </a:lnTo>
                <a:lnTo>
                  <a:pt x="4704" y="323016"/>
                </a:lnTo>
                <a:lnTo>
                  <a:pt x="0" y="299720"/>
                </a:lnTo>
                <a:lnTo>
                  <a:pt x="0" y="59944"/>
                </a:lnTo>
                <a:close/>
              </a:path>
            </a:pathLst>
          </a:custGeom>
          <a:ln w="15875">
            <a:solidFill>
              <a:srgbClr val="4D4D4F"/>
            </a:solidFill>
          </a:ln>
        </p:spPr>
        <p:txBody>
          <a:bodyPr wrap="square" lIns="0" tIns="0" rIns="0" bIns="0" rtlCol="0"/>
          <a:lstStyle/>
          <a:p>
            <a:endParaRPr sz="1485"/>
          </a:p>
        </p:txBody>
      </p:sp>
      <p:sp>
        <p:nvSpPr>
          <p:cNvPr id="19" name="object 19"/>
          <p:cNvSpPr txBox="1"/>
          <p:nvPr/>
        </p:nvSpPr>
        <p:spPr>
          <a:xfrm>
            <a:off x="6238304" y="2747714"/>
            <a:ext cx="1571625" cy="585032"/>
          </a:xfrm>
          <a:prstGeom prst="rect">
            <a:avLst/>
          </a:prstGeom>
        </p:spPr>
        <p:txBody>
          <a:bodyPr vert="horz" wrap="square" lIns="0" tIns="0" rIns="0" bIns="0" rtlCol="0">
            <a:spAutoFit/>
          </a:bodyPr>
          <a:lstStyle/>
          <a:p>
            <a:pPr marL="573120"/>
            <a:r>
              <a:rPr sz="1650" b="1" dirty="0">
                <a:solidFill>
                  <a:srgbClr val="FFFFFF"/>
                </a:solidFill>
                <a:latin typeface="Calibri"/>
                <a:cs typeface="Calibri"/>
              </a:rPr>
              <a:t>K8S</a:t>
            </a:r>
            <a:r>
              <a:rPr sz="1650" b="1" spc="-66" dirty="0">
                <a:solidFill>
                  <a:srgbClr val="FFFFFF"/>
                </a:solidFill>
                <a:latin typeface="Calibri"/>
                <a:cs typeface="Calibri"/>
              </a:rPr>
              <a:t> </a:t>
            </a:r>
            <a:r>
              <a:rPr sz="1650" b="1" spc="-9" dirty="0">
                <a:solidFill>
                  <a:srgbClr val="FFFFFF"/>
                </a:solidFill>
                <a:latin typeface="Calibri"/>
                <a:cs typeface="Calibri"/>
              </a:rPr>
              <a:t>Master</a:t>
            </a:r>
            <a:endParaRPr sz="1650">
              <a:latin typeface="Calibri"/>
              <a:cs typeface="Calibri"/>
            </a:endParaRPr>
          </a:p>
          <a:p>
            <a:pPr marL="10478">
              <a:spcBef>
                <a:spcPts val="768"/>
              </a:spcBef>
            </a:pPr>
            <a:r>
              <a:rPr sz="1485" dirty="0">
                <a:solidFill>
                  <a:srgbClr val="FFFFFF"/>
                </a:solidFill>
                <a:latin typeface="Calibri"/>
                <a:cs typeface="Calibri"/>
              </a:rPr>
              <a:t>API</a:t>
            </a:r>
            <a:r>
              <a:rPr sz="1485" spc="-78" dirty="0">
                <a:solidFill>
                  <a:srgbClr val="FFFFFF"/>
                </a:solidFill>
                <a:latin typeface="Calibri"/>
                <a:cs typeface="Calibri"/>
              </a:rPr>
              <a:t> </a:t>
            </a:r>
            <a:r>
              <a:rPr sz="1485" spc="-4" dirty="0">
                <a:solidFill>
                  <a:srgbClr val="FFFFFF"/>
                </a:solidFill>
                <a:latin typeface="Calibri"/>
                <a:cs typeface="Calibri"/>
              </a:rPr>
              <a:t>Server</a:t>
            </a:r>
            <a:endParaRPr sz="1485">
              <a:latin typeface="Calibri"/>
              <a:cs typeface="Calibri"/>
            </a:endParaRPr>
          </a:p>
        </p:txBody>
      </p:sp>
      <p:sp>
        <p:nvSpPr>
          <p:cNvPr id="20" name="object 20"/>
          <p:cNvSpPr/>
          <p:nvPr/>
        </p:nvSpPr>
        <p:spPr>
          <a:xfrm>
            <a:off x="4967906" y="2189830"/>
            <a:ext cx="464206" cy="464217"/>
          </a:xfrm>
          <a:prstGeom prst="rect">
            <a:avLst/>
          </a:prstGeom>
          <a:blipFill>
            <a:blip r:embed="rId2" cstate="print"/>
            <a:stretch>
              <a:fillRect/>
            </a:stretch>
          </a:blipFill>
        </p:spPr>
        <p:txBody>
          <a:bodyPr wrap="square" lIns="0" tIns="0" rIns="0" bIns="0" rtlCol="0"/>
          <a:lstStyle/>
          <a:p>
            <a:endParaRPr sz="1485"/>
          </a:p>
        </p:txBody>
      </p:sp>
      <p:sp>
        <p:nvSpPr>
          <p:cNvPr id="21" name="object 21"/>
          <p:cNvSpPr txBox="1"/>
          <p:nvPr/>
        </p:nvSpPr>
        <p:spPr>
          <a:xfrm>
            <a:off x="5481619" y="2246786"/>
            <a:ext cx="1829895" cy="279307"/>
          </a:xfrm>
          <a:prstGeom prst="rect">
            <a:avLst/>
          </a:prstGeom>
        </p:spPr>
        <p:txBody>
          <a:bodyPr vert="horz" wrap="square" lIns="0" tIns="0" rIns="0" bIns="0" rtlCol="0">
            <a:spAutoFit/>
          </a:bodyPr>
          <a:lstStyle/>
          <a:p>
            <a:pPr marL="10478"/>
            <a:r>
              <a:rPr sz="1815" b="1" spc="-12" dirty="0">
                <a:solidFill>
                  <a:srgbClr val="4D4D4F"/>
                </a:solidFill>
                <a:latin typeface="Calibri"/>
                <a:cs typeface="Calibri"/>
              </a:rPr>
              <a:t>Kubernetes</a:t>
            </a:r>
            <a:r>
              <a:rPr sz="1815" b="1" spc="-25" dirty="0">
                <a:solidFill>
                  <a:srgbClr val="4D4D4F"/>
                </a:solidFill>
                <a:latin typeface="Calibri"/>
                <a:cs typeface="Calibri"/>
              </a:rPr>
              <a:t> </a:t>
            </a:r>
            <a:r>
              <a:rPr sz="1815" b="1" spc="-12" dirty="0">
                <a:solidFill>
                  <a:srgbClr val="4D4D4F"/>
                </a:solidFill>
                <a:latin typeface="Calibri"/>
                <a:cs typeface="Calibri"/>
              </a:rPr>
              <a:t>Cluster</a:t>
            </a:r>
            <a:endParaRPr sz="1815">
              <a:latin typeface="Calibri"/>
              <a:cs typeface="Calibri"/>
            </a:endParaRPr>
          </a:p>
        </p:txBody>
      </p:sp>
      <p:sp>
        <p:nvSpPr>
          <p:cNvPr id="22" name="object 22"/>
          <p:cNvSpPr/>
          <p:nvPr/>
        </p:nvSpPr>
        <p:spPr>
          <a:xfrm>
            <a:off x="2764593" y="4826556"/>
            <a:ext cx="1188149" cy="1188149"/>
          </a:xfrm>
          <a:custGeom>
            <a:avLst/>
            <a:gdLst/>
            <a:ahLst/>
            <a:cxnLst/>
            <a:rect l="l" t="t" r="r" b="b"/>
            <a:pathLst>
              <a:path w="1440179" h="1440179">
                <a:moveTo>
                  <a:pt x="1200023" y="0"/>
                </a:moveTo>
                <a:lnTo>
                  <a:pt x="240029" y="0"/>
                </a:lnTo>
                <a:lnTo>
                  <a:pt x="191648" y="4875"/>
                </a:lnTo>
                <a:lnTo>
                  <a:pt x="146589" y="18859"/>
                </a:lnTo>
                <a:lnTo>
                  <a:pt x="105816" y="40987"/>
                </a:lnTo>
                <a:lnTo>
                  <a:pt x="70294" y="70294"/>
                </a:lnTo>
                <a:lnTo>
                  <a:pt x="40987" y="105816"/>
                </a:lnTo>
                <a:lnTo>
                  <a:pt x="18859" y="146589"/>
                </a:lnTo>
                <a:lnTo>
                  <a:pt x="4875" y="191648"/>
                </a:lnTo>
                <a:lnTo>
                  <a:pt x="0" y="240030"/>
                </a:lnTo>
                <a:lnTo>
                  <a:pt x="0" y="1199972"/>
                </a:lnTo>
                <a:lnTo>
                  <a:pt x="4875" y="1248341"/>
                </a:lnTo>
                <a:lnTo>
                  <a:pt x="18859" y="1293392"/>
                </a:lnTo>
                <a:lnTo>
                  <a:pt x="40987" y="1334160"/>
                </a:lnTo>
                <a:lnTo>
                  <a:pt x="70294" y="1369680"/>
                </a:lnTo>
                <a:lnTo>
                  <a:pt x="105816" y="1398987"/>
                </a:lnTo>
                <a:lnTo>
                  <a:pt x="146589" y="1421115"/>
                </a:lnTo>
                <a:lnTo>
                  <a:pt x="191648" y="1435100"/>
                </a:lnTo>
                <a:lnTo>
                  <a:pt x="240029" y="1439976"/>
                </a:lnTo>
                <a:lnTo>
                  <a:pt x="1200023" y="1439976"/>
                </a:lnTo>
                <a:lnTo>
                  <a:pt x="1248367" y="1435100"/>
                </a:lnTo>
                <a:lnTo>
                  <a:pt x="1293409" y="1421115"/>
                </a:lnTo>
                <a:lnTo>
                  <a:pt x="1334180" y="1398987"/>
                </a:lnTo>
                <a:lnTo>
                  <a:pt x="1369710" y="1369680"/>
                </a:lnTo>
                <a:lnTo>
                  <a:pt x="1399032" y="1334160"/>
                </a:lnTo>
                <a:lnTo>
                  <a:pt x="1421175" y="1293392"/>
                </a:lnTo>
                <a:lnTo>
                  <a:pt x="1435172" y="1248341"/>
                </a:lnTo>
                <a:lnTo>
                  <a:pt x="1440052" y="1199972"/>
                </a:lnTo>
                <a:lnTo>
                  <a:pt x="1440052" y="240030"/>
                </a:lnTo>
                <a:lnTo>
                  <a:pt x="1435172" y="191648"/>
                </a:lnTo>
                <a:lnTo>
                  <a:pt x="1421175" y="146589"/>
                </a:lnTo>
                <a:lnTo>
                  <a:pt x="1399032" y="105816"/>
                </a:lnTo>
                <a:lnTo>
                  <a:pt x="1369710" y="70294"/>
                </a:lnTo>
                <a:lnTo>
                  <a:pt x="1334180" y="40987"/>
                </a:lnTo>
                <a:lnTo>
                  <a:pt x="1293409" y="18859"/>
                </a:lnTo>
                <a:lnTo>
                  <a:pt x="1248367" y="4875"/>
                </a:lnTo>
                <a:lnTo>
                  <a:pt x="1200023" y="0"/>
                </a:lnTo>
                <a:close/>
              </a:path>
            </a:pathLst>
          </a:custGeom>
          <a:solidFill>
            <a:srgbClr val="5388F5"/>
          </a:solidFill>
        </p:spPr>
        <p:txBody>
          <a:bodyPr wrap="square" lIns="0" tIns="0" rIns="0" bIns="0" rtlCol="0"/>
          <a:lstStyle/>
          <a:p>
            <a:endParaRPr sz="1485"/>
          </a:p>
        </p:txBody>
      </p:sp>
      <p:sp>
        <p:nvSpPr>
          <p:cNvPr id="23" name="object 23"/>
          <p:cNvSpPr txBox="1"/>
          <p:nvPr/>
        </p:nvSpPr>
        <p:spPr>
          <a:xfrm>
            <a:off x="2864444" y="4852539"/>
            <a:ext cx="1023128" cy="228524"/>
          </a:xfrm>
          <a:prstGeom prst="rect">
            <a:avLst/>
          </a:prstGeom>
        </p:spPr>
        <p:txBody>
          <a:bodyPr vert="horz" wrap="square" lIns="0" tIns="0" rIns="0" bIns="0" rtlCol="0">
            <a:spAutoFit/>
          </a:bodyPr>
          <a:lstStyle/>
          <a:p>
            <a:pPr marL="10478"/>
            <a:r>
              <a:rPr sz="1485" b="1" spc="-9" dirty="0">
                <a:solidFill>
                  <a:srgbClr val="FFFFFF"/>
                </a:solidFill>
                <a:latin typeface="Calibri"/>
                <a:cs typeface="Calibri"/>
              </a:rPr>
              <a:t>Elasticsearch</a:t>
            </a:r>
            <a:endParaRPr sz="1485">
              <a:latin typeface="Calibri"/>
              <a:cs typeface="Calibri"/>
            </a:endParaRPr>
          </a:p>
        </p:txBody>
      </p:sp>
      <p:sp>
        <p:nvSpPr>
          <p:cNvPr id="24" name="object 24"/>
          <p:cNvSpPr/>
          <p:nvPr/>
        </p:nvSpPr>
        <p:spPr>
          <a:xfrm>
            <a:off x="418272" y="2450993"/>
            <a:ext cx="3712702" cy="1188149"/>
          </a:xfrm>
          <a:custGeom>
            <a:avLst/>
            <a:gdLst/>
            <a:ahLst/>
            <a:cxnLst/>
            <a:rect l="l" t="t" r="r" b="b"/>
            <a:pathLst>
              <a:path w="4500245" h="1440180">
                <a:moveTo>
                  <a:pt x="4259948" y="0"/>
                </a:moveTo>
                <a:lnTo>
                  <a:pt x="240004" y="0"/>
                </a:lnTo>
                <a:lnTo>
                  <a:pt x="191631" y="4875"/>
                </a:lnTo>
                <a:lnTo>
                  <a:pt x="146579" y="18859"/>
                </a:lnTo>
                <a:lnTo>
                  <a:pt x="105810" y="40987"/>
                </a:lnTo>
                <a:lnTo>
                  <a:pt x="70291" y="70294"/>
                </a:lnTo>
                <a:lnTo>
                  <a:pt x="40985" y="105816"/>
                </a:lnTo>
                <a:lnTo>
                  <a:pt x="18859" y="146589"/>
                </a:lnTo>
                <a:lnTo>
                  <a:pt x="4875" y="191648"/>
                </a:lnTo>
                <a:lnTo>
                  <a:pt x="0" y="240030"/>
                </a:lnTo>
                <a:lnTo>
                  <a:pt x="0" y="1200023"/>
                </a:lnTo>
                <a:lnTo>
                  <a:pt x="4875" y="1248404"/>
                </a:lnTo>
                <a:lnTo>
                  <a:pt x="18859" y="1293463"/>
                </a:lnTo>
                <a:lnTo>
                  <a:pt x="40985" y="1334236"/>
                </a:lnTo>
                <a:lnTo>
                  <a:pt x="70291" y="1369758"/>
                </a:lnTo>
                <a:lnTo>
                  <a:pt x="105810" y="1399065"/>
                </a:lnTo>
                <a:lnTo>
                  <a:pt x="146579" y="1421193"/>
                </a:lnTo>
                <a:lnTo>
                  <a:pt x="191631" y="1435177"/>
                </a:lnTo>
                <a:lnTo>
                  <a:pt x="240004" y="1440053"/>
                </a:lnTo>
                <a:lnTo>
                  <a:pt x="4259948" y="1440053"/>
                </a:lnTo>
                <a:lnTo>
                  <a:pt x="4308329" y="1435177"/>
                </a:lnTo>
                <a:lnTo>
                  <a:pt x="4353388" y="1421193"/>
                </a:lnTo>
                <a:lnTo>
                  <a:pt x="4394161" y="1399065"/>
                </a:lnTo>
                <a:lnTo>
                  <a:pt x="4429683" y="1369758"/>
                </a:lnTo>
                <a:lnTo>
                  <a:pt x="4458991" y="1334236"/>
                </a:lnTo>
                <a:lnTo>
                  <a:pt x="4481118" y="1293463"/>
                </a:lnTo>
                <a:lnTo>
                  <a:pt x="4495102" y="1248404"/>
                </a:lnTo>
                <a:lnTo>
                  <a:pt x="4499978" y="1200023"/>
                </a:lnTo>
                <a:lnTo>
                  <a:pt x="4499978" y="240030"/>
                </a:lnTo>
                <a:lnTo>
                  <a:pt x="4495102" y="191648"/>
                </a:lnTo>
                <a:lnTo>
                  <a:pt x="4481118" y="146589"/>
                </a:lnTo>
                <a:lnTo>
                  <a:pt x="4458991" y="105816"/>
                </a:lnTo>
                <a:lnTo>
                  <a:pt x="4429683" y="70294"/>
                </a:lnTo>
                <a:lnTo>
                  <a:pt x="4394161" y="40987"/>
                </a:lnTo>
                <a:lnTo>
                  <a:pt x="4353388" y="18859"/>
                </a:lnTo>
                <a:lnTo>
                  <a:pt x="4308329" y="4875"/>
                </a:lnTo>
                <a:lnTo>
                  <a:pt x="4259948" y="0"/>
                </a:lnTo>
                <a:close/>
              </a:path>
            </a:pathLst>
          </a:custGeom>
          <a:solidFill>
            <a:srgbClr val="5388F5"/>
          </a:solidFill>
        </p:spPr>
        <p:txBody>
          <a:bodyPr wrap="square" lIns="0" tIns="0" rIns="0" bIns="0" rtlCol="0"/>
          <a:lstStyle/>
          <a:p>
            <a:endParaRPr sz="1485"/>
          </a:p>
        </p:txBody>
      </p:sp>
      <p:sp>
        <p:nvSpPr>
          <p:cNvPr id="25" name="object 25"/>
          <p:cNvSpPr txBox="1"/>
          <p:nvPr/>
        </p:nvSpPr>
        <p:spPr>
          <a:xfrm>
            <a:off x="1957406" y="2475720"/>
            <a:ext cx="740760" cy="253916"/>
          </a:xfrm>
          <a:prstGeom prst="rect">
            <a:avLst/>
          </a:prstGeom>
        </p:spPr>
        <p:txBody>
          <a:bodyPr vert="horz" wrap="square" lIns="0" tIns="0" rIns="0" bIns="0" rtlCol="0">
            <a:spAutoFit/>
          </a:bodyPr>
          <a:lstStyle/>
          <a:p>
            <a:pPr marL="10478"/>
            <a:r>
              <a:rPr sz="1650" b="1" spc="-4" dirty="0">
                <a:solidFill>
                  <a:srgbClr val="FFFFFF"/>
                </a:solidFill>
                <a:latin typeface="Calibri"/>
                <a:cs typeface="Calibri"/>
              </a:rPr>
              <a:t>Monitor</a:t>
            </a:r>
            <a:endParaRPr sz="1650">
              <a:latin typeface="Calibri"/>
              <a:cs typeface="Calibri"/>
            </a:endParaRPr>
          </a:p>
        </p:txBody>
      </p:sp>
      <p:sp>
        <p:nvSpPr>
          <p:cNvPr id="26" name="object 26"/>
          <p:cNvSpPr/>
          <p:nvPr/>
        </p:nvSpPr>
        <p:spPr>
          <a:xfrm>
            <a:off x="3127011" y="3195313"/>
            <a:ext cx="891111" cy="297037"/>
          </a:xfrm>
          <a:custGeom>
            <a:avLst/>
            <a:gdLst/>
            <a:ahLst/>
            <a:cxnLst/>
            <a:rect l="l" t="t" r="r" b="b"/>
            <a:pathLst>
              <a:path w="1080135" h="360044">
                <a:moveTo>
                  <a:pt x="1020063" y="0"/>
                </a:moveTo>
                <a:lnTo>
                  <a:pt x="59944" y="0"/>
                </a:lnTo>
                <a:lnTo>
                  <a:pt x="36593" y="4702"/>
                </a:lnTo>
                <a:lnTo>
                  <a:pt x="17541" y="17525"/>
                </a:lnTo>
                <a:lnTo>
                  <a:pt x="4704" y="36540"/>
                </a:lnTo>
                <a:lnTo>
                  <a:pt x="0" y="59816"/>
                </a:lnTo>
                <a:lnTo>
                  <a:pt x="0" y="299592"/>
                </a:lnTo>
                <a:lnTo>
                  <a:pt x="4704" y="322943"/>
                </a:lnTo>
                <a:lnTo>
                  <a:pt x="17541" y="341995"/>
                </a:lnTo>
                <a:lnTo>
                  <a:pt x="36593" y="354832"/>
                </a:lnTo>
                <a:lnTo>
                  <a:pt x="59944" y="359537"/>
                </a:lnTo>
                <a:lnTo>
                  <a:pt x="1020063" y="359537"/>
                </a:lnTo>
                <a:lnTo>
                  <a:pt x="1043414" y="354832"/>
                </a:lnTo>
                <a:lnTo>
                  <a:pt x="1062466" y="341995"/>
                </a:lnTo>
                <a:lnTo>
                  <a:pt x="1075303" y="322943"/>
                </a:lnTo>
                <a:lnTo>
                  <a:pt x="1080008" y="299592"/>
                </a:lnTo>
                <a:lnTo>
                  <a:pt x="1080008" y="59816"/>
                </a:lnTo>
                <a:lnTo>
                  <a:pt x="1075303" y="36540"/>
                </a:lnTo>
                <a:lnTo>
                  <a:pt x="1062466" y="17525"/>
                </a:lnTo>
                <a:lnTo>
                  <a:pt x="1043414" y="4702"/>
                </a:lnTo>
                <a:lnTo>
                  <a:pt x="1020063" y="0"/>
                </a:lnTo>
                <a:close/>
              </a:path>
            </a:pathLst>
          </a:custGeom>
          <a:solidFill>
            <a:srgbClr val="00B7FF"/>
          </a:solidFill>
        </p:spPr>
        <p:txBody>
          <a:bodyPr wrap="square" lIns="0" tIns="0" rIns="0" bIns="0" rtlCol="0"/>
          <a:lstStyle/>
          <a:p>
            <a:endParaRPr sz="1485"/>
          </a:p>
        </p:txBody>
      </p:sp>
      <p:sp>
        <p:nvSpPr>
          <p:cNvPr id="27" name="object 27"/>
          <p:cNvSpPr/>
          <p:nvPr/>
        </p:nvSpPr>
        <p:spPr>
          <a:xfrm>
            <a:off x="3127011" y="3195313"/>
            <a:ext cx="891111" cy="297037"/>
          </a:xfrm>
          <a:custGeom>
            <a:avLst/>
            <a:gdLst/>
            <a:ahLst/>
            <a:cxnLst/>
            <a:rect l="l" t="t" r="r" b="b"/>
            <a:pathLst>
              <a:path w="1080135" h="360044">
                <a:moveTo>
                  <a:pt x="0" y="59816"/>
                </a:moveTo>
                <a:lnTo>
                  <a:pt x="4704" y="36540"/>
                </a:lnTo>
                <a:lnTo>
                  <a:pt x="17541" y="17525"/>
                </a:lnTo>
                <a:lnTo>
                  <a:pt x="36593" y="4702"/>
                </a:lnTo>
                <a:lnTo>
                  <a:pt x="59944" y="0"/>
                </a:lnTo>
                <a:lnTo>
                  <a:pt x="1020063" y="0"/>
                </a:lnTo>
                <a:lnTo>
                  <a:pt x="1043414" y="4702"/>
                </a:lnTo>
                <a:lnTo>
                  <a:pt x="1062466" y="17525"/>
                </a:lnTo>
                <a:lnTo>
                  <a:pt x="1075303" y="36540"/>
                </a:lnTo>
                <a:lnTo>
                  <a:pt x="1080008" y="59816"/>
                </a:lnTo>
                <a:lnTo>
                  <a:pt x="1080008" y="299592"/>
                </a:lnTo>
                <a:lnTo>
                  <a:pt x="1075303" y="322943"/>
                </a:lnTo>
                <a:lnTo>
                  <a:pt x="1062466" y="341995"/>
                </a:lnTo>
                <a:lnTo>
                  <a:pt x="1043414" y="354832"/>
                </a:lnTo>
                <a:lnTo>
                  <a:pt x="1020063" y="359537"/>
                </a:lnTo>
                <a:lnTo>
                  <a:pt x="59944" y="359537"/>
                </a:lnTo>
                <a:lnTo>
                  <a:pt x="36593" y="354832"/>
                </a:lnTo>
                <a:lnTo>
                  <a:pt x="17541" y="341995"/>
                </a:lnTo>
                <a:lnTo>
                  <a:pt x="4704" y="322943"/>
                </a:lnTo>
                <a:lnTo>
                  <a:pt x="0" y="299592"/>
                </a:lnTo>
                <a:lnTo>
                  <a:pt x="0" y="59816"/>
                </a:lnTo>
                <a:close/>
              </a:path>
            </a:pathLst>
          </a:custGeom>
          <a:ln w="15874">
            <a:solidFill>
              <a:srgbClr val="4D4D4F"/>
            </a:solidFill>
          </a:ln>
        </p:spPr>
        <p:txBody>
          <a:bodyPr wrap="square" lIns="0" tIns="0" rIns="0" bIns="0" rtlCol="0"/>
          <a:lstStyle/>
          <a:p>
            <a:endParaRPr sz="1485"/>
          </a:p>
        </p:txBody>
      </p:sp>
      <p:sp>
        <p:nvSpPr>
          <p:cNvPr id="28" name="object 28"/>
          <p:cNvSpPr txBox="1"/>
          <p:nvPr/>
        </p:nvSpPr>
        <p:spPr>
          <a:xfrm>
            <a:off x="3260284" y="3218365"/>
            <a:ext cx="625507" cy="228524"/>
          </a:xfrm>
          <a:prstGeom prst="rect">
            <a:avLst/>
          </a:prstGeom>
        </p:spPr>
        <p:txBody>
          <a:bodyPr vert="horz" wrap="square" lIns="0" tIns="0" rIns="0" bIns="0" rtlCol="0">
            <a:spAutoFit/>
          </a:bodyPr>
          <a:lstStyle/>
          <a:p>
            <a:pPr marL="10478"/>
            <a:r>
              <a:rPr sz="1485" dirty="0">
                <a:solidFill>
                  <a:srgbClr val="FFFFFF"/>
                </a:solidFill>
                <a:latin typeface="Calibri"/>
                <a:cs typeface="Calibri"/>
              </a:rPr>
              <a:t>G</a:t>
            </a:r>
            <a:r>
              <a:rPr sz="1485" spc="-33" dirty="0">
                <a:solidFill>
                  <a:srgbClr val="FFFFFF"/>
                </a:solidFill>
                <a:latin typeface="Calibri"/>
                <a:cs typeface="Calibri"/>
              </a:rPr>
              <a:t>r</a:t>
            </a:r>
            <a:r>
              <a:rPr sz="1485" spc="-12" dirty="0">
                <a:solidFill>
                  <a:srgbClr val="FFFFFF"/>
                </a:solidFill>
                <a:latin typeface="Calibri"/>
                <a:cs typeface="Calibri"/>
              </a:rPr>
              <a:t>a</a:t>
            </a:r>
            <a:r>
              <a:rPr sz="1485" spc="-29" dirty="0">
                <a:solidFill>
                  <a:srgbClr val="FFFFFF"/>
                </a:solidFill>
                <a:latin typeface="Calibri"/>
                <a:cs typeface="Calibri"/>
              </a:rPr>
              <a:t>f</a:t>
            </a:r>
            <a:r>
              <a:rPr sz="1485" dirty="0">
                <a:solidFill>
                  <a:srgbClr val="FFFFFF"/>
                </a:solidFill>
                <a:latin typeface="Calibri"/>
                <a:cs typeface="Calibri"/>
              </a:rPr>
              <a:t>ana</a:t>
            </a:r>
            <a:endParaRPr sz="1485">
              <a:latin typeface="Calibri"/>
              <a:cs typeface="Calibri"/>
            </a:endParaRPr>
          </a:p>
        </p:txBody>
      </p:sp>
      <p:sp>
        <p:nvSpPr>
          <p:cNvPr id="29" name="object 29"/>
          <p:cNvSpPr/>
          <p:nvPr/>
        </p:nvSpPr>
        <p:spPr>
          <a:xfrm>
            <a:off x="1862166" y="3195313"/>
            <a:ext cx="891111" cy="297037"/>
          </a:xfrm>
          <a:custGeom>
            <a:avLst/>
            <a:gdLst/>
            <a:ahLst/>
            <a:cxnLst/>
            <a:rect l="l" t="t" r="r" b="b"/>
            <a:pathLst>
              <a:path w="1080135" h="360044">
                <a:moveTo>
                  <a:pt x="1020064" y="0"/>
                </a:moveTo>
                <a:lnTo>
                  <a:pt x="59943" y="0"/>
                </a:lnTo>
                <a:lnTo>
                  <a:pt x="36593" y="4702"/>
                </a:lnTo>
                <a:lnTo>
                  <a:pt x="17541" y="17525"/>
                </a:lnTo>
                <a:lnTo>
                  <a:pt x="4704" y="36540"/>
                </a:lnTo>
                <a:lnTo>
                  <a:pt x="0" y="59816"/>
                </a:lnTo>
                <a:lnTo>
                  <a:pt x="0" y="299592"/>
                </a:lnTo>
                <a:lnTo>
                  <a:pt x="4704" y="322943"/>
                </a:lnTo>
                <a:lnTo>
                  <a:pt x="17541" y="341995"/>
                </a:lnTo>
                <a:lnTo>
                  <a:pt x="36593" y="354832"/>
                </a:lnTo>
                <a:lnTo>
                  <a:pt x="59943" y="359537"/>
                </a:lnTo>
                <a:lnTo>
                  <a:pt x="1020064" y="359537"/>
                </a:lnTo>
                <a:lnTo>
                  <a:pt x="1043414" y="354832"/>
                </a:lnTo>
                <a:lnTo>
                  <a:pt x="1062466" y="341995"/>
                </a:lnTo>
                <a:lnTo>
                  <a:pt x="1075303" y="322943"/>
                </a:lnTo>
                <a:lnTo>
                  <a:pt x="1080008" y="299592"/>
                </a:lnTo>
                <a:lnTo>
                  <a:pt x="1080008" y="59816"/>
                </a:lnTo>
                <a:lnTo>
                  <a:pt x="1075303" y="36540"/>
                </a:lnTo>
                <a:lnTo>
                  <a:pt x="1062466" y="17525"/>
                </a:lnTo>
                <a:lnTo>
                  <a:pt x="1043414" y="4702"/>
                </a:lnTo>
                <a:lnTo>
                  <a:pt x="1020064" y="0"/>
                </a:lnTo>
                <a:close/>
              </a:path>
            </a:pathLst>
          </a:custGeom>
          <a:solidFill>
            <a:srgbClr val="00B7FF"/>
          </a:solidFill>
        </p:spPr>
        <p:txBody>
          <a:bodyPr wrap="square" lIns="0" tIns="0" rIns="0" bIns="0" rtlCol="0"/>
          <a:lstStyle/>
          <a:p>
            <a:endParaRPr sz="1485"/>
          </a:p>
        </p:txBody>
      </p:sp>
      <p:sp>
        <p:nvSpPr>
          <p:cNvPr id="30" name="object 30"/>
          <p:cNvSpPr/>
          <p:nvPr/>
        </p:nvSpPr>
        <p:spPr>
          <a:xfrm>
            <a:off x="1862166" y="3195313"/>
            <a:ext cx="891111" cy="297037"/>
          </a:xfrm>
          <a:custGeom>
            <a:avLst/>
            <a:gdLst/>
            <a:ahLst/>
            <a:cxnLst/>
            <a:rect l="l" t="t" r="r" b="b"/>
            <a:pathLst>
              <a:path w="1080135" h="360044">
                <a:moveTo>
                  <a:pt x="0" y="59816"/>
                </a:moveTo>
                <a:lnTo>
                  <a:pt x="4704" y="36540"/>
                </a:lnTo>
                <a:lnTo>
                  <a:pt x="17541" y="17525"/>
                </a:lnTo>
                <a:lnTo>
                  <a:pt x="36593" y="4702"/>
                </a:lnTo>
                <a:lnTo>
                  <a:pt x="59943" y="0"/>
                </a:lnTo>
                <a:lnTo>
                  <a:pt x="1020064" y="0"/>
                </a:lnTo>
                <a:lnTo>
                  <a:pt x="1043414" y="4702"/>
                </a:lnTo>
                <a:lnTo>
                  <a:pt x="1062466" y="17525"/>
                </a:lnTo>
                <a:lnTo>
                  <a:pt x="1075303" y="36540"/>
                </a:lnTo>
                <a:lnTo>
                  <a:pt x="1080008" y="59816"/>
                </a:lnTo>
                <a:lnTo>
                  <a:pt x="1080008" y="299592"/>
                </a:lnTo>
                <a:lnTo>
                  <a:pt x="1075303" y="322943"/>
                </a:lnTo>
                <a:lnTo>
                  <a:pt x="1062466" y="341995"/>
                </a:lnTo>
                <a:lnTo>
                  <a:pt x="1043414" y="354832"/>
                </a:lnTo>
                <a:lnTo>
                  <a:pt x="1020064" y="359537"/>
                </a:lnTo>
                <a:lnTo>
                  <a:pt x="59943" y="359537"/>
                </a:lnTo>
                <a:lnTo>
                  <a:pt x="36593" y="354832"/>
                </a:lnTo>
                <a:lnTo>
                  <a:pt x="17541" y="341995"/>
                </a:lnTo>
                <a:lnTo>
                  <a:pt x="4704" y="322943"/>
                </a:lnTo>
                <a:lnTo>
                  <a:pt x="0" y="299592"/>
                </a:lnTo>
                <a:lnTo>
                  <a:pt x="0" y="59816"/>
                </a:lnTo>
                <a:close/>
              </a:path>
            </a:pathLst>
          </a:custGeom>
          <a:ln w="15875">
            <a:solidFill>
              <a:srgbClr val="4D4D4F"/>
            </a:solidFill>
          </a:ln>
        </p:spPr>
        <p:txBody>
          <a:bodyPr wrap="square" lIns="0" tIns="0" rIns="0" bIns="0" rtlCol="0"/>
          <a:lstStyle/>
          <a:p>
            <a:endParaRPr sz="1485"/>
          </a:p>
        </p:txBody>
      </p:sp>
      <p:sp>
        <p:nvSpPr>
          <p:cNvPr id="31" name="object 31"/>
          <p:cNvSpPr txBox="1"/>
          <p:nvPr/>
        </p:nvSpPr>
        <p:spPr>
          <a:xfrm>
            <a:off x="1974066" y="3218365"/>
            <a:ext cx="666893" cy="228524"/>
          </a:xfrm>
          <a:prstGeom prst="rect">
            <a:avLst/>
          </a:prstGeom>
        </p:spPr>
        <p:txBody>
          <a:bodyPr vert="horz" wrap="square" lIns="0" tIns="0" rIns="0" bIns="0" rtlCol="0">
            <a:spAutoFit/>
          </a:bodyPr>
          <a:lstStyle/>
          <a:p>
            <a:pPr marL="10478"/>
            <a:r>
              <a:rPr sz="1485" dirty="0">
                <a:solidFill>
                  <a:srgbClr val="FFFFFF"/>
                </a:solidFill>
                <a:latin typeface="Calibri"/>
                <a:cs typeface="Calibri"/>
              </a:rPr>
              <a:t>I</a:t>
            </a:r>
            <a:r>
              <a:rPr sz="1485" spc="-9" dirty="0">
                <a:solidFill>
                  <a:srgbClr val="FFFFFF"/>
                </a:solidFill>
                <a:latin typeface="Calibri"/>
                <a:cs typeface="Calibri"/>
              </a:rPr>
              <a:t>n</a:t>
            </a:r>
            <a:r>
              <a:rPr sz="1485" spc="-4" dirty="0">
                <a:solidFill>
                  <a:srgbClr val="FFFFFF"/>
                </a:solidFill>
                <a:latin typeface="Calibri"/>
                <a:cs typeface="Calibri"/>
              </a:rPr>
              <a:t>fluxDB</a:t>
            </a:r>
            <a:endParaRPr sz="1485">
              <a:latin typeface="Calibri"/>
              <a:cs typeface="Calibri"/>
            </a:endParaRPr>
          </a:p>
        </p:txBody>
      </p:sp>
      <p:sp>
        <p:nvSpPr>
          <p:cNvPr id="32" name="object 32"/>
          <p:cNvSpPr/>
          <p:nvPr/>
        </p:nvSpPr>
        <p:spPr>
          <a:xfrm>
            <a:off x="5169705" y="5230148"/>
            <a:ext cx="891111" cy="297037"/>
          </a:xfrm>
          <a:custGeom>
            <a:avLst/>
            <a:gdLst/>
            <a:ahLst/>
            <a:cxnLst/>
            <a:rect l="l" t="t" r="r" b="b"/>
            <a:pathLst>
              <a:path w="1080134" h="360045">
                <a:moveTo>
                  <a:pt x="1020063" y="0"/>
                </a:moveTo>
                <a:lnTo>
                  <a:pt x="59816" y="0"/>
                </a:lnTo>
                <a:lnTo>
                  <a:pt x="36540" y="4704"/>
                </a:lnTo>
                <a:lnTo>
                  <a:pt x="17525" y="17541"/>
                </a:lnTo>
                <a:lnTo>
                  <a:pt x="4702" y="36593"/>
                </a:lnTo>
                <a:lnTo>
                  <a:pt x="0" y="59944"/>
                </a:lnTo>
                <a:lnTo>
                  <a:pt x="0" y="299720"/>
                </a:lnTo>
                <a:lnTo>
                  <a:pt x="4702" y="323016"/>
                </a:lnTo>
                <a:lnTo>
                  <a:pt x="17525" y="342074"/>
                </a:lnTo>
                <a:lnTo>
                  <a:pt x="36540" y="354941"/>
                </a:lnTo>
                <a:lnTo>
                  <a:pt x="59816" y="359664"/>
                </a:lnTo>
                <a:lnTo>
                  <a:pt x="1020063" y="359664"/>
                </a:lnTo>
                <a:lnTo>
                  <a:pt x="1043340" y="354941"/>
                </a:lnTo>
                <a:lnTo>
                  <a:pt x="1062355" y="342074"/>
                </a:lnTo>
                <a:lnTo>
                  <a:pt x="1075178" y="323016"/>
                </a:lnTo>
                <a:lnTo>
                  <a:pt x="1079881" y="299720"/>
                </a:lnTo>
                <a:lnTo>
                  <a:pt x="1079881" y="59944"/>
                </a:lnTo>
                <a:lnTo>
                  <a:pt x="1075178" y="36593"/>
                </a:lnTo>
                <a:lnTo>
                  <a:pt x="1062355" y="17541"/>
                </a:lnTo>
                <a:lnTo>
                  <a:pt x="1043340" y="4704"/>
                </a:lnTo>
                <a:lnTo>
                  <a:pt x="1020063" y="0"/>
                </a:lnTo>
                <a:close/>
              </a:path>
            </a:pathLst>
          </a:custGeom>
          <a:solidFill>
            <a:srgbClr val="00B7FF"/>
          </a:solidFill>
        </p:spPr>
        <p:txBody>
          <a:bodyPr wrap="square" lIns="0" tIns="0" rIns="0" bIns="0" rtlCol="0"/>
          <a:lstStyle/>
          <a:p>
            <a:endParaRPr sz="1485"/>
          </a:p>
        </p:txBody>
      </p:sp>
      <p:sp>
        <p:nvSpPr>
          <p:cNvPr id="33" name="object 33"/>
          <p:cNvSpPr/>
          <p:nvPr/>
        </p:nvSpPr>
        <p:spPr>
          <a:xfrm>
            <a:off x="5169705" y="5230148"/>
            <a:ext cx="891111" cy="297037"/>
          </a:xfrm>
          <a:custGeom>
            <a:avLst/>
            <a:gdLst/>
            <a:ahLst/>
            <a:cxnLst/>
            <a:rect l="l" t="t" r="r" b="b"/>
            <a:pathLst>
              <a:path w="1080134" h="360045">
                <a:moveTo>
                  <a:pt x="0" y="59944"/>
                </a:moveTo>
                <a:lnTo>
                  <a:pt x="4702" y="36593"/>
                </a:lnTo>
                <a:lnTo>
                  <a:pt x="17525" y="17541"/>
                </a:lnTo>
                <a:lnTo>
                  <a:pt x="36540" y="4704"/>
                </a:lnTo>
                <a:lnTo>
                  <a:pt x="59816" y="0"/>
                </a:lnTo>
                <a:lnTo>
                  <a:pt x="1020063" y="0"/>
                </a:lnTo>
                <a:lnTo>
                  <a:pt x="1043340" y="4704"/>
                </a:lnTo>
                <a:lnTo>
                  <a:pt x="1062355" y="17541"/>
                </a:lnTo>
                <a:lnTo>
                  <a:pt x="1075178" y="36593"/>
                </a:lnTo>
                <a:lnTo>
                  <a:pt x="1079881" y="59944"/>
                </a:lnTo>
                <a:lnTo>
                  <a:pt x="1079881" y="299720"/>
                </a:lnTo>
                <a:lnTo>
                  <a:pt x="1075178" y="323016"/>
                </a:lnTo>
                <a:lnTo>
                  <a:pt x="1062355" y="342074"/>
                </a:lnTo>
                <a:lnTo>
                  <a:pt x="1043340" y="354941"/>
                </a:lnTo>
                <a:lnTo>
                  <a:pt x="1020063" y="359664"/>
                </a:lnTo>
                <a:lnTo>
                  <a:pt x="59816" y="359664"/>
                </a:lnTo>
                <a:lnTo>
                  <a:pt x="36540" y="354941"/>
                </a:lnTo>
                <a:lnTo>
                  <a:pt x="17525" y="342074"/>
                </a:lnTo>
                <a:lnTo>
                  <a:pt x="4702" y="323016"/>
                </a:lnTo>
                <a:lnTo>
                  <a:pt x="0" y="299720"/>
                </a:lnTo>
                <a:lnTo>
                  <a:pt x="0" y="59944"/>
                </a:lnTo>
                <a:close/>
              </a:path>
            </a:pathLst>
          </a:custGeom>
          <a:ln w="15875">
            <a:solidFill>
              <a:srgbClr val="4D4D4F"/>
            </a:solidFill>
          </a:ln>
        </p:spPr>
        <p:txBody>
          <a:bodyPr wrap="square" lIns="0" tIns="0" rIns="0" bIns="0" rtlCol="0"/>
          <a:lstStyle/>
          <a:p>
            <a:endParaRPr sz="1485"/>
          </a:p>
        </p:txBody>
      </p:sp>
      <p:sp>
        <p:nvSpPr>
          <p:cNvPr id="34" name="object 34"/>
          <p:cNvSpPr txBox="1"/>
          <p:nvPr/>
        </p:nvSpPr>
        <p:spPr>
          <a:xfrm>
            <a:off x="5388578" y="5253933"/>
            <a:ext cx="454724" cy="228524"/>
          </a:xfrm>
          <a:prstGeom prst="rect">
            <a:avLst/>
          </a:prstGeom>
        </p:spPr>
        <p:txBody>
          <a:bodyPr vert="horz" wrap="square" lIns="0" tIns="0" rIns="0" bIns="0" rtlCol="0">
            <a:spAutoFit/>
          </a:bodyPr>
          <a:lstStyle/>
          <a:p>
            <a:pPr marL="10478"/>
            <a:r>
              <a:rPr sz="1485" dirty="0">
                <a:solidFill>
                  <a:srgbClr val="FFFFFF"/>
                </a:solidFill>
                <a:latin typeface="Calibri"/>
                <a:cs typeface="Calibri"/>
              </a:rPr>
              <a:t>Ng</a:t>
            </a:r>
            <a:r>
              <a:rPr sz="1485" spc="-4" dirty="0">
                <a:solidFill>
                  <a:srgbClr val="FFFFFF"/>
                </a:solidFill>
                <a:latin typeface="Calibri"/>
                <a:cs typeface="Calibri"/>
              </a:rPr>
              <a:t>i</a:t>
            </a:r>
            <a:r>
              <a:rPr sz="1485" spc="-9" dirty="0">
                <a:solidFill>
                  <a:srgbClr val="FFFFFF"/>
                </a:solidFill>
                <a:latin typeface="Calibri"/>
                <a:cs typeface="Calibri"/>
              </a:rPr>
              <a:t>n</a:t>
            </a:r>
            <a:r>
              <a:rPr sz="1485" dirty="0">
                <a:solidFill>
                  <a:srgbClr val="FFFFFF"/>
                </a:solidFill>
                <a:latin typeface="Calibri"/>
                <a:cs typeface="Calibri"/>
              </a:rPr>
              <a:t>x</a:t>
            </a:r>
            <a:endParaRPr sz="1485">
              <a:latin typeface="Calibri"/>
              <a:cs typeface="Calibri"/>
            </a:endParaRPr>
          </a:p>
        </p:txBody>
      </p:sp>
      <p:sp>
        <p:nvSpPr>
          <p:cNvPr id="35" name="object 35"/>
          <p:cNvSpPr/>
          <p:nvPr/>
        </p:nvSpPr>
        <p:spPr>
          <a:xfrm>
            <a:off x="729193" y="5612160"/>
            <a:ext cx="891111" cy="297037"/>
          </a:xfrm>
          <a:custGeom>
            <a:avLst/>
            <a:gdLst/>
            <a:ahLst/>
            <a:cxnLst/>
            <a:rect l="l" t="t" r="r" b="b"/>
            <a:pathLst>
              <a:path w="1080135" h="360045">
                <a:moveTo>
                  <a:pt x="1020114" y="0"/>
                </a:moveTo>
                <a:lnTo>
                  <a:pt x="59931" y="0"/>
                </a:lnTo>
                <a:lnTo>
                  <a:pt x="36604" y="4704"/>
                </a:lnTo>
                <a:lnTo>
                  <a:pt x="17554" y="17541"/>
                </a:lnTo>
                <a:lnTo>
                  <a:pt x="4710" y="36593"/>
                </a:lnTo>
                <a:lnTo>
                  <a:pt x="0" y="59943"/>
                </a:lnTo>
                <a:lnTo>
                  <a:pt x="0" y="299631"/>
                </a:lnTo>
                <a:lnTo>
                  <a:pt x="4710" y="322957"/>
                </a:lnTo>
                <a:lnTo>
                  <a:pt x="17554" y="342007"/>
                </a:lnTo>
                <a:lnTo>
                  <a:pt x="36604" y="354852"/>
                </a:lnTo>
                <a:lnTo>
                  <a:pt x="59931" y="359562"/>
                </a:lnTo>
                <a:lnTo>
                  <a:pt x="1020114" y="359562"/>
                </a:lnTo>
                <a:lnTo>
                  <a:pt x="1043411" y="354852"/>
                </a:lnTo>
                <a:lnTo>
                  <a:pt x="1062469" y="342007"/>
                </a:lnTo>
                <a:lnTo>
                  <a:pt x="1075335" y="322957"/>
                </a:lnTo>
                <a:lnTo>
                  <a:pt x="1080058" y="299631"/>
                </a:lnTo>
                <a:lnTo>
                  <a:pt x="1080058" y="59943"/>
                </a:lnTo>
                <a:lnTo>
                  <a:pt x="1075335" y="36593"/>
                </a:lnTo>
                <a:lnTo>
                  <a:pt x="1062469" y="17541"/>
                </a:lnTo>
                <a:lnTo>
                  <a:pt x="1043411" y="4704"/>
                </a:lnTo>
                <a:lnTo>
                  <a:pt x="1020114" y="0"/>
                </a:lnTo>
                <a:close/>
              </a:path>
            </a:pathLst>
          </a:custGeom>
          <a:solidFill>
            <a:srgbClr val="00B7FF"/>
          </a:solidFill>
        </p:spPr>
        <p:txBody>
          <a:bodyPr wrap="square" lIns="0" tIns="0" rIns="0" bIns="0" rtlCol="0"/>
          <a:lstStyle/>
          <a:p>
            <a:endParaRPr sz="1485"/>
          </a:p>
        </p:txBody>
      </p:sp>
      <p:sp>
        <p:nvSpPr>
          <p:cNvPr id="36" name="object 36"/>
          <p:cNvSpPr/>
          <p:nvPr/>
        </p:nvSpPr>
        <p:spPr>
          <a:xfrm>
            <a:off x="729193" y="5612160"/>
            <a:ext cx="891111" cy="297037"/>
          </a:xfrm>
          <a:custGeom>
            <a:avLst/>
            <a:gdLst/>
            <a:ahLst/>
            <a:cxnLst/>
            <a:rect l="l" t="t" r="r" b="b"/>
            <a:pathLst>
              <a:path w="1080135" h="360045">
                <a:moveTo>
                  <a:pt x="0" y="59943"/>
                </a:moveTo>
                <a:lnTo>
                  <a:pt x="4710" y="36593"/>
                </a:lnTo>
                <a:lnTo>
                  <a:pt x="17554" y="17541"/>
                </a:lnTo>
                <a:lnTo>
                  <a:pt x="36604" y="4704"/>
                </a:lnTo>
                <a:lnTo>
                  <a:pt x="59931" y="0"/>
                </a:lnTo>
                <a:lnTo>
                  <a:pt x="1020114" y="0"/>
                </a:lnTo>
                <a:lnTo>
                  <a:pt x="1043411" y="4704"/>
                </a:lnTo>
                <a:lnTo>
                  <a:pt x="1062469" y="17541"/>
                </a:lnTo>
                <a:lnTo>
                  <a:pt x="1075335" y="36593"/>
                </a:lnTo>
                <a:lnTo>
                  <a:pt x="1080058" y="59943"/>
                </a:lnTo>
                <a:lnTo>
                  <a:pt x="1080058" y="299631"/>
                </a:lnTo>
                <a:lnTo>
                  <a:pt x="1075335" y="322957"/>
                </a:lnTo>
                <a:lnTo>
                  <a:pt x="1062469" y="342007"/>
                </a:lnTo>
                <a:lnTo>
                  <a:pt x="1043411" y="354852"/>
                </a:lnTo>
                <a:lnTo>
                  <a:pt x="1020114" y="359562"/>
                </a:lnTo>
                <a:lnTo>
                  <a:pt x="59931" y="359562"/>
                </a:lnTo>
                <a:lnTo>
                  <a:pt x="36604" y="354852"/>
                </a:lnTo>
                <a:lnTo>
                  <a:pt x="17554" y="342007"/>
                </a:lnTo>
                <a:lnTo>
                  <a:pt x="4710" y="322957"/>
                </a:lnTo>
                <a:lnTo>
                  <a:pt x="0" y="299631"/>
                </a:lnTo>
                <a:lnTo>
                  <a:pt x="0" y="59943"/>
                </a:lnTo>
                <a:close/>
              </a:path>
            </a:pathLst>
          </a:custGeom>
          <a:ln w="15875">
            <a:solidFill>
              <a:srgbClr val="4D4D4F"/>
            </a:solidFill>
          </a:ln>
        </p:spPr>
        <p:txBody>
          <a:bodyPr wrap="square" lIns="0" tIns="0" rIns="0" bIns="0" rtlCol="0"/>
          <a:lstStyle/>
          <a:p>
            <a:endParaRPr sz="1485"/>
          </a:p>
        </p:txBody>
      </p:sp>
      <p:sp>
        <p:nvSpPr>
          <p:cNvPr id="37" name="object 37"/>
          <p:cNvSpPr txBox="1"/>
          <p:nvPr/>
        </p:nvSpPr>
        <p:spPr>
          <a:xfrm>
            <a:off x="862340" y="5635859"/>
            <a:ext cx="625507" cy="228524"/>
          </a:xfrm>
          <a:prstGeom prst="rect">
            <a:avLst/>
          </a:prstGeom>
        </p:spPr>
        <p:txBody>
          <a:bodyPr vert="horz" wrap="square" lIns="0" tIns="0" rIns="0" bIns="0" rtlCol="0">
            <a:spAutoFit/>
          </a:bodyPr>
          <a:lstStyle/>
          <a:p>
            <a:pPr marL="10478"/>
            <a:r>
              <a:rPr sz="1485" spc="-25" dirty="0">
                <a:solidFill>
                  <a:srgbClr val="FFFFFF"/>
                </a:solidFill>
                <a:latin typeface="Calibri"/>
                <a:cs typeface="Calibri"/>
              </a:rPr>
              <a:t>Telegraf</a:t>
            </a:r>
            <a:endParaRPr sz="1485">
              <a:latin typeface="Calibri"/>
              <a:cs typeface="Calibri"/>
            </a:endParaRPr>
          </a:p>
        </p:txBody>
      </p:sp>
      <p:sp>
        <p:nvSpPr>
          <p:cNvPr id="38" name="object 38"/>
          <p:cNvSpPr/>
          <p:nvPr/>
        </p:nvSpPr>
        <p:spPr>
          <a:xfrm>
            <a:off x="721230" y="5231721"/>
            <a:ext cx="891111" cy="297037"/>
          </a:xfrm>
          <a:custGeom>
            <a:avLst/>
            <a:gdLst/>
            <a:ahLst/>
            <a:cxnLst/>
            <a:rect l="l" t="t" r="r" b="b"/>
            <a:pathLst>
              <a:path w="1080135" h="360045">
                <a:moveTo>
                  <a:pt x="1020114" y="0"/>
                </a:moveTo>
                <a:lnTo>
                  <a:pt x="59931" y="0"/>
                </a:lnTo>
                <a:lnTo>
                  <a:pt x="36604" y="4722"/>
                </a:lnTo>
                <a:lnTo>
                  <a:pt x="17554" y="17589"/>
                </a:lnTo>
                <a:lnTo>
                  <a:pt x="4710" y="36647"/>
                </a:lnTo>
                <a:lnTo>
                  <a:pt x="0" y="59944"/>
                </a:lnTo>
                <a:lnTo>
                  <a:pt x="0" y="299720"/>
                </a:lnTo>
                <a:lnTo>
                  <a:pt x="4710" y="323016"/>
                </a:lnTo>
                <a:lnTo>
                  <a:pt x="17554" y="342074"/>
                </a:lnTo>
                <a:lnTo>
                  <a:pt x="36604" y="354941"/>
                </a:lnTo>
                <a:lnTo>
                  <a:pt x="59931" y="359664"/>
                </a:lnTo>
                <a:lnTo>
                  <a:pt x="1020114" y="359664"/>
                </a:lnTo>
                <a:lnTo>
                  <a:pt x="1043411" y="354941"/>
                </a:lnTo>
                <a:lnTo>
                  <a:pt x="1062469" y="342074"/>
                </a:lnTo>
                <a:lnTo>
                  <a:pt x="1075335" y="323016"/>
                </a:lnTo>
                <a:lnTo>
                  <a:pt x="1080058" y="299720"/>
                </a:lnTo>
                <a:lnTo>
                  <a:pt x="1080058" y="59944"/>
                </a:lnTo>
                <a:lnTo>
                  <a:pt x="1075335" y="36647"/>
                </a:lnTo>
                <a:lnTo>
                  <a:pt x="1062469" y="17589"/>
                </a:lnTo>
                <a:lnTo>
                  <a:pt x="1043411" y="4722"/>
                </a:lnTo>
                <a:lnTo>
                  <a:pt x="1020114" y="0"/>
                </a:lnTo>
                <a:close/>
              </a:path>
            </a:pathLst>
          </a:custGeom>
          <a:solidFill>
            <a:srgbClr val="00B7FF"/>
          </a:solidFill>
        </p:spPr>
        <p:txBody>
          <a:bodyPr wrap="square" lIns="0" tIns="0" rIns="0" bIns="0" rtlCol="0"/>
          <a:lstStyle/>
          <a:p>
            <a:endParaRPr sz="1485"/>
          </a:p>
        </p:txBody>
      </p:sp>
      <p:sp>
        <p:nvSpPr>
          <p:cNvPr id="39" name="object 39"/>
          <p:cNvSpPr/>
          <p:nvPr/>
        </p:nvSpPr>
        <p:spPr>
          <a:xfrm>
            <a:off x="721230" y="5231721"/>
            <a:ext cx="891111" cy="297037"/>
          </a:xfrm>
          <a:custGeom>
            <a:avLst/>
            <a:gdLst/>
            <a:ahLst/>
            <a:cxnLst/>
            <a:rect l="l" t="t" r="r" b="b"/>
            <a:pathLst>
              <a:path w="1080135" h="360045">
                <a:moveTo>
                  <a:pt x="0" y="59944"/>
                </a:moveTo>
                <a:lnTo>
                  <a:pt x="4710" y="36647"/>
                </a:lnTo>
                <a:lnTo>
                  <a:pt x="17554" y="17589"/>
                </a:lnTo>
                <a:lnTo>
                  <a:pt x="36604" y="4722"/>
                </a:lnTo>
                <a:lnTo>
                  <a:pt x="59931" y="0"/>
                </a:lnTo>
                <a:lnTo>
                  <a:pt x="1020114" y="0"/>
                </a:lnTo>
                <a:lnTo>
                  <a:pt x="1043411" y="4722"/>
                </a:lnTo>
                <a:lnTo>
                  <a:pt x="1062469" y="17589"/>
                </a:lnTo>
                <a:lnTo>
                  <a:pt x="1075335" y="36647"/>
                </a:lnTo>
                <a:lnTo>
                  <a:pt x="1080058" y="59944"/>
                </a:lnTo>
                <a:lnTo>
                  <a:pt x="1080058" y="299720"/>
                </a:lnTo>
                <a:lnTo>
                  <a:pt x="1075335" y="323016"/>
                </a:lnTo>
                <a:lnTo>
                  <a:pt x="1062469" y="342074"/>
                </a:lnTo>
                <a:lnTo>
                  <a:pt x="1043411" y="354941"/>
                </a:lnTo>
                <a:lnTo>
                  <a:pt x="1020114" y="359664"/>
                </a:lnTo>
                <a:lnTo>
                  <a:pt x="59931" y="359664"/>
                </a:lnTo>
                <a:lnTo>
                  <a:pt x="36604" y="354941"/>
                </a:lnTo>
                <a:lnTo>
                  <a:pt x="17554" y="342074"/>
                </a:lnTo>
                <a:lnTo>
                  <a:pt x="4710" y="323016"/>
                </a:lnTo>
                <a:lnTo>
                  <a:pt x="0" y="299720"/>
                </a:lnTo>
                <a:lnTo>
                  <a:pt x="0" y="59944"/>
                </a:lnTo>
                <a:close/>
              </a:path>
            </a:pathLst>
          </a:custGeom>
          <a:ln w="15874">
            <a:solidFill>
              <a:srgbClr val="4D4D4F"/>
            </a:solidFill>
          </a:ln>
        </p:spPr>
        <p:txBody>
          <a:bodyPr wrap="square" lIns="0" tIns="0" rIns="0" bIns="0" rtlCol="0"/>
          <a:lstStyle/>
          <a:p>
            <a:endParaRPr sz="1485"/>
          </a:p>
        </p:txBody>
      </p:sp>
      <p:sp>
        <p:nvSpPr>
          <p:cNvPr id="40" name="object 40"/>
          <p:cNvSpPr txBox="1"/>
          <p:nvPr/>
        </p:nvSpPr>
        <p:spPr>
          <a:xfrm>
            <a:off x="832920" y="5255400"/>
            <a:ext cx="667941" cy="228524"/>
          </a:xfrm>
          <a:prstGeom prst="rect">
            <a:avLst/>
          </a:prstGeom>
        </p:spPr>
        <p:txBody>
          <a:bodyPr vert="horz" wrap="square" lIns="0" tIns="0" rIns="0" bIns="0" rtlCol="0">
            <a:spAutoFit/>
          </a:bodyPr>
          <a:lstStyle/>
          <a:p>
            <a:pPr marL="10478"/>
            <a:r>
              <a:rPr sz="1485" spc="-37" dirty="0">
                <a:solidFill>
                  <a:srgbClr val="FFFFFF"/>
                </a:solidFill>
                <a:latin typeface="Calibri"/>
                <a:cs typeface="Calibri"/>
              </a:rPr>
              <a:t>P</a:t>
            </a:r>
            <a:r>
              <a:rPr sz="1485" spc="-4" dirty="0">
                <a:solidFill>
                  <a:srgbClr val="FFFFFF"/>
                </a:solidFill>
                <a:latin typeface="Calibri"/>
                <a:cs typeface="Calibri"/>
              </a:rPr>
              <a:t>o</a:t>
            </a:r>
            <a:r>
              <a:rPr sz="1485" spc="-17" dirty="0">
                <a:solidFill>
                  <a:srgbClr val="FFFFFF"/>
                </a:solidFill>
                <a:latin typeface="Calibri"/>
                <a:cs typeface="Calibri"/>
              </a:rPr>
              <a:t>s</a:t>
            </a:r>
            <a:r>
              <a:rPr sz="1485" dirty="0">
                <a:solidFill>
                  <a:srgbClr val="FFFFFF"/>
                </a:solidFill>
                <a:latin typeface="Calibri"/>
                <a:cs typeface="Calibri"/>
              </a:rPr>
              <a:t>tg</a:t>
            </a:r>
            <a:r>
              <a:rPr sz="1485" spc="-25" dirty="0">
                <a:solidFill>
                  <a:srgbClr val="FFFFFF"/>
                </a:solidFill>
                <a:latin typeface="Calibri"/>
                <a:cs typeface="Calibri"/>
              </a:rPr>
              <a:t>r</a:t>
            </a:r>
            <a:r>
              <a:rPr sz="1485" dirty="0">
                <a:solidFill>
                  <a:srgbClr val="FFFFFF"/>
                </a:solidFill>
                <a:latin typeface="Calibri"/>
                <a:cs typeface="Calibri"/>
              </a:rPr>
              <a:t>es</a:t>
            </a:r>
            <a:endParaRPr sz="1485">
              <a:latin typeface="Calibri"/>
              <a:cs typeface="Calibri"/>
            </a:endParaRPr>
          </a:p>
        </p:txBody>
      </p:sp>
      <p:sp>
        <p:nvSpPr>
          <p:cNvPr id="41" name="object 41"/>
          <p:cNvSpPr/>
          <p:nvPr/>
        </p:nvSpPr>
        <p:spPr>
          <a:xfrm>
            <a:off x="2917565" y="5623265"/>
            <a:ext cx="891111" cy="297037"/>
          </a:xfrm>
          <a:custGeom>
            <a:avLst/>
            <a:gdLst/>
            <a:ahLst/>
            <a:cxnLst/>
            <a:rect l="l" t="t" r="r" b="b"/>
            <a:pathLst>
              <a:path w="1080135" h="360045">
                <a:moveTo>
                  <a:pt x="1020063" y="0"/>
                </a:moveTo>
                <a:lnTo>
                  <a:pt x="59944" y="0"/>
                </a:lnTo>
                <a:lnTo>
                  <a:pt x="36647" y="4704"/>
                </a:lnTo>
                <a:lnTo>
                  <a:pt x="17589" y="17541"/>
                </a:lnTo>
                <a:lnTo>
                  <a:pt x="4722" y="36593"/>
                </a:lnTo>
                <a:lnTo>
                  <a:pt x="0" y="59943"/>
                </a:lnTo>
                <a:lnTo>
                  <a:pt x="0" y="299669"/>
                </a:lnTo>
                <a:lnTo>
                  <a:pt x="4722" y="322995"/>
                </a:lnTo>
                <a:lnTo>
                  <a:pt x="17589" y="342045"/>
                </a:lnTo>
                <a:lnTo>
                  <a:pt x="36647" y="354890"/>
                </a:lnTo>
                <a:lnTo>
                  <a:pt x="59944" y="359600"/>
                </a:lnTo>
                <a:lnTo>
                  <a:pt x="1020063" y="359600"/>
                </a:lnTo>
                <a:lnTo>
                  <a:pt x="1043414" y="354890"/>
                </a:lnTo>
                <a:lnTo>
                  <a:pt x="1062466" y="342045"/>
                </a:lnTo>
                <a:lnTo>
                  <a:pt x="1075303" y="322995"/>
                </a:lnTo>
                <a:lnTo>
                  <a:pt x="1080008" y="299669"/>
                </a:lnTo>
                <a:lnTo>
                  <a:pt x="1080008" y="59943"/>
                </a:lnTo>
                <a:lnTo>
                  <a:pt x="1075303" y="36593"/>
                </a:lnTo>
                <a:lnTo>
                  <a:pt x="1062466" y="17541"/>
                </a:lnTo>
                <a:lnTo>
                  <a:pt x="1043414" y="4704"/>
                </a:lnTo>
                <a:lnTo>
                  <a:pt x="1020063" y="0"/>
                </a:lnTo>
                <a:close/>
              </a:path>
            </a:pathLst>
          </a:custGeom>
          <a:solidFill>
            <a:srgbClr val="00B7FF"/>
          </a:solidFill>
        </p:spPr>
        <p:txBody>
          <a:bodyPr wrap="square" lIns="0" tIns="0" rIns="0" bIns="0" rtlCol="0"/>
          <a:lstStyle/>
          <a:p>
            <a:endParaRPr sz="1485"/>
          </a:p>
        </p:txBody>
      </p:sp>
      <p:sp>
        <p:nvSpPr>
          <p:cNvPr id="42" name="object 42"/>
          <p:cNvSpPr/>
          <p:nvPr/>
        </p:nvSpPr>
        <p:spPr>
          <a:xfrm>
            <a:off x="2917565" y="5623265"/>
            <a:ext cx="891111" cy="297037"/>
          </a:xfrm>
          <a:custGeom>
            <a:avLst/>
            <a:gdLst/>
            <a:ahLst/>
            <a:cxnLst/>
            <a:rect l="l" t="t" r="r" b="b"/>
            <a:pathLst>
              <a:path w="1080135" h="360045">
                <a:moveTo>
                  <a:pt x="0" y="59943"/>
                </a:moveTo>
                <a:lnTo>
                  <a:pt x="4722" y="36593"/>
                </a:lnTo>
                <a:lnTo>
                  <a:pt x="17589" y="17541"/>
                </a:lnTo>
                <a:lnTo>
                  <a:pt x="36647" y="4704"/>
                </a:lnTo>
                <a:lnTo>
                  <a:pt x="59944" y="0"/>
                </a:lnTo>
                <a:lnTo>
                  <a:pt x="1020063" y="0"/>
                </a:lnTo>
                <a:lnTo>
                  <a:pt x="1043414" y="4704"/>
                </a:lnTo>
                <a:lnTo>
                  <a:pt x="1062466" y="17541"/>
                </a:lnTo>
                <a:lnTo>
                  <a:pt x="1075303" y="36593"/>
                </a:lnTo>
                <a:lnTo>
                  <a:pt x="1080008" y="59943"/>
                </a:lnTo>
                <a:lnTo>
                  <a:pt x="1080008" y="299669"/>
                </a:lnTo>
                <a:lnTo>
                  <a:pt x="1075303" y="322995"/>
                </a:lnTo>
                <a:lnTo>
                  <a:pt x="1062466" y="342045"/>
                </a:lnTo>
                <a:lnTo>
                  <a:pt x="1043414" y="354890"/>
                </a:lnTo>
                <a:lnTo>
                  <a:pt x="1020063" y="359600"/>
                </a:lnTo>
                <a:lnTo>
                  <a:pt x="59944" y="359600"/>
                </a:lnTo>
                <a:lnTo>
                  <a:pt x="36647" y="354890"/>
                </a:lnTo>
                <a:lnTo>
                  <a:pt x="17589" y="342045"/>
                </a:lnTo>
                <a:lnTo>
                  <a:pt x="4722" y="322995"/>
                </a:lnTo>
                <a:lnTo>
                  <a:pt x="0" y="299669"/>
                </a:lnTo>
                <a:lnTo>
                  <a:pt x="0" y="59943"/>
                </a:lnTo>
                <a:close/>
              </a:path>
            </a:pathLst>
          </a:custGeom>
          <a:ln w="15875">
            <a:solidFill>
              <a:srgbClr val="4D4D4F"/>
            </a:solidFill>
          </a:ln>
        </p:spPr>
        <p:txBody>
          <a:bodyPr wrap="square" lIns="0" tIns="0" rIns="0" bIns="0" rtlCol="0"/>
          <a:lstStyle/>
          <a:p>
            <a:endParaRPr sz="1485"/>
          </a:p>
        </p:txBody>
      </p:sp>
      <p:sp>
        <p:nvSpPr>
          <p:cNvPr id="43" name="object 43"/>
          <p:cNvSpPr txBox="1"/>
          <p:nvPr/>
        </p:nvSpPr>
        <p:spPr>
          <a:xfrm>
            <a:off x="3050839" y="5646923"/>
            <a:ext cx="625507" cy="228524"/>
          </a:xfrm>
          <a:prstGeom prst="rect">
            <a:avLst/>
          </a:prstGeom>
        </p:spPr>
        <p:txBody>
          <a:bodyPr vert="horz" wrap="square" lIns="0" tIns="0" rIns="0" bIns="0" rtlCol="0">
            <a:spAutoFit/>
          </a:bodyPr>
          <a:lstStyle/>
          <a:p>
            <a:pPr marL="10478"/>
            <a:r>
              <a:rPr sz="1485" spc="-25" dirty="0">
                <a:solidFill>
                  <a:srgbClr val="FFFFFF"/>
                </a:solidFill>
                <a:latin typeface="Calibri"/>
                <a:cs typeface="Calibri"/>
              </a:rPr>
              <a:t>Telegraf</a:t>
            </a:r>
            <a:endParaRPr sz="1485">
              <a:latin typeface="Calibri"/>
              <a:cs typeface="Calibri"/>
            </a:endParaRPr>
          </a:p>
        </p:txBody>
      </p:sp>
      <p:sp>
        <p:nvSpPr>
          <p:cNvPr id="44" name="object 44"/>
          <p:cNvSpPr/>
          <p:nvPr/>
        </p:nvSpPr>
        <p:spPr>
          <a:xfrm>
            <a:off x="2909603" y="5242931"/>
            <a:ext cx="891111" cy="297037"/>
          </a:xfrm>
          <a:custGeom>
            <a:avLst/>
            <a:gdLst/>
            <a:ahLst/>
            <a:cxnLst/>
            <a:rect l="l" t="t" r="r" b="b"/>
            <a:pathLst>
              <a:path w="1080135" h="360045">
                <a:moveTo>
                  <a:pt x="1020063" y="0"/>
                </a:moveTo>
                <a:lnTo>
                  <a:pt x="59944" y="0"/>
                </a:lnTo>
                <a:lnTo>
                  <a:pt x="36647" y="4702"/>
                </a:lnTo>
                <a:lnTo>
                  <a:pt x="17589" y="17525"/>
                </a:lnTo>
                <a:lnTo>
                  <a:pt x="4722" y="36540"/>
                </a:lnTo>
                <a:lnTo>
                  <a:pt x="0" y="59816"/>
                </a:lnTo>
                <a:lnTo>
                  <a:pt x="0" y="299592"/>
                </a:lnTo>
                <a:lnTo>
                  <a:pt x="4722" y="322943"/>
                </a:lnTo>
                <a:lnTo>
                  <a:pt x="17589" y="341995"/>
                </a:lnTo>
                <a:lnTo>
                  <a:pt x="36647" y="354832"/>
                </a:lnTo>
                <a:lnTo>
                  <a:pt x="59944" y="359536"/>
                </a:lnTo>
                <a:lnTo>
                  <a:pt x="1020063" y="359536"/>
                </a:lnTo>
                <a:lnTo>
                  <a:pt x="1043414" y="354832"/>
                </a:lnTo>
                <a:lnTo>
                  <a:pt x="1062466" y="341995"/>
                </a:lnTo>
                <a:lnTo>
                  <a:pt x="1075303" y="322943"/>
                </a:lnTo>
                <a:lnTo>
                  <a:pt x="1080008" y="299592"/>
                </a:lnTo>
                <a:lnTo>
                  <a:pt x="1080008" y="59816"/>
                </a:lnTo>
                <a:lnTo>
                  <a:pt x="1075303" y="36540"/>
                </a:lnTo>
                <a:lnTo>
                  <a:pt x="1062466" y="17525"/>
                </a:lnTo>
                <a:lnTo>
                  <a:pt x="1043414" y="4702"/>
                </a:lnTo>
                <a:lnTo>
                  <a:pt x="1020063" y="0"/>
                </a:lnTo>
                <a:close/>
              </a:path>
            </a:pathLst>
          </a:custGeom>
          <a:solidFill>
            <a:srgbClr val="00B7FF"/>
          </a:solidFill>
        </p:spPr>
        <p:txBody>
          <a:bodyPr wrap="square" lIns="0" tIns="0" rIns="0" bIns="0" rtlCol="0"/>
          <a:lstStyle/>
          <a:p>
            <a:endParaRPr sz="1485"/>
          </a:p>
        </p:txBody>
      </p:sp>
      <p:sp>
        <p:nvSpPr>
          <p:cNvPr id="45" name="object 45"/>
          <p:cNvSpPr/>
          <p:nvPr/>
        </p:nvSpPr>
        <p:spPr>
          <a:xfrm>
            <a:off x="2909603" y="5242931"/>
            <a:ext cx="891111" cy="297037"/>
          </a:xfrm>
          <a:custGeom>
            <a:avLst/>
            <a:gdLst/>
            <a:ahLst/>
            <a:cxnLst/>
            <a:rect l="l" t="t" r="r" b="b"/>
            <a:pathLst>
              <a:path w="1080135" h="360045">
                <a:moveTo>
                  <a:pt x="0" y="59816"/>
                </a:moveTo>
                <a:lnTo>
                  <a:pt x="4722" y="36540"/>
                </a:lnTo>
                <a:lnTo>
                  <a:pt x="17589" y="17525"/>
                </a:lnTo>
                <a:lnTo>
                  <a:pt x="36647" y="4702"/>
                </a:lnTo>
                <a:lnTo>
                  <a:pt x="59944" y="0"/>
                </a:lnTo>
                <a:lnTo>
                  <a:pt x="1020063" y="0"/>
                </a:lnTo>
                <a:lnTo>
                  <a:pt x="1043414" y="4702"/>
                </a:lnTo>
                <a:lnTo>
                  <a:pt x="1062466" y="17525"/>
                </a:lnTo>
                <a:lnTo>
                  <a:pt x="1075303" y="36540"/>
                </a:lnTo>
                <a:lnTo>
                  <a:pt x="1080008" y="59816"/>
                </a:lnTo>
                <a:lnTo>
                  <a:pt x="1080008" y="299592"/>
                </a:lnTo>
                <a:lnTo>
                  <a:pt x="1075303" y="322943"/>
                </a:lnTo>
                <a:lnTo>
                  <a:pt x="1062466" y="341995"/>
                </a:lnTo>
                <a:lnTo>
                  <a:pt x="1043414" y="354832"/>
                </a:lnTo>
                <a:lnTo>
                  <a:pt x="1020063" y="359536"/>
                </a:lnTo>
                <a:lnTo>
                  <a:pt x="59944" y="359536"/>
                </a:lnTo>
                <a:lnTo>
                  <a:pt x="36647" y="354832"/>
                </a:lnTo>
                <a:lnTo>
                  <a:pt x="17589" y="341995"/>
                </a:lnTo>
                <a:lnTo>
                  <a:pt x="4722" y="322943"/>
                </a:lnTo>
                <a:lnTo>
                  <a:pt x="0" y="299592"/>
                </a:lnTo>
                <a:lnTo>
                  <a:pt x="0" y="59816"/>
                </a:lnTo>
                <a:close/>
              </a:path>
            </a:pathLst>
          </a:custGeom>
          <a:ln w="15875">
            <a:solidFill>
              <a:srgbClr val="4D4D4F"/>
            </a:solidFill>
          </a:ln>
        </p:spPr>
        <p:txBody>
          <a:bodyPr wrap="square" lIns="0" tIns="0" rIns="0" bIns="0" rtlCol="0"/>
          <a:lstStyle/>
          <a:p>
            <a:endParaRPr sz="1485"/>
          </a:p>
        </p:txBody>
      </p:sp>
      <p:sp>
        <p:nvSpPr>
          <p:cNvPr id="46" name="object 46"/>
          <p:cNvSpPr txBox="1"/>
          <p:nvPr/>
        </p:nvSpPr>
        <p:spPr>
          <a:xfrm>
            <a:off x="3256721" y="5266505"/>
            <a:ext cx="196977" cy="228524"/>
          </a:xfrm>
          <a:prstGeom prst="rect">
            <a:avLst/>
          </a:prstGeom>
        </p:spPr>
        <p:txBody>
          <a:bodyPr vert="horz" wrap="square" lIns="0" tIns="0" rIns="0" bIns="0" rtlCol="0">
            <a:spAutoFit/>
          </a:bodyPr>
          <a:lstStyle/>
          <a:p>
            <a:pPr marL="10478"/>
            <a:r>
              <a:rPr sz="1485" spc="-12" dirty="0">
                <a:solidFill>
                  <a:srgbClr val="FFFFFF"/>
                </a:solidFill>
                <a:latin typeface="Calibri"/>
                <a:cs typeface="Calibri"/>
              </a:rPr>
              <a:t>ES</a:t>
            </a:r>
            <a:endParaRPr sz="1485">
              <a:latin typeface="Calibri"/>
              <a:cs typeface="Calibri"/>
            </a:endParaRPr>
          </a:p>
        </p:txBody>
      </p:sp>
      <p:sp>
        <p:nvSpPr>
          <p:cNvPr id="47" name="object 47"/>
          <p:cNvSpPr txBox="1"/>
          <p:nvPr/>
        </p:nvSpPr>
        <p:spPr>
          <a:xfrm>
            <a:off x="8067676" y="4860294"/>
            <a:ext cx="1014746" cy="253916"/>
          </a:xfrm>
          <a:prstGeom prst="rect">
            <a:avLst/>
          </a:prstGeom>
        </p:spPr>
        <p:txBody>
          <a:bodyPr vert="horz" wrap="square" lIns="0" tIns="0" rIns="0" bIns="0" rtlCol="0">
            <a:spAutoFit/>
          </a:bodyPr>
          <a:lstStyle/>
          <a:p>
            <a:pPr marL="10478"/>
            <a:r>
              <a:rPr sz="1650" b="1" dirty="0">
                <a:solidFill>
                  <a:srgbClr val="FFFFFF"/>
                </a:solidFill>
                <a:latin typeface="Calibri"/>
                <a:cs typeface="Calibri"/>
              </a:rPr>
              <a:t>K8S</a:t>
            </a:r>
            <a:r>
              <a:rPr sz="1650" b="1" spc="-66" dirty="0">
                <a:solidFill>
                  <a:srgbClr val="FFFFFF"/>
                </a:solidFill>
                <a:latin typeface="Calibri"/>
                <a:cs typeface="Calibri"/>
              </a:rPr>
              <a:t> </a:t>
            </a:r>
            <a:r>
              <a:rPr sz="1650" b="1" dirty="0">
                <a:solidFill>
                  <a:srgbClr val="FFFFFF"/>
                </a:solidFill>
                <a:latin typeface="Calibri"/>
                <a:cs typeface="Calibri"/>
              </a:rPr>
              <a:t>Minion</a:t>
            </a:r>
            <a:endParaRPr sz="1650">
              <a:latin typeface="Calibri"/>
              <a:cs typeface="Calibri"/>
            </a:endParaRPr>
          </a:p>
        </p:txBody>
      </p:sp>
      <p:sp>
        <p:nvSpPr>
          <p:cNvPr id="48" name="object 48"/>
          <p:cNvSpPr/>
          <p:nvPr/>
        </p:nvSpPr>
        <p:spPr>
          <a:xfrm>
            <a:off x="7585396" y="5613102"/>
            <a:ext cx="891111" cy="297037"/>
          </a:xfrm>
          <a:custGeom>
            <a:avLst/>
            <a:gdLst/>
            <a:ahLst/>
            <a:cxnLst/>
            <a:rect l="l" t="t" r="r" b="b"/>
            <a:pathLst>
              <a:path w="1080134" h="360045">
                <a:moveTo>
                  <a:pt x="1020063" y="0"/>
                </a:moveTo>
                <a:lnTo>
                  <a:pt x="59944" y="0"/>
                </a:lnTo>
                <a:lnTo>
                  <a:pt x="36647" y="4704"/>
                </a:lnTo>
                <a:lnTo>
                  <a:pt x="17589" y="17541"/>
                </a:lnTo>
                <a:lnTo>
                  <a:pt x="4722" y="36593"/>
                </a:lnTo>
                <a:lnTo>
                  <a:pt x="0" y="59944"/>
                </a:lnTo>
                <a:lnTo>
                  <a:pt x="0" y="299669"/>
                </a:lnTo>
                <a:lnTo>
                  <a:pt x="4722" y="322995"/>
                </a:lnTo>
                <a:lnTo>
                  <a:pt x="17589" y="342045"/>
                </a:lnTo>
                <a:lnTo>
                  <a:pt x="36647" y="354890"/>
                </a:lnTo>
                <a:lnTo>
                  <a:pt x="59944" y="359600"/>
                </a:lnTo>
                <a:lnTo>
                  <a:pt x="1020063" y="359600"/>
                </a:lnTo>
                <a:lnTo>
                  <a:pt x="1043414" y="354890"/>
                </a:lnTo>
                <a:lnTo>
                  <a:pt x="1062466" y="342045"/>
                </a:lnTo>
                <a:lnTo>
                  <a:pt x="1075303" y="322995"/>
                </a:lnTo>
                <a:lnTo>
                  <a:pt x="1080007" y="299669"/>
                </a:lnTo>
                <a:lnTo>
                  <a:pt x="1080007" y="59944"/>
                </a:lnTo>
                <a:lnTo>
                  <a:pt x="1075303" y="36593"/>
                </a:lnTo>
                <a:lnTo>
                  <a:pt x="1062466" y="17541"/>
                </a:lnTo>
                <a:lnTo>
                  <a:pt x="1043414" y="4704"/>
                </a:lnTo>
                <a:lnTo>
                  <a:pt x="1020063" y="0"/>
                </a:lnTo>
                <a:close/>
              </a:path>
            </a:pathLst>
          </a:custGeom>
          <a:solidFill>
            <a:srgbClr val="00B7FF"/>
          </a:solidFill>
        </p:spPr>
        <p:txBody>
          <a:bodyPr wrap="square" lIns="0" tIns="0" rIns="0" bIns="0" rtlCol="0"/>
          <a:lstStyle/>
          <a:p>
            <a:endParaRPr sz="1485"/>
          </a:p>
        </p:txBody>
      </p:sp>
      <p:sp>
        <p:nvSpPr>
          <p:cNvPr id="49" name="object 49"/>
          <p:cNvSpPr/>
          <p:nvPr/>
        </p:nvSpPr>
        <p:spPr>
          <a:xfrm>
            <a:off x="7585396" y="5613102"/>
            <a:ext cx="891111" cy="297037"/>
          </a:xfrm>
          <a:custGeom>
            <a:avLst/>
            <a:gdLst/>
            <a:ahLst/>
            <a:cxnLst/>
            <a:rect l="l" t="t" r="r" b="b"/>
            <a:pathLst>
              <a:path w="1080134" h="360045">
                <a:moveTo>
                  <a:pt x="0" y="59944"/>
                </a:moveTo>
                <a:lnTo>
                  <a:pt x="4722" y="36593"/>
                </a:lnTo>
                <a:lnTo>
                  <a:pt x="17589" y="17541"/>
                </a:lnTo>
                <a:lnTo>
                  <a:pt x="36647" y="4704"/>
                </a:lnTo>
                <a:lnTo>
                  <a:pt x="59944" y="0"/>
                </a:lnTo>
                <a:lnTo>
                  <a:pt x="1020063" y="0"/>
                </a:lnTo>
                <a:lnTo>
                  <a:pt x="1043414" y="4704"/>
                </a:lnTo>
                <a:lnTo>
                  <a:pt x="1062466" y="17541"/>
                </a:lnTo>
                <a:lnTo>
                  <a:pt x="1075303" y="36593"/>
                </a:lnTo>
                <a:lnTo>
                  <a:pt x="1080007" y="59944"/>
                </a:lnTo>
                <a:lnTo>
                  <a:pt x="1080007" y="299669"/>
                </a:lnTo>
                <a:lnTo>
                  <a:pt x="1075303" y="322995"/>
                </a:lnTo>
                <a:lnTo>
                  <a:pt x="1062466" y="342045"/>
                </a:lnTo>
                <a:lnTo>
                  <a:pt x="1043414" y="354890"/>
                </a:lnTo>
                <a:lnTo>
                  <a:pt x="1020063" y="359600"/>
                </a:lnTo>
                <a:lnTo>
                  <a:pt x="59944" y="359600"/>
                </a:lnTo>
                <a:lnTo>
                  <a:pt x="36647" y="354890"/>
                </a:lnTo>
                <a:lnTo>
                  <a:pt x="17589" y="342045"/>
                </a:lnTo>
                <a:lnTo>
                  <a:pt x="4722" y="322995"/>
                </a:lnTo>
                <a:lnTo>
                  <a:pt x="0" y="299669"/>
                </a:lnTo>
                <a:lnTo>
                  <a:pt x="0" y="59944"/>
                </a:lnTo>
                <a:close/>
              </a:path>
            </a:pathLst>
          </a:custGeom>
          <a:ln w="15875">
            <a:solidFill>
              <a:srgbClr val="4D4D4F"/>
            </a:solidFill>
          </a:ln>
        </p:spPr>
        <p:txBody>
          <a:bodyPr wrap="square" lIns="0" tIns="0" rIns="0" bIns="0" rtlCol="0"/>
          <a:lstStyle/>
          <a:p>
            <a:endParaRPr sz="1485"/>
          </a:p>
        </p:txBody>
      </p:sp>
      <p:sp>
        <p:nvSpPr>
          <p:cNvPr id="50" name="object 50"/>
          <p:cNvSpPr txBox="1"/>
          <p:nvPr/>
        </p:nvSpPr>
        <p:spPr>
          <a:xfrm>
            <a:off x="7719404" y="5636864"/>
            <a:ext cx="625507" cy="228524"/>
          </a:xfrm>
          <a:prstGeom prst="rect">
            <a:avLst/>
          </a:prstGeom>
        </p:spPr>
        <p:txBody>
          <a:bodyPr vert="horz" wrap="square" lIns="0" tIns="0" rIns="0" bIns="0" rtlCol="0">
            <a:spAutoFit/>
          </a:bodyPr>
          <a:lstStyle/>
          <a:p>
            <a:pPr marL="10478"/>
            <a:r>
              <a:rPr sz="1485" spc="-25" dirty="0">
                <a:solidFill>
                  <a:srgbClr val="FFFFFF"/>
                </a:solidFill>
                <a:latin typeface="Calibri"/>
                <a:cs typeface="Calibri"/>
              </a:rPr>
              <a:t>Telegraf</a:t>
            </a:r>
            <a:endParaRPr sz="1485">
              <a:latin typeface="Calibri"/>
              <a:cs typeface="Calibri"/>
            </a:endParaRPr>
          </a:p>
        </p:txBody>
      </p:sp>
      <p:sp>
        <p:nvSpPr>
          <p:cNvPr id="51" name="object 51"/>
          <p:cNvSpPr/>
          <p:nvPr/>
        </p:nvSpPr>
        <p:spPr>
          <a:xfrm>
            <a:off x="7577434" y="5232769"/>
            <a:ext cx="891111" cy="297037"/>
          </a:xfrm>
          <a:custGeom>
            <a:avLst/>
            <a:gdLst/>
            <a:ahLst/>
            <a:cxnLst/>
            <a:rect l="l" t="t" r="r" b="b"/>
            <a:pathLst>
              <a:path w="1080134" h="360045">
                <a:moveTo>
                  <a:pt x="1020063" y="0"/>
                </a:moveTo>
                <a:lnTo>
                  <a:pt x="59943" y="0"/>
                </a:lnTo>
                <a:lnTo>
                  <a:pt x="36647" y="4702"/>
                </a:lnTo>
                <a:lnTo>
                  <a:pt x="17589" y="17526"/>
                </a:lnTo>
                <a:lnTo>
                  <a:pt x="4722" y="36540"/>
                </a:lnTo>
                <a:lnTo>
                  <a:pt x="0" y="59817"/>
                </a:lnTo>
                <a:lnTo>
                  <a:pt x="0" y="299593"/>
                </a:lnTo>
                <a:lnTo>
                  <a:pt x="4722" y="322943"/>
                </a:lnTo>
                <a:lnTo>
                  <a:pt x="17589" y="341995"/>
                </a:lnTo>
                <a:lnTo>
                  <a:pt x="36647" y="354832"/>
                </a:lnTo>
                <a:lnTo>
                  <a:pt x="59943" y="359537"/>
                </a:lnTo>
                <a:lnTo>
                  <a:pt x="1020063" y="359537"/>
                </a:lnTo>
                <a:lnTo>
                  <a:pt x="1043414" y="354832"/>
                </a:lnTo>
                <a:lnTo>
                  <a:pt x="1062466" y="341995"/>
                </a:lnTo>
                <a:lnTo>
                  <a:pt x="1075303" y="322943"/>
                </a:lnTo>
                <a:lnTo>
                  <a:pt x="1080007" y="299593"/>
                </a:lnTo>
                <a:lnTo>
                  <a:pt x="1080007" y="59817"/>
                </a:lnTo>
                <a:lnTo>
                  <a:pt x="1075303" y="36540"/>
                </a:lnTo>
                <a:lnTo>
                  <a:pt x="1062466" y="17526"/>
                </a:lnTo>
                <a:lnTo>
                  <a:pt x="1043414" y="4702"/>
                </a:lnTo>
                <a:lnTo>
                  <a:pt x="1020063" y="0"/>
                </a:lnTo>
                <a:close/>
              </a:path>
            </a:pathLst>
          </a:custGeom>
          <a:solidFill>
            <a:srgbClr val="00B7FF"/>
          </a:solidFill>
        </p:spPr>
        <p:txBody>
          <a:bodyPr wrap="square" lIns="0" tIns="0" rIns="0" bIns="0" rtlCol="0"/>
          <a:lstStyle/>
          <a:p>
            <a:endParaRPr sz="1485"/>
          </a:p>
        </p:txBody>
      </p:sp>
      <p:sp>
        <p:nvSpPr>
          <p:cNvPr id="52" name="object 52"/>
          <p:cNvSpPr/>
          <p:nvPr/>
        </p:nvSpPr>
        <p:spPr>
          <a:xfrm>
            <a:off x="7577434" y="5232769"/>
            <a:ext cx="891111" cy="297037"/>
          </a:xfrm>
          <a:custGeom>
            <a:avLst/>
            <a:gdLst/>
            <a:ahLst/>
            <a:cxnLst/>
            <a:rect l="l" t="t" r="r" b="b"/>
            <a:pathLst>
              <a:path w="1080134" h="360045">
                <a:moveTo>
                  <a:pt x="0" y="59817"/>
                </a:moveTo>
                <a:lnTo>
                  <a:pt x="4722" y="36540"/>
                </a:lnTo>
                <a:lnTo>
                  <a:pt x="17589" y="17526"/>
                </a:lnTo>
                <a:lnTo>
                  <a:pt x="36647" y="4702"/>
                </a:lnTo>
                <a:lnTo>
                  <a:pt x="59943" y="0"/>
                </a:lnTo>
                <a:lnTo>
                  <a:pt x="1020063" y="0"/>
                </a:lnTo>
                <a:lnTo>
                  <a:pt x="1043414" y="4702"/>
                </a:lnTo>
                <a:lnTo>
                  <a:pt x="1062466" y="17526"/>
                </a:lnTo>
                <a:lnTo>
                  <a:pt x="1075303" y="36540"/>
                </a:lnTo>
                <a:lnTo>
                  <a:pt x="1080007" y="59817"/>
                </a:lnTo>
                <a:lnTo>
                  <a:pt x="1080007" y="299593"/>
                </a:lnTo>
                <a:lnTo>
                  <a:pt x="1075303" y="322943"/>
                </a:lnTo>
                <a:lnTo>
                  <a:pt x="1062466" y="341995"/>
                </a:lnTo>
                <a:lnTo>
                  <a:pt x="1043414" y="354832"/>
                </a:lnTo>
                <a:lnTo>
                  <a:pt x="1020063" y="359537"/>
                </a:lnTo>
                <a:lnTo>
                  <a:pt x="59943" y="359537"/>
                </a:lnTo>
                <a:lnTo>
                  <a:pt x="36647" y="354832"/>
                </a:lnTo>
                <a:lnTo>
                  <a:pt x="17589" y="341995"/>
                </a:lnTo>
                <a:lnTo>
                  <a:pt x="4722" y="322943"/>
                </a:lnTo>
                <a:lnTo>
                  <a:pt x="0" y="299593"/>
                </a:lnTo>
                <a:lnTo>
                  <a:pt x="0" y="59817"/>
                </a:lnTo>
                <a:close/>
              </a:path>
            </a:pathLst>
          </a:custGeom>
          <a:ln w="15875">
            <a:solidFill>
              <a:srgbClr val="4D4D4F"/>
            </a:solidFill>
          </a:ln>
        </p:spPr>
        <p:txBody>
          <a:bodyPr wrap="square" lIns="0" tIns="0" rIns="0" bIns="0" rtlCol="0"/>
          <a:lstStyle/>
          <a:p>
            <a:endParaRPr sz="1485"/>
          </a:p>
        </p:txBody>
      </p:sp>
      <p:sp>
        <p:nvSpPr>
          <p:cNvPr id="53" name="object 53"/>
          <p:cNvSpPr txBox="1"/>
          <p:nvPr/>
        </p:nvSpPr>
        <p:spPr>
          <a:xfrm>
            <a:off x="7809404" y="5256447"/>
            <a:ext cx="429578" cy="228524"/>
          </a:xfrm>
          <a:prstGeom prst="rect">
            <a:avLst/>
          </a:prstGeom>
        </p:spPr>
        <p:txBody>
          <a:bodyPr vert="horz" wrap="square" lIns="0" tIns="0" rIns="0" bIns="0" rtlCol="0">
            <a:spAutoFit/>
          </a:bodyPr>
          <a:lstStyle/>
          <a:p>
            <a:pPr marL="10478"/>
            <a:r>
              <a:rPr sz="1485" spc="-37" dirty="0">
                <a:solidFill>
                  <a:srgbClr val="FFFFFF"/>
                </a:solidFill>
                <a:latin typeface="Calibri"/>
                <a:cs typeface="Calibri"/>
              </a:rPr>
              <a:t>R</a:t>
            </a:r>
            <a:r>
              <a:rPr sz="1485" dirty="0">
                <a:solidFill>
                  <a:srgbClr val="FFFFFF"/>
                </a:solidFill>
                <a:latin typeface="Calibri"/>
                <a:cs typeface="Calibri"/>
              </a:rPr>
              <a:t>ed</a:t>
            </a:r>
            <a:r>
              <a:rPr sz="1485" spc="-4" dirty="0">
                <a:solidFill>
                  <a:srgbClr val="FFFFFF"/>
                </a:solidFill>
                <a:latin typeface="Calibri"/>
                <a:cs typeface="Calibri"/>
              </a:rPr>
              <a:t>i</a:t>
            </a:r>
            <a:r>
              <a:rPr sz="1485" dirty="0">
                <a:solidFill>
                  <a:srgbClr val="FFFFFF"/>
                </a:solidFill>
                <a:latin typeface="Calibri"/>
                <a:cs typeface="Calibri"/>
              </a:rPr>
              <a:t>s</a:t>
            </a:r>
            <a:endParaRPr sz="1485">
              <a:latin typeface="Calibri"/>
              <a:cs typeface="Calibri"/>
            </a:endParaRPr>
          </a:p>
        </p:txBody>
      </p:sp>
      <p:sp>
        <p:nvSpPr>
          <p:cNvPr id="54" name="object 54"/>
          <p:cNvSpPr/>
          <p:nvPr/>
        </p:nvSpPr>
        <p:spPr>
          <a:xfrm>
            <a:off x="519223" y="4339875"/>
            <a:ext cx="6854381" cy="0"/>
          </a:xfrm>
          <a:custGeom>
            <a:avLst/>
            <a:gdLst/>
            <a:ahLst/>
            <a:cxnLst/>
            <a:rect l="l" t="t" r="r" b="b"/>
            <a:pathLst>
              <a:path w="8308340">
                <a:moveTo>
                  <a:pt x="0" y="0"/>
                </a:moveTo>
                <a:lnTo>
                  <a:pt x="8308263" y="0"/>
                </a:lnTo>
              </a:path>
            </a:pathLst>
          </a:custGeom>
          <a:ln w="19050">
            <a:solidFill>
              <a:srgbClr val="D6181F"/>
            </a:solidFill>
          </a:ln>
        </p:spPr>
        <p:txBody>
          <a:bodyPr wrap="square" lIns="0" tIns="0" rIns="0" bIns="0" rtlCol="0"/>
          <a:lstStyle/>
          <a:p>
            <a:endParaRPr sz="1485"/>
          </a:p>
        </p:txBody>
      </p:sp>
      <p:sp>
        <p:nvSpPr>
          <p:cNvPr id="55" name="object 55"/>
          <p:cNvSpPr/>
          <p:nvPr/>
        </p:nvSpPr>
        <p:spPr>
          <a:xfrm>
            <a:off x="519224" y="4339875"/>
            <a:ext cx="202216" cy="1427034"/>
          </a:xfrm>
          <a:custGeom>
            <a:avLst/>
            <a:gdLst/>
            <a:ahLst/>
            <a:cxnLst/>
            <a:rect l="l" t="t" r="r" b="b"/>
            <a:pathLst>
              <a:path w="245109" h="1729739">
                <a:moveTo>
                  <a:pt x="244690" y="1729257"/>
                </a:moveTo>
                <a:lnTo>
                  <a:pt x="244690" y="1725663"/>
                </a:lnTo>
                <a:lnTo>
                  <a:pt x="0" y="1725663"/>
                </a:lnTo>
                <a:lnTo>
                  <a:pt x="0" y="0"/>
                </a:lnTo>
              </a:path>
            </a:pathLst>
          </a:custGeom>
          <a:ln w="19050">
            <a:solidFill>
              <a:srgbClr val="D6181F"/>
            </a:solidFill>
          </a:ln>
        </p:spPr>
        <p:txBody>
          <a:bodyPr wrap="square" lIns="0" tIns="0" rIns="0" bIns="0" rtlCol="0"/>
          <a:lstStyle/>
          <a:p>
            <a:endParaRPr sz="1485"/>
          </a:p>
        </p:txBody>
      </p:sp>
      <p:sp>
        <p:nvSpPr>
          <p:cNvPr id="56" name="object 56"/>
          <p:cNvSpPr/>
          <p:nvPr/>
        </p:nvSpPr>
        <p:spPr>
          <a:xfrm>
            <a:off x="4967907" y="4339875"/>
            <a:ext cx="202216" cy="1427034"/>
          </a:xfrm>
          <a:custGeom>
            <a:avLst/>
            <a:gdLst/>
            <a:ahLst/>
            <a:cxnLst/>
            <a:rect l="l" t="t" r="r" b="b"/>
            <a:pathLst>
              <a:path w="245110" h="1729739">
                <a:moveTo>
                  <a:pt x="244602" y="1729257"/>
                </a:moveTo>
                <a:lnTo>
                  <a:pt x="244602" y="1725663"/>
                </a:lnTo>
                <a:lnTo>
                  <a:pt x="0" y="1725663"/>
                </a:lnTo>
                <a:lnTo>
                  <a:pt x="0" y="0"/>
                </a:lnTo>
              </a:path>
            </a:pathLst>
          </a:custGeom>
          <a:ln w="19049">
            <a:solidFill>
              <a:srgbClr val="D6181F"/>
            </a:solidFill>
          </a:ln>
        </p:spPr>
        <p:txBody>
          <a:bodyPr wrap="square" lIns="0" tIns="0" rIns="0" bIns="0" rtlCol="0"/>
          <a:lstStyle/>
          <a:p>
            <a:endParaRPr sz="1485"/>
          </a:p>
        </p:txBody>
      </p:sp>
      <p:sp>
        <p:nvSpPr>
          <p:cNvPr id="57" name="object 57"/>
          <p:cNvSpPr/>
          <p:nvPr/>
        </p:nvSpPr>
        <p:spPr>
          <a:xfrm>
            <a:off x="7373542" y="4339875"/>
            <a:ext cx="202216" cy="1427034"/>
          </a:xfrm>
          <a:custGeom>
            <a:avLst/>
            <a:gdLst/>
            <a:ahLst/>
            <a:cxnLst/>
            <a:rect l="l" t="t" r="r" b="b"/>
            <a:pathLst>
              <a:path w="245109" h="1729739">
                <a:moveTo>
                  <a:pt x="244728" y="1729257"/>
                </a:moveTo>
                <a:lnTo>
                  <a:pt x="244728" y="1725663"/>
                </a:lnTo>
                <a:lnTo>
                  <a:pt x="0" y="1725663"/>
                </a:lnTo>
                <a:lnTo>
                  <a:pt x="0" y="0"/>
                </a:lnTo>
              </a:path>
            </a:pathLst>
          </a:custGeom>
          <a:ln w="19050">
            <a:solidFill>
              <a:srgbClr val="D6181F"/>
            </a:solidFill>
          </a:ln>
        </p:spPr>
        <p:txBody>
          <a:bodyPr wrap="square" lIns="0" tIns="0" rIns="0" bIns="0" rtlCol="0"/>
          <a:lstStyle/>
          <a:p>
            <a:endParaRPr sz="1485"/>
          </a:p>
        </p:txBody>
      </p:sp>
      <p:sp>
        <p:nvSpPr>
          <p:cNvPr id="58" name="object 58"/>
          <p:cNvSpPr/>
          <p:nvPr/>
        </p:nvSpPr>
        <p:spPr>
          <a:xfrm>
            <a:off x="2697537" y="4344905"/>
            <a:ext cx="202216" cy="1427034"/>
          </a:xfrm>
          <a:custGeom>
            <a:avLst/>
            <a:gdLst/>
            <a:ahLst/>
            <a:cxnLst/>
            <a:rect l="l" t="t" r="r" b="b"/>
            <a:pathLst>
              <a:path w="245110" h="1729739">
                <a:moveTo>
                  <a:pt x="244602" y="1729333"/>
                </a:moveTo>
                <a:lnTo>
                  <a:pt x="244602" y="1725726"/>
                </a:lnTo>
                <a:lnTo>
                  <a:pt x="0" y="1725726"/>
                </a:lnTo>
                <a:lnTo>
                  <a:pt x="0" y="0"/>
                </a:lnTo>
              </a:path>
            </a:pathLst>
          </a:custGeom>
          <a:ln w="19049">
            <a:solidFill>
              <a:srgbClr val="D6181F"/>
            </a:solidFill>
          </a:ln>
        </p:spPr>
        <p:txBody>
          <a:bodyPr wrap="square" lIns="0" tIns="0" rIns="0" bIns="0" rtlCol="0"/>
          <a:lstStyle/>
          <a:p>
            <a:endParaRPr sz="1485"/>
          </a:p>
        </p:txBody>
      </p:sp>
      <p:sp>
        <p:nvSpPr>
          <p:cNvPr id="59" name="object 59"/>
          <p:cNvSpPr/>
          <p:nvPr/>
        </p:nvSpPr>
        <p:spPr>
          <a:xfrm>
            <a:off x="2262092" y="3491932"/>
            <a:ext cx="91678" cy="848154"/>
          </a:xfrm>
          <a:custGeom>
            <a:avLst/>
            <a:gdLst/>
            <a:ahLst/>
            <a:cxnLst/>
            <a:rect l="l" t="t" r="r" b="b"/>
            <a:pathLst>
              <a:path w="111125" h="1028064">
                <a:moveTo>
                  <a:pt x="55244" y="37773"/>
                </a:moveTo>
                <a:lnTo>
                  <a:pt x="45719" y="54101"/>
                </a:lnTo>
                <a:lnTo>
                  <a:pt x="45719" y="1027811"/>
                </a:lnTo>
                <a:lnTo>
                  <a:pt x="64769" y="1027811"/>
                </a:lnTo>
                <a:lnTo>
                  <a:pt x="64769" y="54101"/>
                </a:lnTo>
                <a:lnTo>
                  <a:pt x="55244" y="37773"/>
                </a:lnTo>
                <a:close/>
              </a:path>
              <a:path w="111125" h="1028064">
                <a:moveTo>
                  <a:pt x="55244" y="0"/>
                </a:moveTo>
                <a:lnTo>
                  <a:pt x="2539" y="90297"/>
                </a:lnTo>
                <a:lnTo>
                  <a:pt x="0" y="94741"/>
                </a:lnTo>
                <a:lnTo>
                  <a:pt x="1524" y="100584"/>
                </a:lnTo>
                <a:lnTo>
                  <a:pt x="5968" y="103250"/>
                </a:lnTo>
                <a:lnTo>
                  <a:pt x="10540" y="105917"/>
                </a:lnTo>
                <a:lnTo>
                  <a:pt x="16382" y="104393"/>
                </a:lnTo>
                <a:lnTo>
                  <a:pt x="45719" y="54101"/>
                </a:lnTo>
                <a:lnTo>
                  <a:pt x="45719" y="18796"/>
                </a:lnTo>
                <a:lnTo>
                  <a:pt x="66215" y="18796"/>
                </a:lnTo>
                <a:lnTo>
                  <a:pt x="55244" y="0"/>
                </a:lnTo>
                <a:close/>
              </a:path>
              <a:path w="111125" h="1028064">
                <a:moveTo>
                  <a:pt x="66215" y="18796"/>
                </a:moveTo>
                <a:lnTo>
                  <a:pt x="64769" y="18796"/>
                </a:lnTo>
                <a:lnTo>
                  <a:pt x="64769" y="54101"/>
                </a:lnTo>
                <a:lnTo>
                  <a:pt x="94106" y="104393"/>
                </a:lnTo>
                <a:lnTo>
                  <a:pt x="99949" y="105917"/>
                </a:lnTo>
                <a:lnTo>
                  <a:pt x="109093" y="100584"/>
                </a:lnTo>
                <a:lnTo>
                  <a:pt x="110617" y="94741"/>
                </a:lnTo>
                <a:lnTo>
                  <a:pt x="107950" y="90297"/>
                </a:lnTo>
                <a:lnTo>
                  <a:pt x="66215" y="18796"/>
                </a:lnTo>
                <a:close/>
              </a:path>
              <a:path w="111125" h="1028064">
                <a:moveTo>
                  <a:pt x="64769" y="18796"/>
                </a:moveTo>
                <a:lnTo>
                  <a:pt x="45719" y="18796"/>
                </a:lnTo>
                <a:lnTo>
                  <a:pt x="45719" y="54101"/>
                </a:lnTo>
                <a:lnTo>
                  <a:pt x="55244" y="37773"/>
                </a:lnTo>
                <a:lnTo>
                  <a:pt x="46989" y="23622"/>
                </a:lnTo>
                <a:lnTo>
                  <a:pt x="64769" y="23622"/>
                </a:lnTo>
                <a:lnTo>
                  <a:pt x="64769" y="18796"/>
                </a:lnTo>
                <a:close/>
              </a:path>
              <a:path w="111125" h="1028064">
                <a:moveTo>
                  <a:pt x="64769" y="23622"/>
                </a:moveTo>
                <a:lnTo>
                  <a:pt x="63500" y="23622"/>
                </a:lnTo>
                <a:lnTo>
                  <a:pt x="55244" y="37773"/>
                </a:lnTo>
                <a:lnTo>
                  <a:pt x="64769" y="54101"/>
                </a:lnTo>
                <a:lnTo>
                  <a:pt x="64769" y="23622"/>
                </a:lnTo>
                <a:close/>
              </a:path>
              <a:path w="111125" h="1028064">
                <a:moveTo>
                  <a:pt x="63500" y="23622"/>
                </a:moveTo>
                <a:lnTo>
                  <a:pt x="46989" y="23622"/>
                </a:lnTo>
                <a:lnTo>
                  <a:pt x="55244" y="37773"/>
                </a:lnTo>
                <a:lnTo>
                  <a:pt x="63500" y="23622"/>
                </a:lnTo>
                <a:close/>
              </a:path>
            </a:pathLst>
          </a:custGeom>
          <a:solidFill>
            <a:srgbClr val="D6181F"/>
          </a:solidFill>
        </p:spPr>
        <p:txBody>
          <a:bodyPr wrap="square" lIns="0" tIns="0" rIns="0" bIns="0" rtlCol="0"/>
          <a:lstStyle/>
          <a:p>
            <a:endParaRPr sz="1485"/>
          </a:p>
        </p:txBody>
      </p:sp>
      <p:sp>
        <p:nvSpPr>
          <p:cNvPr id="60" name="object 60"/>
          <p:cNvSpPr/>
          <p:nvPr/>
        </p:nvSpPr>
        <p:spPr>
          <a:xfrm>
            <a:off x="2305052" y="3004099"/>
            <a:ext cx="1318593" cy="196453"/>
          </a:xfrm>
          <a:custGeom>
            <a:avLst/>
            <a:gdLst/>
            <a:ahLst/>
            <a:cxnLst/>
            <a:rect l="l" t="t" r="r" b="b"/>
            <a:pathLst>
              <a:path w="1598295" h="238125">
                <a:moveTo>
                  <a:pt x="1548002" y="0"/>
                </a:moveTo>
                <a:lnTo>
                  <a:pt x="4318" y="0"/>
                </a:lnTo>
                <a:lnTo>
                  <a:pt x="0" y="4190"/>
                </a:lnTo>
                <a:lnTo>
                  <a:pt x="0" y="238125"/>
                </a:lnTo>
                <a:lnTo>
                  <a:pt x="19050" y="238125"/>
                </a:lnTo>
                <a:lnTo>
                  <a:pt x="19050" y="19050"/>
                </a:lnTo>
                <a:lnTo>
                  <a:pt x="9525" y="19050"/>
                </a:lnTo>
                <a:lnTo>
                  <a:pt x="19050" y="9525"/>
                </a:lnTo>
                <a:lnTo>
                  <a:pt x="1552194" y="9525"/>
                </a:lnTo>
                <a:lnTo>
                  <a:pt x="1552194" y="4190"/>
                </a:lnTo>
                <a:lnTo>
                  <a:pt x="1548002" y="0"/>
                </a:lnTo>
                <a:close/>
              </a:path>
              <a:path w="1598295" h="238125">
                <a:moveTo>
                  <a:pt x="1497964" y="119379"/>
                </a:moveTo>
                <a:lnTo>
                  <a:pt x="1493392" y="122047"/>
                </a:lnTo>
                <a:lnTo>
                  <a:pt x="1488948" y="124713"/>
                </a:lnTo>
                <a:lnTo>
                  <a:pt x="1487424" y="130555"/>
                </a:lnTo>
                <a:lnTo>
                  <a:pt x="1489964" y="135127"/>
                </a:lnTo>
                <a:lnTo>
                  <a:pt x="1542669" y="225425"/>
                </a:lnTo>
                <a:lnTo>
                  <a:pt x="1553714" y="206501"/>
                </a:lnTo>
                <a:lnTo>
                  <a:pt x="1533144" y="206501"/>
                </a:lnTo>
                <a:lnTo>
                  <a:pt x="1533144" y="171196"/>
                </a:lnTo>
                <a:lnTo>
                  <a:pt x="1503807" y="120903"/>
                </a:lnTo>
                <a:lnTo>
                  <a:pt x="1497964" y="119379"/>
                </a:lnTo>
                <a:close/>
              </a:path>
              <a:path w="1598295" h="238125">
                <a:moveTo>
                  <a:pt x="1533144" y="171196"/>
                </a:moveTo>
                <a:lnTo>
                  <a:pt x="1533144" y="206501"/>
                </a:lnTo>
                <a:lnTo>
                  <a:pt x="1552194" y="206501"/>
                </a:lnTo>
                <a:lnTo>
                  <a:pt x="1552194" y="201675"/>
                </a:lnTo>
                <a:lnTo>
                  <a:pt x="1534414" y="201675"/>
                </a:lnTo>
                <a:lnTo>
                  <a:pt x="1542669" y="187524"/>
                </a:lnTo>
                <a:lnTo>
                  <a:pt x="1533144" y="171196"/>
                </a:lnTo>
                <a:close/>
              </a:path>
              <a:path w="1598295" h="238125">
                <a:moveTo>
                  <a:pt x="1587373" y="119379"/>
                </a:moveTo>
                <a:lnTo>
                  <a:pt x="1581530" y="120903"/>
                </a:lnTo>
                <a:lnTo>
                  <a:pt x="1552194" y="171196"/>
                </a:lnTo>
                <a:lnTo>
                  <a:pt x="1552194" y="206501"/>
                </a:lnTo>
                <a:lnTo>
                  <a:pt x="1553714" y="206501"/>
                </a:lnTo>
                <a:lnTo>
                  <a:pt x="1598040" y="130555"/>
                </a:lnTo>
                <a:lnTo>
                  <a:pt x="1596516" y="124713"/>
                </a:lnTo>
                <a:lnTo>
                  <a:pt x="1587373" y="119379"/>
                </a:lnTo>
                <a:close/>
              </a:path>
              <a:path w="1598295" h="238125">
                <a:moveTo>
                  <a:pt x="1542669" y="187524"/>
                </a:moveTo>
                <a:lnTo>
                  <a:pt x="1534414" y="201675"/>
                </a:lnTo>
                <a:lnTo>
                  <a:pt x="1550924" y="201675"/>
                </a:lnTo>
                <a:lnTo>
                  <a:pt x="1542669" y="187524"/>
                </a:lnTo>
                <a:close/>
              </a:path>
              <a:path w="1598295" h="238125">
                <a:moveTo>
                  <a:pt x="1552194" y="171196"/>
                </a:moveTo>
                <a:lnTo>
                  <a:pt x="1542669" y="187524"/>
                </a:lnTo>
                <a:lnTo>
                  <a:pt x="1550924" y="201675"/>
                </a:lnTo>
                <a:lnTo>
                  <a:pt x="1552194" y="201675"/>
                </a:lnTo>
                <a:lnTo>
                  <a:pt x="1552194" y="171196"/>
                </a:lnTo>
                <a:close/>
              </a:path>
              <a:path w="1598295" h="238125">
                <a:moveTo>
                  <a:pt x="1533144" y="9525"/>
                </a:moveTo>
                <a:lnTo>
                  <a:pt x="1533144" y="171196"/>
                </a:lnTo>
                <a:lnTo>
                  <a:pt x="1542669" y="187524"/>
                </a:lnTo>
                <a:lnTo>
                  <a:pt x="1552194" y="171195"/>
                </a:lnTo>
                <a:lnTo>
                  <a:pt x="1552194" y="19050"/>
                </a:lnTo>
                <a:lnTo>
                  <a:pt x="1542669" y="19050"/>
                </a:lnTo>
                <a:lnTo>
                  <a:pt x="1533144" y="9525"/>
                </a:lnTo>
                <a:close/>
              </a:path>
              <a:path w="1598295" h="238125">
                <a:moveTo>
                  <a:pt x="19050" y="9525"/>
                </a:moveTo>
                <a:lnTo>
                  <a:pt x="9525" y="19050"/>
                </a:lnTo>
                <a:lnTo>
                  <a:pt x="19050" y="19050"/>
                </a:lnTo>
                <a:lnTo>
                  <a:pt x="19050" y="9525"/>
                </a:lnTo>
                <a:close/>
              </a:path>
              <a:path w="1598295" h="238125">
                <a:moveTo>
                  <a:pt x="1533144" y="9525"/>
                </a:moveTo>
                <a:lnTo>
                  <a:pt x="19050" y="9525"/>
                </a:lnTo>
                <a:lnTo>
                  <a:pt x="19050" y="19050"/>
                </a:lnTo>
                <a:lnTo>
                  <a:pt x="1533144" y="19050"/>
                </a:lnTo>
                <a:lnTo>
                  <a:pt x="1533144" y="9525"/>
                </a:lnTo>
                <a:close/>
              </a:path>
              <a:path w="1598295" h="238125">
                <a:moveTo>
                  <a:pt x="1552194" y="9525"/>
                </a:moveTo>
                <a:lnTo>
                  <a:pt x="1533144" y="9525"/>
                </a:lnTo>
                <a:lnTo>
                  <a:pt x="1542669" y="19050"/>
                </a:lnTo>
                <a:lnTo>
                  <a:pt x="1552194" y="19050"/>
                </a:lnTo>
                <a:lnTo>
                  <a:pt x="1552194" y="9525"/>
                </a:lnTo>
                <a:close/>
              </a:path>
            </a:pathLst>
          </a:custGeom>
          <a:solidFill>
            <a:srgbClr val="D6181F"/>
          </a:solidFill>
        </p:spPr>
        <p:txBody>
          <a:bodyPr wrap="square" lIns="0" tIns="0" rIns="0" bIns="0" rtlCol="0"/>
          <a:lstStyle/>
          <a:p>
            <a:endParaRPr sz="1485"/>
          </a:p>
        </p:txBody>
      </p:sp>
      <p:sp>
        <p:nvSpPr>
          <p:cNvPr id="61" name="object 61"/>
          <p:cNvSpPr/>
          <p:nvPr/>
        </p:nvSpPr>
        <p:spPr>
          <a:xfrm>
            <a:off x="1612172" y="5325495"/>
            <a:ext cx="204835" cy="434292"/>
          </a:xfrm>
          <a:custGeom>
            <a:avLst/>
            <a:gdLst/>
            <a:ahLst/>
            <a:cxnLst/>
            <a:rect l="l" t="t" r="r" b="b"/>
            <a:pathLst>
              <a:path w="248285" h="526414">
                <a:moveTo>
                  <a:pt x="228853" y="506831"/>
                </a:moveTo>
                <a:lnTo>
                  <a:pt x="9778" y="506831"/>
                </a:lnTo>
                <a:lnTo>
                  <a:pt x="9778" y="525881"/>
                </a:lnTo>
                <a:lnTo>
                  <a:pt x="243586" y="525881"/>
                </a:lnTo>
                <a:lnTo>
                  <a:pt x="247903" y="521614"/>
                </a:lnTo>
                <a:lnTo>
                  <a:pt x="247903" y="516356"/>
                </a:lnTo>
                <a:lnTo>
                  <a:pt x="228853" y="516356"/>
                </a:lnTo>
                <a:lnTo>
                  <a:pt x="228853" y="506831"/>
                </a:lnTo>
                <a:close/>
              </a:path>
              <a:path w="248285" h="526414">
                <a:moveTo>
                  <a:pt x="228853" y="55244"/>
                </a:moveTo>
                <a:lnTo>
                  <a:pt x="228853" y="516356"/>
                </a:lnTo>
                <a:lnTo>
                  <a:pt x="238378" y="506831"/>
                </a:lnTo>
                <a:lnTo>
                  <a:pt x="247903" y="506831"/>
                </a:lnTo>
                <a:lnTo>
                  <a:pt x="247903" y="64769"/>
                </a:lnTo>
                <a:lnTo>
                  <a:pt x="238378" y="64769"/>
                </a:lnTo>
                <a:lnTo>
                  <a:pt x="228853" y="55244"/>
                </a:lnTo>
                <a:close/>
              </a:path>
              <a:path w="248285" h="526414">
                <a:moveTo>
                  <a:pt x="247903" y="506831"/>
                </a:moveTo>
                <a:lnTo>
                  <a:pt x="238378" y="506831"/>
                </a:lnTo>
                <a:lnTo>
                  <a:pt x="228853" y="516356"/>
                </a:lnTo>
                <a:lnTo>
                  <a:pt x="247903" y="516356"/>
                </a:lnTo>
                <a:lnTo>
                  <a:pt x="247903" y="506831"/>
                </a:lnTo>
                <a:close/>
              </a:path>
              <a:path w="248285" h="526414">
                <a:moveTo>
                  <a:pt x="94868" y="0"/>
                </a:moveTo>
                <a:lnTo>
                  <a:pt x="90296" y="2539"/>
                </a:lnTo>
                <a:lnTo>
                  <a:pt x="0" y="55244"/>
                </a:lnTo>
                <a:lnTo>
                  <a:pt x="94868" y="110616"/>
                </a:lnTo>
                <a:lnTo>
                  <a:pt x="100711" y="109092"/>
                </a:lnTo>
                <a:lnTo>
                  <a:pt x="106044" y="99948"/>
                </a:lnTo>
                <a:lnTo>
                  <a:pt x="104520" y="94106"/>
                </a:lnTo>
                <a:lnTo>
                  <a:pt x="54229" y="64769"/>
                </a:lnTo>
                <a:lnTo>
                  <a:pt x="18923" y="64769"/>
                </a:lnTo>
                <a:lnTo>
                  <a:pt x="18923" y="45719"/>
                </a:lnTo>
                <a:lnTo>
                  <a:pt x="54229" y="45719"/>
                </a:lnTo>
                <a:lnTo>
                  <a:pt x="104520" y="16382"/>
                </a:lnTo>
                <a:lnTo>
                  <a:pt x="106044" y="10540"/>
                </a:lnTo>
                <a:lnTo>
                  <a:pt x="103377" y="5968"/>
                </a:lnTo>
                <a:lnTo>
                  <a:pt x="100711" y="1524"/>
                </a:lnTo>
                <a:lnTo>
                  <a:pt x="94868" y="0"/>
                </a:lnTo>
                <a:close/>
              </a:path>
              <a:path w="248285" h="526414">
                <a:moveTo>
                  <a:pt x="54229" y="45719"/>
                </a:moveTo>
                <a:lnTo>
                  <a:pt x="18923" y="45719"/>
                </a:lnTo>
                <a:lnTo>
                  <a:pt x="18923" y="64769"/>
                </a:lnTo>
                <a:lnTo>
                  <a:pt x="54229" y="64769"/>
                </a:lnTo>
                <a:lnTo>
                  <a:pt x="52051" y="63500"/>
                </a:lnTo>
                <a:lnTo>
                  <a:pt x="23749" y="63500"/>
                </a:lnTo>
                <a:lnTo>
                  <a:pt x="23749" y="46989"/>
                </a:lnTo>
                <a:lnTo>
                  <a:pt x="52051" y="46989"/>
                </a:lnTo>
                <a:lnTo>
                  <a:pt x="54229" y="45719"/>
                </a:lnTo>
                <a:close/>
              </a:path>
              <a:path w="248285" h="526414">
                <a:moveTo>
                  <a:pt x="243586" y="45719"/>
                </a:moveTo>
                <a:lnTo>
                  <a:pt x="54229" y="45719"/>
                </a:lnTo>
                <a:lnTo>
                  <a:pt x="37900" y="55244"/>
                </a:lnTo>
                <a:lnTo>
                  <a:pt x="54229" y="64769"/>
                </a:lnTo>
                <a:lnTo>
                  <a:pt x="228853" y="64769"/>
                </a:lnTo>
                <a:lnTo>
                  <a:pt x="228853" y="55244"/>
                </a:lnTo>
                <a:lnTo>
                  <a:pt x="247903" y="55244"/>
                </a:lnTo>
                <a:lnTo>
                  <a:pt x="247903" y="50037"/>
                </a:lnTo>
                <a:lnTo>
                  <a:pt x="243586" y="45719"/>
                </a:lnTo>
                <a:close/>
              </a:path>
              <a:path w="248285" h="526414">
                <a:moveTo>
                  <a:pt x="247903" y="55244"/>
                </a:moveTo>
                <a:lnTo>
                  <a:pt x="228853" y="55244"/>
                </a:lnTo>
                <a:lnTo>
                  <a:pt x="238378" y="64769"/>
                </a:lnTo>
                <a:lnTo>
                  <a:pt x="247903" y="64769"/>
                </a:lnTo>
                <a:lnTo>
                  <a:pt x="247903" y="55244"/>
                </a:lnTo>
                <a:close/>
              </a:path>
              <a:path w="248285" h="526414">
                <a:moveTo>
                  <a:pt x="23749" y="46989"/>
                </a:moveTo>
                <a:lnTo>
                  <a:pt x="23749" y="63500"/>
                </a:lnTo>
                <a:lnTo>
                  <a:pt x="37900" y="55244"/>
                </a:lnTo>
                <a:lnTo>
                  <a:pt x="23749" y="46989"/>
                </a:lnTo>
                <a:close/>
              </a:path>
              <a:path w="248285" h="526414">
                <a:moveTo>
                  <a:pt x="37900" y="55244"/>
                </a:moveTo>
                <a:lnTo>
                  <a:pt x="23749" y="63500"/>
                </a:lnTo>
                <a:lnTo>
                  <a:pt x="52051" y="63500"/>
                </a:lnTo>
                <a:lnTo>
                  <a:pt x="37900" y="55244"/>
                </a:lnTo>
                <a:close/>
              </a:path>
              <a:path w="248285" h="526414">
                <a:moveTo>
                  <a:pt x="52051" y="46989"/>
                </a:moveTo>
                <a:lnTo>
                  <a:pt x="23749" y="46989"/>
                </a:lnTo>
                <a:lnTo>
                  <a:pt x="37900" y="55244"/>
                </a:lnTo>
                <a:lnTo>
                  <a:pt x="52051" y="46989"/>
                </a:lnTo>
                <a:close/>
              </a:path>
            </a:pathLst>
          </a:custGeom>
          <a:solidFill>
            <a:srgbClr val="D6181F"/>
          </a:solidFill>
        </p:spPr>
        <p:txBody>
          <a:bodyPr wrap="square" lIns="0" tIns="0" rIns="0" bIns="0" rtlCol="0"/>
          <a:lstStyle/>
          <a:p>
            <a:endParaRPr sz="1485"/>
          </a:p>
        </p:txBody>
      </p:sp>
      <p:sp>
        <p:nvSpPr>
          <p:cNvPr id="62" name="object 62"/>
          <p:cNvSpPr/>
          <p:nvPr/>
        </p:nvSpPr>
        <p:spPr>
          <a:xfrm>
            <a:off x="3799246" y="5340688"/>
            <a:ext cx="204835" cy="434292"/>
          </a:xfrm>
          <a:custGeom>
            <a:avLst/>
            <a:gdLst/>
            <a:ahLst/>
            <a:cxnLst/>
            <a:rect l="l" t="t" r="r" b="b"/>
            <a:pathLst>
              <a:path w="248285" h="526414">
                <a:moveTo>
                  <a:pt x="228853" y="506844"/>
                </a:moveTo>
                <a:lnTo>
                  <a:pt x="9778" y="506844"/>
                </a:lnTo>
                <a:lnTo>
                  <a:pt x="9778" y="525894"/>
                </a:lnTo>
                <a:lnTo>
                  <a:pt x="243586" y="525894"/>
                </a:lnTo>
                <a:lnTo>
                  <a:pt x="247903" y="521639"/>
                </a:lnTo>
                <a:lnTo>
                  <a:pt x="247903" y="516369"/>
                </a:lnTo>
                <a:lnTo>
                  <a:pt x="228853" y="516369"/>
                </a:lnTo>
                <a:lnTo>
                  <a:pt x="228853" y="506844"/>
                </a:lnTo>
                <a:close/>
              </a:path>
              <a:path w="248285" h="526414">
                <a:moveTo>
                  <a:pt x="228853" y="55245"/>
                </a:moveTo>
                <a:lnTo>
                  <a:pt x="228853" y="516369"/>
                </a:lnTo>
                <a:lnTo>
                  <a:pt x="238378" y="506844"/>
                </a:lnTo>
                <a:lnTo>
                  <a:pt x="247903" y="506844"/>
                </a:lnTo>
                <a:lnTo>
                  <a:pt x="247903" y="64770"/>
                </a:lnTo>
                <a:lnTo>
                  <a:pt x="238378" y="64770"/>
                </a:lnTo>
                <a:lnTo>
                  <a:pt x="228853" y="55245"/>
                </a:lnTo>
                <a:close/>
              </a:path>
              <a:path w="248285" h="526414">
                <a:moveTo>
                  <a:pt x="247903" y="506844"/>
                </a:moveTo>
                <a:lnTo>
                  <a:pt x="238378" y="506844"/>
                </a:lnTo>
                <a:lnTo>
                  <a:pt x="228853" y="516369"/>
                </a:lnTo>
                <a:lnTo>
                  <a:pt x="247903" y="516369"/>
                </a:lnTo>
                <a:lnTo>
                  <a:pt x="247903" y="506844"/>
                </a:lnTo>
                <a:close/>
              </a:path>
              <a:path w="248285" h="526414">
                <a:moveTo>
                  <a:pt x="94868" y="0"/>
                </a:moveTo>
                <a:lnTo>
                  <a:pt x="90424" y="2667"/>
                </a:lnTo>
                <a:lnTo>
                  <a:pt x="0" y="55245"/>
                </a:lnTo>
                <a:lnTo>
                  <a:pt x="90424" y="107950"/>
                </a:lnTo>
                <a:lnTo>
                  <a:pt x="94868" y="110617"/>
                </a:lnTo>
                <a:lnTo>
                  <a:pt x="100711" y="109093"/>
                </a:lnTo>
                <a:lnTo>
                  <a:pt x="106044" y="99949"/>
                </a:lnTo>
                <a:lnTo>
                  <a:pt x="104520" y="94234"/>
                </a:lnTo>
                <a:lnTo>
                  <a:pt x="54011" y="64770"/>
                </a:lnTo>
                <a:lnTo>
                  <a:pt x="18923" y="64770"/>
                </a:lnTo>
                <a:lnTo>
                  <a:pt x="18923" y="45720"/>
                </a:lnTo>
                <a:lnTo>
                  <a:pt x="54228" y="45720"/>
                </a:lnTo>
                <a:lnTo>
                  <a:pt x="104520" y="16383"/>
                </a:lnTo>
                <a:lnTo>
                  <a:pt x="106044" y="10541"/>
                </a:lnTo>
                <a:lnTo>
                  <a:pt x="103377" y="6096"/>
                </a:lnTo>
                <a:lnTo>
                  <a:pt x="100711" y="1524"/>
                </a:lnTo>
                <a:lnTo>
                  <a:pt x="94868" y="0"/>
                </a:lnTo>
                <a:close/>
              </a:path>
              <a:path w="248285" h="526414">
                <a:moveTo>
                  <a:pt x="54228" y="45720"/>
                </a:moveTo>
                <a:lnTo>
                  <a:pt x="18923" y="45720"/>
                </a:lnTo>
                <a:lnTo>
                  <a:pt x="18923" y="64770"/>
                </a:lnTo>
                <a:lnTo>
                  <a:pt x="54011" y="64770"/>
                </a:lnTo>
                <a:lnTo>
                  <a:pt x="51834" y="63500"/>
                </a:lnTo>
                <a:lnTo>
                  <a:pt x="23749" y="63500"/>
                </a:lnTo>
                <a:lnTo>
                  <a:pt x="23749" y="47117"/>
                </a:lnTo>
                <a:lnTo>
                  <a:pt x="51834" y="47117"/>
                </a:lnTo>
                <a:lnTo>
                  <a:pt x="54228" y="45720"/>
                </a:lnTo>
                <a:close/>
              </a:path>
              <a:path w="248285" h="526414">
                <a:moveTo>
                  <a:pt x="243586" y="45720"/>
                </a:moveTo>
                <a:lnTo>
                  <a:pt x="54228" y="45720"/>
                </a:lnTo>
                <a:lnTo>
                  <a:pt x="37791" y="55308"/>
                </a:lnTo>
                <a:lnTo>
                  <a:pt x="54011" y="64770"/>
                </a:lnTo>
                <a:lnTo>
                  <a:pt x="228853" y="64770"/>
                </a:lnTo>
                <a:lnTo>
                  <a:pt x="228853" y="55245"/>
                </a:lnTo>
                <a:lnTo>
                  <a:pt x="247903" y="55245"/>
                </a:lnTo>
                <a:lnTo>
                  <a:pt x="247903" y="50038"/>
                </a:lnTo>
                <a:lnTo>
                  <a:pt x="243586" y="45720"/>
                </a:lnTo>
                <a:close/>
              </a:path>
              <a:path w="248285" h="526414">
                <a:moveTo>
                  <a:pt x="247903" y="55245"/>
                </a:moveTo>
                <a:lnTo>
                  <a:pt x="228853" y="55245"/>
                </a:lnTo>
                <a:lnTo>
                  <a:pt x="238378" y="64770"/>
                </a:lnTo>
                <a:lnTo>
                  <a:pt x="247903" y="64770"/>
                </a:lnTo>
                <a:lnTo>
                  <a:pt x="247903" y="55245"/>
                </a:lnTo>
                <a:close/>
              </a:path>
              <a:path w="248285" h="526414">
                <a:moveTo>
                  <a:pt x="23749" y="47117"/>
                </a:moveTo>
                <a:lnTo>
                  <a:pt x="23749" y="63500"/>
                </a:lnTo>
                <a:lnTo>
                  <a:pt x="37791" y="55308"/>
                </a:lnTo>
                <a:lnTo>
                  <a:pt x="23749" y="47117"/>
                </a:lnTo>
                <a:close/>
              </a:path>
              <a:path w="248285" h="526414">
                <a:moveTo>
                  <a:pt x="37791" y="55308"/>
                </a:moveTo>
                <a:lnTo>
                  <a:pt x="23749" y="63500"/>
                </a:lnTo>
                <a:lnTo>
                  <a:pt x="51834" y="63500"/>
                </a:lnTo>
                <a:lnTo>
                  <a:pt x="37791" y="55308"/>
                </a:lnTo>
                <a:close/>
              </a:path>
              <a:path w="248285" h="526414">
                <a:moveTo>
                  <a:pt x="51834" y="47117"/>
                </a:moveTo>
                <a:lnTo>
                  <a:pt x="23749" y="47117"/>
                </a:lnTo>
                <a:lnTo>
                  <a:pt x="37791" y="55308"/>
                </a:lnTo>
                <a:lnTo>
                  <a:pt x="51834" y="47117"/>
                </a:lnTo>
                <a:close/>
              </a:path>
            </a:pathLst>
          </a:custGeom>
          <a:solidFill>
            <a:srgbClr val="D6181F"/>
          </a:solidFill>
        </p:spPr>
        <p:txBody>
          <a:bodyPr wrap="square" lIns="0" tIns="0" rIns="0" bIns="0" rtlCol="0"/>
          <a:lstStyle/>
          <a:p>
            <a:endParaRPr sz="1485"/>
          </a:p>
        </p:txBody>
      </p:sp>
      <p:sp>
        <p:nvSpPr>
          <p:cNvPr id="63" name="object 63"/>
          <p:cNvSpPr/>
          <p:nvPr/>
        </p:nvSpPr>
        <p:spPr>
          <a:xfrm>
            <a:off x="6061129" y="5346870"/>
            <a:ext cx="204835" cy="434292"/>
          </a:xfrm>
          <a:custGeom>
            <a:avLst/>
            <a:gdLst/>
            <a:ahLst/>
            <a:cxnLst/>
            <a:rect l="l" t="t" r="r" b="b"/>
            <a:pathLst>
              <a:path w="248284" h="526414">
                <a:moveTo>
                  <a:pt x="228726" y="506907"/>
                </a:moveTo>
                <a:lnTo>
                  <a:pt x="9651" y="506907"/>
                </a:lnTo>
                <a:lnTo>
                  <a:pt x="9651" y="525957"/>
                </a:lnTo>
                <a:lnTo>
                  <a:pt x="243458" y="525957"/>
                </a:lnTo>
                <a:lnTo>
                  <a:pt x="247776" y="521690"/>
                </a:lnTo>
                <a:lnTo>
                  <a:pt x="247776" y="516432"/>
                </a:lnTo>
                <a:lnTo>
                  <a:pt x="228726" y="516432"/>
                </a:lnTo>
                <a:lnTo>
                  <a:pt x="228726" y="506907"/>
                </a:lnTo>
                <a:close/>
              </a:path>
              <a:path w="248284" h="526414">
                <a:moveTo>
                  <a:pt x="228726" y="55372"/>
                </a:moveTo>
                <a:lnTo>
                  <a:pt x="228726" y="516432"/>
                </a:lnTo>
                <a:lnTo>
                  <a:pt x="238251" y="506907"/>
                </a:lnTo>
                <a:lnTo>
                  <a:pt x="247776" y="506907"/>
                </a:lnTo>
                <a:lnTo>
                  <a:pt x="247776" y="64897"/>
                </a:lnTo>
                <a:lnTo>
                  <a:pt x="238251" y="64897"/>
                </a:lnTo>
                <a:lnTo>
                  <a:pt x="228726" y="55372"/>
                </a:lnTo>
                <a:close/>
              </a:path>
              <a:path w="248284" h="526414">
                <a:moveTo>
                  <a:pt x="247776" y="506907"/>
                </a:moveTo>
                <a:lnTo>
                  <a:pt x="238251" y="506907"/>
                </a:lnTo>
                <a:lnTo>
                  <a:pt x="228726" y="516432"/>
                </a:lnTo>
                <a:lnTo>
                  <a:pt x="247776" y="516432"/>
                </a:lnTo>
                <a:lnTo>
                  <a:pt x="247776" y="506907"/>
                </a:lnTo>
                <a:close/>
              </a:path>
              <a:path w="248284" h="526414">
                <a:moveTo>
                  <a:pt x="94742" y="0"/>
                </a:moveTo>
                <a:lnTo>
                  <a:pt x="90297" y="2667"/>
                </a:lnTo>
                <a:lnTo>
                  <a:pt x="0" y="55372"/>
                </a:lnTo>
                <a:lnTo>
                  <a:pt x="90297" y="108077"/>
                </a:lnTo>
                <a:lnTo>
                  <a:pt x="94742" y="110744"/>
                </a:lnTo>
                <a:lnTo>
                  <a:pt x="100583" y="109093"/>
                </a:lnTo>
                <a:lnTo>
                  <a:pt x="103250" y="104648"/>
                </a:lnTo>
                <a:lnTo>
                  <a:pt x="105918" y="100076"/>
                </a:lnTo>
                <a:lnTo>
                  <a:pt x="104394" y="94234"/>
                </a:lnTo>
                <a:lnTo>
                  <a:pt x="54101" y="64897"/>
                </a:lnTo>
                <a:lnTo>
                  <a:pt x="18796" y="64897"/>
                </a:lnTo>
                <a:lnTo>
                  <a:pt x="18796" y="45847"/>
                </a:lnTo>
                <a:lnTo>
                  <a:pt x="54101" y="45847"/>
                </a:lnTo>
                <a:lnTo>
                  <a:pt x="104394" y="16510"/>
                </a:lnTo>
                <a:lnTo>
                  <a:pt x="105918" y="10668"/>
                </a:lnTo>
                <a:lnTo>
                  <a:pt x="100583" y="1524"/>
                </a:lnTo>
                <a:lnTo>
                  <a:pt x="94742" y="0"/>
                </a:lnTo>
                <a:close/>
              </a:path>
              <a:path w="248284" h="526414">
                <a:moveTo>
                  <a:pt x="54101" y="45847"/>
                </a:moveTo>
                <a:lnTo>
                  <a:pt x="18796" y="45847"/>
                </a:lnTo>
                <a:lnTo>
                  <a:pt x="18796" y="64897"/>
                </a:lnTo>
                <a:lnTo>
                  <a:pt x="54101" y="64897"/>
                </a:lnTo>
                <a:lnTo>
                  <a:pt x="51924" y="63627"/>
                </a:lnTo>
                <a:lnTo>
                  <a:pt x="23622" y="63627"/>
                </a:lnTo>
                <a:lnTo>
                  <a:pt x="23622" y="47117"/>
                </a:lnTo>
                <a:lnTo>
                  <a:pt x="51924" y="47117"/>
                </a:lnTo>
                <a:lnTo>
                  <a:pt x="54101" y="45847"/>
                </a:lnTo>
                <a:close/>
              </a:path>
              <a:path w="248284" h="526414">
                <a:moveTo>
                  <a:pt x="243458" y="45847"/>
                </a:moveTo>
                <a:lnTo>
                  <a:pt x="54101" y="45847"/>
                </a:lnTo>
                <a:lnTo>
                  <a:pt x="37773" y="55372"/>
                </a:lnTo>
                <a:lnTo>
                  <a:pt x="54101" y="64897"/>
                </a:lnTo>
                <a:lnTo>
                  <a:pt x="228726" y="64897"/>
                </a:lnTo>
                <a:lnTo>
                  <a:pt x="228726" y="55372"/>
                </a:lnTo>
                <a:lnTo>
                  <a:pt x="247776" y="55372"/>
                </a:lnTo>
                <a:lnTo>
                  <a:pt x="247776" y="50038"/>
                </a:lnTo>
                <a:lnTo>
                  <a:pt x="243458" y="45847"/>
                </a:lnTo>
                <a:close/>
              </a:path>
              <a:path w="248284" h="526414">
                <a:moveTo>
                  <a:pt x="247776" y="55372"/>
                </a:moveTo>
                <a:lnTo>
                  <a:pt x="228726" y="55372"/>
                </a:lnTo>
                <a:lnTo>
                  <a:pt x="238251" y="64897"/>
                </a:lnTo>
                <a:lnTo>
                  <a:pt x="247776" y="64897"/>
                </a:lnTo>
                <a:lnTo>
                  <a:pt x="247776" y="55372"/>
                </a:lnTo>
                <a:close/>
              </a:path>
              <a:path w="248284" h="526414">
                <a:moveTo>
                  <a:pt x="23622" y="47117"/>
                </a:moveTo>
                <a:lnTo>
                  <a:pt x="23622" y="63627"/>
                </a:lnTo>
                <a:lnTo>
                  <a:pt x="37773" y="55372"/>
                </a:lnTo>
                <a:lnTo>
                  <a:pt x="23622" y="47117"/>
                </a:lnTo>
                <a:close/>
              </a:path>
              <a:path w="248284" h="526414">
                <a:moveTo>
                  <a:pt x="37773" y="55372"/>
                </a:moveTo>
                <a:lnTo>
                  <a:pt x="23622" y="63627"/>
                </a:lnTo>
                <a:lnTo>
                  <a:pt x="51924" y="63627"/>
                </a:lnTo>
                <a:lnTo>
                  <a:pt x="37773" y="55372"/>
                </a:lnTo>
                <a:close/>
              </a:path>
              <a:path w="248284" h="526414">
                <a:moveTo>
                  <a:pt x="51924" y="47117"/>
                </a:moveTo>
                <a:lnTo>
                  <a:pt x="23622" y="47117"/>
                </a:lnTo>
                <a:lnTo>
                  <a:pt x="37773" y="55372"/>
                </a:lnTo>
                <a:lnTo>
                  <a:pt x="51924" y="47117"/>
                </a:lnTo>
                <a:close/>
              </a:path>
            </a:pathLst>
          </a:custGeom>
          <a:solidFill>
            <a:srgbClr val="D6181F"/>
          </a:solidFill>
        </p:spPr>
        <p:txBody>
          <a:bodyPr wrap="square" lIns="0" tIns="0" rIns="0" bIns="0" rtlCol="0"/>
          <a:lstStyle/>
          <a:p>
            <a:endParaRPr sz="1485"/>
          </a:p>
        </p:txBody>
      </p:sp>
      <p:sp>
        <p:nvSpPr>
          <p:cNvPr id="64" name="object 64"/>
          <p:cNvSpPr/>
          <p:nvPr/>
        </p:nvSpPr>
        <p:spPr>
          <a:xfrm>
            <a:off x="8472211" y="5345612"/>
            <a:ext cx="204835" cy="434292"/>
          </a:xfrm>
          <a:custGeom>
            <a:avLst/>
            <a:gdLst/>
            <a:ahLst/>
            <a:cxnLst/>
            <a:rect l="l" t="t" r="r" b="b"/>
            <a:pathLst>
              <a:path w="248284" h="526414">
                <a:moveTo>
                  <a:pt x="228853" y="506933"/>
                </a:moveTo>
                <a:lnTo>
                  <a:pt x="9778" y="506933"/>
                </a:lnTo>
                <a:lnTo>
                  <a:pt x="9778" y="525983"/>
                </a:lnTo>
                <a:lnTo>
                  <a:pt x="243585" y="525983"/>
                </a:lnTo>
                <a:lnTo>
                  <a:pt x="247903" y="521716"/>
                </a:lnTo>
                <a:lnTo>
                  <a:pt x="247903" y="516458"/>
                </a:lnTo>
                <a:lnTo>
                  <a:pt x="228853" y="516458"/>
                </a:lnTo>
                <a:lnTo>
                  <a:pt x="228853" y="506933"/>
                </a:lnTo>
                <a:close/>
              </a:path>
              <a:path w="248284" h="526414">
                <a:moveTo>
                  <a:pt x="228853" y="55372"/>
                </a:moveTo>
                <a:lnTo>
                  <a:pt x="228853" y="516458"/>
                </a:lnTo>
                <a:lnTo>
                  <a:pt x="238378" y="506933"/>
                </a:lnTo>
                <a:lnTo>
                  <a:pt x="247903" y="506933"/>
                </a:lnTo>
                <a:lnTo>
                  <a:pt x="247903" y="64897"/>
                </a:lnTo>
                <a:lnTo>
                  <a:pt x="238378" y="64897"/>
                </a:lnTo>
                <a:lnTo>
                  <a:pt x="228853" y="55372"/>
                </a:lnTo>
                <a:close/>
              </a:path>
              <a:path w="248284" h="526414">
                <a:moveTo>
                  <a:pt x="247903" y="506933"/>
                </a:moveTo>
                <a:lnTo>
                  <a:pt x="238378" y="506933"/>
                </a:lnTo>
                <a:lnTo>
                  <a:pt x="228853" y="516458"/>
                </a:lnTo>
                <a:lnTo>
                  <a:pt x="247903" y="516458"/>
                </a:lnTo>
                <a:lnTo>
                  <a:pt x="247903" y="506933"/>
                </a:lnTo>
                <a:close/>
              </a:path>
              <a:path w="248284" h="526414">
                <a:moveTo>
                  <a:pt x="94869" y="0"/>
                </a:moveTo>
                <a:lnTo>
                  <a:pt x="0" y="55372"/>
                </a:lnTo>
                <a:lnTo>
                  <a:pt x="94869" y="110744"/>
                </a:lnTo>
                <a:lnTo>
                  <a:pt x="100710" y="109220"/>
                </a:lnTo>
                <a:lnTo>
                  <a:pt x="106045" y="100076"/>
                </a:lnTo>
                <a:lnTo>
                  <a:pt x="104521" y="94234"/>
                </a:lnTo>
                <a:lnTo>
                  <a:pt x="54228" y="64897"/>
                </a:lnTo>
                <a:lnTo>
                  <a:pt x="18923" y="64897"/>
                </a:lnTo>
                <a:lnTo>
                  <a:pt x="18923" y="45847"/>
                </a:lnTo>
                <a:lnTo>
                  <a:pt x="54228" y="45847"/>
                </a:lnTo>
                <a:lnTo>
                  <a:pt x="104521" y="16510"/>
                </a:lnTo>
                <a:lnTo>
                  <a:pt x="106045" y="10668"/>
                </a:lnTo>
                <a:lnTo>
                  <a:pt x="103377" y="6096"/>
                </a:lnTo>
                <a:lnTo>
                  <a:pt x="100710" y="1651"/>
                </a:lnTo>
                <a:lnTo>
                  <a:pt x="94869" y="0"/>
                </a:lnTo>
                <a:close/>
              </a:path>
              <a:path w="248284" h="526414">
                <a:moveTo>
                  <a:pt x="54228" y="45847"/>
                </a:moveTo>
                <a:lnTo>
                  <a:pt x="18923" y="45847"/>
                </a:lnTo>
                <a:lnTo>
                  <a:pt x="18923" y="64897"/>
                </a:lnTo>
                <a:lnTo>
                  <a:pt x="54228" y="64897"/>
                </a:lnTo>
                <a:lnTo>
                  <a:pt x="52051" y="63627"/>
                </a:lnTo>
                <a:lnTo>
                  <a:pt x="23749" y="63627"/>
                </a:lnTo>
                <a:lnTo>
                  <a:pt x="23749" y="47117"/>
                </a:lnTo>
                <a:lnTo>
                  <a:pt x="52051" y="47117"/>
                </a:lnTo>
                <a:lnTo>
                  <a:pt x="54228" y="45847"/>
                </a:lnTo>
                <a:close/>
              </a:path>
              <a:path w="248284" h="526414">
                <a:moveTo>
                  <a:pt x="243585" y="45847"/>
                </a:moveTo>
                <a:lnTo>
                  <a:pt x="54228" y="45847"/>
                </a:lnTo>
                <a:lnTo>
                  <a:pt x="37900" y="55372"/>
                </a:lnTo>
                <a:lnTo>
                  <a:pt x="54228" y="64897"/>
                </a:lnTo>
                <a:lnTo>
                  <a:pt x="228853" y="64897"/>
                </a:lnTo>
                <a:lnTo>
                  <a:pt x="228853" y="55372"/>
                </a:lnTo>
                <a:lnTo>
                  <a:pt x="247903" y="55372"/>
                </a:lnTo>
                <a:lnTo>
                  <a:pt x="247903" y="50165"/>
                </a:lnTo>
                <a:lnTo>
                  <a:pt x="243585" y="45847"/>
                </a:lnTo>
                <a:close/>
              </a:path>
              <a:path w="248284" h="526414">
                <a:moveTo>
                  <a:pt x="247903" y="55372"/>
                </a:moveTo>
                <a:lnTo>
                  <a:pt x="228853" y="55372"/>
                </a:lnTo>
                <a:lnTo>
                  <a:pt x="238378" y="64897"/>
                </a:lnTo>
                <a:lnTo>
                  <a:pt x="247903" y="64897"/>
                </a:lnTo>
                <a:lnTo>
                  <a:pt x="247903" y="55372"/>
                </a:lnTo>
                <a:close/>
              </a:path>
              <a:path w="248284" h="526414">
                <a:moveTo>
                  <a:pt x="23749" y="47117"/>
                </a:moveTo>
                <a:lnTo>
                  <a:pt x="23749" y="63627"/>
                </a:lnTo>
                <a:lnTo>
                  <a:pt x="37900" y="55372"/>
                </a:lnTo>
                <a:lnTo>
                  <a:pt x="23749" y="47117"/>
                </a:lnTo>
                <a:close/>
              </a:path>
              <a:path w="248284" h="526414">
                <a:moveTo>
                  <a:pt x="37900" y="55372"/>
                </a:moveTo>
                <a:lnTo>
                  <a:pt x="23749" y="63627"/>
                </a:lnTo>
                <a:lnTo>
                  <a:pt x="52051" y="63627"/>
                </a:lnTo>
                <a:lnTo>
                  <a:pt x="37900" y="55372"/>
                </a:lnTo>
                <a:close/>
              </a:path>
              <a:path w="248284" h="526414">
                <a:moveTo>
                  <a:pt x="52051" y="47117"/>
                </a:moveTo>
                <a:lnTo>
                  <a:pt x="23749" y="47117"/>
                </a:lnTo>
                <a:lnTo>
                  <a:pt x="37900" y="55372"/>
                </a:lnTo>
                <a:lnTo>
                  <a:pt x="52051" y="47117"/>
                </a:lnTo>
                <a:close/>
              </a:path>
            </a:pathLst>
          </a:custGeom>
          <a:solidFill>
            <a:srgbClr val="D6181F"/>
          </a:solidFill>
        </p:spPr>
        <p:txBody>
          <a:bodyPr wrap="square" lIns="0" tIns="0" rIns="0" bIns="0" rtlCol="0"/>
          <a:lstStyle/>
          <a:p>
            <a:endParaRPr sz="1485"/>
          </a:p>
        </p:txBody>
      </p:sp>
      <p:sp>
        <p:nvSpPr>
          <p:cNvPr id="65" name="object 65"/>
          <p:cNvSpPr txBox="1"/>
          <p:nvPr/>
        </p:nvSpPr>
        <p:spPr>
          <a:xfrm>
            <a:off x="6292578" y="5433203"/>
            <a:ext cx="322183" cy="228524"/>
          </a:xfrm>
          <a:prstGeom prst="rect">
            <a:avLst/>
          </a:prstGeom>
        </p:spPr>
        <p:txBody>
          <a:bodyPr vert="horz" wrap="square" lIns="0" tIns="0" rIns="0" bIns="0" rtlCol="0">
            <a:spAutoFit/>
          </a:bodyPr>
          <a:lstStyle/>
          <a:p>
            <a:pPr marL="10478"/>
            <a:r>
              <a:rPr sz="1485" b="1" spc="-21" dirty="0">
                <a:solidFill>
                  <a:srgbClr val="FFFFFF"/>
                </a:solidFill>
                <a:latin typeface="Calibri"/>
                <a:cs typeface="Calibri"/>
              </a:rPr>
              <a:t>P</a:t>
            </a:r>
            <a:r>
              <a:rPr sz="1485" b="1" dirty="0">
                <a:solidFill>
                  <a:srgbClr val="FFFFFF"/>
                </a:solidFill>
                <a:latin typeface="Calibri"/>
                <a:cs typeface="Calibri"/>
              </a:rPr>
              <a:t>od</a:t>
            </a:r>
            <a:endParaRPr sz="1485">
              <a:latin typeface="Calibri"/>
              <a:cs typeface="Calibri"/>
            </a:endParaRPr>
          </a:p>
        </p:txBody>
      </p:sp>
      <p:sp>
        <p:nvSpPr>
          <p:cNvPr id="67" name="object 67"/>
          <p:cNvSpPr txBox="1">
            <a:spLocks noGrp="1"/>
          </p:cNvSpPr>
          <p:nvPr>
            <p:ph type="sldNum" sz="quarter" idx="7"/>
          </p:nvPr>
        </p:nvSpPr>
        <p:spPr>
          <a:xfrm>
            <a:off x="7929372" y="8322737"/>
            <a:ext cx="2581656" cy="115416"/>
          </a:xfrm>
          <a:prstGeom prst="rect">
            <a:avLst/>
          </a:prstGeom>
        </p:spPr>
        <p:txBody>
          <a:bodyPr vert="horz" wrap="square" lIns="0" tIns="0" rIns="0" bIns="0" rtlCol="0" anchor="ctr">
            <a:spAutoFit/>
          </a:bodyPr>
          <a:lstStyle/>
          <a:p>
            <a:pPr marL="20955">
              <a:lnSpc>
                <a:spcPts val="915"/>
              </a:lnSpc>
            </a:pPr>
            <a:fld id="{81D60167-4931-47E6-BA6A-407CBD079E47}" type="slidenum">
              <a:rPr spc="4" dirty="0"/>
              <a:pPr marL="20955">
                <a:lnSpc>
                  <a:spcPts val="915"/>
                </a:lnSpc>
              </a:pPr>
              <a:t>45</a:t>
            </a:fld>
            <a:endParaRPr spc="4" dirty="0"/>
          </a:p>
        </p:txBody>
      </p:sp>
      <p:sp>
        <p:nvSpPr>
          <p:cNvPr id="66" name="object 66"/>
          <p:cNvSpPr txBox="1"/>
          <p:nvPr/>
        </p:nvSpPr>
        <p:spPr>
          <a:xfrm>
            <a:off x="8712670" y="5435718"/>
            <a:ext cx="322183" cy="228524"/>
          </a:xfrm>
          <a:prstGeom prst="rect">
            <a:avLst/>
          </a:prstGeom>
        </p:spPr>
        <p:txBody>
          <a:bodyPr vert="horz" wrap="square" lIns="0" tIns="0" rIns="0" bIns="0" rtlCol="0">
            <a:spAutoFit/>
          </a:bodyPr>
          <a:lstStyle/>
          <a:p>
            <a:pPr marL="10478"/>
            <a:r>
              <a:rPr sz="1485" b="1" spc="-21" dirty="0">
                <a:solidFill>
                  <a:srgbClr val="FFFFFF"/>
                </a:solidFill>
                <a:latin typeface="Calibri"/>
                <a:cs typeface="Calibri"/>
              </a:rPr>
              <a:t>P</a:t>
            </a:r>
            <a:r>
              <a:rPr sz="1485" b="1" dirty="0">
                <a:solidFill>
                  <a:srgbClr val="FFFFFF"/>
                </a:solidFill>
                <a:latin typeface="Calibri"/>
                <a:cs typeface="Calibri"/>
              </a:rPr>
              <a:t>od</a:t>
            </a:r>
            <a:endParaRPr sz="1485">
              <a:latin typeface="Calibri"/>
              <a:cs typeface="Calibri"/>
            </a:endParaRPr>
          </a:p>
        </p:txBody>
      </p:sp>
    </p:spTree>
    <p:extLst>
      <p:ext uri="{BB962C8B-B14F-4D97-AF65-F5344CB8AC3E}">
        <p14:creationId xmlns:p14="http://schemas.microsoft.com/office/powerpoint/2010/main" val="29220025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572823" y="2048866"/>
            <a:ext cx="2205723" cy="2076536"/>
          </a:xfrm>
          <a:prstGeom prst="rect">
            <a:avLst/>
          </a:prstGeom>
          <a:blipFill>
            <a:blip r:embed="rId2" cstate="print"/>
            <a:stretch>
              <a:fillRect/>
            </a:stretch>
          </a:blipFill>
        </p:spPr>
        <p:txBody>
          <a:bodyPr wrap="square" lIns="0" tIns="0" rIns="0" bIns="0" rtlCol="0"/>
          <a:lstStyle/>
          <a:p>
            <a:endParaRPr sz="1485"/>
          </a:p>
        </p:txBody>
      </p:sp>
      <p:sp>
        <p:nvSpPr>
          <p:cNvPr id="4" name="object 4"/>
          <p:cNvSpPr txBox="1">
            <a:spLocks noGrp="1"/>
          </p:cNvSpPr>
          <p:nvPr>
            <p:ph type="title"/>
          </p:nvPr>
        </p:nvSpPr>
        <p:spPr>
          <a:xfrm>
            <a:off x="908106" y="381000"/>
            <a:ext cx="1360503" cy="507831"/>
          </a:xfrm>
          <a:prstGeom prst="rect">
            <a:avLst/>
          </a:prstGeom>
        </p:spPr>
        <p:txBody>
          <a:bodyPr vert="horz" wrap="square" lIns="0" tIns="0" rIns="0" bIns="0" rtlCol="0" anchor="ctr">
            <a:spAutoFit/>
          </a:bodyPr>
          <a:lstStyle/>
          <a:p>
            <a:pPr marL="10478"/>
            <a:r>
              <a:rPr sz="3300" spc="-54" dirty="0">
                <a:solidFill>
                  <a:srgbClr val="D6181F"/>
                </a:solidFill>
              </a:rPr>
              <a:t>Telegraf</a:t>
            </a:r>
            <a:endParaRPr sz="3300" dirty="0"/>
          </a:p>
        </p:txBody>
      </p:sp>
      <p:sp>
        <p:nvSpPr>
          <p:cNvPr id="5" name="object 5"/>
          <p:cNvSpPr txBox="1"/>
          <p:nvPr/>
        </p:nvSpPr>
        <p:spPr>
          <a:xfrm>
            <a:off x="695370" y="2189055"/>
            <a:ext cx="7079123" cy="3585597"/>
          </a:xfrm>
          <a:prstGeom prst="rect">
            <a:avLst/>
          </a:prstGeom>
        </p:spPr>
        <p:txBody>
          <a:bodyPr vert="horz" wrap="square" lIns="0" tIns="0" rIns="0" bIns="0" rtlCol="0">
            <a:spAutoFit/>
          </a:bodyPr>
          <a:lstStyle/>
          <a:p>
            <a:pPr marL="387668" indent="-377190">
              <a:buClr>
                <a:srgbClr val="D6181F"/>
              </a:buClr>
              <a:buFont typeface="Arial"/>
              <a:buChar char="•"/>
              <a:tabLst>
                <a:tab pos="387144" algn="l"/>
                <a:tab pos="388191" algn="l"/>
              </a:tabLst>
            </a:pPr>
            <a:r>
              <a:rPr sz="2640" dirty="0">
                <a:solidFill>
                  <a:srgbClr val="4D4D4F"/>
                </a:solidFill>
                <a:latin typeface="Calibri"/>
                <a:cs typeface="Calibri"/>
              </a:rPr>
              <a:t>An </a:t>
            </a:r>
            <a:r>
              <a:rPr sz="2640" spc="-9" dirty="0">
                <a:solidFill>
                  <a:srgbClr val="4D4D4F"/>
                </a:solidFill>
                <a:latin typeface="Calibri"/>
                <a:cs typeface="Calibri"/>
              </a:rPr>
              <a:t>agent </a:t>
            </a:r>
            <a:r>
              <a:rPr sz="2640" spc="-12" dirty="0">
                <a:solidFill>
                  <a:srgbClr val="4D4D4F"/>
                </a:solidFill>
                <a:latin typeface="Calibri"/>
                <a:cs typeface="Calibri"/>
              </a:rPr>
              <a:t>written </a:t>
            </a:r>
            <a:r>
              <a:rPr sz="2640" dirty="0">
                <a:solidFill>
                  <a:srgbClr val="4D4D4F"/>
                </a:solidFill>
                <a:latin typeface="Calibri"/>
                <a:cs typeface="Calibri"/>
              </a:rPr>
              <a:t>in</a:t>
            </a:r>
            <a:r>
              <a:rPr sz="2640" spc="-42" dirty="0">
                <a:solidFill>
                  <a:srgbClr val="4D4D4F"/>
                </a:solidFill>
                <a:latin typeface="Calibri"/>
                <a:cs typeface="Calibri"/>
              </a:rPr>
              <a:t> </a:t>
            </a:r>
            <a:r>
              <a:rPr sz="2640" dirty="0">
                <a:solidFill>
                  <a:srgbClr val="4D4D4F"/>
                </a:solidFill>
                <a:latin typeface="Calibri"/>
                <a:cs typeface="Calibri"/>
              </a:rPr>
              <a:t>Go</a:t>
            </a:r>
            <a:endParaRPr sz="2640">
              <a:latin typeface="Calibri"/>
              <a:cs typeface="Calibri"/>
            </a:endParaRPr>
          </a:p>
          <a:p>
            <a:pPr marL="387668" indent="-377190">
              <a:spcBef>
                <a:spcPts val="636"/>
              </a:spcBef>
              <a:buClr>
                <a:srgbClr val="D6181F"/>
              </a:buClr>
              <a:buFont typeface="Arial"/>
              <a:buChar char="•"/>
              <a:tabLst>
                <a:tab pos="387144" algn="l"/>
                <a:tab pos="388191" algn="l"/>
              </a:tabLst>
            </a:pPr>
            <a:r>
              <a:rPr sz="2640" spc="-25" dirty="0">
                <a:solidFill>
                  <a:srgbClr val="4D4D4F"/>
                </a:solidFill>
                <a:latin typeface="Calibri"/>
                <a:cs typeface="Calibri"/>
              </a:rPr>
              <a:t>Easy </a:t>
            </a:r>
            <a:r>
              <a:rPr sz="2640" spc="-21" dirty="0">
                <a:solidFill>
                  <a:srgbClr val="4D4D4F"/>
                </a:solidFill>
                <a:latin typeface="Calibri"/>
                <a:cs typeface="Calibri"/>
              </a:rPr>
              <a:t>to </a:t>
            </a:r>
            <a:r>
              <a:rPr sz="2640" spc="-12" dirty="0">
                <a:solidFill>
                  <a:srgbClr val="4D4D4F"/>
                </a:solidFill>
                <a:latin typeface="Calibri"/>
                <a:cs typeface="Calibri"/>
              </a:rPr>
              <a:t>contribute </a:t>
            </a:r>
            <a:r>
              <a:rPr sz="2640" dirty="0">
                <a:solidFill>
                  <a:srgbClr val="4D4D4F"/>
                </a:solidFill>
                <a:latin typeface="Calibri"/>
                <a:cs typeface="Calibri"/>
              </a:rPr>
              <a:t>or </a:t>
            </a:r>
            <a:r>
              <a:rPr sz="2640" spc="-9" dirty="0">
                <a:solidFill>
                  <a:srgbClr val="4D4D4F"/>
                </a:solidFill>
                <a:latin typeface="Calibri"/>
                <a:cs typeface="Calibri"/>
              </a:rPr>
              <a:t>develop your</a:t>
            </a:r>
            <a:r>
              <a:rPr sz="2640" spc="70" dirty="0">
                <a:solidFill>
                  <a:srgbClr val="4D4D4F"/>
                </a:solidFill>
                <a:latin typeface="Calibri"/>
                <a:cs typeface="Calibri"/>
              </a:rPr>
              <a:t> </a:t>
            </a:r>
            <a:r>
              <a:rPr sz="2640" spc="-4" dirty="0">
                <a:solidFill>
                  <a:srgbClr val="4D4D4F"/>
                </a:solidFill>
                <a:latin typeface="Calibri"/>
                <a:cs typeface="Calibri"/>
              </a:rPr>
              <a:t>plugins</a:t>
            </a:r>
            <a:endParaRPr sz="2640">
              <a:latin typeface="Calibri"/>
              <a:cs typeface="Calibri"/>
            </a:endParaRPr>
          </a:p>
          <a:p>
            <a:pPr marL="387668" indent="-377190">
              <a:spcBef>
                <a:spcPts val="631"/>
              </a:spcBef>
              <a:buClr>
                <a:srgbClr val="D6181F"/>
              </a:buClr>
              <a:buFont typeface="Arial"/>
              <a:buChar char="•"/>
              <a:tabLst>
                <a:tab pos="387144" algn="l"/>
                <a:tab pos="388191" algn="l"/>
              </a:tabLst>
            </a:pPr>
            <a:r>
              <a:rPr sz="2640" spc="-9" dirty="0">
                <a:solidFill>
                  <a:srgbClr val="4D4D4F"/>
                </a:solidFill>
                <a:latin typeface="Calibri"/>
                <a:cs typeface="Calibri"/>
              </a:rPr>
              <a:t>Supported </a:t>
            </a:r>
            <a:r>
              <a:rPr sz="2640" spc="-4" dirty="0">
                <a:solidFill>
                  <a:srgbClr val="4D4D4F"/>
                </a:solidFill>
                <a:latin typeface="Calibri"/>
                <a:cs typeface="Calibri"/>
              </a:rPr>
              <a:t>Input</a:t>
            </a:r>
            <a:r>
              <a:rPr sz="2640" spc="33" dirty="0">
                <a:solidFill>
                  <a:srgbClr val="4D4D4F"/>
                </a:solidFill>
                <a:latin typeface="Calibri"/>
                <a:cs typeface="Calibri"/>
              </a:rPr>
              <a:t> </a:t>
            </a:r>
            <a:r>
              <a:rPr sz="2640" spc="-4" dirty="0">
                <a:solidFill>
                  <a:srgbClr val="4D4D4F"/>
                </a:solidFill>
                <a:latin typeface="Calibri"/>
                <a:cs typeface="Calibri"/>
              </a:rPr>
              <a:t>Plugins</a:t>
            </a:r>
            <a:endParaRPr sz="2640">
              <a:latin typeface="Calibri"/>
              <a:cs typeface="Calibri"/>
            </a:endParaRPr>
          </a:p>
          <a:p>
            <a:pPr marL="827723" lvl="1" indent="-314325">
              <a:spcBef>
                <a:spcPts val="565"/>
              </a:spcBef>
              <a:buClr>
                <a:srgbClr val="D6181F"/>
              </a:buClr>
              <a:buFont typeface="Arial"/>
              <a:buChar char="–"/>
              <a:tabLst>
                <a:tab pos="827723" algn="l"/>
                <a:tab pos="828246" algn="l"/>
              </a:tabLst>
            </a:pPr>
            <a:r>
              <a:rPr sz="2310" spc="-17" dirty="0">
                <a:solidFill>
                  <a:srgbClr val="4D4D4F"/>
                </a:solidFill>
                <a:latin typeface="Calibri"/>
                <a:cs typeface="Calibri"/>
              </a:rPr>
              <a:t>System: </a:t>
            </a:r>
            <a:r>
              <a:rPr sz="2310" spc="-4" dirty="0">
                <a:solidFill>
                  <a:srgbClr val="4D4D4F"/>
                </a:solidFill>
                <a:latin typeface="Calibri"/>
                <a:cs typeface="Calibri"/>
              </a:rPr>
              <a:t>cpu, mem, </a:t>
            </a:r>
            <a:r>
              <a:rPr sz="2310" spc="-9" dirty="0">
                <a:solidFill>
                  <a:srgbClr val="4D4D4F"/>
                </a:solidFill>
                <a:latin typeface="Calibri"/>
                <a:cs typeface="Calibri"/>
              </a:rPr>
              <a:t>net, disk, </a:t>
            </a:r>
            <a:r>
              <a:rPr sz="2310" spc="-12" dirty="0">
                <a:solidFill>
                  <a:srgbClr val="4D4D4F"/>
                </a:solidFill>
                <a:latin typeface="Calibri"/>
                <a:cs typeface="Calibri"/>
              </a:rPr>
              <a:t>processes </a:t>
            </a:r>
            <a:r>
              <a:rPr sz="2310" spc="-4" dirty="0">
                <a:solidFill>
                  <a:srgbClr val="4D4D4F"/>
                </a:solidFill>
                <a:latin typeface="Calibri"/>
                <a:cs typeface="Calibri"/>
              </a:rPr>
              <a:t>and</a:t>
            </a:r>
            <a:r>
              <a:rPr sz="2310" spc="140" dirty="0">
                <a:solidFill>
                  <a:srgbClr val="4D4D4F"/>
                </a:solidFill>
                <a:latin typeface="Calibri"/>
                <a:cs typeface="Calibri"/>
              </a:rPr>
              <a:t> </a:t>
            </a:r>
            <a:r>
              <a:rPr sz="2310" spc="-12" dirty="0">
                <a:solidFill>
                  <a:srgbClr val="4D4D4F"/>
                </a:solidFill>
                <a:latin typeface="Calibri"/>
                <a:cs typeface="Calibri"/>
              </a:rPr>
              <a:t>etc.</a:t>
            </a:r>
            <a:endParaRPr sz="2310">
              <a:latin typeface="Calibri"/>
              <a:cs typeface="Calibri"/>
            </a:endParaRPr>
          </a:p>
          <a:p>
            <a:pPr marL="827723" lvl="1" indent="-314325">
              <a:spcBef>
                <a:spcPts val="553"/>
              </a:spcBef>
              <a:buClr>
                <a:srgbClr val="D6181F"/>
              </a:buClr>
              <a:buFont typeface="Arial"/>
              <a:buChar char="–"/>
              <a:tabLst>
                <a:tab pos="827723" algn="l"/>
                <a:tab pos="828246" algn="l"/>
              </a:tabLst>
            </a:pPr>
            <a:r>
              <a:rPr sz="2310" spc="-9" dirty="0">
                <a:solidFill>
                  <a:srgbClr val="4D4D4F"/>
                </a:solidFill>
                <a:latin typeface="Calibri"/>
                <a:cs typeface="Calibri"/>
              </a:rPr>
              <a:t>Application: </a:t>
            </a:r>
            <a:r>
              <a:rPr sz="2310" spc="-45" dirty="0">
                <a:solidFill>
                  <a:srgbClr val="4D4D4F"/>
                </a:solidFill>
                <a:latin typeface="Calibri"/>
                <a:cs typeface="Calibri"/>
              </a:rPr>
              <a:t>docker, </a:t>
            </a:r>
            <a:r>
              <a:rPr sz="2310" spc="-9" dirty="0">
                <a:solidFill>
                  <a:srgbClr val="4D4D4F"/>
                </a:solidFill>
                <a:latin typeface="Calibri"/>
                <a:cs typeface="Calibri"/>
              </a:rPr>
              <a:t>nginx, </a:t>
            </a:r>
            <a:r>
              <a:rPr sz="2310" spc="-12" dirty="0">
                <a:solidFill>
                  <a:srgbClr val="4D4D4F"/>
                </a:solidFill>
                <a:latin typeface="Calibri"/>
                <a:cs typeface="Calibri"/>
              </a:rPr>
              <a:t>postgresql, redis, </a:t>
            </a:r>
            <a:r>
              <a:rPr sz="2310" spc="-4" dirty="0">
                <a:solidFill>
                  <a:srgbClr val="4D4D4F"/>
                </a:solidFill>
                <a:latin typeface="Calibri"/>
                <a:cs typeface="Calibri"/>
              </a:rPr>
              <a:t>and</a:t>
            </a:r>
            <a:r>
              <a:rPr sz="2310" spc="231" dirty="0">
                <a:solidFill>
                  <a:srgbClr val="4D4D4F"/>
                </a:solidFill>
                <a:latin typeface="Calibri"/>
                <a:cs typeface="Calibri"/>
              </a:rPr>
              <a:t> </a:t>
            </a:r>
            <a:r>
              <a:rPr sz="2310" spc="-12" dirty="0">
                <a:solidFill>
                  <a:srgbClr val="4D4D4F"/>
                </a:solidFill>
                <a:latin typeface="Calibri"/>
                <a:cs typeface="Calibri"/>
              </a:rPr>
              <a:t>etc.</a:t>
            </a:r>
            <a:endParaRPr sz="2310">
              <a:latin typeface="Calibri"/>
              <a:cs typeface="Calibri"/>
            </a:endParaRPr>
          </a:p>
          <a:p>
            <a:pPr marL="827723" lvl="1" indent="-314325">
              <a:spcBef>
                <a:spcPts val="553"/>
              </a:spcBef>
              <a:buClr>
                <a:srgbClr val="D6181F"/>
              </a:buClr>
              <a:buFont typeface="Arial"/>
              <a:buChar char="–"/>
              <a:tabLst>
                <a:tab pos="827723" algn="l"/>
                <a:tab pos="828246" algn="l"/>
              </a:tabLst>
            </a:pPr>
            <a:r>
              <a:rPr sz="2310" spc="-12" dirty="0">
                <a:solidFill>
                  <a:srgbClr val="4D4D4F"/>
                </a:solidFill>
                <a:latin typeface="Calibri"/>
                <a:cs typeface="Calibri"/>
              </a:rPr>
              <a:t>Third </a:t>
            </a:r>
            <a:r>
              <a:rPr sz="2310" spc="-9" dirty="0">
                <a:solidFill>
                  <a:srgbClr val="4D4D4F"/>
                </a:solidFill>
                <a:latin typeface="Calibri"/>
                <a:cs typeface="Calibri"/>
              </a:rPr>
              <a:t>party </a:t>
            </a:r>
            <a:r>
              <a:rPr sz="2310" spc="-4" dirty="0">
                <a:solidFill>
                  <a:srgbClr val="4D4D4F"/>
                </a:solidFill>
                <a:latin typeface="Calibri"/>
                <a:cs typeface="Calibri"/>
              </a:rPr>
              <a:t>api: </a:t>
            </a:r>
            <a:r>
              <a:rPr sz="2310" spc="-17" dirty="0">
                <a:solidFill>
                  <a:srgbClr val="4D4D4F"/>
                </a:solidFill>
                <a:latin typeface="Calibri"/>
                <a:cs typeface="Calibri"/>
              </a:rPr>
              <a:t>aws</a:t>
            </a:r>
            <a:r>
              <a:rPr sz="2310" spc="37" dirty="0">
                <a:solidFill>
                  <a:srgbClr val="4D4D4F"/>
                </a:solidFill>
                <a:latin typeface="Calibri"/>
                <a:cs typeface="Calibri"/>
              </a:rPr>
              <a:t> </a:t>
            </a:r>
            <a:r>
              <a:rPr sz="2310" spc="-12" dirty="0">
                <a:solidFill>
                  <a:srgbClr val="4D4D4F"/>
                </a:solidFill>
                <a:latin typeface="Calibri"/>
                <a:cs typeface="Calibri"/>
              </a:rPr>
              <a:t>cloudwatch</a:t>
            </a:r>
            <a:endParaRPr sz="2310">
              <a:latin typeface="Calibri"/>
              <a:cs typeface="Calibri"/>
            </a:endParaRPr>
          </a:p>
          <a:p>
            <a:pPr marL="387668" indent="-377190">
              <a:spcBef>
                <a:spcPts val="619"/>
              </a:spcBef>
              <a:buClr>
                <a:srgbClr val="D6181F"/>
              </a:buClr>
              <a:buFont typeface="Arial"/>
              <a:buChar char="•"/>
              <a:tabLst>
                <a:tab pos="387144" algn="l"/>
                <a:tab pos="388191" algn="l"/>
              </a:tabLst>
            </a:pPr>
            <a:r>
              <a:rPr sz="2640" spc="-9" dirty="0">
                <a:solidFill>
                  <a:srgbClr val="4D4D4F"/>
                </a:solidFill>
                <a:latin typeface="Calibri"/>
                <a:cs typeface="Calibri"/>
              </a:rPr>
              <a:t>Supported </a:t>
            </a:r>
            <a:r>
              <a:rPr sz="2640" spc="-4" dirty="0">
                <a:solidFill>
                  <a:srgbClr val="4D4D4F"/>
                </a:solidFill>
                <a:latin typeface="Calibri"/>
                <a:cs typeface="Calibri"/>
              </a:rPr>
              <a:t>output plugins</a:t>
            </a:r>
            <a:endParaRPr sz="2640">
              <a:latin typeface="Calibri"/>
              <a:cs typeface="Calibri"/>
            </a:endParaRPr>
          </a:p>
          <a:p>
            <a:pPr marL="827723" lvl="1" indent="-314325">
              <a:spcBef>
                <a:spcPts val="565"/>
              </a:spcBef>
              <a:buClr>
                <a:srgbClr val="D6181F"/>
              </a:buClr>
              <a:buFont typeface="Arial"/>
              <a:buChar char="–"/>
              <a:tabLst>
                <a:tab pos="827723" algn="l"/>
                <a:tab pos="828246" algn="l"/>
              </a:tabLst>
            </a:pPr>
            <a:r>
              <a:rPr sz="2310" spc="-17" dirty="0">
                <a:solidFill>
                  <a:srgbClr val="4D4D4F"/>
                </a:solidFill>
                <a:latin typeface="Calibri"/>
                <a:cs typeface="Calibri"/>
              </a:rPr>
              <a:t>influxdb, </a:t>
            </a:r>
            <a:r>
              <a:rPr sz="2310" spc="-12" dirty="0">
                <a:solidFill>
                  <a:srgbClr val="4D4D4F"/>
                </a:solidFill>
                <a:latin typeface="Calibri"/>
                <a:cs typeface="Calibri"/>
              </a:rPr>
              <a:t>graphite, cloudwatch, datadog </a:t>
            </a:r>
            <a:r>
              <a:rPr sz="2310" spc="-4" dirty="0">
                <a:solidFill>
                  <a:srgbClr val="4D4D4F"/>
                </a:solidFill>
                <a:latin typeface="Calibri"/>
                <a:cs typeface="Calibri"/>
              </a:rPr>
              <a:t>and</a:t>
            </a:r>
            <a:r>
              <a:rPr sz="2310" spc="165" dirty="0">
                <a:solidFill>
                  <a:srgbClr val="4D4D4F"/>
                </a:solidFill>
                <a:latin typeface="Calibri"/>
                <a:cs typeface="Calibri"/>
              </a:rPr>
              <a:t> </a:t>
            </a:r>
            <a:r>
              <a:rPr sz="2310" spc="-12" dirty="0">
                <a:solidFill>
                  <a:srgbClr val="4D4D4F"/>
                </a:solidFill>
                <a:latin typeface="Calibri"/>
                <a:cs typeface="Calibri"/>
              </a:rPr>
              <a:t>etc.</a:t>
            </a:r>
            <a:endParaRPr sz="2310">
              <a:latin typeface="Calibri"/>
              <a:cs typeface="Calibri"/>
            </a:endParaRPr>
          </a:p>
        </p:txBody>
      </p:sp>
    </p:spTree>
    <p:extLst>
      <p:ext uri="{BB962C8B-B14F-4D97-AF65-F5344CB8AC3E}">
        <p14:creationId xmlns:p14="http://schemas.microsoft.com/office/powerpoint/2010/main" val="21825758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19933" y="1445886"/>
            <a:ext cx="1750266" cy="507831"/>
          </a:xfrm>
          <a:prstGeom prst="rect">
            <a:avLst/>
          </a:prstGeom>
        </p:spPr>
        <p:txBody>
          <a:bodyPr vert="horz" wrap="square" lIns="0" tIns="0" rIns="0" bIns="0" rtlCol="0" anchor="ctr">
            <a:spAutoFit/>
          </a:bodyPr>
          <a:lstStyle/>
          <a:p>
            <a:pPr marL="10478"/>
            <a:r>
              <a:rPr sz="3300" spc="-4" dirty="0">
                <a:solidFill>
                  <a:srgbClr val="D6181F"/>
                </a:solidFill>
              </a:rPr>
              <a:t>Pull</a:t>
            </a:r>
            <a:r>
              <a:rPr sz="3300" spc="-83" dirty="0">
                <a:solidFill>
                  <a:srgbClr val="D6181F"/>
                </a:solidFill>
              </a:rPr>
              <a:t> </a:t>
            </a:r>
            <a:r>
              <a:rPr sz="3300" spc="-4" dirty="0">
                <a:solidFill>
                  <a:srgbClr val="D6181F"/>
                </a:solidFill>
              </a:rPr>
              <a:t>Mode</a:t>
            </a:r>
            <a:endParaRPr sz="3300"/>
          </a:p>
        </p:txBody>
      </p:sp>
      <p:sp>
        <p:nvSpPr>
          <p:cNvPr id="4" name="object 4"/>
          <p:cNvSpPr txBox="1"/>
          <p:nvPr/>
        </p:nvSpPr>
        <p:spPr>
          <a:xfrm>
            <a:off x="695371" y="2178054"/>
            <a:ext cx="5231940" cy="3303468"/>
          </a:xfrm>
          <a:prstGeom prst="rect">
            <a:avLst/>
          </a:prstGeom>
        </p:spPr>
        <p:txBody>
          <a:bodyPr vert="horz" wrap="square" lIns="0" tIns="0" rIns="0" bIns="0" rtlCol="0">
            <a:spAutoFit/>
          </a:bodyPr>
          <a:lstStyle/>
          <a:p>
            <a:pPr marL="387668" indent="-377190">
              <a:buClr>
                <a:srgbClr val="D6181F"/>
              </a:buClr>
              <a:buFont typeface="Arial"/>
              <a:buChar char="•"/>
              <a:tabLst>
                <a:tab pos="387144" algn="l"/>
                <a:tab pos="388191" algn="l"/>
              </a:tabLst>
            </a:pPr>
            <a:r>
              <a:rPr sz="2970" spc="-9" dirty="0">
                <a:solidFill>
                  <a:srgbClr val="4D4D4F"/>
                </a:solidFill>
                <a:latin typeface="Calibri"/>
                <a:cs typeface="Calibri"/>
              </a:rPr>
              <a:t>Collector discoveries</a:t>
            </a:r>
            <a:r>
              <a:rPr sz="2970" spc="-54" dirty="0">
                <a:solidFill>
                  <a:srgbClr val="4D4D4F"/>
                </a:solidFill>
                <a:latin typeface="Calibri"/>
                <a:cs typeface="Calibri"/>
              </a:rPr>
              <a:t> </a:t>
            </a:r>
            <a:r>
              <a:rPr sz="2970" dirty="0">
                <a:solidFill>
                  <a:srgbClr val="4D4D4F"/>
                </a:solidFill>
                <a:latin typeface="Calibri"/>
                <a:cs typeface="Calibri"/>
              </a:rPr>
              <a:t>services</a:t>
            </a:r>
            <a:endParaRPr sz="2970">
              <a:latin typeface="Calibri"/>
              <a:cs typeface="Calibri"/>
            </a:endParaRPr>
          </a:p>
          <a:p>
            <a:pPr marL="387668"/>
            <a:r>
              <a:rPr sz="2970" spc="-4" dirty="0">
                <a:solidFill>
                  <a:srgbClr val="4D4D4F"/>
                </a:solidFill>
                <a:latin typeface="Calibri"/>
                <a:cs typeface="Calibri"/>
              </a:rPr>
              <a:t>periodically</a:t>
            </a:r>
            <a:endParaRPr sz="2970">
              <a:latin typeface="Calibri"/>
              <a:cs typeface="Calibri"/>
            </a:endParaRPr>
          </a:p>
          <a:p>
            <a:pPr marL="387668" indent="-377190">
              <a:spcBef>
                <a:spcPts val="710"/>
              </a:spcBef>
              <a:buClr>
                <a:srgbClr val="D6181F"/>
              </a:buClr>
              <a:buFont typeface="Arial"/>
              <a:buChar char="•"/>
              <a:tabLst>
                <a:tab pos="387144" algn="l"/>
                <a:tab pos="388191" algn="l"/>
              </a:tabLst>
            </a:pPr>
            <a:r>
              <a:rPr sz="2970" spc="-9" dirty="0">
                <a:solidFill>
                  <a:srgbClr val="4D4D4F"/>
                </a:solidFill>
                <a:latin typeface="Calibri"/>
                <a:cs typeface="Calibri"/>
              </a:rPr>
              <a:t>Collector </a:t>
            </a:r>
            <a:r>
              <a:rPr sz="2970" spc="-4" dirty="0">
                <a:solidFill>
                  <a:srgbClr val="4D4D4F"/>
                </a:solidFill>
                <a:latin typeface="Calibri"/>
                <a:cs typeface="Calibri"/>
              </a:rPr>
              <a:t>needs </a:t>
            </a:r>
            <a:r>
              <a:rPr sz="2970" spc="-21" dirty="0">
                <a:solidFill>
                  <a:srgbClr val="4D4D4F"/>
                </a:solidFill>
                <a:latin typeface="Calibri"/>
                <a:cs typeface="Calibri"/>
              </a:rPr>
              <a:t>to </a:t>
            </a:r>
            <a:r>
              <a:rPr sz="2970" spc="-12" dirty="0">
                <a:solidFill>
                  <a:srgbClr val="4D4D4F"/>
                </a:solidFill>
                <a:latin typeface="Calibri"/>
                <a:cs typeface="Calibri"/>
              </a:rPr>
              <a:t>talk </a:t>
            </a:r>
            <a:r>
              <a:rPr sz="2970" spc="-21" dirty="0">
                <a:solidFill>
                  <a:srgbClr val="4D4D4F"/>
                </a:solidFill>
                <a:latin typeface="Calibri"/>
                <a:cs typeface="Calibri"/>
              </a:rPr>
              <a:t>to</a:t>
            </a:r>
            <a:r>
              <a:rPr sz="2970" spc="12" dirty="0">
                <a:solidFill>
                  <a:srgbClr val="4D4D4F"/>
                </a:solidFill>
                <a:latin typeface="Calibri"/>
                <a:cs typeface="Calibri"/>
              </a:rPr>
              <a:t> </a:t>
            </a:r>
            <a:r>
              <a:rPr sz="2970" spc="-25" dirty="0">
                <a:solidFill>
                  <a:srgbClr val="4D4D4F"/>
                </a:solidFill>
                <a:latin typeface="Calibri"/>
                <a:cs typeface="Calibri"/>
              </a:rPr>
              <a:t>target</a:t>
            </a:r>
            <a:endParaRPr sz="2970">
              <a:latin typeface="Calibri"/>
              <a:cs typeface="Calibri"/>
            </a:endParaRPr>
          </a:p>
          <a:p>
            <a:pPr marL="387668"/>
            <a:r>
              <a:rPr sz="2970" dirty="0">
                <a:solidFill>
                  <a:srgbClr val="4D4D4F"/>
                </a:solidFill>
                <a:latin typeface="Calibri"/>
                <a:cs typeface="Calibri"/>
              </a:rPr>
              <a:t>services</a:t>
            </a:r>
            <a:endParaRPr sz="2970">
              <a:latin typeface="Calibri"/>
              <a:cs typeface="Calibri"/>
            </a:endParaRPr>
          </a:p>
          <a:p>
            <a:pPr marL="827723" lvl="1" indent="-314325">
              <a:spcBef>
                <a:spcPts val="656"/>
              </a:spcBef>
              <a:buClr>
                <a:srgbClr val="D6181F"/>
              </a:buClr>
              <a:buFont typeface="Arial"/>
              <a:buChar char="–"/>
              <a:tabLst>
                <a:tab pos="828246" algn="l"/>
              </a:tabLst>
            </a:pPr>
            <a:r>
              <a:rPr sz="2640" spc="-12" dirty="0">
                <a:solidFill>
                  <a:srgbClr val="4D4D4F"/>
                </a:solidFill>
                <a:latin typeface="Calibri"/>
                <a:cs typeface="Calibri"/>
              </a:rPr>
              <a:t>Overlay </a:t>
            </a:r>
            <a:r>
              <a:rPr sz="2640" spc="-9" dirty="0">
                <a:solidFill>
                  <a:srgbClr val="4D4D4F"/>
                </a:solidFill>
                <a:latin typeface="Calibri"/>
                <a:cs typeface="Calibri"/>
              </a:rPr>
              <a:t>network. </a:t>
            </a:r>
            <a:r>
              <a:rPr sz="2640" spc="-4" dirty="0">
                <a:solidFill>
                  <a:srgbClr val="4D4D4F"/>
                </a:solidFill>
                <a:latin typeface="Calibri"/>
                <a:cs typeface="Calibri"/>
              </a:rPr>
              <a:t>Ex:</a:t>
            </a:r>
            <a:r>
              <a:rPr sz="2640" spc="-12" dirty="0">
                <a:solidFill>
                  <a:srgbClr val="4D4D4F"/>
                </a:solidFill>
                <a:latin typeface="Calibri"/>
                <a:cs typeface="Calibri"/>
              </a:rPr>
              <a:t> </a:t>
            </a:r>
            <a:r>
              <a:rPr sz="2640" spc="-4" dirty="0">
                <a:solidFill>
                  <a:srgbClr val="4D4D4F"/>
                </a:solidFill>
                <a:latin typeface="Calibri"/>
                <a:cs typeface="Calibri"/>
              </a:rPr>
              <a:t>Flannel,</a:t>
            </a:r>
            <a:endParaRPr sz="2640">
              <a:latin typeface="Calibri"/>
              <a:cs typeface="Calibri"/>
            </a:endParaRPr>
          </a:p>
          <a:p>
            <a:pPr marL="827723"/>
            <a:r>
              <a:rPr sz="2640" spc="-29" dirty="0">
                <a:solidFill>
                  <a:srgbClr val="4D4D4F"/>
                </a:solidFill>
                <a:latin typeface="Calibri"/>
                <a:cs typeface="Calibri"/>
              </a:rPr>
              <a:t>Weave,</a:t>
            </a:r>
            <a:r>
              <a:rPr sz="2640" spc="-78" dirty="0">
                <a:solidFill>
                  <a:srgbClr val="4D4D4F"/>
                </a:solidFill>
                <a:latin typeface="Calibri"/>
                <a:cs typeface="Calibri"/>
              </a:rPr>
              <a:t> </a:t>
            </a:r>
            <a:r>
              <a:rPr sz="2640" spc="-12" dirty="0">
                <a:solidFill>
                  <a:srgbClr val="4D4D4F"/>
                </a:solidFill>
                <a:latin typeface="Calibri"/>
                <a:cs typeface="Calibri"/>
              </a:rPr>
              <a:t>etc.</a:t>
            </a:r>
            <a:endParaRPr sz="2640">
              <a:latin typeface="Calibri"/>
              <a:cs typeface="Calibri"/>
            </a:endParaRPr>
          </a:p>
          <a:p>
            <a:pPr marL="827723" lvl="1" indent="-314325">
              <a:spcBef>
                <a:spcPts val="631"/>
              </a:spcBef>
              <a:buClr>
                <a:srgbClr val="D6181F"/>
              </a:buClr>
              <a:buFont typeface="Arial"/>
              <a:buChar char="–"/>
              <a:tabLst>
                <a:tab pos="828246" algn="l"/>
              </a:tabLst>
            </a:pPr>
            <a:r>
              <a:rPr sz="2640" spc="-17" dirty="0">
                <a:solidFill>
                  <a:srgbClr val="4D4D4F"/>
                </a:solidFill>
                <a:latin typeface="Calibri"/>
                <a:cs typeface="Calibri"/>
              </a:rPr>
              <a:t>Forward</a:t>
            </a:r>
            <a:r>
              <a:rPr sz="2640" spc="-58" dirty="0">
                <a:solidFill>
                  <a:srgbClr val="4D4D4F"/>
                </a:solidFill>
                <a:latin typeface="Calibri"/>
                <a:cs typeface="Calibri"/>
              </a:rPr>
              <a:t> </a:t>
            </a:r>
            <a:r>
              <a:rPr sz="2640" spc="-21" dirty="0">
                <a:solidFill>
                  <a:srgbClr val="4D4D4F"/>
                </a:solidFill>
                <a:latin typeface="Calibri"/>
                <a:cs typeface="Calibri"/>
              </a:rPr>
              <a:t>proxy</a:t>
            </a:r>
            <a:endParaRPr sz="2640">
              <a:latin typeface="Calibri"/>
              <a:cs typeface="Calibri"/>
            </a:endParaRPr>
          </a:p>
        </p:txBody>
      </p:sp>
      <p:sp>
        <p:nvSpPr>
          <p:cNvPr id="5" name="object 5"/>
          <p:cNvSpPr txBox="1"/>
          <p:nvPr/>
        </p:nvSpPr>
        <p:spPr>
          <a:xfrm>
            <a:off x="8124045" y="2662218"/>
            <a:ext cx="665845" cy="507831"/>
          </a:xfrm>
          <a:prstGeom prst="rect">
            <a:avLst/>
          </a:prstGeom>
        </p:spPr>
        <p:txBody>
          <a:bodyPr vert="horz" wrap="square" lIns="0" tIns="0" rIns="0" bIns="0" rtlCol="0">
            <a:spAutoFit/>
          </a:bodyPr>
          <a:lstStyle/>
          <a:p>
            <a:pPr marL="10478" marR="4191"/>
            <a:r>
              <a:rPr sz="1650" spc="-4" dirty="0">
                <a:solidFill>
                  <a:srgbClr val="4D4D4F"/>
                </a:solidFill>
                <a:latin typeface="Calibri"/>
                <a:cs typeface="Calibri"/>
              </a:rPr>
              <a:t>Scrape  </a:t>
            </a:r>
            <a:r>
              <a:rPr sz="1650" dirty="0">
                <a:solidFill>
                  <a:srgbClr val="4D4D4F"/>
                </a:solidFill>
                <a:latin typeface="Calibri"/>
                <a:cs typeface="Calibri"/>
              </a:rPr>
              <a:t>M</a:t>
            </a:r>
            <a:r>
              <a:rPr sz="1650" spc="-12" dirty="0">
                <a:solidFill>
                  <a:srgbClr val="4D4D4F"/>
                </a:solidFill>
                <a:latin typeface="Calibri"/>
                <a:cs typeface="Calibri"/>
              </a:rPr>
              <a:t>e</a:t>
            </a:r>
            <a:r>
              <a:rPr sz="1650" dirty="0">
                <a:solidFill>
                  <a:srgbClr val="4D4D4F"/>
                </a:solidFill>
                <a:latin typeface="Calibri"/>
                <a:cs typeface="Calibri"/>
              </a:rPr>
              <a:t>tr</a:t>
            </a:r>
            <a:r>
              <a:rPr sz="1650" spc="-9" dirty="0">
                <a:solidFill>
                  <a:srgbClr val="4D4D4F"/>
                </a:solidFill>
                <a:latin typeface="Calibri"/>
                <a:cs typeface="Calibri"/>
              </a:rPr>
              <a:t>i</a:t>
            </a:r>
            <a:r>
              <a:rPr sz="1650" dirty="0">
                <a:solidFill>
                  <a:srgbClr val="4D4D4F"/>
                </a:solidFill>
                <a:latin typeface="Calibri"/>
                <a:cs typeface="Calibri"/>
              </a:rPr>
              <a:t>cs</a:t>
            </a:r>
            <a:endParaRPr sz="1650">
              <a:latin typeface="Calibri"/>
              <a:cs typeface="Calibri"/>
            </a:endParaRPr>
          </a:p>
        </p:txBody>
      </p:sp>
      <p:sp>
        <p:nvSpPr>
          <p:cNvPr id="6" name="object 6"/>
          <p:cNvSpPr/>
          <p:nvPr/>
        </p:nvSpPr>
        <p:spPr>
          <a:xfrm>
            <a:off x="6721422" y="2240604"/>
            <a:ext cx="1028891" cy="801529"/>
          </a:xfrm>
          <a:custGeom>
            <a:avLst/>
            <a:gdLst/>
            <a:ahLst/>
            <a:cxnLst/>
            <a:rect l="l" t="t" r="r" b="b"/>
            <a:pathLst>
              <a:path w="1247140" h="971550">
                <a:moveTo>
                  <a:pt x="1084833" y="0"/>
                </a:moveTo>
                <a:lnTo>
                  <a:pt x="161925" y="0"/>
                </a:lnTo>
                <a:lnTo>
                  <a:pt x="118886" y="5776"/>
                </a:lnTo>
                <a:lnTo>
                  <a:pt x="80207" y="22083"/>
                </a:lnTo>
                <a:lnTo>
                  <a:pt x="47434" y="47386"/>
                </a:lnTo>
                <a:lnTo>
                  <a:pt x="22112" y="80151"/>
                </a:lnTo>
                <a:lnTo>
                  <a:pt x="5785" y="118842"/>
                </a:lnTo>
                <a:lnTo>
                  <a:pt x="0" y="161925"/>
                </a:lnTo>
                <a:lnTo>
                  <a:pt x="0" y="809625"/>
                </a:lnTo>
                <a:lnTo>
                  <a:pt x="5785" y="852663"/>
                </a:lnTo>
                <a:lnTo>
                  <a:pt x="22112" y="891342"/>
                </a:lnTo>
                <a:lnTo>
                  <a:pt x="47434" y="924115"/>
                </a:lnTo>
                <a:lnTo>
                  <a:pt x="80207" y="949437"/>
                </a:lnTo>
                <a:lnTo>
                  <a:pt x="118886" y="965764"/>
                </a:lnTo>
                <a:lnTo>
                  <a:pt x="161925" y="971550"/>
                </a:lnTo>
                <a:lnTo>
                  <a:pt x="1084833" y="971550"/>
                </a:lnTo>
                <a:lnTo>
                  <a:pt x="1127872" y="965764"/>
                </a:lnTo>
                <a:lnTo>
                  <a:pt x="1166551" y="949437"/>
                </a:lnTo>
                <a:lnTo>
                  <a:pt x="1199324" y="924115"/>
                </a:lnTo>
                <a:lnTo>
                  <a:pt x="1224646" y="891342"/>
                </a:lnTo>
                <a:lnTo>
                  <a:pt x="1240973" y="852663"/>
                </a:lnTo>
                <a:lnTo>
                  <a:pt x="1246758" y="809625"/>
                </a:lnTo>
                <a:lnTo>
                  <a:pt x="1246758" y="161925"/>
                </a:lnTo>
                <a:lnTo>
                  <a:pt x="1240973" y="118842"/>
                </a:lnTo>
                <a:lnTo>
                  <a:pt x="1224646" y="80151"/>
                </a:lnTo>
                <a:lnTo>
                  <a:pt x="1199324" y="47386"/>
                </a:lnTo>
                <a:lnTo>
                  <a:pt x="1166551" y="22083"/>
                </a:lnTo>
                <a:lnTo>
                  <a:pt x="1127872" y="5776"/>
                </a:lnTo>
                <a:lnTo>
                  <a:pt x="1084833" y="0"/>
                </a:lnTo>
                <a:close/>
              </a:path>
            </a:pathLst>
          </a:custGeom>
          <a:solidFill>
            <a:srgbClr val="5388F5"/>
          </a:solidFill>
        </p:spPr>
        <p:txBody>
          <a:bodyPr wrap="square" lIns="0" tIns="0" rIns="0" bIns="0" rtlCol="0"/>
          <a:lstStyle/>
          <a:p>
            <a:endParaRPr sz="1485"/>
          </a:p>
        </p:txBody>
      </p:sp>
      <p:sp>
        <p:nvSpPr>
          <p:cNvPr id="7" name="object 7"/>
          <p:cNvSpPr txBox="1"/>
          <p:nvPr/>
        </p:nvSpPr>
        <p:spPr>
          <a:xfrm>
            <a:off x="6816137" y="2265226"/>
            <a:ext cx="839247" cy="253916"/>
          </a:xfrm>
          <a:prstGeom prst="rect">
            <a:avLst/>
          </a:prstGeom>
        </p:spPr>
        <p:txBody>
          <a:bodyPr vert="horz" wrap="square" lIns="0" tIns="0" rIns="0" bIns="0" rtlCol="0">
            <a:spAutoFit/>
          </a:bodyPr>
          <a:lstStyle/>
          <a:p>
            <a:pPr marL="10478"/>
            <a:r>
              <a:rPr sz="1650" b="1" spc="-4" dirty="0">
                <a:solidFill>
                  <a:srgbClr val="FFFFFF"/>
                </a:solidFill>
                <a:latin typeface="Calibri"/>
                <a:cs typeface="Calibri"/>
              </a:rPr>
              <a:t>Server</a:t>
            </a:r>
            <a:r>
              <a:rPr sz="1650" b="1" spc="-58" dirty="0">
                <a:solidFill>
                  <a:srgbClr val="FFFFFF"/>
                </a:solidFill>
                <a:latin typeface="Calibri"/>
                <a:cs typeface="Calibri"/>
              </a:rPr>
              <a:t> </a:t>
            </a:r>
            <a:r>
              <a:rPr sz="1650" b="1" dirty="0">
                <a:solidFill>
                  <a:srgbClr val="FFFFFF"/>
                </a:solidFill>
                <a:latin typeface="Calibri"/>
                <a:cs typeface="Calibri"/>
              </a:rPr>
              <a:t>#1</a:t>
            </a:r>
            <a:endParaRPr sz="1650">
              <a:latin typeface="Calibri"/>
              <a:cs typeface="Calibri"/>
            </a:endParaRPr>
          </a:p>
        </p:txBody>
      </p:sp>
      <p:sp>
        <p:nvSpPr>
          <p:cNvPr id="8" name="object 8"/>
          <p:cNvSpPr/>
          <p:nvPr/>
        </p:nvSpPr>
        <p:spPr>
          <a:xfrm>
            <a:off x="6804612" y="2627746"/>
            <a:ext cx="857060" cy="342615"/>
          </a:xfrm>
          <a:custGeom>
            <a:avLst/>
            <a:gdLst/>
            <a:ahLst/>
            <a:cxnLst/>
            <a:rect l="l" t="t" r="r" b="b"/>
            <a:pathLst>
              <a:path w="1038859" h="415289">
                <a:moveTo>
                  <a:pt x="969644" y="0"/>
                </a:moveTo>
                <a:lnTo>
                  <a:pt x="69087" y="0"/>
                </a:lnTo>
                <a:lnTo>
                  <a:pt x="42219" y="5439"/>
                </a:lnTo>
                <a:lnTo>
                  <a:pt x="20256" y="20272"/>
                </a:lnTo>
                <a:lnTo>
                  <a:pt x="5437" y="42273"/>
                </a:lnTo>
                <a:lnTo>
                  <a:pt x="0" y="69214"/>
                </a:lnTo>
                <a:lnTo>
                  <a:pt x="0" y="345948"/>
                </a:lnTo>
                <a:lnTo>
                  <a:pt x="5437" y="372889"/>
                </a:lnTo>
                <a:lnTo>
                  <a:pt x="20256" y="394890"/>
                </a:lnTo>
                <a:lnTo>
                  <a:pt x="42219" y="409723"/>
                </a:lnTo>
                <a:lnTo>
                  <a:pt x="69087" y="415163"/>
                </a:lnTo>
                <a:lnTo>
                  <a:pt x="969644" y="415163"/>
                </a:lnTo>
                <a:lnTo>
                  <a:pt x="996586" y="409723"/>
                </a:lnTo>
                <a:lnTo>
                  <a:pt x="1018587" y="394890"/>
                </a:lnTo>
                <a:lnTo>
                  <a:pt x="1033420" y="372889"/>
                </a:lnTo>
                <a:lnTo>
                  <a:pt x="1038859" y="345948"/>
                </a:lnTo>
                <a:lnTo>
                  <a:pt x="1038859" y="69214"/>
                </a:lnTo>
                <a:lnTo>
                  <a:pt x="1033420" y="42273"/>
                </a:lnTo>
                <a:lnTo>
                  <a:pt x="1018587" y="20272"/>
                </a:lnTo>
                <a:lnTo>
                  <a:pt x="996586" y="5439"/>
                </a:lnTo>
                <a:lnTo>
                  <a:pt x="969644" y="0"/>
                </a:lnTo>
                <a:close/>
              </a:path>
            </a:pathLst>
          </a:custGeom>
          <a:solidFill>
            <a:srgbClr val="00B7FF"/>
          </a:solidFill>
        </p:spPr>
        <p:txBody>
          <a:bodyPr wrap="square" lIns="0" tIns="0" rIns="0" bIns="0" rtlCol="0"/>
          <a:lstStyle/>
          <a:p>
            <a:endParaRPr sz="1485"/>
          </a:p>
        </p:txBody>
      </p:sp>
      <p:sp>
        <p:nvSpPr>
          <p:cNvPr id="9" name="object 9"/>
          <p:cNvSpPr/>
          <p:nvPr/>
        </p:nvSpPr>
        <p:spPr>
          <a:xfrm>
            <a:off x="6804612" y="2627746"/>
            <a:ext cx="857060" cy="342615"/>
          </a:xfrm>
          <a:custGeom>
            <a:avLst/>
            <a:gdLst/>
            <a:ahLst/>
            <a:cxnLst/>
            <a:rect l="l" t="t" r="r" b="b"/>
            <a:pathLst>
              <a:path w="1038859" h="415289">
                <a:moveTo>
                  <a:pt x="0" y="69214"/>
                </a:moveTo>
                <a:lnTo>
                  <a:pt x="5437" y="42273"/>
                </a:lnTo>
                <a:lnTo>
                  <a:pt x="20256" y="20272"/>
                </a:lnTo>
                <a:lnTo>
                  <a:pt x="42219" y="5439"/>
                </a:lnTo>
                <a:lnTo>
                  <a:pt x="69087" y="0"/>
                </a:lnTo>
                <a:lnTo>
                  <a:pt x="969644" y="0"/>
                </a:lnTo>
                <a:lnTo>
                  <a:pt x="996586" y="5439"/>
                </a:lnTo>
                <a:lnTo>
                  <a:pt x="1018587" y="20272"/>
                </a:lnTo>
                <a:lnTo>
                  <a:pt x="1033420" y="42273"/>
                </a:lnTo>
                <a:lnTo>
                  <a:pt x="1038859" y="69214"/>
                </a:lnTo>
                <a:lnTo>
                  <a:pt x="1038859" y="345948"/>
                </a:lnTo>
                <a:lnTo>
                  <a:pt x="1033420" y="372889"/>
                </a:lnTo>
                <a:lnTo>
                  <a:pt x="1018587" y="394890"/>
                </a:lnTo>
                <a:lnTo>
                  <a:pt x="996586" y="409723"/>
                </a:lnTo>
                <a:lnTo>
                  <a:pt x="969644" y="415163"/>
                </a:lnTo>
                <a:lnTo>
                  <a:pt x="69087" y="415163"/>
                </a:lnTo>
                <a:lnTo>
                  <a:pt x="42219" y="409723"/>
                </a:lnTo>
                <a:lnTo>
                  <a:pt x="20256" y="394890"/>
                </a:lnTo>
                <a:lnTo>
                  <a:pt x="5437" y="372889"/>
                </a:lnTo>
                <a:lnTo>
                  <a:pt x="0" y="345948"/>
                </a:lnTo>
                <a:lnTo>
                  <a:pt x="0" y="69214"/>
                </a:lnTo>
                <a:close/>
              </a:path>
            </a:pathLst>
          </a:custGeom>
          <a:ln w="15875">
            <a:solidFill>
              <a:srgbClr val="4D4D4F"/>
            </a:solidFill>
          </a:ln>
        </p:spPr>
        <p:txBody>
          <a:bodyPr wrap="square" lIns="0" tIns="0" rIns="0" bIns="0" rtlCol="0"/>
          <a:lstStyle/>
          <a:p>
            <a:endParaRPr sz="1485"/>
          </a:p>
        </p:txBody>
      </p:sp>
      <p:sp>
        <p:nvSpPr>
          <p:cNvPr id="10" name="object 10"/>
          <p:cNvSpPr txBox="1"/>
          <p:nvPr/>
        </p:nvSpPr>
        <p:spPr>
          <a:xfrm>
            <a:off x="6948887" y="2673638"/>
            <a:ext cx="569976" cy="228524"/>
          </a:xfrm>
          <a:prstGeom prst="rect">
            <a:avLst/>
          </a:prstGeom>
        </p:spPr>
        <p:txBody>
          <a:bodyPr vert="horz" wrap="square" lIns="0" tIns="0" rIns="0" bIns="0" rtlCol="0">
            <a:spAutoFit/>
          </a:bodyPr>
          <a:lstStyle/>
          <a:p>
            <a:pPr marL="10478"/>
            <a:r>
              <a:rPr sz="1485" spc="-4" dirty="0">
                <a:solidFill>
                  <a:srgbClr val="FFFFFF"/>
                </a:solidFill>
                <a:latin typeface="Calibri"/>
                <a:cs typeface="Calibri"/>
              </a:rPr>
              <a:t>Service</a:t>
            </a:r>
            <a:endParaRPr sz="1485">
              <a:latin typeface="Calibri"/>
              <a:cs typeface="Calibri"/>
            </a:endParaRPr>
          </a:p>
        </p:txBody>
      </p:sp>
      <p:sp>
        <p:nvSpPr>
          <p:cNvPr id="11" name="object 11"/>
          <p:cNvSpPr/>
          <p:nvPr/>
        </p:nvSpPr>
        <p:spPr>
          <a:xfrm>
            <a:off x="6721422" y="3187245"/>
            <a:ext cx="1028891" cy="801529"/>
          </a:xfrm>
          <a:custGeom>
            <a:avLst/>
            <a:gdLst/>
            <a:ahLst/>
            <a:cxnLst/>
            <a:rect l="l" t="t" r="r" b="b"/>
            <a:pathLst>
              <a:path w="1247140" h="971550">
                <a:moveTo>
                  <a:pt x="1084833" y="0"/>
                </a:moveTo>
                <a:lnTo>
                  <a:pt x="161925" y="0"/>
                </a:lnTo>
                <a:lnTo>
                  <a:pt x="118886" y="5785"/>
                </a:lnTo>
                <a:lnTo>
                  <a:pt x="80207" y="22112"/>
                </a:lnTo>
                <a:lnTo>
                  <a:pt x="47434" y="47434"/>
                </a:lnTo>
                <a:lnTo>
                  <a:pt x="22112" y="80207"/>
                </a:lnTo>
                <a:lnTo>
                  <a:pt x="5785" y="118886"/>
                </a:lnTo>
                <a:lnTo>
                  <a:pt x="0" y="161925"/>
                </a:lnTo>
                <a:lnTo>
                  <a:pt x="0" y="809625"/>
                </a:lnTo>
                <a:lnTo>
                  <a:pt x="5785" y="852663"/>
                </a:lnTo>
                <a:lnTo>
                  <a:pt x="22112" y="891342"/>
                </a:lnTo>
                <a:lnTo>
                  <a:pt x="47434" y="924115"/>
                </a:lnTo>
                <a:lnTo>
                  <a:pt x="80207" y="949437"/>
                </a:lnTo>
                <a:lnTo>
                  <a:pt x="118886" y="965764"/>
                </a:lnTo>
                <a:lnTo>
                  <a:pt x="161925" y="971550"/>
                </a:lnTo>
                <a:lnTo>
                  <a:pt x="1084833" y="971550"/>
                </a:lnTo>
                <a:lnTo>
                  <a:pt x="1127872" y="965764"/>
                </a:lnTo>
                <a:lnTo>
                  <a:pt x="1166551" y="949437"/>
                </a:lnTo>
                <a:lnTo>
                  <a:pt x="1199324" y="924115"/>
                </a:lnTo>
                <a:lnTo>
                  <a:pt x="1224646" y="891342"/>
                </a:lnTo>
                <a:lnTo>
                  <a:pt x="1240973" y="852663"/>
                </a:lnTo>
                <a:lnTo>
                  <a:pt x="1246758" y="809625"/>
                </a:lnTo>
                <a:lnTo>
                  <a:pt x="1246758" y="161925"/>
                </a:lnTo>
                <a:lnTo>
                  <a:pt x="1240973" y="118886"/>
                </a:lnTo>
                <a:lnTo>
                  <a:pt x="1224646" y="80207"/>
                </a:lnTo>
                <a:lnTo>
                  <a:pt x="1199324" y="47434"/>
                </a:lnTo>
                <a:lnTo>
                  <a:pt x="1166551" y="22112"/>
                </a:lnTo>
                <a:lnTo>
                  <a:pt x="1127872" y="5785"/>
                </a:lnTo>
                <a:lnTo>
                  <a:pt x="1084833" y="0"/>
                </a:lnTo>
                <a:close/>
              </a:path>
            </a:pathLst>
          </a:custGeom>
          <a:solidFill>
            <a:srgbClr val="5388F5"/>
          </a:solidFill>
        </p:spPr>
        <p:txBody>
          <a:bodyPr wrap="square" lIns="0" tIns="0" rIns="0" bIns="0" rtlCol="0"/>
          <a:lstStyle/>
          <a:p>
            <a:endParaRPr sz="1485"/>
          </a:p>
        </p:txBody>
      </p:sp>
      <p:sp>
        <p:nvSpPr>
          <p:cNvPr id="12" name="object 12"/>
          <p:cNvSpPr txBox="1"/>
          <p:nvPr/>
        </p:nvSpPr>
        <p:spPr>
          <a:xfrm>
            <a:off x="6816137" y="3212183"/>
            <a:ext cx="839247" cy="253916"/>
          </a:xfrm>
          <a:prstGeom prst="rect">
            <a:avLst/>
          </a:prstGeom>
        </p:spPr>
        <p:txBody>
          <a:bodyPr vert="horz" wrap="square" lIns="0" tIns="0" rIns="0" bIns="0" rtlCol="0">
            <a:spAutoFit/>
          </a:bodyPr>
          <a:lstStyle/>
          <a:p>
            <a:pPr marL="10478"/>
            <a:r>
              <a:rPr sz="1650" b="1" spc="-4" dirty="0">
                <a:solidFill>
                  <a:srgbClr val="FFFFFF"/>
                </a:solidFill>
                <a:latin typeface="Calibri"/>
                <a:cs typeface="Calibri"/>
              </a:rPr>
              <a:t>Server</a:t>
            </a:r>
            <a:r>
              <a:rPr sz="1650" b="1" spc="-54" dirty="0">
                <a:solidFill>
                  <a:srgbClr val="FFFFFF"/>
                </a:solidFill>
                <a:latin typeface="Calibri"/>
                <a:cs typeface="Calibri"/>
              </a:rPr>
              <a:t> </a:t>
            </a:r>
            <a:r>
              <a:rPr sz="1650" b="1" dirty="0">
                <a:solidFill>
                  <a:srgbClr val="FFFFFF"/>
                </a:solidFill>
                <a:latin typeface="Calibri"/>
                <a:cs typeface="Calibri"/>
              </a:rPr>
              <a:t>#2</a:t>
            </a:r>
            <a:endParaRPr sz="1650">
              <a:latin typeface="Calibri"/>
              <a:cs typeface="Calibri"/>
            </a:endParaRPr>
          </a:p>
        </p:txBody>
      </p:sp>
      <p:sp>
        <p:nvSpPr>
          <p:cNvPr id="13" name="object 13"/>
          <p:cNvSpPr/>
          <p:nvPr/>
        </p:nvSpPr>
        <p:spPr>
          <a:xfrm>
            <a:off x="6804612" y="3574494"/>
            <a:ext cx="857060" cy="342615"/>
          </a:xfrm>
          <a:custGeom>
            <a:avLst/>
            <a:gdLst/>
            <a:ahLst/>
            <a:cxnLst/>
            <a:rect l="l" t="t" r="r" b="b"/>
            <a:pathLst>
              <a:path w="1038859" h="415289">
                <a:moveTo>
                  <a:pt x="969644" y="0"/>
                </a:moveTo>
                <a:lnTo>
                  <a:pt x="69087" y="0"/>
                </a:lnTo>
                <a:lnTo>
                  <a:pt x="42219" y="5439"/>
                </a:lnTo>
                <a:lnTo>
                  <a:pt x="20256" y="20272"/>
                </a:lnTo>
                <a:lnTo>
                  <a:pt x="5437" y="42273"/>
                </a:lnTo>
                <a:lnTo>
                  <a:pt x="0" y="69214"/>
                </a:lnTo>
                <a:lnTo>
                  <a:pt x="0" y="345948"/>
                </a:lnTo>
                <a:lnTo>
                  <a:pt x="5437" y="372816"/>
                </a:lnTo>
                <a:lnTo>
                  <a:pt x="20256" y="394779"/>
                </a:lnTo>
                <a:lnTo>
                  <a:pt x="42219" y="409598"/>
                </a:lnTo>
                <a:lnTo>
                  <a:pt x="69087" y="415036"/>
                </a:lnTo>
                <a:lnTo>
                  <a:pt x="969644" y="415036"/>
                </a:lnTo>
                <a:lnTo>
                  <a:pt x="996586" y="409598"/>
                </a:lnTo>
                <a:lnTo>
                  <a:pt x="1018587" y="394779"/>
                </a:lnTo>
                <a:lnTo>
                  <a:pt x="1033420" y="372816"/>
                </a:lnTo>
                <a:lnTo>
                  <a:pt x="1038859" y="345948"/>
                </a:lnTo>
                <a:lnTo>
                  <a:pt x="1038859" y="69214"/>
                </a:lnTo>
                <a:lnTo>
                  <a:pt x="1033420" y="42273"/>
                </a:lnTo>
                <a:lnTo>
                  <a:pt x="1018587" y="20272"/>
                </a:lnTo>
                <a:lnTo>
                  <a:pt x="996586" y="5439"/>
                </a:lnTo>
                <a:lnTo>
                  <a:pt x="969644" y="0"/>
                </a:lnTo>
                <a:close/>
              </a:path>
            </a:pathLst>
          </a:custGeom>
          <a:solidFill>
            <a:srgbClr val="00B7FF"/>
          </a:solidFill>
        </p:spPr>
        <p:txBody>
          <a:bodyPr wrap="square" lIns="0" tIns="0" rIns="0" bIns="0" rtlCol="0"/>
          <a:lstStyle/>
          <a:p>
            <a:endParaRPr sz="1485"/>
          </a:p>
        </p:txBody>
      </p:sp>
      <p:sp>
        <p:nvSpPr>
          <p:cNvPr id="14" name="object 14"/>
          <p:cNvSpPr/>
          <p:nvPr/>
        </p:nvSpPr>
        <p:spPr>
          <a:xfrm>
            <a:off x="6804612" y="3574494"/>
            <a:ext cx="857060" cy="342615"/>
          </a:xfrm>
          <a:custGeom>
            <a:avLst/>
            <a:gdLst/>
            <a:ahLst/>
            <a:cxnLst/>
            <a:rect l="l" t="t" r="r" b="b"/>
            <a:pathLst>
              <a:path w="1038859" h="415289">
                <a:moveTo>
                  <a:pt x="0" y="69214"/>
                </a:moveTo>
                <a:lnTo>
                  <a:pt x="5437" y="42273"/>
                </a:lnTo>
                <a:lnTo>
                  <a:pt x="20256" y="20272"/>
                </a:lnTo>
                <a:lnTo>
                  <a:pt x="42219" y="5439"/>
                </a:lnTo>
                <a:lnTo>
                  <a:pt x="69087" y="0"/>
                </a:lnTo>
                <a:lnTo>
                  <a:pt x="969644" y="0"/>
                </a:lnTo>
                <a:lnTo>
                  <a:pt x="996586" y="5439"/>
                </a:lnTo>
                <a:lnTo>
                  <a:pt x="1018587" y="20272"/>
                </a:lnTo>
                <a:lnTo>
                  <a:pt x="1033420" y="42273"/>
                </a:lnTo>
                <a:lnTo>
                  <a:pt x="1038859" y="69214"/>
                </a:lnTo>
                <a:lnTo>
                  <a:pt x="1038859" y="345948"/>
                </a:lnTo>
                <a:lnTo>
                  <a:pt x="1033420" y="372816"/>
                </a:lnTo>
                <a:lnTo>
                  <a:pt x="1018587" y="394779"/>
                </a:lnTo>
                <a:lnTo>
                  <a:pt x="996586" y="409598"/>
                </a:lnTo>
                <a:lnTo>
                  <a:pt x="969644" y="415036"/>
                </a:lnTo>
                <a:lnTo>
                  <a:pt x="69087" y="415036"/>
                </a:lnTo>
                <a:lnTo>
                  <a:pt x="42219" y="409598"/>
                </a:lnTo>
                <a:lnTo>
                  <a:pt x="20256" y="394779"/>
                </a:lnTo>
                <a:lnTo>
                  <a:pt x="5437" y="372816"/>
                </a:lnTo>
                <a:lnTo>
                  <a:pt x="0" y="345948"/>
                </a:lnTo>
                <a:lnTo>
                  <a:pt x="0" y="69214"/>
                </a:lnTo>
                <a:close/>
              </a:path>
            </a:pathLst>
          </a:custGeom>
          <a:ln w="15875">
            <a:solidFill>
              <a:srgbClr val="4D4D4F"/>
            </a:solidFill>
          </a:ln>
        </p:spPr>
        <p:txBody>
          <a:bodyPr wrap="square" lIns="0" tIns="0" rIns="0" bIns="0" rtlCol="0"/>
          <a:lstStyle/>
          <a:p>
            <a:endParaRPr sz="1485"/>
          </a:p>
        </p:txBody>
      </p:sp>
      <p:sp>
        <p:nvSpPr>
          <p:cNvPr id="15" name="object 15"/>
          <p:cNvSpPr txBox="1"/>
          <p:nvPr/>
        </p:nvSpPr>
        <p:spPr>
          <a:xfrm>
            <a:off x="6948887" y="3620701"/>
            <a:ext cx="569976" cy="228524"/>
          </a:xfrm>
          <a:prstGeom prst="rect">
            <a:avLst/>
          </a:prstGeom>
        </p:spPr>
        <p:txBody>
          <a:bodyPr vert="horz" wrap="square" lIns="0" tIns="0" rIns="0" bIns="0" rtlCol="0">
            <a:spAutoFit/>
          </a:bodyPr>
          <a:lstStyle/>
          <a:p>
            <a:pPr marL="10478"/>
            <a:r>
              <a:rPr sz="1485" spc="-4" dirty="0">
                <a:solidFill>
                  <a:srgbClr val="FFFFFF"/>
                </a:solidFill>
                <a:latin typeface="Calibri"/>
                <a:cs typeface="Calibri"/>
              </a:rPr>
              <a:t>Service</a:t>
            </a:r>
            <a:endParaRPr sz="1485">
              <a:latin typeface="Calibri"/>
              <a:cs typeface="Calibri"/>
            </a:endParaRPr>
          </a:p>
        </p:txBody>
      </p:sp>
      <p:sp>
        <p:nvSpPr>
          <p:cNvPr id="16" name="object 16"/>
          <p:cNvSpPr/>
          <p:nvPr/>
        </p:nvSpPr>
        <p:spPr>
          <a:xfrm>
            <a:off x="6734098" y="4108533"/>
            <a:ext cx="1028891" cy="801529"/>
          </a:xfrm>
          <a:custGeom>
            <a:avLst/>
            <a:gdLst/>
            <a:ahLst/>
            <a:cxnLst/>
            <a:rect l="l" t="t" r="r" b="b"/>
            <a:pathLst>
              <a:path w="1247140" h="971550">
                <a:moveTo>
                  <a:pt x="1084706" y="0"/>
                </a:moveTo>
                <a:lnTo>
                  <a:pt x="161925" y="0"/>
                </a:lnTo>
                <a:lnTo>
                  <a:pt x="118886" y="5785"/>
                </a:lnTo>
                <a:lnTo>
                  <a:pt x="80207" y="22112"/>
                </a:lnTo>
                <a:lnTo>
                  <a:pt x="47434" y="47434"/>
                </a:lnTo>
                <a:lnTo>
                  <a:pt x="22112" y="80207"/>
                </a:lnTo>
                <a:lnTo>
                  <a:pt x="5785" y="118886"/>
                </a:lnTo>
                <a:lnTo>
                  <a:pt x="0" y="161924"/>
                </a:lnTo>
                <a:lnTo>
                  <a:pt x="0" y="809624"/>
                </a:lnTo>
                <a:lnTo>
                  <a:pt x="5785" y="852663"/>
                </a:lnTo>
                <a:lnTo>
                  <a:pt x="22112" y="891342"/>
                </a:lnTo>
                <a:lnTo>
                  <a:pt x="47434" y="924115"/>
                </a:lnTo>
                <a:lnTo>
                  <a:pt x="80207" y="949437"/>
                </a:lnTo>
                <a:lnTo>
                  <a:pt x="118886" y="965764"/>
                </a:lnTo>
                <a:lnTo>
                  <a:pt x="161925" y="971549"/>
                </a:lnTo>
                <a:lnTo>
                  <a:pt x="1084706" y="971549"/>
                </a:lnTo>
                <a:lnTo>
                  <a:pt x="1127745" y="965764"/>
                </a:lnTo>
                <a:lnTo>
                  <a:pt x="1166424" y="949437"/>
                </a:lnTo>
                <a:lnTo>
                  <a:pt x="1199197" y="924115"/>
                </a:lnTo>
                <a:lnTo>
                  <a:pt x="1224519" y="891342"/>
                </a:lnTo>
                <a:lnTo>
                  <a:pt x="1240846" y="852663"/>
                </a:lnTo>
                <a:lnTo>
                  <a:pt x="1246631" y="809624"/>
                </a:lnTo>
                <a:lnTo>
                  <a:pt x="1246631" y="161924"/>
                </a:lnTo>
                <a:lnTo>
                  <a:pt x="1240846" y="118886"/>
                </a:lnTo>
                <a:lnTo>
                  <a:pt x="1224519" y="80207"/>
                </a:lnTo>
                <a:lnTo>
                  <a:pt x="1199197" y="47434"/>
                </a:lnTo>
                <a:lnTo>
                  <a:pt x="1166424" y="22112"/>
                </a:lnTo>
                <a:lnTo>
                  <a:pt x="1127745" y="5785"/>
                </a:lnTo>
                <a:lnTo>
                  <a:pt x="1084706" y="0"/>
                </a:lnTo>
                <a:close/>
              </a:path>
            </a:pathLst>
          </a:custGeom>
          <a:solidFill>
            <a:srgbClr val="5388F5"/>
          </a:solidFill>
        </p:spPr>
        <p:txBody>
          <a:bodyPr wrap="square" lIns="0" tIns="0" rIns="0" bIns="0" rtlCol="0"/>
          <a:lstStyle/>
          <a:p>
            <a:endParaRPr sz="1485"/>
          </a:p>
        </p:txBody>
      </p:sp>
      <p:sp>
        <p:nvSpPr>
          <p:cNvPr id="17" name="object 17"/>
          <p:cNvSpPr txBox="1"/>
          <p:nvPr/>
        </p:nvSpPr>
        <p:spPr>
          <a:xfrm>
            <a:off x="6829026" y="4133574"/>
            <a:ext cx="839247" cy="253916"/>
          </a:xfrm>
          <a:prstGeom prst="rect">
            <a:avLst/>
          </a:prstGeom>
        </p:spPr>
        <p:txBody>
          <a:bodyPr vert="horz" wrap="square" lIns="0" tIns="0" rIns="0" bIns="0" rtlCol="0">
            <a:spAutoFit/>
          </a:bodyPr>
          <a:lstStyle/>
          <a:p>
            <a:pPr marL="10478"/>
            <a:r>
              <a:rPr sz="1650" b="1" spc="-4" dirty="0">
                <a:solidFill>
                  <a:srgbClr val="FFFFFF"/>
                </a:solidFill>
                <a:latin typeface="Calibri"/>
                <a:cs typeface="Calibri"/>
              </a:rPr>
              <a:t>Server</a:t>
            </a:r>
            <a:r>
              <a:rPr sz="1650" b="1" spc="-58" dirty="0">
                <a:solidFill>
                  <a:srgbClr val="FFFFFF"/>
                </a:solidFill>
                <a:latin typeface="Calibri"/>
                <a:cs typeface="Calibri"/>
              </a:rPr>
              <a:t> </a:t>
            </a:r>
            <a:r>
              <a:rPr sz="1650" b="1" dirty="0">
                <a:solidFill>
                  <a:srgbClr val="FFFFFF"/>
                </a:solidFill>
                <a:latin typeface="Calibri"/>
                <a:cs typeface="Calibri"/>
              </a:rPr>
              <a:t>#3</a:t>
            </a:r>
            <a:endParaRPr sz="1650">
              <a:latin typeface="Calibri"/>
              <a:cs typeface="Calibri"/>
            </a:endParaRPr>
          </a:p>
        </p:txBody>
      </p:sp>
      <p:sp>
        <p:nvSpPr>
          <p:cNvPr id="18" name="object 18"/>
          <p:cNvSpPr/>
          <p:nvPr/>
        </p:nvSpPr>
        <p:spPr>
          <a:xfrm>
            <a:off x="6817186" y="4495780"/>
            <a:ext cx="857583" cy="342615"/>
          </a:xfrm>
          <a:custGeom>
            <a:avLst/>
            <a:gdLst/>
            <a:ahLst/>
            <a:cxnLst/>
            <a:rect l="l" t="t" r="r" b="b"/>
            <a:pathLst>
              <a:path w="1039495" h="415289">
                <a:moveTo>
                  <a:pt x="969772" y="0"/>
                </a:moveTo>
                <a:lnTo>
                  <a:pt x="69215" y="0"/>
                </a:lnTo>
                <a:lnTo>
                  <a:pt x="42273" y="5439"/>
                </a:lnTo>
                <a:lnTo>
                  <a:pt x="20272" y="20272"/>
                </a:lnTo>
                <a:lnTo>
                  <a:pt x="5439" y="42273"/>
                </a:lnTo>
                <a:lnTo>
                  <a:pt x="0" y="69214"/>
                </a:lnTo>
                <a:lnTo>
                  <a:pt x="0" y="345947"/>
                </a:lnTo>
                <a:lnTo>
                  <a:pt x="5439" y="372816"/>
                </a:lnTo>
                <a:lnTo>
                  <a:pt x="20272" y="394779"/>
                </a:lnTo>
                <a:lnTo>
                  <a:pt x="42273" y="409598"/>
                </a:lnTo>
                <a:lnTo>
                  <a:pt x="69215" y="415036"/>
                </a:lnTo>
                <a:lnTo>
                  <a:pt x="969772" y="415036"/>
                </a:lnTo>
                <a:lnTo>
                  <a:pt x="996713" y="409598"/>
                </a:lnTo>
                <a:lnTo>
                  <a:pt x="1018714" y="394779"/>
                </a:lnTo>
                <a:lnTo>
                  <a:pt x="1033547" y="372816"/>
                </a:lnTo>
                <a:lnTo>
                  <a:pt x="1038987" y="345947"/>
                </a:lnTo>
                <a:lnTo>
                  <a:pt x="1038987" y="69214"/>
                </a:lnTo>
                <a:lnTo>
                  <a:pt x="1033547" y="42273"/>
                </a:lnTo>
                <a:lnTo>
                  <a:pt x="1018714" y="20272"/>
                </a:lnTo>
                <a:lnTo>
                  <a:pt x="996713" y="5439"/>
                </a:lnTo>
                <a:lnTo>
                  <a:pt x="969772" y="0"/>
                </a:lnTo>
                <a:close/>
              </a:path>
            </a:pathLst>
          </a:custGeom>
          <a:solidFill>
            <a:srgbClr val="00B7FF"/>
          </a:solidFill>
        </p:spPr>
        <p:txBody>
          <a:bodyPr wrap="square" lIns="0" tIns="0" rIns="0" bIns="0" rtlCol="0"/>
          <a:lstStyle/>
          <a:p>
            <a:endParaRPr sz="1485"/>
          </a:p>
        </p:txBody>
      </p:sp>
      <p:sp>
        <p:nvSpPr>
          <p:cNvPr id="19" name="object 19"/>
          <p:cNvSpPr/>
          <p:nvPr/>
        </p:nvSpPr>
        <p:spPr>
          <a:xfrm>
            <a:off x="6817186" y="4495780"/>
            <a:ext cx="857583" cy="342615"/>
          </a:xfrm>
          <a:custGeom>
            <a:avLst/>
            <a:gdLst/>
            <a:ahLst/>
            <a:cxnLst/>
            <a:rect l="l" t="t" r="r" b="b"/>
            <a:pathLst>
              <a:path w="1039495" h="415289">
                <a:moveTo>
                  <a:pt x="0" y="69214"/>
                </a:moveTo>
                <a:lnTo>
                  <a:pt x="5439" y="42273"/>
                </a:lnTo>
                <a:lnTo>
                  <a:pt x="20272" y="20272"/>
                </a:lnTo>
                <a:lnTo>
                  <a:pt x="42273" y="5439"/>
                </a:lnTo>
                <a:lnTo>
                  <a:pt x="69215" y="0"/>
                </a:lnTo>
                <a:lnTo>
                  <a:pt x="969772" y="0"/>
                </a:lnTo>
                <a:lnTo>
                  <a:pt x="996713" y="5439"/>
                </a:lnTo>
                <a:lnTo>
                  <a:pt x="1018714" y="20272"/>
                </a:lnTo>
                <a:lnTo>
                  <a:pt x="1033547" y="42273"/>
                </a:lnTo>
                <a:lnTo>
                  <a:pt x="1038987" y="69214"/>
                </a:lnTo>
                <a:lnTo>
                  <a:pt x="1038987" y="345947"/>
                </a:lnTo>
                <a:lnTo>
                  <a:pt x="1033547" y="372816"/>
                </a:lnTo>
                <a:lnTo>
                  <a:pt x="1018714" y="394779"/>
                </a:lnTo>
                <a:lnTo>
                  <a:pt x="996713" y="409598"/>
                </a:lnTo>
                <a:lnTo>
                  <a:pt x="969772" y="415036"/>
                </a:lnTo>
                <a:lnTo>
                  <a:pt x="69215" y="415036"/>
                </a:lnTo>
                <a:lnTo>
                  <a:pt x="42273" y="409598"/>
                </a:lnTo>
                <a:lnTo>
                  <a:pt x="20272" y="394779"/>
                </a:lnTo>
                <a:lnTo>
                  <a:pt x="5439" y="372816"/>
                </a:lnTo>
                <a:lnTo>
                  <a:pt x="0" y="345947"/>
                </a:lnTo>
                <a:lnTo>
                  <a:pt x="0" y="69214"/>
                </a:lnTo>
                <a:close/>
              </a:path>
            </a:pathLst>
          </a:custGeom>
          <a:ln w="15875">
            <a:solidFill>
              <a:srgbClr val="4D4D4F"/>
            </a:solidFill>
          </a:ln>
        </p:spPr>
        <p:txBody>
          <a:bodyPr wrap="square" lIns="0" tIns="0" rIns="0" bIns="0" rtlCol="0"/>
          <a:lstStyle/>
          <a:p>
            <a:endParaRPr sz="1485"/>
          </a:p>
        </p:txBody>
      </p:sp>
      <p:sp>
        <p:nvSpPr>
          <p:cNvPr id="20" name="object 20"/>
          <p:cNvSpPr txBox="1"/>
          <p:nvPr/>
        </p:nvSpPr>
        <p:spPr>
          <a:xfrm>
            <a:off x="6961776" y="4542300"/>
            <a:ext cx="570500" cy="228524"/>
          </a:xfrm>
          <a:prstGeom prst="rect">
            <a:avLst/>
          </a:prstGeom>
        </p:spPr>
        <p:txBody>
          <a:bodyPr vert="horz" wrap="square" lIns="0" tIns="0" rIns="0" bIns="0" rtlCol="0">
            <a:spAutoFit/>
          </a:bodyPr>
          <a:lstStyle/>
          <a:p>
            <a:pPr marL="10478"/>
            <a:r>
              <a:rPr sz="1485" spc="-4" dirty="0">
                <a:solidFill>
                  <a:srgbClr val="FFFFFF"/>
                </a:solidFill>
                <a:latin typeface="Calibri"/>
                <a:cs typeface="Calibri"/>
              </a:rPr>
              <a:t>Service</a:t>
            </a:r>
            <a:endParaRPr sz="1485">
              <a:latin typeface="Calibri"/>
              <a:cs typeface="Calibri"/>
            </a:endParaRPr>
          </a:p>
        </p:txBody>
      </p:sp>
      <p:sp>
        <p:nvSpPr>
          <p:cNvPr id="21" name="object 21"/>
          <p:cNvSpPr/>
          <p:nvPr/>
        </p:nvSpPr>
        <p:spPr>
          <a:xfrm>
            <a:off x="8300593" y="3287909"/>
            <a:ext cx="1391936" cy="717185"/>
          </a:xfrm>
          <a:custGeom>
            <a:avLst/>
            <a:gdLst/>
            <a:ahLst/>
            <a:cxnLst/>
            <a:rect l="l" t="t" r="r" b="b"/>
            <a:pathLst>
              <a:path w="1687195" h="869314">
                <a:moveTo>
                  <a:pt x="1079943" y="787177"/>
                </a:moveTo>
                <a:lnTo>
                  <a:pt x="643504" y="787177"/>
                </a:lnTo>
                <a:lnTo>
                  <a:pt x="671897" y="812131"/>
                </a:lnTo>
                <a:lnTo>
                  <a:pt x="705671" y="833167"/>
                </a:lnTo>
                <a:lnTo>
                  <a:pt x="744017" y="849846"/>
                </a:lnTo>
                <a:lnTo>
                  <a:pt x="786125" y="861726"/>
                </a:lnTo>
                <a:lnTo>
                  <a:pt x="838471" y="868923"/>
                </a:lnTo>
                <a:lnTo>
                  <a:pt x="890234" y="868648"/>
                </a:lnTo>
                <a:lnTo>
                  <a:pt x="940091" y="861396"/>
                </a:lnTo>
                <a:lnTo>
                  <a:pt x="986722" y="847661"/>
                </a:lnTo>
                <a:lnTo>
                  <a:pt x="1028805" y="827937"/>
                </a:lnTo>
                <a:lnTo>
                  <a:pt x="1065017" y="802719"/>
                </a:lnTo>
                <a:lnTo>
                  <a:pt x="1079943" y="787177"/>
                </a:lnTo>
                <a:close/>
              </a:path>
              <a:path w="1687195" h="869314">
                <a:moveTo>
                  <a:pt x="422056" y="75908"/>
                </a:moveTo>
                <a:lnTo>
                  <a:pt x="378201" y="77501"/>
                </a:lnTo>
                <a:lnTo>
                  <a:pt x="326322" y="86274"/>
                </a:lnTo>
                <a:lnTo>
                  <a:pt x="279397" y="101653"/>
                </a:lnTo>
                <a:lnTo>
                  <a:pt x="238334" y="122804"/>
                </a:lnTo>
                <a:lnTo>
                  <a:pt x="204037" y="148891"/>
                </a:lnTo>
                <a:lnTo>
                  <a:pt x="177414" y="179080"/>
                </a:lnTo>
                <a:lnTo>
                  <a:pt x="150814" y="248424"/>
                </a:lnTo>
                <a:lnTo>
                  <a:pt x="152649" y="285908"/>
                </a:lnTo>
                <a:lnTo>
                  <a:pt x="151252" y="288575"/>
                </a:lnTo>
                <a:lnTo>
                  <a:pt x="112287" y="294759"/>
                </a:lnTo>
                <a:lnTo>
                  <a:pt x="46454" y="324651"/>
                </a:lnTo>
                <a:lnTo>
                  <a:pt x="2752" y="382900"/>
                </a:lnTo>
                <a:lnTo>
                  <a:pt x="0" y="419860"/>
                </a:lnTo>
                <a:lnTo>
                  <a:pt x="13103" y="455314"/>
                </a:lnTo>
                <a:lnTo>
                  <a:pt x="41074" y="486574"/>
                </a:lnTo>
                <a:lnTo>
                  <a:pt x="82926" y="510952"/>
                </a:lnTo>
                <a:lnTo>
                  <a:pt x="60707" y="531784"/>
                </a:lnTo>
                <a:lnTo>
                  <a:pt x="45573" y="555212"/>
                </a:lnTo>
                <a:lnTo>
                  <a:pt x="37939" y="580354"/>
                </a:lnTo>
                <a:lnTo>
                  <a:pt x="38222" y="606329"/>
                </a:lnTo>
                <a:lnTo>
                  <a:pt x="53095" y="643045"/>
                </a:lnTo>
                <a:lnTo>
                  <a:pt x="82524" y="673562"/>
                </a:lnTo>
                <a:lnTo>
                  <a:pt x="123390" y="696160"/>
                </a:lnTo>
                <a:lnTo>
                  <a:pt x="172570" y="709120"/>
                </a:lnTo>
                <a:lnTo>
                  <a:pt x="226944" y="710723"/>
                </a:lnTo>
                <a:lnTo>
                  <a:pt x="228087" y="712120"/>
                </a:lnTo>
                <a:lnTo>
                  <a:pt x="262178" y="745595"/>
                </a:lnTo>
                <a:lnTo>
                  <a:pt x="300427" y="771291"/>
                </a:lnTo>
                <a:lnTo>
                  <a:pt x="343700" y="791542"/>
                </a:lnTo>
                <a:lnTo>
                  <a:pt x="390829" y="806143"/>
                </a:lnTo>
                <a:lnTo>
                  <a:pt x="440649" y="814887"/>
                </a:lnTo>
                <a:lnTo>
                  <a:pt x="491993" y="817568"/>
                </a:lnTo>
                <a:lnTo>
                  <a:pt x="543695" y="813981"/>
                </a:lnTo>
                <a:lnTo>
                  <a:pt x="594587" y="803919"/>
                </a:lnTo>
                <a:lnTo>
                  <a:pt x="643504" y="787177"/>
                </a:lnTo>
                <a:lnTo>
                  <a:pt x="1079943" y="787177"/>
                </a:lnTo>
                <a:lnTo>
                  <a:pt x="1094039" y="772500"/>
                </a:lnTo>
                <a:lnTo>
                  <a:pt x="1114547" y="737774"/>
                </a:lnTo>
                <a:lnTo>
                  <a:pt x="1351233" y="737774"/>
                </a:lnTo>
                <a:lnTo>
                  <a:pt x="1409105" y="703496"/>
                </a:lnTo>
                <a:lnTo>
                  <a:pt x="1436067" y="674226"/>
                </a:lnTo>
                <a:lnTo>
                  <a:pt x="1459733" y="604678"/>
                </a:lnTo>
                <a:lnTo>
                  <a:pt x="1493009" y="599840"/>
                </a:lnTo>
                <a:lnTo>
                  <a:pt x="1555228" y="581497"/>
                </a:lnTo>
                <a:lnTo>
                  <a:pt x="1627220" y="538399"/>
                </a:lnTo>
                <a:lnTo>
                  <a:pt x="1659219" y="503507"/>
                </a:lnTo>
                <a:lnTo>
                  <a:pt x="1679130" y="465119"/>
                </a:lnTo>
                <a:lnTo>
                  <a:pt x="1686656" y="424798"/>
                </a:lnTo>
                <a:lnTo>
                  <a:pt x="1681499" y="384109"/>
                </a:lnTo>
                <a:lnTo>
                  <a:pt x="1663361" y="344614"/>
                </a:lnTo>
                <a:lnTo>
                  <a:pt x="1631945" y="307879"/>
                </a:lnTo>
                <a:lnTo>
                  <a:pt x="1635755" y="301529"/>
                </a:lnTo>
                <a:lnTo>
                  <a:pt x="1638930" y="295179"/>
                </a:lnTo>
                <a:lnTo>
                  <a:pt x="1641470" y="288575"/>
                </a:lnTo>
                <a:lnTo>
                  <a:pt x="1648846" y="249660"/>
                </a:lnTo>
                <a:lnTo>
                  <a:pt x="1641677" y="212037"/>
                </a:lnTo>
                <a:lnTo>
                  <a:pt x="1621357" y="177419"/>
                </a:lnTo>
                <a:lnTo>
                  <a:pt x="1589278" y="147521"/>
                </a:lnTo>
                <a:lnTo>
                  <a:pt x="1546835" y="124057"/>
                </a:lnTo>
                <a:lnTo>
                  <a:pt x="1495420" y="108743"/>
                </a:lnTo>
                <a:lnTo>
                  <a:pt x="1492532" y="101250"/>
                </a:lnTo>
                <a:lnTo>
                  <a:pt x="546857" y="101250"/>
                </a:lnTo>
                <a:lnTo>
                  <a:pt x="507289" y="87913"/>
                </a:lnTo>
                <a:lnTo>
                  <a:pt x="465387" y="79422"/>
                </a:lnTo>
                <a:lnTo>
                  <a:pt x="422056" y="75908"/>
                </a:lnTo>
                <a:close/>
              </a:path>
              <a:path w="1687195" h="869314">
                <a:moveTo>
                  <a:pt x="1351233" y="737774"/>
                </a:moveTo>
                <a:lnTo>
                  <a:pt x="1114547" y="737774"/>
                </a:lnTo>
                <a:lnTo>
                  <a:pt x="1141979" y="748045"/>
                </a:lnTo>
                <a:lnTo>
                  <a:pt x="1171031" y="755554"/>
                </a:lnTo>
                <a:lnTo>
                  <a:pt x="1201273" y="760206"/>
                </a:lnTo>
                <a:lnTo>
                  <a:pt x="1232276" y="761904"/>
                </a:lnTo>
                <a:lnTo>
                  <a:pt x="1284098" y="757987"/>
                </a:lnTo>
                <a:lnTo>
                  <a:pt x="1331754" y="746318"/>
                </a:lnTo>
                <a:lnTo>
                  <a:pt x="1351233" y="737774"/>
                </a:lnTo>
                <a:close/>
              </a:path>
              <a:path w="1687195" h="869314">
                <a:moveTo>
                  <a:pt x="722221" y="23639"/>
                </a:moveTo>
                <a:lnTo>
                  <a:pt x="669762" y="29956"/>
                </a:lnTo>
                <a:lnTo>
                  <a:pt x="621261" y="45384"/>
                </a:lnTo>
                <a:lnTo>
                  <a:pt x="579399" y="69343"/>
                </a:lnTo>
                <a:lnTo>
                  <a:pt x="546857" y="101250"/>
                </a:lnTo>
                <a:lnTo>
                  <a:pt x="1492532" y="101250"/>
                </a:lnTo>
                <a:lnTo>
                  <a:pt x="1486884" y="86598"/>
                </a:lnTo>
                <a:lnTo>
                  <a:pt x="1473132" y="65976"/>
                </a:lnTo>
                <a:lnTo>
                  <a:pt x="1472721" y="65563"/>
                </a:lnTo>
                <a:lnTo>
                  <a:pt x="876549" y="65563"/>
                </a:lnTo>
                <a:lnTo>
                  <a:pt x="865491" y="58423"/>
                </a:lnTo>
                <a:lnTo>
                  <a:pt x="853705" y="51879"/>
                </a:lnTo>
                <a:lnTo>
                  <a:pt x="841277" y="45954"/>
                </a:lnTo>
                <a:lnTo>
                  <a:pt x="828289" y="40671"/>
                </a:lnTo>
                <a:lnTo>
                  <a:pt x="775957" y="27017"/>
                </a:lnTo>
                <a:lnTo>
                  <a:pt x="722221" y="23639"/>
                </a:lnTo>
                <a:close/>
              </a:path>
              <a:path w="1687195" h="869314">
                <a:moveTo>
                  <a:pt x="1052964" y="511"/>
                </a:moveTo>
                <a:lnTo>
                  <a:pt x="1000332" y="1043"/>
                </a:lnTo>
                <a:lnTo>
                  <a:pt x="950882" y="12664"/>
                </a:lnTo>
                <a:lnTo>
                  <a:pt x="908370" y="34472"/>
                </a:lnTo>
                <a:lnTo>
                  <a:pt x="876549" y="65563"/>
                </a:lnTo>
                <a:lnTo>
                  <a:pt x="1472721" y="65563"/>
                </a:lnTo>
                <a:lnTo>
                  <a:pt x="1454522" y="47307"/>
                </a:lnTo>
                <a:lnTo>
                  <a:pt x="1453396" y="46513"/>
                </a:lnTo>
                <a:lnTo>
                  <a:pt x="1164458" y="46513"/>
                </a:lnTo>
                <a:lnTo>
                  <a:pt x="1151743" y="36097"/>
                </a:lnTo>
                <a:lnTo>
                  <a:pt x="1137503" y="26812"/>
                </a:lnTo>
                <a:lnTo>
                  <a:pt x="1121882" y="18742"/>
                </a:lnTo>
                <a:lnTo>
                  <a:pt x="1105022" y="11969"/>
                </a:lnTo>
                <a:lnTo>
                  <a:pt x="1052964" y="511"/>
                </a:lnTo>
                <a:close/>
              </a:path>
              <a:path w="1687195" h="869314">
                <a:moveTo>
                  <a:pt x="1293363" y="0"/>
                </a:moveTo>
                <a:lnTo>
                  <a:pt x="1245974" y="7077"/>
                </a:lnTo>
                <a:lnTo>
                  <a:pt x="1202154" y="22629"/>
                </a:lnTo>
                <a:lnTo>
                  <a:pt x="1164458" y="46513"/>
                </a:lnTo>
                <a:lnTo>
                  <a:pt x="1453396" y="46513"/>
                </a:lnTo>
                <a:lnTo>
                  <a:pt x="1431412" y="31019"/>
                </a:lnTo>
                <a:lnTo>
                  <a:pt x="1388637" y="11829"/>
                </a:lnTo>
                <a:lnTo>
                  <a:pt x="1341769" y="1536"/>
                </a:lnTo>
                <a:lnTo>
                  <a:pt x="1293363" y="0"/>
                </a:lnTo>
                <a:close/>
              </a:path>
            </a:pathLst>
          </a:custGeom>
          <a:solidFill>
            <a:srgbClr val="F49017"/>
          </a:solidFill>
        </p:spPr>
        <p:txBody>
          <a:bodyPr wrap="square" lIns="0" tIns="0" rIns="0" bIns="0" rtlCol="0"/>
          <a:lstStyle/>
          <a:p>
            <a:endParaRPr sz="1485"/>
          </a:p>
        </p:txBody>
      </p:sp>
      <p:sp>
        <p:nvSpPr>
          <p:cNvPr id="22" name="object 22"/>
          <p:cNvSpPr/>
          <p:nvPr/>
        </p:nvSpPr>
        <p:spPr>
          <a:xfrm>
            <a:off x="8300593" y="3287909"/>
            <a:ext cx="1391936" cy="717185"/>
          </a:xfrm>
          <a:custGeom>
            <a:avLst/>
            <a:gdLst/>
            <a:ahLst/>
            <a:cxnLst/>
            <a:rect l="l" t="t" r="r" b="b"/>
            <a:pathLst>
              <a:path w="1687195" h="869314">
                <a:moveTo>
                  <a:pt x="152649" y="285908"/>
                </a:moveTo>
                <a:lnTo>
                  <a:pt x="159371" y="212536"/>
                </a:lnTo>
                <a:lnTo>
                  <a:pt x="204037" y="148891"/>
                </a:lnTo>
                <a:lnTo>
                  <a:pt x="238334" y="122804"/>
                </a:lnTo>
                <a:lnTo>
                  <a:pt x="279397" y="101653"/>
                </a:lnTo>
                <a:lnTo>
                  <a:pt x="326322" y="86274"/>
                </a:lnTo>
                <a:lnTo>
                  <a:pt x="378201" y="77501"/>
                </a:lnTo>
                <a:lnTo>
                  <a:pt x="422056" y="75908"/>
                </a:lnTo>
                <a:lnTo>
                  <a:pt x="465387" y="79422"/>
                </a:lnTo>
                <a:lnTo>
                  <a:pt x="507289" y="87913"/>
                </a:lnTo>
                <a:lnTo>
                  <a:pt x="546857" y="101250"/>
                </a:lnTo>
                <a:lnTo>
                  <a:pt x="579399" y="69343"/>
                </a:lnTo>
                <a:lnTo>
                  <a:pt x="621261" y="45384"/>
                </a:lnTo>
                <a:lnTo>
                  <a:pt x="669762" y="29956"/>
                </a:lnTo>
                <a:lnTo>
                  <a:pt x="722221" y="23639"/>
                </a:lnTo>
                <a:lnTo>
                  <a:pt x="775957" y="27017"/>
                </a:lnTo>
                <a:lnTo>
                  <a:pt x="828289" y="40671"/>
                </a:lnTo>
                <a:lnTo>
                  <a:pt x="865491" y="58423"/>
                </a:lnTo>
                <a:lnTo>
                  <a:pt x="876549" y="65563"/>
                </a:lnTo>
                <a:lnTo>
                  <a:pt x="908370" y="34472"/>
                </a:lnTo>
                <a:lnTo>
                  <a:pt x="950882" y="12664"/>
                </a:lnTo>
                <a:lnTo>
                  <a:pt x="1000332" y="1043"/>
                </a:lnTo>
                <a:lnTo>
                  <a:pt x="1052964" y="511"/>
                </a:lnTo>
                <a:lnTo>
                  <a:pt x="1105022" y="11969"/>
                </a:lnTo>
                <a:lnTo>
                  <a:pt x="1121882" y="18742"/>
                </a:lnTo>
                <a:lnTo>
                  <a:pt x="1137503" y="26812"/>
                </a:lnTo>
                <a:lnTo>
                  <a:pt x="1151743" y="36097"/>
                </a:lnTo>
                <a:lnTo>
                  <a:pt x="1164458" y="46513"/>
                </a:lnTo>
                <a:lnTo>
                  <a:pt x="1202154" y="22629"/>
                </a:lnTo>
                <a:lnTo>
                  <a:pt x="1245974" y="7077"/>
                </a:lnTo>
                <a:lnTo>
                  <a:pt x="1293363" y="0"/>
                </a:lnTo>
                <a:lnTo>
                  <a:pt x="1341769" y="1536"/>
                </a:lnTo>
                <a:lnTo>
                  <a:pt x="1388637" y="11829"/>
                </a:lnTo>
                <a:lnTo>
                  <a:pt x="1431412" y="31019"/>
                </a:lnTo>
                <a:lnTo>
                  <a:pt x="1473132" y="65976"/>
                </a:lnTo>
                <a:lnTo>
                  <a:pt x="1495420" y="108743"/>
                </a:lnTo>
                <a:lnTo>
                  <a:pt x="1546835" y="124057"/>
                </a:lnTo>
                <a:lnTo>
                  <a:pt x="1589278" y="147521"/>
                </a:lnTo>
                <a:lnTo>
                  <a:pt x="1621357" y="177419"/>
                </a:lnTo>
                <a:lnTo>
                  <a:pt x="1641677" y="212037"/>
                </a:lnTo>
                <a:lnTo>
                  <a:pt x="1648846" y="249660"/>
                </a:lnTo>
                <a:lnTo>
                  <a:pt x="1641470" y="288575"/>
                </a:lnTo>
                <a:lnTo>
                  <a:pt x="1638930" y="295179"/>
                </a:lnTo>
                <a:lnTo>
                  <a:pt x="1635755" y="301529"/>
                </a:lnTo>
                <a:lnTo>
                  <a:pt x="1631945" y="307879"/>
                </a:lnTo>
                <a:lnTo>
                  <a:pt x="1663361" y="344614"/>
                </a:lnTo>
                <a:lnTo>
                  <a:pt x="1681499" y="384109"/>
                </a:lnTo>
                <a:lnTo>
                  <a:pt x="1686656" y="424798"/>
                </a:lnTo>
                <a:lnTo>
                  <a:pt x="1679130" y="465119"/>
                </a:lnTo>
                <a:lnTo>
                  <a:pt x="1659219" y="503507"/>
                </a:lnTo>
                <a:lnTo>
                  <a:pt x="1627220" y="538399"/>
                </a:lnTo>
                <a:lnTo>
                  <a:pt x="1583431" y="568229"/>
                </a:lnTo>
                <a:lnTo>
                  <a:pt x="1524964" y="592074"/>
                </a:lnTo>
                <a:lnTo>
                  <a:pt x="1459733" y="604678"/>
                </a:lnTo>
                <a:lnTo>
                  <a:pt x="1453399" y="640973"/>
                </a:lnTo>
                <a:lnTo>
                  <a:pt x="1409105" y="703496"/>
                </a:lnTo>
                <a:lnTo>
                  <a:pt x="1373878" y="727841"/>
                </a:lnTo>
                <a:lnTo>
                  <a:pt x="1331754" y="746318"/>
                </a:lnTo>
                <a:lnTo>
                  <a:pt x="1284098" y="757987"/>
                </a:lnTo>
                <a:lnTo>
                  <a:pt x="1232276" y="761904"/>
                </a:lnTo>
                <a:lnTo>
                  <a:pt x="1201273" y="760206"/>
                </a:lnTo>
                <a:lnTo>
                  <a:pt x="1171031" y="755554"/>
                </a:lnTo>
                <a:lnTo>
                  <a:pt x="1141979" y="748045"/>
                </a:lnTo>
                <a:lnTo>
                  <a:pt x="1114547" y="737774"/>
                </a:lnTo>
                <a:lnTo>
                  <a:pt x="1094039" y="772500"/>
                </a:lnTo>
                <a:lnTo>
                  <a:pt x="1065017" y="802719"/>
                </a:lnTo>
                <a:lnTo>
                  <a:pt x="1028805" y="827937"/>
                </a:lnTo>
                <a:lnTo>
                  <a:pt x="986722" y="847661"/>
                </a:lnTo>
                <a:lnTo>
                  <a:pt x="940091" y="861396"/>
                </a:lnTo>
                <a:lnTo>
                  <a:pt x="890234" y="868648"/>
                </a:lnTo>
                <a:lnTo>
                  <a:pt x="838471" y="868923"/>
                </a:lnTo>
                <a:lnTo>
                  <a:pt x="786125" y="861726"/>
                </a:lnTo>
                <a:lnTo>
                  <a:pt x="744017" y="849846"/>
                </a:lnTo>
                <a:lnTo>
                  <a:pt x="705671" y="833167"/>
                </a:lnTo>
                <a:lnTo>
                  <a:pt x="671897" y="812131"/>
                </a:lnTo>
                <a:lnTo>
                  <a:pt x="643504" y="787177"/>
                </a:lnTo>
                <a:lnTo>
                  <a:pt x="594587" y="803919"/>
                </a:lnTo>
                <a:lnTo>
                  <a:pt x="543695" y="813981"/>
                </a:lnTo>
                <a:lnTo>
                  <a:pt x="491993" y="817568"/>
                </a:lnTo>
                <a:lnTo>
                  <a:pt x="440649" y="814887"/>
                </a:lnTo>
                <a:lnTo>
                  <a:pt x="390829" y="806143"/>
                </a:lnTo>
                <a:lnTo>
                  <a:pt x="343700" y="791542"/>
                </a:lnTo>
                <a:lnTo>
                  <a:pt x="300427" y="771291"/>
                </a:lnTo>
                <a:lnTo>
                  <a:pt x="262178" y="745595"/>
                </a:lnTo>
                <a:lnTo>
                  <a:pt x="230119" y="714660"/>
                </a:lnTo>
                <a:lnTo>
                  <a:pt x="228087" y="712120"/>
                </a:lnTo>
                <a:lnTo>
                  <a:pt x="226944" y="710723"/>
                </a:lnTo>
                <a:lnTo>
                  <a:pt x="172570" y="709120"/>
                </a:lnTo>
                <a:lnTo>
                  <a:pt x="123390" y="696160"/>
                </a:lnTo>
                <a:lnTo>
                  <a:pt x="82524" y="673562"/>
                </a:lnTo>
                <a:lnTo>
                  <a:pt x="53095" y="643045"/>
                </a:lnTo>
                <a:lnTo>
                  <a:pt x="38222" y="606329"/>
                </a:lnTo>
                <a:lnTo>
                  <a:pt x="37939" y="580354"/>
                </a:lnTo>
                <a:lnTo>
                  <a:pt x="45573" y="555212"/>
                </a:lnTo>
                <a:lnTo>
                  <a:pt x="60707" y="531784"/>
                </a:lnTo>
                <a:lnTo>
                  <a:pt x="82926" y="510952"/>
                </a:lnTo>
                <a:lnTo>
                  <a:pt x="41074" y="486574"/>
                </a:lnTo>
                <a:lnTo>
                  <a:pt x="13103" y="455314"/>
                </a:lnTo>
                <a:lnTo>
                  <a:pt x="0" y="419860"/>
                </a:lnTo>
                <a:lnTo>
                  <a:pt x="2752" y="382900"/>
                </a:lnTo>
                <a:lnTo>
                  <a:pt x="22347" y="347122"/>
                </a:lnTo>
                <a:lnTo>
                  <a:pt x="76894" y="306990"/>
                </a:lnTo>
                <a:lnTo>
                  <a:pt x="151252" y="288575"/>
                </a:lnTo>
                <a:lnTo>
                  <a:pt x="152649" y="285908"/>
                </a:lnTo>
                <a:close/>
              </a:path>
            </a:pathLst>
          </a:custGeom>
          <a:ln w="9525">
            <a:solidFill>
              <a:srgbClr val="4D4D4F"/>
            </a:solidFill>
          </a:ln>
        </p:spPr>
        <p:txBody>
          <a:bodyPr wrap="square" lIns="0" tIns="0" rIns="0" bIns="0" rtlCol="0"/>
          <a:lstStyle/>
          <a:p>
            <a:endParaRPr sz="1485"/>
          </a:p>
        </p:txBody>
      </p:sp>
      <p:sp>
        <p:nvSpPr>
          <p:cNvPr id="23" name="object 23"/>
          <p:cNvSpPr/>
          <p:nvPr/>
        </p:nvSpPr>
        <p:spPr>
          <a:xfrm>
            <a:off x="8370579" y="3706720"/>
            <a:ext cx="81725" cy="13621"/>
          </a:xfrm>
          <a:custGeom>
            <a:avLst/>
            <a:gdLst/>
            <a:ahLst/>
            <a:cxnLst/>
            <a:rect l="l" t="t" r="r" b="b"/>
            <a:pathLst>
              <a:path w="99059" h="16510">
                <a:moveTo>
                  <a:pt x="98806" y="16001"/>
                </a:moveTo>
                <a:lnTo>
                  <a:pt x="72991" y="16037"/>
                </a:lnTo>
                <a:lnTo>
                  <a:pt x="47640" y="13335"/>
                </a:lnTo>
                <a:lnTo>
                  <a:pt x="23171" y="7965"/>
                </a:lnTo>
                <a:lnTo>
                  <a:pt x="0" y="0"/>
                </a:lnTo>
              </a:path>
            </a:pathLst>
          </a:custGeom>
          <a:ln w="9524">
            <a:solidFill>
              <a:srgbClr val="4D4D4F"/>
            </a:solidFill>
          </a:ln>
        </p:spPr>
        <p:txBody>
          <a:bodyPr wrap="square" lIns="0" tIns="0" rIns="0" bIns="0" rtlCol="0"/>
          <a:lstStyle/>
          <a:p>
            <a:endParaRPr sz="1485"/>
          </a:p>
        </p:txBody>
      </p:sp>
      <p:sp>
        <p:nvSpPr>
          <p:cNvPr id="24" name="object 24"/>
          <p:cNvSpPr/>
          <p:nvPr/>
        </p:nvSpPr>
        <p:spPr>
          <a:xfrm>
            <a:off x="8488347" y="3864825"/>
            <a:ext cx="35624" cy="6287"/>
          </a:xfrm>
          <a:custGeom>
            <a:avLst/>
            <a:gdLst/>
            <a:ahLst/>
            <a:cxnLst/>
            <a:rect l="l" t="t" r="r" b="b"/>
            <a:pathLst>
              <a:path w="43179" h="7620">
                <a:moveTo>
                  <a:pt x="43179" y="0"/>
                </a:moveTo>
                <a:lnTo>
                  <a:pt x="32682" y="2637"/>
                </a:lnTo>
                <a:lnTo>
                  <a:pt x="21971" y="4810"/>
                </a:lnTo>
                <a:lnTo>
                  <a:pt x="11068" y="6482"/>
                </a:lnTo>
                <a:lnTo>
                  <a:pt x="0" y="7620"/>
                </a:lnTo>
              </a:path>
            </a:pathLst>
          </a:custGeom>
          <a:ln w="9524">
            <a:solidFill>
              <a:srgbClr val="4D4D4F"/>
            </a:solidFill>
          </a:ln>
        </p:spPr>
        <p:txBody>
          <a:bodyPr wrap="square" lIns="0" tIns="0" rIns="0" bIns="0" rtlCol="0"/>
          <a:lstStyle/>
          <a:p>
            <a:endParaRPr sz="1485"/>
          </a:p>
        </p:txBody>
      </p:sp>
      <p:sp>
        <p:nvSpPr>
          <p:cNvPr id="25" name="object 25"/>
          <p:cNvSpPr/>
          <p:nvPr/>
        </p:nvSpPr>
        <p:spPr>
          <a:xfrm>
            <a:off x="8809901" y="3905584"/>
            <a:ext cx="21479" cy="28813"/>
          </a:xfrm>
          <a:custGeom>
            <a:avLst/>
            <a:gdLst/>
            <a:ahLst/>
            <a:cxnLst/>
            <a:rect l="l" t="t" r="r" b="b"/>
            <a:pathLst>
              <a:path w="26034" h="34925">
                <a:moveTo>
                  <a:pt x="26034" y="34925"/>
                </a:moveTo>
                <a:lnTo>
                  <a:pt x="18538" y="26574"/>
                </a:lnTo>
                <a:lnTo>
                  <a:pt x="11683" y="17938"/>
                </a:lnTo>
                <a:lnTo>
                  <a:pt x="5496" y="9064"/>
                </a:lnTo>
                <a:lnTo>
                  <a:pt x="0" y="0"/>
                </a:lnTo>
              </a:path>
            </a:pathLst>
          </a:custGeom>
          <a:ln w="9525">
            <a:solidFill>
              <a:srgbClr val="4D4D4F"/>
            </a:solidFill>
          </a:ln>
        </p:spPr>
        <p:txBody>
          <a:bodyPr wrap="square" lIns="0" tIns="0" rIns="0" bIns="0" rtlCol="0"/>
          <a:lstStyle/>
          <a:p>
            <a:endParaRPr sz="1485"/>
          </a:p>
        </p:txBody>
      </p:sp>
      <p:sp>
        <p:nvSpPr>
          <p:cNvPr id="26" name="object 26"/>
          <p:cNvSpPr/>
          <p:nvPr/>
        </p:nvSpPr>
        <p:spPr>
          <a:xfrm>
            <a:off x="9220305" y="3862313"/>
            <a:ext cx="8906" cy="31956"/>
          </a:xfrm>
          <a:custGeom>
            <a:avLst/>
            <a:gdLst/>
            <a:ahLst/>
            <a:cxnLst/>
            <a:rect l="l" t="t" r="r" b="b"/>
            <a:pathLst>
              <a:path w="10795" h="38735">
                <a:moveTo>
                  <a:pt x="10414" y="0"/>
                </a:moveTo>
                <a:lnTo>
                  <a:pt x="8840" y="9780"/>
                </a:lnTo>
                <a:lnTo>
                  <a:pt x="6588" y="19478"/>
                </a:lnTo>
                <a:lnTo>
                  <a:pt x="3645" y="29057"/>
                </a:lnTo>
                <a:lnTo>
                  <a:pt x="0" y="38480"/>
                </a:lnTo>
              </a:path>
            </a:pathLst>
          </a:custGeom>
          <a:ln w="9525">
            <a:solidFill>
              <a:srgbClr val="4D4D4F"/>
            </a:solidFill>
          </a:ln>
        </p:spPr>
        <p:txBody>
          <a:bodyPr wrap="square" lIns="0" tIns="0" rIns="0" bIns="0" rtlCol="0"/>
          <a:lstStyle/>
          <a:p>
            <a:endParaRPr sz="1485"/>
          </a:p>
        </p:txBody>
      </p:sp>
      <p:sp>
        <p:nvSpPr>
          <p:cNvPr id="27" name="object 27"/>
          <p:cNvSpPr/>
          <p:nvPr/>
        </p:nvSpPr>
        <p:spPr>
          <a:xfrm>
            <a:off x="9399469" y="3666383"/>
            <a:ext cx="104775" cy="118920"/>
          </a:xfrm>
          <a:custGeom>
            <a:avLst/>
            <a:gdLst/>
            <a:ahLst/>
            <a:cxnLst/>
            <a:rect l="l" t="t" r="r" b="b"/>
            <a:pathLst>
              <a:path w="127000" h="144145">
                <a:moveTo>
                  <a:pt x="0" y="0"/>
                </a:moveTo>
                <a:lnTo>
                  <a:pt x="52935" y="25122"/>
                </a:lnTo>
                <a:lnTo>
                  <a:pt x="93059" y="58959"/>
                </a:lnTo>
                <a:lnTo>
                  <a:pt x="118371" y="99226"/>
                </a:lnTo>
                <a:lnTo>
                  <a:pt x="126873" y="143637"/>
                </a:lnTo>
              </a:path>
            </a:pathLst>
          </a:custGeom>
          <a:ln w="9525">
            <a:solidFill>
              <a:srgbClr val="4D4D4F"/>
            </a:solidFill>
          </a:ln>
        </p:spPr>
        <p:txBody>
          <a:bodyPr wrap="square" lIns="0" tIns="0" rIns="0" bIns="0" rtlCol="0"/>
          <a:lstStyle/>
          <a:p>
            <a:endParaRPr sz="1485"/>
          </a:p>
        </p:txBody>
      </p:sp>
      <p:sp>
        <p:nvSpPr>
          <p:cNvPr id="28" name="object 28"/>
          <p:cNvSpPr/>
          <p:nvPr/>
        </p:nvSpPr>
        <p:spPr>
          <a:xfrm>
            <a:off x="9599694" y="3540130"/>
            <a:ext cx="46625" cy="44529"/>
          </a:xfrm>
          <a:custGeom>
            <a:avLst/>
            <a:gdLst/>
            <a:ahLst/>
            <a:cxnLst/>
            <a:rect l="l" t="t" r="r" b="b"/>
            <a:pathLst>
              <a:path w="56515" h="53975">
                <a:moveTo>
                  <a:pt x="56514" y="0"/>
                </a:moveTo>
                <a:lnTo>
                  <a:pt x="45773" y="15146"/>
                </a:lnTo>
                <a:lnTo>
                  <a:pt x="32686" y="29257"/>
                </a:lnTo>
                <a:lnTo>
                  <a:pt x="17385" y="42201"/>
                </a:lnTo>
                <a:lnTo>
                  <a:pt x="0" y="53847"/>
                </a:lnTo>
              </a:path>
            </a:pathLst>
          </a:custGeom>
          <a:ln w="9525">
            <a:solidFill>
              <a:srgbClr val="4D4D4F"/>
            </a:solidFill>
          </a:ln>
        </p:spPr>
        <p:txBody>
          <a:bodyPr wrap="square" lIns="0" tIns="0" rIns="0" bIns="0" rtlCol="0"/>
          <a:lstStyle/>
          <a:p>
            <a:endParaRPr sz="1485"/>
          </a:p>
        </p:txBody>
      </p:sp>
      <p:sp>
        <p:nvSpPr>
          <p:cNvPr id="29" name="object 29"/>
          <p:cNvSpPr/>
          <p:nvPr/>
        </p:nvSpPr>
        <p:spPr>
          <a:xfrm>
            <a:off x="9534527" y="3375212"/>
            <a:ext cx="2619" cy="20955"/>
          </a:xfrm>
          <a:custGeom>
            <a:avLst/>
            <a:gdLst/>
            <a:ahLst/>
            <a:cxnLst/>
            <a:rect l="l" t="t" r="r" b="b"/>
            <a:pathLst>
              <a:path w="3175" h="25400">
                <a:moveTo>
                  <a:pt x="0" y="0"/>
                </a:moveTo>
                <a:lnTo>
                  <a:pt x="1402" y="6308"/>
                </a:lnTo>
                <a:lnTo>
                  <a:pt x="2365" y="12652"/>
                </a:lnTo>
                <a:lnTo>
                  <a:pt x="2875" y="19020"/>
                </a:lnTo>
                <a:lnTo>
                  <a:pt x="2921" y="25400"/>
                </a:lnTo>
              </a:path>
            </a:pathLst>
          </a:custGeom>
          <a:ln w="9525">
            <a:solidFill>
              <a:srgbClr val="4D4D4F"/>
            </a:solidFill>
          </a:ln>
        </p:spPr>
        <p:txBody>
          <a:bodyPr wrap="square" lIns="0" tIns="0" rIns="0" bIns="0" rtlCol="0"/>
          <a:lstStyle/>
          <a:p>
            <a:endParaRPr sz="1485"/>
          </a:p>
        </p:txBody>
      </p:sp>
      <p:sp>
        <p:nvSpPr>
          <p:cNvPr id="30" name="object 30"/>
          <p:cNvSpPr/>
          <p:nvPr/>
        </p:nvSpPr>
        <p:spPr>
          <a:xfrm>
            <a:off x="9236964" y="3323873"/>
            <a:ext cx="24098" cy="27242"/>
          </a:xfrm>
          <a:custGeom>
            <a:avLst/>
            <a:gdLst/>
            <a:ahLst/>
            <a:cxnLst/>
            <a:rect l="l" t="t" r="r" b="b"/>
            <a:pathLst>
              <a:path w="29209" h="33019">
                <a:moveTo>
                  <a:pt x="0" y="32512"/>
                </a:moveTo>
                <a:lnTo>
                  <a:pt x="5951" y="23824"/>
                </a:lnTo>
                <a:lnTo>
                  <a:pt x="12747" y="15494"/>
                </a:lnTo>
                <a:lnTo>
                  <a:pt x="20377" y="7544"/>
                </a:lnTo>
                <a:lnTo>
                  <a:pt x="28828" y="0"/>
                </a:lnTo>
              </a:path>
            </a:pathLst>
          </a:custGeom>
          <a:ln w="9525">
            <a:solidFill>
              <a:srgbClr val="4D4D4F"/>
            </a:solidFill>
          </a:ln>
        </p:spPr>
        <p:txBody>
          <a:bodyPr wrap="square" lIns="0" tIns="0" rIns="0" bIns="0" rtlCol="0"/>
          <a:lstStyle/>
          <a:p>
            <a:endParaRPr sz="1485"/>
          </a:p>
        </p:txBody>
      </p:sp>
      <p:sp>
        <p:nvSpPr>
          <p:cNvPr id="31" name="object 31"/>
          <p:cNvSpPr/>
          <p:nvPr/>
        </p:nvSpPr>
        <p:spPr>
          <a:xfrm>
            <a:off x="9013687" y="3340322"/>
            <a:ext cx="11526" cy="23574"/>
          </a:xfrm>
          <a:custGeom>
            <a:avLst/>
            <a:gdLst/>
            <a:ahLst/>
            <a:cxnLst/>
            <a:rect l="l" t="t" r="r" b="b"/>
            <a:pathLst>
              <a:path w="13970" h="28575">
                <a:moveTo>
                  <a:pt x="0" y="28067"/>
                </a:moveTo>
                <a:lnTo>
                  <a:pt x="2522" y="20806"/>
                </a:lnTo>
                <a:lnTo>
                  <a:pt x="5699" y="13700"/>
                </a:lnTo>
                <a:lnTo>
                  <a:pt x="9519" y="6760"/>
                </a:lnTo>
                <a:lnTo>
                  <a:pt x="13970" y="0"/>
                </a:lnTo>
              </a:path>
            </a:pathLst>
          </a:custGeom>
          <a:ln w="9525">
            <a:solidFill>
              <a:srgbClr val="4D4D4F"/>
            </a:solidFill>
          </a:ln>
        </p:spPr>
        <p:txBody>
          <a:bodyPr wrap="square" lIns="0" tIns="0" rIns="0" bIns="0" rtlCol="0"/>
          <a:lstStyle/>
          <a:p>
            <a:endParaRPr sz="1485"/>
          </a:p>
        </p:txBody>
      </p:sp>
      <p:sp>
        <p:nvSpPr>
          <p:cNvPr id="32" name="object 32"/>
          <p:cNvSpPr/>
          <p:nvPr/>
        </p:nvSpPr>
        <p:spPr>
          <a:xfrm>
            <a:off x="8751646" y="3371232"/>
            <a:ext cx="41910" cy="22527"/>
          </a:xfrm>
          <a:custGeom>
            <a:avLst/>
            <a:gdLst/>
            <a:ahLst/>
            <a:cxnLst/>
            <a:rect l="l" t="t" r="r" b="b"/>
            <a:pathLst>
              <a:path w="50800" h="27305">
                <a:moveTo>
                  <a:pt x="0" y="0"/>
                </a:moveTo>
                <a:lnTo>
                  <a:pt x="13543" y="5996"/>
                </a:lnTo>
                <a:lnTo>
                  <a:pt x="26527" y="12541"/>
                </a:lnTo>
                <a:lnTo>
                  <a:pt x="38915" y="19609"/>
                </a:lnTo>
                <a:lnTo>
                  <a:pt x="50673" y="27177"/>
                </a:lnTo>
              </a:path>
            </a:pathLst>
          </a:custGeom>
          <a:ln w="9525">
            <a:solidFill>
              <a:srgbClr val="4D4D4F"/>
            </a:solidFill>
          </a:ln>
        </p:spPr>
        <p:txBody>
          <a:bodyPr wrap="square" lIns="0" tIns="0" rIns="0" bIns="0" rtlCol="0"/>
          <a:lstStyle/>
          <a:p>
            <a:endParaRPr sz="1485"/>
          </a:p>
        </p:txBody>
      </p:sp>
      <p:sp>
        <p:nvSpPr>
          <p:cNvPr id="33" name="object 33"/>
          <p:cNvSpPr/>
          <p:nvPr/>
        </p:nvSpPr>
        <p:spPr>
          <a:xfrm>
            <a:off x="8426529" y="3523785"/>
            <a:ext cx="7335" cy="23574"/>
          </a:xfrm>
          <a:custGeom>
            <a:avLst/>
            <a:gdLst/>
            <a:ahLst/>
            <a:cxnLst/>
            <a:rect l="l" t="t" r="r" b="b"/>
            <a:pathLst>
              <a:path w="8890" h="28575">
                <a:moveTo>
                  <a:pt x="8890" y="28575"/>
                </a:moveTo>
                <a:lnTo>
                  <a:pt x="6054" y="21502"/>
                </a:lnTo>
                <a:lnTo>
                  <a:pt x="3635" y="14382"/>
                </a:lnTo>
                <a:lnTo>
                  <a:pt x="1621" y="7215"/>
                </a:lnTo>
                <a:lnTo>
                  <a:pt x="0" y="0"/>
                </a:lnTo>
              </a:path>
            </a:pathLst>
          </a:custGeom>
          <a:ln w="9525">
            <a:solidFill>
              <a:srgbClr val="4D4D4F"/>
            </a:solidFill>
          </a:ln>
        </p:spPr>
        <p:txBody>
          <a:bodyPr wrap="square" lIns="0" tIns="0" rIns="0" bIns="0" rtlCol="0"/>
          <a:lstStyle/>
          <a:p>
            <a:endParaRPr sz="1485"/>
          </a:p>
        </p:txBody>
      </p:sp>
      <p:sp>
        <p:nvSpPr>
          <p:cNvPr id="34" name="object 34"/>
          <p:cNvSpPr txBox="1"/>
          <p:nvPr/>
        </p:nvSpPr>
        <p:spPr>
          <a:xfrm>
            <a:off x="8461732" y="3485750"/>
            <a:ext cx="1004793" cy="253916"/>
          </a:xfrm>
          <a:prstGeom prst="rect">
            <a:avLst/>
          </a:prstGeom>
        </p:spPr>
        <p:txBody>
          <a:bodyPr vert="horz" wrap="square" lIns="0" tIns="0" rIns="0" bIns="0" rtlCol="0">
            <a:spAutoFit/>
          </a:bodyPr>
          <a:lstStyle/>
          <a:p>
            <a:pPr marL="10478"/>
            <a:r>
              <a:rPr sz="1650" b="1" spc="-4" dirty="0">
                <a:solidFill>
                  <a:srgbClr val="FFFFFF"/>
                </a:solidFill>
                <a:latin typeface="Calibri"/>
                <a:cs typeface="Calibri"/>
              </a:rPr>
              <a:t>Monitoring</a:t>
            </a:r>
            <a:endParaRPr sz="1650">
              <a:latin typeface="Calibri"/>
              <a:cs typeface="Calibri"/>
            </a:endParaRPr>
          </a:p>
        </p:txBody>
      </p:sp>
      <p:sp>
        <p:nvSpPr>
          <p:cNvPr id="35" name="object 35"/>
          <p:cNvSpPr/>
          <p:nvPr/>
        </p:nvSpPr>
        <p:spPr>
          <a:xfrm>
            <a:off x="7765713" y="2805133"/>
            <a:ext cx="699373" cy="622887"/>
          </a:xfrm>
          <a:custGeom>
            <a:avLst/>
            <a:gdLst/>
            <a:ahLst/>
            <a:cxnLst/>
            <a:rect l="l" t="t" r="r" b="b"/>
            <a:pathLst>
              <a:path w="847725" h="755014">
                <a:moveTo>
                  <a:pt x="28324" y="25062"/>
                </a:moveTo>
                <a:lnTo>
                  <a:pt x="34227" y="43109"/>
                </a:lnTo>
                <a:lnTo>
                  <a:pt x="835025" y="754888"/>
                </a:lnTo>
                <a:lnTo>
                  <a:pt x="847598" y="740663"/>
                </a:lnTo>
                <a:lnTo>
                  <a:pt x="46645" y="28747"/>
                </a:lnTo>
                <a:lnTo>
                  <a:pt x="28324" y="25062"/>
                </a:lnTo>
                <a:close/>
              </a:path>
              <a:path w="847725" h="755014">
                <a:moveTo>
                  <a:pt x="0" y="0"/>
                </a:moveTo>
                <a:lnTo>
                  <a:pt x="32512" y="99313"/>
                </a:lnTo>
                <a:lnTo>
                  <a:pt x="34163" y="104266"/>
                </a:lnTo>
                <a:lnTo>
                  <a:pt x="39497" y="107061"/>
                </a:lnTo>
                <a:lnTo>
                  <a:pt x="49530" y="103759"/>
                </a:lnTo>
                <a:lnTo>
                  <a:pt x="52324" y="98425"/>
                </a:lnTo>
                <a:lnTo>
                  <a:pt x="34227" y="43109"/>
                </a:lnTo>
                <a:lnTo>
                  <a:pt x="7874" y="19685"/>
                </a:lnTo>
                <a:lnTo>
                  <a:pt x="20447" y="5461"/>
                </a:lnTo>
                <a:lnTo>
                  <a:pt x="27203" y="5461"/>
                </a:lnTo>
                <a:lnTo>
                  <a:pt x="0" y="0"/>
                </a:lnTo>
                <a:close/>
              </a:path>
              <a:path w="847725" h="755014">
                <a:moveTo>
                  <a:pt x="20447" y="5461"/>
                </a:moveTo>
                <a:lnTo>
                  <a:pt x="7874" y="19685"/>
                </a:lnTo>
                <a:lnTo>
                  <a:pt x="34227" y="43109"/>
                </a:lnTo>
                <a:lnTo>
                  <a:pt x="28324" y="25062"/>
                </a:lnTo>
                <a:lnTo>
                  <a:pt x="12319" y="21844"/>
                </a:lnTo>
                <a:lnTo>
                  <a:pt x="23241" y="9525"/>
                </a:lnTo>
                <a:lnTo>
                  <a:pt x="25019" y="9525"/>
                </a:lnTo>
                <a:lnTo>
                  <a:pt x="20447" y="5461"/>
                </a:lnTo>
                <a:close/>
              </a:path>
              <a:path w="847725" h="755014">
                <a:moveTo>
                  <a:pt x="27203" y="5461"/>
                </a:moveTo>
                <a:lnTo>
                  <a:pt x="20447" y="5461"/>
                </a:lnTo>
                <a:lnTo>
                  <a:pt x="46645" y="28747"/>
                </a:lnTo>
                <a:lnTo>
                  <a:pt x="103886" y="40259"/>
                </a:lnTo>
                <a:lnTo>
                  <a:pt x="108966" y="36957"/>
                </a:lnTo>
                <a:lnTo>
                  <a:pt x="110998" y="26670"/>
                </a:lnTo>
                <a:lnTo>
                  <a:pt x="107696" y="21589"/>
                </a:lnTo>
                <a:lnTo>
                  <a:pt x="27203" y="5461"/>
                </a:lnTo>
                <a:close/>
              </a:path>
              <a:path w="847725" h="755014">
                <a:moveTo>
                  <a:pt x="25019" y="9525"/>
                </a:moveTo>
                <a:lnTo>
                  <a:pt x="23241" y="9525"/>
                </a:lnTo>
                <a:lnTo>
                  <a:pt x="28324" y="25062"/>
                </a:lnTo>
                <a:lnTo>
                  <a:pt x="46645" y="28747"/>
                </a:lnTo>
                <a:lnTo>
                  <a:pt x="25019" y="9525"/>
                </a:lnTo>
                <a:close/>
              </a:path>
              <a:path w="847725" h="755014">
                <a:moveTo>
                  <a:pt x="23241" y="9525"/>
                </a:moveTo>
                <a:lnTo>
                  <a:pt x="12319" y="21844"/>
                </a:lnTo>
                <a:lnTo>
                  <a:pt x="28324" y="25062"/>
                </a:lnTo>
                <a:lnTo>
                  <a:pt x="23241" y="9525"/>
                </a:lnTo>
                <a:close/>
              </a:path>
            </a:pathLst>
          </a:custGeom>
          <a:solidFill>
            <a:srgbClr val="8F3025"/>
          </a:solidFill>
        </p:spPr>
        <p:txBody>
          <a:bodyPr wrap="square" lIns="0" tIns="0" rIns="0" bIns="0" rtlCol="0"/>
          <a:lstStyle/>
          <a:p>
            <a:endParaRPr sz="1485"/>
          </a:p>
        </p:txBody>
      </p:sp>
      <p:sp>
        <p:nvSpPr>
          <p:cNvPr id="36" name="object 36"/>
          <p:cNvSpPr/>
          <p:nvPr/>
        </p:nvSpPr>
        <p:spPr>
          <a:xfrm>
            <a:off x="7762570" y="3627092"/>
            <a:ext cx="539592" cy="115253"/>
          </a:xfrm>
          <a:custGeom>
            <a:avLst/>
            <a:gdLst/>
            <a:ahLst/>
            <a:cxnLst/>
            <a:rect l="l" t="t" r="r" b="b"/>
            <a:pathLst>
              <a:path w="654050" h="139700">
                <a:moveTo>
                  <a:pt x="86614" y="29972"/>
                </a:moveTo>
                <a:lnTo>
                  <a:pt x="82423" y="33147"/>
                </a:lnTo>
                <a:lnTo>
                  <a:pt x="0" y="97409"/>
                </a:lnTo>
                <a:lnTo>
                  <a:pt x="101346" y="139573"/>
                </a:lnTo>
                <a:lnTo>
                  <a:pt x="106933" y="137287"/>
                </a:lnTo>
                <a:lnTo>
                  <a:pt x="110998" y="127635"/>
                </a:lnTo>
                <a:lnTo>
                  <a:pt x="108712" y="122047"/>
                </a:lnTo>
                <a:lnTo>
                  <a:pt x="66325" y="104394"/>
                </a:lnTo>
                <a:lnTo>
                  <a:pt x="19939" y="104394"/>
                </a:lnTo>
                <a:lnTo>
                  <a:pt x="17399" y="85471"/>
                </a:lnTo>
                <a:lnTo>
                  <a:pt x="52500" y="80738"/>
                </a:lnTo>
                <a:lnTo>
                  <a:pt x="98298" y="44958"/>
                </a:lnTo>
                <a:lnTo>
                  <a:pt x="99059" y="38988"/>
                </a:lnTo>
                <a:lnTo>
                  <a:pt x="95884" y="34798"/>
                </a:lnTo>
                <a:lnTo>
                  <a:pt x="92582" y="30734"/>
                </a:lnTo>
                <a:lnTo>
                  <a:pt x="86614" y="29972"/>
                </a:lnTo>
                <a:close/>
              </a:path>
              <a:path w="654050" h="139700">
                <a:moveTo>
                  <a:pt x="52500" y="80738"/>
                </a:moveTo>
                <a:lnTo>
                  <a:pt x="17399" y="85471"/>
                </a:lnTo>
                <a:lnTo>
                  <a:pt x="19939" y="104394"/>
                </a:lnTo>
                <a:lnTo>
                  <a:pt x="34069" y="102488"/>
                </a:lnTo>
                <a:lnTo>
                  <a:pt x="24638" y="102488"/>
                </a:lnTo>
                <a:lnTo>
                  <a:pt x="22351" y="86106"/>
                </a:lnTo>
                <a:lnTo>
                  <a:pt x="45625" y="86106"/>
                </a:lnTo>
                <a:lnTo>
                  <a:pt x="52500" y="80738"/>
                </a:lnTo>
                <a:close/>
              </a:path>
              <a:path w="654050" h="139700">
                <a:moveTo>
                  <a:pt x="54969" y="99671"/>
                </a:moveTo>
                <a:lnTo>
                  <a:pt x="19939" y="104394"/>
                </a:lnTo>
                <a:lnTo>
                  <a:pt x="66325" y="104394"/>
                </a:lnTo>
                <a:lnTo>
                  <a:pt x="54969" y="99671"/>
                </a:lnTo>
                <a:close/>
              </a:path>
              <a:path w="654050" h="139700">
                <a:moveTo>
                  <a:pt x="22351" y="86106"/>
                </a:moveTo>
                <a:lnTo>
                  <a:pt x="24638" y="102488"/>
                </a:lnTo>
                <a:lnTo>
                  <a:pt x="37535" y="92420"/>
                </a:lnTo>
                <a:lnTo>
                  <a:pt x="22351" y="86106"/>
                </a:lnTo>
                <a:close/>
              </a:path>
              <a:path w="654050" h="139700">
                <a:moveTo>
                  <a:pt x="37535" y="92420"/>
                </a:moveTo>
                <a:lnTo>
                  <a:pt x="24638" y="102488"/>
                </a:lnTo>
                <a:lnTo>
                  <a:pt x="34069" y="102488"/>
                </a:lnTo>
                <a:lnTo>
                  <a:pt x="54969" y="99671"/>
                </a:lnTo>
                <a:lnTo>
                  <a:pt x="37535" y="92420"/>
                </a:lnTo>
                <a:close/>
              </a:path>
              <a:path w="654050" h="139700">
                <a:moveTo>
                  <a:pt x="651382" y="0"/>
                </a:moveTo>
                <a:lnTo>
                  <a:pt x="52500" y="80738"/>
                </a:lnTo>
                <a:lnTo>
                  <a:pt x="37535" y="92420"/>
                </a:lnTo>
                <a:lnTo>
                  <a:pt x="54969" y="99671"/>
                </a:lnTo>
                <a:lnTo>
                  <a:pt x="653923" y="18923"/>
                </a:lnTo>
                <a:lnTo>
                  <a:pt x="651382" y="0"/>
                </a:lnTo>
                <a:close/>
              </a:path>
              <a:path w="654050" h="139700">
                <a:moveTo>
                  <a:pt x="45625" y="86106"/>
                </a:moveTo>
                <a:lnTo>
                  <a:pt x="22351" y="86106"/>
                </a:lnTo>
                <a:lnTo>
                  <a:pt x="37535" y="92420"/>
                </a:lnTo>
                <a:lnTo>
                  <a:pt x="45625" y="86106"/>
                </a:lnTo>
                <a:close/>
              </a:path>
            </a:pathLst>
          </a:custGeom>
          <a:solidFill>
            <a:srgbClr val="8F3025"/>
          </a:solidFill>
        </p:spPr>
        <p:txBody>
          <a:bodyPr wrap="square" lIns="0" tIns="0" rIns="0" bIns="0" rtlCol="0"/>
          <a:lstStyle/>
          <a:p>
            <a:endParaRPr sz="1485"/>
          </a:p>
        </p:txBody>
      </p:sp>
      <p:sp>
        <p:nvSpPr>
          <p:cNvPr id="37" name="object 37"/>
          <p:cNvSpPr/>
          <p:nvPr/>
        </p:nvSpPr>
        <p:spPr>
          <a:xfrm>
            <a:off x="7765713" y="3885362"/>
            <a:ext cx="749142" cy="799434"/>
          </a:xfrm>
          <a:custGeom>
            <a:avLst/>
            <a:gdLst/>
            <a:ahLst/>
            <a:cxnLst/>
            <a:rect l="l" t="t" r="r" b="b"/>
            <a:pathLst>
              <a:path w="908050" h="969010">
                <a:moveTo>
                  <a:pt x="29591" y="858646"/>
                </a:moveTo>
                <a:lnTo>
                  <a:pt x="24384" y="861948"/>
                </a:lnTo>
                <a:lnTo>
                  <a:pt x="23241" y="867028"/>
                </a:lnTo>
                <a:lnTo>
                  <a:pt x="0" y="969009"/>
                </a:lnTo>
                <a:lnTo>
                  <a:pt x="24622" y="961643"/>
                </a:lnTo>
                <a:lnTo>
                  <a:pt x="19939" y="961643"/>
                </a:lnTo>
                <a:lnTo>
                  <a:pt x="5969" y="948689"/>
                </a:lnTo>
                <a:lnTo>
                  <a:pt x="30026" y="922980"/>
                </a:lnTo>
                <a:lnTo>
                  <a:pt x="41783" y="871219"/>
                </a:lnTo>
                <a:lnTo>
                  <a:pt x="43053" y="866139"/>
                </a:lnTo>
                <a:lnTo>
                  <a:pt x="39750" y="861059"/>
                </a:lnTo>
                <a:lnTo>
                  <a:pt x="34671" y="859916"/>
                </a:lnTo>
                <a:lnTo>
                  <a:pt x="29591" y="858646"/>
                </a:lnTo>
                <a:close/>
              </a:path>
              <a:path w="908050" h="969010">
                <a:moveTo>
                  <a:pt x="30026" y="922980"/>
                </a:moveTo>
                <a:lnTo>
                  <a:pt x="5969" y="948689"/>
                </a:lnTo>
                <a:lnTo>
                  <a:pt x="19939" y="961643"/>
                </a:lnTo>
                <a:lnTo>
                  <a:pt x="23979" y="957326"/>
                </a:lnTo>
                <a:lnTo>
                  <a:pt x="22225" y="957326"/>
                </a:lnTo>
                <a:lnTo>
                  <a:pt x="10160" y="946022"/>
                </a:lnTo>
                <a:lnTo>
                  <a:pt x="25857" y="941331"/>
                </a:lnTo>
                <a:lnTo>
                  <a:pt x="30026" y="922980"/>
                </a:lnTo>
                <a:close/>
              </a:path>
              <a:path w="908050" h="969010">
                <a:moveTo>
                  <a:pt x="99822" y="919226"/>
                </a:moveTo>
                <a:lnTo>
                  <a:pt x="44027" y="935901"/>
                </a:lnTo>
                <a:lnTo>
                  <a:pt x="19939" y="961643"/>
                </a:lnTo>
                <a:lnTo>
                  <a:pt x="24622" y="961643"/>
                </a:lnTo>
                <a:lnTo>
                  <a:pt x="105283" y="937513"/>
                </a:lnTo>
                <a:lnTo>
                  <a:pt x="108077" y="932179"/>
                </a:lnTo>
                <a:lnTo>
                  <a:pt x="106553" y="927226"/>
                </a:lnTo>
                <a:lnTo>
                  <a:pt x="105029" y="922146"/>
                </a:lnTo>
                <a:lnTo>
                  <a:pt x="99822" y="919226"/>
                </a:lnTo>
                <a:close/>
              </a:path>
              <a:path w="908050" h="969010">
                <a:moveTo>
                  <a:pt x="25857" y="941331"/>
                </a:moveTo>
                <a:lnTo>
                  <a:pt x="10160" y="946022"/>
                </a:lnTo>
                <a:lnTo>
                  <a:pt x="22225" y="957326"/>
                </a:lnTo>
                <a:lnTo>
                  <a:pt x="25857" y="941331"/>
                </a:lnTo>
                <a:close/>
              </a:path>
              <a:path w="908050" h="969010">
                <a:moveTo>
                  <a:pt x="44027" y="935901"/>
                </a:moveTo>
                <a:lnTo>
                  <a:pt x="25857" y="941331"/>
                </a:lnTo>
                <a:lnTo>
                  <a:pt x="22225" y="957326"/>
                </a:lnTo>
                <a:lnTo>
                  <a:pt x="23979" y="957326"/>
                </a:lnTo>
                <a:lnTo>
                  <a:pt x="44027" y="935901"/>
                </a:lnTo>
                <a:close/>
              </a:path>
              <a:path w="908050" h="969010">
                <a:moveTo>
                  <a:pt x="893699" y="0"/>
                </a:moveTo>
                <a:lnTo>
                  <a:pt x="30026" y="922980"/>
                </a:lnTo>
                <a:lnTo>
                  <a:pt x="25857" y="941331"/>
                </a:lnTo>
                <a:lnTo>
                  <a:pt x="44027" y="935901"/>
                </a:lnTo>
                <a:lnTo>
                  <a:pt x="907669" y="12953"/>
                </a:lnTo>
                <a:lnTo>
                  <a:pt x="893699" y="0"/>
                </a:lnTo>
                <a:close/>
              </a:path>
            </a:pathLst>
          </a:custGeom>
          <a:solidFill>
            <a:srgbClr val="8F3025"/>
          </a:solidFill>
        </p:spPr>
        <p:txBody>
          <a:bodyPr wrap="square" lIns="0" tIns="0" rIns="0" bIns="0" rtlCol="0"/>
          <a:lstStyle/>
          <a:p>
            <a:endParaRPr sz="1485"/>
          </a:p>
        </p:txBody>
      </p:sp>
    </p:spTree>
    <p:extLst>
      <p:ext uri="{BB962C8B-B14F-4D97-AF65-F5344CB8AC3E}">
        <p14:creationId xmlns:p14="http://schemas.microsoft.com/office/powerpoint/2010/main" val="2097076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19933" y="1445886"/>
            <a:ext cx="1942529" cy="507831"/>
          </a:xfrm>
          <a:prstGeom prst="rect">
            <a:avLst/>
          </a:prstGeom>
        </p:spPr>
        <p:txBody>
          <a:bodyPr vert="horz" wrap="square" lIns="0" tIns="0" rIns="0" bIns="0" rtlCol="0" anchor="ctr">
            <a:spAutoFit/>
          </a:bodyPr>
          <a:lstStyle/>
          <a:p>
            <a:pPr marL="10478"/>
            <a:r>
              <a:rPr sz="3300" spc="-4" dirty="0">
                <a:solidFill>
                  <a:srgbClr val="D6181F"/>
                </a:solidFill>
              </a:rPr>
              <a:t>Push</a:t>
            </a:r>
            <a:r>
              <a:rPr sz="3300" spc="-78" dirty="0">
                <a:solidFill>
                  <a:srgbClr val="D6181F"/>
                </a:solidFill>
              </a:rPr>
              <a:t> </a:t>
            </a:r>
            <a:r>
              <a:rPr sz="3300" spc="-4" dirty="0">
                <a:solidFill>
                  <a:srgbClr val="D6181F"/>
                </a:solidFill>
              </a:rPr>
              <a:t>Mode</a:t>
            </a:r>
            <a:endParaRPr sz="3300"/>
          </a:p>
        </p:txBody>
      </p:sp>
      <p:sp>
        <p:nvSpPr>
          <p:cNvPr id="4" name="object 4"/>
          <p:cNvSpPr txBox="1"/>
          <p:nvPr/>
        </p:nvSpPr>
        <p:spPr>
          <a:xfrm>
            <a:off x="695370" y="2178053"/>
            <a:ext cx="5561981" cy="1917961"/>
          </a:xfrm>
          <a:prstGeom prst="rect">
            <a:avLst/>
          </a:prstGeom>
        </p:spPr>
        <p:txBody>
          <a:bodyPr vert="horz" wrap="square" lIns="0" tIns="0" rIns="0" bIns="0" rtlCol="0">
            <a:spAutoFit/>
          </a:bodyPr>
          <a:lstStyle/>
          <a:p>
            <a:pPr marL="387668" indent="-377190">
              <a:buClr>
                <a:srgbClr val="D6181F"/>
              </a:buClr>
              <a:buFont typeface="Arial"/>
              <a:buChar char="•"/>
              <a:tabLst>
                <a:tab pos="387144" algn="l"/>
                <a:tab pos="388191" algn="l"/>
              </a:tabLst>
            </a:pPr>
            <a:r>
              <a:rPr sz="2970" spc="-12" dirty="0">
                <a:solidFill>
                  <a:srgbClr val="4D4D4F"/>
                </a:solidFill>
                <a:latin typeface="Calibri"/>
                <a:cs typeface="Calibri"/>
              </a:rPr>
              <a:t>Agent </a:t>
            </a:r>
            <a:r>
              <a:rPr sz="2970" spc="-4" dirty="0">
                <a:solidFill>
                  <a:srgbClr val="4D4D4F"/>
                </a:solidFill>
                <a:latin typeface="Calibri"/>
                <a:cs typeface="Calibri"/>
              </a:rPr>
              <a:t>sends metrics </a:t>
            </a:r>
            <a:r>
              <a:rPr sz="2970" dirty="0">
                <a:solidFill>
                  <a:srgbClr val="4D4D4F"/>
                </a:solidFill>
                <a:latin typeface="Calibri"/>
                <a:cs typeface="Calibri"/>
              </a:rPr>
              <a:t>as </a:t>
            </a:r>
            <a:r>
              <a:rPr sz="2970" spc="-4" dirty="0">
                <a:solidFill>
                  <a:srgbClr val="4D4D4F"/>
                </a:solidFill>
                <a:latin typeface="Calibri"/>
                <a:cs typeface="Calibri"/>
              </a:rPr>
              <a:t>soon </a:t>
            </a:r>
            <a:r>
              <a:rPr sz="2970" dirty="0">
                <a:solidFill>
                  <a:srgbClr val="4D4D4F"/>
                </a:solidFill>
                <a:latin typeface="Calibri"/>
                <a:cs typeface="Calibri"/>
              </a:rPr>
              <a:t>as</a:t>
            </a:r>
            <a:r>
              <a:rPr sz="2970" spc="-54" dirty="0">
                <a:solidFill>
                  <a:srgbClr val="4D4D4F"/>
                </a:solidFill>
                <a:latin typeface="Calibri"/>
                <a:cs typeface="Calibri"/>
              </a:rPr>
              <a:t> </a:t>
            </a:r>
            <a:r>
              <a:rPr sz="2970" dirty="0">
                <a:solidFill>
                  <a:srgbClr val="4D4D4F"/>
                </a:solidFill>
                <a:latin typeface="Calibri"/>
                <a:cs typeface="Calibri"/>
              </a:rPr>
              <a:t>it</a:t>
            </a:r>
            <a:endParaRPr sz="2970">
              <a:latin typeface="Calibri"/>
              <a:cs typeface="Calibri"/>
            </a:endParaRPr>
          </a:p>
          <a:p>
            <a:pPr marL="387668"/>
            <a:r>
              <a:rPr sz="2970" spc="-12" dirty="0">
                <a:solidFill>
                  <a:srgbClr val="4D4D4F"/>
                </a:solidFill>
                <a:latin typeface="Calibri"/>
                <a:cs typeface="Calibri"/>
              </a:rPr>
              <a:t>starts</a:t>
            </a:r>
            <a:r>
              <a:rPr sz="2970" spc="-83" dirty="0">
                <a:solidFill>
                  <a:srgbClr val="4D4D4F"/>
                </a:solidFill>
                <a:latin typeface="Calibri"/>
                <a:cs typeface="Calibri"/>
              </a:rPr>
              <a:t> </a:t>
            </a:r>
            <a:r>
              <a:rPr sz="2970" spc="-4" dirty="0">
                <a:solidFill>
                  <a:srgbClr val="4D4D4F"/>
                </a:solidFill>
                <a:latin typeface="Calibri"/>
                <a:cs typeface="Calibri"/>
              </a:rPr>
              <a:t>up</a:t>
            </a:r>
            <a:endParaRPr sz="2970">
              <a:latin typeface="Calibri"/>
              <a:cs typeface="Calibri"/>
            </a:endParaRPr>
          </a:p>
          <a:p>
            <a:pPr marL="387668" indent="-377190">
              <a:spcBef>
                <a:spcPts val="710"/>
              </a:spcBef>
              <a:buClr>
                <a:srgbClr val="D6181F"/>
              </a:buClr>
              <a:buFont typeface="Arial"/>
              <a:buChar char="•"/>
              <a:tabLst>
                <a:tab pos="387144" algn="l"/>
                <a:tab pos="388191" algn="l"/>
              </a:tabLst>
            </a:pPr>
            <a:r>
              <a:rPr sz="2970" spc="-9" dirty="0">
                <a:solidFill>
                  <a:srgbClr val="4D4D4F"/>
                </a:solidFill>
                <a:latin typeface="Calibri"/>
                <a:cs typeface="Calibri"/>
              </a:rPr>
              <a:t>Suitable </a:t>
            </a:r>
            <a:r>
              <a:rPr sz="2970" spc="-21" dirty="0">
                <a:solidFill>
                  <a:srgbClr val="4D4D4F"/>
                </a:solidFill>
                <a:latin typeface="Calibri"/>
                <a:cs typeface="Calibri"/>
              </a:rPr>
              <a:t>for </a:t>
            </a:r>
            <a:r>
              <a:rPr sz="2970" spc="-9" dirty="0">
                <a:solidFill>
                  <a:srgbClr val="4D4D4F"/>
                </a:solidFill>
                <a:latin typeface="Calibri"/>
                <a:cs typeface="Calibri"/>
              </a:rPr>
              <a:t>short-lived</a:t>
            </a:r>
            <a:r>
              <a:rPr sz="2970" spc="-25" dirty="0">
                <a:solidFill>
                  <a:srgbClr val="4D4D4F"/>
                </a:solidFill>
                <a:latin typeface="Calibri"/>
                <a:cs typeface="Calibri"/>
              </a:rPr>
              <a:t> </a:t>
            </a:r>
            <a:r>
              <a:rPr sz="2970" spc="-17" dirty="0">
                <a:solidFill>
                  <a:srgbClr val="4D4D4F"/>
                </a:solidFill>
                <a:latin typeface="Calibri"/>
                <a:cs typeface="Calibri"/>
              </a:rPr>
              <a:t>containers</a:t>
            </a:r>
            <a:endParaRPr sz="2970">
              <a:latin typeface="Calibri"/>
              <a:cs typeface="Calibri"/>
            </a:endParaRPr>
          </a:p>
          <a:p>
            <a:pPr marL="387668"/>
            <a:r>
              <a:rPr sz="2970" spc="-4" dirty="0">
                <a:solidFill>
                  <a:srgbClr val="4D4D4F"/>
                </a:solidFill>
                <a:latin typeface="Calibri"/>
                <a:cs typeface="Calibri"/>
              </a:rPr>
              <a:t>or dynamic</a:t>
            </a:r>
            <a:r>
              <a:rPr sz="2970" spc="-54" dirty="0">
                <a:solidFill>
                  <a:srgbClr val="4D4D4F"/>
                </a:solidFill>
                <a:latin typeface="Calibri"/>
                <a:cs typeface="Calibri"/>
              </a:rPr>
              <a:t> </a:t>
            </a:r>
            <a:r>
              <a:rPr sz="2970" spc="-12" dirty="0">
                <a:solidFill>
                  <a:srgbClr val="4D4D4F"/>
                </a:solidFill>
                <a:latin typeface="Calibri"/>
                <a:cs typeface="Calibri"/>
              </a:rPr>
              <a:t>environments</a:t>
            </a:r>
            <a:endParaRPr sz="2970">
              <a:latin typeface="Calibri"/>
              <a:cs typeface="Calibri"/>
            </a:endParaRPr>
          </a:p>
        </p:txBody>
      </p:sp>
      <p:sp>
        <p:nvSpPr>
          <p:cNvPr id="5" name="object 5"/>
          <p:cNvSpPr/>
          <p:nvPr/>
        </p:nvSpPr>
        <p:spPr>
          <a:xfrm>
            <a:off x="6726765" y="2239452"/>
            <a:ext cx="1028891" cy="801529"/>
          </a:xfrm>
          <a:custGeom>
            <a:avLst/>
            <a:gdLst/>
            <a:ahLst/>
            <a:cxnLst/>
            <a:rect l="l" t="t" r="r" b="b"/>
            <a:pathLst>
              <a:path w="1247140" h="971550">
                <a:moveTo>
                  <a:pt x="1084706" y="0"/>
                </a:moveTo>
                <a:lnTo>
                  <a:pt x="161925" y="0"/>
                </a:lnTo>
                <a:lnTo>
                  <a:pt x="118886" y="5785"/>
                </a:lnTo>
                <a:lnTo>
                  <a:pt x="80207" y="22112"/>
                </a:lnTo>
                <a:lnTo>
                  <a:pt x="47434" y="47434"/>
                </a:lnTo>
                <a:lnTo>
                  <a:pt x="22112" y="80207"/>
                </a:lnTo>
                <a:lnTo>
                  <a:pt x="5785" y="118886"/>
                </a:lnTo>
                <a:lnTo>
                  <a:pt x="0" y="161925"/>
                </a:lnTo>
                <a:lnTo>
                  <a:pt x="0" y="809625"/>
                </a:lnTo>
                <a:lnTo>
                  <a:pt x="5785" y="852707"/>
                </a:lnTo>
                <a:lnTo>
                  <a:pt x="22112" y="891398"/>
                </a:lnTo>
                <a:lnTo>
                  <a:pt x="47434" y="924163"/>
                </a:lnTo>
                <a:lnTo>
                  <a:pt x="80207" y="949466"/>
                </a:lnTo>
                <a:lnTo>
                  <a:pt x="118886" y="965773"/>
                </a:lnTo>
                <a:lnTo>
                  <a:pt x="161925" y="971550"/>
                </a:lnTo>
                <a:lnTo>
                  <a:pt x="1084706" y="971550"/>
                </a:lnTo>
                <a:lnTo>
                  <a:pt x="1127789" y="965773"/>
                </a:lnTo>
                <a:lnTo>
                  <a:pt x="1166480" y="949466"/>
                </a:lnTo>
                <a:lnTo>
                  <a:pt x="1199245" y="924163"/>
                </a:lnTo>
                <a:lnTo>
                  <a:pt x="1224548" y="891398"/>
                </a:lnTo>
                <a:lnTo>
                  <a:pt x="1240855" y="852707"/>
                </a:lnTo>
                <a:lnTo>
                  <a:pt x="1246631" y="809625"/>
                </a:lnTo>
                <a:lnTo>
                  <a:pt x="1246631" y="161925"/>
                </a:lnTo>
                <a:lnTo>
                  <a:pt x="1240855" y="118886"/>
                </a:lnTo>
                <a:lnTo>
                  <a:pt x="1224548" y="80207"/>
                </a:lnTo>
                <a:lnTo>
                  <a:pt x="1199245" y="47434"/>
                </a:lnTo>
                <a:lnTo>
                  <a:pt x="1166480" y="22112"/>
                </a:lnTo>
                <a:lnTo>
                  <a:pt x="1127789" y="5785"/>
                </a:lnTo>
                <a:lnTo>
                  <a:pt x="1084706" y="0"/>
                </a:lnTo>
                <a:close/>
              </a:path>
            </a:pathLst>
          </a:custGeom>
          <a:solidFill>
            <a:srgbClr val="5388F5"/>
          </a:solidFill>
        </p:spPr>
        <p:txBody>
          <a:bodyPr wrap="square" lIns="0" tIns="0" rIns="0" bIns="0" rtlCol="0"/>
          <a:lstStyle/>
          <a:p>
            <a:endParaRPr sz="1485"/>
          </a:p>
        </p:txBody>
      </p:sp>
      <p:sp>
        <p:nvSpPr>
          <p:cNvPr id="6" name="object 6"/>
          <p:cNvSpPr txBox="1"/>
          <p:nvPr/>
        </p:nvSpPr>
        <p:spPr>
          <a:xfrm>
            <a:off x="6821691" y="2264179"/>
            <a:ext cx="839247" cy="253916"/>
          </a:xfrm>
          <a:prstGeom prst="rect">
            <a:avLst/>
          </a:prstGeom>
        </p:spPr>
        <p:txBody>
          <a:bodyPr vert="horz" wrap="square" lIns="0" tIns="0" rIns="0" bIns="0" rtlCol="0">
            <a:spAutoFit/>
          </a:bodyPr>
          <a:lstStyle/>
          <a:p>
            <a:pPr marL="10478"/>
            <a:r>
              <a:rPr sz="1650" b="1" spc="-4" dirty="0">
                <a:solidFill>
                  <a:srgbClr val="FFFFFF"/>
                </a:solidFill>
                <a:latin typeface="Calibri"/>
                <a:cs typeface="Calibri"/>
              </a:rPr>
              <a:t>Server</a:t>
            </a:r>
            <a:r>
              <a:rPr sz="1650" b="1" spc="-58" dirty="0">
                <a:solidFill>
                  <a:srgbClr val="FFFFFF"/>
                </a:solidFill>
                <a:latin typeface="Calibri"/>
                <a:cs typeface="Calibri"/>
              </a:rPr>
              <a:t> </a:t>
            </a:r>
            <a:r>
              <a:rPr sz="1650" b="1" dirty="0">
                <a:solidFill>
                  <a:srgbClr val="FFFFFF"/>
                </a:solidFill>
                <a:latin typeface="Calibri"/>
                <a:cs typeface="Calibri"/>
              </a:rPr>
              <a:t>#1</a:t>
            </a:r>
            <a:endParaRPr sz="1650">
              <a:latin typeface="Calibri"/>
              <a:cs typeface="Calibri"/>
            </a:endParaRPr>
          </a:p>
        </p:txBody>
      </p:sp>
      <p:sp>
        <p:nvSpPr>
          <p:cNvPr id="7" name="object 7"/>
          <p:cNvSpPr/>
          <p:nvPr/>
        </p:nvSpPr>
        <p:spPr>
          <a:xfrm>
            <a:off x="6809852" y="2626699"/>
            <a:ext cx="857583" cy="342615"/>
          </a:xfrm>
          <a:custGeom>
            <a:avLst/>
            <a:gdLst/>
            <a:ahLst/>
            <a:cxnLst/>
            <a:rect l="l" t="t" r="r" b="b"/>
            <a:pathLst>
              <a:path w="1039495" h="415289">
                <a:moveTo>
                  <a:pt x="969771" y="0"/>
                </a:moveTo>
                <a:lnTo>
                  <a:pt x="69214" y="0"/>
                </a:lnTo>
                <a:lnTo>
                  <a:pt x="42273" y="5439"/>
                </a:lnTo>
                <a:lnTo>
                  <a:pt x="20272" y="20272"/>
                </a:lnTo>
                <a:lnTo>
                  <a:pt x="5439" y="42273"/>
                </a:lnTo>
                <a:lnTo>
                  <a:pt x="0" y="69214"/>
                </a:lnTo>
                <a:lnTo>
                  <a:pt x="0" y="345947"/>
                </a:lnTo>
                <a:lnTo>
                  <a:pt x="5439" y="372889"/>
                </a:lnTo>
                <a:lnTo>
                  <a:pt x="20272" y="394890"/>
                </a:lnTo>
                <a:lnTo>
                  <a:pt x="42273" y="409723"/>
                </a:lnTo>
                <a:lnTo>
                  <a:pt x="69214" y="415163"/>
                </a:lnTo>
                <a:lnTo>
                  <a:pt x="969771" y="415163"/>
                </a:lnTo>
                <a:lnTo>
                  <a:pt x="996713" y="409723"/>
                </a:lnTo>
                <a:lnTo>
                  <a:pt x="1018714" y="394890"/>
                </a:lnTo>
                <a:lnTo>
                  <a:pt x="1033547" y="372889"/>
                </a:lnTo>
                <a:lnTo>
                  <a:pt x="1038986" y="345947"/>
                </a:lnTo>
                <a:lnTo>
                  <a:pt x="1038986" y="69214"/>
                </a:lnTo>
                <a:lnTo>
                  <a:pt x="1033547" y="42273"/>
                </a:lnTo>
                <a:lnTo>
                  <a:pt x="1018714" y="20272"/>
                </a:lnTo>
                <a:lnTo>
                  <a:pt x="996713" y="5439"/>
                </a:lnTo>
                <a:lnTo>
                  <a:pt x="969771" y="0"/>
                </a:lnTo>
                <a:close/>
              </a:path>
            </a:pathLst>
          </a:custGeom>
          <a:solidFill>
            <a:srgbClr val="00B7FF"/>
          </a:solidFill>
        </p:spPr>
        <p:txBody>
          <a:bodyPr wrap="square" lIns="0" tIns="0" rIns="0" bIns="0" rtlCol="0"/>
          <a:lstStyle/>
          <a:p>
            <a:endParaRPr sz="1485"/>
          </a:p>
        </p:txBody>
      </p:sp>
      <p:sp>
        <p:nvSpPr>
          <p:cNvPr id="8" name="object 8"/>
          <p:cNvSpPr/>
          <p:nvPr/>
        </p:nvSpPr>
        <p:spPr>
          <a:xfrm>
            <a:off x="6809852" y="2626699"/>
            <a:ext cx="857583" cy="342615"/>
          </a:xfrm>
          <a:custGeom>
            <a:avLst/>
            <a:gdLst/>
            <a:ahLst/>
            <a:cxnLst/>
            <a:rect l="l" t="t" r="r" b="b"/>
            <a:pathLst>
              <a:path w="1039495" h="415289">
                <a:moveTo>
                  <a:pt x="0" y="69214"/>
                </a:moveTo>
                <a:lnTo>
                  <a:pt x="5439" y="42273"/>
                </a:lnTo>
                <a:lnTo>
                  <a:pt x="20272" y="20272"/>
                </a:lnTo>
                <a:lnTo>
                  <a:pt x="42273" y="5439"/>
                </a:lnTo>
                <a:lnTo>
                  <a:pt x="69214" y="0"/>
                </a:lnTo>
                <a:lnTo>
                  <a:pt x="969771" y="0"/>
                </a:lnTo>
                <a:lnTo>
                  <a:pt x="996713" y="5439"/>
                </a:lnTo>
                <a:lnTo>
                  <a:pt x="1018714" y="20272"/>
                </a:lnTo>
                <a:lnTo>
                  <a:pt x="1033547" y="42273"/>
                </a:lnTo>
                <a:lnTo>
                  <a:pt x="1038986" y="69214"/>
                </a:lnTo>
                <a:lnTo>
                  <a:pt x="1038986" y="345947"/>
                </a:lnTo>
                <a:lnTo>
                  <a:pt x="1033547" y="372889"/>
                </a:lnTo>
                <a:lnTo>
                  <a:pt x="1018714" y="394890"/>
                </a:lnTo>
                <a:lnTo>
                  <a:pt x="996713" y="409723"/>
                </a:lnTo>
                <a:lnTo>
                  <a:pt x="969771" y="415163"/>
                </a:lnTo>
                <a:lnTo>
                  <a:pt x="69214" y="415163"/>
                </a:lnTo>
                <a:lnTo>
                  <a:pt x="42273" y="409723"/>
                </a:lnTo>
                <a:lnTo>
                  <a:pt x="20272" y="394890"/>
                </a:lnTo>
                <a:lnTo>
                  <a:pt x="5439" y="372889"/>
                </a:lnTo>
                <a:lnTo>
                  <a:pt x="0" y="345947"/>
                </a:lnTo>
                <a:lnTo>
                  <a:pt x="0" y="69214"/>
                </a:lnTo>
                <a:close/>
              </a:path>
            </a:pathLst>
          </a:custGeom>
          <a:ln w="15875">
            <a:solidFill>
              <a:srgbClr val="4D4D4F"/>
            </a:solidFill>
          </a:ln>
        </p:spPr>
        <p:txBody>
          <a:bodyPr wrap="square" lIns="0" tIns="0" rIns="0" bIns="0" rtlCol="0"/>
          <a:lstStyle/>
          <a:p>
            <a:endParaRPr sz="1485"/>
          </a:p>
        </p:txBody>
      </p:sp>
      <p:sp>
        <p:nvSpPr>
          <p:cNvPr id="9" name="object 9"/>
          <p:cNvSpPr txBox="1"/>
          <p:nvPr/>
        </p:nvSpPr>
        <p:spPr>
          <a:xfrm>
            <a:off x="7002218" y="2672695"/>
            <a:ext cx="474107" cy="228524"/>
          </a:xfrm>
          <a:prstGeom prst="rect">
            <a:avLst/>
          </a:prstGeom>
        </p:spPr>
        <p:txBody>
          <a:bodyPr vert="horz" wrap="square" lIns="0" tIns="0" rIns="0" bIns="0" rtlCol="0">
            <a:spAutoFit/>
          </a:bodyPr>
          <a:lstStyle/>
          <a:p>
            <a:pPr marL="10478"/>
            <a:r>
              <a:rPr sz="1485" dirty="0">
                <a:solidFill>
                  <a:srgbClr val="FFFFFF"/>
                </a:solidFill>
                <a:latin typeface="Calibri"/>
                <a:cs typeface="Calibri"/>
              </a:rPr>
              <a:t>A</a:t>
            </a:r>
            <a:r>
              <a:rPr sz="1485" spc="-4" dirty="0">
                <a:solidFill>
                  <a:srgbClr val="FFFFFF"/>
                </a:solidFill>
                <a:latin typeface="Calibri"/>
                <a:cs typeface="Calibri"/>
              </a:rPr>
              <a:t>g</a:t>
            </a:r>
            <a:r>
              <a:rPr sz="1485" dirty="0">
                <a:solidFill>
                  <a:srgbClr val="FFFFFF"/>
                </a:solidFill>
                <a:latin typeface="Calibri"/>
                <a:cs typeface="Calibri"/>
              </a:rPr>
              <a:t>e</a:t>
            </a:r>
            <a:r>
              <a:rPr sz="1485" spc="-9" dirty="0">
                <a:solidFill>
                  <a:srgbClr val="FFFFFF"/>
                </a:solidFill>
                <a:latin typeface="Calibri"/>
                <a:cs typeface="Calibri"/>
              </a:rPr>
              <a:t>n</a:t>
            </a:r>
            <a:r>
              <a:rPr sz="1485" dirty="0">
                <a:solidFill>
                  <a:srgbClr val="FFFFFF"/>
                </a:solidFill>
                <a:latin typeface="Calibri"/>
                <a:cs typeface="Calibri"/>
              </a:rPr>
              <a:t>t</a:t>
            </a:r>
            <a:endParaRPr sz="1485">
              <a:latin typeface="Calibri"/>
              <a:cs typeface="Calibri"/>
            </a:endParaRPr>
          </a:p>
        </p:txBody>
      </p:sp>
      <p:sp>
        <p:nvSpPr>
          <p:cNvPr id="10" name="object 10"/>
          <p:cNvSpPr/>
          <p:nvPr/>
        </p:nvSpPr>
        <p:spPr>
          <a:xfrm>
            <a:off x="6726765" y="3186199"/>
            <a:ext cx="1028891" cy="801529"/>
          </a:xfrm>
          <a:custGeom>
            <a:avLst/>
            <a:gdLst/>
            <a:ahLst/>
            <a:cxnLst/>
            <a:rect l="l" t="t" r="r" b="b"/>
            <a:pathLst>
              <a:path w="1247140" h="971550">
                <a:moveTo>
                  <a:pt x="1084706" y="0"/>
                </a:moveTo>
                <a:lnTo>
                  <a:pt x="161925" y="0"/>
                </a:lnTo>
                <a:lnTo>
                  <a:pt x="118886" y="5776"/>
                </a:lnTo>
                <a:lnTo>
                  <a:pt x="80207" y="22083"/>
                </a:lnTo>
                <a:lnTo>
                  <a:pt x="47434" y="47386"/>
                </a:lnTo>
                <a:lnTo>
                  <a:pt x="22112" y="80151"/>
                </a:lnTo>
                <a:lnTo>
                  <a:pt x="5785" y="118842"/>
                </a:lnTo>
                <a:lnTo>
                  <a:pt x="0" y="161925"/>
                </a:lnTo>
                <a:lnTo>
                  <a:pt x="0" y="809625"/>
                </a:lnTo>
                <a:lnTo>
                  <a:pt x="5785" y="852663"/>
                </a:lnTo>
                <a:lnTo>
                  <a:pt x="22112" y="891342"/>
                </a:lnTo>
                <a:lnTo>
                  <a:pt x="47434" y="924115"/>
                </a:lnTo>
                <a:lnTo>
                  <a:pt x="80207" y="949437"/>
                </a:lnTo>
                <a:lnTo>
                  <a:pt x="118886" y="965764"/>
                </a:lnTo>
                <a:lnTo>
                  <a:pt x="161925" y="971550"/>
                </a:lnTo>
                <a:lnTo>
                  <a:pt x="1084706" y="971550"/>
                </a:lnTo>
                <a:lnTo>
                  <a:pt x="1127789" y="965764"/>
                </a:lnTo>
                <a:lnTo>
                  <a:pt x="1166480" y="949437"/>
                </a:lnTo>
                <a:lnTo>
                  <a:pt x="1199245" y="924115"/>
                </a:lnTo>
                <a:lnTo>
                  <a:pt x="1224548" y="891342"/>
                </a:lnTo>
                <a:lnTo>
                  <a:pt x="1240855" y="852663"/>
                </a:lnTo>
                <a:lnTo>
                  <a:pt x="1246631" y="809625"/>
                </a:lnTo>
                <a:lnTo>
                  <a:pt x="1246631" y="161925"/>
                </a:lnTo>
                <a:lnTo>
                  <a:pt x="1240855" y="118842"/>
                </a:lnTo>
                <a:lnTo>
                  <a:pt x="1224548" y="80151"/>
                </a:lnTo>
                <a:lnTo>
                  <a:pt x="1199245" y="47386"/>
                </a:lnTo>
                <a:lnTo>
                  <a:pt x="1166480" y="22083"/>
                </a:lnTo>
                <a:lnTo>
                  <a:pt x="1127789" y="5776"/>
                </a:lnTo>
                <a:lnTo>
                  <a:pt x="1084706" y="0"/>
                </a:lnTo>
                <a:close/>
              </a:path>
            </a:pathLst>
          </a:custGeom>
          <a:solidFill>
            <a:srgbClr val="5388F5"/>
          </a:solidFill>
        </p:spPr>
        <p:txBody>
          <a:bodyPr wrap="square" lIns="0" tIns="0" rIns="0" bIns="0" rtlCol="0"/>
          <a:lstStyle/>
          <a:p>
            <a:endParaRPr sz="1485"/>
          </a:p>
        </p:txBody>
      </p:sp>
      <p:sp>
        <p:nvSpPr>
          <p:cNvPr id="11" name="object 11"/>
          <p:cNvSpPr txBox="1"/>
          <p:nvPr/>
        </p:nvSpPr>
        <p:spPr>
          <a:xfrm>
            <a:off x="6821691" y="3210925"/>
            <a:ext cx="839247" cy="253916"/>
          </a:xfrm>
          <a:prstGeom prst="rect">
            <a:avLst/>
          </a:prstGeom>
        </p:spPr>
        <p:txBody>
          <a:bodyPr vert="horz" wrap="square" lIns="0" tIns="0" rIns="0" bIns="0" rtlCol="0">
            <a:spAutoFit/>
          </a:bodyPr>
          <a:lstStyle/>
          <a:p>
            <a:pPr marL="10478"/>
            <a:r>
              <a:rPr sz="1650" b="1" spc="-4" dirty="0">
                <a:solidFill>
                  <a:srgbClr val="FFFFFF"/>
                </a:solidFill>
                <a:latin typeface="Calibri"/>
                <a:cs typeface="Calibri"/>
              </a:rPr>
              <a:t>Server</a:t>
            </a:r>
            <a:r>
              <a:rPr sz="1650" b="1" spc="-58" dirty="0">
                <a:solidFill>
                  <a:srgbClr val="FFFFFF"/>
                </a:solidFill>
                <a:latin typeface="Calibri"/>
                <a:cs typeface="Calibri"/>
              </a:rPr>
              <a:t> </a:t>
            </a:r>
            <a:r>
              <a:rPr sz="1650" b="1" dirty="0">
                <a:solidFill>
                  <a:srgbClr val="FFFFFF"/>
                </a:solidFill>
                <a:latin typeface="Calibri"/>
                <a:cs typeface="Calibri"/>
              </a:rPr>
              <a:t>#2</a:t>
            </a:r>
            <a:endParaRPr sz="1650">
              <a:latin typeface="Calibri"/>
              <a:cs typeface="Calibri"/>
            </a:endParaRPr>
          </a:p>
        </p:txBody>
      </p:sp>
      <p:sp>
        <p:nvSpPr>
          <p:cNvPr id="12" name="object 12"/>
          <p:cNvSpPr/>
          <p:nvPr/>
        </p:nvSpPr>
        <p:spPr>
          <a:xfrm>
            <a:off x="6809852" y="3573446"/>
            <a:ext cx="857583" cy="342615"/>
          </a:xfrm>
          <a:custGeom>
            <a:avLst/>
            <a:gdLst/>
            <a:ahLst/>
            <a:cxnLst/>
            <a:rect l="l" t="t" r="r" b="b"/>
            <a:pathLst>
              <a:path w="1039495" h="415289">
                <a:moveTo>
                  <a:pt x="969771" y="0"/>
                </a:moveTo>
                <a:lnTo>
                  <a:pt x="69214" y="0"/>
                </a:lnTo>
                <a:lnTo>
                  <a:pt x="42273" y="5419"/>
                </a:lnTo>
                <a:lnTo>
                  <a:pt x="20272" y="20208"/>
                </a:lnTo>
                <a:lnTo>
                  <a:pt x="5439" y="42165"/>
                </a:lnTo>
                <a:lnTo>
                  <a:pt x="0" y="69087"/>
                </a:lnTo>
                <a:lnTo>
                  <a:pt x="0" y="345821"/>
                </a:lnTo>
                <a:lnTo>
                  <a:pt x="5439" y="372762"/>
                </a:lnTo>
                <a:lnTo>
                  <a:pt x="20272" y="394763"/>
                </a:lnTo>
                <a:lnTo>
                  <a:pt x="42273" y="409596"/>
                </a:lnTo>
                <a:lnTo>
                  <a:pt x="69214" y="415036"/>
                </a:lnTo>
                <a:lnTo>
                  <a:pt x="969771" y="415036"/>
                </a:lnTo>
                <a:lnTo>
                  <a:pt x="996713" y="409596"/>
                </a:lnTo>
                <a:lnTo>
                  <a:pt x="1018714" y="394763"/>
                </a:lnTo>
                <a:lnTo>
                  <a:pt x="1033547" y="372762"/>
                </a:lnTo>
                <a:lnTo>
                  <a:pt x="1038986" y="345821"/>
                </a:lnTo>
                <a:lnTo>
                  <a:pt x="1038986" y="69087"/>
                </a:lnTo>
                <a:lnTo>
                  <a:pt x="1033547" y="42165"/>
                </a:lnTo>
                <a:lnTo>
                  <a:pt x="1018714" y="20208"/>
                </a:lnTo>
                <a:lnTo>
                  <a:pt x="996713" y="5419"/>
                </a:lnTo>
                <a:lnTo>
                  <a:pt x="969771" y="0"/>
                </a:lnTo>
                <a:close/>
              </a:path>
            </a:pathLst>
          </a:custGeom>
          <a:solidFill>
            <a:srgbClr val="00B7FF"/>
          </a:solidFill>
        </p:spPr>
        <p:txBody>
          <a:bodyPr wrap="square" lIns="0" tIns="0" rIns="0" bIns="0" rtlCol="0"/>
          <a:lstStyle/>
          <a:p>
            <a:endParaRPr sz="1485"/>
          </a:p>
        </p:txBody>
      </p:sp>
      <p:sp>
        <p:nvSpPr>
          <p:cNvPr id="13" name="object 13"/>
          <p:cNvSpPr/>
          <p:nvPr/>
        </p:nvSpPr>
        <p:spPr>
          <a:xfrm>
            <a:off x="6809852" y="3573446"/>
            <a:ext cx="857583" cy="342615"/>
          </a:xfrm>
          <a:custGeom>
            <a:avLst/>
            <a:gdLst/>
            <a:ahLst/>
            <a:cxnLst/>
            <a:rect l="l" t="t" r="r" b="b"/>
            <a:pathLst>
              <a:path w="1039495" h="415289">
                <a:moveTo>
                  <a:pt x="0" y="69087"/>
                </a:moveTo>
                <a:lnTo>
                  <a:pt x="5439" y="42165"/>
                </a:lnTo>
                <a:lnTo>
                  <a:pt x="20272" y="20208"/>
                </a:lnTo>
                <a:lnTo>
                  <a:pt x="42273" y="5419"/>
                </a:lnTo>
                <a:lnTo>
                  <a:pt x="69214" y="0"/>
                </a:lnTo>
                <a:lnTo>
                  <a:pt x="969771" y="0"/>
                </a:lnTo>
                <a:lnTo>
                  <a:pt x="996713" y="5419"/>
                </a:lnTo>
                <a:lnTo>
                  <a:pt x="1018714" y="20208"/>
                </a:lnTo>
                <a:lnTo>
                  <a:pt x="1033547" y="42165"/>
                </a:lnTo>
                <a:lnTo>
                  <a:pt x="1038986" y="69087"/>
                </a:lnTo>
                <a:lnTo>
                  <a:pt x="1038986" y="345821"/>
                </a:lnTo>
                <a:lnTo>
                  <a:pt x="1033547" y="372762"/>
                </a:lnTo>
                <a:lnTo>
                  <a:pt x="1018714" y="394763"/>
                </a:lnTo>
                <a:lnTo>
                  <a:pt x="996713" y="409596"/>
                </a:lnTo>
                <a:lnTo>
                  <a:pt x="969771" y="415036"/>
                </a:lnTo>
                <a:lnTo>
                  <a:pt x="69214" y="415036"/>
                </a:lnTo>
                <a:lnTo>
                  <a:pt x="42273" y="409596"/>
                </a:lnTo>
                <a:lnTo>
                  <a:pt x="20272" y="394763"/>
                </a:lnTo>
                <a:lnTo>
                  <a:pt x="5439" y="372762"/>
                </a:lnTo>
                <a:lnTo>
                  <a:pt x="0" y="345821"/>
                </a:lnTo>
                <a:lnTo>
                  <a:pt x="0" y="69087"/>
                </a:lnTo>
                <a:close/>
              </a:path>
            </a:pathLst>
          </a:custGeom>
          <a:ln w="15875">
            <a:solidFill>
              <a:srgbClr val="4D4D4F"/>
            </a:solidFill>
          </a:ln>
        </p:spPr>
        <p:txBody>
          <a:bodyPr wrap="square" lIns="0" tIns="0" rIns="0" bIns="0" rtlCol="0"/>
          <a:lstStyle/>
          <a:p>
            <a:endParaRPr sz="1485"/>
          </a:p>
        </p:txBody>
      </p:sp>
      <p:sp>
        <p:nvSpPr>
          <p:cNvPr id="14" name="object 14"/>
          <p:cNvSpPr txBox="1"/>
          <p:nvPr/>
        </p:nvSpPr>
        <p:spPr>
          <a:xfrm>
            <a:off x="7002218" y="3619652"/>
            <a:ext cx="474107" cy="228524"/>
          </a:xfrm>
          <a:prstGeom prst="rect">
            <a:avLst/>
          </a:prstGeom>
        </p:spPr>
        <p:txBody>
          <a:bodyPr vert="horz" wrap="square" lIns="0" tIns="0" rIns="0" bIns="0" rtlCol="0">
            <a:spAutoFit/>
          </a:bodyPr>
          <a:lstStyle/>
          <a:p>
            <a:pPr marL="10478"/>
            <a:r>
              <a:rPr sz="1485" dirty="0">
                <a:solidFill>
                  <a:srgbClr val="FFFFFF"/>
                </a:solidFill>
                <a:latin typeface="Calibri"/>
                <a:cs typeface="Calibri"/>
              </a:rPr>
              <a:t>A</a:t>
            </a:r>
            <a:r>
              <a:rPr sz="1485" spc="-4" dirty="0">
                <a:solidFill>
                  <a:srgbClr val="FFFFFF"/>
                </a:solidFill>
                <a:latin typeface="Calibri"/>
                <a:cs typeface="Calibri"/>
              </a:rPr>
              <a:t>g</a:t>
            </a:r>
            <a:r>
              <a:rPr sz="1485" dirty="0">
                <a:solidFill>
                  <a:srgbClr val="FFFFFF"/>
                </a:solidFill>
                <a:latin typeface="Calibri"/>
                <a:cs typeface="Calibri"/>
              </a:rPr>
              <a:t>e</a:t>
            </a:r>
            <a:r>
              <a:rPr sz="1485" spc="-9" dirty="0">
                <a:solidFill>
                  <a:srgbClr val="FFFFFF"/>
                </a:solidFill>
                <a:latin typeface="Calibri"/>
                <a:cs typeface="Calibri"/>
              </a:rPr>
              <a:t>n</a:t>
            </a:r>
            <a:r>
              <a:rPr sz="1485" dirty="0">
                <a:solidFill>
                  <a:srgbClr val="FFFFFF"/>
                </a:solidFill>
                <a:latin typeface="Calibri"/>
                <a:cs typeface="Calibri"/>
              </a:rPr>
              <a:t>t</a:t>
            </a:r>
            <a:endParaRPr sz="1485">
              <a:latin typeface="Calibri"/>
              <a:cs typeface="Calibri"/>
            </a:endParaRPr>
          </a:p>
        </p:txBody>
      </p:sp>
      <p:sp>
        <p:nvSpPr>
          <p:cNvPr id="15" name="object 15"/>
          <p:cNvSpPr/>
          <p:nvPr/>
        </p:nvSpPr>
        <p:spPr>
          <a:xfrm>
            <a:off x="6739337" y="4107484"/>
            <a:ext cx="1028891" cy="801529"/>
          </a:xfrm>
          <a:custGeom>
            <a:avLst/>
            <a:gdLst/>
            <a:ahLst/>
            <a:cxnLst/>
            <a:rect l="l" t="t" r="r" b="b"/>
            <a:pathLst>
              <a:path w="1247140" h="971550">
                <a:moveTo>
                  <a:pt x="1084833" y="0"/>
                </a:moveTo>
                <a:lnTo>
                  <a:pt x="161925" y="0"/>
                </a:lnTo>
                <a:lnTo>
                  <a:pt x="118886" y="5776"/>
                </a:lnTo>
                <a:lnTo>
                  <a:pt x="80207" y="22083"/>
                </a:lnTo>
                <a:lnTo>
                  <a:pt x="47434" y="47386"/>
                </a:lnTo>
                <a:lnTo>
                  <a:pt x="22112" y="80151"/>
                </a:lnTo>
                <a:lnTo>
                  <a:pt x="5785" y="118842"/>
                </a:lnTo>
                <a:lnTo>
                  <a:pt x="0" y="161925"/>
                </a:lnTo>
                <a:lnTo>
                  <a:pt x="0" y="809625"/>
                </a:lnTo>
                <a:lnTo>
                  <a:pt x="5785" y="852663"/>
                </a:lnTo>
                <a:lnTo>
                  <a:pt x="22112" y="891342"/>
                </a:lnTo>
                <a:lnTo>
                  <a:pt x="47434" y="924115"/>
                </a:lnTo>
                <a:lnTo>
                  <a:pt x="80207" y="949437"/>
                </a:lnTo>
                <a:lnTo>
                  <a:pt x="118886" y="965764"/>
                </a:lnTo>
                <a:lnTo>
                  <a:pt x="161925" y="971550"/>
                </a:lnTo>
                <a:lnTo>
                  <a:pt x="1084833" y="971550"/>
                </a:lnTo>
                <a:lnTo>
                  <a:pt x="1127872" y="965764"/>
                </a:lnTo>
                <a:lnTo>
                  <a:pt x="1166551" y="949437"/>
                </a:lnTo>
                <a:lnTo>
                  <a:pt x="1199324" y="924115"/>
                </a:lnTo>
                <a:lnTo>
                  <a:pt x="1224646" y="891342"/>
                </a:lnTo>
                <a:lnTo>
                  <a:pt x="1240973" y="852663"/>
                </a:lnTo>
                <a:lnTo>
                  <a:pt x="1246758" y="809625"/>
                </a:lnTo>
                <a:lnTo>
                  <a:pt x="1246758" y="161925"/>
                </a:lnTo>
                <a:lnTo>
                  <a:pt x="1240973" y="118842"/>
                </a:lnTo>
                <a:lnTo>
                  <a:pt x="1224646" y="80151"/>
                </a:lnTo>
                <a:lnTo>
                  <a:pt x="1199324" y="47386"/>
                </a:lnTo>
                <a:lnTo>
                  <a:pt x="1166551" y="22083"/>
                </a:lnTo>
                <a:lnTo>
                  <a:pt x="1127872" y="5776"/>
                </a:lnTo>
                <a:lnTo>
                  <a:pt x="1084833" y="0"/>
                </a:lnTo>
                <a:close/>
              </a:path>
            </a:pathLst>
          </a:custGeom>
          <a:solidFill>
            <a:srgbClr val="5388F5"/>
          </a:solidFill>
        </p:spPr>
        <p:txBody>
          <a:bodyPr wrap="square" lIns="0" tIns="0" rIns="0" bIns="0" rtlCol="0"/>
          <a:lstStyle/>
          <a:p>
            <a:endParaRPr sz="1485"/>
          </a:p>
        </p:txBody>
      </p:sp>
      <p:sp>
        <p:nvSpPr>
          <p:cNvPr id="16" name="object 16"/>
          <p:cNvSpPr/>
          <p:nvPr/>
        </p:nvSpPr>
        <p:spPr>
          <a:xfrm>
            <a:off x="6822528" y="4494732"/>
            <a:ext cx="857060" cy="342615"/>
          </a:xfrm>
          <a:custGeom>
            <a:avLst/>
            <a:gdLst/>
            <a:ahLst/>
            <a:cxnLst/>
            <a:rect l="l" t="t" r="r" b="b"/>
            <a:pathLst>
              <a:path w="1038859" h="415289">
                <a:moveTo>
                  <a:pt x="969645" y="0"/>
                </a:moveTo>
                <a:lnTo>
                  <a:pt x="69215" y="0"/>
                </a:lnTo>
                <a:lnTo>
                  <a:pt x="42273" y="5419"/>
                </a:lnTo>
                <a:lnTo>
                  <a:pt x="20272" y="20208"/>
                </a:lnTo>
                <a:lnTo>
                  <a:pt x="5439" y="42165"/>
                </a:lnTo>
                <a:lnTo>
                  <a:pt x="0" y="69087"/>
                </a:lnTo>
                <a:lnTo>
                  <a:pt x="0" y="345820"/>
                </a:lnTo>
                <a:lnTo>
                  <a:pt x="5439" y="372762"/>
                </a:lnTo>
                <a:lnTo>
                  <a:pt x="20272" y="394763"/>
                </a:lnTo>
                <a:lnTo>
                  <a:pt x="42273" y="409596"/>
                </a:lnTo>
                <a:lnTo>
                  <a:pt x="69215" y="415035"/>
                </a:lnTo>
                <a:lnTo>
                  <a:pt x="969645" y="415035"/>
                </a:lnTo>
                <a:lnTo>
                  <a:pt x="996586" y="409596"/>
                </a:lnTo>
                <a:lnTo>
                  <a:pt x="1018587" y="394763"/>
                </a:lnTo>
                <a:lnTo>
                  <a:pt x="1033420" y="372762"/>
                </a:lnTo>
                <a:lnTo>
                  <a:pt x="1038860" y="345820"/>
                </a:lnTo>
                <a:lnTo>
                  <a:pt x="1038860" y="69087"/>
                </a:lnTo>
                <a:lnTo>
                  <a:pt x="1033420" y="42165"/>
                </a:lnTo>
                <a:lnTo>
                  <a:pt x="1018587" y="20208"/>
                </a:lnTo>
                <a:lnTo>
                  <a:pt x="996586" y="5419"/>
                </a:lnTo>
                <a:lnTo>
                  <a:pt x="969645" y="0"/>
                </a:lnTo>
                <a:close/>
              </a:path>
            </a:pathLst>
          </a:custGeom>
          <a:solidFill>
            <a:srgbClr val="00B7FF"/>
          </a:solidFill>
        </p:spPr>
        <p:txBody>
          <a:bodyPr wrap="square" lIns="0" tIns="0" rIns="0" bIns="0" rtlCol="0"/>
          <a:lstStyle/>
          <a:p>
            <a:endParaRPr sz="1485"/>
          </a:p>
        </p:txBody>
      </p:sp>
      <p:sp>
        <p:nvSpPr>
          <p:cNvPr id="17" name="object 17"/>
          <p:cNvSpPr/>
          <p:nvPr/>
        </p:nvSpPr>
        <p:spPr>
          <a:xfrm>
            <a:off x="6822528" y="4494732"/>
            <a:ext cx="857060" cy="342615"/>
          </a:xfrm>
          <a:custGeom>
            <a:avLst/>
            <a:gdLst/>
            <a:ahLst/>
            <a:cxnLst/>
            <a:rect l="l" t="t" r="r" b="b"/>
            <a:pathLst>
              <a:path w="1038859" h="415289">
                <a:moveTo>
                  <a:pt x="0" y="69087"/>
                </a:moveTo>
                <a:lnTo>
                  <a:pt x="5439" y="42165"/>
                </a:lnTo>
                <a:lnTo>
                  <a:pt x="20272" y="20208"/>
                </a:lnTo>
                <a:lnTo>
                  <a:pt x="42273" y="5419"/>
                </a:lnTo>
                <a:lnTo>
                  <a:pt x="69215" y="0"/>
                </a:lnTo>
                <a:lnTo>
                  <a:pt x="969645" y="0"/>
                </a:lnTo>
                <a:lnTo>
                  <a:pt x="996586" y="5419"/>
                </a:lnTo>
                <a:lnTo>
                  <a:pt x="1018587" y="20208"/>
                </a:lnTo>
                <a:lnTo>
                  <a:pt x="1033420" y="42165"/>
                </a:lnTo>
                <a:lnTo>
                  <a:pt x="1038860" y="69087"/>
                </a:lnTo>
                <a:lnTo>
                  <a:pt x="1038860" y="345820"/>
                </a:lnTo>
                <a:lnTo>
                  <a:pt x="1033420" y="372762"/>
                </a:lnTo>
                <a:lnTo>
                  <a:pt x="1018587" y="394763"/>
                </a:lnTo>
                <a:lnTo>
                  <a:pt x="996586" y="409596"/>
                </a:lnTo>
                <a:lnTo>
                  <a:pt x="969645" y="415035"/>
                </a:lnTo>
                <a:lnTo>
                  <a:pt x="69215" y="415035"/>
                </a:lnTo>
                <a:lnTo>
                  <a:pt x="42273" y="409596"/>
                </a:lnTo>
                <a:lnTo>
                  <a:pt x="20272" y="394763"/>
                </a:lnTo>
                <a:lnTo>
                  <a:pt x="5439" y="372762"/>
                </a:lnTo>
                <a:lnTo>
                  <a:pt x="0" y="345820"/>
                </a:lnTo>
                <a:lnTo>
                  <a:pt x="0" y="69087"/>
                </a:lnTo>
                <a:close/>
              </a:path>
            </a:pathLst>
          </a:custGeom>
          <a:ln w="15875">
            <a:solidFill>
              <a:srgbClr val="4D4D4F"/>
            </a:solidFill>
          </a:ln>
        </p:spPr>
        <p:txBody>
          <a:bodyPr wrap="square" lIns="0" tIns="0" rIns="0" bIns="0" rtlCol="0"/>
          <a:lstStyle/>
          <a:p>
            <a:endParaRPr sz="1485"/>
          </a:p>
        </p:txBody>
      </p:sp>
      <p:sp>
        <p:nvSpPr>
          <p:cNvPr id="18" name="object 18"/>
          <p:cNvSpPr txBox="1"/>
          <p:nvPr/>
        </p:nvSpPr>
        <p:spPr>
          <a:xfrm>
            <a:off x="6834264" y="4132527"/>
            <a:ext cx="839247" cy="636328"/>
          </a:xfrm>
          <a:prstGeom prst="rect">
            <a:avLst/>
          </a:prstGeom>
        </p:spPr>
        <p:txBody>
          <a:bodyPr vert="horz" wrap="square" lIns="0" tIns="0" rIns="0" bIns="0" rtlCol="0">
            <a:spAutoFit/>
          </a:bodyPr>
          <a:lstStyle/>
          <a:p>
            <a:pPr algn="ctr">
              <a:lnSpc>
                <a:spcPct val="100000"/>
              </a:lnSpc>
            </a:pPr>
            <a:r>
              <a:rPr sz="1650" b="1" spc="-4" dirty="0">
                <a:solidFill>
                  <a:srgbClr val="FFFFFF"/>
                </a:solidFill>
                <a:latin typeface="Calibri"/>
                <a:cs typeface="Calibri"/>
              </a:rPr>
              <a:t>Server</a:t>
            </a:r>
            <a:r>
              <a:rPr sz="1650" b="1" spc="-58" dirty="0">
                <a:solidFill>
                  <a:srgbClr val="FFFFFF"/>
                </a:solidFill>
                <a:latin typeface="Calibri"/>
                <a:cs typeface="Calibri"/>
              </a:rPr>
              <a:t> </a:t>
            </a:r>
            <a:r>
              <a:rPr sz="1650" b="1" dirty="0">
                <a:solidFill>
                  <a:srgbClr val="FFFFFF"/>
                </a:solidFill>
                <a:latin typeface="Calibri"/>
                <a:cs typeface="Calibri"/>
              </a:rPr>
              <a:t>#3</a:t>
            </a:r>
            <a:endParaRPr sz="1650">
              <a:latin typeface="Calibri"/>
              <a:cs typeface="Calibri"/>
            </a:endParaRPr>
          </a:p>
          <a:p>
            <a:pPr algn="ctr">
              <a:spcBef>
                <a:spcPts val="1238"/>
              </a:spcBef>
            </a:pPr>
            <a:r>
              <a:rPr sz="1485" spc="-4" dirty="0">
                <a:solidFill>
                  <a:srgbClr val="FFFFFF"/>
                </a:solidFill>
                <a:latin typeface="Calibri"/>
                <a:cs typeface="Calibri"/>
              </a:rPr>
              <a:t>Agent</a:t>
            </a:r>
            <a:endParaRPr sz="1485">
              <a:latin typeface="Calibri"/>
              <a:cs typeface="Calibri"/>
            </a:endParaRPr>
          </a:p>
        </p:txBody>
      </p:sp>
      <p:sp>
        <p:nvSpPr>
          <p:cNvPr id="19" name="object 19"/>
          <p:cNvSpPr/>
          <p:nvPr/>
        </p:nvSpPr>
        <p:spPr>
          <a:xfrm>
            <a:off x="8305892" y="3286809"/>
            <a:ext cx="1391936" cy="717185"/>
          </a:xfrm>
          <a:custGeom>
            <a:avLst/>
            <a:gdLst/>
            <a:ahLst/>
            <a:cxnLst/>
            <a:rect l="l" t="t" r="r" b="b"/>
            <a:pathLst>
              <a:path w="1687195" h="869314">
                <a:moveTo>
                  <a:pt x="1079997" y="787241"/>
                </a:moveTo>
                <a:lnTo>
                  <a:pt x="643432" y="787241"/>
                </a:lnTo>
                <a:lnTo>
                  <a:pt x="671827" y="812174"/>
                </a:lnTo>
                <a:lnTo>
                  <a:pt x="705615" y="833167"/>
                </a:lnTo>
                <a:lnTo>
                  <a:pt x="743998" y="849802"/>
                </a:lnTo>
                <a:lnTo>
                  <a:pt x="786180" y="861663"/>
                </a:lnTo>
                <a:lnTo>
                  <a:pt x="838526" y="868901"/>
                </a:lnTo>
                <a:lnTo>
                  <a:pt x="890289" y="868658"/>
                </a:lnTo>
                <a:lnTo>
                  <a:pt x="940146" y="861428"/>
                </a:lnTo>
                <a:lnTo>
                  <a:pt x="986777" y="847709"/>
                </a:lnTo>
                <a:lnTo>
                  <a:pt x="1028859" y="827994"/>
                </a:lnTo>
                <a:lnTo>
                  <a:pt x="1065072" y="802780"/>
                </a:lnTo>
                <a:lnTo>
                  <a:pt x="1079997" y="787241"/>
                </a:lnTo>
                <a:close/>
              </a:path>
              <a:path w="1687195" h="869314">
                <a:moveTo>
                  <a:pt x="422093" y="75971"/>
                </a:moveTo>
                <a:lnTo>
                  <a:pt x="378256" y="77565"/>
                </a:lnTo>
                <a:lnTo>
                  <a:pt x="326335" y="86337"/>
                </a:lnTo>
                <a:lnTo>
                  <a:pt x="279381" y="101717"/>
                </a:lnTo>
                <a:lnTo>
                  <a:pt x="238299" y="122867"/>
                </a:lnTo>
                <a:lnTo>
                  <a:pt x="203996" y="148955"/>
                </a:lnTo>
                <a:lnTo>
                  <a:pt x="177379" y="179144"/>
                </a:lnTo>
                <a:lnTo>
                  <a:pt x="150827" y="248487"/>
                </a:lnTo>
                <a:lnTo>
                  <a:pt x="152704" y="285972"/>
                </a:lnTo>
                <a:lnTo>
                  <a:pt x="151307" y="288639"/>
                </a:lnTo>
                <a:lnTo>
                  <a:pt x="112342" y="294822"/>
                </a:lnTo>
                <a:lnTo>
                  <a:pt x="46508" y="324715"/>
                </a:lnTo>
                <a:lnTo>
                  <a:pt x="2758" y="382914"/>
                </a:lnTo>
                <a:lnTo>
                  <a:pt x="0" y="419868"/>
                </a:lnTo>
                <a:lnTo>
                  <a:pt x="13121" y="455341"/>
                </a:lnTo>
                <a:lnTo>
                  <a:pt x="41117" y="486626"/>
                </a:lnTo>
                <a:lnTo>
                  <a:pt x="82981" y="511016"/>
                </a:lnTo>
                <a:lnTo>
                  <a:pt x="60762" y="531830"/>
                </a:lnTo>
                <a:lnTo>
                  <a:pt x="45627" y="555228"/>
                </a:lnTo>
                <a:lnTo>
                  <a:pt x="37994" y="580364"/>
                </a:lnTo>
                <a:lnTo>
                  <a:pt x="38277" y="606393"/>
                </a:lnTo>
                <a:lnTo>
                  <a:pt x="53137" y="643060"/>
                </a:lnTo>
                <a:lnTo>
                  <a:pt x="82542" y="673571"/>
                </a:lnTo>
                <a:lnTo>
                  <a:pt x="123390" y="696187"/>
                </a:lnTo>
                <a:lnTo>
                  <a:pt x="172576" y="709171"/>
                </a:lnTo>
                <a:lnTo>
                  <a:pt x="226999" y="710787"/>
                </a:lnTo>
                <a:lnTo>
                  <a:pt x="229031" y="713327"/>
                </a:lnTo>
                <a:lnTo>
                  <a:pt x="262233" y="745569"/>
                </a:lnTo>
                <a:lnTo>
                  <a:pt x="300481" y="771295"/>
                </a:lnTo>
                <a:lnTo>
                  <a:pt x="343750" y="791568"/>
                </a:lnTo>
                <a:lnTo>
                  <a:pt x="390873" y="806184"/>
                </a:lnTo>
                <a:lnTo>
                  <a:pt x="440682" y="814939"/>
                </a:lnTo>
                <a:lnTo>
                  <a:pt x="492011" y="817627"/>
                </a:lnTo>
                <a:lnTo>
                  <a:pt x="543690" y="814043"/>
                </a:lnTo>
                <a:lnTo>
                  <a:pt x="594553" y="803982"/>
                </a:lnTo>
                <a:lnTo>
                  <a:pt x="643432" y="787241"/>
                </a:lnTo>
                <a:lnTo>
                  <a:pt x="1079997" y="787241"/>
                </a:lnTo>
                <a:lnTo>
                  <a:pt x="1094094" y="772563"/>
                </a:lnTo>
                <a:lnTo>
                  <a:pt x="1114602" y="737838"/>
                </a:lnTo>
                <a:lnTo>
                  <a:pt x="1351121" y="737838"/>
                </a:lnTo>
                <a:lnTo>
                  <a:pt x="1409066" y="703550"/>
                </a:lnTo>
                <a:lnTo>
                  <a:pt x="1436044" y="674287"/>
                </a:lnTo>
                <a:lnTo>
                  <a:pt x="1459788" y="604742"/>
                </a:lnTo>
                <a:lnTo>
                  <a:pt x="1492991" y="599884"/>
                </a:lnTo>
                <a:lnTo>
                  <a:pt x="1555157" y="581453"/>
                </a:lnTo>
                <a:lnTo>
                  <a:pt x="1627188" y="538342"/>
                </a:lnTo>
                <a:lnTo>
                  <a:pt x="1659205" y="503466"/>
                </a:lnTo>
                <a:lnTo>
                  <a:pt x="1679121" y="465096"/>
                </a:lnTo>
                <a:lnTo>
                  <a:pt x="1686648" y="424788"/>
                </a:lnTo>
                <a:lnTo>
                  <a:pt x="1681495" y="384101"/>
                </a:lnTo>
                <a:lnTo>
                  <a:pt x="1663376" y="344591"/>
                </a:lnTo>
                <a:lnTo>
                  <a:pt x="1632000" y="307816"/>
                </a:lnTo>
                <a:lnTo>
                  <a:pt x="1635810" y="301593"/>
                </a:lnTo>
                <a:lnTo>
                  <a:pt x="1638985" y="295116"/>
                </a:lnTo>
                <a:lnTo>
                  <a:pt x="1641525" y="288639"/>
                </a:lnTo>
                <a:lnTo>
                  <a:pt x="1648901" y="249671"/>
                </a:lnTo>
                <a:lnTo>
                  <a:pt x="1641732" y="212015"/>
                </a:lnTo>
                <a:lnTo>
                  <a:pt x="1621412" y="177387"/>
                </a:lnTo>
                <a:lnTo>
                  <a:pt x="1589333" y="147499"/>
                </a:lnTo>
                <a:lnTo>
                  <a:pt x="1546890" y="124068"/>
                </a:lnTo>
                <a:lnTo>
                  <a:pt x="1495475" y="108807"/>
                </a:lnTo>
                <a:lnTo>
                  <a:pt x="1492563" y="101314"/>
                </a:lnTo>
                <a:lnTo>
                  <a:pt x="546912" y="101314"/>
                </a:lnTo>
                <a:lnTo>
                  <a:pt x="507290" y="87977"/>
                </a:lnTo>
                <a:lnTo>
                  <a:pt x="465394" y="79486"/>
                </a:lnTo>
                <a:lnTo>
                  <a:pt x="422093" y="75971"/>
                </a:lnTo>
                <a:close/>
              </a:path>
              <a:path w="1687195" h="869314">
                <a:moveTo>
                  <a:pt x="1351121" y="737838"/>
                </a:moveTo>
                <a:lnTo>
                  <a:pt x="1114602" y="737838"/>
                </a:lnTo>
                <a:lnTo>
                  <a:pt x="1142034" y="748107"/>
                </a:lnTo>
                <a:lnTo>
                  <a:pt x="1171086" y="755602"/>
                </a:lnTo>
                <a:lnTo>
                  <a:pt x="1201327" y="760216"/>
                </a:lnTo>
                <a:lnTo>
                  <a:pt x="1232331" y="761841"/>
                </a:lnTo>
                <a:lnTo>
                  <a:pt x="1284106" y="757970"/>
                </a:lnTo>
                <a:lnTo>
                  <a:pt x="1331731" y="746336"/>
                </a:lnTo>
                <a:lnTo>
                  <a:pt x="1351121" y="737838"/>
                </a:lnTo>
                <a:close/>
              </a:path>
              <a:path w="1687195" h="869314">
                <a:moveTo>
                  <a:pt x="722153" y="23703"/>
                </a:moveTo>
                <a:lnTo>
                  <a:pt x="669705" y="30019"/>
                </a:lnTo>
                <a:lnTo>
                  <a:pt x="621226" y="45448"/>
                </a:lnTo>
                <a:lnTo>
                  <a:pt x="579400" y="69407"/>
                </a:lnTo>
                <a:lnTo>
                  <a:pt x="546912" y="101314"/>
                </a:lnTo>
                <a:lnTo>
                  <a:pt x="1492563" y="101314"/>
                </a:lnTo>
                <a:lnTo>
                  <a:pt x="1486867" y="86661"/>
                </a:lnTo>
                <a:lnTo>
                  <a:pt x="1473092" y="66040"/>
                </a:lnTo>
                <a:lnTo>
                  <a:pt x="1472681" y="65627"/>
                </a:lnTo>
                <a:lnTo>
                  <a:pt x="876604" y="65627"/>
                </a:lnTo>
                <a:lnTo>
                  <a:pt x="865490" y="58487"/>
                </a:lnTo>
                <a:lnTo>
                  <a:pt x="853697" y="51942"/>
                </a:lnTo>
                <a:lnTo>
                  <a:pt x="841261" y="46017"/>
                </a:lnTo>
                <a:lnTo>
                  <a:pt x="828217" y="40735"/>
                </a:lnTo>
                <a:lnTo>
                  <a:pt x="775886" y="27080"/>
                </a:lnTo>
                <a:lnTo>
                  <a:pt x="722153" y="23703"/>
                </a:lnTo>
                <a:close/>
              </a:path>
              <a:path w="1687195" h="869314">
                <a:moveTo>
                  <a:pt x="1052953" y="497"/>
                </a:moveTo>
                <a:lnTo>
                  <a:pt x="1000359" y="1043"/>
                </a:lnTo>
                <a:lnTo>
                  <a:pt x="950929" y="12665"/>
                </a:lnTo>
                <a:lnTo>
                  <a:pt x="908423" y="34485"/>
                </a:lnTo>
                <a:lnTo>
                  <a:pt x="876604" y="65627"/>
                </a:lnTo>
                <a:lnTo>
                  <a:pt x="1472681" y="65627"/>
                </a:lnTo>
                <a:lnTo>
                  <a:pt x="1454506" y="47371"/>
                </a:lnTo>
                <a:lnTo>
                  <a:pt x="1453204" y="46450"/>
                </a:lnTo>
                <a:lnTo>
                  <a:pt x="1164386" y="46450"/>
                </a:lnTo>
                <a:lnTo>
                  <a:pt x="1151742" y="36105"/>
                </a:lnTo>
                <a:lnTo>
                  <a:pt x="1137526" y="26844"/>
                </a:lnTo>
                <a:lnTo>
                  <a:pt x="1121881" y="18750"/>
                </a:lnTo>
                <a:lnTo>
                  <a:pt x="1104950" y="11906"/>
                </a:lnTo>
                <a:lnTo>
                  <a:pt x="1052953" y="497"/>
                </a:lnTo>
                <a:close/>
              </a:path>
              <a:path w="1687195" h="869314">
                <a:moveTo>
                  <a:pt x="1293355" y="0"/>
                </a:moveTo>
                <a:lnTo>
                  <a:pt x="1245963" y="7075"/>
                </a:lnTo>
                <a:lnTo>
                  <a:pt x="1202126" y="22610"/>
                </a:lnTo>
                <a:lnTo>
                  <a:pt x="1164386" y="46450"/>
                </a:lnTo>
                <a:lnTo>
                  <a:pt x="1453204" y="46450"/>
                </a:lnTo>
                <a:lnTo>
                  <a:pt x="1431467" y="31083"/>
                </a:lnTo>
                <a:lnTo>
                  <a:pt x="1388647" y="11848"/>
                </a:lnTo>
                <a:lnTo>
                  <a:pt x="1341763" y="1539"/>
                </a:lnTo>
                <a:lnTo>
                  <a:pt x="1293355" y="0"/>
                </a:lnTo>
                <a:close/>
              </a:path>
            </a:pathLst>
          </a:custGeom>
          <a:solidFill>
            <a:srgbClr val="F49017"/>
          </a:solidFill>
        </p:spPr>
        <p:txBody>
          <a:bodyPr wrap="square" lIns="0" tIns="0" rIns="0" bIns="0" rtlCol="0"/>
          <a:lstStyle/>
          <a:p>
            <a:endParaRPr sz="1485"/>
          </a:p>
        </p:txBody>
      </p:sp>
      <p:sp>
        <p:nvSpPr>
          <p:cNvPr id="20" name="object 20"/>
          <p:cNvSpPr/>
          <p:nvPr/>
        </p:nvSpPr>
        <p:spPr>
          <a:xfrm>
            <a:off x="8305892" y="3286809"/>
            <a:ext cx="1391936" cy="717185"/>
          </a:xfrm>
          <a:custGeom>
            <a:avLst/>
            <a:gdLst/>
            <a:ahLst/>
            <a:cxnLst/>
            <a:rect l="l" t="t" r="r" b="b"/>
            <a:pathLst>
              <a:path w="1687195" h="869314">
                <a:moveTo>
                  <a:pt x="152704" y="285972"/>
                </a:moveTo>
                <a:lnTo>
                  <a:pt x="159354" y="212599"/>
                </a:lnTo>
                <a:lnTo>
                  <a:pt x="203996" y="148955"/>
                </a:lnTo>
                <a:lnTo>
                  <a:pt x="238299" y="122867"/>
                </a:lnTo>
                <a:lnTo>
                  <a:pt x="279381" y="101717"/>
                </a:lnTo>
                <a:lnTo>
                  <a:pt x="326335" y="86337"/>
                </a:lnTo>
                <a:lnTo>
                  <a:pt x="378256" y="77565"/>
                </a:lnTo>
                <a:lnTo>
                  <a:pt x="422093" y="75971"/>
                </a:lnTo>
                <a:lnTo>
                  <a:pt x="465394" y="79486"/>
                </a:lnTo>
                <a:lnTo>
                  <a:pt x="507290" y="87977"/>
                </a:lnTo>
                <a:lnTo>
                  <a:pt x="546912" y="101314"/>
                </a:lnTo>
                <a:lnTo>
                  <a:pt x="579400" y="69407"/>
                </a:lnTo>
                <a:lnTo>
                  <a:pt x="621226" y="45448"/>
                </a:lnTo>
                <a:lnTo>
                  <a:pt x="669705" y="30019"/>
                </a:lnTo>
                <a:lnTo>
                  <a:pt x="722153" y="23703"/>
                </a:lnTo>
                <a:lnTo>
                  <a:pt x="775886" y="27080"/>
                </a:lnTo>
                <a:lnTo>
                  <a:pt x="828217" y="40735"/>
                </a:lnTo>
                <a:lnTo>
                  <a:pt x="865490" y="58487"/>
                </a:lnTo>
                <a:lnTo>
                  <a:pt x="876604" y="65627"/>
                </a:lnTo>
                <a:lnTo>
                  <a:pt x="908423" y="34485"/>
                </a:lnTo>
                <a:lnTo>
                  <a:pt x="950929" y="12665"/>
                </a:lnTo>
                <a:lnTo>
                  <a:pt x="1000359" y="1043"/>
                </a:lnTo>
                <a:lnTo>
                  <a:pt x="1052953" y="497"/>
                </a:lnTo>
                <a:lnTo>
                  <a:pt x="1104950" y="11906"/>
                </a:lnTo>
                <a:lnTo>
                  <a:pt x="1121881" y="18750"/>
                </a:lnTo>
                <a:lnTo>
                  <a:pt x="1137526" y="26844"/>
                </a:lnTo>
                <a:lnTo>
                  <a:pt x="1151742" y="36105"/>
                </a:lnTo>
                <a:lnTo>
                  <a:pt x="1164386" y="46450"/>
                </a:lnTo>
                <a:lnTo>
                  <a:pt x="1202126" y="22610"/>
                </a:lnTo>
                <a:lnTo>
                  <a:pt x="1245963" y="7075"/>
                </a:lnTo>
                <a:lnTo>
                  <a:pt x="1293355" y="0"/>
                </a:lnTo>
                <a:lnTo>
                  <a:pt x="1341763" y="1539"/>
                </a:lnTo>
                <a:lnTo>
                  <a:pt x="1388647" y="11848"/>
                </a:lnTo>
                <a:lnTo>
                  <a:pt x="1431467" y="31083"/>
                </a:lnTo>
                <a:lnTo>
                  <a:pt x="1473092" y="66040"/>
                </a:lnTo>
                <a:lnTo>
                  <a:pt x="1495475" y="108807"/>
                </a:lnTo>
                <a:lnTo>
                  <a:pt x="1546890" y="124068"/>
                </a:lnTo>
                <a:lnTo>
                  <a:pt x="1589333" y="147499"/>
                </a:lnTo>
                <a:lnTo>
                  <a:pt x="1621412" y="177387"/>
                </a:lnTo>
                <a:lnTo>
                  <a:pt x="1641732" y="212015"/>
                </a:lnTo>
                <a:lnTo>
                  <a:pt x="1648901" y="249671"/>
                </a:lnTo>
                <a:lnTo>
                  <a:pt x="1641525" y="288639"/>
                </a:lnTo>
                <a:lnTo>
                  <a:pt x="1638985" y="295116"/>
                </a:lnTo>
                <a:lnTo>
                  <a:pt x="1635810" y="301593"/>
                </a:lnTo>
                <a:lnTo>
                  <a:pt x="1632000" y="307816"/>
                </a:lnTo>
                <a:lnTo>
                  <a:pt x="1663376" y="344591"/>
                </a:lnTo>
                <a:lnTo>
                  <a:pt x="1681495" y="384101"/>
                </a:lnTo>
                <a:lnTo>
                  <a:pt x="1686648" y="424788"/>
                </a:lnTo>
                <a:lnTo>
                  <a:pt x="1679121" y="465096"/>
                </a:lnTo>
                <a:lnTo>
                  <a:pt x="1659205" y="503466"/>
                </a:lnTo>
                <a:lnTo>
                  <a:pt x="1627188" y="538342"/>
                </a:lnTo>
                <a:lnTo>
                  <a:pt x="1583359" y="568166"/>
                </a:lnTo>
                <a:lnTo>
                  <a:pt x="1524908" y="592074"/>
                </a:lnTo>
                <a:lnTo>
                  <a:pt x="1459788" y="604742"/>
                </a:lnTo>
                <a:lnTo>
                  <a:pt x="1453407" y="641036"/>
                </a:lnTo>
                <a:lnTo>
                  <a:pt x="1409066" y="703550"/>
                </a:lnTo>
                <a:lnTo>
                  <a:pt x="1373840" y="727881"/>
                </a:lnTo>
                <a:lnTo>
                  <a:pt x="1331731" y="746336"/>
                </a:lnTo>
                <a:lnTo>
                  <a:pt x="1284106" y="757970"/>
                </a:lnTo>
                <a:lnTo>
                  <a:pt x="1232331" y="761841"/>
                </a:lnTo>
                <a:lnTo>
                  <a:pt x="1201327" y="760216"/>
                </a:lnTo>
                <a:lnTo>
                  <a:pt x="1171086" y="755602"/>
                </a:lnTo>
                <a:lnTo>
                  <a:pt x="1142034" y="748107"/>
                </a:lnTo>
                <a:lnTo>
                  <a:pt x="1114602" y="737838"/>
                </a:lnTo>
                <a:lnTo>
                  <a:pt x="1094094" y="772563"/>
                </a:lnTo>
                <a:lnTo>
                  <a:pt x="1065072" y="802780"/>
                </a:lnTo>
                <a:lnTo>
                  <a:pt x="1028859" y="827994"/>
                </a:lnTo>
                <a:lnTo>
                  <a:pt x="986777" y="847709"/>
                </a:lnTo>
                <a:lnTo>
                  <a:pt x="940146" y="861428"/>
                </a:lnTo>
                <a:lnTo>
                  <a:pt x="890289" y="868658"/>
                </a:lnTo>
                <a:lnTo>
                  <a:pt x="838526" y="868901"/>
                </a:lnTo>
                <a:lnTo>
                  <a:pt x="786180" y="861663"/>
                </a:lnTo>
                <a:lnTo>
                  <a:pt x="743998" y="849802"/>
                </a:lnTo>
                <a:lnTo>
                  <a:pt x="705615" y="833167"/>
                </a:lnTo>
                <a:lnTo>
                  <a:pt x="671827" y="812174"/>
                </a:lnTo>
                <a:lnTo>
                  <a:pt x="643432" y="787241"/>
                </a:lnTo>
                <a:lnTo>
                  <a:pt x="594553" y="803982"/>
                </a:lnTo>
                <a:lnTo>
                  <a:pt x="543690" y="814043"/>
                </a:lnTo>
                <a:lnTo>
                  <a:pt x="492011" y="817627"/>
                </a:lnTo>
                <a:lnTo>
                  <a:pt x="440682" y="814939"/>
                </a:lnTo>
                <a:lnTo>
                  <a:pt x="390873" y="806184"/>
                </a:lnTo>
                <a:lnTo>
                  <a:pt x="343750" y="791568"/>
                </a:lnTo>
                <a:lnTo>
                  <a:pt x="300481" y="771295"/>
                </a:lnTo>
                <a:lnTo>
                  <a:pt x="262233" y="745569"/>
                </a:lnTo>
                <a:lnTo>
                  <a:pt x="230174" y="714597"/>
                </a:lnTo>
                <a:lnTo>
                  <a:pt x="228015" y="712057"/>
                </a:lnTo>
                <a:lnTo>
                  <a:pt x="226999" y="710787"/>
                </a:lnTo>
                <a:lnTo>
                  <a:pt x="172576" y="709171"/>
                </a:lnTo>
                <a:lnTo>
                  <a:pt x="123390" y="696187"/>
                </a:lnTo>
                <a:lnTo>
                  <a:pt x="82542" y="673571"/>
                </a:lnTo>
                <a:lnTo>
                  <a:pt x="53137" y="643060"/>
                </a:lnTo>
                <a:lnTo>
                  <a:pt x="38277" y="606393"/>
                </a:lnTo>
                <a:lnTo>
                  <a:pt x="37994" y="580364"/>
                </a:lnTo>
                <a:lnTo>
                  <a:pt x="45627" y="555228"/>
                </a:lnTo>
                <a:lnTo>
                  <a:pt x="60762" y="531830"/>
                </a:lnTo>
                <a:lnTo>
                  <a:pt x="82981" y="511016"/>
                </a:lnTo>
                <a:lnTo>
                  <a:pt x="41117" y="486626"/>
                </a:lnTo>
                <a:lnTo>
                  <a:pt x="13121" y="455341"/>
                </a:lnTo>
                <a:lnTo>
                  <a:pt x="0" y="419868"/>
                </a:lnTo>
                <a:lnTo>
                  <a:pt x="2758" y="382914"/>
                </a:lnTo>
                <a:lnTo>
                  <a:pt x="22402" y="347186"/>
                </a:lnTo>
                <a:lnTo>
                  <a:pt x="76949" y="307054"/>
                </a:lnTo>
                <a:lnTo>
                  <a:pt x="151307" y="288639"/>
                </a:lnTo>
                <a:lnTo>
                  <a:pt x="152704" y="285972"/>
                </a:lnTo>
                <a:close/>
              </a:path>
            </a:pathLst>
          </a:custGeom>
          <a:ln w="9525">
            <a:solidFill>
              <a:srgbClr val="4D4D4F"/>
            </a:solidFill>
          </a:ln>
        </p:spPr>
        <p:txBody>
          <a:bodyPr wrap="square" lIns="0" tIns="0" rIns="0" bIns="0" rtlCol="0"/>
          <a:lstStyle/>
          <a:p>
            <a:endParaRPr sz="1485"/>
          </a:p>
        </p:txBody>
      </p:sp>
      <p:sp>
        <p:nvSpPr>
          <p:cNvPr id="21" name="object 21"/>
          <p:cNvSpPr/>
          <p:nvPr/>
        </p:nvSpPr>
        <p:spPr>
          <a:xfrm>
            <a:off x="8375818" y="3705568"/>
            <a:ext cx="81725" cy="13621"/>
          </a:xfrm>
          <a:custGeom>
            <a:avLst/>
            <a:gdLst/>
            <a:ahLst/>
            <a:cxnLst/>
            <a:rect l="l" t="t" r="r" b="b"/>
            <a:pathLst>
              <a:path w="99059" h="16510">
                <a:moveTo>
                  <a:pt x="98806" y="16128"/>
                </a:moveTo>
                <a:lnTo>
                  <a:pt x="73044" y="16162"/>
                </a:lnTo>
                <a:lnTo>
                  <a:pt x="47688" y="13446"/>
                </a:lnTo>
                <a:lnTo>
                  <a:pt x="23189" y="8038"/>
                </a:lnTo>
                <a:lnTo>
                  <a:pt x="0" y="0"/>
                </a:lnTo>
              </a:path>
            </a:pathLst>
          </a:custGeom>
          <a:ln w="9525">
            <a:solidFill>
              <a:srgbClr val="4D4D4F"/>
            </a:solidFill>
          </a:ln>
        </p:spPr>
        <p:txBody>
          <a:bodyPr wrap="square" lIns="0" tIns="0" rIns="0" bIns="0" rtlCol="0"/>
          <a:lstStyle/>
          <a:p>
            <a:endParaRPr sz="1485"/>
          </a:p>
        </p:txBody>
      </p:sp>
      <p:sp>
        <p:nvSpPr>
          <p:cNvPr id="22" name="object 22"/>
          <p:cNvSpPr/>
          <p:nvPr/>
        </p:nvSpPr>
        <p:spPr>
          <a:xfrm>
            <a:off x="8493587" y="3863778"/>
            <a:ext cx="36147" cy="6287"/>
          </a:xfrm>
          <a:custGeom>
            <a:avLst/>
            <a:gdLst/>
            <a:ahLst/>
            <a:cxnLst/>
            <a:rect l="l" t="t" r="r" b="b"/>
            <a:pathLst>
              <a:path w="43815" h="7620">
                <a:moveTo>
                  <a:pt x="43306" y="0"/>
                </a:moveTo>
                <a:lnTo>
                  <a:pt x="32789" y="2637"/>
                </a:lnTo>
                <a:lnTo>
                  <a:pt x="22034" y="4810"/>
                </a:lnTo>
                <a:lnTo>
                  <a:pt x="11088" y="6482"/>
                </a:lnTo>
                <a:lnTo>
                  <a:pt x="0" y="7619"/>
                </a:lnTo>
              </a:path>
            </a:pathLst>
          </a:custGeom>
          <a:ln w="9525">
            <a:solidFill>
              <a:srgbClr val="4D4D4F"/>
            </a:solidFill>
          </a:ln>
        </p:spPr>
        <p:txBody>
          <a:bodyPr wrap="square" lIns="0" tIns="0" rIns="0" bIns="0" rtlCol="0"/>
          <a:lstStyle/>
          <a:p>
            <a:endParaRPr sz="1485"/>
          </a:p>
        </p:txBody>
      </p:sp>
      <p:sp>
        <p:nvSpPr>
          <p:cNvPr id="23" name="object 23"/>
          <p:cNvSpPr/>
          <p:nvPr/>
        </p:nvSpPr>
        <p:spPr>
          <a:xfrm>
            <a:off x="8815140" y="3904430"/>
            <a:ext cx="22003" cy="29337"/>
          </a:xfrm>
          <a:custGeom>
            <a:avLst/>
            <a:gdLst/>
            <a:ahLst/>
            <a:cxnLst/>
            <a:rect l="l" t="t" r="r" b="b"/>
            <a:pathLst>
              <a:path w="26670" h="35560">
                <a:moveTo>
                  <a:pt x="26161" y="35051"/>
                </a:moveTo>
                <a:lnTo>
                  <a:pt x="18609" y="26699"/>
                </a:lnTo>
                <a:lnTo>
                  <a:pt x="11747" y="18049"/>
                </a:lnTo>
                <a:lnTo>
                  <a:pt x="5552" y="9138"/>
                </a:lnTo>
                <a:lnTo>
                  <a:pt x="0" y="0"/>
                </a:lnTo>
              </a:path>
            </a:pathLst>
          </a:custGeom>
          <a:ln w="9525">
            <a:solidFill>
              <a:srgbClr val="4D4D4F"/>
            </a:solidFill>
          </a:ln>
        </p:spPr>
        <p:txBody>
          <a:bodyPr wrap="square" lIns="0" tIns="0" rIns="0" bIns="0" rtlCol="0"/>
          <a:lstStyle/>
          <a:p>
            <a:endParaRPr sz="1485"/>
          </a:p>
        </p:txBody>
      </p:sp>
      <p:sp>
        <p:nvSpPr>
          <p:cNvPr id="24" name="object 24"/>
          <p:cNvSpPr/>
          <p:nvPr/>
        </p:nvSpPr>
        <p:spPr>
          <a:xfrm>
            <a:off x="9225544" y="3861264"/>
            <a:ext cx="8906" cy="31956"/>
          </a:xfrm>
          <a:custGeom>
            <a:avLst/>
            <a:gdLst/>
            <a:ahLst/>
            <a:cxnLst/>
            <a:rect l="l" t="t" r="r" b="b"/>
            <a:pathLst>
              <a:path w="10795" h="38735">
                <a:moveTo>
                  <a:pt x="10414" y="0"/>
                </a:moveTo>
                <a:lnTo>
                  <a:pt x="8911" y="9763"/>
                </a:lnTo>
                <a:lnTo>
                  <a:pt x="6683" y="19431"/>
                </a:lnTo>
                <a:lnTo>
                  <a:pt x="3716" y="29003"/>
                </a:lnTo>
                <a:lnTo>
                  <a:pt x="0" y="38480"/>
                </a:lnTo>
              </a:path>
            </a:pathLst>
          </a:custGeom>
          <a:ln w="9525">
            <a:solidFill>
              <a:srgbClr val="4D4D4F"/>
            </a:solidFill>
          </a:ln>
        </p:spPr>
        <p:txBody>
          <a:bodyPr wrap="square" lIns="0" tIns="0" rIns="0" bIns="0" rtlCol="0"/>
          <a:lstStyle/>
          <a:p>
            <a:endParaRPr sz="1485"/>
          </a:p>
        </p:txBody>
      </p:sp>
      <p:sp>
        <p:nvSpPr>
          <p:cNvPr id="25" name="object 25"/>
          <p:cNvSpPr/>
          <p:nvPr/>
        </p:nvSpPr>
        <p:spPr>
          <a:xfrm>
            <a:off x="9404813" y="3665335"/>
            <a:ext cx="104775" cy="118920"/>
          </a:xfrm>
          <a:custGeom>
            <a:avLst/>
            <a:gdLst/>
            <a:ahLst/>
            <a:cxnLst/>
            <a:rect l="l" t="t" r="r" b="b"/>
            <a:pathLst>
              <a:path w="127000" h="144145">
                <a:moveTo>
                  <a:pt x="0" y="0"/>
                </a:moveTo>
                <a:lnTo>
                  <a:pt x="52917" y="25104"/>
                </a:lnTo>
                <a:lnTo>
                  <a:pt x="93011" y="58912"/>
                </a:lnTo>
                <a:lnTo>
                  <a:pt x="118318" y="99173"/>
                </a:lnTo>
                <a:lnTo>
                  <a:pt x="126873" y="143637"/>
                </a:lnTo>
              </a:path>
            </a:pathLst>
          </a:custGeom>
          <a:ln w="9525">
            <a:solidFill>
              <a:srgbClr val="4D4D4F"/>
            </a:solidFill>
          </a:ln>
        </p:spPr>
        <p:txBody>
          <a:bodyPr wrap="square" lIns="0" tIns="0" rIns="0" bIns="0" rtlCol="0"/>
          <a:lstStyle/>
          <a:p>
            <a:endParaRPr sz="1485"/>
          </a:p>
        </p:txBody>
      </p:sp>
      <p:sp>
        <p:nvSpPr>
          <p:cNvPr id="26" name="object 26"/>
          <p:cNvSpPr/>
          <p:nvPr/>
        </p:nvSpPr>
        <p:spPr>
          <a:xfrm>
            <a:off x="9605038" y="3539081"/>
            <a:ext cx="46625" cy="44529"/>
          </a:xfrm>
          <a:custGeom>
            <a:avLst/>
            <a:gdLst/>
            <a:ahLst/>
            <a:cxnLst/>
            <a:rect l="l" t="t" r="r" b="b"/>
            <a:pathLst>
              <a:path w="56515" h="53975">
                <a:moveTo>
                  <a:pt x="56514" y="0"/>
                </a:moveTo>
                <a:lnTo>
                  <a:pt x="45773" y="15075"/>
                </a:lnTo>
                <a:lnTo>
                  <a:pt x="32686" y="29162"/>
                </a:lnTo>
                <a:lnTo>
                  <a:pt x="17385" y="42130"/>
                </a:lnTo>
                <a:lnTo>
                  <a:pt x="0" y="53848"/>
                </a:lnTo>
              </a:path>
            </a:pathLst>
          </a:custGeom>
          <a:ln w="9525">
            <a:solidFill>
              <a:srgbClr val="4D4D4F"/>
            </a:solidFill>
          </a:ln>
        </p:spPr>
        <p:txBody>
          <a:bodyPr wrap="square" lIns="0" tIns="0" rIns="0" bIns="0" rtlCol="0"/>
          <a:lstStyle/>
          <a:p>
            <a:endParaRPr sz="1485"/>
          </a:p>
        </p:txBody>
      </p:sp>
      <p:sp>
        <p:nvSpPr>
          <p:cNvPr id="27" name="object 27"/>
          <p:cNvSpPr/>
          <p:nvPr/>
        </p:nvSpPr>
        <p:spPr>
          <a:xfrm>
            <a:off x="9539869" y="3374059"/>
            <a:ext cx="2619" cy="21479"/>
          </a:xfrm>
          <a:custGeom>
            <a:avLst/>
            <a:gdLst/>
            <a:ahLst/>
            <a:cxnLst/>
            <a:rect l="l" t="t" r="r" b="b"/>
            <a:pathLst>
              <a:path w="3175" h="26035">
                <a:moveTo>
                  <a:pt x="0" y="0"/>
                </a:moveTo>
                <a:lnTo>
                  <a:pt x="1385" y="6328"/>
                </a:lnTo>
                <a:lnTo>
                  <a:pt x="2317" y="12715"/>
                </a:lnTo>
                <a:lnTo>
                  <a:pt x="2821" y="19127"/>
                </a:lnTo>
                <a:lnTo>
                  <a:pt x="2921" y="25526"/>
                </a:lnTo>
              </a:path>
            </a:pathLst>
          </a:custGeom>
          <a:ln w="9525">
            <a:solidFill>
              <a:srgbClr val="4D4D4F"/>
            </a:solidFill>
          </a:ln>
        </p:spPr>
        <p:txBody>
          <a:bodyPr wrap="square" lIns="0" tIns="0" rIns="0" bIns="0" rtlCol="0"/>
          <a:lstStyle/>
          <a:p>
            <a:endParaRPr sz="1485"/>
          </a:p>
        </p:txBody>
      </p:sp>
      <p:sp>
        <p:nvSpPr>
          <p:cNvPr id="28" name="object 28"/>
          <p:cNvSpPr/>
          <p:nvPr/>
        </p:nvSpPr>
        <p:spPr>
          <a:xfrm>
            <a:off x="9242203" y="3322824"/>
            <a:ext cx="24098" cy="27242"/>
          </a:xfrm>
          <a:custGeom>
            <a:avLst/>
            <a:gdLst/>
            <a:ahLst/>
            <a:cxnLst/>
            <a:rect l="l" t="t" r="r" b="b"/>
            <a:pathLst>
              <a:path w="29209" h="33019">
                <a:moveTo>
                  <a:pt x="0" y="32512"/>
                </a:moveTo>
                <a:lnTo>
                  <a:pt x="5970" y="23824"/>
                </a:lnTo>
                <a:lnTo>
                  <a:pt x="12811" y="15494"/>
                </a:lnTo>
                <a:lnTo>
                  <a:pt x="20484" y="7544"/>
                </a:lnTo>
                <a:lnTo>
                  <a:pt x="28955" y="0"/>
                </a:lnTo>
              </a:path>
            </a:pathLst>
          </a:custGeom>
          <a:ln w="9525">
            <a:solidFill>
              <a:srgbClr val="4D4D4F"/>
            </a:solidFill>
          </a:ln>
        </p:spPr>
        <p:txBody>
          <a:bodyPr wrap="square" lIns="0" tIns="0" rIns="0" bIns="0" rtlCol="0"/>
          <a:lstStyle/>
          <a:p>
            <a:endParaRPr sz="1485"/>
          </a:p>
        </p:txBody>
      </p:sp>
      <p:sp>
        <p:nvSpPr>
          <p:cNvPr id="29" name="object 29"/>
          <p:cNvSpPr/>
          <p:nvPr/>
        </p:nvSpPr>
        <p:spPr>
          <a:xfrm>
            <a:off x="9018927" y="3339275"/>
            <a:ext cx="12048" cy="23051"/>
          </a:xfrm>
          <a:custGeom>
            <a:avLst/>
            <a:gdLst/>
            <a:ahLst/>
            <a:cxnLst/>
            <a:rect l="l" t="t" r="r" b="b"/>
            <a:pathLst>
              <a:path w="14604" h="27939">
                <a:moveTo>
                  <a:pt x="0" y="27939"/>
                </a:moveTo>
                <a:lnTo>
                  <a:pt x="2595" y="20752"/>
                </a:lnTo>
                <a:lnTo>
                  <a:pt x="5810" y="13684"/>
                </a:lnTo>
                <a:lnTo>
                  <a:pt x="9644" y="6758"/>
                </a:lnTo>
                <a:lnTo>
                  <a:pt x="14097" y="0"/>
                </a:lnTo>
              </a:path>
            </a:pathLst>
          </a:custGeom>
          <a:ln w="9525">
            <a:solidFill>
              <a:srgbClr val="4D4D4F"/>
            </a:solidFill>
          </a:ln>
        </p:spPr>
        <p:txBody>
          <a:bodyPr wrap="square" lIns="0" tIns="0" rIns="0" bIns="0" rtlCol="0"/>
          <a:lstStyle/>
          <a:p>
            <a:endParaRPr sz="1485"/>
          </a:p>
        </p:txBody>
      </p:sp>
      <p:sp>
        <p:nvSpPr>
          <p:cNvPr id="30" name="object 30"/>
          <p:cNvSpPr/>
          <p:nvPr/>
        </p:nvSpPr>
        <p:spPr>
          <a:xfrm>
            <a:off x="8756886" y="3370184"/>
            <a:ext cx="41910" cy="22527"/>
          </a:xfrm>
          <a:custGeom>
            <a:avLst/>
            <a:gdLst/>
            <a:ahLst/>
            <a:cxnLst/>
            <a:rect l="l" t="t" r="r" b="b"/>
            <a:pathLst>
              <a:path w="50800" h="27305">
                <a:moveTo>
                  <a:pt x="0" y="0"/>
                </a:moveTo>
                <a:lnTo>
                  <a:pt x="13545" y="5996"/>
                </a:lnTo>
                <a:lnTo>
                  <a:pt x="26543" y="12541"/>
                </a:lnTo>
                <a:lnTo>
                  <a:pt x="38969" y="19609"/>
                </a:lnTo>
                <a:lnTo>
                  <a:pt x="50800" y="27177"/>
                </a:lnTo>
              </a:path>
            </a:pathLst>
          </a:custGeom>
          <a:ln w="9525">
            <a:solidFill>
              <a:srgbClr val="4D4D4F"/>
            </a:solidFill>
          </a:ln>
        </p:spPr>
        <p:txBody>
          <a:bodyPr wrap="square" lIns="0" tIns="0" rIns="0" bIns="0" rtlCol="0"/>
          <a:lstStyle/>
          <a:p>
            <a:endParaRPr sz="1485"/>
          </a:p>
        </p:txBody>
      </p:sp>
      <p:sp>
        <p:nvSpPr>
          <p:cNvPr id="31" name="object 31"/>
          <p:cNvSpPr/>
          <p:nvPr/>
        </p:nvSpPr>
        <p:spPr>
          <a:xfrm>
            <a:off x="8431873" y="3522736"/>
            <a:ext cx="7335" cy="23574"/>
          </a:xfrm>
          <a:custGeom>
            <a:avLst/>
            <a:gdLst/>
            <a:ahLst/>
            <a:cxnLst/>
            <a:rect l="l" t="t" r="r" b="b"/>
            <a:pathLst>
              <a:path w="8890" h="28575">
                <a:moveTo>
                  <a:pt x="8763" y="28575"/>
                </a:moveTo>
                <a:lnTo>
                  <a:pt x="6000" y="21502"/>
                </a:lnTo>
                <a:lnTo>
                  <a:pt x="3619" y="14382"/>
                </a:lnTo>
                <a:lnTo>
                  <a:pt x="1619" y="7215"/>
                </a:lnTo>
                <a:lnTo>
                  <a:pt x="0" y="0"/>
                </a:lnTo>
              </a:path>
            </a:pathLst>
          </a:custGeom>
          <a:ln w="9525">
            <a:solidFill>
              <a:srgbClr val="4D4D4F"/>
            </a:solidFill>
          </a:ln>
        </p:spPr>
        <p:txBody>
          <a:bodyPr wrap="square" lIns="0" tIns="0" rIns="0" bIns="0" rtlCol="0"/>
          <a:lstStyle/>
          <a:p>
            <a:endParaRPr sz="1485"/>
          </a:p>
        </p:txBody>
      </p:sp>
      <p:sp>
        <p:nvSpPr>
          <p:cNvPr id="32" name="object 32"/>
          <p:cNvSpPr txBox="1"/>
          <p:nvPr/>
        </p:nvSpPr>
        <p:spPr>
          <a:xfrm>
            <a:off x="8466972" y="3484807"/>
            <a:ext cx="1004793" cy="253916"/>
          </a:xfrm>
          <a:prstGeom prst="rect">
            <a:avLst/>
          </a:prstGeom>
        </p:spPr>
        <p:txBody>
          <a:bodyPr vert="horz" wrap="square" lIns="0" tIns="0" rIns="0" bIns="0" rtlCol="0">
            <a:spAutoFit/>
          </a:bodyPr>
          <a:lstStyle/>
          <a:p>
            <a:pPr marL="10478"/>
            <a:r>
              <a:rPr sz="1650" b="1" spc="-4" dirty="0">
                <a:solidFill>
                  <a:srgbClr val="FFFFFF"/>
                </a:solidFill>
                <a:latin typeface="Calibri"/>
                <a:cs typeface="Calibri"/>
              </a:rPr>
              <a:t>Monitoring</a:t>
            </a:r>
            <a:endParaRPr sz="1650">
              <a:latin typeface="Calibri"/>
              <a:cs typeface="Calibri"/>
            </a:endParaRPr>
          </a:p>
        </p:txBody>
      </p:sp>
      <p:sp>
        <p:nvSpPr>
          <p:cNvPr id="33" name="object 33"/>
          <p:cNvSpPr/>
          <p:nvPr/>
        </p:nvSpPr>
        <p:spPr>
          <a:xfrm>
            <a:off x="7762781" y="2747400"/>
            <a:ext cx="748617" cy="633889"/>
          </a:xfrm>
          <a:custGeom>
            <a:avLst/>
            <a:gdLst/>
            <a:ahLst/>
            <a:cxnLst/>
            <a:rect l="l" t="t" r="r" b="b"/>
            <a:pathLst>
              <a:path w="907415" h="768350">
                <a:moveTo>
                  <a:pt x="802004" y="730503"/>
                </a:moveTo>
                <a:lnTo>
                  <a:pt x="797051" y="733933"/>
                </a:lnTo>
                <a:lnTo>
                  <a:pt x="795274" y="744347"/>
                </a:lnTo>
                <a:lnTo>
                  <a:pt x="798702" y="749300"/>
                </a:lnTo>
                <a:lnTo>
                  <a:pt x="906906" y="768223"/>
                </a:lnTo>
                <a:lnTo>
                  <a:pt x="905145" y="763270"/>
                </a:lnTo>
                <a:lnTo>
                  <a:pt x="886333" y="763270"/>
                </a:lnTo>
                <a:lnTo>
                  <a:pt x="859442" y="740556"/>
                </a:lnTo>
                <a:lnTo>
                  <a:pt x="802004" y="730503"/>
                </a:lnTo>
                <a:close/>
              </a:path>
              <a:path w="907415" h="768350">
                <a:moveTo>
                  <a:pt x="859442" y="740556"/>
                </a:moveTo>
                <a:lnTo>
                  <a:pt x="886333" y="763270"/>
                </a:lnTo>
                <a:lnTo>
                  <a:pt x="889790" y="759205"/>
                </a:lnTo>
                <a:lnTo>
                  <a:pt x="883412" y="759205"/>
                </a:lnTo>
                <a:lnTo>
                  <a:pt x="877956" y="743804"/>
                </a:lnTo>
                <a:lnTo>
                  <a:pt x="859442" y="740556"/>
                </a:lnTo>
                <a:close/>
              </a:path>
              <a:path w="907415" h="768350">
                <a:moveTo>
                  <a:pt x="864743" y="662177"/>
                </a:moveTo>
                <a:lnTo>
                  <a:pt x="854710" y="665734"/>
                </a:lnTo>
                <a:lnTo>
                  <a:pt x="852170" y="671067"/>
                </a:lnTo>
                <a:lnTo>
                  <a:pt x="853948" y="676021"/>
                </a:lnTo>
                <a:lnTo>
                  <a:pt x="871640" y="725972"/>
                </a:lnTo>
                <a:lnTo>
                  <a:pt x="898651" y="748791"/>
                </a:lnTo>
                <a:lnTo>
                  <a:pt x="886333" y="763270"/>
                </a:lnTo>
                <a:lnTo>
                  <a:pt x="905145" y="763270"/>
                </a:lnTo>
                <a:lnTo>
                  <a:pt x="871854" y="669671"/>
                </a:lnTo>
                <a:lnTo>
                  <a:pt x="870076" y="664717"/>
                </a:lnTo>
                <a:lnTo>
                  <a:pt x="864743" y="662177"/>
                </a:lnTo>
                <a:close/>
              </a:path>
              <a:path w="907415" h="768350">
                <a:moveTo>
                  <a:pt x="877956" y="743804"/>
                </a:moveTo>
                <a:lnTo>
                  <a:pt x="883412" y="759205"/>
                </a:lnTo>
                <a:lnTo>
                  <a:pt x="894079" y="746633"/>
                </a:lnTo>
                <a:lnTo>
                  <a:pt x="877956" y="743804"/>
                </a:lnTo>
                <a:close/>
              </a:path>
              <a:path w="907415" h="768350">
                <a:moveTo>
                  <a:pt x="871640" y="725972"/>
                </a:moveTo>
                <a:lnTo>
                  <a:pt x="877956" y="743804"/>
                </a:lnTo>
                <a:lnTo>
                  <a:pt x="894079" y="746633"/>
                </a:lnTo>
                <a:lnTo>
                  <a:pt x="883412" y="759205"/>
                </a:lnTo>
                <a:lnTo>
                  <a:pt x="889790" y="759205"/>
                </a:lnTo>
                <a:lnTo>
                  <a:pt x="898651" y="748791"/>
                </a:lnTo>
                <a:lnTo>
                  <a:pt x="871640" y="725972"/>
                </a:lnTo>
                <a:close/>
              </a:path>
              <a:path w="907415" h="768350">
                <a:moveTo>
                  <a:pt x="12319" y="0"/>
                </a:moveTo>
                <a:lnTo>
                  <a:pt x="0" y="14604"/>
                </a:lnTo>
                <a:lnTo>
                  <a:pt x="859442" y="740556"/>
                </a:lnTo>
                <a:lnTo>
                  <a:pt x="877956" y="743804"/>
                </a:lnTo>
                <a:lnTo>
                  <a:pt x="871640" y="725972"/>
                </a:lnTo>
                <a:lnTo>
                  <a:pt x="12319" y="0"/>
                </a:lnTo>
                <a:close/>
              </a:path>
            </a:pathLst>
          </a:custGeom>
          <a:solidFill>
            <a:srgbClr val="D6181F"/>
          </a:solidFill>
        </p:spPr>
        <p:txBody>
          <a:bodyPr wrap="square" lIns="0" tIns="0" rIns="0" bIns="0" rtlCol="0"/>
          <a:lstStyle/>
          <a:p>
            <a:endParaRPr sz="1485"/>
          </a:p>
        </p:txBody>
      </p:sp>
      <p:sp>
        <p:nvSpPr>
          <p:cNvPr id="34" name="object 34"/>
          <p:cNvSpPr/>
          <p:nvPr/>
        </p:nvSpPr>
        <p:spPr>
          <a:xfrm>
            <a:off x="7753978" y="3610851"/>
            <a:ext cx="556879" cy="134112"/>
          </a:xfrm>
          <a:custGeom>
            <a:avLst/>
            <a:gdLst/>
            <a:ahLst/>
            <a:cxnLst/>
            <a:rect l="l" t="t" r="r" b="b"/>
            <a:pathLst>
              <a:path w="675004" h="162560">
                <a:moveTo>
                  <a:pt x="619843" y="38385"/>
                </a:moveTo>
                <a:lnTo>
                  <a:pt x="0" y="143255"/>
                </a:lnTo>
                <a:lnTo>
                  <a:pt x="3175" y="162051"/>
                </a:lnTo>
                <a:lnTo>
                  <a:pt x="622834" y="57212"/>
                </a:lnTo>
                <a:lnTo>
                  <a:pt x="637440" y="45018"/>
                </a:lnTo>
                <a:lnTo>
                  <a:pt x="619843" y="38385"/>
                </a:lnTo>
                <a:close/>
              </a:path>
              <a:path w="675004" h="162560">
                <a:moveTo>
                  <a:pt x="658227" y="32511"/>
                </a:moveTo>
                <a:lnTo>
                  <a:pt x="654558" y="32511"/>
                </a:lnTo>
                <a:lnTo>
                  <a:pt x="657733" y="51307"/>
                </a:lnTo>
                <a:lnTo>
                  <a:pt x="622834" y="57212"/>
                </a:lnTo>
                <a:lnTo>
                  <a:pt x="578231" y="94487"/>
                </a:lnTo>
                <a:lnTo>
                  <a:pt x="577723" y="100456"/>
                </a:lnTo>
                <a:lnTo>
                  <a:pt x="581152" y="104520"/>
                </a:lnTo>
                <a:lnTo>
                  <a:pt x="584454" y="108584"/>
                </a:lnTo>
                <a:lnTo>
                  <a:pt x="590423" y="109092"/>
                </a:lnTo>
                <a:lnTo>
                  <a:pt x="674751" y="38734"/>
                </a:lnTo>
                <a:lnTo>
                  <a:pt x="658227" y="32511"/>
                </a:lnTo>
                <a:close/>
              </a:path>
              <a:path w="675004" h="162560">
                <a:moveTo>
                  <a:pt x="637440" y="45018"/>
                </a:moveTo>
                <a:lnTo>
                  <a:pt x="622834" y="57212"/>
                </a:lnTo>
                <a:lnTo>
                  <a:pt x="657733" y="51307"/>
                </a:lnTo>
                <a:lnTo>
                  <a:pt x="657647" y="50800"/>
                </a:lnTo>
                <a:lnTo>
                  <a:pt x="652780" y="50800"/>
                </a:lnTo>
                <a:lnTo>
                  <a:pt x="637440" y="45018"/>
                </a:lnTo>
                <a:close/>
              </a:path>
              <a:path w="675004" h="162560">
                <a:moveTo>
                  <a:pt x="649986" y="34543"/>
                </a:moveTo>
                <a:lnTo>
                  <a:pt x="637440" y="45018"/>
                </a:lnTo>
                <a:lnTo>
                  <a:pt x="652780" y="50800"/>
                </a:lnTo>
                <a:lnTo>
                  <a:pt x="649986" y="34543"/>
                </a:lnTo>
                <a:close/>
              </a:path>
              <a:path w="675004" h="162560">
                <a:moveTo>
                  <a:pt x="654901" y="34543"/>
                </a:moveTo>
                <a:lnTo>
                  <a:pt x="649986" y="34543"/>
                </a:lnTo>
                <a:lnTo>
                  <a:pt x="652780" y="50800"/>
                </a:lnTo>
                <a:lnTo>
                  <a:pt x="657647" y="50800"/>
                </a:lnTo>
                <a:lnTo>
                  <a:pt x="654901" y="34543"/>
                </a:lnTo>
                <a:close/>
              </a:path>
              <a:path w="675004" h="162560">
                <a:moveTo>
                  <a:pt x="654558" y="32511"/>
                </a:moveTo>
                <a:lnTo>
                  <a:pt x="619843" y="38385"/>
                </a:lnTo>
                <a:lnTo>
                  <a:pt x="637440" y="45018"/>
                </a:lnTo>
                <a:lnTo>
                  <a:pt x="649986" y="34543"/>
                </a:lnTo>
                <a:lnTo>
                  <a:pt x="654901" y="34543"/>
                </a:lnTo>
                <a:lnTo>
                  <a:pt x="654558" y="32511"/>
                </a:lnTo>
                <a:close/>
              </a:path>
              <a:path w="675004" h="162560">
                <a:moveTo>
                  <a:pt x="572008" y="0"/>
                </a:moveTo>
                <a:lnTo>
                  <a:pt x="566547" y="2412"/>
                </a:lnTo>
                <a:lnTo>
                  <a:pt x="564642" y="7365"/>
                </a:lnTo>
                <a:lnTo>
                  <a:pt x="562864" y="12318"/>
                </a:lnTo>
                <a:lnTo>
                  <a:pt x="565277" y="17779"/>
                </a:lnTo>
                <a:lnTo>
                  <a:pt x="619843" y="38385"/>
                </a:lnTo>
                <a:lnTo>
                  <a:pt x="654558" y="32511"/>
                </a:lnTo>
                <a:lnTo>
                  <a:pt x="658227" y="32511"/>
                </a:lnTo>
                <a:lnTo>
                  <a:pt x="572008" y="0"/>
                </a:lnTo>
                <a:close/>
              </a:path>
            </a:pathLst>
          </a:custGeom>
          <a:solidFill>
            <a:srgbClr val="D6181F"/>
          </a:solidFill>
        </p:spPr>
        <p:txBody>
          <a:bodyPr wrap="square" lIns="0" tIns="0" rIns="0" bIns="0" rtlCol="0"/>
          <a:lstStyle/>
          <a:p>
            <a:endParaRPr sz="1485"/>
          </a:p>
        </p:txBody>
      </p:sp>
      <p:sp>
        <p:nvSpPr>
          <p:cNvPr id="35" name="object 35"/>
          <p:cNvSpPr/>
          <p:nvPr/>
        </p:nvSpPr>
        <p:spPr>
          <a:xfrm>
            <a:off x="7762256" y="3874570"/>
            <a:ext cx="727139" cy="758046"/>
          </a:xfrm>
          <a:custGeom>
            <a:avLst/>
            <a:gdLst/>
            <a:ahLst/>
            <a:cxnLst/>
            <a:rect l="l" t="t" r="r" b="b"/>
            <a:pathLst>
              <a:path w="881379" h="918845">
                <a:moveTo>
                  <a:pt x="854929" y="27372"/>
                </a:moveTo>
                <a:lnTo>
                  <a:pt x="836790" y="32559"/>
                </a:lnTo>
                <a:lnTo>
                  <a:pt x="0" y="905383"/>
                </a:lnTo>
                <a:lnTo>
                  <a:pt x="13715" y="918464"/>
                </a:lnTo>
                <a:lnTo>
                  <a:pt x="850491" y="45778"/>
                </a:lnTo>
                <a:lnTo>
                  <a:pt x="854929" y="27372"/>
                </a:lnTo>
                <a:close/>
              </a:path>
              <a:path w="881379" h="918845">
                <a:moveTo>
                  <a:pt x="879412" y="7112"/>
                </a:moveTo>
                <a:lnTo>
                  <a:pt x="861186" y="7112"/>
                </a:lnTo>
                <a:lnTo>
                  <a:pt x="874902" y="20320"/>
                </a:lnTo>
                <a:lnTo>
                  <a:pt x="850491" y="45778"/>
                </a:lnTo>
                <a:lnTo>
                  <a:pt x="838073" y="97282"/>
                </a:lnTo>
                <a:lnTo>
                  <a:pt x="836929" y="102362"/>
                </a:lnTo>
                <a:lnTo>
                  <a:pt x="840104" y="107442"/>
                </a:lnTo>
                <a:lnTo>
                  <a:pt x="850264" y="109982"/>
                </a:lnTo>
                <a:lnTo>
                  <a:pt x="855472" y="106807"/>
                </a:lnTo>
                <a:lnTo>
                  <a:pt x="856614" y="101726"/>
                </a:lnTo>
                <a:lnTo>
                  <a:pt x="879412" y="7112"/>
                </a:lnTo>
                <a:close/>
              </a:path>
              <a:path w="881379" h="918845">
                <a:moveTo>
                  <a:pt x="881126" y="0"/>
                </a:moveTo>
                <a:lnTo>
                  <a:pt x="780541" y="28701"/>
                </a:lnTo>
                <a:lnTo>
                  <a:pt x="775588" y="30225"/>
                </a:lnTo>
                <a:lnTo>
                  <a:pt x="772668" y="35433"/>
                </a:lnTo>
                <a:lnTo>
                  <a:pt x="775461" y="45593"/>
                </a:lnTo>
                <a:lnTo>
                  <a:pt x="780796" y="48513"/>
                </a:lnTo>
                <a:lnTo>
                  <a:pt x="785876" y="47117"/>
                </a:lnTo>
                <a:lnTo>
                  <a:pt x="836790" y="32559"/>
                </a:lnTo>
                <a:lnTo>
                  <a:pt x="861186" y="7112"/>
                </a:lnTo>
                <a:lnTo>
                  <a:pt x="879412" y="7112"/>
                </a:lnTo>
                <a:lnTo>
                  <a:pt x="881126" y="0"/>
                </a:lnTo>
                <a:close/>
              </a:path>
              <a:path w="881379" h="918845">
                <a:moveTo>
                  <a:pt x="865671" y="11430"/>
                </a:moveTo>
                <a:lnTo>
                  <a:pt x="858774" y="11430"/>
                </a:lnTo>
                <a:lnTo>
                  <a:pt x="870711" y="22860"/>
                </a:lnTo>
                <a:lnTo>
                  <a:pt x="854929" y="27372"/>
                </a:lnTo>
                <a:lnTo>
                  <a:pt x="850491" y="45778"/>
                </a:lnTo>
                <a:lnTo>
                  <a:pt x="874902" y="20320"/>
                </a:lnTo>
                <a:lnTo>
                  <a:pt x="865671" y="11430"/>
                </a:lnTo>
                <a:close/>
              </a:path>
              <a:path w="881379" h="918845">
                <a:moveTo>
                  <a:pt x="861186" y="7112"/>
                </a:moveTo>
                <a:lnTo>
                  <a:pt x="836790" y="32559"/>
                </a:lnTo>
                <a:lnTo>
                  <a:pt x="854929" y="27372"/>
                </a:lnTo>
                <a:lnTo>
                  <a:pt x="858774" y="11430"/>
                </a:lnTo>
                <a:lnTo>
                  <a:pt x="865671" y="11430"/>
                </a:lnTo>
                <a:lnTo>
                  <a:pt x="861186" y="7112"/>
                </a:lnTo>
                <a:close/>
              </a:path>
              <a:path w="881379" h="918845">
                <a:moveTo>
                  <a:pt x="858774" y="11430"/>
                </a:moveTo>
                <a:lnTo>
                  <a:pt x="854929" y="27372"/>
                </a:lnTo>
                <a:lnTo>
                  <a:pt x="870711" y="22860"/>
                </a:lnTo>
                <a:lnTo>
                  <a:pt x="858774" y="11430"/>
                </a:lnTo>
                <a:close/>
              </a:path>
            </a:pathLst>
          </a:custGeom>
          <a:solidFill>
            <a:srgbClr val="D6181F"/>
          </a:solidFill>
        </p:spPr>
        <p:txBody>
          <a:bodyPr wrap="square" lIns="0" tIns="0" rIns="0" bIns="0" rtlCol="0"/>
          <a:lstStyle/>
          <a:p>
            <a:endParaRPr sz="1485"/>
          </a:p>
        </p:txBody>
      </p:sp>
      <p:sp>
        <p:nvSpPr>
          <p:cNvPr id="36" name="object 36"/>
          <p:cNvSpPr txBox="1"/>
          <p:nvPr/>
        </p:nvSpPr>
        <p:spPr>
          <a:xfrm>
            <a:off x="8188585" y="2597154"/>
            <a:ext cx="666369" cy="507831"/>
          </a:xfrm>
          <a:prstGeom prst="rect">
            <a:avLst/>
          </a:prstGeom>
        </p:spPr>
        <p:txBody>
          <a:bodyPr vert="horz" wrap="square" lIns="0" tIns="0" rIns="0" bIns="0" rtlCol="0">
            <a:spAutoFit/>
          </a:bodyPr>
          <a:lstStyle/>
          <a:p>
            <a:pPr marL="10478"/>
            <a:r>
              <a:rPr sz="1650" dirty="0">
                <a:solidFill>
                  <a:srgbClr val="4D4D4F"/>
                </a:solidFill>
                <a:latin typeface="Calibri"/>
                <a:cs typeface="Calibri"/>
              </a:rPr>
              <a:t>Push</a:t>
            </a:r>
            <a:endParaRPr sz="1650">
              <a:latin typeface="Calibri"/>
              <a:cs typeface="Calibri"/>
            </a:endParaRPr>
          </a:p>
          <a:p>
            <a:pPr marL="10478"/>
            <a:r>
              <a:rPr sz="1650" dirty="0">
                <a:solidFill>
                  <a:srgbClr val="4D4D4F"/>
                </a:solidFill>
                <a:latin typeface="Calibri"/>
                <a:cs typeface="Calibri"/>
              </a:rPr>
              <a:t>M</a:t>
            </a:r>
            <a:r>
              <a:rPr sz="1650" spc="-9" dirty="0">
                <a:solidFill>
                  <a:srgbClr val="4D4D4F"/>
                </a:solidFill>
                <a:latin typeface="Calibri"/>
                <a:cs typeface="Calibri"/>
              </a:rPr>
              <a:t>e</a:t>
            </a:r>
            <a:r>
              <a:rPr sz="1650" dirty="0">
                <a:solidFill>
                  <a:srgbClr val="4D4D4F"/>
                </a:solidFill>
                <a:latin typeface="Calibri"/>
                <a:cs typeface="Calibri"/>
              </a:rPr>
              <a:t>tr</a:t>
            </a:r>
            <a:r>
              <a:rPr sz="1650" spc="-9" dirty="0">
                <a:solidFill>
                  <a:srgbClr val="4D4D4F"/>
                </a:solidFill>
                <a:latin typeface="Calibri"/>
                <a:cs typeface="Calibri"/>
              </a:rPr>
              <a:t>i</a:t>
            </a:r>
            <a:r>
              <a:rPr sz="1650" dirty="0">
                <a:solidFill>
                  <a:srgbClr val="4D4D4F"/>
                </a:solidFill>
                <a:latin typeface="Calibri"/>
                <a:cs typeface="Calibri"/>
              </a:rPr>
              <a:t>cs</a:t>
            </a:r>
            <a:endParaRPr sz="1650">
              <a:latin typeface="Calibri"/>
              <a:cs typeface="Calibri"/>
            </a:endParaRPr>
          </a:p>
        </p:txBody>
      </p:sp>
    </p:spTree>
    <p:extLst>
      <p:ext uri="{BB962C8B-B14F-4D97-AF65-F5344CB8AC3E}">
        <p14:creationId xmlns:p14="http://schemas.microsoft.com/office/powerpoint/2010/main" val="23756436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Storing Metrics</a:t>
            </a:r>
            <a:endParaRPr lang="en-US" dirty="0"/>
          </a:p>
        </p:txBody>
      </p:sp>
      <p:sp>
        <p:nvSpPr>
          <p:cNvPr id="5" name="Subtitle 4"/>
          <p:cNvSpPr>
            <a:spLocks noGrp="1"/>
          </p:cNvSpPr>
          <p:nvPr>
            <p:ph type="subTitle" idx="1"/>
          </p:nvPr>
        </p:nvSpPr>
        <p:spPr/>
        <p:txBody>
          <a:bodyPr/>
          <a:lstStyle/>
          <a:p>
            <a:r>
              <a:rPr lang="en-US" dirty="0" smtClean="0"/>
              <a:t>Influx DB</a:t>
            </a:r>
            <a:endParaRPr lang="en-US" dirty="0"/>
          </a:p>
        </p:txBody>
      </p:sp>
    </p:spTree>
    <p:extLst>
      <p:ext uri="{BB962C8B-B14F-4D97-AF65-F5344CB8AC3E}">
        <p14:creationId xmlns:p14="http://schemas.microsoft.com/office/powerpoint/2010/main" val="1524197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3553-6763-4A43-86F5-01E8C65A226C}"/>
              </a:ext>
            </a:extLst>
          </p:cNvPr>
          <p:cNvSpPr>
            <a:spLocks noGrp="1"/>
          </p:cNvSpPr>
          <p:nvPr>
            <p:ph type="title"/>
          </p:nvPr>
        </p:nvSpPr>
        <p:spPr/>
        <p:txBody>
          <a:bodyPr/>
          <a:lstStyle/>
          <a:p>
            <a:r>
              <a:rPr lang="en-US" dirty="0"/>
              <a:t>SLI</a:t>
            </a:r>
          </a:p>
        </p:txBody>
      </p:sp>
      <p:sp>
        <p:nvSpPr>
          <p:cNvPr id="3" name="Content Placeholder 2">
            <a:extLst>
              <a:ext uri="{FF2B5EF4-FFF2-40B4-BE49-F238E27FC236}">
                <a16:creationId xmlns:a16="http://schemas.microsoft.com/office/drawing/2014/main" id="{78544D6C-2387-41C7-A427-FFD5548AC778}"/>
              </a:ext>
            </a:extLst>
          </p:cNvPr>
          <p:cNvSpPr>
            <a:spLocks noGrp="1"/>
          </p:cNvSpPr>
          <p:nvPr>
            <p:ph idx="1"/>
          </p:nvPr>
        </p:nvSpPr>
        <p:spPr/>
        <p:txBody>
          <a:bodyPr>
            <a:normAutofit lnSpcReduction="10000"/>
          </a:bodyPr>
          <a:lstStyle/>
          <a:p>
            <a:r>
              <a:rPr lang="en-US" dirty="0"/>
              <a:t>When attempting to formulate SLIs for the first time, you might find it useful to further divide SLIs into </a:t>
            </a:r>
            <a:r>
              <a:rPr lang="en-US" i="1" dirty="0"/>
              <a:t>SLI specification </a:t>
            </a:r>
            <a:r>
              <a:rPr lang="en-US" dirty="0"/>
              <a:t>and </a:t>
            </a:r>
            <a:r>
              <a:rPr lang="en-US" i="1" dirty="0"/>
              <a:t>SLI implementation</a:t>
            </a:r>
            <a:r>
              <a:rPr lang="en-US" dirty="0"/>
              <a:t>:</a:t>
            </a:r>
          </a:p>
          <a:p>
            <a:r>
              <a:rPr lang="en-US" i="1" dirty="0"/>
              <a:t>SLI specification</a:t>
            </a:r>
          </a:p>
          <a:p>
            <a:pPr lvl="1"/>
            <a:r>
              <a:rPr lang="en-US" dirty="0"/>
              <a:t>The assessment of service outcome that you think matters to users, independent of how it is measured.</a:t>
            </a:r>
          </a:p>
          <a:p>
            <a:pPr lvl="1"/>
            <a:r>
              <a:rPr lang="en-US" dirty="0"/>
              <a:t>For example: Ratio of home page requests that loaded in &lt; 100 </a:t>
            </a:r>
            <a:r>
              <a:rPr lang="en-US" dirty="0" err="1"/>
              <a:t>ms</a:t>
            </a:r>
            <a:endParaRPr lang="en-US" dirty="0"/>
          </a:p>
        </p:txBody>
      </p:sp>
    </p:spTree>
    <p:extLst>
      <p:ext uri="{BB962C8B-B14F-4D97-AF65-F5344CB8AC3E}">
        <p14:creationId xmlns:p14="http://schemas.microsoft.com/office/powerpoint/2010/main" val="25217432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5973223" y="2050930"/>
            <a:ext cx="3533118" cy="3959552"/>
          </a:xfrm>
          <a:prstGeom prst="rect">
            <a:avLst/>
          </a:prstGeom>
          <a:blipFill>
            <a:blip r:embed="rId2" cstate="print"/>
            <a:stretch>
              <a:fillRect/>
            </a:stretch>
          </a:blipFill>
        </p:spPr>
        <p:txBody>
          <a:bodyPr wrap="square" lIns="0" tIns="0" rIns="0" bIns="0" rtlCol="0"/>
          <a:lstStyle/>
          <a:p>
            <a:endParaRPr sz="1485"/>
          </a:p>
        </p:txBody>
      </p:sp>
      <p:sp>
        <p:nvSpPr>
          <p:cNvPr id="5" name="object 5"/>
          <p:cNvSpPr/>
          <p:nvPr/>
        </p:nvSpPr>
        <p:spPr>
          <a:xfrm>
            <a:off x="5969240" y="2047000"/>
            <a:ext cx="3541395" cy="3967830"/>
          </a:xfrm>
          <a:custGeom>
            <a:avLst/>
            <a:gdLst/>
            <a:ahLst/>
            <a:cxnLst/>
            <a:rect l="l" t="t" r="r" b="b"/>
            <a:pathLst>
              <a:path w="4292600" h="4809490">
                <a:moveTo>
                  <a:pt x="0" y="4808982"/>
                </a:moveTo>
                <a:lnTo>
                  <a:pt x="4292092" y="4808982"/>
                </a:lnTo>
                <a:lnTo>
                  <a:pt x="4292092" y="0"/>
                </a:lnTo>
                <a:lnTo>
                  <a:pt x="0" y="0"/>
                </a:lnTo>
                <a:lnTo>
                  <a:pt x="0" y="4808982"/>
                </a:lnTo>
                <a:close/>
              </a:path>
            </a:pathLst>
          </a:custGeom>
          <a:ln w="9525">
            <a:solidFill>
              <a:srgbClr val="000000"/>
            </a:solidFill>
          </a:ln>
        </p:spPr>
        <p:txBody>
          <a:bodyPr wrap="square" lIns="0" tIns="0" rIns="0" bIns="0" rtlCol="0"/>
          <a:lstStyle/>
          <a:p>
            <a:endParaRPr sz="1485"/>
          </a:p>
        </p:txBody>
      </p:sp>
      <p:sp>
        <p:nvSpPr>
          <p:cNvPr id="6" name="object 6"/>
          <p:cNvSpPr/>
          <p:nvPr/>
        </p:nvSpPr>
        <p:spPr>
          <a:xfrm>
            <a:off x="674154" y="1485458"/>
            <a:ext cx="2255072" cy="521392"/>
          </a:xfrm>
          <a:prstGeom prst="rect">
            <a:avLst/>
          </a:prstGeom>
          <a:blipFill>
            <a:blip r:embed="rId3" cstate="print"/>
            <a:stretch>
              <a:fillRect/>
            </a:stretch>
          </a:blipFill>
        </p:spPr>
        <p:txBody>
          <a:bodyPr wrap="square" lIns="0" tIns="0" rIns="0" bIns="0" rtlCol="0"/>
          <a:lstStyle/>
          <a:p>
            <a:endParaRPr sz="1485"/>
          </a:p>
        </p:txBody>
      </p:sp>
      <p:sp>
        <p:nvSpPr>
          <p:cNvPr id="7" name="object 7"/>
          <p:cNvSpPr txBox="1"/>
          <p:nvPr/>
        </p:nvSpPr>
        <p:spPr>
          <a:xfrm>
            <a:off x="695371" y="2178054"/>
            <a:ext cx="4244959" cy="2644314"/>
          </a:xfrm>
          <a:prstGeom prst="rect">
            <a:avLst/>
          </a:prstGeom>
        </p:spPr>
        <p:txBody>
          <a:bodyPr vert="horz" wrap="square" lIns="0" tIns="0" rIns="0" bIns="0" rtlCol="0">
            <a:spAutoFit/>
          </a:bodyPr>
          <a:lstStyle/>
          <a:p>
            <a:pPr marL="387668" indent="-377190">
              <a:spcBef>
                <a:spcPts val="714"/>
              </a:spcBef>
              <a:buClr>
                <a:srgbClr val="D6181F"/>
              </a:buClr>
              <a:buFont typeface="Arial"/>
              <a:buChar char="•"/>
              <a:tabLst>
                <a:tab pos="387144" algn="l"/>
                <a:tab pos="388191" algn="l"/>
              </a:tabLst>
            </a:pPr>
            <a:r>
              <a:rPr sz="2970" spc="-25" dirty="0" smtClean="0">
                <a:solidFill>
                  <a:srgbClr val="4D4D4F"/>
                </a:solidFill>
                <a:latin typeface="Calibri"/>
                <a:cs typeface="Calibri"/>
              </a:rPr>
              <a:t>Written </a:t>
            </a:r>
            <a:r>
              <a:rPr sz="2970" dirty="0">
                <a:solidFill>
                  <a:srgbClr val="4D4D4F"/>
                </a:solidFill>
                <a:latin typeface="Calibri"/>
                <a:cs typeface="Calibri"/>
              </a:rPr>
              <a:t>in</a:t>
            </a:r>
            <a:r>
              <a:rPr sz="2970" spc="-87" dirty="0">
                <a:solidFill>
                  <a:srgbClr val="4D4D4F"/>
                </a:solidFill>
                <a:latin typeface="Calibri"/>
                <a:cs typeface="Calibri"/>
              </a:rPr>
              <a:t> </a:t>
            </a:r>
            <a:r>
              <a:rPr sz="2970" spc="-9" dirty="0">
                <a:solidFill>
                  <a:srgbClr val="4D4D4F"/>
                </a:solidFill>
                <a:latin typeface="Calibri"/>
                <a:cs typeface="Calibri"/>
              </a:rPr>
              <a:t>Go</a:t>
            </a:r>
            <a:endParaRPr sz="2970" dirty="0">
              <a:latin typeface="Calibri"/>
              <a:cs typeface="Calibri"/>
            </a:endParaRPr>
          </a:p>
          <a:p>
            <a:pPr marL="387668" indent="-377190">
              <a:spcBef>
                <a:spcPts val="710"/>
              </a:spcBef>
              <a:buClr>
                <a:srgbClr val="D6181F"/>
              </a:buClr>
              <a:buFont typeface="Arial"/>
              <a:buChar char="•"/>
              <a:tabLst>
                <a:tab pos="387144" algn="l"/>
                <a:tab pos="388191" algn="l"/>
              </a:tabLst>
            </a:pPr>
            <a:r>
              <a:rPr sz="2970" dirty="0">
                <a:solidFill>
                  <a:srgbClr val="4D4D4F"/>
                </a:solidFill>
                <a:latin typeface="Calibri"/>
                <a:cs typeface="Calibri"/>
              </a:rPr>
              <a:t>No </a:t>
            </a:r>
            <a:r>
              <a:rPr sz="2970" spc="-12" dirty="0">
                <a:solidFill>
                  <a:srgbClr val="4D4D4F"/>
                </a:solidFill>
                <a:latin typeface="Calibri"/>
                <a:cs typeface="Calibri"/>
              </a:rPr>
              <a:t>external</a:t>
            </a:r>
            <a:r>
              <a:rPr sz="2970" spc="-66" dirty="0">
                <a:solidFill>
                  <a:srgbClr val="4D4D4F"/>
                </a:solidFill>
                <a:latin typeface="Calibri"/>
                <a:cs typeface="Calibri"/>
              </a:rPr>
              <a:t> </a:t>
            </a:r>
            <a:r>
              <a:rPr sz="2970" spc="-4" dirty="0">
                <a:solidFill>
                  <a:srgbClr val="4D4D4F"/>
                </a:solidFill>
                <a:latin typeface="Calibri"/>
                <a:cs typeface="Calibri"/>
              </a:rPr>
              <a:t>dependency</a:t>
            </a:r>
            <a:endParaRPr sz="2970" dirty="0">
              <a:latin typeface="Calibri"/>
              <a:cs typeface="Calibri"/>
            </a:endParaRPr>
          </a:p>
          <a:p>
            <a:pPr marL="387668" indent="-377190">
              <a:spcBef>
                <a:spcPts val="710"/>
              </a:spcBef>
              <a:buClr>
                <a:srgbClr val="D6181F"/>
              </a:buClr>
              <a:buFont typeface="Arial"/>
              <a:buChar char="•"/>
              <a:tabLst>
                <a:tab pos="387144" algn="l"/>
                <a:tab pos="388191" algn="l"/>
              </a:tabLst>
            </a:pPr>
            <a:r>
              <a:rPr sz="2970" spc="-12" dirty="0">
                <a:solidFill>
                  <a:srgbClr val="4D4D4F"/>
                </a:solidFill>
                <a:latin typeface="Calibri"/>
                <a:cs typeface="Calibri"/>
              </a:rPr>
              <a:t>Ready </a:t>
            </a:r>
            <a:r>
              <a:rPr sz="2970" spc="-21" dirty="0">
                <a:solidFill>
                  <a:srgbClr val="4D4D4F"/>
                </a:solidFill>
                <a:latin typeface="Calibri"/>
                <a:cs typeface="Calibri"/>
              </a:rPr>
              <a:t>for </a:t>
            </a:r>
            <a:r>
              <a:rPr sz="2970" spc="-4" dirty="0">
                <a:solidFill>
                  <a:srgbClr val="4D4D4F"/>
                </a:solidFill>
                <a:latin typeface="Calibri"/>
                <a:cs typeface="Calibri"/>
              </a:rPr>
              <a:t>billions</a:t>
            </a:r>
            <a:r>
              <a:rPr sz="2970" spc="-58" dirty="0">
                <a:solidFill>
                  <a:srgbClr val="4D4D4F"/>
                </a:solidFill>
                <a:latin typeface="Calibri"/>
                <a:cs typeface="Calibri"/>
              </a:rPr>
              <a:t> </a:t>
            </a:r>
            <a:r>
              <a:rPr sz="2970" spc="-25" dirty="0">
                <a:solidFill>
                  <a:srgbClr val="4D4D4F"/>
                </a:solidFill>
                <a:latin typeface="Calibri"/>
                <a:cs typeface="Calibri"/>
              </a:rPr>
              <a:t>row</a:t>
            </a:r>
            <a:endParaRPr sz="2970" dirty="0">
              <a:latin typeface="Calibri"/>
              <a:cs typeface="Calibri"/>
            </a:endParaRPr>
          </a:p>
          <a:p>
            <a:pPr marL="387668" indent="-377190">
              <a:spcBef>
                <a:spcPts val="710"/>
              </a:spcBef>
              <a:buClr>
                <a:srgbClr val="D6181F"/>
              </a:buClr>
              <a:buFont typeface="Arial"/>
              <a:buChar char="•"/>
              <a:tabLst>
                <a:tab pos="387144" algn="l"/>
                <a:tab pos="388191" algn="l"/>
              </a:tabLst>
            </a:pPr>
            <a:r>
              <a:rPr sz="2970" spc="-17" dirty="0">
                <a:solidFill>
                  <a:srgbClr val="4D4D4F"/>
                </a:solidFill>
                <a:latin typeface="Calibri"/>
                <a:cs typeface="Calibri"/>
              </a:rPr>
              <a:t>Several </a:t>
            </a:r>
            <a:r>
              <a:rPr sz="2970" spc="-9" dirty="0">
                <a:solidFill>
                  <a:srgbClr val="4D4D4F"/>
                </a:solidFill>
                <a:latin typeface="Calibri"/>
                <a:cs typeface="Calibri"/>
              </a:rPr>
              <a:t>client</a:t>
            </a:r>
            <a:r>
              <a:rPr sz="2970" spc="-66" dirty="0">
                <a:solidFill>
                  <a:srgbClr val="4D4D4F"/>
                </a:solidFill>
                <a:latin typeface="Calibri"/>
                <a:cs typeface="Calibri"/>
              </a:rPr>
              <a:t> </a:t>
            </a:r>
            <a:r>
              <a:rPr sz="2970" spc="-9" dirty="0">
                <a:solidFill>
                  <a:srgbClr val="4D4D4F"/>
                </a:solidFill>
                <a:latin typeface="Calibri"/>
                <a:cs typeface="Calibri"/>
              </a:rPr>
              <a:t>libraries</a:t>
            </a:r>
            <a:endParaRPr sz="2970" dirty="0">
              <a:latin typeface="Calibri"/>
              <a:cs typeface="Calibri"/>
            </a:endParaRPr>
          </a:p>
          <a:p>
            <a:pPr marL="387668" indent="-377190">
              <a:spcBef>
                <a:spcPts val="714"/>
              </a:spcBef>
              <a:buClr>
                <a:srgbClr val="D6181F"/>
              </a:buClr>
              <a:buFont typeface="Arial"/>
              <a:buChar char="•"/>
              <a:tabLst>
                <a:tab pos="387144" algn="l"/>
                <a:tab pos="388191" algn="l"/>
              </a:tabLst>
            </a:pPr>
            <a:r>
              <a:rPr sz="2970" spc="-4" dirty="0">
                <a:solidFill>
                  <a:srgbClr val="4D4D4F"/>
                </a:solidFill>
                <a:latin typeface="Calibri"/>
                <a:cs typeface="Calibri"/>
              </a:rPr>
              <a:t>SQL </a:t>
            </a:r>
            <a:r>
              <a:rPr sz="2970" spc="-9" dirty="0">
                <a:solidFill>
                  <a:srgbClr val="4D4D4F"/>
                </a:solidFill>
                <a:latin typeface="Calibri"/>
                <a:cs typeface="Calibri"/>
              </a:rPr>
              <a:t>style</a:t>
            </a:r>
            <a:r>
              <a:rPr sz="2970" spc="-70" dirty="0">
                <a:solidFill>
                  <a:srgbClr val="4D4D4F"/>
                </a:solidFill>
                <a:latin typeface="Calibri"/>
                <a:cs typeface="Calibri"/>
              </a:rPr>
              <a:t> </a:t>
            </a:r>
            <a:r>
              <a:rPr sz="2970" spc="-4" dirty="0">
                <a:solidFill>
                  <a:srgbClr val="4D4D4F"/>
                </a:solidFill>
                <a:latin typeface="Calibri"/>
                <a:cs typeface="Calibri"/>
              </a:rPr>
              <a:t>queries</a:t>
            </a:r>
            <a:endParaRPr sz="2970" dirty="0">
              <a:latin typeface="Calibri"/>
              <a:cs typeface="Calibri"/>
            </a:endParaRPr>
          </a:p>
        </p:txBody>
      </p:sp>
      <p:sp>
        <p:nvSpPr>
          <p:cNvPr id="8" name="object 8"/>
          <p:cNvSpPr/>
          <p:nvPr/>
        </p:nvSpPr>
        <p:spPr>
          <a:xfrm>
            <a:off x="6683807" y="2659474"/>
            <a:ext cx="1337453" cy="308039"/>
          </a:xfrm>
          <a:custGeom>
            <a:avLst/>
            <a:gdLst/>
            <a:ahLst/>
            <a:cxnLst/>
            <a:rect l="l" t="t" r="r" b="b"/>
            <a:pathLst>
              <a:path w="1621154" h="373380">
                <a:moveTo>
                  <a:pt x="0" y="372897"/>
                </a:moveTo>
                <a:lnTo>
                  <a:pt x="1620647" y="372897"/>
                </a:lnTo>
                <a:lnTo>
                  <a:pt x="1620647" y="0"/>
                </a:lnTo>
                <a:lnTo>
                  <a:pt x="0" y="0"/>
                </a:lnTo>
                <a:lnTo>
                  <a:pt x="0" y="372897"/>
                </a:lnTo>
                <a:close/>
              </a:path>
            </a:pathLst>
          </a:custGeom>
          <a:ln w="25400">
            <a:solidFill>
              <a:srgbClr val="FF0000"/>
            </a:solidFill>
          </a:ln>
        </p:spPr>
        <p:txBody>
          <a:bodyPr wrap="square" lIns="0" tIns="0" rIns="0" bIns="0" rtlCol="0"/>
          <a:lstStyle/>
          <a:p>
            <a:endParaRPr sz="1485"/>
          </a:p>
        </p:txBody>
      </p:sp>
      <p:sp>
        <p:nvSpPr>
          <p:cNvPr id="9" name="object 9"/>
          <p:cNvSpPr/>
          <p:nvPr/>
        </p:nvSpPr>
        <p:spPr>
          <a:xfrm>
            <a:off x="6080304" y="4371519"/>
            <a:ext cx="3277886" cy="1594674"/>
          </a:xfrm>
          <a:custGeom>
            <a:avLst/>
            <a:gdLst/>
            <a:ahLst/>
            <a:cxnLst/>
            <a:rect l="l" t="t" r="r" b="b"/>
            <a:pathLst>
              <a:path w="3973195" h="1932939">
                <a:moveTo>
                  <a:pt x="0" y="1932432"/>
                </a:moveTo>
                <a:lnTo>
                  <a:pt x="3972814" y="1932432"/>
                </a:lnTo>
                <a:lnTo>
                  <a:pt x="3972814" y="0"/>
                </a:lnTo>
                <a:lnTo>
                  <a:pt x="0" y="0"/>
                </a:lnTo>
                <a:lnTo>
                  <a:pt x="0" y="1932432"/>
                </a:lnTo>
                <a:close/>
              </a:path>
            </a:pathLst>
          </a:custGeom>
          <a:ln w="25400">
            <a:solidFill>
              <a:srgbClr val="FF0000"/>
            </a:solidFill>
          </a:ln>
        </p:spPr>
        <p:txBody>
          <a:bodyPr wrap="square" lIns="0" tIns="0" rIns="0" bIns="0" rtlCol="0"/>
          <a:lstStyle/>
          <a:p>
            <a:endParaRPr sz="1485"/>
          </a:p>
        </p:txBody>
      </p:sp>
    </p:spTree>
    <p:extLst>
      <p:ext uri="{BB962C8B-B14F-4D97-AF65-F5344CB8AC3E}">
        <p14:creationId xmlns:p14="http://schemas.microsoft.com/office/powerpoint/2010/main" val="18595975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39998" y="2091195"/>
            <a:ext cx="8569861" cy="2416950"/>
          </a:xfrm>
          <a:prstGeom prst="rect">
            <a:avLst/>
          </a:prstGeom>
          <a:blipFill>
            <a:blip r:embed="rId2" cstate="print"/>
            <a:stretch>
              <a:fillRect/>
            </a:stretch>
          </a:blipFill>
        </p:spPr>
        <p:txBody>
          <a:bodyPr wrap="square" lIns="0" tIns="0" rIns="0" bIns="0" rtlCol="0"/>
          <a:lstStyle/>
          <a:p>
            <a:endParaRPr sz="1485"/>
          </a:p>
        </p:txBody>
      </p:sp>
      <p:sp>
        <p:nvSpPr>
          <p:cNvPr id="4" name="object 4"/>
          <p:cNvSpPr/>
          <p:nvPr/>
        </p:nvSpPr>
        <p:spPr>
          <a:xfrm>
            <a:off x="636067" y="2087319"/>
            <a:ext cx="8577930" cy="2425017"/>
          </a:xfrm>
          <a:custGeom>
            <a:avLst/>
            <a:gdLst/>
            <a:ahLst/>
            <a:cxnLst/>
            <a:rect l="l" t="t" r="r" b="b"/>
            <a:pathLst>
              <a:path w="10397490" h="2939415">
                <a:moveTo>
                  <a:pt x="0" y="2939161"/>
                </a:moveTo>
                <a:lnTo>
                  <a:pt x="10397236" y="2939161"/>
                </a:lnTo>
                <a:lnTo>
                  <a:pt x="10397236" y="0"/>
                </a:lnTo>
                <a:lnTo>
                  <a:pt x="0" y="0"/>
                </a:lnTo>
                <a:lnTo>
                  <a:pt x="0" y="2939161"/>
                </a:lnTo>
                <a:close/>
              </a:path>
            </a:pathLst>
          </a:custGeom>
          <a:ln w="9524">
            <a:solidFill>
              <a:srgbClr val="343434"/>
            </a:solidFill>
          </a:ln>
        </p:spPr>
        <p:txBody>
          <a:bodyPr wrap="square" lIns="0" tIns="0" rIns="0" bIns="0" rtlCol="0"/>
          <a:lstStyle/>
          <a:p>
            <a:endParaRPr sz="1485"/>
          </a:p>
        </p:txBody>
      </p:sp>
      <p:sp>
        <p:nvSpPr>
          <p:cNvPr id="5" name="object 5"/>
          <p:cNvSpPr txBox="1">
            <a:spLocks noGrp="1"/>
          </p:cNvSpPr>
          <p:nvPr>
            <p:ph type="title"/>
          </p:nvPr>
        </p:nvSpPr>
        <p:spPr>
          <a:xfrm>
            <a:off x="901065" y="228600"/>
            <a:ext cx="2882883" cy="507831"/>
          </a:xfrm>
          <a:prstGeom prst="rect">
            <a:avLst/>
          </a:prstGeom>
        </p:spPr>
        <p:txBody>
          <a:bodyPr vert="horz" wrap="square" lIns="0" tIns="0" rIns="0" bIns="0" rtlCol="0" anchor="ctr">
            <a:spAutoFit/>
          </a:bodyPr>
          <a:lstStyle/>
          <a:p>
            <a:pPr marL="10478"/>
            <a:r>
              <a:rPr sz="3300" spc="-9" dirty="0">
                <a:solidFill>
                  <a:srgbClr val="D6181F"/>
                </a:solidFill>
              </a:rPr>
              <a:t>InfluxDB</a:t>
            </a:r>
            <a:r>
              <a:rPr sz="3300" spc="-42" dirty="0">
                <a:solidFill>
                  <a:srgbClr val="D6181F"/>
                </a:solidFill>
              </a:rPr>
              <a:t> </a:t>
            </a:r>
            <a:r>
              <a:rPr sz="3300" spc="-9" dirty="0">
                <a:solidFill>
                  <a:srgbClr val="D6181F"/>
                </a:solidFill>
              </a:rPr>
              <a:t>Schema</a:t>
            </a:r>
            <a:endParaRPr sz="3300" dirty="0"/>
          </a:p>
        </p:txBody>
      </p:sp>
      <p:sp>
        <p:nvSpPr>
          <p:cNvPr id="6" name="object 6"/>
          <p:cNvSpPr txBox="1"/>
          <p:nvPr/>
        </p:nvSpPr>
        <p:spPr>
          <a:xfrm>
            <a:off x="695370" y="4577086"/>
            <a:ext cx="6759036" cy="1639936"/>
          </a:xfrm>
          <a:prstGeom prst="rect">
            <a:avLst/>
          </a:prstGeom>
        </p:spPr>
        <p:txBody>
          <a:bodyPr vert="horz" wrap="square" lIns="0" tIns="0" rIns="0" bIns="0" rtlCol="0">
            <a:spAutoFit/>
          </a:bodyPr>
          <a:lstStyle/>
          <a:p>
            <a:pPr marL="387668" indent="-377190">
              <a:buClr>
                <a:srgbClr val="D6181F"/>
              </a:buClr>
              <a:buFont typeface="Arial"/>
              <a:buChar char="•"/>
              <a:tabLst>
                <a:tab pos="387144" algn="l"/>
                <a:tab pos="388191" algn="l"/>
              </a:tabLst>
            </a:pPr>
            <a:r>
              <a:rPr sz="2310" spc="-9" dirty="0">
                <a:solidFill>
                  <a:srgbClr val="4D4D4F"/>
                </a:solidFill>
                <a:latin typeface="Calibri"/>
                <a:cs typeface="Calibri"/>
              </a:rPr>
              <a:t>Measurements </a:t>
            </a:r>
            <a:r>
              <a:rPr sz="2310" dirty="0">
                <a:solidFill>
                  <a:srgbClr val="4D4D4F"/>
                </a:solidFill>
                <a:latin typeface="Calibri"/>
                <a:cs typeface="Calibri"/>
              </a:rPr>
              <a:t>(e.g. </a:t>
            </a:r>
            <a:r>
              <a:rPr sz="2310" spc="-4" dirty="0">
                <a:solidFill>
                  <a:srgbClr val="4D4D4F"/>
                </a:solidFill>
                <a:latin typeface="Calibri"/>
                <a:cs typeface="Calibri"/>
              </a:rPr>
              <a:t>cpu, mem, </a:t>
            </a:r>
            <a:r>
              <a:rPr sz="2310" spc="-9" dirty="0">
                <a:solidFill>
                  <a:srgbClr val="4D4D4F"/>
                </a:solidFill>
                <a:latin typeface="Calibri"/>
                <a:cs typeface="Calibri"/>
              </a:rPr>
              <a:t>disk, net,</a:t>
            </a:r>
            <a:r>
              <a:rPr sz="2310" spc="95" dirty="0">
                <a:solidFill>
                  <a:srgbClr val="4D4D4F"/>
                </a:solidFill>
                <a:latin typeface="Calibri"/>
                <a:cs typeface="Calibri"/>
              </a:rPr>
              <a:t> </a:t>
            </a:r>
            <a:r>
              <a:rPr sz="2310" spc="-9" dirty="0">
                <a:solidFill>
                  <a:srgbClr val="4D4D4F"/>
                </a:solidFill>
                <a:latin typeface="Calibri"/>
                <a:cs typeface="Calibri"/>
              </a:rPr>
              <a:t>nginx)</a:t>
            </a:r>
            <a:endParaRPr sz="2310">
              <a:latin typeface="Calibri"/>
              <a:cs typeface="Calibri"/>
            </a:endParaRPr>
          </a:p>
          <a:p>
            <a:pPr marL="387668" indent="-377190">
              <a:spcBef>
                <a:spcPts val="553"/>
              </a:spcBef>
              <a:buClr>
                <a:srgbClr val="D6181F"/>
              </a:buClr>
              <a:buFont typeface="Arial"/>
              <a:buChar char="•"/>
              <a:tabLst>
                <a:tab pos="387144" algn="l"/>
                <a:tab pos="388191" algn="l"/>
              </a:tabLst>
            </a:pPr>
            <a:r>
              <a:rPr sz="2310" spc="-12" dirty="0">
                <a:solidFill>
                  <a:srgbClr val="4D4D4F"/>
                </a:solidFill>
                <a:latin typeface="Calibri"/>
                <a:cs typeface="Calibri"/>
              </a:rPr>
              <a:t>Timestamp </a:t>
            </a:r>
            <a:r>
              <a:rPr sz="2310" spc="-4" dirty="0">
                <a:solidFill>
                  <a:srgbClr val="4D4D4F"/>
                </a:solidFill>
                <a:latin typeface="Calibri"/>
                <a:cs typeface="Calibri"/>
              </a:rPr>
              <a:t>(nano</a:t>
            </a:r>
            <a:r>
              <a:rPr sz="2310" spc="-12" dirty="0">
                <a:solidFill>
                  <a:srgbClr val="4D4D4F"/>
                </a:solidFill>
                <a:latin typeface="Calibri"/>
                <a:cs typeface="Calibri"/>
              </a:rPr>
              <a:t> </a:t>
            </a:r>
            <a:r>
              <a:rPr sz="2310" spc="-9" dirty="0">
                <a:solidFill>
                  <a:srgbClr val="4D4D4F"/>
                </a:solidFill>
                <a:latin typeface="Calibri"/>
                <a:cs typeface="Calibri"/>
              </a:rPr>
              <a:t>second)</a:t>
            </a:r>
            <a:endParaRPr sz="2310">
              <a:latin typeface="Calibri"/>
              <a:cs typeface="Calibri"/>
            </a:endParaRPr>
          </a:p>
          <a:p>
            <a:pPr marL="387668" indent="-377190">
              <a:spcBef>
                <a:spcPts val="549"/>
              </a:spcBef>
              <a:buClr>
                <a:srgbClr val="D6181F"/>
              </a:buClr>
              <a:buFont typeface="Arial"/>
              <a:buChar char="•"/>
              <a:tabLst>
                <a:tab pos="387144" algn="l"/>
                <a:tab pos="388191" algn="l"/>
              </a:tabLst>
            </a:pPr>
            <a:r>
              <a:rPr sz="2310" spc="-50" dirty="0">
                <a:solidFill>
                  <a:srgbClr val="4D4D4F"/>
                </a:solidFill>
                <a:latin typeface="Calibri"/>
                <a:cs typeface="Calibri"/>
              </a:rPr>
              <a:t>Tags </a:t>
            </a:r>
            <a:r>
              <a:rPr sz="2310" dirty="0">
                <a:solidFill>
                  <a:srgbClr val="4D4D4F"/>
                </a:solidFill>
                <a:latin typeface="Calibri"/>
                <a:cs typeface="Calibri"/>
              </a:rPr>
              <a:t>(e.g. </a:t>
            </a:r>
            <a:r>
              <a:rPr sz="2310" spc="-9" dirty="0">
                <a:solidFill>
                  <a:srgbClr val="4D4D4F"/>
                </a:solidFill>
                <a:latin typeface="Calibri"/>
                <a:cs typeface="Calibri"/>
              </a:rPr>
              <a:t>app=atom-apigw</a:t>
            </a:r>
            <a:r>
              <a:rPr sz="2310" spc="103" dirty="0">
                <a:solidFill>
                  <a:srgbClr val="4D4D4F"/>
                </a:solidFill>
                <a:latin typeface="Calibri"/>
                <a:cs typeface="Calibri"/>
              </a:rPr>
              <a:t> </a:t>
            </a:r>
            <a:r>
              <a:rPr sz="2310" spc="-9" dirty="0">
                <a:solidFill>
                  <a:srgbClr val="4D4D4F"/>
                </a:solidFill>
                <a:latin typeface="Calibri"/>
                <a:cs typeface="Calibri"/>
              </a:rPr>
              <a:t>namespace=alpha)</a:t>
            </a:r>
            <a:endParaRPr sz="2310">
              <a:latin typeface="Calibri"/>
              <a:cs typeface="Calibri"/>
            </a:endParaRPr>
          </a:p>
          <a:p>
            <a:pPr marL="387668" indent="-377190">
              <a:spcBef>
                <a:spcPts val="553"/>
              </a:spcBef>
              <a:buClr>
                <a:srgbClr val="D6181F"/>
              </a:buClr>
              <a:buFont typeface="Arial"/>
              <a:buChar char="•"/>
              <a:tabLst>
                <a:tab pos="387144" algn="l"/>
                <a:tab pos="388191" algn="l"/>
              </a:tabLst>
            </a:pPr>
            <a:r>
              <a:rPr sz="2310" spc="-9" dirty="0">
                <a:solidFill>
                  <a:srgbClr val="4D4D4F"/>
                </a:solidFill>
                <a:latin typeface="Calibri"/>
                <a:cs typeface="Calibri"/>
              </a:rPr>
              <a:t>Fields </a:t>
            </a:r>
            <a:r>
              <a:rPr sz="2310" dirty="0">
                <a:solidFill>
                  <a:srgbClr val="4D4D4F"/>
                </a:solidFill>
                <a:latin typeface="Calibri"/>
                <a:cs typeface="Calibri"/>
              </a:rPr>
              <a:t>(e.g. </a:t>
            </a:r>
            <a:r>
              <a:rPr sz="2310" spc="-4" dirty="0">
                <a:solidFill>
                  <a:srgbClr val="4D4D4F"/>
                </a:solidFill>
                <a:latin typeface="Calibri"/>
                <a:cs typeface="Calibri"/>
              </a:rPr>
              <a:t>accepts=30925, active=1,</a:t>
            </a:r>
            <a:r>
              <a:rPr sz="2310" spc="58" dirty="0">
                <a:solidFill>
                  <a:srgbClr val="4D4D4F"/>
                </a:solidFill>
                <a:latin typeface="Calibri"/>
                <a:cs typeface="Calibri"/>
              </a:rPr>
              <a:t> </a:t>
            </a:r>
            <a:r>
              <a:rPr sz="2310" spc="-4" dirty="0">
                <a:solidFill>
                  <a:srgbClr val="4D4D4F"/>
                </a:solidFill>
                <a:latin typeface="Calibri"/>
                <a:cs typeface="Calibri"/>
              </a:rPr>
              <a:t>handled=30925)</a:t>
            </a:r>
            <a:endParaRPr sz="2310">
              <a:latin typeface="Calibri"/>
              <a:cs typeface="Calibri"/>
            </a:endParaRPr>
          </a:p>
        </p:txBody>
      </p:sp>
      <p:sp>
        <p:nvSpPr>
          <p:cNvPr id="7" name="object 7"/>
          <p:cNvSpPr/>
          <p:nvPr/>
        </p:nvSpPr>
        <p:spPr>
          <a:xfrm>
            <a:off x="1207008" y="2596211"/>
            <a:ext cx="2270998" cy="249365"/>
          </a:xfrm>
          <a:custGeom>
            <a:avLst/>
            <a:gdLst/>
            <a:ahLst/>
            <a:cxnLst/>
            <a:rect l="l" t="t" r="r" b="b"/>
            <a:pathLst>
              <a:path w="2752725" h="302260">
                <a:moveTo>
                  <a:pt x="0" y="301751"/>
                </a:moveTo>
                <a:lnTo>
                  <a:pt x="2752344" y="301751"/>
                </a:lnTo>
                <a:lnTo>
                  <a:pt x="2752344" y="0"/>
                </a:lnTo>
                <a:lnTo>
                  <a:pt x="0" y="0"/>
                </a:lnTo>
                <a:lnTo>
                  <a:pt x="0" y="301751"/>
                </a:lnTo>
                <a:close/>
              </a:path>
            </a:pathLst>
          </a:custGeom>
          <a:ln w="25400">
            <a:solidFill>
              <a:srgbClr val="FF0000"/>
            </a:solidFill>
          </a:ln>
        </p:spPr>
        <p:txBody>
          <a:bodyPr wrap="square" lIns="0" tIns="0" rIns="0" bIns="0" rtlCol="0"/>
          <a:lstStyle/>
          <a:p>
            <a:endParaRPr sz="1485"/>
          </a:p>
        </p:txBody>
      </p:sp>
      <p:sp>
        <p:nvSpPr>
          <p:cNvPr id="8" name="object 8"/>
          <p:cNvSpPr/>
          <p:nvPr/>
        </p:nvSpPr>
        <p:spPr>
          <a:xfrm>
            <a:off x="699059" y="3720215"/>
            <a:ext cx="8510874" cy="788432"/>
          </a:xfrm>
          <a:custGeom>
            <a:avLst/>
            <a:gdLst/>
            <a:ahLst/>
            <a:cxnLst/>
            <a:rect l="l" t="t" r="r" b="b"/>
            <a:pathLst>
              <a:path w="10316210" h="955675">
                <a:moveTo>
                  <a:pt x="0" y="955065"/>
                </a:moveTo>
                <a:lnTo>
                  <a:pt x="10316083" y="955065"/>
                </a:lnTo>
                <a:lnTo>
                  <a:pt x="10316083" y="0"/>
                </a:lnTo>
                <a:lnTo>
                  <a:pt x="0" y="0"/>
                </a:lnTo>
                <a:lnTo>
                  <a:pt x="0" y="955065"/>
                </a:lnTo>
                <a:close/>
              </a:path>
            </a:pathLst>
          </a:custGeom>
          <a:ln w="25399">
            <a:solidFill>
              <a:srgbClr val="FF0000"/>
            </a:solidFill>
          </a:ln>
        </p:spPr>
        <p:txBody>
          <a:bodyPr wrap="square" lIns="0" tIns="0" rIns="0" bIns="0" rtlCol="0"/>
          <a:lstStyle/>
          <a:p>
            <a:endParaRPr sz="1485"/>
          </a:p>
        </p:txBody>
      </p:sp>
    </p:spTree>
    <p:extLst>
      <p:ext uri="{BB962C8B-B14F-4D97-AF65-F5344CB8AC3E}">
        <p14:creationId xmlns:p14="http://schemas.microsoft.com/office/powerpoint/2010/main" val="35653729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876222" y="6292639"/>
            <a:ext cx="958692" cy="322843"/>
          </a:xfrm>
          <a:prstGeom prst="rect">
            <a:avLst/>
          </a:prstGeom>
          <a:blipFill>
            <a:blip r:embed="rId2" cstate="print"/>
            <a:stretch>
              <a:fillRect/>
            </a:stretch>
          </a:blipFill>
        </p:spPr>
        <p:txBody>
          <a:bodyPr wrap="square" lIns="0" tIns="0" rIns="0" bIns="0" rtlCol="0"/>
          <a:lstStyle/>
          <a:p>
            <a:endParaRPr sz="1485"/>
          </a:p>
        </p:txBody>
      </p:sp>
      <p:sp>
        <p:nvSpPr>
          <p:cNvPr id="3" name="object 3"/>
          <p:cNvSpPr/>
          <p:nvPr/>
        </p:nvSpPr>
        <p:spPr>
          <a:xfrm>
            <a:off x="639998" y="2091195"/>
            <a:ext cx="8569861" cy="2416950"/>
          </a:xfrm>
          <a:prstGeom prst="rect">
            <a:avLst/>
          </a:prstGeom>
          <a:blipFill>
            <a:blip r:embed="rId3" cstate="print"/>
            <a:stretch>
              <a:fillRect/>
            </a:stretch>
          </a:blipFill>
        </p:spPr>
        <p:txBody>
          <a:bodyPr wrap="square" lIns="0" tIns="0" rIns="0" bIns="0" rtlCol="0"/>
          <a:lstStyle/>
          <a:p>
            <a:endParaRPr sz="1485"/>
          </a:p>
        </p:txBody>
      </p:sp>
      <p:sp>
        <p:nvSpPr>
          <p:cNvPr id="4" name="object 4"/>
          <p:cNvSpPr/>
          <p:nvPr/>
        </p:nvSpPr>
        <p:spPr>
          <a:xfrm>
            <a:off x="636067" y="2087319"/>
            <a:ext cx="8577930" cy="2425017"/>
          </a:xfrm>
          <a:custGeom>
            <a:avLst/>
            <a:gdLst/>
            <a:ahLst/>
            <a:cxnLst/>
            <a:rect l="l" t="t" r="r" b="b"/>
            <a:pathLst>
              <a:path w="10397490" h="2939415">
                <a:moveTo>
                  <a:pt x="0" y="2939161"/>
                </a:moveTo>
                <a:lnTo>
                  <a:pt x="10397236" y="2939161"/>
                </a:lnTo>
                <a:lnTo>
                  <a:pt x="10397236" y="0"/>
                </a:lnTo>
                <a:lnTo>
                  <a:pt x="0" y="0"/>
                </a:lnTo>
                <a:lnTo>
                  <a:pt x="0" y="2939161"/>
                </a:lnTo>
                <a:close/>
              </a:path>
            </a:pathLst>
          </a:custGeom>
          <a:ln w="9524">
            <a:solidFill>
              <a:srgbClr val="343434"/>
            </a:solidFill>
          </a:ln>
        </p:spPr>
        <p:txBody>
          <a:bodyPr wrap="square" lIns="0" tIns="0" rIns="0" bIns="0" rtlCol="0"/>
          <a:lstStyle/>
          <a:p>
            <a:endParaRPr sz="1485"/>
          </a:p>
        </p:txBody>
      </p:sp>
      <p:sp>
        <p:nvSpPr>
          <p:cNvPr id="5" name="object 5"/>
          <p:cNvSpPr txBox="1">
            <a:spLocks noGrp="1"/>
          </p:cNvSpPr>
          <p:nvPr>
            <p:ph type="title"/>
          </p:nvPr>
        </p:nvSpPr>
        <p:spPr>
          <a:xfrm>
            <a:off x="541037" y="291776"/>
            <a:ext cx="2882883" cy="507831"/>
          </a:xfrm>
          <a:prstGeom prst="rect">
            <a:avLst/>
          </a:prstGeom>
        </p:spPr>
        <p:txBody>
          <a:bodyPr vert="horz" wrap="square" lIns="0" tIns="0" rIns="0" bIns="0" rtlCol="0" anchor="ctr">
            <a:spAutoFit/>
          </a:bodyPr>
          <a:lstStyle/>
          <a:p>
            <a:pPr marL="10478"/>
            <a:r>
              <a:rPr sz="3300" spc="-9" dirty="0">
                <a:solidFill>
                  <a:srgbClr val="D6181F"/>
                </a:solidFill>
              </a:rPr>
              <a:t>InfluxDB</a:t>
            </a:r>
            <a:r>
              <a:rPr sz="3300" spc="-42" dirty="0">
                <a:solidFill>
                  <a:srgbClr val="D6181F"/>
                </a:solidFill>
              </a:rPr>
              <a:t> </a:t>
            </a:r>
            <a:r>
              <a:rPr sz="3300" spc="-9" dirty="0">
                <a:solidFill>
                  <a:srgbClr val="D6181F"/>
                </a:solidFill>
              </a:rPr>
              <a:t>Schema</a:t>
            </a:r>
            <a:endParaRPr sz="3300" dirty="0"/>
          </a:p>
        </p:txBody>
      </p:sp>
      <p:sp>
        <p:nvSpPr>
          <p:cNvPr id="6" name="object 6"/>
          <p:cNvSpPr txBox="1"/>
          <p:nvPr/>
        </p:nvSpPr>
        <p:spPr>
          <a:xfrm>
            <a:off x="695370" y="4577086"/>
            <a:ext cx="6759036" cy="1639936"/>
          </a:xfrm>
          <a:prstGeom prst="rect">
            <a:avLst/>
          </a:prstGeom>
        </p:spPr>
        <p:txBody>
          <a:bodyPr vert="horz" wrap="square" lIns="0" tIns="0" rIns="0" bIns="0" rtlCol="0">
            <a:spAutoFit/>
          </a:bodyPr>
          <a:lstStyle/>
          <a:p>
            <a:pPr marL="387668" indent="-377190">
              <a:buClr>
                <a:srgbClr val="D6181F"/>
              </a:buClr>
              <a:buFont typeface="Arial"/>
              <a:buChar char="•"/>
              <a:tabLst>
                <a:tab pos="387144" algn="l"/>
                <a:tab pos="388191" algn="l"/>
              </a:tabLst>
            </a:pPr>
            <a:r>
              <a:rPr sz="2310" spc="-9" dirty="0">
                <a:solidFill>
                  <a:srgbClr val="6E83FF"/>
                </a:solidFill>
                <a:latin typeface="Calibri"/>
                <a:cs typeface="Calibri"/>
              </a:rPr>
              <a:t>Measurements </a:t>
            </a:r>
            <a:r>
              <a:rPr sz="2310" dirty="0">
                <a:solidFill>
                  <a:srgbClr val="6E83FF"/>
                </a:solidFill>
                <a:latin typeface="Calibri"/>
                <a:cs typeface="Calibri"/>
              </a:rPr>
              <a:t>(e.g. </a:t>
            </a:r>
            <a:r>
              <a:rPr sz="2310" spc="-4" dirty="0">
                <a:solidFill>
                  <a:srgbClr val="6E83FF"/>
                </a:solidFill>
                <a:latin typeface="Calibri"/>
                <a:cs typeface="Calibri"/>
              </a:rPr>
              <a:t>cpu, mem, </a:t>
            </a:r>
            <a:r>
              <a:rPr sz="2310" spc="-9" dirty="0">
                <a:solidFill>
                  <a:srgbClr val="6E83FF"/>
                </a:solidFill>
                <a:latin typeface="Calibri"/>
                <a:cs typeface="Calibri"/>
              </a:rPr>
              <a:t>disk, net,</a:t>
            </a:r>
            <a:r>
              <a:rPr sz="2310" spc="95" dirty="0">
                <a:solidFill>
                  <a:srgbClr val="6E83FF"/>
                </a:solidFill>
                <a:latin typeface="Calibri"/>
                <a:cs typeface="Calibri"/>
              </a:rPr>
              <a:t> </a:t>
            </a:r>
            <a:r>
              <a:rPr sz="2310" spc="-9" dirty="0">
                <a:solidFill>
                  <a:srgbClr val="6E83FF"/>
                </a:solidFill>
                <a:latin typeface="Calibri"/>
                <a:cs typeface="Calibri"/>
              </a:rPr>
              <a:t>nginx)</a:t>
            </a:r>
            <a:endParaRPr sz="2310">
              <a:latin typeface="Calibri"/>
              <a:cs typeface="Calibri"/>
            </a:endParaRPr>
          </a:p>
          <a:p>
            <a:pPr marL="387668" indent="-377190">
              <a:spcBef>
                <a:spcPts val="553"/>
              </a:spcBef>
              <a:buClr>
                <a:srgbClr val="D6181F"/>
              </a:buClr>
              <a:buFont typeface="Arial"/>
              <a:buChar char="•"/>
              <a:tabLst>
                <a:tab pos="387144" algn="l"/>
                <a:tab pos="388191" algn="l"/>
              </a:tabLst>
            </a:pPr>
            <a:r>
              <a:rPr sz="2310" spc="-12" dirty="0">
                <a:solidFill>
                  <a:srgbClr val="4D4D4F"/>
                </a:solidFill>
                <a:latin typeface="Calibri"/>
                <a:cs typeface="Calibri"/>
              </a:rPr>
              <a:t>Timestamp </a:t>
            </a:r>
            <a:r>
              <a:rPr sz="2310" spc="-4" dirty="0">
                <a:solidFill>
                  <a:srgbClr val="4D4D4F"/>
                </a:solidFill>
                <a:latin typeface="Calibri"/>
                <a:cs typeface="Calibri"/>
              </a:rPr>
              <a:t>(nano</a:t>
            </a:r>
            <a:r>
              <a:rPr sz="2310" spc="-12" dirty="0">
                <a:solidFill>
                  <a:srgbClr val="4D4D4F"/>
                </a:solidFill>
                <a:latin typeface="Calibri"/>
                <a:cs typeface="Calibri"/>
              </a:rPr>
              <a:t> </a:t>
            </a:r>
            <a:r>
              <a:rPr sz="2310" spc="-9" dirty="0">
                <a:solidFill>
                  <a:srgbClr val="4D4D4F"/>
                </a:solidFill>
                <a:latin typeface="Calibri"/>
                <a:cs typeface="Calibri"/>
              </a:rPr>
              <a:t>second)</a:t>
            </a:r>
            <a:endParaRPr sz="2310">
              <a:latin typeface="Calibri"/>
              <a:cs typeface="Calibri"/>
            </a:endParaRPr>
          </a:p>
          <a:p>
            <a:pPr marL="387668" indent="-377190">
              <a:spcBef>
                <a:spcPts val="549"/>
              </a:spcBef>
              <a:buClr>
                <a:srgbClr val="D6181F"/>
              </a:buClr>
              <a:buFont typeface="Arial"/>
              <a:buChar char="•"/>
              <a:tabLst>
                <a:tab pos="387144" algn="l"/>
                <a:tab pos="388191" algn="l"/>
              </a:tabLst>
            </a:pPr>
            <a:r>
              <a:rPr sz="2310" spc="-50" dirty="0">
                <a:solidFill>
                  <a:srgbClr val="4D4D4F"/>
                </a:solidFill>
                <a:latin typeface="Calibri"/>
                <a:cs typeface="Calibri"/>
              </a:rPr>
              <a:t>Tags </a:t>
            </a:r>
            <a:r>
              <a:rPr sz="2310" dirty="0">
                <a:solidFill>
                  <a:srgbClr val="4D4D4F"/>
                </a:solidFill>
                <a:latin typeface="Calibri"/>
                <a:cs typeface="Calibri"/>
              </a:rPr>
              <a:t>(e.g. </a:t>
            </a:r>
            <a:r>
              <a:rPr sz="2310" spc="-9" dirty="0">
                <a:solidFill>
                  <a:srgbClr val="4D4D4F"/>
                </a:solidFill>
                <a:latin typeface="Calibri"/>
                <a:cs typeface="Calibri"/>
              </a:rPr>
              <a:t>app=atom-apigw</a:t>
            </a:r>
            <a:r>
              <a:rPr sz="2310" spc="103" dirty="0">
                <a:solidFill>
                  <a:srgbClr val="4D4D4F"/>
                </a:solidFill>
                <a:latin typeface="Calibri"/>
                <a:cs typeface="Calibri"/>
              </a:rPr>
              <a:t> </a:t>
            </a:r>
            <a:r>
              <a:rPr sz="2310" spc="-9" dirty="0">
                <a:solidFill>
                  <a:srgbClr val="4D4D4F"/>
                </a:solidFill>
                <a:latin typeface="Calibri"/>
                <a:cs typeface="Calibri"/>
              </a:rPr>
              <a:t>namespace=alpha)</a:t>
            </a:r>
            <a:endParaRPr sz="2310">
              <a:latin typeface="Calibri"/>
              <a:cs typeface="Calibri"/>
            </a:endParaRPr>
          </a:p>
          <a:p>
            <a:pPr marL="387668" indent="-377190">
              <a:spcBef>
                <a:spcPts val="553"/>
              </a:spcBef>
              <a:buClr>
                <a:srgbClr val="D6181F"/>
              </a:buClr>
              <a:buFont typeface="Arial"/>
              <a:buChar char="•"/>
              <a:tabLst>
                <a:tab pos="387144" algn="l"/>
                <a:tab pos="388191" algn="l"/>
              </a:tabLst>
            </a:pPr>
            <a:r>
              <a:rPr sz="2310" spc="-9" dirty="0">
                <a:solidFill>
                  <a:srgbClr val="4D4D4F"/>
                </a:solidFill>
                <a:latin typeface="Calibri"/>
                <a:cs typeface="Calibri"/>
              </a:rPr>
              <a:t>Fields </a:t>
            </a:r>
            <a:r>
              <a:rPr sz="2310" dirty="0">
                <a:solidFill>
                  <a:srgbClr val="4D4D4F"/>
                </a:solidFill>
                <a:latin typeface="Calibri"/>
                <a:cs typeface="Calibri"/>
              </a:rPr>
              <a:t>(e.g. </a:t>
            </a:r>
            <a:r>
              <a:rPr sz="2310" spc="-4" dirty="0">
                <a:solidFill>
                  <a:srgbClr val="4D4D4F"/>
                </a:solidFill>
                <a:latin typeface="Calibri"/>
                <a:cs typeface="Calibri"/>
              </a:rPr>
              <a:t>accepts=30925, active=1,</a:t>
            </a:r>
            <a:r>
              <a:rPr sz="2310" spc="58" dirty="0">
                <a:solidFill>
                  <a:srgbClr val="4D4D4F"/>
                </a:solidFill>
                <a:latin typeface="Calibri"/>
                <a:cs typeface="Calibri"/>
              </a:rPr>
              <a:t> </a:t>
            </a:r>
            <a:r>
              <a:rPr sz="2310" spc="-4" dirty="0">
                <a:solidFill>
                  <a:srgbClr val="4D4D4F"/>
                </a:solidFill>
                <a:latin typeface="Calibri"/>
                <a:cs typeface="Calibri"/>
              </a:rPr>
              <a:t>handled=30925)</a:t>
            </a:r>
            <a:endParaRPr sz="2310">
              <a:latin typeface="Calibri"/>
              <a:cs typeface="Calibri"/>
            </a:endParaRPr>
          </a:p>
        </p:txBody>
      </p:sp>
      <p:sp>
        <p:nvSpPr>
          <p:cNvPr id="7" name="object 7"/>
          <p:cNvSpPr/>
          <p:nvPr/>
        </p:nvSpPr>
        <p:spPr>
          <a:xfrm>
            <a:off x="639998" y="3109148"/>
            <a:ext cx="1208580" cy="315373"/>
          </a:xfrm>
          <a:custGeom>
            <a:avLst/>
            <a:gdLst/>
            <a:ahLst/>
            <a:cxnLst/>
            <a:rect l="l" t="t" r="r" b="b"/>
            <a:pathLst>
              <a:path w="1464945" h="382269">
                <a:moveTo>
                  <a:pt x="0" y="381812"/>
                </a:moveTo>
                <a:lnTo>
                  <a:pt x="1464564" y="381812"/>
                </a:lnTo>
                <a:lnTo>
                  <a:pt x="1464564" y="0"/>
                </a:lnTo>
                <a:lnTo>
                  <a:pt x="0" y="0"/>
                </a:lnTo>
                <a:lnTo>
                  <a:pt x="0" y="381812"/>
                </a:lnTo>
                <a:close/>
              </a:path>
            </a:pathLst>
          </a:custGeom>
          <a:ln w="25400">
            <a:solidFill>
              <a:srgbClr val="FF0000"/>
            </a:solidFill>
          </a:ln>
        </p:spPr>
        <p:txBody>
          <a:bodyPr wrap="square" lIns="0" tIns="0" rIns="0" bIns="0" rtlCol="0"/>
          <a:lstStyle/>
          <a:p>
            <a:endParaRPr sz="1485"/>
          </a:p>
        </p:txBody>
      </p:sp>
      <p:sp>
        <p:nvSpPr>
          <p:cNvPr id="9" name="object 9"/>
          <p:cNvSpPr txBox="1"/>
          <p:nvPr/>
        </p:nvSpPr>
        <p:spPr>
          <a:xfrm>
            <a:off x="908106" y="6413017"/>
            <a:ext cx="1485710" cy="115416"/>
          </a:xfrm>
          <a:prstGeom prst="rect">
            <a:avLst/>
          </a:prstGeom>
        </p:spPr>
        <p:txBody>
          <a:bodyPr vert="horz" wrap="square" lIns="0" tIns="0" rIns="0" bIns="0" rtlCol="0">
            <a:spAutoFit/>
          </a:bodyPr>
          <a:lstStyle/>
          <a:p>
            <a:pPr marL="10478">
              <a:lnSpc>
                <a:spcPts val="915"/>
              </a:lnSpc>
            </a:pPr>
            <a:r>
              <a:rPr sz="867" dirty="0">
                <a:solidFill>
                  <a:srgbClr val="7E7E7E"/>
                </a:solidFill>
                <a:latin typeface="Calibri"/>
                <a:cs typeface="Calibri"/>
              </a:rPr>
              <a:t>Copyright </a:t>
            </a:r>
            <a:r>
              <a:rPr sz="867" spc="4" dirty="0">
                <a:solidFill>
                  <a:srgbClr val="7E7E7E"/>
                </a:solidFill>
                <a:latin typeface="Calibri"/>
                <a:cs typeface="Calibri"/>
              </a:rPr>
              <a:t>2016 Trend Micro</a:t>
            </a:r>
            <a:r>
              <a:rPr sz="867" spc="-12" dirty="0">
                <a:solidFill>
                  <a:srgbClr val="7E7E7E"/>
                </a:solidFill>
                <a:latin typeface="Calibri"/>
                <a:cs typeface="Calibri"/>
              </a:rPr>
              <a:t> </a:t>
            </a:r>
            <a:r>
              <a:rPr sz="867" dirty="0">
                <a:solidFill>
                  <a:srgbClr val="7E7E7E"/>
                </a:solidFill>
                <a:latin typeface="Calibri"/>
                <a:cs typeface="Calibri"/>
              </a:rPr>
              <a:t>Inc.</a:t>
            </a:r>
            <a:endParaRPr sz="867">
              <a:latin typeface="Calibri"/>
              <a:cs typeface="Calibri"/>
            </a:endParaRPr>
          </a:p>
        </p:txBody>
      </p:sp>
    </p:spTree>
    <p:extLst>
      <p:ext uri="{BB962C8B-B14F-4D97-AF65-F5344CB8AC3E}">
        <p14:creationId xmlns:p14="http://schemas.microsoft.com/office/powerpoint/2010/main" val="3283893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39998" y="2091195"/>
            <a:ext cx="8569861" cy="2416950"/>
          </a:xfrm>
          <a:prstGeom prst="rect">
            <a:avLst/>
          </a:prstGeom>
          <a:blipFill>
            <a:blip r:embed="rId2" cstate="print"/>
            <a:stretch>
              <a:fillRect/>
            </a:stretch>
          </a:blipFill>
        </p:spPr>
        <p:txBody>
          <a:bodyPr wrap="square" lIns="0" tIns="0" rIns="0" bIns="0" rtlCol="0"/>
          <a:lstStyle/>
          <a:p>
            <a:endParaRPr sz="1485"/>
          </a:p>
        </p:txBody>
      </p:sp>
      <p:sp>
        <p:nvSpPr>
          <p:cNvPr id="4" name="object 4"/>
          <p:cNvSpPr/>
          <p:nvPr/>
        </p:nvSpPr>
        <p:spPr>
          <a:xfrm>
            <a:off x="636067" y="2087319"/>
            <a:ext cx="8577930" cy="2425017"/>
          </a:xfrm>
          <a:custGeom>
            <a:avLst/>
            <a:gdLst/>
            <a:ahLst/>
            <a:cxnLst/>
            <a:rect l="l" t="t" r="r" b="b"/>
            <a:pathLst>
              <a:path w="10397490" h="2939415">
                <a:moveTo>
                  <a:pt x="0" y="2939161"/>
                </a:moveTo>
                <a:lnTo>
                  <a:pt x="10397236" y="2939161"/>
                </a:lnTo>
                <a:lnTo>
                  <a:pt x="10397236" y="0"/>
                </a:lnTo>
                <a:lnTo>
                  <a:pt x="0" y="0"/>
                </a:lnTo>
                <a:lnTo>
                  <a:pt x="0" y="2939161"/>
                </a:lnTo>
                <a:close/>
              </a:path>
            </a:pathLst>
          </a:custGeom>
          <a:ln w="9524">
            <a:solidFill>
              <a:srgbClr val="343434"/>
            </a:solidFill>
          </a:ln>
        </p:spPr>
        <p:txBody>
          <a:bodyPr wrap="square" lIns="0" tIns="0" rIns="0" bIns="0" rtlCol="0"/>
          <a:lstStyle/>
          <a:p>
            <a:endParaRPr sz="1485"/>
          </a:p>
        </p:txBody>
      </p:sp>
      <p:sp>
        <p:nvSpPr>
          <p:cNvPr id="5" name="object 5"/>
          <p:cNvSpPr txBox="1">
            <a:spLocks noGrp="1"/>
          </p:cNvSpPr>
          <p:nvPr>
            <p:ph type="title"/>
          </p:nvPr>
        </p:nvSpPr>
        <p:spPr>
          <a:xfrm>
            <a:off x="546117" y="307016"/>
            <a:ext cx="2882883" cy="507831"/>
          </a:xfrm>
          <a:prstGeom prst="rect">
            <a:avLst/>
          </a:prstGeom>
        </p:spPr>
        <p:txBody>
          <a:bodyPr vert="horz" wrap="square" lIns="0" tIns="0" rIns="0" bIns="0" rtlCol="0" anchor="ctr">
            <a:spAutoFit/>
          </a:bodyPr>
          <a:lstStyle/>
          <a:p>
            <a:pPr marL="10478"/>
            <a:r>
              <a:rPr sz="3300" spc="-9" dirty="0">
                <a:solidFill>
                  <a:srgbClr val="D6181F"/>
                </a:solidFill>
              </a:rPr>
              <a:t>InfluxDB</a:t>
            </a:r>
            <a:r>
              <a:rPr sz="3300" spc="-42" dirty="0">
                <a:solidFill>
                  <a:srgbClr val="D6181F"/>
                </a:solidFill>
              </a:rPr>
              <a:t> </a:t>
            </a:r>
            <a:r>
              <a:rPr sz="3300" spc="-9" dirty="0">
                <a:solidFill>
                  <a:srgbClr val="D6181F"/>
                </a:solidFill>
              </a:rPr>
              <a:t>Schema</a:t>
            </a:r>
            <a:endParaRPr sz="3300" dirty="0"/>
          </a:p>
        </p:txBody>
      </p:sp>
      <p:sp>
        <p:nvSpPr>
          <p:cNvPr id="6" name="object 6"/>
          <p:cNvSpPr txBox="1"/>
          <p:nvPr/>
        </p:nvSpPr>
        <p:spPr>
          <a:xfrm>
            <a:off x="695370" y="4577086"/>
            <a:ext cx="6759036" cy="1639936"/>
          </a:xfrm>
          <a:prstGeom prst="rect">
            <a:avLst/>
          </a:prstGeom>
        </p:spPr>
        <p:txBody>
          <a:bodyPr vert="horz" wrap="square" lIns="0" tIns="0" rIns="0" bIns="0" rtlCol="0">
            <a:spAutoFit/>
          </a:bodyPr>
          <a:lstStyle/>
          <a:p>
            <a:pPr marL="387668" indent="-377190">
              <a:buClr>
                <a:srgbClr val="D6181F"/>
              </a:buClr>
              <a:buFont typeface="Arial"/>
              <a:buChar char="•"/>
              <a:tabLst>
                <a:tab pos="387144" algn="l"/>
                <a:tab pos="388191" algn="l"/>
              </a:tabLst>
            </a:pPr>
            <a:r>
              <a:rPr sz="2310" spc="-9" dirty="0">
                <a:solidFill>
                  <a:srgbClr val="4D4D4F"/>
                </a:solidFill>
                <a:latin typeface="Calibri"/>
                <a:cs typeface="Calibri"/>
              </a:rPr>
              <a:t>Measurements </a:t>
            </a:r>
            <a:r>
              <a:rPr sz="2310" dirty="0">
                <a:solidFill>
                  <a:srgbClr val="4D4D4F"/>
                </a:solidFill>
                <a:latin typeface="Calibri"/>
                <a:cs typeface="Calibri"/>
              </a:rPr>
              <a:t>(e.g. </a:t>
            </a:r>
            <a:r>
              <a:rPr sz="2310" spc="-4" dirty="0">
                <a:solidFill>
                  <a:srgbClr val="4D4D4F"/>
                </a:solidFill>
                <a:latin typeface="Calibri"/>
                <a:cs typeface="Calibri"/>
              </a:rPr>
              <a:t>cpu, mem, </a:t>
            </a:r>
            <a:r>
              <a:rPr sz="2310" spc="-9" dirty="0">
                <a:solidFill>
                  <a:srgbClr val="4D4D4F"/>
                </a:solidFill>
                <a:latin typeface="Calibri"/>
                <a:cs typeface="Calibri"/>
              </a:rPr>
              <a:t>disk, net,</a:t>
            </a:r>
            <a:r>
              <a:rPr sz="2310" spc="95" dirty="0">
                <a:solidFill>
                  <a:srgbClr val="4D4D4F"/>
                </a:solidFill>
                <a:latin typeface="Calibri"/>
                <a:cs typeface="Calibri"/>
              </a:rPr>
              <a:t> </a:t>
            </a:r>
            <a:r>
              <a:rPr sz="2310" spc="-9" dirty="0">
                <a:solidFill>
                  <a:srgbClr val="4D4D4F"/>
                </a:solidFill>
                <a:latin typeface="Calibri"/>
                <a:cs typeface="Calibri"/>
              </a:rPr>
              <a:t>nginx)</a:t>
            </a:r>
            <a:endParaRPr sz="2310">
              <a:latin typeface="Calibri"/>
              <a:cs typeface="Calibri"/>
            </a:endParaRPr>
          </a:p>
          <a:p>
            <a:pPr marL="387668" indent="-377190">
              <a:spcBef>
                <a:spcPts val="553"/>
              </a:spcBef>
              <a:buClr>
                <a:srgbClr val="D6181F"/>
              </a:buClr>
              <a:buFont typeface="Arial"/>
              <a:buChar char="•"/>
              <a:tabLst>
                <a:tab pos="387144" algn="l"/>
                <a:tab pos="388191" algn="l"/>
              </a:tabLst>
            </a:pPr>
            <a:r>
              <a:rPr sz="2310" spc="-12" dirty="0">
                <a:solidFill>
                  <a:srgbClr val="6E83FF"/>
                </a:solidFill>
                <a:latin typeface="Calibri"/>
                <a:cs typeface="Calibri"/>
              </a:rPr>
              <a:t>Timestamp </a:t>
            </a:r>
            <a:r>
              <a:rPr sz="2310" spc="-4" dirty="0">
                <a:solidFill>
                  <a:srgbClr val="6E83FF"/>
                </a:solidFill>
                <a:latin typeface="Calibri"/>
                <a:cs typeface="Calibri"/>
              </a:rPr>
              <a:t>(nano</a:t>
            </a:r>
            <a:r>
              <a:rPr sz="2310" spc="-12" dirty="0">
                <a:solidFill>
                  <a:srgbClr val="6E83FF"/>
                </a:solidFill>
                <a:latin typeface="Calibri"/>
                <a:cs typeface="Calibri"/>
              </a:rPr>
              <a:t> </a:t>
            </a:r>
            <a:r>
              <a:rPr sz="2310" spc="-9" dirty="0">
                <a:solidFill>
                  <a:srgbClr val="6E83FF"/>
                </a:solidFill>
                <a:latin typeface="Calibri"/>
                <a:cs typeface="Calibri"/>
              </a:rPr>
              <a:t>second)</a:t>
            </a:r>
            <a:endParaRPr sz="2310">
              <a:latin typeface="Calibri"/>
              <a:cs typeface="Calibri"/>
            </a:endParaRPr>
          </a:p>
          <a:p>
            <a:pPr marL="387668" indent="-377190">
              <a:spcBef>
                <a:spcPts val="549"/>
              </a:spcBef>
              <a:buClr>
                <a:srgbClr val="D6181F"/>
              </a:buClr>
              <a:buFont typeface="Arial"/>
              <a:buChar char="•"/>
              <a:tabLst>
                <a:tab pos="387144" algn="l"/>
                <a:tab pos="388191" algn="l"/>
              </a:tabLst>
            </a:pPr>
            <a:r>
              <a:rPr sz="2310" spc="-50" dirty="0">
                <a:solidFill>
                  <a:srgbClr val="4D4D4F"/>
                </a:solidFill>
                <a:latin typeface="Calibri"/>
                <a:cs typeface="Calibri"/>
              </a:rPr>
              <a:t>Tags </a:t>
            </a:r>
            <a:r>
              <a:rPr sz="2310" dirty="0">
                <a:solidFill>
                  <a:srgbClr val="4D4D4F"/>
                </a:solidFill>
                <a:latin typeface="Calibri"/>
                <a:cs typeface="Calibri"/>
              </a:rPr>
              <a:t>(e.g. </a:t>
            </a:r>
            <a:r>
              <a:rPr sz="2310" spc="-9" dirty="0">
                <a:solidFill>
                  <a:srgbClr val="4D4D4F"/>
                </a:solidFill>
                <a:latin typeface="Calibri"/>
                <a:cs typeface="Calibri"/>
              </a:rPr>
              <a:t>app=atom-apigw</a:t>
            </a:r>
            <a:r>
              <a:rPr sz="2310" spc="103" dirty="0">
                <a:solidFill>
                  <a:srgbClr val="4D4D4F"/>
                </a:solidFill>
                <a:latin typeface="Calibri"/>
                <a:cs typeface="Calibri"/>
              </a:rPr>
              <a:t> </a:t>
            </a:r>
            <a:r>
              <a:rPr sz="2310" spc="-9" dirty="0">
                <a:solidFill>
                  <a:srgbClr val="4D4D4F"/>
                </a:solidFill>
                <a:latin typeface="Calibri"/>
                <a:cs typeface="Calibri"/>
              </a:rPr>
              <a:t>namespace=alpha)</a:t>
            </a:r>
            <a:endParaRPr sz="2310">
              <a:latin typeface="Calibri"/>
              <a:cs typeface="Calibri"/>
            </a:endParaRPr>
          </a:p>
          <a:p>
            <a:pPr marL="387668" indent="-377190">
              <a:spcBef>
                <a:spcPts val="553"/>
              </a:spcBef>
              <a:buClr>
                <a:srgbClr val="D6181F"/>
              </a:buClr>
              <a:buFont typeface="Arial"/>
              <a:buChar char="•"/>
              <a:tabLst>
                <a:tab pos="387144" algn="l"/>
                <a:tab pos="388191" algn="l"/>
              </a:tabLst>
            </a:pPr>
            <a:r>
              <a:rPr sz="2310" spc="-9" dirty="0">
                <a:solidFill>
                  <a:srgbClr val="4D4D4F"/>
                </a:solidFill>
                <a:latin typeface="Calibri"/>
                <a:cs typeface="Calibri"/>
              </a:rPr>
              <a:t>Fields </a:t>
            </a:r>
            <a:r>
              <a:rPr sz="2310" dirty="0">
                <a:solidFill>
                  <a:srgbClr val="4D4D4F"/>
                </a:solidFill>
                <a:latin typeface="Calibri"/>
                <a:cs typeface="Calibri"/>
              </a:rPr>
              <a:t>(e.g. </a:t>
            </a:r>
            <a:r>
              <a:rPr sz="2310" spc="-4" dirty="0">
                <a:solidFill>
                  <a:srgbClr val="4D4D4F"/>
                </a:solidFill>
                <a:latin typeface="Calibri"/>
                <a:cs typeface="Calibri"/>
              </a:rPr>
              <a:t>accepts=30925, active=1,</a:t>
            </a:r>
            <a:r>
              <a:rPr sz="2310" spc="58" dirty="0">
                <a:solidFill>
                  <a:srgbClr val="4D4D4F"/>
                </a:solidFill>
                <a:latin typeface="Calibri"/>
                <a:cs typeface="Calibri"/>
              </a:rPr>
              <a:t> </a:t>
            </a:r>
            <a:r>
              <a:rPr sz="2310" spc="-4" dirty="0">
                <a:solidFill>
                  <a:srgbClr val="4D4D4F"/>
                </a:solidFill>
                <a:latin typeface="Calibri"/>
                <a:cs typeface="Calibri"/>
              </a:rPr>
              <a:t>handled=30925)</a:t>
            </a:r>
            <a:endParaRPr sz="2310">
              <a:latin typeface="Calibri"/>
              <a:cs typeface="Calibri"/>
            </a:endParaRPr>
          </a:p>
        </p:txBody>
      </p:sp>
      <p:sp>
        <p:nvSpPr>
          <p:cNvPr id="7" name="object 7"/>
          <p:cNvSpPr/>
          <p:nvPr/>
        </p:nvSpPr>
        <p:spPr>
          <a:xfrm>
            <a:off x="639998" y="3438601"/>
            <a:ext cx="1261491" cy="1069753"/>
          </a:xfrm>
          <a:custGeom>
            <a:avLst/>
            <a:gdLst/>
            <a:ahLst/>
            <a:cxnLst/>
            <a:rect l="l" t="t" r="r" b="b"/>
            <a:pathLst>
              <a:path w="1529080" h="1296670">
                <a:moveTo>
                  <a:pt x="0" y="1296415"/>
                </a:moveTo>
                <a:lnTo>
                  <a:pt x="1528571" y="1296415"/>
                </a:lnTo>
                <a:lnTo>
                  <a:pt x="1528571" y="0"/>
                </a:lnTo>
                <a:lnTo>
                  <a:pt x="0" y="0"/>
                </a:lnTo>
                <a:lnTo>
                  <a:pt x="0" y="1296415"/>
                </a:lnTo>
                <a:close/>
              </a:path>
            </a:pathLst>
          </a:custGeom>
          <a:ln w="25400">
            <a:solidFill>
              <a:srgbClr val="FF0000"/>
            </a:solidFill>
          </a:ln>
        </p:spPr>
        <p:txBody>
          <a:bodyPr wrap="square" lIns="0" tIns="0" rIns="0" bIns="0" rtlCol="0"/>
          <a:lstStyle/>
          <a:p>
            <a:endParaRPr sz="1485"/>
          </a:p>
        </p:txBody>
      </p:sp>
    </p:spTree>
    <p:extLst>
      <p:ext uri="{BB962C8B-B14F-4D97-AF65-F5344CB8AC3E}">
        <p14:creationId xmlns:p14="http://schemas.microsoft.com/office/powerpoint/2010/main" val="25563723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39998" y="2091195"/>
            <a:ext cx="8569861" cy="2416950"/>
          </a:xfrm>
          <a:prstGeom prst="rect">
            <a:avLst/>
          </a:prstGeom>
          <a:blipFill>
            <a:blip r:embed="rId2" cstate="print"/>
            <a:stretch>
              <a:fillRect/>
            </a:stretch>
          </a:blipFill>
        </p:spPr>
        <p:txBody>
          <a:bodyPr wrap="square" lIns="0" tIns="0" rIns="0" bIns="0" rtlCol="0"/>
          <a:lstStyle/>
          <a:p>
            <a:endParaRPr sz="1485"/>
          </a:p>
        </p:txBody>
      </p:sp>
      <p:sp>
        <p:nvSpPr>
          <p:cNvPr id="4" name="object 4"/>
          <p:cNvSpPr txBox="1">
            <a:spLocks noGrp="1"/>
          </p:cNvSpPr>
          <p:nvPr>
            <p:ph type="title"/>
          </p:nvPr>
        </p:nvSpPr>
        <p:spPr>
          <a:xfrm>
            <a:off x="725850" y="228600"/>
            <a:ext cx="2882883" cy="507831"/>
          </a:xfrm>
          <a:prstGeom prst="rect">
            <a:avLst/>
          </a:prstGeom>
        </p:spPr>
        <p:txBody>
          <a:bodyPr vert="horz" wrap="square" lIns="0" tIns="0" rIns="0" bIns="0" rtlCol="0" anchor="ctr">
            <a:spAutoFit/>
          </a:bodyPr>
          <a:lstStyle/>
          <a:p>
            <a:pPr marL="10478"/>
            <a:r>
              <a:rPr sz="3300" spc="-9" dirty="0">
                <a:solidFill>
                  <a:srgbClr val="D6181F"/>
                </a:solidFill>
              </a:rPr>
              <a:t>InfluxDB</a:t>
            </a:r>
            <a:r>
              <a:rPr sz="3300" spc="-42" dirty="0">
                <a:solidFill>
                  <a:srgbClr val="D6181F"/>
                </a:solidFill>
              </a:rPr>
              <a:t> </a:t>
            </a:r>
            <a:r>
              <a:rPr sz="3300" spc="-9" dirty="0">
                <a:solidFill>
                  <a:srgbClr val="D6181F"/>
                </a:solidFill>
              </a:rPr>
              <a:t>Schema</a:t>
            </a:r>
            <a:endParaRPr sz="3300" dirty="0"/>
          </a:p>
        </p:txBody>
      </p:sp>
      <p:sp>
        <p:nvSpPr>
          <p:cNvPr id="5" name="object 5"/>
          <p:cNvSpPr txBox="1"/>
          <p:nvPr/>
        </p:nvSpPr>
        <p:spPr>
          <a:xfrm>
            <a:off x="695370" y="4577086"/>
            <a:ext cx="6759036" cy="1639936"/>
          </a:xfrm>
          <a:prstGeom prst="rect">
            <a:avLst/>
          </a:prstGeom>
        </p:spPr>
        <p:txBody>
          <a:bodyPr vert="horz" wrap="square" lIns="0" tIns="0" rIns="0" bIns="0" rtlCol="0">
            <a:spAutoFit/>
          </a:bodyPr>
          <a:lstStyle/>
          <a:p>
            <a:pPr marL="387668" indent="-377190">
              <a:buClr>
                <a:srgbClr val="D6181F"/>
              </a:buClr>
              <a:buFont typeface="Arial"/>
              <a:buChar char="•"/>
              <a:tabLst>
                <a:tab pos="387144" algn="l"/>
                <a:tab pos="388191" algn="l"/>
              </a:tabLst>
            </a:pPr>
            <a:r>
              <a:rPr sz="2310" spc="-9" dirty="0">
                <a:solidFill>
                  <a:srgbClr val="4D4D4F"/>
                </a:solidFill>
                <a:latin typeface="Calibri"/>
                <a:cs typeface="Calibri"/>
              </a:rPr>
              <a:t>Measurements </a:t>
            </a:r>
            <a:r>
              <a:rPr sz="2310" dirty="0">
                <a:solidFill>
                  <a:srgbClr val="4D4D4F"/>
                </a:solidFill>
                <a:latin typeface="Calibri"/>
                <a:cs typeface="Calibri"/>
              </a:rPr>
              <a:t>(e.g. </a:t>
            </a:r>
            <a:r>
              <a:rPr sz="2310" spc="-4" dirty="0">
                <a:solidFill>
                  <a:srgbClr val="4D4D4F"/>
                </a:solidFill>
                <a:latin typeface="Calibri"/>
                <a:cs typeface="Calibri"/>
              </a:rPr>
              <a:t>cpu, mem, </a:t>
            </a:r>
            <a:r>
              <a:rPr sz="2310" spc="-9" dirty="0">
                <a:solidFill>
                  <a:srgbClr val="4D4D4F"/>
                </a:solidFill>
                <a:latin typeface="Calibri"/>
                <a:cs typeface="Calibri"/>
              </a:rPr>
              <a:t>disk, net,</a:t>
            </a:r>
            <a:r>
              <a:rPr sz="2310" spc="95" dirty="0">
                <a:solidFill>
                  <a:srgbClr val="4D4D4F"/>
                </a:solidFill>
                <a:latin typeface="Calibri"/>
                <a:cs typeface="Calibri"/>
              </a:rPr>
              <a:t> </a:t>
            </a:r>
            <a:r>
              <a:rPr sz="2310" spc="-9" dirty="0">
                <a:solidFill>
                  <a:srgbClr val="4D4D4F"/>
                </a:solidFill>
                <a:latin typeface="Calibri"/>
                <a:cs typeface="Calibri"/>
              </a:rPr>
              <a:t>nginx)</a:t>
            </a:r>
            <a:endParaRPr sz="2310">
              <a:latin typeface="Calibri"/>
              <a:cs typeface="Calibri"/>
            </a:endParaRPr>
          </a:p>
          <a:p>
            <a:pPr marL="387668" indent="-377190">
              <a:spcBef>
                <a:spcPts val="553"/>
              </a:spcBef>
              <a:buClr>
                <a:srgbClr val="D6181F"/>
              </a:buClr>
              <a:buFont typeface="Arial"/>
              <a:buChar char="•"/>
              <a:tabLst>
                <a:tab pos="387144" algn="l"/>
                <a:tab pos="388191" algn="l"/>
              </a:tabLst>
            </a:pPr>
            <a:r>
              <a:rPr sz="2310" spc="-12" dirty="0">
                <a:solidFill>
                  <a:srgbClr val="4D4D4F"/>
                </a:solidFill>
                <a:latin typeface="Calibri"/>
                <a:cs typeface="Calibri"/>
              </a:rPr>
              <a:t>Timestamp </a:t>
            </a:r>
            <a:r>
              <a:rPr sz="2310" spc="-4" dirty="0">
                <a:solidFill>
                  <a:srgbClr val="4D4D4F"/>
                </a:solidFill>
                <a:latin typeface="Calibri"/>
                <a:cs typeface="Calibri"/>
              </a:rPr>
              <a:t>(nano</a:t>
            </a:r>
            <a:r>
              <a:rPr sz="2310" spc="-12" dirty="0">
                <a:solidFill>
                  <a:srgbClr val="4D4D4F"/>
                </a:solidFill>
                <a:latin typeface="Calibri"/>
                <a:cs typeface="Calibri"/>
              </a:rPr>
              <a:t> </a:t>
            </a:r>
            <a:r>
              <a:rPr sz="2310" spc="-9" dirty="0">
                <a:solidFill>
                  <a:srgbClr val="4D4D4F"/>
                </a:solidFill>
                <a:latin typeface="Calibri"/>
                <a:cs typeface="Calibri"/>
              </a:rPr>
              <a:t>second)</a:t>
            </a:r>
            <a:endParaRPr sz="2310">
              <a:latin typeface="Calibri"/>
              <a:cs typeface="Calibri"/>
            </a:endParaRPr>
          </a:p>
          <a:p>
            <a:pPr marL="387668" indent="-377190">
              <a:spcBef>
                <a:spcPts val="549"/>
              </a:spcBef>
              <a:buClr>
                <a:srgbClr val="D6181F"/>
              </a:buClr>
              <a:buFont typeface="Arial"/>
              <a:buChar char="•"/>
              <a:tabLst>
                <a:tab pos="387144" algn="l"/>
                <a:tab pos="388191" algn="l"/>
              </a:tabLst>
            </a:pPr>
            <a:r>
              <a:rPr sz="2310" spc="-50" dirty="0">
                <a:solidFill>
                  <a:srgbClr val="6E83FF"/>
                </a:solidFill>
                <a:latin typeface="Calibri"/>
                <a:cs typeface="Calibri"/>
              </a:rPr>
              <a:t>Tags </a:t>
            </a:r>
            <a:r>
              <a:rPr sz="2310" dirty="0">
                <a:solidFill>
                  <a:srgbClr val="6E83FF"/>
                </a:solidFill>
                <a:latin typeface="Calibri"/>
                <a:cs typeface="Calibri"/>
              </a:rPr>
              <a:t>(e.g. </a:t>
            </a:r>
            <a:r>
              <a:rPr sz="2310" spc="-9" dirty="0">
                <a:solidFill>
                  <a:srgbClr val="6E83FF"/>
                </a:solidFill>
                <a:latin typeface="Calibri"/>
                <a:cs typeface="Calibri"/>
              </a:rPr>
              <a:t>app=atom-apigw</a:t>
            </a:r>
            <a:r>
              <a:rPr sz="2310" spc="103" dirty="0">
                <a:solidFill>
                  <a:srgbClr val="6E83FF"/>
                </a:solidFill>
                <a:latin typeface="Calibri"/>
                <a:cs typeface="Calibri"/>
              </a:rPr>
              <a:t> </a:t>
            </a:r>
            <a:r>
              <a:rPr sz="2310" spc="-9" dirty="0">
                <a:solidFill>
                  <a:srgbClr val="6E83FF"/>
                </a:solidFill>
                <a:latin typeface="Calibri"/>
                <a:cs typeface="Calibri"/>
              </a:rPr>
              <a:t>namespace=alpha)</a:t>
            </a:r>
            <a:endParaRPr sz="2310">
              <a:latin typeface="Calibri"/>
              <a:cs typeface="Calibri"/>
            </a:endParaRPr>
          </a:p>
          <a:p>
            <a:pPr marL="387668" indent="-377190">
              <a:spcBef>
                <a:spcPts val="553"/>
              </a:spcBef>
              <a:buClr>
                <a:srgbClr val="D6181F"/>
              </a:buClr>
              <a:buFont typeface="Arial"/>
              <a:buChar char="•"/>
              <a:tabLst>
                <a:tab pos="387144" algn="l"/>
                <a:tab pos="388191" algn="l"/>
              </a:tabLst>
            </a:pPr>
            <a:r>
              <a:rPr sz="2310" spc="-9" dirty="0">
                <a:solidFill>
                  <a:srgbClr val="4D4D4F"/>
                </a:solidFill>
                <a:latin typeface="Calibri"/>
                <a:cs typeface="Calibri"/>
              </a:rPr>
              <a:t>Fields </a:t>
            </a:r>
            <a:r>
              <a:rPr sz="2310" dirty="0">
                <a:solidFill>
                  <a:srgbClr val="4D4D4F"/>
                </a:solidFill>
                <a:latin typeface="Calibri"/>
                <a:cs typeface="Calibri"/>
              </a:rPr>
              <a:t>(e.g. </a:t>
            </a:r>
            <a:r>
              <a:rPr sz="2310" spc="-4" dirty="0">
                <a:solidFill>
                  <a:srgbClr val="4D4D4F"/>
                </a:solidFill>
                <a:latin typeface="Calibri"/>
                <a:cs typeface="Calibri"/>
              </a:rPr>
              <a:t>accepts=30925, active=1,</a:t>
            </a:r>
            <a:r>
              <a:rPr sz="2310" spc="58" dirty="0">
                <a:solidFill>
                  <a:srgbClr val="4D4D4F"/>
                </a:solidFill>
                <a:latin typeface="Calibri"/>
                <a:cs typeface="Calibri"/>
              </a:rPr>
              <a:t> </a:t>
            </a:r>
            <a:r>
              <a:rPr sz="2310" spc="-4" dirty="0">
                <a:solidFill>
                  <a:srgbClr val="4D4D4F"/>
                </a:solidFill>
                <a:latin typeface="Calibri"/>
                <a:cs typeface="Calibri"/>
              </a:rPr>
              <a:t>handled=30925)</a:t>
            </a:r>
            <a:endParaRPr sz="2310">
              <a:latin typeface="Calibri"/>
              <a:cs typeface="Calibri"/>
            </a:endParaRPr>
          </a:p>
        </p:txBody>
      </p:sp>
      <p:graphicFrame>
        <p:nvGraphicFramePr>
          <p:cNvPr id="6" name="object 6"/>
          <p:cNvGraphicFramePr>
            <a:graphicFrameLocks noGrp="1"/>
          </p:cNvGraphicFramePr>
          <p:nvPr/>
        </p:nvGraphicFramePr>
        <p:xfrm>
          <a:off x="632140" y="2083389"/>
          <a:ext cx="8577717" cy="2424807"/>
        </p:xfrm>
        <a:graphic>
          <a:graphicData uri="http://schemas.openxmlformats.org/drawingml/2006/table">
            <a:tbl>
              <a:tblPr firstRow="1" bandRow="1">
                <a:tableStyleId>{2D5ABB26-0587-4C30-8999-92F81FD0307C}</a:tableStyleId>
              </a:tblPr>
              <a:tblGrid>
                <a:gridCol w="2392767">
                  <a:extLst>
                    <a:ext uri="{9D8B030D-6E8A-4147-A177-3AD203B41FA5}">
                      <a16:colId xmlns:a16="http://schemas.microsoft.com/office/drawing/2014/main" val="20000"/>
                    </a:ext>
                  </a:extLst>
                </a:gridCol>
                <a:gridCol w="652507">
                  <a:extLst>
                    <a:ext uri="{9D8B030D-6E8A-4147-A177-3AD203B41FA5}">
                      <a16:colId xmlns:a16="http://schemas.microsoft.com/office/drawing/2014/main" val="20001"/>
                    </a:ext>
                  </a:extLst>
                </a:gridCol>
                <a:gridCol w="710406">
                  <a:extLst>
                    <a:ext uri="{9D8B030D-6E8A-4147-A177-3AD203B41FA5}">
                      <a16:colId xmlns:a16="http://schemas.microsoft.com/office/drawing/2014/main" val="20002"/>
                    </a:ext>
                  </a:extLst>
                </a:gridCol>
                <a:gridCol w="660051">
                  <a:extLst>
                    <a:ext uri="{9D8B030D-6E8A-4147-A177-3AD203B41FA5}">
                      <a16:colId xmlns:a16="http://schemas.microsoft.com/office/drawing/2014/main" val="20003"/>
                    </a:ext>
                  </a:extLst>
                </a:gridCol>
                <a:gridCol w="84271">
                  <a:extLst>
                    <a:ext uri="{9D8B030D-6E8A-4147-A177-3AD203B41FA5}">
                      <a16:colId xmlns:a16="http://schemas.microsoft.com/office/drawing/2014/main" val="20004"/>
                    </a:ext>
                  </a:extLst>
                </a:gridCol>
                <a:gridCol w="1577910">
                  <a:extLst>
                    <a:ext uri="{9D8B030D-6E8A-4147-A177-3AD203B41FA5}">
                      <a16:colId xmlns:a16="http://schemas.microsoft.com/office/drawing/2014/main" val="20005"/>
                    </a:ext>
                  </a:extLst>
                </a:gridCol>
                <a:gridCol w="2499805">
                  <a:extLst>
                    <a:ext uri="{9D8B030D-6E8A-4147-A177-3AD203B41FA5}">
                      <a16:colId xmlns:a16="http://schemas.microsoft.com/office/drawing/2014/main" val="20006"/>
                    </a:ext>
                  </a:extLst>
                </a:gridCol>
              </a:tblGrid>
              <a:tr h="1356626">
                <a:tc gridSpan="7">
                  <a:txBody>
                    <a:bodyPr/>
                    <a:lstStyle/>
                    <a:p>
                      <a:endParaRPr sz="2300">
                        <a:latin typeface="Calibri"/>
                        <a:cs typeface="Calibri"/>
                      </a:endParaRPr>
                    </a:p>
                  </a:txBody>
                  <a:tcPr marL="0" marR="0" marT="0" marB="0">
                    <a:lnL w="9524">
                      <a:solidFill>
                        <a:srgbClr val="343434"/>
                      </a:solidFill>
                      <a:prstDash val="solid"/>
                    </a:lnL>
                    <a:lnR w="9524">
                      <a:solidFill>
                        <a:srgbClr val="343434"/>
                      </a:solidFill>
                      <a:prstDash val="solid"/>
                    </a:lnR>
                    <a:lnT w="9524">
                      <a:solidFill>
                        <a:srgbClr val="343434"/>
                      </a:solidFill>
                      <a:prstDash val="solid"/>
                    </a:lnT>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1068181">
                <a:tc>
                  <a:txBody>
                    <a:bodyPr/>
                    <a:lstStyle/>
                    <a:p>
                      <a:endParaRPr sz="2300">
                        <a:latin typeface="Calibri"/>
                        <a:cs typeface="Calibri"/>
                      </a:endParaRPr>
                    </a:p>
                  </a:txBody>
                  <a:tcPr marL="0" marR="0" marT="0" marB="0">
                    <a:lnL w="9524">
                      <a:solidFill>
                        <a:srgbClr val="343434"/>
                      </a:solidFill>
                      <a:prstDash val="solid"/>
                    </a:lnL>
                    <a:lnR w="25400">
                      <a:solidFill>
                        <a:srgbClr val="FF0000"/>
                      </a:solidFill>
                      <a:prstDash val="solid"/>
                    </a:lnR>
                    <a:lnB w="9524">
                      <a:solidFill>
                        <a:srgbClr val="343434"/>
                      </a:solidFill>
                      <a:prstDash val="solid"/>
                    </a:lnB>
                  </a:tcPr>
                </a:tc>
                <a:tc>
                  <a:txBody>
                    <a:bodyPr/>
                    <a:lstStyle/>
                    <a:p>
                      <a:endParaRPr sz="2300">
                        <a:latin typeface="Calibri"/>
                        <a:cs typeface="Calibri"/>
                      </a:endParaRPr>
                    </a:p>
                  </a:txBody>
                  <a:tcPr marL="0" marR="0" marT="0" marB="0">
                    <a:lnL w="25400">
                      <a:solidFill>
                        <a:srgbClr val="FF0000"/>
                      </a:solidFill>
                      <a:prstDash val="solid"/>
                    </a:lnL>
                    <a:lnR w="25400">
                      <a:solidFill>
                        <a:srgbClr val="FF0000"/>
                      </a:solidFill>
                      <a:prstDash val="solid"/>
                    </a:lnR>
                    <a:lnT w="25400">
                      <a:solidFill>
                        <a:srgbClr val="FF0000"/>
                      </a:solidFill>
                      <a:prstDash val="solid"/>
                    </a:lnT>
                    <a:lnB w="25400">
                      <a:solidFill>
                        <a:srgbClr val="FF0000"/>
                      </a:solidFill>
                      <a:prstDash val="solid"/>
                    </a:lnB>
                  </a:tcPr>
                </a:tc>
                <a:tc>
                  <a:txBody>
                    <a:bodyPr/>
                    <a:lstStyle/>
                    <a:p>
                      <a:endParaRPr sz="2300">
                        <a:latin typeface="Calibri"/>
                        <a:cs typeface="Calibri"/>
                      </a:endParaRPr>
                    </a:p>
                  </a:txBody>
                  <a:tcPr marL="0" marR="0" marT="0" marB="0">
                    <a:lnL w="25400">
                      <a:solidFill>
                        <a:srgbClr val="FF0000"/>
                      </a:solidFill>
                      <a:prstDash val="solid"/>
                    </a:lnL>
                    <a:lnR w="25400">
                      <a:solidFill>
                        <a:srgbClr val="FF0000"/>
                      </a:solidFill>
                      <a:prstDash val="solid"/>
                    </a:lnR>
                    <a:lnB w="9524">
                      <a:solidFill>
                        <a:srgbClr val="343434"/>
                      </a:solidFill>
                      <a:prstDash val="solid"/>
                    </a:lnB>
                  </a:tcPr>
                </a:tc>
                <a:tc>
                  <a:txBody>
                    <a:bodyPr/>
                    <a:lstStyle/>
                    <a:p>
                      <a:endParaRPr sz="2300">
                        <a:latin typeface="Calibri"/>
                        <a:cs typeface="Calibri"/>
                      </a:endParaRPr>
                    </a:p>
                  </a:txBody>
                  <a:tcPr marL="0" marR="0" marT="0" marB="0">
                    <a:lnL w="25400">
                      <a:solidFill>
                        <a:srgbClr val="FF0000"/>
                      </a:solidFill>
                      <a:prstDash val="solid"/>
                    </a:lnL>
                    <a:lnR w="25400">
                      <a:solidFill>
                        <a:srgbClr val="FF0000"/>
                      </a:solidFill>
                      <a:prstDash val="solid"/>
                    </a:lnR>
                    <a:lnT w="25400">
                      <a:solidFill>
                        <a:srgbClr val="FF0000"/>
                      </a:solidFill>
                      <a:prstDash val="solid"/>
                    </a:lnT>
                    <a:lnB w="25400">
                      <a:solidFill>
                        <a:srgbClr val="FF0000"/>
                      </a:solidFill>
                      <a:prstDash val="solid"/>
                    </a:lnB>
                  </a:tcPr>
                </a:tc>
                <a:tc>
                  <a:txBody>
                    <a:bodyPr/>
                    <a:lstStyle/>
                    <a:p>
                      <a:endParaRPr sz="2300">
                        <a:latin typeface="Calibri"/>
                        <a:cs typeface="Calibri"/>
                      </a:endParaRPr>
                    </a:p>
                  </a:txBody>
                  <a:tcPr marL="0" marR="0" marT="0" marB="0">
                    <a:lnL w="25400">
                      <a:solidFill>
                        <a:srgbClr val="FF0000"/>
                      </a:solidFill>
                      <a:prstDash val="solid"/>
                    </a:lnL>
                    <a:lnR w="25400">
                      <a:solidFill>
                        <a:srgbClr val="FF0000"/>
                      </a:solidFill>
                      <a:prstDash val="solid"/>
                    </a:lnR>
                    <a:lnB w="9524">
                      <a:solidFill>
                        <a:srgbClr val="343434"/>
                      </a:solidFill>
                      <a:prstDash val="solid"/>
                    </a:lnB>
                  </a:tcPr>
                </a:tc>
                <a:tc>
                  <a:txBody>
                    <a:bodyPr/>
                    <a:lstStyle/>
                    <a:p>
                      <a:endParaRPr sz="2300">
                        <a:latin typeface="Calibri"/>
                        <a:cs typeface="Calibri"/>
                      </a:endParaRPr>
                    </a:p>
                  </a:txBody>
                  <a:tcPr marL="0" marR="0" marT="0" marB="0">
                    <a:lnL w="25400">
                      <a:solidFill>
                        <a:srgbClr val="FF0000"/>
                      </a:solidFill>
                      <a:prstDash val="solid"/>
                    </a:lnL>
                    <a:lnR w="25400">
                      <a:solidFill>
                        <a:srgbClr val="FF0000"/>
                      </a:solidFill>
                      <a:prstDash val="solid"/>
                    </a:lnR>
                    <a:lnT w="25400">
                      <a:solidFill>
                        <a:srgbClr val="FF0000"/>
                      </a:solidFill>
                      <a:prstDash val="solid"/>
                    </a:lnT>
                    <a:lnB w="25400">
                      <a:solidFill>
                        <a:srgbClr val="FF0000"/>
                      </a:solidFill>
                      <a:prstDash val="solid"/>
                    </a:lnB>
                  </a:tcPr>
                </a:tc>
                <a:tc>
                  <a:txBody>
                    <a:bodyPr/>
                    <a:lstStyle/>
                    <a:p>
                      <a:endParaRPr sz="2300">
                        <a:latin typeface="Calibri"/>
                        <a:cs typeface="Calibri"/>
                      </a:endParaRPr>
                    </a:p>
                  </a:txBody>
                  <a:tcPr marL="0" marR="0" marT="0" marB="0">
                    <a:lnL w="25400">
                      <a:solidFill>
                        <a:srgbClr val="FF0000"/>
                      </a:solidFill>
                      <a:prstDash val="solid"/>
                    </a:lnL>
                    <a:lnR w="9524">
                      <a:solidFill>
                        <a:srgbClr val="343434"/>
                      </a:solidFill>
                      <a:prstDash val="solid"/>
                    </a:lnR>
                    <a:lnB w="9524">
                      <a:solidFill>
                        <a:srgbClr val="343434"/>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202778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39998" y="2091195"/>
            <a:ext cx="8569861" cy="2416950"/>
          </a:xfrm>
          <a:prstGeom prst="rect">
            <a:avLst/>
          </a:prstGeom>
          <a:blipFill>
            <a:blip r:embed="rId2" cstate="print"/>
            <a:stretch>
              <a:fillRect/>
            </a:stretch>
          </a:blipFill>
        </p:spPr>
        <p:txBody>
          <a:bodyPr wrap="square" lIns="0" tIns="0" rIns="0" bIns="0" rtlCol="0"/>
          <a:lstStyle/>
          <a:p>
            <a:endParaRPr sz="1485"/>
          </a:p>
        </p:txBody>
      </p:sp>
      <p:sp>
        <p:nvSpPr>
          <p:cNvPr id="4" name="object 4"/>
          <p:cNvSpPr txBox="1">
            <a:spLocks noGrp="1"/>
          </p:cNvSpPr>
          <p:nvPr>
            <p:ph type="title"/>
          </p:nvPr>
        </p:nvSpPr>
        <p:spPr>
          <a:xfrm>
            <a:off x="457200" y="278575"/>
            <a:ext cx="2882883" cy="507831"/>
          </a:xfrm>
          <a:prstGeom prst="rect">
            <a:avLst/>
          </a:prstGeom>
        </p:spPr>
        <p:txBody>
          <a:bodyPr vert="horz" wrap="square" lIns="0" tIns="0" rIns="0" bIns="0" rtlCol="0" anchor="ctr">
            <a:spAutoFit/>
          </a:bodyPr>
          <a:lstStyle/>
          <a:p>
            <a:pPr marL="10478"/>
            <a:r>
              <a:rPr sz="3300" spc="-9" dirty="0">
                <a:solidFill>
                  <a:srgbClr val="D6181F"/>
                </a:solidFill>
              </a:rPr>
              <a:t>InfluxDB</a:t>
            </a:r>
            <a:r>
              <a:rPr sz="3300" spc="-42" dirty="0">
                <a:solidFill>
                  <a:srgbClr val="D6181F"/>
                </a:solidFill>
              </a:rPr>
              <a:t> </a:t>
            </a:r>
            <a:r>
              <a:rPr sz="3300" spc="-9" dirty="0">
                <a:solidFill>
                  <a:srgbClr val="D6181F"/>
                </a:solidFill>
              </a:rPr>
              <a:t>Schema</a:t>
            </a:r>
            <a:endParaRPr sz="3300" dirty="0"/>
          </a:p>
        </p:txBody>
      </p:sp>
      <p:sp>
        <p:nvSpPr>
          <p:cNvPr id="5" name="object 5"/>
          <p:cNvSpPr txBox="1"/>
          <p:nvPr/>
        </p:nvSpPr>
        <p:spPr>
          <a:xfrm>
            <a:off x="695370" y="4577086"/>
            <a:ext cx="6759036" cy="1639936"/>
          </a:xfrm>
          <a:prstGeom prst="rect">
            <a:avLst/>
          </a:prstGeom>
        </p:spPr>
        <p:txBody>
          <a:bodyPr vert="horz" wrap="square" lIns="0" tIns="0" rIns="0" bIns="0" rtlCol="0">
            <a:spAutoFit/>
          </a:bodyPr>
          <a:lstStyle/>
          <a:p>
            <a:pPr marL="387668" indent="-377190">
              <a:buClr>
                <a:srgbClr val="D6181F"/>
              </a:buClr>
              <a:buFont typeface="Arial"/>
              <a:buChar char="•"/>
              <a:tabLst>
                <a:tab pos="387144" algn="l"/>
                <a:tab pos="388191" algn="l"/>
              </a:tabLst>
            </a:pPr>
            <a:r>
              <a:rPr sz="2310" spc="-9" dirty="0">
                <a:solidFill>
                  <a:srgbClr val="4D4D4F"/>
                </a:solidFill>
                <a:latin typeface="Calibri"/>
                <a:cs typeface="Calibri"/>
              </a:rPr>
              <a:t>Measurements </a:t>
            </a:r>
            <a:r>
              <a:rPr sz="2310" dirty="0">
                <a:solidFill>
                  <a:srgbClr val="4D4D4F"/>
                </a:solidFill>
                <a:latin typeface="Calibri"/>
                <a:cs typeface="Calibri"/>
              </a:rPr>
              <a:t>(e.g. </a:t>
            </a:r>
            <a:r>
              <a:rPr sz="2310" spc="-4" dirty="0">
                <a:solidFill>
                  <a:srgbClr val="4D4D4F"/>
                </a:solidFill>
                <a:latin typeface="Calibri"/>
                <a:cs typeface="Calibri"/>
              </a:rPr>
              <a:t>cpu, mem, </a:t>
            </a:r>
            <a:r>
              <a:rPr sz="2310" spc="-9" dirty="0">
                <a:solidFill>
                  <a:srgbClr val="4D4D4F"/>
                </a:solidFill>
                <a:latin typeface="Calibri"/>
                <a:cs typeface="Calibri"/>
              </a:rPr>
              <a:t>disk, net,</a:t>
            </a:r>
            <a:r>
              <a:rPr sz="2310" spc="95" dirty="0">
                <a:solidFill>
                  <a:srgbClr val="4D4D4F"/>
                </a:solidFill>
                <a:latin typeface="Calibri"/>
                <a:cs typeface="Calibri"/>
              </a:rPr>
              <a:t> </a:t>
            </a:r>
            <a:r>
              <a:rPr sz="2310" spc="-9" dirty="0">
                <a:solidFill>
                  <a:srgbClr val="4D4D4F"/>
                </a:solidFill>
                <a:latin typeface="Calibri"/>
                <a:cs typeface="Calibri"/>
              </a:rPr>
              <a:t>nginx)</a:t>
            </a:r>
            <a:endParaRPr sz="2310">
              <a:latin typeface="Calibri"/>
              <a:cs typeface="Calibri"/>
            </a:endParaRPr>
          </a:p>
          <a:p>
            <a:pPr marL="387668" indent="-377190">
              <a:spcBef>
                <a:spcPts val="553"/>
              </a:spcBef>
              <a:buClr>
                <a:srgbClr val="D6181F"/>
              </a:buClr>
              <a:buFont typeface="Arial"/>
              <a:buChar char="•"/>
              <a:tabLst>
                <a:tab pos="387144" algn="l"/>
                <a:tab pos="388191" algn="l"/>
              </a:tabLst>
            </a:pPr>
            <a:r>
              <a:rPr sz="2310" spc="-12" dirty="0">
                <a:solidFill>
                  <a:srgbClr val="4D4D4F"/>
                </a:solidFill>
                <a:latin typeface="Calibri"/>
                <a:cs typeface="Calibri"/>
              </a:rPr>
              <a:t>Timestamp </a:t>
            </a:r>
            <a:r>
              <a:rPr sz="2310" spc="-4" dirty="0">
                <a:solidFill>
                  <a:srgbClr val="4D4D4F"/>
                </a:solidFill>
                <a:latin typeface="Calibri"/>
                <a:cs typeface="Calibri"/>
              </a:rPr>
              <a:t>(nano</a:t>
            </a:r>
            <a:r>
              <a:rPr sz="2310" spc="-12" dirty="0">
                <a:solidFill>
                  <a:srgbClr val="4D4D4F"/>
                </a:solidFill>
                <a:latin typeface="Calibri"/>
                <a:cs typeface="Calibri"/>
              </a:rPr>
              <a:t> </a:t>
            </a:r>
            <a:r>
              <a:rPr sz="2310" spc="-9" dirty="0">
                <a:solidFill>
                  <a:srgbClr val="4D4D4F"/>
                </a:solidFill>
                <a:latin typeface="Calibri"/>
                <a:cs typeface="Calibri"/>
              </a:rPr>
              <a:t>second)</a:t>
            </a:r>
            <a:endParaRPr sz="2310">
              <a:latin typeface="Calibri"/>
              <a:cs typeface="Calibri"/>
            </a:endParaRPr>
          </a:p>
          <a:p>
            <a:pPr marL="387668" indent="-377190">
              <a:spcBef>
                <a:spcPts val="549"/>
              </a:spcBef>
              <a:buClr>
                <a:srgbClr val="D6181F"/>
              </a:buClr>
              <a:buFont typeface="Arial"/>
              <a:buChar char="•"/>
              <a:tabLst>
                <a:tab pos="387144" algn="l"/>
                <a:tab pos="388191" algn="l"/>
              </a:tabLst>
            </a:pPr>
            <a:r>
              <a:rPr sz="2310" spc="-50" dirty="0">
                <a:solidFill>
                  <a:srgbClr val="4D4D4F"/>
                </a:solidFill>
                <a:latin typeface="Calibri"/>
                <a:cs typeface="Calibri"/>
              </a:rPr>
              <a:t>Tags </a:t>
            </a:r>
            <a:r>
              <a:rPr sz="2310" dirty="0">
                <a:solidFill>
                  <a:srgbClr val="4D4D4F"/>
                </a:solidFill>
                <a:latin typeface="Calibri"/>
                <a:cs typeface="Calibri"/>
              </a:rPr>
              <a:t>(e.g. </a:t>
            </a:r>
            <a:r>
              <a:rPr sz="2310" spc="-9" dirty="0">
                <a:solidFill>
                  <a:srgbClr val="4D4D4F"/>
                </a:solidFill>
                <a:latin typeface="Calibri"/>
                <a:cs typeface="Calibri"/>
              </a:rPr>
              <a:t>app=atom-apigw</a:t>
            </a:r>
            <a:r>
              <a:rPr sz="2310" spc="103" dirty="0">
                <a:solidFill>
                  <a:srgbClr val="4D4D4F"/>
                </a:solidFill>
                <a:latin typeface="Calibri"/>
                <a:cs typeface="Calibri"/>
              </a:rPr>
              <a:t> </a:t>
            </a:r>
            <a:r>
              <a:rPr sz="2310" spc="-9" dirty="0">
                <a:solidFill>
                  <a:srgbClr val="4D4D4F"/>
                </a:solidFill>
                <a:latin typeface="Calibri"/>
                <a:cs typeface="Calibri"/>
              </a:rPr>
              <a:t>namespace=alpha)</a:t>
            </a:r>
            <a:endParaRPr sz="2310">
              <a:latin typeface="Calibri"/>
              <a:cs typeface="Calibri"/>
            </a:endParaRPr>
          </a:p>
          <a:p>
            <a:pPr marL="387668" indent="-377190">
              <a:spcBef>
                <a:spcPts val="553"/>
              </a:spcBef>
              <a:buClr>
                <a:srgbClr val="D6181F"/>
              </a:buClr>
              <a:buFont typeface="Arial"/>
              <a:buChar char="•"/>
              <a:tabLst>
                <a:tab pos="387144" algn="l"/>
                <a:tab pos="388191" algn="l"/>
              </a:tabLst>
            </a:pPr>
            <a:r>
              <a:rPr sz="2310" spc="-9" dirty="0">
                <a:solidFill>
                  <a:srgbClr val="6E83FF"/>
                </a:solidFill>
                <a:latin typeface="Calibri"/>
                <a:cs typeface="Calibri"/>
              </a:rPr>
              <a:t>Fields </a:t>
            </a:r>
            <a:r>
              <a:rPr sz="2310" dirty="0">
                <a:solidFill>
                  <a:srgbClr val="6E83FF"/>
                </a:solidFill>
                <a:latin typeface="Calibri"/>
                <a:cs typeface="Calibri"/>
              </a:rPr>
              <a:t>(e.g. </a:t>
            </a:r>
            <a:r>
              <a:rPr sz="2310" spc="-4" dirty="0">
                <a:solidFill>
                  <a:srgbClr val="6E83FF"/>
                </a:solidFill>
                <a:latin typeface="Calibri"/>
                <a:cs typeface="Calibri"/>
              </a:rPr>
              <a:t>accepts=30925, active=1,</a:t>
            </a:r>
            <a:r>
              <a:rPr sz="2310" spc="58" dirty="0">
                <a:solidFill>
                  <a:srgbClr val="6E83FF"/>
                </a:solidFill>
                <a:latin typeface="Calibri"/>
                <a:cs typeface="Calibri"/>
              </a:rPr>
              <a:t> </a:t>
            </a:r>
            <a:r>
              <a:rPr sz="2310" spc="-4" dirty="0">
                <a:solidFill>
                  <a:srgbClr val="6E83FF"/>
                </a:solidFill>
                <a:latin typeface="Calibri"/>
                <a:cs typeface="Calibri"/>
              </a:rPr>
              <a:t>handled=30925)</a:t>
            </a:r>
            <a:endParaRPr sz="2310">
              <a:latin typeface="Calibri"/>
              <a:cs typeface="Calibri"/>
            </a:endParaRPr>
          </a:p>
        </p:txBody>
      </p:sp>
      <p:graphicFrame>
        <p:nvGraphicFramePr>
          <p:cNvPr id="6" name="object 6"/>
          <p:cNvGraphicFramePr>
            <a:graphicFrameLocks noGrp="1"/>
          </p:cNvGraphicFramePr>
          <p:nvPr/>
        </p:nvGraphicFramePr>
        <p:xfrm>
          <a:off x="632139" y="2083389"/>
          <a:ext cx="8577718" cy="2424808"/>
        </p:xfrm>
        <a:graphic>
          <a:graphicData uri="http://schemas.openxmlformats.org/drawingml/2006/table">
            <a:tbl>
              <a:tblPr firstRow="1" bandRow="1">
                <a:tableStyleId>{2D5ABB26-0587-4C30-8999-92F81FD0307C}</a:tableStyleId>
              </a:tblPr>
              <a:tblGrid>
                <a:gridCol w="1363772">
                  <a:extLst>
                    <a:ext uri="{9D8B030D-6E8A-4147-A177-3AD203B41FA5}">
                      <a16:colId xmlns:a16="http://schemas.microsoft.com/office/drawing/2014/main" val="20000"/>
                    </a:ext>
                  </a:extLst>
                </a:gridCol>
                <a:gridCol w="1028985">
                  <a:extLst>
                    <a:ext uri="{9D8B030D-6E8A-4147-A177-3AD203B41FA5}">
                      <a16:colId xmlns:a16="http://schemas.microsoft.com/office/drawing/2014/main" val="20001"/>
                    </a:ext>
                  </a:extLst>
                </a:gridCol>
                <a:gridCol w="775869">
                  <a:extLst>
                    <a:ext uri="{9D8B030D-6E8A-4147-A177-3AD203B41FA5}">
                      <a16:colId xmlns:a16="http://schemas.microsoft.com/office/drawing/2014/main" val="20002"/>
                    </a:ext>
                  </a:extLst>
                </a:gridCol>
                <a:gridCol w="496602">
                  <a:extLst>
                    <a:ext uri="{9D8B030D-6E8A-4147-A177-3AD203B41FA5}">
                      <a16:colId xmlns:a16="http://schemas.microsoft.com/office/drawing/2014/main" val="20003"/>
                    </a:ext>
                  </a:extLst>
                </a:gridCol>
                <a:gridCol w="2642771">
                  <a:extLst>
                    <a:ext uri="{9D8B030D-6E8A-4147-A177-3AD203B41FA5}">
                      <a16:colId xmlns:a16="http://schemas.microsoft.com/office/drawing/2014/main" val="20004"/>
                    </a:ext>
                  </a:extLst>
                </a:gridCol>
                <a:gridCol w="2269719">
                  <a:extLst>
                    <a:ext uri="{9D8B030D-6E8A-4147-A177-3AD203B41FA5}">
                      <a16:colId xmlns:a16="http://schemas.microsoft.com/office/drawing/2014/main" val="20005"/>
                    </a:ext>
                  </a:extLst>
                </a:gridCol>
              </a:tblGrid>
              <a:tr h="1360713">
                <a:tc gridSpan="6">
                  <a:txBody>
                    <a:bodyPr/>
                    <a:lstStyle/>
                    <a:p>
                      <a:endParaRPr sz="2300">
                        <a:latin typeface="Calibri"/>
                        <a:cs typeface="Calibri"/>
                      </a:endParaRPr>
                    </a:p>
                  </a:txBody>
                  <a:tcPr marL="0" marR="0" marT="0" marB="0">
                    <a:lnL w="9524">
                      <a:solidFill>
                        <a:srgbClr val="343434"/>
                      </a:solidFill>
                      <a:prstDash val="solid"/>
                    </a:lnL>
                    <a:lnR w="9524">
                      <a:solidFill>
                        <a:srgbClr val="343434"/>
                      </a:solidFill>
                      <a:prstDash val="solid"/>
                    </a:lnR>
                    <a:lnT w="9524">
                      <a:solidFill>
                        <a:srgbClr val="343434"/>
                      </a:solidFill>
                      <a:prstDash val="solid"/>
                    </a:lnT>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1064095">
                <a:tc>
                  <a:txBody>
                    <a:bodyPr/>
                    <a:lstStyle/>
                    <a:p>
                      <a:endParaRPr sz="2300">
                        <a:latin typeface="Calibri"/>
                        <a:cs typeface="Calibri"/>
                      </a:endParaRPr>
                    </a:p>
                  </a:txBody>
                  <a:tcPr marL="0" marR="0" marT="0" marB="0">
                    <a:lnL w="9524">
                      <a:solidFill>
                        <a:srgbClr val="343434"/>
                      </a:solidFill>
                      <a:prstDash val="solid"/>
                    </a:lnL>
                    <a:lnR w="25400">
                      <a:solidFill>
                        <a:srgbClr val="FF0000"/>
                      </a:solidFill>
                      <a:prstDash val="solid"/>
                    </a:lnR>
                    <a:lnB w="9524">
                      <a:solidFill>
                        <a:srgbClr val="343434"/>
                      </a:solidFill>
                      <a:prstDash val="solid"/>
                    </a:lnB>
                  </a:tcPr>
                </a:tc>
                <a:tc>
                  <a:txBody>
                    <a:bodyPr/>
                    <a:lstStyle/>
                    <a:p>
                      <a:endParaRPr sz="2300">
                        <a:latin typeface="Calibri"/>
                        <a:cs typeface="Calibri"/>
                      </a:endParaRPr>
                    </a:p>
                  </a:txBody>
                  <a:tcPr marL="0" marR="0" marT="0" marB="0">
                    <a:lnL w="25400">
                      <a:solidFill>
                        <a:srgbClr val="FF0000"/>
                      </a:solidFill>
                      <a:prstDash val="solid"/>
                    </a:lnL>
                    <a:lnR w="25400">
                      <a:solidFill>
                        <a:srgbClr val="FF0000"/>
                      </a:solidFill>
                      <a:prstDash val="solid"/>
                    </a:lnR>
                    <a:lnT w="25400">
                      <a:solidFill>
                        <a:srgbClr val="FF0000"/>
                      </a:solidFill>
                      <a:prstDash val="solid"/>
                    </a:lnT>
                    <a:lnB w="25400">
                      <a:solidFill>
                        <a:srgbClr val="FF0000"/>
                      </a:solidFill>
                      <a:prstDash val="solid"/>
                    </a:lnB>
                  </a:tcPr>
                </a:tc>
                <a:tc>
                  <a:txBody>
                    <a:bodyPr/>
                    <a:lstStyle/>
                    <a:p>
                      <a:endParaRPr sz="2300">
                        <a:latin typeface="Calibri"/>
                        <a:cs typeface="Calibri"/>
                      </a:endParaRPr>
                    </a:p>
                  </a:txBody>
                  <a:tcPr marL="0" marR="0" marT="0" marB="0">
                    <a:lnL w="25400">
                      <a:solidFill>
                        <a:srgbClr val="FF0000"/>
                      </a:solidFill>
                      <a:prstDash val="solid"/>
                    </a:lnL>
                    <a:lnR w="25400">
                      <a:solidFill>
                        <a:srgbClr val="FF0000"/>
                      </a:solidFill>
                      <a:prstDash val="solid"/>
                    </a:lnR>
                    <a:lnB w="9524">
                      <a:solidFill>
                        <a:srgbClr val="343434"/>
                      </a:solidFill>
                      <a:prstDash val="solid"/>
                    </a:lnB>
                  </a:tcPr>
                </a:tc>
                <a:tc>
                  <a:txBody>
                    <a:bodyPr/>
                    <a:lstStyle/>
                    <a:p>
                      <a:endParaRPr sz="2300">
                        <a:latin typeface="Calibri"/>
                        <a:cs typeface="Calibri"/>
                      </a:endParaRPr>
                    </a:p>
                  </a:txBody>
                  <a:tcPr marL="0" marR="0" marT="0" marB="0">
                    <a:lnL w="25400">
                      <a:solidFill>
                        <a:srgbClr val="FF0000"/>
                      </a:solidFill>
                      <a:prstDash val="solid"/>
                    </a:lnL>
                    <a:lnR w="25400">
                      <a:solidFill>
                        <a:srgbClr val="FF0000"/>
                      </a:solidFill>
                      <a:prstDash val="solid"/>
                    </a:lnR>
                    <a:lnT w="25400">
                      <a:solidFill>
                        <a:srgbClr val="FF0000"/>
                      </a:solidFill>
                      <a:prstDash val="solid"/>
                    </a:lnT>
                    <a:lnB w="25400">
                      <a:solidFill>
                        <a:srgbClr val="FF0000"/>
                      </a:solidFill>
                      <a:prstDash val="solid"/>
                    </a:lnB>
                  </a:tcPr>
                </a:tc>
                <a:tc>
                  <a:txBody>
                    <a:bodyPr/>
                    <a:lstStyle/>
                    <a:p>
                      <a:endParaRPr sz="2300">
                        <a:latin typeface="Calibri"/>
                        <a:cs typeface="Calibri"/>
                      </a:endParaRPr>
                    </a:p>
                  </a:txBody>
                  <a:tcPr marL="0" marR="0" marT="0" marB="0">
                    <a:lnL w="25400">
                      <a:solidFill>
                        <a:srgbClr val="FF0000"/>
                      </a:solidFill>
                      <a:prstDash val="solid"/>
                    </a:lnL>
                    <a:lnR w="25400">
                      <a:solidFill>
                        <a:srgbClr val="FF0000"/>
                      </a:solidFill>
                      <a:prstDash val="solid"/>
                    </a:lnR>
                    <a:lnB w="9524">
                      <a:solidFill>
                        <a:srgbClr val="343434"/>
                      </a:solidFill>
                      <a:prstDash val="solid"/>
                    </a:lnB>
                  </a:tcPr>
                </a:tc>
                <a:tc>
                  <a:txBody>
                    <a:bodyPr/>
                    <a:lstStyle/>
                    <a:p>
                      <a:endParaRPr sz="2300">
                        <a:latin typeface="Calibri"/>
                        <a:cs typeface="Calibri"/>
                      </a:endParaRPr>
                    </a:p>
                  </a:txBody>
                  <a:tcPr marL="0" marR="0" marT="0" marB="0">
                    <a:lnL w="25400">
                      <a:solidFill>
                        <a:srgbClr val="FF0000"/>
                      </a:solidFill>
                      <a:prstDash val="solid"/>
                    </a:lnL>
                    <a:lnR w="25400">
                      <a:solidFill>
                        <a:srgbClr val="FF0000"/>
                      </a:solidFill>
                      <a:prstDash val="solid"/>
                    </a:lnR>
                    <a:lnT w="25400">
                      <a:solidFill>
                        <a:srgbClr val="FF0000"/>
                      </a:solidFill>
                      <a:prstDash val="solid"/>
                    </a:lnT>
                    <a:lnB w="25400">
                      <a:solidFill>
                        <a:srgbClr val="FF0000"/>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767781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Visualization</a:t>
            </a:r>
            <a:endParaRPr lang="en-US" dirty="0"/>
          </a:p>
        </p:txBody>
      </p:sp>
      <p:sp>
        <p:nvSpPr>
          <p:cNvPr id="5" name="Subtitle 4"/>
          <p:cNvSpPr>
            <a:spLocks noGrp="1"/>
          </p:cNvSpPr>
          <p:nvPr>
            <p:ph type="subTitle" idx="1"/>
          </p:nvPr>
        </p:nvSpPr>
        <p:spPr/>
        <p:txBody>
          <a:bodyPr/>
          <a:lstStyle/>
          <a:p>
            <a:r>
              <a:rPr lang="en-US" dirty="0" err="1" smtClean="0"/>
              <a:t>Grafana</a:t>
            </a:r>
            <a:endParaRPr lang="en-US" dirty="0"/>
          </a:p>
        </p:txBody>
      </p:sp>
    </p:spTree>
    <p:extLst>
      <p:ext uri="{BB962C8B-B14F-4D97-AF65-F5344CB8AC3E}">
        <p14:creationId xmlns:p14="http://schemas.microsoft.com/office/powerpoint/2010/main" val="6595775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82323" y="6371117"/>
            <a:ext cx="0" cy="202740"/>
          </a:xfrm>
          <a:custGeom>
            <a:avLst/>
            <a:gdLst/>
            <a:ahLst/>
            <a:cxnLst/>
            <a:rect l="l" t="t" r="r" b="b"/>
            <a:pathLst>
              <a:path h="245745">
                <a:moveTo>
                  <a:pt x="0" y="0"/>
                </a:moveTo>
                <a:lnTo>
                  <a:pt x="0" y="245529"/>
                </a:lnTo>
              </a:path>
            </a:pathLst>
          </a:custGeom>
          <a:ln w="12700">
            <a:solidFill>
              <a:srgbClr val="BBBDC0"/>
            </a:solidFill>
            <a:prstDash val="sysDot"/>
          </a:ln>
        </p:spPr>
        <p:txBody>
          <a:bodyPr wrap="square" lIns="0" tIns="0" rIns="0" bIns="0" rtlCol="0"/>
          <a:lstStyle/>
          <a:p>
            <a:endParaRPr sz="1485"/>
          </a:p>
        </p:txBody>
      </p:sp>
      <p:sp>
        <p:nvSpPr>
          <p:cNvPr id="3" name="object 3"/>
          <p:cNvSpPr txBox="1"/>
          <p:nvPr/>
        </p:nvSpPr>
        <p:spPr>
          <a:xfrm>
            <a:off x="0" y="1057275"/>
            <a:ext cx="10058400" cy="5757730"/>
          </a:xfrm>
          <a:prstGeom prst="rect">
            <a:avLst/>
          </a:prstGeom>
        </p:spPr>
        <p:txBody>
          <a:bodyPr vert="horz" wrap="square" lIns="0" tIns="0" rIns="0" bIns="0" rtlCol="0">
            <a:spAutoFit/>
          </a:bodyPr>
          <a:lstStyle/>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spcBef>
                <a:spcPts val="21"/>
              </a:spcBef>
            </a:pPr>
            <a:endParaRPr sz="1073">
              <a:latin typeface="Times New Roman"/>
              <a:cs typeface="Times New Roman"/>
            </a:endParaRPr>
          </a:p>
          <a:p>
            <a:pPr marL="502396">
              <a:tabLst>
                <a:tab pos="918353" algn="l"/>
              </a:tabLst>
            </a:pPr>
            <a:r>
              <a:rPr sz="867" spc="4" dirty="0">
                <a:solidFill>
                  <a:srgbClr val="7E7E7E"/>
                </a:solidFill>
                <a:latin typeface="Calibri"/>
                <a:cs typeface="Calibri"/>
              </a:rPr>
              <a:t>32	</a:t>
            </a:r>
            <a:r>
              <a:rPr sz="867" dirty="0">
                <a:solidFill>
                  <a:srgbClr val="7E7E7E"/>
                </a:solidFill>
                <a:latin typeface="Calibri"/>
                <a:cs typeface="Calibri"/>
              </a:rPr>
              <a:t>Copyright </a:t>
            </a:r>
            <a:r>
              <a:rPr sz="867" spc="4" dirty="0">
                <a:solidFill>
                  <a:srgbClr val="7E7E7E"/>
                </a:solidFill>
                <a:latin typeface="Calibri"/>
                <a:cs typeface="Calibri"/>
              </a:rPr>
              <a:t>2016 Trend Micro</a:t>
            </a:r>
            <a:r>
              <a:rPr sz="867" spc="-12" dirty="0">
                <a:solidFill>
                  <a:srgbClr val="7E7E7E"/>
                </a:solidFill>
                <a:latin typeface="Calibri"/>
                <a:cs typeface="Calibri"/>
              </a:rPr>
              <a:t> </a:t>
            </a:r>
            <a:r>
              <a:rPr sz="867" dirty="0">
                <a:solidFill>
                  <a:srgbClr val="7E7E7E"/>
                </a:solidFill>
                <a:latin typeface="Calibri"/>
                <a:cs typeface="Calibri"/>
              </a:rPr>
              <a:t>Inc.</a:t>
            </a:r>
            <a:endParaRPr sz="867">
              <a:latin typeface="Calibri"/>
              <a:cs typeface="Calibri"/>
            </a:endParaRPr>
          </a:p>
        </p:txBody>
      </p:sp>
      <p:sp>
        <p:nvSpPr>
          <p:cNvPr id="4" name="object 4"/>
          <p:cNvSpPr/>
          <p:nvPr/>
        </p:nvSpPr>
        <p:spPr>
          <a:xfrm>
            <a:off x="8876222" y="6292639"/>
            <a:ext cx="958692" cy="322843"/>
          </a:xfrm>
          <a:prstGeom prst="rect">
            <a:avLst/>
          </a:prstGeom>
          <a:blipFill>
            <a:blip r:embed="rId2" cstate="print"/>
            <a:stretch>
              <a:fillRect/>
            </a:stretch>
          </a:blipFill>
        </p:spPr>
        <p:txBody>
          <a:bodyPr wrap="square" lIns="0" tIns="0" rIns="0" bIns="0" rtlCol="0"/>
          <a:lstStyle/>
          <a:p>
            <a:endParaRPr sz="1485"/>
          </a:p>
        </p:txBody>
      </p:sp>
      <p:sp>
        <p:nvSpPr>
          <p:cNvPr id="5" name="object 5"/>
          <p:cNvSpPr/>
          <p:nvPr/>
        </p:nvSpPr>
        <p:spPr>
          <a:xfrm>
            <a:off x="2" y="1057276"/>
            <a:ext cx="10058399" cy="5657849"/>
          </a:xfrm>
          <a:prstGeom prst="rect">
            <a:avLst/>
          </a:prstGeom>
          <a:blipFill>
            <a:blip r:embed="rId3" cstate="print"/>
            <a:stretch>
              <a:fillRect/>
            </a:stretch>
          </a:blipFill>
        </p:spPr>
        <p:txBody>
          <a:bodyPr wrap="square" lIns="0" tIns="0" rIns="0" bIns="0" rtlCol="0"/>
          <a:lstStyle/>
          <a:p>
            <a:endParaRPr sz="1485"/>
          </a:p>
        </p:txBody>
      </p:sp>
    </p:spTree>
    <p:extLst>
      <p:ext uri="{BB962C8B-B14F-4D97-AF65-F5344CB8AC3E}">
        <p14:creationId xmlns:p14="http://schemas.microsoft.com/office/powerpoint/2010/main" val="34883177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Events – Identifying changes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66982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72735" y="1371600"/>
            <a:ext cx="1972389" cy="597218"/>
          </a:xfrm>
          <a:prstGeom prst="rect">
            <a:avLst/>
          </a:prstGeom>
          <a:blipFill>
            <a:blip r:embed="rId2" cstate="print"/>
            <a:stretch>
              <a:fillRect/>
            </a:stretch>
          </a:blipFill>
        </p:spPr>
        <p:txBody>
          <a:bodyPr wrap="square" lIns="0" tIns="0" rIns="0" bIns="0" rtlCol="0"/>
          <a:lstStyle/>
          <a:p>
            <a:endParaRPr sz="1485"/>
          </a:p>
        </p:txBody>
      </p:sp>
      <p:sp>
        <p:nvSpPr>
          <p:cNvPr id="4" name="object 4"/>
          <p:cNvSpPr txBox="1">
            <a:spLocks noGrp="1"/>
          </p:cNvSpPr>
          <p:nvPr>
            <p:ph type="title"/>
          </p:nvPr>
        </p:nvSpPr>
        <p:spPr>
          <a:xfrm>
            <a:off x="695371" y="2178053"/>
            <a:ext cx="6110478" cy="457048"/>
          </a:xfrm>
          <a:prstGeom prst="rect">
            <a:avLst/>
          </a:prstGeom>
        </p:spPr>
        <p:txBody>
          <a:bodyPr vert="horz" wrap="square" lIns="0" tIns="0" rIns="0" bIns="0" rtlCol="0" anchor="ctr">
            <a:spAutoFit/>
          </a:bodyPr>
          <a:lstStyle/>
          <a:p>
            <a:pPr marL="387668" indent="-377190">
              <a:buClr>
                <a:srgbClr val="D6181F"/>
              </a:buClr>
              <a:buFont typeface="Arial"/>
              <a:buChar char="•"/>
              <a:tabLst>
                <a:tab pos="387144" algn="l"/>
                <a:tab pos="388191" algn="l"/>
              </a:tabLst>
            </a:pPr>
            <a:r>
              <a:rPr sz="2970" spc="-4" dirty="0">
                <a:solidFill>
                  <a:srgbClr val="4D4D4F"/>
                </a:solidFill>
              </a:rPr>
              <a:t>Originally </a:t>
            </a:r>
            <a:r>
              <a:rPr sz="2970" spc="-29" dirty="0">
                <a:solidFill>
                  <a:srgbClr val="4D4D4F"/>
                </a:solidFill>
              </a:rPr>
              <a:t>forked </a:t>
            </a:r>
            <a:r>
              <a:rPr sz="2970" spc="-17" dirty="0">
                <a:solidFill>
                  <a:srgbClr val="4D4D4F"/>
                </a:solidFill>
              </a:rPr>
              <a:t>from </a:t>
            </a:r>
            <a:r>
              <a:rPr sz="2970" dirty="0">
                <a:solidFill>
                  <a:srgbClr val="4D4D4F"/>
                </a:solidFill>
              </a:rPr>
              <a:t>Nagios in</a:t>
            </a:r>
            <a:r>
              <a:rPr sz="2970" spc="-29" dirty="0">
                <a:solidFill>
                  <a:srgbClr val="4D4D4F"/>
                </a:solidFill>
              </a:rPr>
              <a:t> </a:t>
            </a:r>
            <a:r>
              <a:rPr sz="2970" dirty="0">
                <a:solidFill>
                  <a:srgbClr val="4D4D4F"/>
                </a:solidFill>
              </a:rPr>
              <a:t>2009</a:t>
            </a:r>
            <a:endParaRPr sz="2970"/>
          </a:p>
        </p:txBody>
      </p:sp>
      <p:sp>
        <p:nvSpPr>
          <p:cNvPr id="5" name="object 5"/>
          <p:cNvSpPr txBox="1"/>
          <p:nvPr/>
        </p:nvSpPr>
        <p:spPr>
          <a:xfrm>
            <a:off x="695371" y="2721415"/>
            <a:ext cx="6465141" cy="457048"/>
          </a:xfrm>
          <a:prstGeom prst="rect">
            <a:avLst/>
          </a:prstGeom>
        </p:spPr>
        <p:txBody>
          <a:bodyPr vert="horz" wrap="square" lIns="0" tIns="0" rIns="0" bIns="0" rtlCol="0">
            <a:spAutoFit/>
          </a:bodyPr>
          <a:lstStyle/>
          <a:p>
            <a:pPr marL="387668" indent="-377190">
              <a:buClr>
                <a:srgbClr val="D6181F"/>
              </a:buClr>
              <a:buFont typeface="Arial"/>
              <a:buChar char="•"/>
              <a:tabLst>
                <a:tab pos="387144" algn="l"/>
                <a:tab pos="388191" algn="l"/>
              </a:tabLst>
            </a:pPr>
            <a:r>
              <a:rPr sz="2970" spc="-4" dirty="0">
                <a:solidFill>
                  <a:srgbClr val="4D4D4F"/>
                </a:solidFill>
                <a:latin typeface="Calibri"/>
                <a:cs typeface="Calibri"/>
              </a:rPr>
              <a:t>Independent </a:t>
            </a:r>
            <a:r>
              <a:rPr sz="2970" spc="-17" dirty="0">
                <a:solidFill>
                  <a:srgbClr val="4D4D4F"/>
                </a:solidFill>
                <a:latin typeface="Calibri"/>
                <a:cs typeface="Calibri"/>
              </a:rPr>
              <a:t>version </a:t>
            </a:r>
            <a:r>
              <a:rPr sz="2970" b="1" spc="-9" dirty="0">
                <a:solidFill>
                  <a:srgbClr val="4D4D4F"/>
                </a:solidFill>
                <a:latin typeface="Calibri"/>
                <a:cs typeface="Calibri"/>
              </a:rPr>
              <a:t>Icinga2 </a:t>
            </a:r>
            <a:r>
              <a:rPr sz="2970" spc="-4" dirty="0">
                <a:solidFill>
                  <a:srgbClr val="4D4D4F"/>
                </a:solidFill>
                <a:latin typeface="Calibri"/>
                <a:cs typeface="Calibri"/>
              </a:rPr>
              <a:t>since</a:t>
            </a:r>
            <a:r>
              <a:rPr sz="2970" spc="-50" dirty="0">
                <a:solidFill>
                  <a:srgbClr val="4D4D4F"/>
                </a:solidFill>
                <a:latin typeface="Calibri"/>
                <a:cs typeface="Calibri"/>
              </a:rPr>
              <a:t> </a:t>
            </a:r>
            <a:r>
              <a:rPr sz="2970" dirty="0">
                <a:solidFill>
                  <a:srgbClr val="4D4D4F"/>
                </a:solidFill>
                <a:latin typeface="Calibri"/>
                <a:cs typeface="Calibri"/>
              </a:rPr>
              <a:t>2014</a:t>
            </a:r>
            <a:endParaRPr sz="2970">
              <a:latin typeface="Calibri"/>
              <a:cs typeface="Calibri"/>
            </a:endParaRPr>
          </a:p>
        </p:txBody>
      </p:sp>
      <p:sp>
        <p:nvSpPr>
          <p:cNvPr id="6" name="object 6"/>
          <p:cNvSpPr txBox="1"/>
          <p:nvPr/>
        </p:nvSpPr>
        <p:spPr>
          <a:xfrm>
            <a:off x="695371" y="3808038"/>
            <a:ext cx="4314111" cy="1550681"/>
          </a:xfrm>
          <a:prstGeom prst="rect">
            <a:avLst/>
          </a:prstGeom>
        </p:spPr>
        <p:txBody>
          <a:bodyPr vert="horz" wrap="square" lIns="0" tIns="0" rIns="0" bIns="0" rtlCol="0">
            <a:spAutoFit/>
          </a:bodyPr>
          <a:lstStyle/>
          <a:p>
            <a:pPr marL="387668" indent="-377190">
              <a:buClr>
                <a:srgbClr val="D6181F"/>
              </a:buClr>
              <a:buFont typeface="Arial"/>
              <a:buChar char="•"/>
              <a:tabLst>
                <a:tab pos="387144" algn="l"/>
                <a:tab pos="388191" algn="l"/>
              </a:tabLst>
            </a:pPr>
            <a:r>
              <a:rPr sz="2970" spc="-12" dirty="0">
                <a:solidFill>
                  <a:srgbClr val="4D4D4F"/>
                </a:solidFill>
                <a:latin typeface="Calibri"/>
                <a:cs typeface="Calibri"/>
              </a:rPr>
              <a:t>Monitors</a:t>
            </a:r>
            <a:r>
              <a:rPr sz="2970" spc="-83" dirty="0">
                <a:solidFill>
                  <a:srgbClr val="4D4D4F"/>
                </a:solidFill>
                <a:latin typeface="Calibri"/>
                <a:cs typeface="Calibri"/>
              </a:rPr>
              <a:t> </a:t>
            </a:r>
            <a:r>
              <a:rPr sz="2970" b="1" spc="-4" dirty="0">
                <a:solidFill>
                  <a:srgbClr val="4D4D4F"/>
                </a:solidFill>
                <a:latin typeface="Calibri"/>
                <a:cs typeface="Calibri"/>
              </a:rPr>
              <a:t>everything</a:t>
            </a:r>
            <a:endParaRPr sz="2970">
              <a:latin typeface="Calibri"/>
              <a:cs typeface="Calibri"/>
            </a:endParaRPr>
          </a:p>
          <a:p>
            <a:pPr marL="387668" indent="-377190">
              <a:spcBef>
                <a:spcPts val="714"/>
              </a:spcBef>
              <a:buClr>
                <a:srgbClr val="D6181F"/>
              </a:buClr>
              <a:buFont typeface="Arial"/>
              <a:buChar char="•"/>
              <a:tabLst>
                <a:tab pos="387144" algn="l"/>
                <a:tab pos="388191" algn="l"/>
              </a:tabLst>
            </a:pPr>
            <a:r>
              <a:rPr sz="2970" spc="-4" dirty="0">
                <a:solidFill>
                  <a:srgbClr val="4D4D4F"/>
                </a:solidFill>
                <a:latin typeface="Calibri"/>
                <a:cs typeface="Calibri"/>
              </a:rPr>
              <a:t>Gathering</a:t>
            </a:r>
            <a:r>
              <a:rPr sz="2970" spc="-87" dirty="0">
                <a:solidFill>
                  <a:srgbClr val="4D4D4F"/>
                </a:solidFill>
                <a:latin typeface="Calibri"/>
                <a:cs typeface="Calibri"/>
              </a:rPr>
              <a:t> </a:t>
            </a:r>
            <a:r>
              <a:rPr sz="2970" b="1" spc="-17" dirty="0">
                <a:solidFill>
                  <a:srgbClr val="4D4D4F"/>
                </a:solidFill>
                <a:latin typeface="Calibri"/>
                <a:cs typeface="Calibri"/>
              </a:rPr>
              <a:t>status</a:t>
            </a:r>
            <a:endParaRPr sz="2970">
              <a:latin typeface="Calibri"/>
              <a:cs typeface="Calibri"/>
            </a:endParaRPr>
          </a:p>
          <a:p>
            <a:pPr marL="387668" indent="-377190">
              <a:spcBef>
                <a:spcPts val="714"/>
              </a:spcBef>
              <a:buClr>
                <a:srgbClr val="D6181F"/>
              </a:buClr>
              <a:buFont typeface="Arial"/>
              <a:buChar char="•"/>
              <a:tabLst>
                <a:tab pos="387144" algn="l"/>
                <a:tab pos="388191" algn="l"/>
              </a:tabLst>
            </a:pPr>
            <a:r>
              <a:rPr sz="2970" spc="-4" dirty="0">
                <a:solidFill>
                  <a:srgbClr val="4D4D4F"/>
                </a:solidFill>
                <a:latin typeface="Calibri"/>
                <a:cs typeface="Calibri"/>
              </a:rPr>
              <a:t>Collect </a:t>
            </a:r>
            <a:r>
              <a:rPr sz="2970" b="1" spc="-9" dirty="0">
                <a:solidFill>
                  <a:srgbClr val="4D4D4F"/>
                </a:solidFill>
                <a:latin typeface="Calibri"/>
                <a:cs typeface="Calibri"/>
              </a:rPr>
              <a:t>performance</a:t>
            </a:r>
            <a:r>
              <a:rPr sz="2970" b="1" spc="-21" dirty="0">
                <a:solidFill>
                  <a:srgbClr val="4D4D4F"/>
                </a:solidFill>
                <a:latin typeface="Calibri"/>
                <a:cs typeface="Calibri"/>
              </a:rPr>
              <a:t> </a:t>
            </a:r>
            <a:r>
              <a:rPr sz="2970" spc="-21" dirty="0">
                <a:solidFill>
                  <a:srgbClr val="4D4D4F"/>
                </a:solidFill>
                <a:latin typeface="Calibri"/>
                <a:cs typeface="Calibri"/>
              </a:rPr>
              <a:t>data</a:t>
            </a:r>
            <a:endParaRPr sz="2970">
              <a:latin typeface="Calibri"/>
              <a:cs typeface="Calibri"/>
            </a:endParaRPr>
          </a:p>
        </p:txBody>
      </p:sp>
      <p:sp>
        <p:nvSpPr>
          <p:cNvPr id="7" name="object 7"/>
          <p:cNvSpPr txBox="1"/>
          <p:nvPr/>
        </p:nvSpPr>
        <p:spPr>
          <a:xfrm>
            <a:off x="5554228" y="3707580"/>
            <a:ext cx="4017597" cy="1975958"/>
          </a:xfrm>
          <a:prstGeom prst="rect">
            <a:avLst/>
          </a:prstGeom>
          <a:ln w="9525">
            <a:solidFill>
              <a:srgbClr val="000000"/>
            </a:solidFill>
          </a:ln>
        </p:spPr>
        <p:txBody>
          <a:bodyPr vert="horz" wrap="square" lIns="0" tIns="17812" rIns="0" bIns="0" rtlCol="0">
            <a:spAutoFit/>
          </a:bodyPr>
          <a:lstStyle/>
          <a:p>
            <a:pPr marL="71771">
              <a:spcBef>
                <a:spcPts val="140"/>
              </a:spcBef>
            </a:pPr>
            <a:r>
              <a:rPr sz="1980" spc="-4" dirty="0">
                <a:solidFill>
                  <a:srgbClr val="4D4D4F"/>
                </a:solidFill>
                <a:latin typeface="Calibri"/>
                <a:cs typeface="Calibri"/>
              </a:rPr>
              <a:t>/use/lib/nagios/plugins/plugin_name</a:t>
            </a:r>
            <a:endParaRPr sz="1980">
              <a:latin typeface="Calibri"/>
              <a:cs typeface="Calibri"/>
            </a:endParaRPr>
          </a:p>
          <a:p>
            <a:pPr marL="71771">
              <a:spcBef>
                <a:spcPts val="474"/>
              </a:spcBef>
            </a:pPr>
            <a:r>
              <a:rPr sz="1980" spc="-17" dirty="0">
                <a:solidFill>
                  <a:srgbClr val="4D4D4F"/>
                </a:solidFill>
                <a:latin typeface="Calibri"/>
                <a:cs typeface="Calibri"/>
              </a:rPr>
              <a:t>Any </a:t>
            </a:r>
            <a:r>
              <a:rPr sz="1980" spc="-12" dirty="0">
                <a:solidFill>
                  <a:srgbClr val="4D4D4F"/>
                </a:solidFill>
                <a:latin typeface="Calibri"/>
                <a:cs typeface="Calibri"/>
              </a:rPr>
              <a:t>program </a:t>
            </a:r>
            <a:r>
              <a:rPr sz="1980" dirty="0">
                <a:solidFill>
                  <a:srgbClr val="4D4D4F"/>
                </a:solidFill>
                <a:latin typeface="Calibri"/>
                <a:cs typeface="Calibri"/>
              </a:rPr>
              <a:t>which</a:t>
            </a:r>
            <a:r>
              <a:rPr sz="1980" spc="-70" dirty="0">
                <a:solidFill>
                  <a:srgbClr val="4D4D4F"/>
                </a:solidFill>
                <a:latin typeface="Calibri"/>
                <a:cs typeface="Calibri"/>
              </a:rPr>
              <a:t> </a:t>
            </a:r>
            <a:r>
              <a:rPr sz="1980" spc="-9" dirty="0">
                <a:solidFill>
                  <a:srgbClr val="4D4D4F"/>
                </a:solidFill>
                <a:latin typeface="Calibri"/>
                <a:cs typeface="Calibri"/>
              </a:rPr>
              <a:t>returns</a:t>
            </a:r>
            <a:endParaRPr sz="1980">
              <a:latin typeface="Calibri"/>
              <a:cs typeface="Calibri"/>
            </a:endParaRPr>
          </a:p>
          <a:p>
            <a:pPr marL="448961" indent="-377190">
              <a:spcBef>
                <a:spcPts val="417"/>
              </a:spcBef>
              <a:buClr>
                <a:srgbClr val="D6181F"/>
              </a:buClr>
              <a:buFont typeface="Arial"/>
              <a:buChar char="•"/>
              <a:tabLst>
                <a:tab pos="448961" algn="l"/>
                <a:tab pos="449485" algn="l"/>
              </a:tabLst>
            </a:pPr>
            <a:r>
              <a:rPr sz="1650" dirty="0">
                <a:solidFill>
                  <a:srgbClr val="4D4D4F"/>
                </a:solidFill>
                <a:latin typeface="Calibri"/>
                <a:cs typeface="Calibri"/>
              </a:rPr>
              <a:t>0 –</a:t>
            </a:r>
            <a:r>
              <a:rPr sz="1650" spc="-83" dirty="0">
                <a:solidFill>
                  <a:srgbClr val="4D4D4F"/>
                </a:solidFill>
                <a:latin typeface="Calibri"/>
                <a:cs typeface="Calibri"/>
              </a:rPr>
              <a:t> </a:t>
            </a:r>
            <a:r>
              <a:rPr sz="1650" spc="4" dirty="0">
                <a:solidFill>
                  <a:srgbClr val="4D4D4F"/>
                </a:solidFill>
                <a:latin typeface="Calibri"/>
                <a:cs typeface="Calibri"/>
              </a:rPr>
              <a:t>OK</a:t>
            </a:r>
            <a:endParaRPr sz="1650">
              <a:latin typeface="Calibri"/>
              <a:cs typeface="Calibri"/>
            </a:endParaRPr>
          </a:p>
          <a:p>
            <a:pPr marL="448961" indent="-377190">
              <a:spcBef>
                <a:spcPts val="392"/>
              </a:spcBef>
              <a:buClr>
                <a:srgbClr val="D6181F"/>
              </a:buClr>
              <a:buFont typeface="Arial"/>
              <a:buChar char="•"/>
              <a:tabLst>
                <a:tab pos="448961" algn="l"/>
                <a:tab pos="449485" algn="l"/>
              </a:tabLst>
            </a:pPr>
            <a:r>
              <a:rPr sz="1650" dirty="0">
                <a:solidFill>
                  <a:srgbClr val="4D4D4F"/>
                </a:solidFill>
                <a:latin typeface="Calibri"/>
                <a:cs typeface="Calibri"/>
              </a:rPr>
              <a:t>1 –</a:t>
            </a:r>
            <a:r>
              <a:rPr sz="1650" spc="-58" dirty="0">
                <a:solidFill>
                  <a:srgbClr val="4D4D4F"/>
                </a:solidFill>
                <a:latin typeface="Calibri"/>
                <a:cs typeface="Calibri"/>
              </a:rPr>
              <a:t> </a:t>
            </a:r>
            <a:r>
              <a:rPr sz="1650" spc="-12" dirty="0">
                <a:solidFill>
                  <a:srgbClr val="4D4D4F"/>
                </a:solidFill>
                <a:latin typeface="Calibri"/>
                <a:cs typeface="Calibri"/>
              </a:rPr>
              <a:t>WARNING</a:t>
            </a:r>
            <a:endParaRPr sz="1650">
              <a:latin typeface="Calibri"/>
              <a:cs typeface="Calibri"/>
            </a:endParaRPr>
          </a:p>
          <a:p>
            <a:pPr marL="448961" indent="-377190">
              <a:spcBef>
                <a:spcPts val="396"/>
              </a:spcBef>
              <a:buClr>
                <a:srgbClr val="D6181F"/>
              </a:buClr>
              <a:buFont typeface="Arial"/>
              <a:buChar char="•"/>
              <a:tabLst>
                <a:tab pos="448961" algn="l"/>
                <a:tab pos="449485" algn="l"/>
              </a:tabLst>
            </a:pPr>
            <a:r>
              <a:rPr sz="1650" dirty="0">
                <a:solidFill>
                  <a:srgbClr val="4D4D4F"/>
                </a:solidFill>
                <a:latin typeface="Calibri"/>
                <a:cs typeface="Calibri"/>
              </a:rPr>
              <a:t>2 –</a:t>
            </a:r>
            <a:r>
              <a:rPr sz="1650" spc="-75" dirty="0">
                <a:solidFill>
                  <a:srgbClr val="4D4D4F"/>
                </a:solidFill>
                <a:latin typeface="Calibri"/>
                <a:cs typeface="Calibri"/>
              </a:rPr>
              <a:t> </a:t>
            </a:r>
            <a:r>
              <a:rPr sz="1650" spc="-4" dirty="0">
                <a:solidFill>
                  <a:srgbClr val="4D4D4F"/>
                </a:solidFill>
                <a:latin typeface="Calibri"/>
                <a:cs typeface="Calibri"/>
              </a:rPr>
              <a:t>CRITICAL</a:t>
            </a:r>
            <a:endParaRPr sz="1650">
              <a:latin typeface="Calibri"/>
              <a:cs typeface="Calibri"/>
            </a:endParaRPr>
          </a:p>
          <a:p>
            <a:pPr marL="71771">
              <a:spcBef>
                <a:spcPts val="450"/>
              </a:spcBef>
            </a:pPr>
            <a:r>
              <a:rPr sz="1980" spc="-4" dirty="0">
                <a:solidFill>
                  <a:srgbClr val="4D4D4F"/>
                </a:solidFill>
                <a:latin typeface="Calibri"/>
                <a:cs typeface="Calibri"/>
              </a:rPr>
              <a:t>Message </a:t>
            </a:r>
            <a:r>
              <a:rPr sz="1980" spc="-12" dirty="0">
                <a:solidFill>
                  <a:srgbClr val="4D4D4F"/>
                </a:solidFill>
                <a:latin typeface="Calibri"/>
                <a:cs typeface="Calibri"/>
              </a:rPr>
              <a:t>to</a:t>
            </a:r>
            <a:r>
              <a:rPr sz="1980" spc="-66" dirty="0">
                <a:solidFill>
                  <a:srgbClr val="4D4D4F"/>
                </a:solidFill>
                <a:latin typeface="Calibri"/>
                <a:cs typeface="Calibri"/>
              </a:rPr>
              <a:t> </a:t>
            </a:r>
            <a:r>
              <a:rPr sz="1980" spc="-9" dirty="0">
                <a:solidFill>
                  <a:srgbClr val="4D4D4F"/>
                </a:solidFill>
                <a:latin typeface="Calibri"/>
                <a:cs typeface="Calibri"/>
              </a:rPr>
              <a:t>STDOUT</a:t>
            </a:r>
            <a:endParaRPr sz="1980">
              <a:latin typeface="Calibri"/>
              <a:cs typeface="Calibri"/>
            </a:endParaRPr>
          </a:p>
        </p:txBody>
      </p:sp>
    </p:spTree>
    <p:extLst>
      <p:ext uri="{BB962C8B-B14F-4D97-AF65-F5344CB8AC3E}">
        <p14:creationId xmlns:p14="http://schemas.microsoft.com/office/powerpoint/2010/main" val="367161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EE1DF-5153-422F-9844-650F8E71E50E}"/>
              </a:ext>
            </a:extLst>
          </p:cNvPr>
          <p:cNvSpPr>
            <a:spLocks noGrp="1"/>
          </p:cNvSpPr>
          <p:nvPr>
            <p:ph type="title"/>
          </p:nvPr>
        </p:nvSpPr>
        <p:spPr/>
        <p:txBody>
          <a:bodyPr/>
          <a:lstStyle/>
          <a:p>
            <a:r>
              <a:rPr lang="en-US" dirty="0"/>
              <a:t>SLI Implementation is tricky</a:t>
            </a:r>
          </a:p>
        </p:txBody>
      </p:sp>
      <p:sp>
        <p:nvSpPr>
          <p:cNvPr id="3" name="Content Placeholder 2">
            <a:extLst>
              <a:ext uri="{FF2B5EF4-FFF2-40B4-BE49-F238E27FC236}">
                <a16:creationId xmlns:a16="http://schemas.microsoft.com/office/drawing/2014/main" id="{15212517-5614-4CF1-91AF-A630EC8E467F}"/>
              </a:ext>
            </a:extLst>
          </p:cNvPr>
          <p:cNvSpPr>
            <a:spLocks noGrp="1"/>
          </p:cNvSpPr>
          <p:nvPr>
            <p:ph idx="1"/>
          </p:nvPr>
        </p:nvSpPr>
        <p:spPr>
          <a:xfrm>
            <a:off x="76200" y="1068671"/>
            <a:ext cx="9529846" cy="5199566"/>
          </a:xfrm>
        </p:spPr>
        <p:txBody>
          <a:bodyPr>
            <a:normAutofit fontScale="70000" lnSpcReduction="20000"/>
          </a:bodyPr>
          <a:lstStyle/>
          <a:p>
            <a:r>
              <a:rPr lang="en-US" dirty="0"/>
              <a:t>Ratio of home page requests that loaded in &lt; 100 </a:t>
            </a:r>
            <a:r>
              <a:rPr lang="en-US" dirty="0" err="1"/>
              <a:t>ms</a:t>
            </a:r>
            <a:r>
              <a:rPr lang="en-US" dirty="0"/>
              <a:t>, as measured from the Latency column of the server log. </a:t>
            </a:r>
            <a:endParaRPr lang="en-US" dirty="0" smtClean="0"/>
          </a:p>
          <a:p>
            <a:pPr lvl="1"/>
            <a:r>
              <a:rPr lang="en-US" dirty="0" smtClean="0">
                <a:solidFill>
                  <a:srgbClr val="FF0000"/>
                </a:solidFill>
              </a:rPr>
              <a:t>This </a:t>
            </a:r>
            <a:r>
              <a:rPr lang="en-US" dirty="0">
                <a:solidFill>
                  <a:srgbClr val="FF0000"/>
                </a:solidFill>
              </a:rPr>
              <a:t>measurement will miss requests that fail to reach the backend.</a:t>
            </a:r>
          </a:p>
          <a:p>
            <a:r>
              <a:rPr lang="en-US" dirty="0"/>
              <a:t>Ratio of home page requests that loaded in &lt; 100 </a:t>
            </a:r>
            <a:r>
              <a:rPr lang="en-US" dirty="0" err="1"/>
              <a:t>ms</a:t>
            </a:r>
            <a:r>
              <a:rPr lang="en-US" dirty="0"/>
              <a:t>, as measured by probers that execute JavaScript in a browser running in a virtual machine</a:t>
            </a:r>
            <a:r>
              <a:rPr lang="en-US" dirty="0">
                <a:solidFill>
                  <a:srgbClr val="FF0000"/>
                </a:solidFill>
              </a:rPr>
              <a:t>. </a:t>
            </a:r>
            <a:r>
              <a:rPr lang="en-US" dirty="0" smtClean="0">
                <a:solidFill>
                  <a:srgbClr val="FF0000"/>
                </a:solidFill>
              </a:rPr>
              <a:t> [from client side]</a:t>
            </a:r>
          </a:p>
          <a:p>
            <a:pPr lvl="1"/>
            <a:r>
              <a:rPr lang="en-US" dirty="0" smtClean="0">
                <a:solidFill>
                  <a:srgbClr val="FF0000"/>
                </a:solidFill>
              </a:rPr>
              <a:t>This </a:t>
            </a:r>
            <a:r>
              <a:rPr lang="en-US" dirty="0">
                <a:solidFill>
                  <a:srgbClr val="FF0000"/>
                </a:solidFill>
              </a:rPr>
              <a:t>measurement will catch errors when requests cannot reach our network, but may miss issues that affect only a subset of users.</a:t>
            </a:r>
          </a:p>
          <a:p>
            <a:r>
              <a:rPr lang="en-US" dirty="0"/>
              <a:t>Ratio of home page requests that loaded in &lt; 100 </a:t>
            </a:r>
            <a:r>
              <a:rPr lang="en-US" dirty="0" err="1"/>
              <a:t>ms</a:t>
            </a:r>
            <a:r>
              <a:rPr lang="en-US" dirty="0"/>
              <a:t>, as measured by instrumentation in the JavaScript on the home page itself, and reported back to a dedicated telemetry recording service. </a:t>
            </a:r>
            <a:endParaRPr lang="en-US" dirty="0" smtClean="0"/>
          </a:p>
          <a:p>
            <a:pPr lvl="1"/>
            <a:r>
              <a:rPr lang="en-US" dirty="0" smtClean="0">
                <a:solidFill>
                  <a:srgbClr val="FF0000"/>
                </a:solidFill>
              </a:rPr>
              <a:t>This </a:t>
            </a:r>
            <a:r>
              <a:rPr lang="en-US" dirty="0">
                <a:solidFill>
                  <a:srgbClr val="FF0000"/>
                </a:solidFill>
              </a:rPr>
              <a:t>measurement will more accurately capture the user experience, although we now need to modify the code to capture this information and build the infrastructure to record it—a specification that has its own reliability requirements.</a:t>
            </a:r>
          </a:p>
        </p:txBody>
      </p:sp>
    </p:spTree>
    <p:extLst>
      <p:ext uri="{BB962C8B-B14F-4D97-AF65-F5344CB8AC3E}">
        <p14:creationId xmlns:p14="http://schemas.microsoft.com/office/powerpoint/2010/main" val="274071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921468" y="3100912"/>
            <a:ext cx="6213158" cy="1804597"/>
          </a:xfrm>
          <a:prstGeom prst="rect">
            <a:avLst/>
          </a:prstGeom>
        </p:spPr>
        <p:txBody>
          <a:bodyPr vert="horz" wrap="square" lIns="0" tIns="0" rIns="0" bIns="0" rtlCol="0">
            <a:spAutoFit/>
          </a:bodyPr>
          <a:lstStyle/>
          <a:p>
            <a:pPr marL="2619" algn="ctr"/>
            <a:r>
              <a:rPr sz="5940" spc="-17" dirty="0">
                <a:solidFill>
                  <a:srgbClr val="FFFFFF"/>
                </a:solidFill>
                <a:latin typeface="Calibri"/>
                <a:cs typeface="Calibri"/>
              </a:rPr>
              <a:t>Icinga2</a:t>
            </a:r>
            <a:endParaRPr sz="5940">
              <a:latin typeface="Calibri"/>
              <a:cs typeface="Calibri"/>
            </a:endParaRPr>
          </a:p>
          <a:p>
            <a:pPr marL="10478" marR="4191" algn="ctr">
              <a:spcBef>
                <a:spcPts val="1370"/>
              </a:spcBef>
            </a:pPr>
            <a:r>
              <a:rPr sz="2310" spc="-4" dirty="0">
                <a:solidFill>
                  <a:srgbClr val="FFFFFF"/>
                </a:solidFill>
                <a:latin typeface="Calibri"/>
                <a:cs typeface="Calibri"/>
              </a:rPr>
              <a:t>A </a:t>
            </a:r>
            <a:r>
              <a:rPr sz="2310" spc="-9" dirty="0">
                <a:solidFill>
                  <a:srgbClr val="FFFFFF"/>
                </a:solidFill>
                <a:latin typeface="Calibri"/>
                <a:cs typeface="Calibri"/>
              </a:rPr>
              <a:t>monitoring </a:t>
            </a:r>
            <a:r>
              <a:rPr sz="2310" spc="-25" dirty="0">
                <a:solidFill>
                  <a:srgbClr val="FFFFFF"/>
                </a:solidFill>
                <a:latin typeface="Calibri"/>
                <a:cs typeface="Calibri"/>
              </a:rPr>
              <a:t>system </a:t>
            </a:r>
            <a:r>
              <a:rPr sz="2310" spc="-4" dirty="0">
                <a:solidFill>
                  <a:srgbClr val="FFFFFF"/>
                </a:solidFill>
                <a:latin typeface="Calibri"/>
                <a:cs typeface="Calibri"/>
              </a:rPr>
              <a:t>which </a:t>
            </a:r>
            <a:r>
              <a:rPr sz="2310" spc="-9" dirty="0">
                <a:solidFill>
                  <a:srgbClr val="FFFFFF"/>
                </a:solidFill>
                <a:latin typeface="Calibri"/>
                <a:cs typeface="Calibri"/>
              </a:rPr>
              <a:t>checks </a:t>
            </a:r>
            <a:r>
              <a:rPr sz="2310" spc="-4" dirty="0">
                <a:solidFill>
                  <a:srgbClr val="FFFFFF"/>
                </a:solidFill>
                <a:latin typeface="Calibri"/>
                <a:cs typeface="Calibri"/>
              </a:rPr>
              <a:t>the </a:t>
            </a:r>
            <a:r>
              <a:rPr sz="2310" spc="-12" dirty="0">
                <a:solidFill>
                  <a:srgbClr val="FFFFFF"/>
                </a:solidFill>
                <a:latin typeface="Calibri"/>
                <a:cs typeface="Calibri"/>
              </a:rPr>
              <a:t>availability </a:t>
            </a:r>
            <a:r>
              <a:rPr sz="2310" spc="-9" dirty="0">
                <a:solidFill>
                  <a:srgbClr val="FFFFFF"/>
                </a:solidFill>
                <a:latin typeface="Calibri"/>
                <a:cs typeface="Calibri"/>
              </a:rPr>
              <a:t>of  </a:t>
            </a:r>
            <a:r>
              <a:rPr sz="2310" spc="-17" dirty="0">
                <a:solidFill>
                  <a:srgbClr val="FFFFFF"/>
                </a:solidFill>
                <a:latin typeface="Calibri"/>
                <a:cs typeface="Calibri"/>
              </a:rPr>
              <a:t>your </a:t>
            </a:r>
            <a:r>
              <a:rPr sz="2310" spc="-12" dirty="0">
                <a:solidFill>
                  <a:srgbClr val="FFFFFF"/>
                </a:solidFill>
                <a:latin typeface="Calibri"/>
                <a:cs typeface="Calibri"/>
              </a:rPr>
              <a:t>resources, </a:t>
            </a:r>
            <a:r>
              <a:rPr sz="2310" spc="-9" dirty="0">
                <a:solidFill>
                  <a:srgbClr val="FFFFFF"/>
                </a:solidFill>
                <a:latin typeface="Calibri"/>
                <a:cs typeface="Calibri"/>
              </a:rPr>
              <a:t>notifies </a:t>
            </a:r>
            <a:r>
              <a:rPr sz="2310" spc="-17" dirty="0">
                <a:solidFill>
                  <a:srgbClr val="FFFFFF"/>
                </a:solidFill>
                <a:latin typeface="Calibri"/>
                <a:cs typeface="Calibri"/>
              </a:rPr>
              <a:t>users </a:t>
            </a:r>
            <a:r>
              <a:rPr sz="2310" spc="-4" dirty="0">
                <a:solidFill>
                  <a:srgbClr val="FFFFFF"/>
                </a:solidFill>
                <a:latin typeface="Calibri"/>
                <a:cs typeface="Calibri"/>
              </a:rPr>
              <a:t>of</a:t>
            </a:r>
            <a:r>
              <a:rPr sz="2310" spc="132" dirty="0">
                <a:solidFill>
                  <a:srgbClr val="FFFFFF"/>
                </a:solidFill>
                <a:latin typeface="Calibri"/>
                <a:cs typeface="Calibri"/>
              </a:rPr>
              <a:t> </a:t>
            </a:r>
            <a:r>
              <a:rPr sz="2310" spc="-12" dirty="0">
                <a:solidFill>
                  <a:srgbClr val="FFFFFF"/>
                </a:solidFill>
                <a:latin typeface="Calibri"/>
                <a:cs typeface="Calibri"/>
              </a:rPr>
              <a:t>outages</a:t>
            </a:r>
            <a:endParaRPr sz="2310">
              <a:latin typeface="Calibri"/>
              <a:cs typeface="Calibri"/>
            </a:endParaRPr>
          </a:p>
        </p:txBody>
      </p:sp>
      <p:sp>
        <p:nvSpPr>
          <p:cNvPr id="4" name="Title 3"/>
          <p:cNvSpPr>
            <a:spLocks noGrp="1"/>
          </p:cNvSpPr>
          <p:nvPr>
            <p:ph type="title"/>
          </p:nvPr>
        </p:nvSpPr>
        <p:spPr/>
        <p:txBody>
          <a:bodyPr/>
          <a:lstStyle/>
          <a:p>
            <a:endParaRPr lang="en-US"/>
          </a:p>
        </p:txBody>
      </p:sp>
      <p:pic>
        <p:nvPicPr>
          <p:cNvPr id="2050" name="Picture 2" descr="Icinga 2 Distributed Master and Satellites with Agent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0887" y="1447800"/>
            <a:ext cx="7894320" cy="49339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810000" y="5907210"/>
            <a:ext cx="5029200" cy="646331"/>
          </a:xfrm>
          <a:prstGeom prst="rect">
            <a:avLst/>
          </a:prstGeom>
        </p:spPr>
        <p:txBody>
          <a:bodyPr>
            <a:spAutoFit/>
          </a:bodyPr>
          <a:lstStyle/>
          <a:p>
            <a:r>
              <a:rPr lang="en-US" dirty="0">
                <a:hlinkClick r:id="rId3"/>
              </a:rPr>
              <a:t>https://icinga.com/docs/icinga2/latest/doc/03-monitoring-basics/</a:t>
            </a:r>
            <a:endParaRPr lang="en-US" dirty="0"/>
          </a:p>
        </p:txBody>
      </p:sp>
    </p:spTree>
    <p:extLst>
      <p:ext uri="{BB962C8B-B14F-4D97-AF65-F5344CB8AC3E}">
        <p14:creationId xmlns:p14="http://schemas.microsoft.com/office/powerpoint/2010/main" val="2058835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Icinga</a:t>
            </a:r>
            <a:r>
              <a:rPr lang="en-US" dirty="0" smtClean="0"/>
              <a:t> example</a:t>
            </a:r>
            <a:endParaRPr lang="en-US" dirty="0"/>
          </a:p>
        </p:txBody>
      </p:sp>
      <p:sp>
        <p:nvSpPr>
          <p:cNvPr id="3" name="Content Placeholder 2"/>
          <p:cNvSpPr>
            <a:spLocks noGrp="1"/>
          </p:cNvSpPr>
          <p:nvPr>
            <p:ph idx="1"/>
          </p:nvPr>
        </p:nvSpPr>
        <p:spPr>
          <a:xfrm>
            <a:off x="502920" y="1333743"/>
            <a:ext cx="5364480" cy="5129425"/>
          </a:xfrm>
        </p:spPr>
        <p:txBody>
          <a:bodyPr>
            <a:normAutofit fontScale="77500" lnSpcReduction="20000"/>
          </a:bodyPr>
          <a:lstStyle/>
          <a:p>
            <a:r>
              <a:rPr lang="en-US" dirty="0"/>
              <a:t>The example creates two services ping4 and http which belong to the host my-server1.</a:t>
            </a:r>
          </a:p>
          <a:p>
            <a:endParaRPr lang="en-US" dirty="0"/>
          </a:p>
          <a:p>
            <a:r>
              <a:rPr lang="en-US" dirty="0"/>
              <a:t>It also specifies that the host should perform its own check using the </a:t>
            </a:r>
            <a:r>
              <a:rPr lang="en-US" dirty="0" smtClean="0"/>
              <a:t>host alive </a:t>
            </a:r>
            <a:r>
              <a:rPr lang="en-US" dirty="0"/>
              <a:t>check command.</a:t>
            </a:r>
          </a:p>
          <a:p>
            <a:endParaRPr lang="en-US" dirty="0"/>
          </a:p>
          <a:p>
            <a:r>
              <a:rPr lang="en-US" dirty="0"/>
              <a:t>The address attribute is used by check commands to determine which network address is associated with the host object.</a:t>
            </a:r>
          </a:p>
        </p:txBody>
      </p:sp>
      <p:pic>
        <p:nvPicPr>
          <p:cNvPr id="7" name="Picture 6"/>
          <p:cNvPicPr>
            <a:picLocks noChangeAspect="1"/>
          </p:cNvPicPr>
          <p:nvPr/>
        </p:nvPicPr>
        <p:blipFill>
          <a:blip r:embed="rId2"/>
          <a:stretch>
            <a:fillRect/>
          </a:stretch>
        </p:blipFill>
        <p:spPr>
          <a:xfrm>
            <a:off x="6172200" y="2517330"/>
            <a:ext cx="3476625" cy="2762250"/>
          </a:xfrm>
          <a:prstGeom prst="rect">
            <a:avLst/>
          </a:prstGeom>
        </p:spPr>
      </p:pic>
    </p:spTree>
    <p:extLst>
      <p:ext uri="{BB962C8B-B14F-4D97-AF65-F5344CB8AC3E}">
        <p14:creationId xmlns:p14="http://schemas.microsoft.com/office/powerpoint/2010/main" val="29687188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Icinga</a:t>
            </a:r>
            <a:r>
              <a:rPr lang="en-US" dirty="0" smtClean="0"/>
              <a:t> example 2</a:t>
            </a:r>
            <a:endParaRPr lang="en-US" dirty="0"/>
          </a:p>
        </p:txBody>
      </p:sp>
      <p:sp>
        <p:nvSpPr>
          <p:cNvPr id="3" name="Content Placeholder 2"/>
          <p:cNvSpPr>
            <a:spLocks noGrp="1"/>
          </p:cNvSpPr>
          <p:nvPr>
            <p:ph idx="1"/>
          </p:nvPr>
        </p:nvSpPr>
        <p:spPr/>
        <p:txBody>
          <a:bodyPr/>
          <a:lstStyle/>
          <a:p>
            <a:endParaRPr lang="en-US"/>
          </a:p>
        </p:txBody>
      </p:sp>
      <p:sp>
        <p:nvSpPr>
          <p:cNvPr id="4" name="object 2"/>
          <p:cNvSpPr/>
          <p:nvPr/>
        </p:nvSpPr>
        <p:spPr>
          <a:xfrm>
            <a:off x="457200" y="1219200"/>
            <a:ext cx="9143999" cy="5143499"/>
          </a:xfrm>
          <a:prstGeom prst="rect">
            <a:avLst/>
          </a:prstGeom>
          <a:blipFill>
            <a:blip r:embed="rId2" cstate="print"/>
            <a:stretch>
              <a:fillRect/>
            </a:stretch>
          </a:blipFill>
        </p:spPr>
        <p:txBody>
          <a:bodyPr wrap="square" lIns="0" tIns="0" rIns="0" bIns="0" rtlCol="0"/>
          <a:lstStyle/>
          <a:p>
            <a:endParaRPr sz="1350"/>
          </a:p>
        </p:txBody>
      </p:sp>
    </p:spTree>
    <p:extLst>
      <p:ext uri="{BB962C8B-B14F-4D97-AF65-F5344CB8AC3E}">
        <p14:creationId xmlns:p14="http://schemas.microsoft.com/office/powerpoint/2010/main" val="31048425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Summary</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8467183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5370" y="1480461"/>
            <a:ext cx="2807970" cy="457048"/>
          </a:xfrm>
          <a:prstGeom prst="rect">
            <a:avLst/>
          </a:prstGeom>
        </p:spPr>
        <p:txBody>
          <a:bodyPr vert="horz" wrap="square" lIns="0" tIns="0" rIns="0" bIns="0" rtlCol="0" anchor="ctr">
            <a:spAutoFit/>
          </a:bodyPr>
          <a:lstStyle/>
          <a:p>
            <a:pPr marL="10478"/>
            <a:r>
              <a:rPr sz="2970" spc="-4" dirty="0">
                <a:solidFill>
                  <a:srgbClr val="D6181F"/>
                </a:solidFill>
              </a:rPr>
              <a:t>Server</a:t>
            </a:r>
            <a:r>
              <a:rPr sz="2970" spc="-58" dirty="0">
                <a:solidFill>
                  <a:srgbClr val="D6181F"/>
                </a:solidFill>
              </a:rPr>
              <a:t> </a:t>
            </a:r>
            <a:r>
              <a:rPr sz="2970" spc="-9" dirty="0">
                <a:solidFill>
                  <a:srgbClr val="D6181F"/>
                </a:solidFill>
              </a:rPr>
              <a:t>Monitoring</a:t>
            </a:r>
            <a:endParaRPr sz="2970"/>
          </a:p>
        </p:txBody>
      </p:sp>
      <p:sp>
        <p:nvSpPr>
          <p:cNvPr id="6" name="object 6"/>
          <p:cNvSpPr txBox="1"/>
          <p:nvPr/>
        </p:nvSpPr>
        <p:spPr>
          <a:xfrm>
            <a:off x="695371" y="2016490"/>
            <a:ext cx="7440597" cy="4133439"/>
          </a:xfrm>
          <a:prstGeom prst="rect">
            <a:avLst/>
          </a:prstGeom>
        </p:spPr>
        <p:txBody>
          <a:bodyPr vert="horz" wrap="square" lIns="0" tIns="0" rIns="0" bIns="0" rtlCol="0">
            <a:spAutoFit/>
          </a:bodyPr>
          <a:lstStyle/>
          <a:p>
            <a:pPr marL="387668" indent="-377190">
              <a:buClr>
                <a:srgbClr val="D6181F"/>
              </a:buClr>
              <a:buFont typeface="Arial"/>
              <a:buChar char="•"/>
              <a:tabLst>
                <a:tab pos="387144" algn="l"/>
                <a:tab pos="388191" algn="l"/>
              </a:tabLst>
            </a:pPr>
            <a:r>
              <a:rPr sz="2640" dirty="0">
                <a:solidFill>
                  <a:srgbClr val="4D4D4F"/>
                </a:solidFill>
                <a:latin typeface="Calibri"/>
                <a:cs typeface="Calibri"/>
              </a:rPr>
              <a:t>About </a:t>
            </a:r>
            <a:r>
              <a:rPr sz="2640" spc="-4" dirty="0">
                <a:solidFill>
                  <a:srgbClr val="4D4D4F"/>
                </a:solidFill>
                <a:latin typeface="Calibri"/>
                <a:cs typeface="Calibri"/>
              </a:rPr>
              <a:t>changes </a:t>
            </a:r>
            <a:r>
              <a:rPr sz="2640" dirty="0">
                <a:solidFill>
                  <a:srgbClr val="4D4D4F"/>
                </a:solidFill>
                <a:latin typeface="Calibri"/>
                <a:cs typeface="Calibri"/>
              </a:rPr>
              <a:t>and </a:t>
            </a:r>
            <a:r>
              <a:rPr sz="2640" spc="-4" dirty="0">
                <a:solidFill>
                  <a:srgbClr val="4D4D4F"/>
                </a:solidFill>
                <a:latin typeface="Calibri"/>
                <a:cs typeface="Calibri"/>
              </a:rPr>
              <a:t>occurrences </a:t>
            </a:r>
            <a:r>
              <a:rPr sz="2640" dirty="0">
                <a:solidFill>
                  <a:srgbClr val="4D4D4F"/>
                </a:solidFill>
                <a:latin typeface="Calibri"/>
                <a:cs typeface="Calibri"/>
              </a:rPr>
              <a:t>in </a:t>
            </a:r>
            <a:r>
              <a:rPr sz="2640" spc="-4" dirty="0">
                <a:solidFill>
                  <a:srgbClr val="4D4D4F"/>
                </a:solidFill>
                <a:latin typeface="Calibri"/>
                <a:cs typeface="Calibri"/>
              </a:rPr>
              <a:t>our</a:t>
            </a:r>
            <a:r>
              <a:rPr sz="2640" spc="-21" dirty="0">
                <a:solidFill>
                  <a:srgbClr val="4D4D4F"/>
                </a:solidFill>
                <a:latin typeface="Calibri"/>
                <a:cs typeface="Calibri"/>
              </a:rPr>
              <a:t> </a:t>
            </a:r>
            <a:r>
              <a:rPr sz="2640" spc="-12" dirty="0">
                <a:solidFill>
                  <a:srgbClr val="4D4D4F"/>
                </a:solidFill>
                <a:latin typeface="Calibri"/>
                <a:cs typeface="Calibri"/>
              </a:rPr>
              <a:t>environment</a:t>
            </a:r>
            <a:endParaRPr sz="2640">
              <a:latin typeface="Calibri"/>
              <a:cs typeface="Calibri"/>
            </a:endParaRPr>
          </a:p>
          <a:p>
            <a:pPr marL="827723" lvl="1" indent="-314325">
              <a:spcBef>
                <a:spcPts val="570"/>
              </a:spcBef>
              <a:buClr>
                <a:srgbClr val="D6181F"/>
              </a:buClr>
              <a:buFont typeface="Arial"/>
              <a:buChar char="–"/>
              <a:tabLst>
                <a:tab pos="827723" algn="l"/>
                <a:tab pos="828246" algn="l"/>
              </a:tabLst>
            </a:pPr>
            <a:r>
              <a:rPr sz="2310" spc="-4" dirty="0">
                <a:solidFill>
                  <a:srgbClr val="4D4D4F"/>
                </a:solidFill>
                <a:latin typeface="Calibri"/>
                <a:cs typeface="Calibri"/>
              </a:rPr>
              <a:t>Is cpu load </a:t>
            </a:r>
            <a:r>
              <a:rPr sz="2310" spc="-9" dirty="0">
                <a:solidFill>
                  <a:srgbClr val="4D4D4F"/>
                </a:solidFill>
                <a:latin typeface="Calibri"/>
                <a:cs typeface="Calibri"/>
              </a:rPr>
              <a:t>too</a:t>
            </a:r>
            <a:r>
              <a:rPr sz="2310" spc="-25" dirty="0">
                <a:solidFill>
                  <a:srgbClr val="4D4D4F"/>
                </a:solidFill>
                <a:latin typeface="Calibri"/>
                <a:cs typeface="Calibri"/>
              </a:rPr>
              <a:t> </a:t>
            </a:r>
            <a:r>
              <a:rPr sz="2310" spc="-9" dirty="0">
                <a:solidFill>
                  <a:srgbClr val="4D4D4F"/>
                </a:solidFill>
                <a:latin typeface="Calibri"/>
                <a:cs typeface="Calibri"/>
              </a:rPr>
              <a:t>high?</a:t>
            </a:r>
            <a:endParaRPr sz="2310">
              <a:latin typeface="Calibri"/>
              <a:cs typeface="Calibri"/>
            </a:endParaRPr>
          </a:p>
          <a:p>
            <a:pPr marL="827723" lvl="1" indent="-314325">
              <a:spcBef>
                <a:spcPts val="553"/>
              </a:spcBef>
              <a:buClr>
                <a:srgbClr val="D6181F"/>
              </a:buClr>
              <a:buFont typeface="Arial"/>
              <a:buChar char="–"/>
              <a:tabLst>
                <a:tab pos="827723" algn="l"/>
                <a:tab pos="828246" algn="l"/>
              </a:tabLst>
            </a:pPr>
            <a:r>
              <a:rPr sz="2310" spc="-4" dirty="0">
                <a:solidFill>
                  <a:srgbClr val="4D4D4F"/>
                </a:solidFill>
                <a:latin typeface="Calibri"/>
                <a:cs typeface="Calibri"/>
              </a:rPr>
              <a:t>Is memory </a:t>
            </a:r>
            <a:r>
              <a:rPr sz="2310" spc="-9" dirty="0">
                <a:solidFill>
                  <a:srgbClr val="4D4D4F"/>
                </a:solidFill>
                <a:latin typeface="Calibri"/>
                <a:cs typeface="Calibri"/>
              </a:rPr>
              <a:t>not</a:t>
            </a:r>
            <a:r>
              <a:rPr sz="2310" spc="-17" dirty="0">
                <a:solidFill>
                  <a:srgbClr val="4D4D4F"/>
                </a:solidFill>
                <a:latin typeface="Calibri"/>
                <a:cs typeface="Calibri"/>
              </a:rPr>
              <a:t> </a:t>
            </a:r>
            <a:r>
              <a:rPr sz="2310" spc="-4" dirty="0">
                <a:solidFill>
                  <a:srgbClr val="4D4D4F"/>
                </a:solidFill>
                <a:latin typeface="Calibri"/>
                <a:cs typeface="Calibri"/>
              </a:rPr>
              <a:t>enough?</a:t>
            </a:r>
            <a:endParaRPr sz="2310">
              <a:latin typeface="Calibri"/>
              <a:cs typeface="Calibri"/>
            </a:endParaRPr>
          </a:p>
          <a:p>
            <a:pPr marL="827723" lvl="1" indent="-314325">
              <a:spcBef>
                <a:spcPts val="553"/>
              </a:spcBef>
              <a:buClr>
                <a:srgbClr val="D6181F"/>
              </a:buClr>
              <a:buFont typeface="Arial"/>
              <a:buChar char="–"/>
              <a:tabLst>
                <a:tab pos="827723" algn="l"/>
                <a:tab pos="828246" algn="l"/>
              </a:tabLst>
            </a:pPr>
            <a:r>
              <a:rPr sz="2310" spc="-4" dirty="0">
                <a:solidFill>
                  <a:srgbClr val="4D4D4F"/>
                </a:solidFill>
                <a:latin typeface="Calibri"/>
                <a:cs typeface="Calibri"/>
              </a:rPr>
              <a:t>Is </a:t>
            </a:r>
            <a:r>
              <a:rPr sz="2310" spc="-17" dirty="0">
                <a:solidFill>
                  <a:srgbClr val="4D4D4F"/>
                </a:solidFill>
                <a:latin typeface="Calibri"/>
                <a:cs typeface="Calibri"/>
              </a:rPr>
              <a:t>docker </a:t>
            </a:r>
            <a:r>
              <a:rPr sz="2310" spc="-4" dirty="0">
                <a:solidFill>
                  <a:srgbClr val="4D4D4F"/>
                </a:solidFill>
                <a:latin typeface="Calibri"/>
                <a:cs typeface="Calibri"/>
              </a:rPr>
              <a:t>engine </a:t>
            </a:r>
            <a:r>
              <a:rPr sz="2310" spc="-12" dirty="0">
                <a:solidFill>
                  <a:srgbClr val="4D4D4F"/>
                </a:solidFill>
                <a:latin typeface="Calibri"/>
                <a:cs typeface="Calibri"/>
              </a:rPr>
              <a:t>still</a:t>
            </a:r>
            <a:r>
              <a:rPr sz="2310" spc="9" dirty="0">
                <a:solidFill>
                  <a:srgbClr val="4D4D4F"/>
                </a:solidFill>
                <a:latin typeface="Calibri"/>
                <a:cs typeface="Calibri"/>
              </a:rPr>
              <a:t> </a:t>
            </a:r>
            <a:r>
              <a:rPr sz="2310" spc="-9" dirty="0">
                <a:solidFill>
                  <a:srgbClr val="4D4D4F"/>
                </a:solidFill>
                <a:latin typeface="Calibri"/>
                <a:cs typeface="Calibri"/>
              </a:rPr>
              <a:t>alive?</a:t>
            </a:r>
            <a:endParaRPr sz="2310">
              <a:latin typeface="Calibri"/>
              <a:cs typeface="Calibri"/>
            </a:endParaRPr>
          </a:p>
          <a:p>
            <a:pPr marL="24622">
              <a:spcBef>
                <a:spcPts val="1436"/>
              </a:spcBef>
            </a:pPr>
            <a:r>
              <a:rPr sz="2970" spc="-9" dirty="0">
                <a:solidFill>
                  <a:srgbClr val="D6181F"/>
                </a:solidFill>
                <a:latin typeface="Calibri"/>
                <a:cs typeface="Calibri"/>
              </a:rPr>
              <a:t>External</a:t>
            </a:r>
            <a:r>
              <a:rPr sz="2970" spc="-42" dirty="0">
                <a:solidFill>
                  <a:srgbClr val="D6181F"/>
                </a:solidFill>
                <a:latin typeface="Calibri"/>
                <a:cs typeface="Calibri"/>
              </a:rPr>
              <a:t> </a:t>
            </a:r>
            <a:r>
              <a:rPr sz="2970" spc="-9" dirty="0">
                <a:solidFill>
                  <a:srgbClr val="D6181F"/>
                </a:solidFill>
                <a:latin typeface="Calibri"/>
                <a:cs typeface="Calibri"/>
              </a:rPr>
              <a:t>Monitoring</a:t>
            </a:r>
            <a:endParaRPr sz="2970">
              <a:latin typeface="Calibri"/>
              <a:cs typeface="Calibri"/>
            </a:endParaRPr>
          </a:p>
          <a:p>
            <a:pPr marL="401812" indent="-377190">
              <a:spcBef>
                <a:spcPts val="656"/>
              </a:spcBef>
              <a:buClr>
                <a:srgbClr val="D6181F"/>
              </a:buClr>
              <a:buFont typeface="Arial"/>
              <a:buChar char="•"/>
              <a:tabLst>
                <a:tab pos="401812" algn="l"/>
                <a:tab pos="402336" algn="l"/>
              </a:tabLst>
            </a:pPr>
            <a:r>
              <a:rPr sz="2640" dirty="0">
                <a:solidFill>
                  <a:srgbClr val="4D4D4F"/>
                </a:solidFill>
                <a:latin typeface="Calibri"/>
                <a:cs typeface="Calibri"/>
              </a:rPr>
              <a:t>End </a:t>
            </a:r>
            <a:r>
              <a:rPr sz="2640" spc="-21" dirty="0">
                <a:solidFill>
                  <a:srgbClr val="4D4D4F"/>
                </a:solidFill>
                <a:latin typeface="Calibri"/>
                <a:cs typeface="Calibri"/>
              </a:rPr>
              <a:t>to </a:t>
            </a:r>
            <a:r>
              <a:rPr sz="2640" dirty="0">
                <a:solidFill>
                  <a:srgbClr val="4D4D4F"/>
                </a:solidFill>
                <a:latin typeface="Calibri"/>
                <a:cs typeface="Calibri"/>
              </a:rPr>
              <a:t>end </a:t>
            </a:r>
            <a:r>
              <a:rPr sz="2640" spc="-17" dirty="0">
                <a:solidFill>
                  <a:srgbClr val="4D4D4F"/>
                </a:solidFill>
                <a:latin typeface="Calibri"/>
                <a:cs typeface="Calibri"/>
              </a:rPr>
              <a:t>test </a:t>
            </a:r>
            <a:r>
              <a:rPr sz="2640" spc="-12" dirty="0">
                <a:solidFill>
                  <a:srgbClr val="4D4D4F"/>
                </a:solidFill>
                <a:latin typeface="Calibri"/>
                <a:cs typeface="Calibri"/>
              </a:rPr>
              <a:t>from </a:t>
            </a:r>
            <a:r>
              <a:rPr sz="2640" spc="-9" dirty="0">
                <a:solidFill>
                  <a:srgbClr val="4D4D4F"/>
                </a:solidFill>
                <a:latin typeface="Calibri"/>
                <a:cs typeface="Calibri"/>
              </a:rPr>
              <a:t>user’s</a:t>
            </a:r>
            <a:r>
              <a:rPr sz="2640" spc="17" dirty="0">
                <a:solidFill>
                  <a:srgbClr val="4D4D4F"/>
                </a:solidFill>
                <a:latin typeface="Calibri"/>
                <a:cs typeface="Calibri"/>
              </a:rPr>
              <a:t> </a:t>
            </a:r>
            <a:r>
              <a:rPr sz="2640" spc="-9" dirty="0">
                <a:solidFill>
                  <a:srgbClr val="4D4D4F"/>
                </a:solidFill>
                <a:latin typeface="Calibri"/>
                <a:cs typeface="Calibri"/>
              </a:rPr>
              <a:t>perspective</a:t>
            </a:r>
            <a:endParaRPr sz="2640">
              <a:latin typeface="Calibri"/>
              <a:cs typeface="Calibri"/>
            </a:endParaRPr>
          </a:p>
          <a:p>
            <a:pPr marL="841866" indent="-377190">
              <a:spcBef>
                <a:spcPts val="570"/>
              </a:spcBef>
              <a:buClr>
                <a:srgbClr val="D6181F"/>
              </a:buClr>
              <a:buFont typeface="Arial"/>
              <a:buChar char="•"/>
              <a:tabLst>
                <a:tab pos="841866" algn="l"/>
                <a:tab pos="842391" algn="l"/>
              </a:tabLst>
            </a:pPr>
            <a:r>
              <a:rPr sz="2310" spc="-9" dirty="0">
                <a:solidFill>
                  <a:srgbClr val="4D4D4F"/>
                </a:solidFill>
                <a:latin typeface="Calibri"/>
                <a:cs typeface="Calibri"/>
              </a:rPr>
              <a:t>Can </a:t>
            </a:r>
            <a:r>
              <a:rPr sz="2310" spc="-17" dirty="0">
                <a:solidFill>
                  <a:srgbClr val="4D4D4F"/>
                </a:solidFill>
                <a:latin typeface="Calibri"/>
                <a:cs typeface="Calibri"/>
              </a:rPr>
              <a:t>you </a:t>
            </a:r>
            <a:r>
              <a:rPr sz="2310" spc="-9" dirty="0">
                <a:solidFill>
                  <a:srgbClr val="4D4D4F"/>
                </a:solidFill>
                <a:latin typeface="Calibri"/>
                <a:cs typeface="Calibri"/>
              </a:rPr>
              <a:t>connect </a:t>
            </a:r>
            <a:r>
              <a:rPr sz="2310" spc="-4" dirty="0">
                <a:solidFill>
                  <a:srgbClr val="4D4D4F"/>
                </a:solidFill>
                <a:latin typeface="Calibri"/>
                <a:cs typeface="Calibri"/>
              </a:rPr>
              <a:t>ssh </a:t>
            </a:r>
            <a:r>
              <a:rPr sz="2310" spc="-9" dirty="0">
                <a:solidFill>
                  <a:srgbClr val="4D4D4F"/>
                </a:solidFill>
                <a:latin typeface="Calibri"/>
                <a:cs typeface="Calibri"/>
              </a:rPr>
              <a:t>port</a:t>
            </a:r>
            <a:r>
              <a:rPr sz="2310" spc="70" dirty="0">
                <a:solidFill>
                  <a:srgbClr val="4D4D4F"/>
                </a:solidFill>
                <a:latin typeface="Calibri"/>
                <a:cs typeface="Calibri"/>
              </a:rPr>
              <a:t> </a:t>
            </a:r>
            <a:r>
              <a:rPr sz="2310" spc="-4" dirty="0">
                <a:solidFill>
                  <a:srgbClr val="4D4D4F"/>
                </a:solidFill>
                <a:latin typeface="Calibri"/>
                <a:cs typeface="Calibri"/>
              </a:rPr>
              <a:t>22?</a:t>
            </a:r>
            <a:endParaRPr sz="2310">
              <a:latin typeface="Calibri"/>
              <a:cs typeface="Calibri"/>
            </a:endParaRPr>
          </a:p>
          <a:p>
            <a:pPr marL="841866" indent="-377190">
              <a:spcBef>
                <a:spcPts val="553"/>
              </a:spcBef>
              <a:buClr>
                <a:srgbClr val="D6181F"/>
              </a:buClr>
              <a:buFont typeface="Arial"/>
              <a:buChar char="•"/>
              <a:tabLst>
                <a:tab pos="841866" algn="l"/>
                <a:tab pos="842391" algn="l"/>
              </a:tabLst>
            </a:pPr>
            <a:r>
              <a:rPr sz="2310" spc="-9" dirty="0">
                <a:solidFill>
                  <a:srgbClr val="4D4D4F"/>
                </a:solidFill>
                <a:latin typeface="Calibri"/>
                <a:cs typeface="Calibri"/>
              </a:rPr>
              <a:t>Can </a:t>
            </a:r>
            <a:r>
              <a:rPr sz="2310" spc="-17" dirty="0">
                <a:solidFill>
                  <a:srgbClr val="4D4D4F"/>
                </a:solidFill>
                <a:latin typeface="Calibri"/>
                <a:cs typeface="Calibri"/>
              </a:rPr>
              <a:t>you browse </a:t>
            </a:r>
            <a:r>
              <a:rPr sz="2310" spc="-9" dirty="0">
                <a:solidFill>
                  <a:srgbClr val="4D4D4F"/>
                </a:solidFill>
                <a:latin typeface="Calibri"/>
                <a:cs typeface="Calibri"/>
              </a:rPr>
              <a:t>web</a:t>
            </a:r>
            <a:r>
              <a:rPr sz="2310" spc="21" dirty="0">
                <a:solidFill>
                  <a:srgbClr val="4D4D4F"/>
                </a:solidFill>
                <a:latin typeface="Calibri"/>
                <a:cs typeface="Calibri"/>
              </a:rPr>
              <a:t> </a:t>
            </a:r>
            <a:r>
              <a:rPr sz="2310" spc="-9" dirty="0">
                <a:solidFill>
                  <a:srgbClr val="4D4D4F"/>
                </a:solidFill>
                <a:latin typeface="Calibri"/>
                <a:cs typeface="Calibri"/>
              </a:rPr>
              <a:t>page?</a:t>
            </a:r>
            <a:endParaRPr sz="2310">
              <a:latin typeface="Calibri"/>
              <a:cs typeface="Calibri"/>
            </a:endParaRPr>
          </a:p>
          <a:p>
            <a:pPr marL="841866" indent="-377190">
              <a:spcBef>
                <a:spcPts val="553"/>
              </a:spcBef>
              <a:buClr>
                <a:srgbClr val="D6181F"/>
              </a:buClr>
              <a:buFont typeface="Arial"/>
              <a:buChar char="•"/>
              <a:tabLst>
                <a:tab pos="841866" algn="l"/>
                <a:tab pos="842391" algn="l"/>
              </a:tabLst>
            </a:pPr>
            <a:r>
              <a:rPr sz="2310" spc="-9" dirty="0">
                <a:solidFill>
                  <a:srgbClr val="4D4D4F"/>
                </a:solidFill>
                <a:latin typeface="Calibri"/>
                <a:cs typeface="Calibri"/>
              </a:rPr>
              <a:t>Can </a:t>
            </a:r>
            <a:r>
              <a:rPr sz="2310" spc="-17" dirty="0">
                <a:solidFill>
                  <a:srgbClr val="4D4D4F"/>
                </a:solidFill>
                <a:latin typeface="Calibri"/>
                <a:cs typeface="Calibri"/>
              </a:rPr>
              <a:t>you request </a:t>
            </a:r>
            <a:r>
              <a:rPr sz="2310" spc="-9" dirty="0">
                <a:solidFill>
                  <a:srgbClr val="4D4D4F"/>
                </a:solidFill>
                <a:latin typeface="Calibri"/>
                <a:cs typeface="Calibri"/>
              </a:rPr>
              <a:t>RESTful </a:t>
            </a:r>
            <a:r>
              <a:rPr sz="2310" spc="-4" dirty="0">
                <a:solidFill>
                  <a:srgbClr val="4D4D4F"/>
                </a:solidFill>
                <a:latin typeface="Calibri"/>
                <a:cs typeface="Calibri"/>
              </a:rPr>
              <a:t>API</a:t>
            </a:r>
            <a:r>
              <a:rPr sz="2310" spc="75" dirty="0">
                <a:solidFill>
                  <a:srgbClr val="4D4D4F"/>
                </a:solidFill>
                <a:latin typeface="Calibri"/>
                <a:cs typeface="Calibri"/>
              </a:rPr>
              <a:t> </a:t>
            </a:r>
            <a:r>
              <a:rPr sz="2310" spc="-9" dirty="0">
                <a:solidFill>
                  <a:srgbClr val="4D4D4F"/>
                </a:solidFill>
                <a:latin typeface="Calibri"/>
                <a:cs typeface="Calibri"/>
              </a:rPr>
              <a:t>successfully?</a:t>
            </a:r>
            <a:endParaRPr sz="2310">
              <a:latin typeface="Calibri"/>
              <a:cs typeface="Calibri"/>
            </a:endParaRPr>
          </a:p>
        </p:txBody>
      </p:sp>
      <p:sp>
        <p:nvSpPr>
          <p:cNvPr id="7" name="object 7"/>
          <p:cNvSpPr/>
          <p:nvPr/>
        </p:nvSpPr>
        <p:spPr>
          <a:xfrm>
            <a:off x="6709164" y="4555439"/>
            <a:ext cx="3178035" cy="1217277"/>
          </a:xfrm>
          <a:prstGeom prst="rect">
            <a:avLst/>
          </a:prstGeom>
          <a:blipFill>
            <a:blip r:embed="rId2" cstate="print"/>
            <a:stretch>
              <a:fillRect/>
            </a:stretch>
          </a:blipFill>
        </p:spPr>
        <p:txBody>
          <a:bodyPr wrap="square" lIns="0" tIns="0" rIns="0" bIns="0" rtlCol="0"/>
          <a:lstStyle/>
          <a:p>
            <a:endParaRPr sz="1485"/>
          </a:p>
        </p:txBody>
      </p:sp>
    </p:spTree>
    <p:extLst>
      <p:ext uri="{BB962C8B-B14F-4D97-AF65-F5344CB8AC3E}">
        <p14:creationId xmlns:p14="http://schemas.microsoft.com/office/powerpoint/2010/main" val="1934185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5371" y="1480461"/>
            <a:ext cx="1683734" cy="457048"/>
          </a:xfrm>
          <a:prstGeom prst="rect">
            <a:avLst/>
          </a:prstGeom>
        </p:spPr>
        <p:txBody>
          <a:bodyPr vert="horz" wrap="square" lIns="0" tIns="0" rIns="0" bIns="0" rtlCol="0" anchor="ctr">
            <a:spAutoFit/>
          </a:bodyPr>
          <a:lstStyle/>
          <a:p>
            <a:pPr marL="10478"/>
            <a:r>
              <a:rPr sz="2970" spc="-9" dirty="0">
                <a:solidFill>
                  <a:srgbClr val="D6181F"/>
                </a:solidFill>
              </a:rPr>
              <a:t>Dashboard</a:t>
            </a:r>
            <a:endParaRPr sz="2970"/>
          </a:p>
        </p:txBody>
      </p:sp>
      <p:sp>
        <p:nvSpPr>
          <p:cNvPr id="3" name="object 3"/>
          <p:cNvSpPr txBox="1"/>
          <p:nvPr/>
        </p:nvSpPr>
        <p:spPr>
          <a:xfrm>
            <a:off x="695371" y="2016489"/>
            <a:ext cx="6614445" cy="3855927"/>
          </a:xfrm>
          <a:prstGeom prst="rect">
            <a:avLst/>
          </a:prstGeom>
        </p:spPr>
        <p:txBody>
          <a:bodyPr vert="horz" wrap="square" lIns="0" tIns="0" rIns="0" bIns="0" rtlCol="0">
            <a:spAutoFit/>
          </a:bodyPr>
          <a:lstStyle/>
          <a:p>
            <a:pPr marL="387668" indent="-377190">
              <a:buClr>
                <a:srgbClr val="D6181F"/>
              </a:buClr>
              <a:buFont typeface="Arial"/>
              <a:buChar char="•"/>
              <a:tabLst>
                <a:tab pos="387144" algn="l"/>
                <a:tab pos="388191" algn="l"/>
              </a:tabLst>
            </a:pPr>
            <a:r>
              <a:rPr sz="2640" spc="-9" dirty="0">
                <a:solidFill>
                  <a:srgbClr val="4D4D4F"/>
                </a:solidFill>
                <a:latin typeface="Calibri"/>
                <a:cs typeface="Calibri"/>
              </a:rPr>
              <a:t>Provides </a:t>
            </a:r>
            <a:r>
              <a:rPr sz="2640" dirty="0">
                <a:solidFill>
                  <a:srgbClr val="4D4D4F"/>
                </a:solidFill>
                <a:latin typeface="Calibri"/>
                <a:cs typeface="Calibri"/>
              </a:rPr>
              <a:t>a clear </a:t>
            </a:r>
            <a:r>
              <a:rPr sz="2640" spc="-4" dirty="0">
                <a:solidFill>
                  <a:srgbClr val="4D4D4F"/>
                </a:solidFill>
                <a:latin typeface="Calibri"/>
                <a:cs typeface="Calibri"/>
              </a:rPr>
              <a:t>view </a:t>
            </a:r>
            <a:r>
              <a:rPr sz="2640" spc="-25" dirty="0">
                <a:solidFill>
                  <a:srgbClr val="4D4D4F"/>
                </a:solidFill>
                <a:latin typeface="Calibri"/>
                <a:cs typeface="Calibri"/>
              </a:rPr>
              <a:t>for </a:t>
            </a:r>
            <a:r>
              <a:rPr sz="2640" spc="-9" dirty="0">
                <a:solidFill>
                  <a:srgbClr val="4D4D4F"/>
                </a:solidFill>
                <a:latin typeface="Calibri"/>
                <a:cs typeface="Calibri"/>
              </a:rPr>
              <a:t>current</a:t>
            </a:r>
            <a:r>
              <a:rPr sz="2640" spc="-42" dirty="0">
                <a:solidFill>
                  <a:srgbClr val="4D4D4F"/>
                </a:solidFill>
                <a:latin typeface="Calibri"/>
                <a:cs typeface="Calibri"/>
              </a:rPr>
              <a:t> </a:t>
            </a:r>
            <a:r>
              <a:rPr sz="2640" spc="-12" dirty="0">
                <a:solidFill>
                  <a:srgbClr val="4D4D4F"/>
                </a:solidFill>
                <a:latin typeface="Calibri"/>
                <a:cs typeface="Calibri"/>
              </a:rPr>
              <a:t>environment</a:t>
            </a:r>
            <a:endParaRPr sz="2640">
              <a:latin typeface="Calibri"/>
              <a:cs typeface="Calibri"/>
            </a:endParaRPr>
          </a:p>
          <a:p>
            <a:pPr marL="24622">
              <a:spcBef>
                <a:spcPts val="2322"/>
              </a:spcBef>
            </a:pPr>
            <a:r>
              <a:rPr sz="2970" dirty="0">
                <a:solidFill>
                  <a:srgbClr val="D6181F"/>
                </a:solidFill>
                <a:latin typeface="Calibri"/>
                <a:cs typeface="Calibri"/>
              </a:rPr>
              <a:t>Alerting</a:t>
            </a:r>
            <a:endParaRPr sz="2970">
              <a:latin typeface="Calibri"/>
              <a:cs typeface="Calibri"/>
            </a:endParaRPr>
          </a:p>
          <a:p>
            <a:pPr marL="401812" indent="-377190">
              <a:spcBef>
                <a:spcPts val="656"/>
              </a:spcBef>
              <a:buClr>
                <a:srgbClr val="D6181F"/>
              </a:buClr>
              <a:buFont typeface="Arial"/>
              <a:buChar char="•"/>
              <a:tabLst>
                <a:tab pos="401812" algn="l"/>
                <a:tab pos="402336" algn="l"/>
              </a:tabLst>
            </a:pPr>
            <a:r>
              <a:rPr sz="2640" spc="-4" dirty="0">
                <a:solidFill>
                  <a:srgbClr val="4D4D4F"/>
                </a:solidFill>
                <a:latin typeface="Calibri"/>
                <a:cs typeface="Calibri"/>
              </a:rPr>
              <a:t>Notifies using </a:t>
            </a:r>
            <a:r>
              <a:rPr sz="2640" dirty="0">
                <a:solidFill>
                  <a:srgbClr val="4D4D4F"/>
                </a:solidFill>
                <a:latin typeface="Calibri"/>
                <a:cs typeface="Calibri"/>
              </a:rPr>
              <a:t>email, </a:t>
            </a:r>
            <a:r>
              <a:rPr sz="2640" spc="-4" dirty="0">
                <a:solidFill>
                  <a:srgbClr val="4D4D4F"/>
                </a:solidFill>
                <a:latin typeface="Calibri"/>
                <a:cs typeface="Calibri"/>
              </a:rPr>
              <a:t>slack, pager and</a:t>
            </a:r>
            <a:r>
              <a:rPr sz="2640" spc="9" dirty="0">
                <a:solidFill>
                  <a:srgbClr val="4D4D4F"/>
                </a:solidFill>
                <a:latin typeface="Calibri"/>
                <a:cs typeface="Calibri"/>
              </a:rPr>
              <a:t> </a:t>
            </a:r>
            <a:r>
              <a:rPr sz="2640" spc="-12" dirty="0">
                <a:solidFill>
                  <a:srgbClr val="4D4D4F"/>
                </a:solidFill>
                <a:latin typeface="Calibri"/>
                <a:cs typeface="Calibri"/>
              </a:rPr>
              <a:t>etc.</a:t>
            </a:r>
            <a:endParaRPr sz="2640">
              <a:latin typeface="Calibri"/>
              <a:cs typeface="Calibri"/>
            </a:endParaRPr>
          </a:p>
          <a:p>
            <a:pPr marL="401812" indent="-377190">
              <a:spcBef>
                <a:spcPts val="631"/>
              </a:spcBef>
              <a:buClr>
                <a:srgbClr val="D6181F"/>
              </a:buClr>
              <a:buFont typeface="Arial"/>
              <a:buChar char="•"/>
              <a:tabLst>
                <a:tab pos="401812" algn="l"/>
                <a:tab pos="402336" algn="l"/>
              </a:tabLst>
            </a:pPr>
            <a:r>
              <a:rPr sz="2640" spc="-9" dirty="0">
                <a:solidFill>
                  <a:srgbClr val="4D4D4F"/>
                </a:solidFill>
                <a:latin typeface="Calibri"/>
                <a:cs typeface="Calibri"/>
              </a:rPr>
              <a:t>Notification escalation</a:t>
            </a:r>
            <a:endParaRPr sz="2640">
              <a:latin typeface="Calibri"/>
              <a:cs typeface="Calibri"/>
            </a:endParaRPr>
          </a:p>
          <a:p>
            <a:pPr marL="29861">
              <a:spcBef>
                <a:spcPts val="2182"/>
              </a:spcBef>
            </a:pPr>
            <a:r>
              <a:rPr sz="2970" spc="-9" dirty="0">
                <a:solidFill>
                  <a:srgbClr val="D6181F"/>
                </a:solidFill>
                <a:latin typeface="Calibri"/>
                <a:cs typeface="Calibri"/>
              </a:rPr>
              <a:t>Others…</a:t>
            </a:r>
            <a:endParaRPr sz="2970">
              <a:latin typeface="Calibri"/>
              <a:cs typeface="Calibri"/>
            </a:endParaRPr>
          </a:p>
          <a:p>
            <a:pPr marL="407051" indent="-377190">
              <a:spcBef>
                <a:spcPts val="656"/>
              </a:spcBef>
              <a:buClr>
                <a:srgbClr val="D6181F"/>
              </a:buClr>
              <a:buFont typeface="Arial"/>
              <a:buChar char="•"/>
              <a:tabLst>
                <a:tab pos="407051" algn="l"/>
                <a:tab pos="407575" algn="l"/>
              </a:tabLst>
            </a:pPr>
            <a:r>
              <a:rPr sz="2640" spc="-9" dirty="0">
                <a:solidFill>
                  <a:srgbClr val="4D4D4F"/>
                </a:solidFill>
                <a:latin typeface="Calibri"/>
                <a:cs typeface="Calibri"/>
              </a:rPr>
              <a:t>Distributed</a:t>
            </a:r>
            <a:r>
              <a:rPr sz="2640" spc="-42" dirty="0">
                <a:solidFill>
                  <a:srgbClr val="4D4D4F"/>
                </a:solidFill>
                <a:latin typeface="Calibri"/>
                <a:cs typeface="Calibri"/>
              </a:rPr>
              <a:t> </a:t>
            </a:r>
            <a:r>
              <a:rPr sz="2640" spc="-4" dirty="0">
                <a:solidFill>
                  <a:srgbClr val="4D4D4F"/>
                </a:solidFill>
                <a:latin typeface="Calibri"/>
                <a:cs typeface="Calibri"/>
              </a:rPr>
              <a:t>Monitoring</a:t>
            </a:r>
            <a:endParaRPr sz="2640">
              <a:latin typeface="Calibri"/>
              <a:cs typeface="Calibri"/>
            </a:endParaRPr>
          </a:p>
          <a:p>
            <a:pPr marL="407051" indent="-377190">
              <a:spcBef>
                <a:spcPts val="631"/>
              </a:spcBef>
              <a:buClr>
                <a:srgbClr val="D6181F"/>
              </a:buClr>
              <a:buFont typeface="Arial"/>
              <a:buChar char="•"/>
              <a:tabLst>
                <a:tab pos="407051" algn="l"/>
                <a:tab pos="407575" algn="l"/>
              </a:tabLst>
            </a:pPr>
            <a:r>
              <a:rPr sz="2640" spc="-9" dirty="0">
                <a:solidFill>
                  <a:srgbClr val="4D4D4F"/>
                </a:solidFill>
                <a:latin typeface="Calibri"/>
                <a:cs typeface="Calibri"/>
              </a:rPr>
              <a:t>Reloads config </a:t>
            </a:r>
            <a:r>
              <a:rPr sz="2640" dirty="0">
                <a:solidFill>
                  <a:srgbClr val="4D4D4F"/>
                </a:solidFill>
                <a:latin typeface="Calibri"/>
                <a:cs typeface="Calibri"/>
              </a:rPr>
              <a:t>without </a:t>
            </a:r>
            <a:r>
              <a:rPr sz="2640" spc="-9" dirty="0">
                <a:solidFill>
                  <a:srgbClr val="4D4D4F"/>
                </a:solidFill>
                <a:latin typeface="Calibri"/>
                <a:cs typeface="Calibri"/>
              </a:rPr>
              <a:t>interrupt</a:t>
            </a:r>
            <a:r>
              <a:rPr sz="2640" dirty="0">
                <a:solidFill>
                  <a:srgbClr val="4D4D4F"/>
                </a:solidFill>
                <a:latin typeface="Calibri"/>
                <a:cs typeface="Calibri"/>
              </a:rPr>
              <a:t> </a:t>
            </a:r>
            <a:r>
              <a:rPr sz="2640" spc="-4" dirty="0">
                <a:solidFill>
                  <a:srgbClr val="4D4D4F"/>
                </a:solidFill>
                <a:latin typeface="Calibri"/>
                <a:cs typeface="Calibri"/>
              </a:rPr>
              <a:t>checks</a:t>
            </a:r>
            <a:endParaRPr sz="2640">
              <a:latin typeface="Calibri"/>
              <a:cs typeface="Calibri"/>
            </a:endParaRPr>
          </a:p>
        </p:txBody>
      </p:sp>
      <p:sp>
        <p:nvSpPr>
          <p:cNvPr id="4" name="object 4"/>
          <p:cNvSpPr/>
          <p:nvPr/>
        </p:nvSpPr>
        <p:spPr>
          <a:xfrm>
            <a:off x="6572536" y="4421946"/>
            <a:ext cx="3370821" cy="2106082"/>
          </a:xfrm>
          <a:prstGeom prst="rect">
            <a:avLst/>
          </a:prstGeom>
          <a:blipFill>
            <a:blip r:embed="rId2" cstate="print"/>
            <a:stretch>
              <a:fillRect/>
            </a:stretch>
          </a:blipFill>
        </p:spPr>
        <p:txBody>
          <a:bodyPr wrap="square" lIns="0" tIns="0" rIns="0" bIns="0" rtlCol="0"/>
          <a:lstStyle/>
          <a:p>
            <a:endParaRPr sz="1485"/>
          </a:p>
        </p:txBody>
      </p:sp>
      <p:sp>
        <p:nvSpPr>
          <p:cNvPr id="5" name="object 5"/>
          <p:cNvSpPr/>
          <p:nvPr/>
        </p:nvSpPr>
        <p:spPr>
          <a:xfrm>
            <a:off x="6978225" y="3556474"/>
            <a:ext cx="518740" cy="518741"/>
          </a:xfrm>
          <a:prstGeom prst="rect">
            <a:avLst/>
          </a:prstGeom>
          <a:blipFill>
            <a:blip r:embed="rId3" cstate="print"/>
            <a:stretch>
              <a:fillRect/>
            </a:stretch>
          </a:blipFill>
        </p:spPr>
        <p:txBody>
          <a:bodyPr wrap="square" lIns="0" tIns="0" rIns="0" bIns="0" rtlCol="0"/>
          <a:lstStyle/>
          <a:p>
            <a:endParaRPr sz="1485"/>
          </a:p>
        </p:txBody>
      </p:sp>
      <p:sp>
        <p:nvSpPr>
          <p:cNvPr id="6" name="object 6"/>
          <p:cNvSpPr/>
          <p:nvPr/>
        </p:nvSpPr>
        <p:spPr>
          <a:xfrm>
            <a:off x="7680113" y="3512520"/>
            <a:ext cx="590564" cy="590564"/>
          </a:xfrm>
          <a:prstGeom prst="rect">
            <a:avLst/>
          </a:prstGeom>
          <a:blipFill>
            <a:blip r:embed="rId4" cstate="print"/>
            <a:stretch>
              <a:fillRect/>
            </a:stretch>
          </a:blipFill>
        </p:spPr>
        <p:txBody>
          <a:bodyPr wrap="square" lIns="0" tIns="0" rIns="0" bIns="0" rtlCol="0"/>
          <a:lstStyle/>
          <a:p>
            <a:endParaRPr sz="1485"/>
          </a:p>
        </p:txBody>
      </p:sp>
      <p:sp>
        <p:nvSpPr>
          <p:cNvPr id="7" name="object 7"/>
          <p:cNvSpPr/>
          <p:nvPr/>
        </p:nvSpPr>
        <p:spPr>
          <a:xfrm>
            <a:off x="9215066" y="3495432"/>
            <a:ext cx="601995" cy="601995"/>
          </a:xfrm>
          <a:prstGeom prst="rect">
            <a:avLst/>
          </a:prstGeom>
          <a:blipFill>
            <a:blip r:embed="rId5" cstate="print"/>
            <a:stretch>
              <a:fillRect/>
            </a:stretch>
          </a:blipFill>
        </p:spPr>
        <p:txBody>
          <a:bodyPr wrap="square" lIns="0" tIns="0" rIns="0" bIns="0" rtlCol="0"/>
          <a:lstStyle/>
          <a:p>
            <a:endParaRPr sz="1485"/>
          </a:p>
        </p:txBody>
      </p:sp>
      <p:sp>
        <p:nvSpPr>
          <p:cNvPr id="8" name="object 8"/>
          <p:cNvSpPr/>
          <p:nvPr/>
        </p:nvSpPr>
        <p:spPr>
          <a:xfrm>
            <a:off x="8396459" y="3498051"/>
            <a:ext cx="672404" cy="601995"/>
          </a:xfrm>
          <a:prstGeom prst="rect">
            <a:avLst/>
          </a:prstGeom>
          <a:blipFill>
            <a:blip r:embed="rId6" cstate="print"/>
            <a:stretch>
              <a:fillRect/>
            </a:stretch>
          </a:blipFill>
        </p:spPr>
        <p:txBody>
          <a:bodyPr wrap="square" lIns="0" tIns="0" rIns="0" bIns="0" rtlCol="0"/>
          <a:lstStyle/>
          <a:p>
            <a:endParaRPr sz="1485"/>
          </a:p>
        </p:txBody>
      </p:sp>
      <p:sp>
        <p:nvSpPr>
          <p:cNvPr id="9" name="object 9"/>
          <p:cNvSpPr/>
          <p:nvPr/>
        </p:nvSpPr>
        <p:spPr>
          <a:xfrm>
            <a:off x="7581833" y="1306011"/>
            <a:ext cx="2066687" cy="1894017"/>
          </a:xfrm>
          <a:prstGeom prst="rect">
            <a:avLst/>
          </a:prstGeom>
          <a:blipFill>
            <a:blip r:embed="rId7" cstate="print"/>
            <a:stretch>
              <a:fillRect/>
            </a:stretch>
          </a:blipFill>
        </p:spPr>
        <p:txBody>
          <a:bodyPr wrap="square" lIns="0" tIns="0" rIns="0" bIns="0" rtlCol="0"/>
          <a:lstStyle/>
          <a:p>
            <a:endParaRPr sz="1485"/>
          </a:p>
        </p:txBody>
      </p:sp>
      <p:sp>
        <p:nvSpPr>
          <p:cNvPr id="10" name="object 10"/>
          <p:cNvSpPr/>
          <p:nvPr/>
        </p:nvSpPr>
        <p:spPr>
          <a:xfrm>
            <a:off x="7580471" y="1304755"/>
            <a:ext cx="2069307" cy="1896951"/>
          </a:xfrm>
          <a:custGeom>
            <a:avLst/>
            <a:gdLst/>
            <a:ahLst/>
            <a:cxnLst/>
            <a:rect l="l" t="t" r="r" b="b"/>
            <a:pathLst>
              <a:path w="2508250" h="2299335">
                <a:moveTo>
                  <a:pt x="0" y="2298954"/>
                </a:moveTo>
                <a:lnTo>
                  <a:pt x="2508250" y="2298954"/>
                </a:lnTo>
                <a:lnTo>
                  <a:pt x="2508250" y="0"/>
                </a:lnTo>
                <a:lnTo>
                  <a:pt x="0" y="0"/>
                </a:lnTo>
                <a:lnTo>
                  <a:pt x="0" y="2298954"/>
                </a:lnTo>
                <a:close/>
              </a:path>
            </a:pathLst>
          </a:custGeom>
          <a:ln w="3175">
            <a:solidFill>
              <a:srgbClr val="4D4D4F"/>
            </a:solidFill>
          </a:ln>
        </p:spPr>
        <p:txBody>
          <a:bodyPr wrap="square" lIns="0" tIns="0" rIns="0" bIns="0" rtlCol="0"/>
          <a:lstStyle/>
          <a:p>
            <a:endParaRPr sz="1485"/>
          </a:p>
        </p:txBody>
      </p:sp>
    </p:spTree>
    <p:extLst>
      <p:ext uri="{BB962C8B-B14F-4D97-AF65-F5344CB8AC3E}">
        <p14:creationId xmlns:p14="http://schemas.microsoft.com/office/powerpoint/2010/main" val="25580604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77962" y="2420503"/>
            <a:ext cx="2376297" cy="3644075"/>
          </a:xfrm>
          <a:custGeom>
            <a:avLst/>
            <a:gdLst/>
            <a:ahLst/>
            <a:cxnLst/>
            <a:rect l="l" t="t" r="r" b="b"/>
            <a:pathLst>
              <a:path w="2880360" h="4417060">
                <a:moveTo>
                  <a:pt x="2399982" y="0"/>
                </a:moveTo>
                <a:lnTo>
                  <a:pt x="479996" y="0"/>
                </a:lnTo>
                <a:lnTo>
                  <a:pt x="430927" y="2479"/>
                </a:lnTo>
                <a:lnTo>
                  <a:pt x="383273" y="9756"/>
                </a:lnTo>
                <a:lnTo>
                  <a:pt x="337277" y="21589"/>
                </a:lnTo>
                <a:lnTo>
                  <a:pt x="293179" y="37736"/>
                </a:lnTo>
                <a:lnTo>
                  <a:pt x="251221" y="57956"/>
                </a:lnTo>
                <a:lnTo>
                  <a:pt x="211645" y="82008"/>
                </a:lnTo>
                <a:lnTo>
                  <a:pt x="174693" y="109648"/>
                </a:lnTo>
                <a:lnTo>
                  <a:pt x="140604" y="140636"/>
                </a:lnTo>
                <a:lnTo>
                  <a:pt x="109622" y="174730"/>
                </a:lnTo>
                <a:lnTo>
                  <a:pt x="81987" y="211689"/>
                </a:lnTo>
                <a:lnTo>
                  <a:pt x="57942" y="251270"/>
                </a:lnTo>
                <a:lnTo>
                  <a:pt x="37726" y="293233"/>
                </a:lnTo>
                <a:lnTo>
                  <a:pt x="21583" y="337334"/>
                </a:lnTo>
                <a:lnTo>
                  <a:pt x="9753" y="383334"/>
                </a:lnTo>
                <a:lnTo>
                  <a:pt x="2478" y="430989"/>
                </a:lnTo>
                <a:lnTo>
                  <a:pt x="0" y="480060"/>
                </a:lnTo>
                <a:lnTo>
                  <a:pt x="0" y="3936771"/>
                </a:lnTo>
                <a:lnTo>
                  <a:pt x="2478" y="3985851"/>
                </a:lnTo>
                <a:lnTo>
                  <a:pt x="9753" y="4033513"/>
                </a:lnTo>
                <a:lnTo>
                  <a:pt x="21583" y="4079515"/>
                </a:lnTo>
                <a:lnTo>
                  <a:pt x="37726" y="4123617"/>
                </a:lnTo>
                <a:lnTo>
                  <a:pt x="57942" y="4165577"/>
                </a:lnTo>
                <a:lnTo>
                  <a:pt x="81987" y="4205153"/>
                </a:lnTo>
                <a:lnTo>
                  <a:pt x="109622" y="4242106"/>
                </a:lnTo>
                <a:lnTo>
                  <a:pt x="140604" y="4276193"/>
                </a:lnTo>
                <a:lnTo>
                  <a:pt x="174693" y="4307173"/>
                </a:lnTo>
                <a:lnTo>
                  <a:pt x="211645" y="4334805"/>
                </a:lnTo>
                <a:lnTo>
                  <a:pt x="251221" y="4358848"/>
                </a:lnTo>
                <a:lnTo>
                  <a:pt x="293179" y="4379060"/>
                </a:lnTo>
                <a:lnTo>
                  <a:pt x="337277" y="4395201"/>
                </a:lnTo>
                <a:lnTo>
                  <a:pt x="383273" y="4407028"/>
                </a:lnTo>
                <a:lnTo>
                  <a:pt x="430927" y="4414302"/>
                </a:lnTo>
                <a:lnTo>
                  <a:pt x="479996" y="4416780"/>
                </a:lnTo>
                <a:lnTo>
                  <a:pt x="2399982" y="4416780"/>
                </a:lnTo>
                <a:lnTo>
                  <a:pt x="2449052" y="4414302"/>
                </a:lnTo>
                <a:lnTo>
                  <a:pt x="2496708" y="4407028"/>
                </a:lnTo>
                <a:lnTo>
                  <a:pt x="2542707" y="4395201"/>
                </a:lnTo>
                <a:lnTo>
                  <a:pt x="2586809" y="4379060"/>
                </a:lnTo>
                <a:lnTo>
                  <a:pt x="2628771" y="4358848"/>
                </a:lnTo>
                <a:lnTo>
                  <a:pt x="2668353" y="4334805"/>
                </a:lnTo>
                <a:lnTo>
                  <a:pt x="2705311" y="4307173"/>
                </a:lnTo>
                <a:lnTo>
                  <a:pt x="2739405" y="4276193"/>
                </a:lnTo>
                <a:lnTo>
                  <a:pt x="2770394" y="4242106"/>
                </a:lnTo>
                <a:lnTo>
                  <a:pt x="2798034" y="4205153"/>
                </a:lnTo>
                <a:lnTo>
                  <a:pt x="2822085" y="4165577"/>
                </a:lnTo>
                <a:lnTo>
                  <a:pt x="2842305" y="4123617"/>
                </a:lnTo>
                <a:lnTo>
                  <a:pt x="2858453" y="4079515"/>
                </a:lnTo>
                <a:lnTo>
                  <a:pt x="2870286" y="4033513"/>
                </a:lnTo>
                <a:lnTo>
                  <a:pt x="2877563" y="3985851"/>
                </a:lnTo>
                <a:lnTo>
                  <a:pt x="2880042" y="3936771"/>
                </a:lnTo>
                <a:lnTo>
                  <a:pt x="2880042" y="480060"/>
                </a:lnTo>
                <a:lnTo>
                  <a:pt x="2877563" y="430989"/>
                </a:lnTo>
                <a:lnTo>
                  <a:pt x="2870286" y="383334"/>
                </a:lnTo>
                <a:lnTo>
                  <a:pt x="2858453" y="337334"/>
                </a:lnTo>
                <a:lnTo>
                  <a:pt x="2842305" y="293233"/>
                </a:lnTo>
                <a:lnTo>
                  <a:pt x="2822085" y="251270"/>
                </a:lnTo>
                <a:lnTo>
                  <a:pt x="2798034" y="211689"/>
                </a:lnTo>
                <a:lnTo>
                  <a:pt x="2770394" y="174730"/>
                </a:lnTo>
                <a:lnTo>
                  <a:pt x="2739405" y="140636"/>
                </a:lnTo>
                <a:lnTo>
                  <a:pt x="2705311" y="109648"/>
                </a:lnTo>
                <a:lnTo>
                  <a:pt x="2668353" y="82008"/>
                </a:lnTo>
                <a:lnTo>
                  <a:pt x="2628771" y="57956"/>
                </a:lnTo>
                <a:lnTo>
                  <a:pt x="2586809" y="37736"/>
                </a:lnTo>
                <a:lnTo>
                  <a:pt x="2542707" y="21589"/>
                </a:lnTo>
                <a:lnTo>
                  <a:pt x="2496708" y="9756"/>
                </a:lnTo>
                <a:lnTo>
                  <a:pt x="2449052" y="2479"/>
                </a:lnTo>
                <a:lnTo>
                  <a:pt x="2399982" y="0"/>
                </a:lnTo>
                <a:close/>
              </a:path>
            </a:pathLst>
          </a:custGeom>
          <a:solidFill>
            <a:srgbClr val="F1F1F1"/>
          </a:solidFill>
        </p:spPr>
        <p:txBody>
          <a:bodyPr wrap="square" lIns="0" tIns="0" rIns="0" bIns="0" rtlCol="0"/>
          <a:lstStyle/>
          <a:p>
            <a:endParaRPr sz="1485"/>
          </a:p>
        </p:txBody>
      </p:sp>
      <p:sp>
        <p:nvSpPr>
          <p:cNvPr id="3" name="object 3"/>
          <p:cNvSpPr/>
          <p:nvPr/>
        </p:nvSpPr>
        <p:spPr>
          <a:xfrm>
            <a:off x="877962" y="2420503"/>
            <a:ext cx="2376297" cy="3644075"/>
          </a:xfrm>
          <a:custGeom>
            <a:avLst/>
            <a:gdLst/>
            <a:ahLst/>
            <a:cxnLst/>
            <a:rect l="l" t="t" r="r" b="b"/>
            <a:pathLst>
              <a:path w="2880360" h="4417060">
                <a:moveTo>
                  <a:pt x="0" y="480060"/>
                </a:moveTo>
                <a:lnTo>
                  <a:pt x="2478" y="430989"/>
                </a:lnTo>
                <a:lnTo>
                  <a:pt x="9753" y="383334"/>
                </a:lnTo>
                <a:lnTo>
                  <a:pt x="21583" y="337334"/>
                </a:lnTo>
                <a:lnTo>
                  <a:pt x="37726" y="293233"/>
                </a:lnTo>
                <a:lnTo>
                  <a:pt x="57942" y="251270"/>
                </a:lnTo>
                <a:lnTo>
                  <a:pt x="81987" y="211689"/>
                </a:lnTo>
                <a:lnTo>
                  <a:pt x="109622" y="174730"/>
                </a:lnTo>
                <a:lnTo>
                  <a:pt x="140604" y="140636"/>
                </a:lnTo>
                <a:lnTo>
                  <a:pt x="174693" y="109648"/>
                </a:lnTo>
                <a:lnTo>
                  <a:pt x="211645" y="82008"/>
                </a:lnTo>
                <a:lnTo>
                  <a:pt x="251221" y="57956"/>
                </a:lnTo>
                <a:lnTo>
                  <a:pt x="293179" y="37736"/>
                </a:lnTo>
                <a:lnTo>
                  <a:pt x="337277" y="21589"/>
                </a:lnTo>
                <a:lnTo>
                  <a:pt x="383273" y="9756"/>
                </a:lnTo>
                <a:lnTo>
                  <a:pt x="430927" y="2479"/>
                </a:lnTo>
                <a:lnTo>
                  <a:pt x="479996" y="0"/>
                </a:lnTo>
                <a:lnTo>
                  <a:pt x="2399982" y="0"/>
                </a:lnTo>
                <a:lnTo>
                  <a:pt x="2449052" y="2479"/>
                </a:lnTo>
                <a:lnTo>
                  <a:pt x="2496708" y="9756"/>
                </a:lnTo>
                <a:lnTo>
                  <a:pt x="2542707" y="21589"/>
                </a:lnTo>
                <a:lnTo>
                  <a:pt x="2586809" y="37736"/>
                </a:lnTo>
                <a:lnTo>
                  <a:pt x="2628771" y="57956"/>
                </a:lnTo>
                <a:lnTo>
                  <a:pt x="2668353" y="82008"/>
                </a:lnTo>
                <a:lnTo>
                  <a:pt x="2705311" y="109648"/>
                </a:lnTo>
                <a:lnTo>
                  <a:pt x="2739405" y="140636"/>
                </a:lnTo>
                <a:lnTo>
                  <a:pt x="2770394" y="174730"/>
                </a:lnTo>
                <a:lnTo>
                  <a:pt x="2798034" y="211689"/>
                </a:lnTo>
                <a:lnTo>
                  <a:pt x="2822085" y="251270"/>
                </a:lnTo>
                <a:lnTo>
                  <a:pt x="2842305" y="293233"/>
                </a:lnTo>
                <a:lnTo>
                  <a:pt x="2858453" y="337334"/>
                </a:lnTo>
                <a:lnTo>
                  <a:pt x="2870286" y="383334"/>
                </a:lnTo>
                <a:lnTo>
                  <a:pt x="2877563" y="430989"/>
                </a:lnTo>
                <a:lnTo>
                  <a:pt x="2880042" y="480060"/>
                </a:lnTo>
                <a:lnTo>
                  <a:pt x="2880042" y="3936771"/>
                </a:lnTo>
                <a:lnTo>
                  <a:pt x="2877563" y="3985851"/>
                </a:lnTo>
                <a:lnTo>
                  <a:pt x="2870286" y="4033513"/>
                </a:lnTo>
                <a:lnTo>
                  <a:pt x="2858453" y="4079515"/>
                </a:lnTo>
                <a:lnTo>
                  <a:pt x="2842305" y="4123617"/>
                </a:lnTo>
                <a:lnTo>
                  <a:pt x="2822085" y="4165577"/>
                </a:lnTo>
                <a:lnTo>
                  <a:pt x="2798034" y="4205153"/>
                </a:lnTo>
                <a:lnTo>
                  <a:pt x="2770394" y="4242106"/>
                </a:lnTo>
                <a:lnTo>
                  <a:pt x="2739405" y="4276193"/>
                </a:lnTo>
                <a:lnTo>
                  <a:pt x="2705311" y="4307173"/>
                </a:lnTo>
                <a:lnTo>
                  <a:pt x="2668353" y="4334805"/>
                </a:lnTo>
                <a:lnTo>
                  <a:pt x="2628771" y="4358848"/>
                </a:lnTo>
                <a:lnTo>
                  <a:pt x="2586809" y="4379060"/>
                </a:lnTo>
                <a:lnTo>
                  <a:pt x="2542707" y="4395201"/>
                </a:lnTo>
                <a:lnTo>
                  <a:pt x="2496708" y="4407028"/>
                </a:lnTo>
                <a:lnTo>
                  <a:pt x="2449052" y="4414302"/>
                </a:lnTo>
                <a:lnTo>
                  <a:pt x="2399982" y="4416780"/>
                </a:lnTo>
                <a:lnTo>
                  <a:pt x="479996" y="4416780"/>
                </a:lnTo>
                <a:lnTo>
                  <a:pt x="430927" y="4414302"/>
                </a:lnTo>
                <a:lnTo>
                  <a:pt x="383273" y="4407028"/>
                </a:lnTo>
                <a:lnTo>
                  <a:pt x="337277" y="4395201"/>
                </a:lnTo>
                <a:lnTo>
                  <a:pt x="293179" y="4379060"/>
                </a:lnTo>
                <a:lnTo>
                  <a:pt x="251221" y="4358848"/>
                </a:lnTo>
                <a:lnTo>
                  <a:pt x="211645" y="4334805"/>
                </a:lnTo>
                <a:lnTo>
                  <a:pt x="174693" y="4307173"/>
                </a:lnTo>
                <a:lnTo>
                  <a:pt x="140604" y="4276193"/>
                </a:lnTo>
                <a:lnTo>
                  <a:pt x="109622" y="4242106"/>
                </a:lnTo>
                <a:lnTo>
                  <a:pt x="81987" y="4205153"/>
                </a:lnTo>
                <a:lnTo>
                  <a:pt x="57942" y="4165577"/>
                </a:lnTo>
                <a:lnTo>
                  <a:pt x="37726" y="4123617"/>
                </a:lnTo>
                <a:lnTo>
                  <a:pt x="21583" y="4079515"/>
                </a:lnTo>
                <a:lnTo>
                  <a:pt x="9753" y="4033513"/>
                </a:lnTo>
                <a:lnTo>
                  <a:pt x="2478" y="3985851"/>
                </a:lnTo>
                <a:lnTo>
                  <a:pt x="0" y="3936771"/>
                </a:lnTo>
                <a:lnTo>
                  <a:pt x="0" y="480060"/>
                </a:lnTo>
                <a:close/>
              </a:path>
            </a:pathLst>
          </a:custGeom>
          <a:ln w="9524">
            <a:solidFill>
              <a:srgbClr val="4D4D4F"/>
            </a:solidFill>
          </a:ln>
        </p:spPr>
        <p:txBody>
          <a:bodyPr wrap="square" lIns="0" tIns="0" rIns="0" bIns="0" rtlCol="0"/>
          <a:lstStyle/>
          <a:p>
            <a:endParaRPr sz="1485"/>
          </a:p>
        </p:txBody>
      </p:sp>
      <p:sp>
        <p:nvSpPr>
          <p:cNvPr id="4" name="object 4"/>
          <p:cNvSpPr txBox="1"/>
          <p:nvPr/>
        </p:nvSpPr>
        <p:spPr>
          <a:xfrm>
            <a:off x="1641614" y="2555349"/>
            <a:ext cx="848678" cy="355482"/>
          </a:xfrm>
          <a:prstGeom prst="rect">
            <a:avLst/>
          </a:prstGeom>
        </p:spPr>
        <p:txBody>
          <a:bodyPr vert="horz" wrap="square" lIns="0" tIns="0" rIns="0" bIns="0" rtlCol="0">
            <a:spAutoFit/>
          </a:bodyPr>
          <a:lstStyle/>
          <a:p>
            <a:pPr marL="10478"/>
            <a:r>
              <a:rPr sz="2310" b="1" spc="-9" dirty="0">
                <a:solidFill>
                  <a:srgbClr val="4D4D4F"/>
                </a:solidFill>
                <a:latin typeface="Calibri"/>
                <a:cs typeface="Calibri"/>
              </a:rPr>
              <a:t>Co</a:t>
            </a:r>
            <a:r>
              <a:rPr sz="2310" b="1" spc="-12" dirty="0">
                <a:solidFill>
                  <a:srgbClr val="4D4D4F"/>
                </a:solidFill>
                <a:latin typeface="Calibri"/>
                <a:cs typeface="Calibri"/>
              </a:rPr>
              <a:t>l</a:t>
            </a:r>
            <a:r>
              <a:rPr sz="2310" b="1" spc="-4" dirty="0">
                <a:solidFill>
                  <a:srgbClr val="4D4D4F"/>
                </a:solidFill>
                <a:latin typeface="Calibri"/>
                <a:cs typeface="Calibri"/>
              </a:rPr>
              <a:t>lect</a:t>
            </a:r>
            <a:endParaRPr sz="2310">
              <a:latin typeface="Calibri"/>
              <a:cs typeface="Calibri"/>
            </a:endParaRPr>
          </a:p>
        </p:txBody>
      </p:sp>
      <p:sp>
        <p:nvSpPr>
          <p:cNvPr id="5" name="object 5"/>
          <p:cNvSpPr/>
          <p:nvPr/>
        </p:nvSpPr>
        <p:spPr>
          <a:xfrm>
            <a:off x="3849119" y="2430562"/>
            <a:ext cx="1366266" cy="3644598"/>
          </a:xfrm>
          <a:custGeom>
            <a:avLst/>
            <a:gdLst/>
            <a:ahLst/>
            <a:cxnLst/>
            <a:rect l="l" t="t" r="r" b="b"/>
            <a:pathLst>
              <a:path w="1656079" h="4417695">
                <a:moveTo>
                  <a:pt x="1379981" y="0"/>
                </a:moveTo>
                <a:lnTo>
                  <a:pt x="275971" y="0"/>
                </a:lnTo>
                <a:lnTo>
                  <a:pt x="226368" y="4446"/>
                </a:lnTo>
                <a:lnTo>
                  <a:pt x="179681" y="17268"/>
                </a:lnTo>
                <a:lnTo>
                  <a:pt x="136689" y="37686"/>
                </a:lnTo>
                <a:lnTo>
                  <a:pt x="98172" y="64920"/>
                </a:lnTo>
                <a:lnTo>
                  <a:pt x="64909" y="98194"/>
                </a:lnTo>
                <a:lnTo>
                  <a:pt x="37681" y="136727"/>
                </a:lnTo>
                <a:lnTo>
                  <a:pt x="17267" y="179741"/>
                </a:lnTo>
                <a:lnTo>
                  <a:pt x="4446" y="226457"/>
                </a:lnTo>
                <a:lnTo>
                  <a:pt x="0" y="276098"/>
                </a:lnTo>
                <a:lnTo>
                  <a:pt x="0" y="4141254"/>
                </a:lnTo>
                <a:lnTo>
                  <a:pt x="4446" y="4190867"/>
                </a:lnTo>
                <a:lnTo>
                  <a:pt x="17267" y="4237563"/>
                </a:lnTo>
                <a:lnTo>
                  <a:pt x="37681" y="4280562"/>
                </a:lnTo>
                <a:lnTo>
                  <a:pt x="64909" y="4319084"/>
                </a:lnTo>
                <a:lnTo>
                  <a:pt x="98172" y="4352350"/>
                </a:lnTo>
                <a:lnTo>
                  <a:pt x="136689" y="4379580"/>
                </a:lnTo>
                <a:lnTo>
                  <a:pt x="179681" y="4399995"/>
                </a:lnTo>
                <a:lnTo>
                  <a:pt x="226368" y="4412816"/>
                </a:lnTo>
                <a:lnTo>
                  <a:pt x="275971" y="4417263"/>
                </a:lnTo>
                <a:lnTo>
                  <a:pt x="1379981" y="4417263"/>
                </a:lnTo>
                <a:lnTo>
                  <a:pt x="1429584" y="4412816"/>
                </a:lnTo>
                <a:lnTo>
                  <a:pt x="1476271" y="4399995"/>
                </a:lnTo>
                <a:lnTo>
                  <a:pt x="1519263" y="4379580"/>
                </a:lnTo>
                <a:lnTo>
                  <a:pt x="1557780" y="4352350"/>
                </a:lnTo>
                <a:lnTo>
                  <a:pt x="1591043" y="4319084"/>
                </a:lnTo>
                <a:lnTo>
                  <a:pt x="1618271" y="4280562"/>
                </a:lnTo>
                <a:lnTo>
                  <a:pt x="1638685" y="4237563"/>
                </a:lnTo>
                <a:lnTo>
                  <a:pt x="1651506" y="4190867"/>
                </a:lnTo>
                <a:lnTo>
                  <a:pt x="1655952" y="4141254"/>
                </a:lnTo>
                <a:lnTo>
                  <a:pt x="1655952" y="276098"/>
                </a:lnTo>
                <a:lnTo>
                  <a:pt x="1651506" y="226457"/>
                </a:lnTo>
                <a:lnTo>
                  <a:pt x="1638685" y="179741"/>
                </a:lnTo>
                <a:lnTo>
                  <a:pt x="1618271" y="136727"/>
                </a:lnTo>
                <a:lnTo>
                  <a:pt x="1591043" y="98194"/>
                </a:lnTo>
                <a:lnTo>
                  <a:pt x="1557780" y="64920"/>
                </a:lnTo>
                <a:lnTo>
                  <a:pt x="1519263" y="37686"/>
                </a:lnTo>
                <a:lnTo>
                  <a:pt x="1476271" y="17268"/>
                </a:lnTo>
                <a:lnTo>
                  <a:pt x="1429584" y="4446"/>
                </a:lnTo>
                <a:lnTo>
                  <a:pt x="1379981" y="0"/>
                </a:lnTo>
                <a:close/>
              </a:path>
            </a:pathLst>
          </a:custGeom>
          <a:solidFill>
            <a:srgbClr val="F1F1F1"/>
          </a:solidFill>
        </p:spPr>
        <p:txBody>
          <a:bodyPr wrap="square" lIns="0" tIns="0" rIns="0" bIns="0" rtlCol="0"/>
          <a:lstStyle/>
          <a:p>
            <a:endParaRPr sz="1485"/>
          </a:p>
        </p:txBody>
      </p:sp>
      <p:sp>
        <p:nvSpPr>
          <p:cNvPr id="6" name="object 6"/>
          <p:cNvSpPr/>
          <p:nvPr/>
        </p:nvSpPr>
        <p:spPr>
          <a:xfrm>
            <a:off x="3849119" y="2430562"/>
            <a:ext cx="1366266" cy="3644598"/>
          </a:xfrm>
          <a:custGeom>
            <a:avLst/>
            <a:gdLst/>
            <a:ahLst/>
            <a:cxnLst/>
            <a:rect l="l" t="t" r="r" b="b"/>
            <a:pathLst>
              <a:path w="1656079" h="4417695">
                <a:moveTo>
                  <a:pt x="0" y="276098"/>
                </a:moveTo>
                <a:lnTo>
                  <a:pt x="4446" y="226457"/>
                </a:lnTo>
                <a:lnTo>
                  <a:pt x="17267" y="179741"/>
                </a:lnTo>
                <a:lnTo>
                  <a:pt x="37681" y="136727"/>
                </a:lnTo>
                <a:lnTo>
                  <a:pt x="64909" y="98194"/>
                </a:lnTo>
                <a:lnTo>
                  <a:pt x="98172" y="64920"/>
                </a:lnTo>
                <a:lnTo>
                  <a:pt x="136689" y="37686"/>
                </a:lnTo>
                <a:lnTo>
                  <a:pt x="179681" y="17268"/>
                </a:lnTo>
                <a:lnTo>
                  <a:pt x="226368" y="4446"/>
                </a:lnTo>
                <a:lnTo>
                  <a:pt x="275971" y="0"/>
                </a:lnTo>
                <a:lnTo>
                  <a:pt x="1379981" y="0"/>
                </a:lnTo>
                <a:lnTo>
                  <a:pt x="1429584" y="4446"/>
                </a:lnTo>
                <a:lnTo>
                  <a:pt x="1476271" y="17268"/>
                </a:lnTo>
                <a:lnTo>
                  <a:pt x="1519263" y="37686"/>
                </a:lnTo>
                <a:lnTo>
                  <a:pt x="1557780" y="64920"/>
                </a:lnTo>
                <a:lnTo>
                  <a:pt x="1591043" y="98194"/>
                </a:lnTo>
                <a:lnTo>
                  <a:pt x="1618271" y="136727"/>
                </a:lnTo>
                <a:lnTo>
                  <a:pt x="1638685" y="179741"/>
                </a:lnTo>
                <a:lnTo>
                  <a:pt x="1651506" y="226457"/>
                </a:lnTo>
                <a:lnTo>
                  <a:pt x="1655952" y="276098"/>
                </a:lnTo>
                <a:lnTo>
                  <a:pt x="1655952" y="4141254"/>
                </a:lnTo>
                <a:lnTo>
                  <a:pt x="1651506" y="4190867"/>
                </a:lnTo>
                <a:lnTo>
                  <a:pt x="1638685" y="4237563"/>
                </a:lnTo>
                <a:lnTo>
                  <a:pt x="1618271" y="4280562"/>
                </a:lnTo>
                <a:lnTo>
                  <a:pt x="1591043" y="4319084"/>
                </a:lnTo>
                <a:lnTo>
                  <a:pt x="1557780" y="4352350"/>
                </a:lnTo>
                <a:lnTo>
                  <a:pt x="1519263" y="4379580"/>
                </a:lnTo>
                <a:lnTo>
                  <a:pt x="1476271" y="4399995"/>
                </a:lnTo>
                <a:lnTo>
                  <a:pt x="1429584" y="4412816"/>
                </a:lnTo>
                <a:lnTo>
                  <a:pt x="1379981" y="4417263"/>
                </a:lnTo>
                <a:lnTo>
                  <a:pt x="275971" y="4417263"/>
                </a:lnTo>
                <a:lnTo>
                  <a:pt x="226368" y="4412816"/>
                </a:lnTo>
                <a:lnTo>
                  <a:pt x="179681" y="4399995"/>
                </a:lnTo>
                <a:lnTo>
                  <a:pt x="136689" y="4379580"/>
                </a:lnTo>
                <a:lnTo>
                  <a:pt x="98172" y="4352350"/>
                </a:lnTo>
                <a:lnTo>
                  <a:pt x="64909" y="4319084"/>
                </a:lnTo>
                <a:lnTo>
                  <a:pt x="37681" y="4280562"/>
                </a:lnTo>
                <a:lnTo>
                  <a:pt x="17267" y="4237563"/>
                </a:lnTo>
                <a:lnTo>
                  <a:pt x="4446" y="4190867"/>
                </a:lnTo>
                <a:lnTo>
                  <a:pt x="0" y="4141254"/>
                </a:lnTo>
                <a:lnTo>
                  <a:pt x="0" y="276098"/>
                </a:lnTo>
                <a:close/>
              </a:path>
            </a:pathLst>
          </a:custGeom>
          <a:ln w="9525">
            <a:solidFill>
              <a:srgbClr val="4D4D4F"/>
            </a:solidFill>
          </a:ln>
        </p:spPr>
        <p:txBody>
          <a:bodyPr wrap="square" lIns="0" tIns="0" rIns="0" bIns="0" rtlCol="0"/>
          <a:lstStyle/>
          <a:p>
            <a:endParaRPr sz="1485"/>
          </a:p>
        </p:txBody>
      </p:sp>
      <p:sp>
        <p:nvSpPr>
          <p:cNvPr id="7" name="object 7"/>
          <p:cNvSpPr txBox="1"/>
          <p:nvPr/>
        </p:nvSpPr>
        <p:spPr>
          <a:xfrm>
            <a:off x="4200221" y="2516058"/>
            <a:ext cx="664274" cy="355482"/>
          </a:xfrm>
          <a:prstGeom prst="rect">
            <a:avLst/>
          </a:prstGeom>
        </p:spPr>
        <p:txBody>
          <a:bodyPr vert="horz" wrap="square" lIns="0" tIns="0" rIns="0" bIns="0" rtlCol="0">
            <a:spAutoFit/>
          </a:bodyPr>
          <a:lstStyle/>
          <a:p>
            <a:pPr marL="10478"/>
            <a:r>
              <a:rPr sz="2310" b="1" spc="-4" dirty="0">
                <a:solidFill>
                  <a:srgbClr val="4D4D4F"/>
                </a:solidFill>
                <a:latin typeface="Calibri"/>
                <a:cs typeface="Calibri"/>
              </a:rPr>
              <a:t>S</a:t>
            </a:r>
            <a:r>
              <a:rPr sz="2310" b="1" spc="-25" dirty="0">
                <a:solidFill>
                  <a:srgbClr val="4D4D4F"/>
                </a:solidFill>
                <a:latin typeface="Calibri"/>
                <a:cs typeface="Calibri"/>
              </a:rPr>
              <a:t>t</a:t>
            </a:r>
            <a:r>
              <a:rPr sz="2310" b="1" spc="-4" dirty="0">
                <a:solidFill>
                  <a:srgbClr val="4D4D4F"/>
                </a:solidFill>
                <a:latin typeface="Calibri"/>
                <a:cs typeface="Calibri"/>
              </a:rPr>
              <a:t>o</a:t>
            </a:r>
            <a:r>
              <a:rPr sz="2310" b="1" spc="-37" dirty="0">
                <a:solidFill>
                  <a:srgbClr val="4D4D4F"/>
                </a:solidFill>
                <a:latin typeface="Calibri"/>
                <a:cs typeface="Calibri"/>
              </a:rPr>
              <a:t>r</a:t>
            </a:r>
            <a:r>
              <a:rPr sz="2310" b="1" spc="-4" dirty="0">
                <a:solidFill>
                  <a:srgbClr val="4D4D4F"/>
                </a:solidFill>
                <a:latin typeface="Calibri"/>
                <a:cs typeface="Calibri"/>
              </a:rPr>
              <a:t>e</a:t>
            </a:r>
            <a:endParaRPr sz="2310">
              <a:latin typeface="Calibri"/>
              <a:cs typeface="Calibri"/>
            </a:endParaRPr>
          </a:p>
        </p:txBody>
      </p:sp>
      <p:sp>
        <p:nvSpPr>
          <p:cNvPr id="8" name="object 8"/>
          <p:cNvSpPr/>
          <p:nvPr/>
        </p:nvSpPr>
        <p:spPr>
          <a:xfrm>
            <a:off x="5840891" y="2420503"/>
            <a:ext cx="1366266" cy="3644598"/>
          </a:xfrm>
          <a:custGeom>
            <a:avLst/>
            <a:gdLst/>
            <a:ahLst/>
            <a:cxnLst/>
            <a:rect l="l" t="t" r="r" b="b"/>
            <a:pathLst>
              <a:path w="1656079" h="4417695">
                <a:moveTo>
                  <a:pt x="1379981" y="0"/>
                </a:moveTo>
                <a:lnTo>
                  <a:pt x="275971" y="0"/>
                </a:lnTo>
                <a:lnTo>
                  <a:pt x="226368" y="4446"/>
                </a:lnTo>
                <a:lnTo>
                  <a:pt x="179681" y="17268"/>
                </a:lnTo>
                <a:lnTo>
                  <a:pt x="136689" y="37686"/>
                </a:lnTo>
                <a:lnTo>
                  <a:pt x="98172" y="64920"/>
                </a:lnTo>
                <a:lnTo>
                  <a:pt x="64909" y="98194"/>
                </a:lnTo>
                <a:lnTo>
                  <a:pt x="37681" y="136727"/>
                </a:lnTo>
                <a:lnTo>
                  <a:pt x="17267" y="179741"/>
                </a:lnTo>
                <a:lnTo>
                  <a:pt x="4446" y="226457"/>
                </a:lnTo>
                <a:lnTo>
                  <a:pt x="0" y="276098"/>
                </a:lnTo>
                <a:lnTo>
                  <a:pt x="0" y="4141241"/>
                </a:lnTo>
                <a:lnTo>
                  <a:pt x="4446" y="4190855"/>
                </a:lnTo>
                <a:lnTo>
                  <a:pt x="17267" y="4237550"/>
                </a:lnTo>
                <a:lnTo>
                  <a:pt x="37681" y="4280549"/>
                </a:lnTo>
                <a:lnTo>
                  <a:pt x="64909" y="4319071"/>
                </a:lnTo>
                <a:lnTo>
                  <a:pt x="98172" y="4352337"/>
                </a:lnTo>
                <a:lnTo>
                  <a:pt x="136689" y="4379567"/>
                </a:lnTo>
                <a:lnTo>
                  <a:pt x="179681" y="4399982"/>
                </a:lnTo>
                <a:lnTo>
                  <a:pt x="226368" y="4412803"/>
                </a:lnTo>
                <a:lnTo>
                  <a:pt x="275971" y="4417250"/>
                </a:lnTo>
                <a:lnTo>
                  <a:pt x="1379981" y="4417250"/>
                </a:lnTo>
                <a:lnTo>
                  <a:pt x="1429584" y="4412803"/>
                </a:lnTo>
                <a:lnTo>
                  <a:pt x="1476271" y="4399982"/>
                </a:lnTo>
                <a:lnTo>
                  <a:pt x="1519263" y="4379567"/>
                </a:lnTo>
                <a:lnTo>
                  <a:pt x="1557780" y="4352337"/>
                </a:lnTo>
                <a:lnTo>
                  <a:pt x="1591043" y="4319071"/>
                </a:lnTo>
                <a:lnTo>
                  <a:pt x="1618271" y="4280549"/>
                </a:lnTo>
                <a:lnTo>
                  <a:pt x="1638685" y="4237550"/>
                </a:lnTo>
                <a:lnTo>
                  <a:pt x="1651506" y="4190855"/>
                </a:lnTo>
                <a:lnTo>
                  <a:pt x="1655952" y="4141241"/>
                </a:lnTo>
                <a:lnTo>
                  <a:pt x="1655952" y="276098"/>
                </a:lnTo>
                <a:lnTo>
                  <a:pt x="1651506" y="226457"/>
                </a:lnTo>
                <a:lnTo>
                  <a:pt x="1638685" y="179741"/>
                </a:lnTo>
                <a:lnTo>
                  <a:pt x="1618271" y="136727"/>
                </a:lnTo>
                <a:lnTo>
                  <a:pt x="1591043" y="98194"/>
                </a:lnTo>
                <a:lnTo>
                  <a:pt x="1557780" y="64920"/>
                </a:lnTo>
                <a:lnTo>
                  <a:pt x="1519263" y="37686"/>
                </a:lnTo>
                <a:lnTo>
                  <a:pt x="1476271" y="17268"/>
                </a:lnTo>
                <a:lnTo>
                  <a:pt x="1429584" y="4446"/>
                </a:lnTo>
                <a:lnTo>
                  <a:pt x="1379981" y="0"/>
                </a:lnTo>
                <a:close/>
              </a:path>
            </a:pathLst>
          </a:custGeom>
          <a:solidFill>
            <a:srgbClr val="F1F1F1"/>
          </a:solidFill>
        </p:spPr>
        <p:txBody>
          <a:bodyPr wrap="square" lIns="0" tIns="0" rIns="0" bIns="0" rtlCol="0"/>
          <a:lstStyle/>
          <a:p>
            <a:endParaRPr sz="1485"/>
          </a:p>
        </p:txBody>
      </p:sp>
      <p:sp>
        <p:nvSpPr>
          <p:cNvPr id="9" name="object 9"/>
          <p:cNvSpPr/>
          <p:nvPr/>
        </p:nvSpPr>
        <p:spPr>
          <a:xfrm>
            <a:off x="5840891" y="2420503"/>
            <a:ext cx="1366266" cy="3644598"/>
          </a:xfrm>
          <a:custGeom>
            <a:avLst/>
            <a:gdLst/>
            <a:ahLst/>
            <a:cxnLst/>
            <a:rect l="l" t="t" r="r" b="b"/>
            <a:pathLst>
              <a:path w="1656079" h="4417695">
                <a:moveTo>
                  <a:pt x="0" y="276098"/>
                </a:moveTo>
                <a:lnTo>
                  <a:pt x="4446" y="226457"/>
                </a:lnTo>
                <a:lnTo>
                  <a:pt x="17267" y="179741"/>
                </a:lnTo>
                <a:lnTo>
                  <a:pt x="37681" y="136727"/>
                </a:lnTo>
                <a:lnTo>
                  <a:pt x="64909" y="98194"/>
                </a:lnTo>
                <a:lnTo>
                  <a:pt x="98172" y="64920"/>
                </a:lnTo>
                <a:lnTo>
                  <a:pt x="136689" y="37686"/>
                </a:lnTo>
                <a:lnTo>
                  <a:pt x="179681" y="17268"/>
                </a:lnTo>
                <a:lnTo>
                  <a:pt x="226368" y="4446"/>
                </a:lnTo>
                <a:lnTo>
                  <a:pt x="275971" y="0"/>
                </a:lnTo>
                <a:lnTo>
                  <a:pt x="1379981" y="0"/>
                </a:lnTo>
                <a:lnTo>
                  <a:pt x="1429584" y="4446"/>
                </a:lnTo>
                <a:lnTo>
                  <a:pt x="1476271" y="17268"/>
                </a:lnTo>
                <a:lnTo>
                  <a:pt x="1519263" y="37686"/>
                </a:lnTo>
                <a:lnTo>
                  <a:pt x="1557780" y="64920"/>
                </a:lnTo>
                <a:lnTo>
                  <a:pt x="1591043" y="98194"/>
                </a:lnTo>
                <a:lnTo>
                  <a:pt x="1618271" y="136727"/>
                </a:lnTo>
                <a:lnTo>
                  <a:pt x="1638685" y="179741"/>
                </a:lnTo>
                <a:lnTo>
                  <a:pt x="1651506" y="226457"/>
                </a:lnTo>
                <a:lnTo>
                  <a:pt x="1655952" y="276098"/>
                </a:lnTo>
                <a:lnTo>
                  <a:pt x="1655952" y="4141241"/>
                </a:lnTo>
                <a:lnTo>
                  <a:pt x="1651506" y="4190855"/>
                </a:lnTo>
                <a:lnTo>
                  <a:pt x="1638685" y="4237550"/>
                </a:lnTo>
                <a:lnTo>
                  <a:pt x="1618271" y="4280549"/>
                </a:lnTo>
                <a:lnTo>
                  <a:pt x="1591043" y="4319071"/>
                </a:lnTo>
                <a:lnTo>
                  <a:pt x="1557780" y="4352337"/>
                </a:lnTo>
                <a:lnTo>
                  <a:pt x="1519263" y="4379567"/>
                </a:lnTo>
                <a:lnTo>
                  <a:pt x="1476271" y="4399982"/>
                </a:lnTo>
                <a:lnTo>
                  <a:pt x="1429584" y="4412803"/>
                </a:lnTo>
                <a:lnTo>
                  <a:pt x="1379981" y="4417250"/>
                </a:lnTo>
                <a:lnTo>
                  <a:pt x="275971" y="4417250"/>
                </a:lnTo>
                <a:lnTo>
                  <a:pt x="226368" y="4412803"/>
                </a:lnTo>
                <a:lnTo>
                  <a:pt x="179681" y="4399982"/>
                </a:lnTo>
                <a:lnTo>
                  <a:pt x="136689" y="4379567"/>
                </a:lnTo>
                <a:lnTo>
                  <a:pt x="98172" y="4352337"/>
                </a:lnTo>
                <a:lnTo>
                  <a:pt x="64909" y="4319071"/>
                </a:lnTo>
                <a:lnTo>
                  <a:pt x="37681" y="4280549"/>
                </a:lnTo>
                <a:lnTo>
                  <a:pt x="17267" y="4237550"/>
                </a:lnTo>
                <a:lnTo>
                  <a:pt x="4446" y="4190855"/>
                </a:lnTo>
                <a:lnTo>
                  <a:pt x="0" y="4141241"/>
                </a:lnTo>
                <a:lnTo>
                  <a:pt x="0" y="276098"/>
                </a:lnTo>
                <a:close/>
              </a:path>
            </a:pathLst>
          </a:custGeom>
          <a:ln w="9525">
            <a:solidFill>
              <a:srgbClr val="4D4D4F"/>
            </a:solidFill>
          </a:ln>
        </p:spPr>
        <p:txBody>
          <a:bodyPr wrap="square" lIns="0" tIns="0" rIns="0" bIns="0" rtlCol="0"/>
          <a:lstStyle/>
          <a:p>
            <a:endParaRPr sz="1485"/>
          </a:p>
        </p:txBody>
      </p:sp>
      <p:sp>
        <p:nvSpPr>
          <p:cNvPr id="10" name="object 10"/>
          <p:cNvSpPr txBox="1"/>
          <p:nvPr/>
        </p:nvSpPr>
        <p:spPr>
          <a:xfrm>
            <a:off x="5980767" y="2505998"/>
            <a:ext cx="1087565" cy="355482"/>
          </a:xfrm>
          <a:prstGeom prst="rect">
            <a:avLst/>
          </a:prstGeom>
        </p:spPr>
        <p:txBody>
          <a:bodyPr vert="horz" wrap="square" lIns="0" tIns="0" rIns="0" bIns="0" rtlCol="0">
            <a:spAutoFit/>
          </a:bodyPr>
          <a:lstStyle/>
          <a:p>
            <a:pPr marL="10478"/>
            <a:r>
              <a:rPr sz="2310" b="1" spc="-12" dirty="0">
                <a:solidFill>
                  <a:srgbClr val="4D4D4F"/>
                </a:solidFill>
                <a:latin typeface="Calibri"/>
                <a:cs typeface="Calibri"/>
              </a:rPr>
              <a:t>Visualize</a:t>
            </a:r>
            <a:endParaRPr sz="2310">
              <a:latin typeface="Calibri"/>
              <a:cs typeface="Calibri"/>
            </a:endParaRPr>
          </a:p>
        </p:txBody>
      </p:sp>
      <p:sp>
        <p:nvSpPr>
          <p:cNvPr id="11" name="object 11"/>
          <p:cNvSpPr txBox="1">
            <a:spLocks noGrp="1"/>
          </p:cNvSpPr>
          <p:nvPr>
            <p:ph type="title"/>
          </p:nvPr>
        </p:nvSpPr>
        <p:spPr>
          <a:xfrm>
            <a:off x="619932" y="1445886"/>
            <a:ext cx="4240245" cy="507831"/>
          </a:xfrm>
          <a:prstGeom prst="rect">
            <a:avLst/>
          </a:prstGeom>
        </p:spPr>
        <p:txBody>
          <a:bodyPr vert="horz" wrap="square" lIns="0" tIns="0" rIns="0" bIns="0" rtlCol="0" anchor="ctr">
            <a:spAutoFit/>
          </a:bodyPr>
          <a:lstStyle/>
          <a:p>
            <a:pPr marL="10478"/>
            <a:r>
              <a:rPr sz="3300" b="0" spc="-9" dirty="0">
                <a:solidFill>
                  <a:srgbClr val="D6181F"/>
                </a:solidFill>
              </a:rPr>
              <a:t>Monitoring </a:t>
            </a:r>
            <a:r>
              <a:rPr sz="3300" b="0" dirty="0">
                <a:solidFill>
                  <a:srgbClr val="D6181F"/>
                </a:solidFill>
              </a:rPr>
              <a:t>Service</a:t>
            </a:r>
            <a:r>
              <a:rPr sz="3300" b="0" spc="-17" dirty="0">
                <a:solidFill>
                  <a:srgbClr val="D6181F"/>
                </a:solidFill>
              </a:rPr>
              <a:t> </a:t>
            </a:r>
            <a:r>
              <a:rPr sz="3300" b="0" spc="-12" dirty="0">
                <a:solidFill>
                  <a:srgbClr val="D6181F"/>
                </a:solidFill>
              </a:rPr>
              <a:t>Stack</a:t>
            </a:r>
            <a:endParaRPr sz="3300"/>
          </a:p>
        </p:txBody>
      </p:sp>
      <p:sp>
        <p:nvSpPr>
          <p:cNvPr id="12" name="object 12"/>
          <p:cNvSpPr/>
          <p:nvPr/>
        </p:nvSpPr>
        <p:spPr>
          <a:xfrm>
            <a:off x="7812548" y="2444182"/>
            <a:ext cx="1366266" cy="3644598"/>
          </a:xfrm>
          <a:custGeom>
            <a:avLst/>
            <a:gdLst/>
            <a:ahLst/>
            <a:cxnLst/>
            <a:rect l="l" t="t" r="r" b="b"/>
            <a:pathLst>
              <a:path w="1656079" h="4417695">
                <a:moveTo>
                  <a:pt x="1380109" y="0"/>
                </a:moveTo>
                <a:lnTo>
                  <a:pt x="276098" y="0"/>
                </a:lnTo>
                <a:lnTo>
                  <a:pt x="226457" y="4446"/>
                </a:lnTo>
                <a:lnTo>
                  <a:pt x="179741" y="17267"/>
                </a:lnTo>
                <a:lnTo>
                  <a:pt x="136727" y="37681"/>
                </a:lnTo>
                <a:lnTo>
                  <a:pt x="98194" y="64909"/>
                </a:lnTo>
                <a:lnTo>
                  <a:pt x="64920" y="98172"/>
                </a:lnTo>
                <a:lnTo>
                  <a:pt x="37686" y="136689"/>
                </a:lnTo>
                <a:lnTo>
                  <a:pt x="17268" y="179681"/>
                </a:lnTo>
                <a:lnTo>
                  <a:pt x="4446" y="226368"/>
                </a:lnTo>
                <a:lnTo>
                  <a:pt x="0" y="275971"/>
                </a:lnTo>
                <a:lnTo>
                  <a:pt x="0" y="4141139"/>
                </a:lnTo>
                <a:lnTo>
                  <a:pt x="4446" y="4190753"/>
                </a:lnTo>
                <a:lnTo>
                  <a:pt x="17268" y="4237449"/>
                </a:lnTo>
                <a:lnTo>
                  <a:pt x="37686" y="4280447"/>
                </a:lnTo>
                <a:lnTo>
                  <a:pt x="64920" y="4318969"/>
                </a:lnTo>
                <a:lnTo>
                  <a:pt x="98194" y="4352235"/>
                </a:lnTo>
                <a:lnTo>
                  <a:pt x="136727" y="4379466"/>
                </a:lnTo>
                <a:lnTo>
                  <a:pt x="179741" y="4399881"/>
                </a:lnTo>
                <a:lnTo>
                  <a:pt x="226457" y="4412702"/>
                </a:lnTo>
                <a:lnTo>
                  <a:pt x="276098" y="4417148"/>
                </a:lnTo>
                <a:lnTo>
                  <a:pt x="1380109" y="4417148"/>
                </a:lnTo>
                <a:lnTo>
                  <a:pt x="1429711" y="4412702"/>
                </a:lnTo>
                <a:lnTo>
                  <a:pt x="1476398" y="4399881"/>
                </a:lnTo>
                <a:lnTo>
                  <a:pt x="1519390" y="4379466"/>
                </a:lnTo>
                <a:lnTo>
                  <a:pt x="1557907" y="4352235"/>
                </a:lnTo>
                <a:lnTo>
                  <a:pt x="1591170" y="4318969"/>
                </a:lnTo>
                <a:lnTo>
                  <a:pt x="1618398" y="4280447"/>
                </a:lnTo>
                <a:lnTo>
                  <a:pt x="1638812" y="4237449"/>
                </a:lnTo>
                <a:lnTo>
                  <a:pt x="1651633" y="4190753"/>
                </a:lnTo>
                <a:lnTo>
                  <a:pt x="1656079" y="4141139"/>
                </a:lnTo>
                <a:lnTo>
                  <a:pt x="1656079" y="275971"/>
                </a:lnTo>
                <a:lnTo>
                  <a:pt x="1651633" y="226368"/>
                </a:lnTo>
                <a:lnTo>
                  <a:pt x="1638812" y="179681"/>
                </a:lnTo>
                <a:lnTo>
                  <a:pt x="1618398" y="136689"/>
                </a:lnTo>
                <a:lnTo>
                  <a:pt x="1591170" y="98172"/>
                </a:lnTo>
                <a:lnTo>
                  <a:pt x="1557907" y="64909"/>
                </a:lnTo>
                <a:lnTo>
                  <a:pt x="1519390" y="37681"/>
                </a:lnTo>
                <a:lnTo>
                  <a:pt x="1476398" y="17267"/>
                </a:lnTo>
                <a:lnTo>
                  <a:pt x="1429711" y="4446"/>
                </a:lnTo>
                <a:lnTo>
                  <a:pt x="1380109" y="0"/>
                </a:lnTo>
                <a:close/>
              </a:path>
            </a:pathLst>
          </a:custGeom>
          <a:solidFill>
            <a:srgbClr val="F1F1F1"/>
          </a:solidFill>
        </p:spPr>
        <p:txBody>
          <a:bodyPr wrap="square" lIns="0" tIns="0" rIns="0" bIns="0" rtlCol="0"/>
          <a:lstStyle/>
          <a:p>
            <a:endParaRPr sz="1485"/>
          </a:p>
        </p:txBody>
      </p:sp>
      <p:sp>
        <p:nvSpPr>
          <p:cNvPr id="13" name="object 13"/>
          <p:cNvSpPr/>
          <p:nvPr/>
        </p:nvSpPr>
        <p:spPr>
          <a:xfrm>
            <a:off x="7812548" y="2444182"/>
            <a:ext cx="1366266" cy="3644598"/>
          </a:xfrm>
          <a:custGeom>
            <a:avLst/>
            <a:gdLst/>
            <a:ahLst/>
            <a:cxnLst/>
            <a:rect l="l" t="t" r="r" b="b"/>
            <a:pathLst>
              <a:path w="1656079" h="4417695">
                <a:moveTo>
                  <a:pt x="0" y="275971"/>
                </a:moveTo>
                <a:lnTo>
                  <a:pt x="4446" y="226368"/>
                </a:lnTo>
                <a:lnTo>
                  <a:pt x="17268" y="179681"/>
                </a:lnTo>
                <a:lnTo>
                  <a:pt x="37686" y="136689"/>
                </a:lnTo>
                <a:lnTo>
                  <a:pt x="64920" y="98172"/>
                </a:lnTo>
                <a:lnTo>
                  <a:pt x="98194" y="64909"/>
                </a:lnTo>
                <a:lnTo>
                  <a:pt x="136727" y="37681"/>
                </a:lnTo>
                <a:lnTo>
                  <a:pt x="179741" y="17267"/>
                </a:lnTo>
                <a:lnTo>
                  <a:pt x="226457" y="4446"/>
                </a:lnTo>
                <a:lnTo>
                  <a:pt x="276098" y="0"/>
                </a:lnTo>
                <a:lnTo>
                  <a:pt x="1380109" y="0"/>
                </a:lnTo>
                <a:lnTo>
                  <a:pt x="1429711" y="4446"/>
                </a:lnTo>
                <a:lnTo>
                  <a:pt x="1476398" y="17267"/>
                </a:lnTo>
                <a:lnTo>
                  <a:pt x="1519390" y="37681"/>
                </a:lnTo>
                <a:lnTo>
                  <a:pt x="1557907" y="64909"/>
                </a:lnTo>
                <a:lnTo>
                  <a:pt x="1591170" y="98172"/>
                </a:lnTo>
                <a:lnTo>
                  <a:pt x="1618398" y="136689"/>
                </a:lnTo>
                <a:lnTo>
                  <a:pt x="1638812" y="179681"/>
                </a:lnTo>
                <a:lnTo>
                  <a:pt x="1651633" y="226368"/>
                </a:lnTo>
                <a:lnTo>
                  <a:pt x="1656079" y="275971"/>
                </a:lnTo>
                <a:lnTo>
                  <a:pt x="1656079" y="4141139"/>
                </a:lnTo>
                <a:lnTo>
                  <a:pt x="1651633" y="4190753"/>
                </a:lnTo>
                <a:lnTo>
                  <a:pt x="1638812" y="4237449"/>
                </a:lnTo>
                <a:lnTo>
                  <a:pt x="1618398" y="4280447"/>
                </a:lnTo>
                <a:lnTo>
                  <a:pt x="1591170" y="4318969"/>
                </a:lnTo>
                <a:lnTo>
                  <a:pt x="1557907" y="4352235"/>
                </a:lnTo>
                <a:lnTo>
                  <a:pt x="1519390" y="4379466"/>
                </a:lnTo>
                <a:lnTo>
                  <a:pt x="1476398" y="4399881"/>
                </a:lnTo>
                <a:lnTo>
                  <a:pt x="1429711" y="4412702"/>
                </a:lnTo>
                <a:lnTo>
                  <a:pt x="1380109" y="4417148"/>
                </a:lnTo>
                <a:lnTo>
                  <a:pt x="276098" y="4417148"/>
                </a:lnTo>
                <a:lnTo>
                  <a:pt x="226457" y="4412702"/>
                </a:lnTo>
                <a:lnTo>
                  <a:pt x="179741" y="4399881"/>
                </a:lnTo>
                <a:lnTo>
                  <a:pt x="136727" y="4379466"/>
                </a:lnTo>
                <a:lnTo>
                  <a:pt x="98194" y="4352235"/>
                </a:lnTo>
                <a:lnTo>
                  <a:pt x="64920" y="4318969"/>
                </a:lnTo>
                <a:lnTo>
                  <a:pt x="37686" y="4280447"/>
                </a:lnTo>
                <a:lnTo>
                  <a:pt x="17268" y="4237449"/>
                </a:lnTo>
                <a:lnTo>
                  <a:pt x="4446" y="4190753"/>
                </a:lnTo>
                <a:lnTo>
                  <a:pt x="0" y="4141139"/>
                </a:lnTo>
                <a:lnTo>
                  <a:pt x="0" y="275971"/>
                </a:lnTo>
                <a:close/>
              </a:path>
            </a:pathLst>
          </a:custGeom>
          <a:ln w="9525">
            <a:solidFill>
              <a:srgbClr val="4D4D4F"/>
            </a:solidFill>
          </a:ln>
        </p:spPr>
        <p:txBody>
          <a:bodyPr wrap="square" lIns="0" tIns="0" rIns="0" bIns="0" rtlCol="0"/>
          <a:lstStyle/>
          <a:p>
            <a:endParaRPr sz="1485"/>
          </a:p>
        </p:txBody>
      </p:sp>
      <p:sp>
        <p:nvSpPr>
          <p:cNvPr id="14" name="object 14"/>
          <p:cNvSpPr txBox="1"/>
          <p:nvPr/>
        </p:nvSpPr>
        <p:spPr>
          <a:xfrm>
            <a:off x="8184081" y="2529678"/>
            <a:ext cx="622887" cy="355482"/>
          </a:xfrm>
          <a:prstGeom prst="rect">
            <a:avLst/>
          </a:prstGeom>
        </p:spPr>
        <p:txBody>
          <a:bodyPr vert="horz" wrap="square" lIns="0" tIns="0" rIns="0" bIns="0" rtlCol="0">
            <a:spAutoFit/>
          </a:bodyPr>
          <a:lstStyle/>
          <a:p>
            <a:pPr marL="10478"/>
            <a:r>
              <a:rPr sz="2310" b="1" spc="-4" dirty="0">
                <a:solidFill>
                  <a:srgbClr val="4D4D4F"/>
                </a:solidFill>
                <a:latin typeface="Calibri"/>
                <a:cs typeface="Calibri"/>
              </a:rPr>
              <a:t>Al</a:t>
            </a:r>
            <a:r>
              <a:rPr sz="2310" b="1" spc="-12" dirty="0">
                <a:solidFill>
                  <a:srgbClr val="4D4D4F"/>
                </a:solidFill>
                <a:latin typeface="Calibri"/>
                <a:cs typeface="Calibri"/>
              </a:rPr>
              <a:t>e</a:t>
            </a:r>
            <a:r>
              <a:rPr sz="2310" b="1" spc="-9" dirty="0">
                <a:solidFill>
                  <a:srgbClr val="4D4D4F"/>
                </a:solidFill>
                <a:latin typeface="Calibri"/>
                <a:cs typeface="Calibri"/>
              </a:rPr>
              <a:t>rt</a:t>
            </a:r>
            <a:endParaRPr sz="2310">
              <a:latin typeface="Calibri"/>
              <a:cs typeface="Calibri"/>
            </a:endParaRPr>
          </a:p>
        </p:txBody>
      </p:sp>
      <p:sp>
        <p:nvSpPr>
          <p:cNvPr id="15" name="object 15"/>
          <p:cNvSpPr/>
          <p:nvPr/>
        </p:nvSpPr>
        <p:spPr>
          <a:xfrm>
            <a:off x="4012463" y="3203706"/>
            <a:ext cx="890996" cy="890996"/>
          </a:xfrm>
          <a:prstGeom prst="rect">
            <a:avLst/>
          </a:prstGeom>
          <a:blipFill>
            <a:blip r:embed="rId2" cstate="print"/>
            <a:stretch>
              <a:fillRect/>
            </a:stretch>
          </a:blipFill>
        </p:spPr>
        <p:txBody>
          <a:bodyPr wrap="square" lIns="0" tIns="0" rIns="0" bIns="0" rtlCol="0"/>
          <a:lstStyle/>
          <a:p>
            <a:endParaRPr sz="1485"/>
          </a:p>
        </p:txBody>
      </p:sp>
      <p:sp>
        <p:nvSpPr>
          <p:cNvPr id="16" name="object 16"/>
          <p:cNvSpPr txBox="1"/>
          <p:nvPr/>
        </p:nvSpPr>
        <p:spPr>
          <a:xfrm>
            <a:off x="4021475" y="3991290"/>
            <a:ext cx="881682" cy="304699"/>
          </a:xfrm>
          <a:prstGeom prst="rect">
            <a:avLst/>
          </a:prstGeom>
        </p:spPr>
        <p:txBody>
          <a:bodyPr vert="horz" wrap="square" lIns="0" tIns="0" rIns="0" bIns="0" rtlCol="0">
            <a:spAutoFit/>
          </a:bodyPr>
          <a:lstStyle/>
          <a:p>
            <a:pPr marL="10478"/>
            <a:r>
              <a:rPr sz="1980" spc="-9" dirty="0">
                <a:solidFill>
                  <a:srgbClr val="4D4D4F"/>
                </a:solidFill>
                <a:latin typeface="Calibri"/>
                <a:cs typeface="Calibri"/>
              </a:rPr>
              <a:t>InfluxDB</a:t>
            </a:r>
            <a:endParaRPr sz="1980">
              <a:latin typeface="Calibri"/>
              <a:cs typeface="Calibri"/>
            </a:endParaRPr>
          </a:p>
        </p:txBody>
      </p:sp>
      <p:sp>
        <p:nvSpPr>
          <p:cNvPr id="17" name="object 17"/>
          <p:cNvSpPr/>
          <p:nvPr/>
        </p:nvSpPr>
        <p:spPr>
          <a:xfrm>
            <a:off x="4107914" y="4677681"/>
            <a:ext cx="890996" cy="890996"/>
          </a:xfrm>
          <a:prstGeom prst="rect">
            <a:avLst/>
          </a:prstGeom>
          <a:blipFill>
            <a:blip r:embed="rId3" cstate="print"/>
            <a:stretch>
              <a:fillRect/>
            </a:stretch>
          </a:blipFill>
        </p:spPr>
        <p:txBody>
          <a:bodyPr wrap="square" lIns="0" tIns="0" rIns="0" bIns="0" rtlCol="0"/>
          <a:lstStyle/>
          <a:p>
            <a:endParaRPr sz="1485"/>
          </a:p>
        </p:txBody>
      </p:sp>
      <p:sp>
        <p:nvSpPr>
          <p:cNvPr id="18" name="object 18"/>
          <p:cNvSpPr txBox="1"/>
          <p:nvPr/>
        </p:nvSpPr>
        <p:spPr>
          <a:xfrm>
            <a:off x="3916594" y="5489259"/>
            <a:ext cx="1136285" cy="304699"/>
          </a:xfrm>
          <a:prstGeom prst="rect">
            <a:avLst/>
          </a:prstGeom>
        </p:spPr>
        <p:txBody>
          <a:bodyPr vert="horz" wrap="square" lIns="0" tIns="0" rIns="0" bIns="0" rtlCol="0">
            <a:spAutoFit/>
          </a:bodyPr>
          <a:lstStyle/>
          <a:p>
            <a:pPr marL="10478"/>
            <a:r>
              <a:rPr sz="1650" dirty="0">
                <a:solidFill>
                  <a:srgbClr val="4D4D4F"/>
                </a:solidFill>
                <a:latin typeface="Calibri"/>
                <a:cs typeface="Calibri"/>
              </a:rPr>
              <a:t>Ela</a:t>
            </a:r>
            <a:r>
              <a:rPr sz="1650" spc="-29" dirty="0">
                <a:solidFill>
                  <a:srgbClr val="4D4D4F"/>
                </a:solidFill>
                <a:latin typeface="Calibri"/>
                <a:cs typeface="Calibri"/>
              </a:rPr>
              <a:t>s</a:t>
            </a:r>
            <a:r>
              <a:rPr sz="1650" dirty="0">
                <a:solidFill>
                  <a:srgbClr val="4D4D4F"/>
                </a:solidFill>
                <a:latin typeface="Calibri"/>
                <a:cs typeface="Calibri"/>
              </a:rPr>
              <a:t>ticse</a:t>
            </a:r>
            <a:r>
              <a:rPr sz="1650" spc="-37" dirty="0">
                <a:solidFill>
                  <a:srgbClr val="4D4D4F"/>
                </a:solidFill>
                <a:latin typeface="Calibri"/>
                <a:cs typeface="Calibri"/>
              </a:rPr>
              <a:t>r</a:t>
            </a:r>
            <a:r>
              <a:rPr sz="1650" dirty="0">
                <a:solidFill>
                  <a:srgbClr val="4D4D4F"/>
                </a:solidFill>
                <a:latin typeface="Calibri"/>
                <a:cs typeface="Calibri"/>
              </a:rPr>
              <a:t>a</a:t>
            </a:r>
            <a:r>
              <a:rPr sz="1650" spc="4" dirty="0">
                <a:solidFill>
                  <a:srgbClr val="4D4D4F"/>
                </a:solidFill>
                <a:latin typeface="Calibri"/>
                <a:cs typeface="Calibri"/>
              </a:rPr>
              <a:t>c</a:t>
            </a:r>
            <a:r>
              <a:rPr sz="1980" dirty="0">
                <a:solidFill>
                  <a:srgbClr val="4D4D4F"/>
                </a:solidFill>
                <a:latin typeface="Calibri"/>
                <a:cs typeface="Calibri"/>
              </a:rPr>
              <a:t>h</a:t>
            </a:r>
            <a:endParaRPr sz="1980">
              <a:latin typeface="Calibri"/>
              <a:cs typeface="Calibri"/>
            </a:endParaRPr>
          </a:p>
        </p:txBody>
      </p:sp>
      <p:sp>
        <p:nvSpPr>
          <p:cNvPr id="19" name="object 19"/>
          <p:cNvSpPr/>
          <p:nvPr/>
        </p:nvSpPr>
        <p:spPr>
          <a:xfrm>
            <a:off x="6041012" y="3116743"/>
            <a:ext cx="856829" cy="890996"/>
          </a:xfrm>
          <a:prstGeom prst="rect">
            <a:avLst/>
          </a:prstGeom>
          <a:blipFill>
            <a:blip r:embed="rId4" cstate="print"/>
            <a:stretch>
              <a:fillRect/>
            </a:stretch>
          </a:blipFill>
        </p:spPr>
        <p:txBody>
          <a:bodyPr wrap="square" lIns="0" tIns="0" rIns="0" bIns="0" rtlCol="0"/>
          <a:lstStyle/>
          <a:p>
            <a:endParaRPr sz="1485"/>
          </a:p>
        </p:txBody>
      </p:sp>
      <p:sp>
        <p:nvSpPr>
          <p:cNvPr id="20" name="object 20"/>
          <p:cNvSpPr txBox="1"/>
          <p:nvPr/>
        </p:nvSpPr>
        <p:spPr>
          <a:xfrm>
            <a:off x="6106810" y="3983746"/>
            <a:ext cx="826675" cy="304699"/>
          </a:xfrm>
          <a:prstGeom prst="rect">
            <a:avLst/>
          </a:prstGeom>
        </p:spPr>
        <p:txBody>
          <a:bodyPr vert="horz" wrap="square" lIns="0" tIns="0" rIns="0" bIns="0" rtlCol="0">
            <a:spAutoFit/>
          </a:bodyPr>
          <a:lstStyle/>
          <a:p>
            <a:pPr marL="10478"/>
            <a:r>
              <a:rPr sz="1980" spc="-17" dirty="0">
                <a:solidFill>
                  <a:srgbClr val="4D4D4F"/>
                </a:solidFill>
                <a:latin typeface="Calibri"/>
                <a:cs typeface="Calibri"/>
              </a:rPr>
              <a:t>Grafana</a:t>
            </a:r>
            <a:endParaRPr sz="1980">
              <a:latin typeface="Calibri"/>
              <a:cs typeface="Calibri"/>
            </a:endParaRPr>
          </a:p>
        </p:txBody>
      </p:sp>
      <p:sp>
        <p:nvSpPr>
          <p:cNvPr id="21" name="object 21"/>
          <p:cNvSpPr/>
          <p:nvPr/>
        </p:nvSpPr>
        <p:spPr>
          <a:xfrm>
            <a:off x="5912872" y="4870604"/>
            <a:ext cx="1191711" cy="601367"/>
          </a:xfrm>
          <a:prstGeom prst="rect">
            <a:avLst/>
          </a:prstGeom>
          <a:blipFill>
            <a:blip r:embed="rId5" cstate="print"/>
            <a:stretch>
              <a:fillRect/>
            </a:stretch>
          </a:blipFill>
        </p:spPr>
        <p:txBody>
          <a:bodyPr wrap="square" lIns="0" tIns="0" rIns="0" bIns="0" rtlCol="0"/>
          <a:lstStyle/>
          <a:p>
            <a:endParaRPr sz="1485"/>
          </a:p>
        </p:txBody>
      </p:sp>
      <p:sp>
        <p:nvSpPr>
          <p:cNvPr id="22" name="object 22"/>
          <p:cNvSpPr txBox="1"/>
          <p:nvPr/>
        </p:nvSpPr>
        <p:spPr>
          <a:xfrm>
            <a:off x="6228035" y="5479954"/>
            <a:ext cx="715614" cy="304699"/>
          </a:xfrm>
          <a:prstGeom prst="rect">
            <a:avLst/>
          </a:prstGeom>
        </p:spPr>
        <p:txBody>
          <a:bodyPr vert="horz" wrap="square" lIns="0" tIns="0" rIns="0" bIns="0" rtlCol="0">
            <a:spAutoFit/>
          </a:bodyPr>
          <a:lstStyle/>
          <a:p>
            <a:pPr marL="10478"/>
            <a:r>
              <a:rPr sz="1980" dirty="0">
                <a:solidFill>
                  <a:srgbClr val="4D4D4F"/>
                </a:solidFill>
                <a:latin typeface="Calibri"/>
                <a:cs typeface="Calibri"/>
              </a:rPr>
              <a:t>Kibana</a:t>
            </a:r>
            <a:endParaRPr sz="1980">
              <a:latin typeface="Calibri"/>
              <a:cs typeface="Calibri"/>
            </a:endParaRPr>
          </a:p>
        </p:txBody>
      </p:sp>
      <p:sp>
        <p:nvSpPr>
          <p:cNvPr id="23" name="object 23"/>
          <p:cNvSpPr txBox="1"/>
          <p:nvPr/>
        </p:nvSpPr>
        <p:spPr>
          <a:xfrm>
            <a:off x="8108118" y="3963104"/>
            <a:ext cx="741807" cy="304699"/>
          </a:xfrm>
          <a:prstGeom prst="rect">
            <a:avLst/>
          </a:prstGeom>
        </p:spPr>
        <p:txBody>
          <a:bodyPr vert="horz" wrap="square" lIns="0" tIns="0" rIns="0" bIns="0" rtlCol="0">
            <a:spAutoFit/>
          </a:bodyPr>
          <a:lstStyle/>
          <a:p>
            <a:pPr marL="10478"/>
            <a:r>
              <a:rPr sz="1980" dirty="0">
                <a:solidFill>
                  <a:srgbClr val="4D4D4F"/>
                </a:solidFill>
                <a:latin typeface="Calibri"/>
                <a:cs typeface="Calibri"/>
              </a:rPr>
              <a:t>Icin</a:t>
            </a:r>
            <a:r>
              <a:rPr sz="1980" spc="-42" dirty="0">
                <a:solidFill>
                  <a:srgbClr val="4D4D4F"/>
                </a:solidFill>
                <a:latin typeface="Calibri"/>
                <a:cs typeface="Calibri"/>
              </a:rPr>
              <a:t>g</a:t>
            </a:r>
            <a:r>
              <a:rPr sz="1980" dirty="0">
                <a:solidFill>
                  <a:srgbClr val="4D4D4F"/>
                </a:solidFill>
                <a:latin typeface="Calibri"/>
                <a:cs typeface="Calibri"/>
              </a:rPr>
              <a:t>a2</a:t>
            </a:r>
            <a:endParaRPr sz="1980">
              <a:latin typeface="Calibri"/>
              <a:cs typeface="Calibri"/>
            </a:endParaRPr>
          </a:p>
        </p:txBody>
      </p:sp>
      <p:sp>
        <p:nvSpPr>
          <p:cNvPr id="24" name="object 24"/>
          <p:cNvSpPr/>
          <p:nvPr/>
        </p:nvSpPr>
        <p:spPr>
          <a:xfrm>
            <a:off x="7898988" y="3390058"/>
            <a:ext cx="1165203" cy="454441"/>
          </a:xfrm>
          <a:prstGeom prst="rect">
            <a:avLst/>
          </a:prstGeom>
          <a:blipFill>
            <a:blip r:embed="rId6" cstate="print"/>
            <a:stretch>
              <a:fillRect/>
            </a:stretch>
          </a:blipFill>
        </p:spPr>
        <p:txBody>
          <a:bodyPr wrap="square" lIns="0" tIns="0" rIns="0" bIns="0" rtlCol="0"/>
          <a:lstStyle/>
          <a:p>
            <a:endParaRPr sz="1485"/>
          </a:p>
        </p:txBody>
      </p:sp>
      <p:sp>
        <p:nvSpPr>
          <p:cNvPr id="25" name="object 25"/>
          <p:cNvSpPr txBox="1"/>
          <p:nvPr/>
        </p:nvSpPr>
        <p:spPr>
          <a:xfrm>
            <a:off x="1044189" y="4004911"/>
            <a:ext cx="849725" cy="304699"/>
          </a:xfrm>
          <a:prstGeom prst="rect">
            <a:avLst/>
          </a:prstGeom>
        </p:spPr>
        <p:txBody>
          <a:bodyPr vert="horz" wrap="square" lIns="0" tIns="0" rIns="0" bIns="0" rtlCol="0">
            <a:spAutoFit/>
          </a:bodyPr>
          <a:lstStyle/>
          <a:p>
            <a:pPr marL="10478"/>
            <a:r>
              <a:rPr sz="1980" spc="-4" dirty="0">
                <a:solidFill>
                  <a:srgbClr val="4D4D4F"/>
                </a:solidFill>
                <a:latin typeface="Calibri"/>
                <a:cs typeface="Calibri"/>
              </a:rPr>
              <a:t>Colle</a:t>
            </a:r>
            <a:r>
              <a:rPr sz="1980" spc="9" dirty="0">
                <a:solidFill>
                  <a:srgbClr val="4D4D4F"/>
                </a:solidFill>
                <a:latin typeface="Calibri"/>
                <a:cs typeface="Calibri"/>
              </a:rPr>
              <a:t>c</a:t>
            </a:r>
            <a:r>
              <a:rPr sz="1980" spc="-21" dirty="0">
                <a:solidFill>
                  <a:srgbClr val="4D4D4F"/>
                </a:solidFill>
                <a:latin typeface="Calibri"/>
                <a:cs typeface="Calibri"/>
              </a:rPr>
              <a:t>t</a:t>
            </a:r>
            <a:r>
              <a:rPr sz="1980" dirty="0">
                <a:solidFill>
                  <a:srgbClr val="4D4D4F"/>
                </a:solidFill>
                <a:latin typeface="Calibri"/>
                <a:cs typeface="Calibri"/>
              </a:rPr>
              <a:t>d</a:t>
            </a:r>
            <a:endParaRPr sz="1980">
              <a:latin typeface="Calibri"/>
              <a:cs typeface="Calibri"/>
            </a:endParaRPr>
          </a:p>
        </p:txBody>
      </p:sp>
      <p:sp>
        <p:nvSpPr>
          <p:cNvPr id="26" name="object 26"/>
          <p:cNvSpPr/>
          <p:nvPr/>
        </p:nvSpPr>
        <p:spPr>
          <a:xfrm>
            <a:off x="1029100" y="3123239"/>
            <a:ext cx="890996" cy="890996"/>
          </a:xfrm>
          <a:prstGeom prst="rect">
            <a:avLst/>
          </a:prstGeom>
          <a:blipFill>
            <a:blip r:embed="rId7" cstate="print"/>
            <a:stretch>
              <a:fillRect/>
            </a:stretch>
          </a:blipFill>
        </p:spPr>
        <p:txBody>
          <a:bodyPr wrap="square" lIns="0" tIns="0" rIns="0" bIns="0" rtlCol="0"/>
          <a:lstStyle/>
          <a:p>
            <a:endParaRPr sz="1485"/>
          </a:p>
        </p:txBody>
      </p:sp>
      <p:sp>
        <p:nvSpPr>
          <p:cNvPr id="27" name="object 27"/>
          <p:cNvSpPr txBox="1"/>
          <p:nvPr/>
        </p:nvSpPr>
        <p:spPr>
          <a:xfrm>
            <a:off x="1081593" y="5479200"/>
            <a:ext cx="826675" cy="304699"/>
          </a:xfrm>
          <a:prstGeom prst="rect">
            <a:avLst/>
          </a:prstGeom>
        </p:spPr>
        <p:txBody>
          <a:bodyPr vert="horz" wrap="square" lIns="0" tIns="0" rIns="0" bIns="0" rtlCol="0">
            <a:spAutoFit/>
          </a:bodyPr>
          <a:lstStyle/>
          <a:p>
            <a:pPr marL="10478"/>
            <a:r>
              <a:rPr sz="1980" spc="-186" dirty="0">
                <a:solidFill>
                  <a:srgbClr val="4D4D4F"/>
                </a:solidFill>
                <a:latin typeface="Calibri"/>
                <a:cs typeface="Calibri"/>
              </a:rPr>
              <a:t>T</a:t>
            </a:r>
            <a:r>
              <a:rPr sz="1980" dirty="0">
                <a:solidFill>
                  <a:srgbClr val="4D4D4F"/>
                </a:solidFill>
                <a:latin typeface="Calibri"/>
                <a:cs typeface="Calibri"/>
              </a:rPr>
              <a:t>el</a:t>
            </a:r>
            <a:r>
              <a:rPr sz="1980" spc="4" dirty="0">
                <a:solidFill>
                  <a:srgbClr val="4D4D4F"/>
                </a:solidFill>
                <a:latin typeface="Calibri"/>
                <a:cs typeface="Calibri"/>
              </a:rPr>
              <a:t>e</a:t>
            </a:r>
            <a:r>
              <a:rPr sz="1980" dirty="0">
                <a:solidFill>
                  <a:srgbClr val="4D4D4F"/>
                </a:solidFill>
                <a:latin typeface="Calibri"/>
                <a:cs typeface="Calibri"/>
              </a:rPr>
              <a:t>g</a:t>
            </a:r>
            <a:r>
              <a:rPr sz="1980" spc="-42" dirty="0">
                <a:solidFill>
                  <a:srgbClr val="4D4D4F"/>
                </a:solidFill>
                <a:latin typeface="Calibri"/>
                <a:cs typeface="Calibri"/>
              </a:rPr>
              <a:t>r</a:t>
            </a:r>
            <a:r>
              <a:rPr sz="1980" spc="-9" dirty="0">
                <a:solidFill>
                  <a:srgbClr val="4D4D4F"/>
                </a:solidFill>
                <a:latin typeface="Calibri"/>
                <a:cs typeface="Calibri"/>
              </a:rPr>
              <a:t>a</a:t>
            </a:r>
            <a:r>
              <a:rPr sz="1980" dirty="0">
                <a:solidFill>
                  <a:srgbClr val="4D4D4F"/>
                </a:solidFill>
                <a:latin typeface="Calibri"/>
                <a:cs typeface="Calibri"/>
              </a:rPr>
              <a:t>f</a:t>
            </a:r>
            <a:endParaRPr sz="1980">
              <a:latin typeface="Calibri"/>
              <a:cs typeface="Calibri"/>
            </a:endParaRPr>
          </a:p>
        </p:txBody>
      </p:sp>
      <p:sp>
        <p:nvSpPr>
          <p:cNvPr id="28" name="object 28"/>
          <p:cNvSpPr/>
          <p:nvPr/>
        </p:nvSpPr>
        <p:spPr>
          <a:xfrm>
            <a:off x="1054665" y="4582230"/>
            <a:ext cx="890996" cy="890996"/>
          </a:xfrm>
          <a:prstGeom prst="rect">
            <a:avLst/>
          </a:prstGeom>
          <a:blipFill>
            <a:blip r:embed="rId7" cstate="print"/>
            <a:stretch>
              <a:fillRect/>
            </a:stretch>
          </a:blipFill>
        </p:spPr>
        <p:txBody>
          <a:bodyPr wrap="square" lIns="0" tIns="0" rIns="0" bIns="0" rtlCol="0"/>
          <a:lstStyle/>
          <a:p>
            <a:endParaRPr sz="1485"/>
          </a:p>
        </p:txBody>
      </p:sp>
      <p:sp>
        <p:nvSpPr>
          <p:cNvPr id="29" name="object 29"/>
          <p:cNvSpPr/>
          <p:nvPr/>
        </p:nvSpPr>
        <p:spPr>
          <a:xfrm>
            <a:off x="2179845" y="4533248"/>
            <a:ext cx="1019817" cy="1019817"/>
          </a:xfrm>
          <a:prstGeom prst="rect">
            <a:avLst/>
          </a:prstGeom>
          <a:blipFill>
            <a:blip r:embed="rId8" cstate="print"/>
            <a:stretch>
              <a:fillRect/>
            </a:stretch>
          </a:blipFill>
        </p:spPr>
        <p:txBody>
          <a:bodyPr wrap="square" lIns="0" tIns="0" rIns="0" bIns="0" rtlCol="0"/>
          <a:lstStyle/>
          <a:p>
            <a:endParaRPr sz="1485"/>
          </a:p>
        </p:txBody>
      </p:sp>
      <p:sp>
        <p:nvSpPr>
          <p:cNvPr id="30" name="object 30"/>
          <p:cNvSpPr txBox="1"/>
          <p:nvPr/>
        </p:nvSpPr>
        <p:spPr>
          <a:xfrm>
            <a:off x="2253711" y="5479200"/>
            <a:ext cx="795766" cy="304699"/>
          </a:xfrm>
          <a:prstGeom prst="rect">
            <a:avLst/>
          </a:prstGeom>
        </p:spPr>
        <p:txBody>
          <a:bodyPr vert="horz" wrap="square" lIns="0" tIns="0" rIns="0" bIns="0" rtlCol="0">
            <a:spAutoFit/>
          </a:bodyPr>
          <a:lstStyle/>
          <a:p>
            <a:pPr marL="10478"/>
            <a:r>
              <a:rPr sz="1980" spc="-4" dirty="0">
                <a:solidFill>
                  <a:srgbClr val="4D4D4F"/>
                </a:solidFill>
                <a:latin typeface="Calibri"/>
                <a:cs typeface="Calibri"/>
              </a:rPr>
              <a:t>Flu</a:t>
            </a:r>
            <a:r>
              <a:rPr sz="1980" spc="4" dirty="0">
                <a:solidFill>
                  <a:srgbClr val="4D4D4F"/>
                </a:solidFill>
                <a:latin typeface="Calibri"/>
                <a:cs typeface="Calibri"/>
              </a:rPr>
              <a:t>e</a:t>
            </a:r>
            <a:r>
              <a:rPr sz="1980" spc="-21" dirty="0">
                <a:solidFill>
                  <a:srgbClr val="4D4D4F"/>
                </a:solidFill>
                <a:latin typeface="Calibri"/>
                <a:cs typeface="Calibri"/>
              </a:rPr>
              <a:t>nt</a:t>
            </a:r>
            <a:r>
              <a:rPr sz="1980" dirty="0">
                <a:solidFill>
                  <a:srgbClr val="4D4D4F"/>
                </a:solidFill>
                <a:latin typeface="Calibri"/>
                <a:cs typeface="Calibri"/>
              </a:rPr>
              <a:t>d</a:t>
            </a:r>
            <a:endParaRPr sz="1980">
              <a:latin typeface="Calibri"/>
              <a:cs typeface="Calibri"/>
            </a:endParaRPr>
          </a:p>
        </p:txBody>
      </p:sp>
      <p:sp>
        <p:nvSpPr>
          <p:cNvPr id="31" name="object 31"/>
          <p:cNvSpPr txBox="1"/>
          <p:nvPr/>
        </p:nvSpPr>
        <p:spPr>
          <a:xfrm>
            <a:off x="2201637" y="4019265"/>
            <a:ext cx="894779" cy="304699"/>
          </a:xfrm>
          <a:prstGeom prst="rect">
            <a:avLst/>
          </a:prstGeom>
        </p:spPr>
        <p:txBody>
          <a:bodyPr vert="horz" wrap="square" lIns="0" tIns="0" rIns="0" bIns="0" rtlCol="0">
            <a:spAutoFit/>
          </a:bodyPr>
          <a:lstStyle/>
          <a:p>
            <a:pPr marL="10478"/>
            <a:r>
              <a:rPr sz="1980" dirty="0">
                <a:solidFill>
                  <a:srgbClr val="4D4D4F"/>
                </a:solidFill>
                <a:latin typeface="Calibri"/>
                <a:cs typeface="Calibri"/>
              </a:rPr>
              <a:t>c</a:t>
            </a:r>
            <a:r>
              <a:rPr sz="1980" spc="4" dirty="0">
                <a:solidFill>
                  <a:srgbClr val="4D4D4F"/>
                </a:solidFill>
                <a:latin typeface="Calibri"/>
                <a:cs typeface="Calibri"/>
              </a:rPr>
              <a:t>A</a:t>
            </a:r>
            <a:r>
              <a:rPr sz="1980" spc="-4" dirty="0">
                <a:solidFill>
                  <a:srgbClr val="4D4D4F"/>
                </a:solidFill>
                <a:latin typeface="Calibri"/>
                <a:cs typeface="Calibri"/>
              </a:rPr>
              <a:t>dvisor</a:t>
            </a:r>
            <a:endParaRPr sz="1980">
              <a:latin typeface="Calibri"/>
              <a:cs typeface="Calibri"/>
            </a:endParaRPr>
          </a:p>
        </p:txBody>
      </p:sp>
      <p:sp>
        <p:nvSpPr>
          <p:cNvPr id="32" name="object 32"/>
          <p:cNvSpPr/>
          <p:nvPr/>
        </p:nvSpPr>
        <p:spPr>
          <a:xfrm>
            <a:off x="2282209" y="3139688"/>
            <a:ext cx="707964" cy="890996"/>
          </a:xfrm>
          <a:prstGeom prst="rect">
            <a:avLst/>
          </a:prstGeom>
          <a:blipFill>
            <a:blip r:embed="rId9" cstate="print"/>
            <a:stretch>
              <a:fillRect/>
            </a:stretch>
          </a:blipFill>
        </p:spPr>
        <p:txBody>
          <a:bodyPr wrap="square" lIns="0" tIns="0" rIns="0" bIns="0" rtlCol="0"/>
          <a:lstStyle/>
          <a:p>
            <a:endParaRPr sz="1485"/>
          </a:p>
        </p:txBody>
      </p:sp>
    </p:spTree>
    <p:extLst>
      <p:ext uri="{BB962C8B-B14F-4D97-AF65-F5344CB8AC3E}">
        <p14:creationId xmlns:p14="http://schemas.microsoft.com/office/powerpoint/2010/main" val="2551052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Runtime Performance Monitoring</a:t>
            </a:r>
            <a:endParaRPr lang="en-US" dirty="0"/>
          </a:p>
        </p:txBody>
      </p:sp>
      <p:sp>
        <p:nvSpPr>
          <p:cNvPr id="5" name="Subtitle 4"/>
          <p:cNvSpPr>
            <a:spLocks noGrp="1"/>
          </p:cNvSpPr>
          <p:nvPr>
            <p:ph type="subTitle" idx="1"/>
          </p:nvPr>
        </p:nvSpPr>
        <p:spPr/>
        <p:txBody>
          <a:bodyPr/>
          <a:lstStyle/>
          <a:p>
            <a:r>
              <a:rPr lang="en-US" dirty="0" smtClean="0"/>
              <a:t>SLI quantification requires runtime monitoring</a:t>
            </a:r>
            <a:endParaRPr lang="en-US" dirty="0"/>
          </a:p>
        </p:txBody>
      </p:sp>
    </p:spTree>
    <p:extLst>
      <p:ext uri="{BB962C8B-B14F-4D97-AF65-F5344CB8AC3E}">
        <p14:creationId xmlns:p14="http://schemas.microsoft.com/office/powerpoint/2010/main" val="1296865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F9F7BC9E-4757-4DFD-B827-D5C890FE71E7}"/>
              </a:ext>
            </a:extLst>
          </p:cNvPr>
          <p:cNvSpPr>
            <a:spLocks noGrp="1" noChangeArrowheads="1"/>
          </p:cNvSpPr>
          <p:nvPr>
            <p:ph type="title"/>
          </p:nvPr>
        </p:nvSpPr>
        <p:spPr bwMode="auto">
          <a:xfrm>
            <a:off x="1752600" y="152400"/>
            <a:ext cx="6412230" cy="9429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rtlCol="0" anchor="t" anchorCtr="0" compatLnSpc="1">
            <a:prstTxWarp prst="textNoShape">
              <a:avLst/>
            </a:prstTxWarp>
            <a:normAutofit/>
          </a:bodyPr>
          <a:lstStyle/>
          <a:p>
            <a:r>
              <a:rPr lang="en-US" altLang="en-US" dirty="0"/>
              <a:t>Performance Monitoring</a:t>
            </a:r>
          </a:p>
        </p:txBody>
      </p:sp>
      <p:sp>
        <p:nvSpPr>
          <p:cNvPr id="62467" name="Rectangle 3">
            <a:extLst>
              <a:ext uri="{FF2B5EF4-FFF2-40B4-BE49-F238E27FC236}">
                <a16:creationId xmlns:a16="http://schemas.microsoft.com/office/drawing/2014/main" id="{65FF1EA8-3189-4E39-9DB2-4D43A00BB1CD}"/>
              </a:ext>
            </a:extLst>
          </p:cNvPr>
          <p:cNvSpPr>
            <a:spLocks noGrp="1" noChangeArrowheads="1"/>
          </p:cNvSpPr>
          <p:nvPr>
            <p:ph type="body" idx="1"/>
          </p:nvPr>
        </p:nvSpPr>
        <p:spPr>
          <a:xfrm>
            <a:off x="0" y="1371600"/>
            <a:ext cx="9743454" cy="5105400"/>
          </a:xfrm>
        </p:spPr>
        <p:txBody>
          <a:bodyPr>
            <a:normAutofit fontScale="92500" lnSpcReduction="10000"/>
          </a:bodyPr>
          <a:lstStyle/>
          <a:p>
            <a:pPr>
              <a:lnSpc>
                <a:spcPct val="90000"/>
              </a:lnSpc>
            </a:pPr>
            <a:r>
              <a:rPr lang="en-US" altLang="en-US" dirty="0"/>
              <a:t>Understand the basic terminology of performance monitoring and analysis.</a:t>
            </a:r>
          </a:p>
          <a:p>
            <a:pPr>
              <a:lnSpc>
                <a:spcPct val="90000"/>
              </a:lnSpc>
            </a:pPr>
            <a:r>
              <a:rPr lang="en-US" altLang="en-US" dirty="0"/>
              <a:t>Understand proper methods of monitoring a system’s performance.</a:t>
            </a:r>
          </a:p>
          <a:p>
            <a:pPr>
              <a:lnSpc>
                <a:spcPct val="90000"/>
              </a:lnSpc>
            </a:pPr>
            <a:r>
              <a:rPr lang="en-US" altLang="en-US" dirty="0"/>
              <a:t>Knowledge of the tools that allow you to monitor system performance.</a:t>
            </a:r>
          </a:p>
          <a:p>
            <a:pPr>
              <a:lnSpc>
                <a:spcPct val="90000"/>
              </a:lnSpc>
            </a:pPr>
            <a:r>
              <a:rPr lang="en-US" altLang="en-US" dirty="0"/>
              <a:t>Understand how to analyze the data provided by the monitoring tools.</a:t>
            </a:r>
          </a:p>
          <a:p>
            <a:pPr>
              <a:lnSpc>
                <a:spcPct val="90000"/>
              </a:lnSpc>
            </a:pPr>
            <a:r>
              <a:rPr lang="en-US" altLang="en-US" dirty="0"/>
              <a:t>Understand how to apply the data to improve system performance.</a:t>
            </a:r>
          </a:p>
          <a:p>
            <a:pPr>
              <a:lnSpc>
                <a:spcPct val="90000"/>
              </a:lnSpc>
            </a:pPr>
            <a:r>
              <a:rPr lang="en-US" altLang="en-US" dirty="0"/>
              <a:t>Understand what to tune, and why to tune it.</a:t>
            </a:r>
          </a:p>
        </p:txBody>
      </p:sp>
    </p:spTree>
    <p:extLst>
      <p:ext uri="{BB962C8B-B14F-4D97-AF65-F5344CB8AC3E}">
        <p14:creationId xmlns:p14="http://schemas.microsoft.com/office/powerpoint/2010/main" val="1485039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B0B2D691-6D92-40DF-A40E-B5C174F7C08E}"/>
              </a:ext>
            </a:extLst>
          </p:cNvPr>
          <p:cNvSpPr>
            <a:spLocks noGrp="1" noChangeArrowheads="1"/>
          </p:cNvSpPr>
          <p:nvPr>
            <p:ph type="title"/>
          </p:nvPr>
        </p:nvSpPr>
        <p:spPr bwMode="auto">
          <a:xfrm>
            <a:off x="1823085" y="152400"/>
            <a:ext cx="6412230" cy="9429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rtlCol="0" anchor="t" anchorCtr="0" compatLnSpc="1">
            <a:prstTxWarp prst="textNoShape">
              <a:avLst/>
            </a:prstTxWarp>
            <a:normAutofit/>
          </a:bodyPr>
          <a:lstStyle/>
          <a:p>
            <a:r>
              <a:rPr lang="en-US" altLang="en-US" sz="3300">
                <a:cs typeface="Times New Roman" panose="02020603050405020304" pitchFamily="18" charset="0"/>
              </a:rPr>
              <a:t>General Performance Tuning Rules</a:t>
            </a:r>
          </a:p>
        </p:txBody>
      </p:sp>
      <p:sp>
        <p:nvSpPr>
          <p:cNvPr id="2" name="Rectangle 1"/>
          <p:cNvSpPr/>
          <p:nvPr/>
        </p:nvSpPr>
        <p:spPr>
          <a:xfrm>
            <a:off x="457200" y="1105103"/>
            <a:ext cx="8839200" cy="5016758"/>
          </a:xfrm>
          <a:prstGeom prst="rect">
            <a:avLst/>
          </a:prstGeom>
        </p:spPr>
        <p:txBody>
          <a:bodyPr wrap="square">
            <a:spAutoFit/>
          </a:bodyPr>
          <a:lstStyle/>
          <a:p>
            <a:pPr marL="342900" indent="-342900">
              <a:buFont typeface="Arial" panose="020B0604020202020204" pitchFamily="34" charset="0"/>
              <a:buChar char="•"/>
            </a:pPr>
            <a:r>
              <a:rPr lang="en-US" altLang="en-US" sz="2800" dirty="0">
                <a:cs typeface="Times New Roman" panose="02020603050405020304" pitchFamily="18" charset="0"/>
              </a:rPr>
              <a:t>Monitor critical systems from day one in order to get a baseline of what “normal” job mixes and performance levels are for each system.</a:t>
            </a:r>
          </a:p>
          <a:p>
            <a:pPr marL="342900" indent="-342900">
              <a:buFont typeface="Arial" panose="020B0604020202020204" pitchFamily="34" charset="0"/>
              <a:buChar char="•"/>
            </a:pPr>
            <a:r>
              <a:rPr lang="en-US" altLang="en-US" sz="2800" dirty="0">
                <a:cs typeface="Times New Roman" panose="02020603050405020304" pitchFamily="18" charset="0"/>
              </a:rPr>
              <a:t>Before making changes to a system configuration, make sure user jobs are not causing problems.</a:t>
            </a:r>
          </a:p>
          <a:p>
            <a:pPr marL="742950" lvl="1" indent="-285750">
              <a:buFont typeface="Arial" panose="020B0604020202020204" pitchFamily="34" charset="0"/>
              <a:buChar char="•"/>
            </a:pPr>
            <a:r>
              <a:rPr lang="en-US" altLang="en-US" sz="2400" b="1" dirty="0">
                <a:cs typeface="Times New Roman" panose="02020603050405020304" pitchFamily="18" charset="0"/>
              </a:rPr>
              <a:t>users running too many jobs, or jobs of an inappropriate size on the system. </a:t>
            </a:r>
          </a:p>
          <a:p>
            <a:pPr marL="342900" indent="-342900">
              <a:buFont typeface="Arial" panose="020B0604020202020204" pitchFamily="34" charset="0"/>
              <a:buChar char="•"/>
            </a:pPr>
            <a:r>
              <a:rPr lang="en-US" altLang="en-US" sz="2800" dirty="0">
                <a:cs typeface="Times New Roman" panose="02020603050405020304" pitchFamily="18" charset="0"/>
              </a:rPr>
              <a:t>A performance problem may be temporary, so you need to think through any changes before you implement them.</a:t>
            </a:r>
          </a:p>
          <a:p>
            <a:pPr marL="742950" lvl="1" indent="-285750">
              <a:buFont typeface="Arial" panose="020B0604020202020204" pitchFamily="34" charset="0"/>
              <a:buChar char="•"/>
            </a:pPr>
            <a:r>
              <a:rPr lang="en-US" altLang="en-US" sz="2400" b="1" dirty="0">
                <a:cs typeface="Times New Roman" panose="02020603050405020304" pitchFamily="18" charset="0"/>
              </a:rPr>
              <a:t>You might also want to discuss proposed changes with other system administrators as a sanity check.</a:t>
            </a:r>
          </a:p>
        </p:txBody>
      </p:sp>
    </p:spTree>
    <p:extLst>
      <p:ext uri="{BB962C8B-B14F-4D97-AF65-F5344CB8AC3E}">
        <p14:creationId xmlns:p14="http://schemas.microsoft.com/office/powerpoint/2010/main" val="1386272683"/>
      </p:ext>
    </p:extLst>
  </p:cSld>
  <p:clrMapOvr>
    <a:masterClrMapping/>
  </p:clrMapOvr>
</p:sld>
</file>

<file path=ppt/theme/theme1.xml><?xml version="1.0" encoding="utf-8"?>
<a:theme xmlns:a="http://schemas.openxmlformats.org/drawingml/2006/main" name="MicrosoftCPSWorkshopDub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E94050D1DCC0043B8382BCEB9AB0833" ma:contentTypeVersion="13" ma:contentTypeDescription="Create a new document." ma:contentTypeScope="" ma:versionID="9a784d74c8596f4940c30dbae16be880">
  <xsd:schema xmlns:xsd="http://www.w3.org/2001/XMLSchema" xmlns:xs="http://www.w3.org/2001/XMLSchema" xmlns:p="http://schemas.microsoft.com/office/2006/metadata/properties" xmlns:ns3="7074b369-5a24-4eb6-bc97-fb6d6fb35916" xmlns:ns4="f041c632-fa8a-4bd0-baf1-a1454430b0eb" targetNamespace="http://schemas.microsoft.com/office/2006/metadata/properties" ma:root="true" ma:fieldsID="87adb9cce8d2f62ab938697d245c2e2b" ns3:_="" ns4:_="">
    <xsd:import namespace="7074b369-5a24-4eb6-bc97-fb6d6fb35916"/>
    <xsd:import namespace="f041c632-fa8a-4bd0-baf1-a1454430b0e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74b369-5a24-4eb6-bc97-fb6d6fb359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041c632-fa8a-4bd0-baf1-a1454430b0e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DAE669-7FC7-4E36-AE09-43112D44BDA8}">
  <ds:schemaRefs>
    <ds:schemaRef ds:uri="http://purl.org/dc/elements/1.1/"/>
    <ds:schemaRef ds:uri="http://schemas.microsoft.com/office/2006/metadata/properties"/>
    <ds:schemaRef ds:uri="7074b369-5a24-4eb6-bc97-fb6d6fb35916"/>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f041c632-fa8a-4bd0-baf1-a1454430b0eb"/>
    <ds:schemaRef ds:uri="http://www.w3.org/XML/1998/namespace"/>
  </ds:schemaRefs>
</ds:datastoreItem>
</file>

<file path=customXml/itemProps2.xml><?xml version="1.0" encoding="utf-8"?>
<ds:datastoreItem xmlns:ds="http://schemas.openxmlformats.org/officeDocument/2006/customXml" ds:itemID="{85BC946B-A743-4C5E-9FB4-B733E85568B6}">
  <ds:schemaRefs>
    <ds:schemaRef ds:uri="http://schemas.microsoft.com/sharepoint/v3/contenttype/forms"/>
  </ds:schemaRefs>
</ds:datastoreItem>
</file>

<file path=customXml/itemProps3.xml><?xml version="1.0" encoding="utf-8"?>
<ds:datastoreItem xmlns:ds="http://schemas.openxmlformats.org/officeDocument/2006/customXml" ds:itemID="{7869AA55-5D30-4E58-A6D8-7D3D96734C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74b369-5a24-4eb6-bc97-fb6d6fb35916"/>
    <ds:schemaRef ds:uri="f041c632-fa8a-4bd0-baf1-a1454430b0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Introduction</Template>
  <TotalTime>3446</TotalTime>
  <Words>2897</Words>
  <Application>Microsoft Office PowerPoint</Application>
  <PresentationFormat>Custom</PresentationFormat>
  <Paragraphs>541</Paragraphs>
  <Slides>66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66</vt:i4>
      </vt:variant>
    </vt:vector>
  </HeadingPairs>
  <TitlesOfParts>
    <vt:vector size="77" baseType="lpstr">
      <vt:lpstr>Arial Unicode MS</vt:lpstr>
      <vt:lpstr>-apple-system</vt:lpstr>
      <vt:lpstr>Arial</vt:lpstr>
      <vt:lpstr>Calibri</vt:lpstr>
      <vt:lpstr>Courier New</vt:lpstr>
      <vt:lpstr>liberation mono</vt:lpstr>
      <vt:lpstr>liberation sans</vt:lpstr>
      <vt:lpstr>MinionPro-Regular</vt:lpstr>
      <vt:lpstr>Times New Roman</vt:lpstr>
      <vt:lpstr>Verdana</vt:lpstr>
      <vt:lpstr>MicrosoftCPSWorkshopDubey</vt:lpstr>
      <vt:lpstr>Service Level Objectives</vt:lpstr>
      <vt:lpstr>Service Level Objectives</vt:lpstr>
      <vt:lpstr>Service Level Indicators</vt:lpstr>
      <vt:lpstr>SLI</vt:lpstr>
      <vt:lpstr>SLI</vt:lpstr>
      <vt:lpstr>SLI Implementation is tricky</vt:lpstr>
      <vt:lpstr>Runtime Performance Monitoring</vt:lpstr>
      <vt:lpstr>Performance Monitoring</vt:lpstr>
      <vt:lpstr>General Performance Tuning Rules</vt:lpstr>
      <vt:lpstr>Terminology</vt:lpstr>
      <vt:lpstr>Terminology</vt:lpstr>
      <vt:lpstr>Terminology</vt:lpstr>
      <vt:lpstr>Basic System Monitoring</vt:lpstr>
      <vt:lpstr>UNIX Monitoring</vt:lpstr>
      <vt:lpstr>Proc File system</vt:lpstr>
      <vt:lpstr>Proc File system</vt:lpstr>
      <vt:lpstr>Proc File system</vt:lpstr>
      <vt:lpstr>Proc File system</vt:lpstr>
      <vt:lpstr>Proc File system</vt:lpstr>
      <vt:lpstr>Meminfo</vt:lpstr>
      <vt:lpstr>Network Characteristics</vt:lpstr>
      <vt:lpstr>Per process information</vt:lpstr>
      <vt:lpstr>Writing Monitors</vt:lpstr>
      <vt:lpstr>Identify process shutdowns.</vt:lpstr>
      <vt:lpstr>Locking Down Resources</vt:lpstr>
      <vt:lpstr>Resource Constraints on Processes</vt:lpstr>
      <vt:lpstr>Setrlimit/getrlimit/getrusage</vt:lpstr>
      <vt:lpstr>Control Groups aka “cgroups”</vt:lpstr>
      <vt:lpstr>Cgroup controllers</vt:lpstr>
      <vt:lpstr>Try out memory controller</vt:lpstr>
      <vt:lpstr>OOM Killer</vt:lpstr>
      <vt:lpstr>Automatic process start and management</vt:lpstr>
      <vt:lpstr>Distributed Monitoring</vt:lpstr>
      <vt:lpstr>Goal</vt:lpstr>
      <vt:lpstr>The key idea is to collect metrics</vt:lpstr>
      <vt:lpstr>Pull Mode</vt:lpstr>
      <vt:lpstr>collectd</vt:lpstr>
      <vt:lpstr>collectd</vt:lpstr>
      <vt:lpstr>collectd</vt:lpstr>
      <vt:lpstr>PowerPoint Presentation</vt:lpstr>
      <vt:lpstr>Container OS Metric</vt:lpstr>
      <vt:lpstr>PowerPoint Presentation</vt:lpstr>
      <vt:lpstr>Telegraf Collects time series data from a variety of sources</vt:lpstr>
      <vt:lpstr>Application Metric – Pull Mode</vt:lpstr>
      <vt:lpstr>Application Metric – Push Mode</vt:lpstr>
      <vt:lpstr>Telegraf</vt:lpstr>
      <vt:lpstr>Pull Mode</vt:lpstr>
      <vt:lpstr>Push Mode</vt:lpstr>
      <vt:lpstr>Storing Metrics</vt:lpstr>
      <vt:lpstr>PowerPoint Presentation</vt:lpstr>
      <vt:lpstr>InfluxDB Schema</vt:lpstr>
      <vt:lpstr>InfluxDB Schema</vt:lpstr>
      <vt:lpstr>InfluxDB Schema</vt:lpstr>
      <vt:lpstr>InfluxDB Schema</vt:lpstr>
      <vt:lpstr>InfluxDB Schema</vt:lpstr>
      <vt:lpstr>Visualization</vt:lpstr>
      <vt:lpstr>PowerPoint Presentation</vt:lpstr>
      <vt:lpstr>Events – Identifying changes</vt:lpstr>
      <vt:lpstr>Originally forked from Nagios in 2009</vt:lpstr>
      <vt:lpstr>PowerPoint Presentation</vt:lpstr>
      <vt:lpstr>Icinga example</vt:lpstr>
      <vt:lpstr>Icinga example 2</vt:lpstr>
      <vt:lpstr>Summary</vt:lpstr>
      <vt:lpstr>Server Monitoring</vt:lpstr>
      <vt:lpstr>Dashboard</vt:lpstr>
      <vt:lpstr>Monitoring Service Stack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Terminology and concepts</dc:title>
  <dc:creator>abhishek</dc:creator>
  <cp:lastModifiedBy>Abhishek Dubey</cp:lastModifiedBy>
  <cp:revision>213</cp:revision>
  <dcterms:created xsi:type="dcterms:W3CDTF">2017-03-29T22:01:37Z</dcterms:created>
  <dcterms:modified xsi:type="dcterms:W3CDTF">2019-09-26T18:29:07Z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0x010100CE94050D1DCC0043B8382BCEB9AB0833</vt:lpwstr>
  </property>
</Properties>
</file>