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2" r:id="rId23"/>
    <p:sldId id="278" r:id="rId24"/>
    <p:sldId id="279" r:id="rId25"/>
    <p:sldId id="281" r:id="rId26"/>
    <p:sldId id="284" r:id="rId27"/>
    <p:sldId id="285" r:id="rId28"/>
    <p:sldId id="287" r:id="rId29"/>
    <p:sldId id="288" r:id="rId30"/>
    <p:sldId id="280" r:id="rId31"/>
    <p:sldId id="306" r:id="rId32"/>
    <p:sldId id="289" r:id="rId33"/>
    <p:sldId id="290" r:id="rId34"/>
    <p:sldId id="294" r:id="rId35"/>
    <p:sldId id="295" r:id="rId36"/>
    <p:sldId id="298" r:id="rId37"/>
    <p:sldId id="305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>
      <p:cViewPr varScale="1">
        <p:scale>
          <a:sx n="93" d="100"/>
          <a:sy n="93" d="100"/>
        </p:scale>
        <p:origin x="12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6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7747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University </a:t>
            </a:r>
            <a:r>
              <a:rPr lang="en-US"/>
              <a:t>of</a:t>
            </a:r>
            <a:r>
              <a:rPr lang="en-US" spc="-60"/>
              <a:t> </a:t>
            </a:r>
            <a:r>
              <a:rPr lang="en-US"/>
              <a:t>Virginia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© John C. Knight </a:t>
            </a:r>
            <a:r>
              <a:rPr lang="en-US" spc="-5"/>
              <a:t>2014, </a:t>
            </a:r>
            <a:r>
              <a:rPr lang="en-US"/>
              <a:t>All Rights</a:t>
            </a:r>
            <a:r>
              <a:rPr lang="en-US" spc="-70"/>
              <a:t> </a:t>
            </a:r>
            <a:r>
              <a:rPr lang="en-US" spc="-5"/>
              <a:t>Reserved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0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liabilityeducation.com/ReliabilityPredictionBasic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1901215"/>
            <a:ext cx="9052560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853440">
              <a:lnSpc>
                <a:spcPts val="5200"/>
              </a:lnSpc>
              <a:tabLst>
                <a:tab pos="3342004" algn="l"/>
                <a:tab pos="4815840" algn="l"/>
              </a:tabLst>
            </a:pPr>
            <a:r>
              <a:rPr lang="en-US" spc="-5" dirty="0"/>
              <a:t>Lecture 3</a:t>
            </a:r>
            <a:br>
              <a:rPr lang="en-US" spc="-5" dirty="0"/>
            </a:br>
            <a:r>
              <a:rPr lang="en-US" spc="-5" dirty="0"/>
              <a:t/>
            </a:r>
            <a:br>
              <a:rPr lang="en-US" spc="-5" dirty="0"/>
            </a:br>
            <a:r>
              <a:rPr lang="en-US" spc="-5" dirty="0"/>
              <a:t>Reliability Concepts</a:t>
            </a:r>
            <a:br>
              <a:rPr lang="en-US" spc="-5" dirty="0"/>
            </a:br>
            <a:r>
              <a:rPr lang="en-US" spc="-5" dirty="0"/>
              <a:t/>
            </a:r>
            <a:br>
              <a:rPr lang="en-US" spc="-5" dirty="0"/>
            </a:br>
            <a:r>
              <a:rPr lang="en-US" spc="-5" dirty="0"/>
              <a:t>Prepared based on slides of BH Far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set of ordered pairs </a:t>
            </a:r>
            <a:r>
              <a:rPr lang="en-US" sz="3600" spc="-5" dirty="0">
                <a:latin typeface="Times New Roman"/>
                <a:cs typeface="Times New Roman"/>
              </a:rPr>
              <a:t>[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, 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r>
              <a:rPr lang="en-US" sz="3600" spc="-5" dirty="0">
                <a:latin typeface="Times New Roman"/>
                <a:cs typeface="Times New Roman"/>
              </a:rPr>
              <a:t>] </a:t>
            </a:r>
            <a:r>
              <a:rPr lang="en-US" sz="3600" dirty="0">
                <a:latin typeface="Times New Roman"/>
                <a:cs typeface="Times New Roman"/>
              </a:rPr>
              <a:t>is usually  represented by a table or a graph</a:t>
            </a:r>
            <a:r>
              <a:rPr lang="en-US" sz="3600" spc="-17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(histogram)</a:t>
            </a: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expected </a:t>
            </a:r>
            <a:r>
              <a:rPr lang="en-US" sz="3600" spc="-5" dirty="0">
                <a:latin typeface="Times New Roman"/>
                <a:cs typeface="Times New Roman"/>
              </a:rPr>
              <a:t>value of </a:t>
            </a:r>
            <a:r>
              <a:rPr lang="en-US" sz="3600" i="1" spc="-5" dirty="0">
                <a:latin typeface="Times New Roman"/>
                <a:cs typeface="Times New Roman"/>
              </a:rPr>
              <a:t>X</a:t>
            </a:r>
            <a:r>
              <a:rPr lang="en-US" sz="3600" spc="-5" dirty="0">
                <a:latin typeface="Times New Roman"/>
                <a:cs typeface="Times New Roman"/>
              </a:rPr>
              <a:t>, </a:t>
            </a:r>
            <a:r>
              <a:rPr lang="en-US" sz="3600" dirty="0">
                <a:latin typeface="Times New Roman"/>
                <a:cs typeface="Times New Roman"/>
              </a:rPr>
              <a:t>denoted by </a:t>
            </a:r>
            <a:r>
              <a:rPr lang="en-US" sz="3600" i="1" spc="-5" dirty="0">
                <a:latin typeface="Times New Roman"/>
                <a:cs typeface="Times New Roman"/>
              </a:rPr>
              <a:t>E(X)</a:t>
            </a:r>
            <a:r>
              <a:rPr lang="en-US" sz="3600" i="1" spc="-13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is defined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by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lang="en-US" sz="3600" i="1" dirty="0">
                <a:latin typeface="Times New Roman"/>
                <a:cs typeface="Times New Roman"/>
              </a:rPr>
              <a:t>E(X)</a:t>
            </a:r>
            <a:r>
              <a:rPr lang="en-US" sz="3600" i="1" spc="-5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latin typeface="Times New Roman"/>
                <a:cs typeface="Times New Roman"/>
              </a:rPr>
              <a:t>=</a:t>
            </a:r>
            <a:r>
              <a:rPr lang="en-US" sz="3600" i="1" spc="-5" dirty="0">
                <a:latin typeface="Times New Roman"/>
                <a:cs typeface="Times New Roman"/>
              </a:rPr>
              <a:t> x</a:t>
            </a:r>
            <a:r>
              <a:rPr lang="en-US" sz="2400" i="1" spc="-5" dirty="0">
                <a:latin typeface="Times New Roman"/>
                <a:cs typeface="Times New Roman"/>
              </a:rPr>
              <a:t>1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f(x</a:t>
            </a:r>
            <a:r>
              <a:rPr lang="en-US" sz="2800" i="1" spc="-5" dirty="0">
                <a:latin typeface="Times New Roman"/>
                <a:cs typeface="Times New Roman"/>
              </a:rPr>
              <a:t>1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r>
              <a:rPr lang="en-US" sz="3600" i="1" spc="-10" dirty="0">
                <a:latin typeface="Times New Roman"/>
                <a:cs typeface="Times New Roman"/>
              </a:rPr>
              <a:t> </a:t>
            </a:r>
            <a:r>
              <a:rPr lang="en-US" sz="3600" i="1" dirty="0">
                <a:latin typeface="Times New Roman"/>
                <a:cs typeface="Times New Roman"/>
              </a:rPr>
              <a:t>+</a:t>
            </a:r>
            <a:r>
              <a:rPr lang="en-US" sz="3600" i="1" spc="-1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x</a:t>
            </a:r>
            <a:r>
              <a:rPr lang="en-US" sz="2400" i="1" spc="-5" dirty="0">
                <a:latin typeface="Times New Roman"/>
                <a:cs typeface="Times New Roman"/>
              </a:rPr>
              <a:t>2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f(x</a:t>
            </a:r>
            <a:r>
              <a:rPr lang="en-US" sz="2800" i="1" spc="-5" dirty="0">
                <a:latin typeface="Times New Roman"/>
                <a:cs typeface="Times New Roman"/>
              </a:rPr>
              <a:t>2</a:t>
            </a:r>
            <a:r>
              <a:rPr lang="en-US" sz="3600" i="1" spc="-5" dirty="0">
                <a:latin typeface="Times New Roman"/>
                <a:cs typeface="Times New Roman"/>
              </a:rPr>
              <a:t>) </a:t>
            </a:r>
            <a:r>
              <a:rPr lang="en-US" sz="3600" i="1" dirty="0">
                <a:latin typeface="Times New Roman"/>
                <a:cs typeface="Times New Roman"/>
              </a:rPr>
              <a:t>+</a:t>
            </a:r>
            <a:r>
              <a:rPr lang="en-US" sz="3600" i="1" spc="-5" dirty="0">
                <a:latin typeface="Times New Roman"/>
                <a:cs typeface="Times New Roman"/>
              </a:rPr>
              <a:t> …+ 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n</a:t>
            </a:r>
            <a:r>
              <a:rPr lang="en-US" sz="2400" i="1" spc="-165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800" i="1" spc="-5" dirty="0" err="1">
                <a:latin typeface="Times New Roman"/>
                <a:cs typeface="Times New Roman"/>
              </a:rPr>
              <a:t>n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Note the continuous version of these equations change sum to integration.</a:t>
            </a:r>
          </a:p>
          <a:p>
            <a:pPr marL="549910" indent="0">
              <a:lnSpc>
                <a:spcPct val="100000"/>
              </a:lnSpc>
              <a:spcBef>
                <a:spcPts val="290"/>
              </a:spcBef>
              <a:buNone/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3592067" y="2889504"/>
            <a:ext cx="157480" cy="505459"/>
          </a:xfrm>
          <a:custGeom>
            <a:avLst/>
            <a:gdLst/>
            <a:ahLst/>
            <a:cxnLst/>
            <a:rect l="l" t="t" r="r" b="b"/>
            <a:pathLst>
              <a:path w="157479" h="505460">
                <a:moveTo>
                  <a:pt x="156972" y="505206"/>
                </a:moveTo>
                <a:lnTo>
                  <a:pt x="0" y="505206"/>
                </a:lnTo>
                <a:lnTo>
                  <a:pt x="0" y="0"/>
                </a:lnTo>
                <a:lnTo>
                  <a:pt x="156972" y="0"/>
                </a:lnTo>
                <a:lnTo>
                  <a:pt x="156972" y="50520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3592067" y="2889504"/>
            <a:ext cx="157480" cy="505459"/>
          </a:xfrm>
          <a:custGeom>
            <a:avLst/>
            <a:gdLst/>
            <a:ahLst/>
            <a:cxnLst/>
            <a:rect l="l" t="t" r="r" b="b"/>
            <a:pathLst>
              <a:path w="157479" h="505460">
                <a:moveTo>
                  <a:pt x="156972" y="505206"/>
                </a:moveTo>
                <a:lnTo>
                  <a:pt x="0" y="505206"/>
                </a:lnTo>
                <a:lnTo>
                  <a:pt x="0" y="0"/>
                </a:lnTo>
                <a:lnTo>
                  <a:pt x="156972" y="0"/>
                </a:lnTo>
                <a:lnTo>
                  <a:pt x="156972" y="505206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/>
          <p:nvPr/>
        </p:nvSpPr>
        <p:spPr>
          <a:xfrm>
            <a:off x="3976115" y="3230117"/>
            <a:ext cx="151765" cy="165100"/>
          </a:xfrm>
          <a:custGeom>
            <a:avLst/>
            <a:gdLst/>
            <a:ahLst/>
            <a:cxnLst/>
            <a:rect l="l" t="t" r="r" b="b"/>
            <a:pathLst>
              <a:path w="151764" h="165100">
                <a:moveTo>
                  <a:pt x="151638" y="164592"/>
                </a:moveTo>
                <a:lnTo>
                  <a:pt x="0" y="164592"/>
                </a:lnTo>
                <a:lnTo>
                  <a:pt x="0" y="0"/>
                </a:lnTo>
                <a:lnTo>
                  <a:pt x="151638" y="0"/>
                </a:lnTo>
                <a:lnTo>
                  <a:pt x="151638" y="16459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/>
          <p:cNvSpPr/>
          <p:nvPr/>
        </p:nvSpPr>
        <p:spPr>
          <a:xfrm>
            <a:off x="3976115" y="3230117"/>
            <a:ext cx="151765" cy="165100"/>
          </a:xfrm>
          <a:custGeom>
            <a:avLst/>
            <a:gdLst/>
            <a:ahLst/>
            <a:cxnLst/>
            <a:rect l="l" t="t" r="r" b="b"/>
            <a:pathLst>
              <a:path w="151764" h="165100">
                <a:moveTo>
                  <a:pt x="151638" y="164592"/>
                </a:moveTo>
                <a:lnTo>
                  <a:pt x="0" y="164592"/>
                </a:lnTo>
                <a:lnTo>
                  <a:pt x="0" y="0"/>
                </a:lnTo>
                <a:lnTo>
                  <a:pt x="151638" y="0"/>
                </a:lnTo>
                <a:lnTo>
                  <a:pt x="151638" y="164592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>
            <a:off x="4738115" y="3094482"/>
            <a:ext cx="151765" cy="300355"/>
          </a:xfrm>
          <a:custGeom>
            <a:avLst/>
            <a:gdLst/>
            <a:ahLst/>
            <a:cxnLst/>
            <a:rect l="l" t="t" r="r" b="b"/>
            <a:pathLst>
              <a:path w="151764" h="300354">
                <a:moveTo>
                  <a:pt x="151638" y="300227"/>
                </a:moveTo>
                <a:lnTo>
                  <a:pt x="0" y="300227"/>
                </a:lnTo>
                <a:lnTo>
                  <a:pt x="0" y="0"/>
                </a:lnTo>
                <a:lnTo>
                  <a:pt x="151638" y="0"/>
                </a:lnTo>
                <a:lnTo>
                  <a:pt x="151638" y="300227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/>
          <p:cNvSpPr/>
          <p:nvPr/>
        </p:nvSpPr>
        <p:spPr>
          <a:xfrm>
            <a:off x="4738115" y="3094482"/>
            <a:ext cx="151765" cy="300355"/>
          </a:xfrm>
          <a:custGeom>
            <a:avLst/>
            <a:gdLst/>
            <a:ahLst/>
            <a:cxnLst/>
            <a:rect l="l" t="t" r="r" b="b"/>
            <a:pathLst>
              <a:path w="151764" h="300354">
                <a:moveTo>
                  <a:pt x="151638" y="300227"/>
                </a:moveTo>
                <a:lnTo>
                  <a:pt x="0" y="300227"/>
                </a:lnTo>
                <a:lnTo>
                  <a:pt x="0" y="0"/>
                </a:lnTo>
                <a:lnTo>
                  <a:pt x="151638" y="0"/>
                </a:lnTo>
                <a:lnTo>
                  <a:pt x="151638" y="300227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/>
          <p:cNvSpPr/>
          <p:nvPr/>
        </p:nvSpPr>
        <p:spPr>
          <a:xfrm>
            <a:off x="5116829" y="3379851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29718">
            <a:solidFill>
              <a:srgbClr val="00E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5116829" y="3364991"/>
            <a:ext cx="157480" cy="29845"/>
          </a:xfrm>
          <a:custGeom>
            <a:avLst/>
            <a:gdLst/>
            <a:ahLst/>
            <a:cxnLst/>
            <a:rect l="l" t="t" r="r" b="b"/>
            <a:pathLst>
              <a:path w="157479" h="29845">
                <a:moveTo>
                  <a:pt x="156972" y="29718"/>
                </a:moveTo>
                <a:lnTo>
                  <a:pt x="0" y="29718"/>
                </a:lnTo>
                <a:lnTo>
                  <a:pt x="0" y="0"/>
                </a:lnTo>
                <a:lnTo>
                  <a:pt x="156972" y="0"/>
                </a:lnTo>
                <a:lnTo>
                  <a:pt x="156972" y="29718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/>
          <p:cNvSpPr/>
          <p:nvPr/>
        </p:nvSpPr>
        <p:spPr>
          <a:xfrm>
            <a:off x="3478529" y="2889504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206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/>
          <p:cNvSpPr/>
          <p:nvPr/>
        </p:nvSpPr>
        <p:spPr>
          <a:xfrm>
            <a:off x="3435096" y="323011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3435096" y="288950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/>
          <p:cNvSpPr/>
          <p:nvPr/>
        </p:nvSpPr>
        <p:spPr>
          <a:xfrm>
            <a:off x="3592067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/>
          <p:cNvSpPr/>
          <p:nvPr/>
        </p:nvSpPr>
        <p:spPr>
          <a:xfrm>
            <a:off x="3592067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/>
          <p:cNvSpPr/>
          <p:nvPr/>
        </p:nvSpPr>
        <p:spPr>
          <a:xfrm>
            <a:off x="3976115" y="3394710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1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/>
          <p:cNvSpPr/>
          <p:nvPr/>
        </p:nvSpPr>
        <p:spPr>
          <a:xfrm>
            <a:off x="3976115" y="3394710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1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/>
          <p:cNvSpPr/>
          <p:nvPr/>
        </p:nvSpPr>
        <p:spPr>
          <a:xfrm>
            <a:off x="4354067" y="3565397"/>
            <a:ext cx="157480" cy="676275"/>
          </a:xfrm>
          <a:custGeom>
            <a:avLst/>
            <a:gdLst/>
            <a:ahLst/>
            <a:cxnLst/>
            <a:rect l="l" t="t" r="r" b="b"/>
            <a:pathLst>
              <a:path w="157479" h="676275">
                <a:moveTo>
                  <a:pt x="0" y="675894"/>
                </a:moveTo>
                <a:lnTo>
                  <a:pt x="0" y="0"/>
                </a:lnTo>
                <a:lnTo>
                  <a:pt x="156972" y="0"/>
                </a:lnTo>
                <a:lnTo>
                  <a:pt x="156972" y="675894"/>
                </a:lnTo>
                <a:lnTo>
                  <a:pt x="0" y="67589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/>
          <p:cNvSpPr/>
          <p:nvPr/>
        </p:nvSpPr>
        <p:spPr>
          <a:xfrm>
            <a:off x="4354067" y="3565397"/>
            <a:ext cx="157480" cy="676275"/>
          </a:xfrm>
          <a:custGeom>
            <a:avLst/>
            <a:gdLst/>
            <a:ahLst/>
            <a:cxnLst/>
            <a:rect l="l" t="t" r="r" b="b"/>
            <a:pathLst>
              <a:path w="157479" h="676275">
                <a:moveTo>
                  <a:pt x="0" y="675894"/>
                </a:moveTo>
                <a:lnTo>
                  <a:pt x="0" y="0"/>
                </a:lnTo>
                <a:lnTo>
                  <a:pt x="156972" y="0"/>
                </a:lnTo>
                <a:lnTo>
                  <a:pt x="156972" y="675894"/>
                </a:lnTo>
                <a:lnTo>
                  <a:pt x="0" y="67589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/>
          <p:cNvSpPr/>
          <p:nvPr/>
        </p:nvSpPr>
        <p:spPr>
          <a:xfrm>
            <a:off x="4738115" y="3394709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2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2"/>
                </a:lnTo>
                <a:lnTo>
                  <a:pt x="0" y="846582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/>
          <p:cNvSpPr/>
          <p:nvPr/>
        </p:nvSpPr>
        <p:spPr>
          <a:xfrm>
            <a:off x="4738115" y="3394709"/>
            <a:ext cx="151765" cy="847090"/>
          </a:xfrm>
          <a:custGeom>
            <a:avLst/>
            <a:gdLst/>
            <a:ahLst/>
            <a:cxnLst/>
            <a:rect l="l" t="t" r="r" b="b"/>
            <a:pathLst>
              <a:path w="151764" h="847089">
                <a:moveTo>
                  <a:pt x="0" y="846582"/>
                </a:moveTo>
                <a:lnTo>
                  <a:pt x="0" y="0"/>
                </a:lnTo>
                <a:lnTo>
                  <a:pt x="151638" y="0"/>
                </a:lnTo>
                <a:lnTo>
                  <a:pt x="151638" y="846582"/>
                </a:lnTo>
                <a:lnTo>
                  <a:pt x="0" y="846582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/>
          <p:cNvSpPr/>
          <p:nvPr/>
        </p:nvSpPr>
        <p:spPr>
          <a:xfrm>
            <a:off x="5116829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/>
          <p:cNvSpPr/>
          <p:nvPr/>
        </p:nvSpPr>
        <p:spPr>
          <a:xfrm>
            <a:off x="5116829" y="3394710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0" y="846581"/>
                </a:moveTo>
                <a:lnTo>
                  <a:pt x="0" y="0"/>
                </a:lnTo>
                <a:lnTo>
                  <a:pt x="156972" y="0"/>
                </a:lnTo>
                <a:lnTo>
                  <a:pt x="156972" y="846581"/>
                </a:ln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/>
          <p:cNvSpPr/>
          <p:nvPr/>
        </p:nvSpPr>
        <p:spPr>
          <a:xfrm>
            <a:off x="5500115" y="3565397"/>
            <a:ext cx="151765" cy="676275"/>
          </a:xfrm>
          <a:custGeom>
            <a:avLst/>
            <a:gdLst/>
            <a:ahLst/>
            <a:cxnLst/>
            <a:rect l="l" t="t" r="r" b="b"/>
            <a:pathLst>
              <a:path w="151764" h="676275">
                <a:moveTo>
                  <a:pt x="0" y="675894"/>
                </a:moveTo>
                <a:lnTo>
                  <a:pt x="0" y="0"/>
                </a:lnTo>
                <a:lnTo>
                  <a:pt x="151638" y="0"/>
                </a:lnTo>
                <a:lnTo>
                  <a:pt x="151638" y="675894"/>
                </a:lnTo>
                <a:lnTo>
                  <a:pt x="0" y="67589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/>
          <p:cNvSpPr/>
          <p:nvPr/>
        </p:nvSpPr>
        <p:spPr>
          <a:xfrm>
            <a:off x="5500115" y="3565397"/>
            <a:ext cx="151765" cy="676275"/>
          </a:xfrm>
          <a:custGeom>
            <a:avLst/>
            <a:gdLst/>
            <a:ahLst/>
            <a:cxnLst/>
            <a:rect l="l" t="t" r="r" b="b"/>
            <a:pathLst>
              <a:path w="151764" h="676275">
                <a:moveTo>
                  <a:pt x="0" y="675894"/>
                </a:moveTo>
                <a:lnTo>
                  <a:pt x="0" y="0"/>
                </a:lnTo>
                <a:lnTo>
                  <a:pt x="151638" y="0"/>
                </a:lnTo>
                <a:lnTo>
                  <a:pt x="151638" y="675894"/>
                </a:lnTo>
                <a:lnTo>
                  <a:pt x="0" y="67589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/>
          <p:cNvSpPr/>
          <p:nvPr/>
        </p:nvSpPr>
        <p:spPr>
          <a:xfrm>
            <a:off x="5878829" y="3835908"/>
            <a:ext cx="157480" cy="405765"/>
          </a:xfrm>
          <a:custGeom>
            <a:avLst/>
            <a:gdLst/>
            <a:ahLst/>
            <a:cxnLst/>
            <a:rect l="l" t="t" r="r" b="b"/>
            <a:pathLst>
              <a:path w="157479" h="405764">
                <a:moveTo>
                  <a:pt x="0" y="405384"/>
                </a:moveTo>
                <a:lnTo>
                  <a:pt x="0" y="0"/>
                </a:lnTo>
                <a:lnTo>
                  <a:pt x="156972" y="0"/>
                </a:lnTo>
                <a:lnTo>
                  <a:pt x="156972" y="405384"/>
                </a:lnTo>
                <a:lnTo>
                  <a:pt x="0" y="405384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/>
          <p:cNvSpPr/>
          <p:nvPr/>
        </p:nvSpPr>
        <p:spPr>
          <a:xfrm>
            <a:off x="5878829" y="3835908"/>
            <a:ext cx="157480" cy="405765"/>
          </a:xfrm>
          <a:custGeom>
            <a:avLst/>
            <a:gdLst/>
            <a:ahLst/>
            <a:cxnLst/>
            <a:rect l="l" t="t" r="r" b="b"/>
            <a:pathLst>
              <a:path w="157479" h="405764">
                <a:moveTo>
                  <a:pt x="0" y="405384"/>
                </a:moveTo>
                <a:lnTo>
                  <a:pt x="0" y="0"/>
                </a:lnTo>
                <a:lnTo>
                  <a:pt x="156972" y="0"/>
                </a:lnTo>
                <a:lnTo>
                  <a:pt x="156972" y="405384"/>
                </a:lnTo>
                <a:lnTo>
                  <a:pt x="0" y="405384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6"/>
          <p:cNvSpPr/>
          <p:nvPr/>
        </p:nvSpPr>
        <p:spPr>
          <a:xfrm>
            <a:off x="6262878" y="3970782"/>
            <a:ext cx="151130" cy="270510"/>
          </a:xfrm>
          <a:custGeom>
            <a:avLst/>
            <a:gdLst/>
            <a:ahLst/>
            <a:cxnLst/>
            <a:rect l="l" t="t" r="r" b="b"/>
            <a:pathLst>
              <a:path w="151129" h="270510">
                <a:moveTo>
                  <a:pt x="0" y="270510"/>
                </a:moveTo>
                <a:lnTo>
                  <a:pt x="0" y="0"/>
                </a:lnTo>
                <a:lnTo>
                  <a:pt x="150876" y="0"/>
                </a:lnTo>
                <a:lnTo>
                  <a:pt x="150876" y="270510"/>
                </a:lnTo>
                <a:lnTo>
                  <a:pt x="0" y="27051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/>
          <p:cNvSpPr/>
          <p:nvPr/>
        </p:nvSpPr>
        <p:spPr>
          <a:xfrm>
            <a:off x="6262878" y="3970782"/>
            <a:ext cx="151130" cy="270510"/>
          </a:xfrm>
          <a:custGeom>
            <a:avLst/>
            <a:gdLst/>
            <a:ahLst/>
            <a:cxnLst/>
            <a:rect l="l" t="t" r="r" b="b"/>
            <a:pathLst>
              <a:path w="151129" h="270510">
                <a:moveTo>
                  <a:pt x="0" y="270510"/>
                </a:moveTo>
                <a:lnTo>
                  <a:pt x="0" y="0"/>
                </a:lnTo>
                <a:lnTo>
                  <a:pt x="150876" y="0"/>
                </a:lnTo>
                <a:lnTo>
                  <a:pt x="150876" y="270510"/>
                </a:lnTo>
                <a:lnTo>
                  <a:pt x="0" y="270510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8"/>
          <p:cNvSpPr/>
          <p:nvPr/>
        </p:nvSpPr>
        <p:spPr>
          <a:xfrm>
            <a:off x="6640830" y="4040885"/>
            <a:ext cx="157480" cy="200660"/>
          </a:xfrm>
          <a:custGeom>
            <a:avLst/>
            <a:gdLst/>
            <a:ahLst/>
            <a:cxnLst/>
            <a:rect l="l" t="t" r="r" b="b"/>
            <a:pathLst>
              <a:path w="157479" h="200660">
                <a:moveTo>
                  <a:pt x="0" y="200406"/>
                </a:moveTo>
                <a:lnTo>
                  <a:pt x="0" y="0"/>
                </a:lnTo>
                <a:lnTo>
                  <a:pt x="156972" y="0"/>
                </a:lnTo>
                <a:lnTo>
                  <a:pt x="156972" y="200406"/>
                </a:lnTo>
                <a:lnTo>
                  <a:pt x="0" y="200406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/>
          <p:cNvSpPr/>
          <p:nvPr/>
        </p:nvSpPr>
        <p:spPr>
          <a:xfrm>
            <a:off x="6640830" y="4040885"/>
            <a:ext cx="157480" cy="200660"/>
          </a:xfrm>
          <a:custGeom>
            <a:avLst/>
            <a:gdLst/>
            <a:ahLst/>
            <a:cxnLst/>
            <a:rect l="l" t="t" r="r" b="b"/>
            <a:pathLst>
              <a:path w="157479" h="200660">
                <a:moveTo>
                  <a:pt x="0" y="200406"/>
                </a:moveTo>
                <a:lnTo>
                  <a:pt x="0" y="0"/>
                </a:lnTo>
                <a:lnTo>
                  <a:pt x="156972" y="0"/>
                </a:lnTo>
                <a:lnTo>
                  <a:pt x="156972" y="200406"/>
                </a:lnTo>
                <a:lnTo>
                  <a:pt x="0" y="200406"/>
                </a:lnTo>
                <a:close/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/>
          <p:cNvSpPr/>
          <p:nvPr/>
        </p:nvSpPr>
        <p:spPr>
          <a:xfrm>
            <a:off x="3478529" y="3394710"/>
            <a:ext cx="0" cy="847090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0"/>
                </a:moveTo>
                <a:lnTo>
                  <a:pt x="0" y="846581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/>
          <p:cNvSpPr/>
          <p:nvPr/>
        </p:nvSpPr>
        <p:spPr>
          <a:xfrm>
            <a:off x="3435096" y="424129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/>
          <p:cNvSpPr/>
          <p:nvPr/>
        </p:nvSpPr>
        <p:spPr>
          <a:xfrm>
            <a:off x="3435096" y="390601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/>
          <p:cNvSpPr/>
          <p:nvPr/>
        </p:nvSpPr>
        <p:spPr>
          <a:xfrm>
            <a:off x="3435096" y="356539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434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/>
          <p:cNvSpPr/>
          <p:nvPr/>
        </p:nvSpPr>
        <p:spPr>
          <a:xfrm>
            <a:off x="3478529" y="4241291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/>
          <p:cNvSpPr/>
          <p:nvPr/>
        </p:nvSpPr>
        <p:spPr>
          <a:xfrm>
            <a:off x="3478529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6"/>
          <p:cNvSpPr/>
          <p:nvPr/>
        </p:nvSpPr>
        <p:spPr>
          <a:xfrm>
            <a:off x="3862578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/>
          <p:cNvSpPr/>
          <p:nvPr/>
        </p:nvSpPr>
        <p:spPr>
          <a:xfrm>
            <a:off x="4241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8"/>
          <p:cNvSpPr/>
          <p:nvPr/>
        </p:nvSpPr>
        <p:spPr>
          <a:xfrm>
            <a:off x="4624578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/>
          <p:cNvSpPr/>
          <p:nvPr/>
        </p:nvSpPr>
        <p:spPr>
          <a:xfrm>
            <a:off x="5003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/>
          <p:cNvSpPr/>
          <p:nvPr/>
        </p:nvSpPr>
        <p:spPr>
          <a:xfrm>
            <a:off x="5387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/>
          <p:cNvSpPr/>
          <p:nvPr/>
        </p:nvSpPr>
        <p:spPr>
          <a:xfrm>
            <a:off x="5765291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/>
          <p:cNvSpPr/>
          <p:nvPr/>
        </p:nvSpPr>
        <p:spPr>
          <a:xfrm>
            <a:off x="6149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/>
          <p:cNvSpPr/>
          <p:nvPr/>
        </p:nvSpPr>
        <p:spPr>
          <a:xfrm>
            <a:off x="6527292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/>
          <p:cNvSpPr/>
          <p:nvPr/>
        </p:nvSpPr>
        <p:spPr>
          <a:xfrm>
            <a:off x="6911340" y="4241291"/>
            <a:ext cx="0" cy="43815"/>
          </a:xfrm>
          <a:custGeom>
            <a:avLst/>
            <a:gdLst/>
            <a:ahLst/>
            <a:cxnLst/>
            <a:rect l="l" t="t" r="r" b="b"/>
            <a:pathLst>
              <a:path h="43814">
                <a:moveTo>
                  <a:pt x="0" y="43434"/>
                </a:moveTo>
                <a:lnTo>
                  <a:pt x="0" y="0"/>
                </a:lnTo>
              </a:path>
            </a:pathLst>
          </a:custGeom>
          <a:ln w="5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 txBox="1"/>
          <p:nvPr/>
        </p:nvSpPr>
        <p:spPr>
          <a:xfrm>
            <a:off x="3169411" y="2807460"/>
            <a:ext cx="208279" cy="153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45" dirty="0">
                <a:latin typeface="Arial Black"/>
                <a:cs typeface="Arial Black"/>
              </a:rPr>
              <a:t>20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b="1" spc="45" dirty="0">
                <a:latin typeface="Arial Black"/>
                <a:cs typeface="Arial Black"/>
              </a:rPr>
              <a:t>15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b="1" spc="45" dirty="0">
                <a:latin typeface="Arial Black"/>
                <a:cs typeface="Arial Black"/>
              </a:rPr>
              <a:t>10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86360" algn="ctr">
              <a:lnSpc>
                <a:spcPct val="100000"/>
              </a:lnSpc>
            </a:pPr>
            <a:r>
              <a:rPr sz="1000" b="1" spc="10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6360" algn="ctr">
              <a:lnSpc>
                <a:spcPct val="100000"/>
              </a:lnSpc>
            </a:pPr>
            <a:r>
              <a:rPr sz="1000" b="1" spc="10" dirty="0">
                <a:latin typeface="Arial Black"/>
                <a:cs typeface="Arial Black"/>
              </a:rPr>
              <a:t>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0" name="object 56"/>
          <p:cNvSpPr txBox="1"/>
          <p:nvPr/>
        </p:nvSpPr>
        <p:spPr>
          <a:xfrm>
            <a:off x="2706523" y="2875136"/>
            <a:ext cx="403860" cy="1390650"/>
          </a:xfrm>
          <a:prstGeom prst="rect">
            <a:avLst/>
          </a:prstGeom>
        </p:spPr>
        <p:txBody>
          <a:bodyPr vert="vert270" wrap="square" lIns="0" tIns="285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5"/>
              </a:spcBef>
            </a:pPr>
            <a:r>
              <a:rPr sz="1000" b="1" spc="35" dirty="0">
                <a:latin typeface="Arial Black"/>
                <a:cs typeface="Arial Black"/>
              </a:rPr>
              <a:t>F</a:t>
            </a:r>
            <a:r>
              <a:rPr sz="1000" b="1" spc="55" dirty="0">
                <a:latin typeface="Arial Black"/>
                <a:cs typeface="Arial Black"/>
              </a:rPr>
              <a:t>r</a:t>
            </a:r>
            <a:r>
              <a:rPr sz="1000" b="1" spc="40" dirty="0">
                <a:latin typeface="Arial Black"/>
                <a:cs typeface="Arial Black"/>
              </a:rPr>
              <a:t>eq</a:t>
            </a:r>
            <a:r>
              <a:rPr sz="1000" b="1" spc="35" dirty="0">
                <a:latin typeface="Arial Black"/>
                <a:cs typeface="Arial Black"/>
              </a:rPr>
              <a:t>u</a:t>
            </a:r>
            <a:r>
              <a:rPr sz="1000" b="1" spc="40" dirty="0">
                <a:latin typeface="Arial Black"/>
                <a:cs typeface="Arial Black"/>
              </a:rPr>
              <a:t>en</a:t>
            </a:r>
            <a:r>
              <a:rPr sz="1000" b="1" spc="35" dirty="0">
                <a:latin typeface="Arial Black"/>
                <a:cs typeface="Arial Black"/>
              </a:rPr>
              <a:t>cy</a:t>
            </a:r>
            <a:endParaRPr sz="10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000" b="1" spc="25" dirty="0">
                <a:latin typeface="Arial Black"/>
                <a:cs typeface="Arial Black"/>
              </a:rPr>
              <a:t>(</a:t>
            </a:r>
            <a:r>
              <a:rPr sz="1000" b="1" spc="40" dirty="0">
                <a:latin typeface="Arial Black"/>
                <a:cs typeface="Arial Black"/>
              </a:rPr>
              <a:t>Fai</a:t>
            </a:r>
            <a:r>
              <a:rPr sz="1000" b="1" spc="35" dirty="0">
                <a:latin typeface="Arial Black"/>
                <a:cs typeface="Arial Black"/>
              </a:rPr>
              <a:t>l</a:t>
            </a:r>
            <a:r>
              <a:rPr sz="1000" b="1" spc="40" dirty="0">
                <a:latin typeface="Arial Black"/>
                <a:cs typeface="Arial Black"/>
              </a:rPr>
              <a:t>u</a:t>
            </a:r>
            <a:r>
              <a:rPr sz="1000" b="1" spc="55" dirty="0">
                <a:latin typeface="Arial Black"/>
                <a:cs typeface="Arial Black"/>
              </a:rPr>
              <a:t>r</a:t>
            </a:r>
            <a:r>
              <a:rPr sz="1000" b="1" spc="40" dirty="0">
                <a:latin typeface="Arial Black"/>
                <a:cs typeface="Arial Black"/>
              </a:rPr>
              <a:t>e</a:t>
            </a:r>
            <a:r>
              <a:rPr sz="1000" b="1" spc="55" dirty="0">
                <a:latin typeface="Arial Black"/>
                <a:cs typeface="Arial Black"/>
              </a:rPr>
              <a:t>/t</a:t>
            </a:r>
            <a:r>
              <a:rPr sz="1000" b="1" spc="40" dirty="0">
                <a:latin typeface="Arial Black"/>
                <a:cs typeface="Arial Black"/>
              </a:rPr>
              <a:t>im</a:t>
            </a:r>
            <a:r>
              <a:rPr sz="1000" b="1" dirty="0">
                <a:latin typeface="Arial Black"/>
                <a:cs typeface="Arial Black"/>
              </a:rPr>
              <a:t>e</a:t>
            </a:r>
            <a:r>
              <a:rPr sz="1000" b="1" spc="90" dirty="0">
                <a:latin typeface="Arial Black"/>
                <a:cs typeface="Arial Black"/>
              </a:rPr>
              <a:t> </a:t>
            </a:r>
            <a:r>
              <a:rPr sz="1000" b="1" spc="35" dirty="0">
                <a:latin typeface="Arial Black"/>
                <a:cs typeface="Arial Black"/>
              </a:rPr>
              <a:t>u</a:t>
            </a:r>
            <a:r>
              <a:rPr sz="1000" b="1" spc="40" dirty="0">
                <a:latin typeface="Arial Black"/>
                <a:cs typeface="Arial Black"/>
              </a:rPr>
              <a:t>ni</a:t>
            </a:r>
            <a:r>
              <a:rPr sz="1000" b="1" spc="55" dirty="0">
                <a:latin typeface="Arial Black"/>
                <a:cs typeface="Arial Black"/>
              </a:rPr>
              <a:t>t</a:t>
            </a:r>
            <a:r>
              <a:rPr sz="1000" b="1" dirty="0">
                <a:latin typeface="Arial Black"/>
                <a:cs typeface="Arial Black"/>
              </a:rPr>
              <a:t>)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51" name="object 58"/>
          <p:cNvSpPr txBox="1"/>
          <p:nvPr/>
        </p:nvSpPr>
        <p:spPr>
          <a:xfrm>
            <a:off x="5904226" y="4392421"/>
            <a:ext cx="87503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675" algn="l"/>
                <a:tab pos="775335" algn="l"/>
              </a:tabLst>
            </a:pPr>
            <a:r>
              <a:rPr sz="1000" b="1" spc="10" dirty="0">
                <a:latin typeface="Arial Black"/>
                <a:cs typeface="Arial Black"/>
              </a:rPr>
              <a:t>4	</a:t>
            </a:r>
            <a:r>
              <a:rPr sz="1000" b="1" spc="45" dirty="0">
                <a:latin typeface="Arial Black"/>
                <a:cs typeface="Arial Black"/>
              </a:rPr>
              <a:t>4.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2" name="object 59"/>
          <p:cNvSpPr txBox="1"/>
          <p:nvPr/>
        </p:nvSpPr>
        <p:spPr>
          <a:xfrm>
            <a:off x="3612134" y="4392421"/>
            <a:ext cx="209677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  <a:tab pos="775335" algn="l"/>
                <a:tab pos="1088390" algn="l"/>
                <a:tab pos="1542415" algn="l"/>
                <a:tab pos="1850389" algn="l"/>
              </a:tabLst>
            </a:pPr>
            <a:r>
              <a:rPr sz="1000" b="1" spc="10" dirty="0">
                <a:latin typeface="Arial Black"/>
                <a:cs typeface="Arial Black"/>
              </a:rPr>
              <a:t>1	</a:t>
            </a:r>
            <a:r>
              <a:rPr sz="1000" b="1" spc="45" dirty="0">
                <a:latin typeface="Arial Black"/>
                <a:cs typeface="Arial Black"/>
              </a:rPr>
              <a:t>1.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2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50" dirty="0">
                <a:latin typeface="Arial Black"/>
                <a:cs typeface="Arial Black"/>
              </a:rPr>
              <a:t>2</a:t>
            </a:r>
            <a:r>
              <a:rPr sz="1000" b="1" spc="40" dirty="0">
                <a:latin typeface="Arial Black"/>
                <a:cs typeface="Arial Black"/>
              </a:rPr>
              <a:t>.</a:t>
            </a:r>
            <a:r>
              <a:rPr sz="1000" b="1" spc="10" dirty="0">
                <a:latin typeface="Arial Black"/>
                <a:cs typeface="Arial Black"/>
              </a:rPr>
              <a:t>5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10" dirty="0">
                <a:latin typeface="Arial Black"/>
                <a:cs typeface="Arial Black"/>
              </a:rPr>
              <a:t>3</a:t>
            </a:r>
            <a:r>
              <a:rPr sz="1000" b="1" dirty="0">
                <a:latin typeface="Arial Black"/>
                <a:cs typeface="Arial Black"/>
              </a:rPr>
              <a:t>	</a:t>
            </a:r>
            <a:r>
              <a:rPr sz="1000" b="1" spc="50" dirty="0">
                <a:latin typeface="Arial Black"/>
                <a:cs typeface="Arial Black"/>
              </a:rPr>
              <a:t>3.5</a:t>
            </a:r>
            <a:endParaRPr sz="1000">
              <a:latin typeface="Arial Black"/>
              <a:cs typeface="Arial Black"/>
            </a:endParaRPr>
          </a:p>
          <a:p>
            <a:pPr marL="1137285">
              <a:lnSpc>
                <a:spcPct val="100000"/>
              </a:lnSpc>
              <a:spcBef>
                <a:spcPts val="1095"/>
              </a:spcBef>
            </a:pPr>
            <a:r>
              <a:rPr sz="1000" b="1" spc="40" dirty="0">
                <a:latin typeface="Arial Black"/>
                <a:cs typeface="Arial Black"/>
              </a:rPr>
              <a:t>Time</a:t>
            </a:r>
            <a:r>
              <a:rPr sz="1000" b="1" spc="-5" dirty="0">
                <a:latin typeface="Arial Black"/>
                <a:cs typeface="Arial Black"/>
              </a:rPr>
              <a:t> </a:t>
            </a:r>
            <a:r>
              <a:rPr sz="1000" b="1" spc="45" dirty="0">
                <a:latin typeface="Arial Black"/>
                <a:cs typeface="Arial Black"/>
              </a:rPr>
              <a:t>(days)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4" name="AutoShape 4" descr="\operatorname {E} [X]=\int _{-\infty }^{\infty }x\,f(x)\,dx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75335" indent="-342900">
              <a:lnSpc>
                <a:spcPts val="319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</a:tabLst>
            </a:pPr>
            <a:r>
              <a:rPr lang="en-US" sz="3600" dirty="0"/>
              <a:t>Let </a:t>
            </a:r>
            <a:r>
              <a:rPr lang="en-US" sz="3600" i="1" dirty="0">
                <a:latin typeface="Times New Roman"/>
                <a:cs typeface="Times New Roman"/>
              </a:rPr>
              <a:t>M(t) </a:t>
            </a:r>
            <a:r>
              <a:rPr lang="en-US" sz="3600" dirty="0"/>
              <a:t>be a random process representing</a:t>
            </a:r>
            <a:r>
              <a:rPr lang="en-US" sz="3600" spc="-170" dirty="0"/>
              <a:t> </a:t>
            </a:r>
            <a:r>
              <a:rPr lang="en-US" sz="3600" dirty="0"/>
              <a:t>the</a:t>
            </a:r>
            <a:endParaRPr lang="en-US" sz="3600" dirty="0">
              <a:latin typeface="Times New Roman"/>
              <a:cs typeface="Times New Roman"/>
            </a:endParaRPr>
          </a:p>
          <a:p>
            <a:pPr marL="397510" indent="0">
              <a:lnSpc>
                <a:spcPts val="3190"/>
              </a:lnSpc>
              <a:buNone/>
            </a:pPr>
            <a:r>
              <a:rPr lang="en-US" sz="3600" b="1" i="1" dirty="0">
                <a:solidFill>
                  <a:srgbClr val="800000"/>
                </a:solidFill>
                <a:latin typeface="Times New Roman"/>
                <a:cs typeface="Times New Roman"/>
              </a:rPr>
              <a:t>number of failures </a:t>
            </a:r>
            <a:r>
              <a:rPr lang="en-US" sz="3600" dirty="0"/>
              <a:t>at time</a:t>
            </a:r>
            <a:r>
              <a:rPr lang="en-US" sz="3600" spc="-160" dirty="0"/>
              <a:t> </a:t>
            </a:r>
            <a:r>
              <a:rPr lang="en-US" sz="3600" i="1" dirty="0">
                <a:latin typeface="Times New Roman"/>
                <a:cs typeface="Times New Roman"/>
              </a:rPr>
              <a:t>t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marR="664210" indent="-342900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  <a:tab pos="3636010" algn="l"/>
                <a:tab pos="4328160" algn="l"/>
              </a:tabLst>
            </a:pPr>
            <a:r>
              <a:rPr lang="en-US" sz="3600" dirty="0"/>
              <a:t>The</a:t>
            </a:r>
            <a:r>
              <a:rPr lang="en-US" sz="3600" spc="-20" dirty="0"/>
              <a:t> </a:t>
            </a:r>
            <a:r>
              <a:rPr lang="en-US" sz="3600" dirty="0"/>
              <a:t>mean</a:t>
            </a:r>
            <a:r>
              <a:rPr lang="en-US" sz="3600" spc="-20" dirty="0"/>
              <a:t> </a:t>
            </a:r>
            <a:r>
              <a:rPr lang="en-US" sz="3600" dirty="0"/>
              <a:t>function	</a:t>
            </a:r>
            <a:r>
              <a:rPr lang="en-US" sz="3600" i="1" spc="-5" dirty="0">
                <a:latin typeface="Times New Roman"/>
                <a:cs typeface="Times New Roman"/>
              </a:rPr>
              <a:t>μ(t)	</a:t>
            </a:r>
            <a:r>
              <a:rPr lang="en-US" sz="3600" spc="-5" dirty="0"/>
              <a:t>represents</a:t>
            </a:r>
            <a:r>
              <a:rPr lang="en-US" sz="3600" spc="-60" dirty="0"/>
              <a:t> </a:t>
            </a:r>
            <a:r>
              <a:rPr lang="en-US" sz="3600" dirty="0"/>
              <a:t>the</a:t>
            </a:r>
            <a:r>
              <a:rPr lang="en-US" sz="3600" spc="-65" dirty="0"/>
              <a:t> </a:t>
            </a:r>
            <a:r>
              <a:rPr lang="en-US" sz="3600" dirty="0"/>
              <a:t>expected  number of failures at time</a:t>
            </a:r>
            <a:r>
              <a:rPr lang="en-US" sz="3600" spc="-170" dirty="0"/>
              <a:t> </a:t>
            </a:r>
            <a:r>
              <a:rPr lang="en-US" sz="3600" i="1" dirty="0">
                <a:latin typeface="Times New Roman"/>
                <a:cs typeface="Times New Roman"/>
              </a:rPr>
              <a:t>t</a:t>
            </a:r>
            <a:endParaRPr lang="en-US" sz="3600" dirty="0">
              <a:latin typeface="Times New Roman"/>
              <a:cs typeface="Times New Roman"/>
            </a:endParaRPr>
          </a:p>
          <a:p>
            <a:pPr marL="2349500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μ(t) </a:t>
            </a:r>
            <a:r>
              <a:rPr lang="en-US" sz="3600" i="1" dirty="0">
                <a:latin typeface="Times New Roman"/>
                <a:cs typeface="Times New Roman"/>
              </a:rPr>
              <a:t>=</a:t>
            </a:r>
            <a:r>
              <a:rPr lang="en-US" sz="3600" i="1" spc="-75" dirty="0">
                <a:latin typeface="Times New Roman"/>
                <a:cs typeface="Times New Roman"/>
              </a:rPr>
              <a:t> </a:t>
            </a:r>
            <a:r>
              <a:rPr lang="en-US" sz="3600" spc="-5" dirty="0"/>
              <a:t>E(</a:t>
            </a:r>
            <a:r>
              <a:rPr lang="en-US" sz="3200" i="1" spc="-5" dirty="0">
                <a:latin typeface="Times New Roman"/>
                <a:cs typeface="Times New Roman"/>
              </a:rPr>
              <a:t>M</a:t>
            </a:r>
            <a:r>
              <a:rPr lang="en-US" sz="3200" spc="-5" dirty="0"/>
              <a:t>(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3200" spc="-5" dirty="0"/>
              <a:t>)</a:t>
            </a:r>
            <a:r>
              <a:rPr lang="en-US" sz="3600" spc="-5" dirty="0"/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marR="5080" indent="-342900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775970" algn="l"/>
              </a:tabLst>
            </a:pPr>
            <a:r>
              <a:rPr lang="en-US" sz="3600" spc="-5" dirty="0"/>
              <a:t>Failure </a:t>
            </a:r>
            <a:r>
              <a:rPr lang="en-US" sz="3600" dirty="0"/>
              <a:t>intensity is the rate of change </a:t>
            </a:r>
            <a:r>
              <a:rPr lang="en-US" sz="3600" spc="-5" dirty="0"/>
              <a:t>of the</a:t>
            </a:r>
            <a:r>
              <a:rPr lang="en-US" sz="3600" spc="-150" dirty="0"/>
              <a:t> </a:t>
            </a:r>
            <a:r>
              <a:rPr lang="en-US" sz="3600" spc="-5" dirty="0"/>
              <a:t>expected  </a:t>
            </a:r>
            <a:r>
              <a:rPr lang="en-US" sz="3600" dirty="0"/>
              <a:t>number of failures </a:t>
            </a:r>
            <a:r>
              <a:rPr lang="en-US" sz="3600" spc="-5" dirty="0"/>
              <a:t>with </a:t>
            </a:r>
            <a:r>
              <a:rPr lang="en-US" sz="3600" dirty="0"/>
              <a:t>respect to</a:t>
            </a:r>
            <a:r>
              <a:rPr lang="en-US" sz="3600" spc="-165" dirty="0"/>
              <a:t> </a:t>
            </a:r>
            <a:r>
              <a:rPr lang="en-US" sz="3600" dirty="0"/>
              <a:t>time</a:t>
            </a:r>
          </a:p>
          <a:p>
            <a:pPr marL="2261235">
              <a:lnSpc>
                <a:spcPct val="100000"/>
              </a:lnSpc>
              <a:spcBef>
                <a:spcPts val="290"/>
              </a:spcBef>
            </a:pPr>
            <a:r>
              <a:rPr lang="en-US" sz="3600" i="1" spc="-5" dirty="0">
                <a:latin typeface="Times New Roman"/>
                <a:cs typeface="Times New Roman"/>
              </a:rPr>
              <a:t>λ(t) </a:t>
            </a:r>
            <a:r>
              <a:rPr lang="en-US" sz="3600" i="1" dirty="0">
                <a:latin typeface="Times New Roman"/>
                <a:cs typeface="Times New Roman"/>
              </a:rPr>
              <a:t>= d </a:t>
            </a:r>
            <a:r>
              <a:rPr lang="en-US" sz="3600" i="1" spc="-5" dirty="0">
                <a:latin typeface="Times New Roman"/>
                <a:cs typeface="Times New Roman"/>
              </a:rPr>
              <a:t>μ(t) </a:t>
            </a:r>
            <a:r>
              <a:rPr lang="en-US" sz="3600" i="1" dirty="0">
                <a:latin typeface="Times New Roman"/>
                <a:cs typeface="Times New Roman"/>
              </a:rPr>
              <a:t>/</a:t>
            </a:r>
            <a:r>
              <a:rPr lang="en-US" sz="3600" i="1" spc="-80" dirty="0">
                <a:latin typeface="Times New Roman"/>
                <a:cs typeface="Times New Roman"/>
              </a:rPr>
              <a:t> </a:t>
            </a:r>
            <a:r>
              <a:rPr lang="en-US" sz="3600" i="1" dirty="0" err="1">
                <a:latin typeface="Times New Roman"/>
                <a:cs typeface="Times New Roman"/>
              </a:rPr>
              <a:t>dt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indent="-342900">
              <a:lnSpc>
                <a:spcPct val="100000"/>
              </a:lnSpc>
              <a:spcBef>
                <a:spcPts val="190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775970" algn="l"/>
              </a:tabLst>
            </a:pPr>
            <a:r>
              <a:rPr lang="en-US" sz="4000" i="1" spc="-25" dirty="0">
                <a:latin typeface="Symbol"/>
                <a:cs typeface="Symbol"/>
              </a:rPr>
              <a:t></a:t>
            </a:r>
            <a:r>
              <a:rPr lang="en-US" sz="3600" i="1" spc="-25" dirty="0">
                <a:latin typeface="Times New Roman"/>
                <a:cs typeface="Times New Roman"/>
              </a:rPr>
              <a:t>(t) </a:t>
            </a:r>
            <a:r>
              <a:rPr lang="en-US" sz="3600" dirty="0"/>
              <a:t>is the number of failures per unit</a:t>
            </a:r>
            <a:r>
              <a:rPr lang="en-US" sz="3600" spc="-145" dirty="0"/>
              <a:t> </a:t>
            </a:r>
            <a:r>
              <a:rPr lang="en-US" sz="3600" dirty="0"/>
              <a:t>time</a:t>
            </a:r>
            <a:endParaRPr lang="en-US" sz="3600" dirty="0">
              <a:latin typeface="Times New Roman"/>
              <a:cs typeface="Times New Roman"/>
            </a:endParaRPr>
          </a:p>
          <a:p>
            <a:pPr marL="775335" indent="-342900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775970" algn="l"/>
              </a:tabLst>
            </a:pPr>
            <a:r>
              <a:rPr lang="en-US" sz="4000" i="1" spc="-25" dirty="0">
                <a:latin typeface="Symbol"/>
                <a:cs typeface="Symbol"/>
              </a:rPr>
              <a:t></a:t>
            </a:r>
            <a:r>
              <a:rPr lang="en-US" sz="3600" i="1" spc="-25" dirty="0">
                <a:latin typeface="Times New Roman"/>
                <a:cs typeface="Times New Roman"/>
              </a:rPr>
              <a:t>(t) </a:t>
            </a:r>
            <a:r>
              <a:rPr lang="en-US" sz="3600" spc="-5" dirty="0"/>
              <a:t>is an instantaneous</a:t>
            </a:r>
            <a:r>
              <a:rPr lang="en-US" sz="3600" spc="-85" dirty="0"/>
              <a:t> </a:t>
            </a:r>
            <a:r>
              <a:rPr lang="en-US" sz="3600" spc="-5" dirty="0"/>
              <a:t>value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1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Discrete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distributions: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Binomial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distribution</a:t>
            </a:r>
          </a:p>
          <a:p>
            <a:pPr marL="755650" lvl="1" indent="-285750">
              <a:lnSpc>
                <a:spcPts val="287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Poisson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distribution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4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ts val="346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Gives probability of exact number  of successes in </a:t>
            </a:r>
            <a:r>
              <a:rPr lang="en-US" sz="3600" i="1" spc="-5" dirty="0">
                <a:latin typeface="Times New Roman"/>
                <a:cs typeface="Times New Roman"/>
              </a:rPr>
              <a:t>n </a:t>
            </a:r>
            <a:r>
              <a:rPr lang="en-US" sz="3600" spc="-5" dirty="0">
                <a:latin typeface="Times New Roman"/>
                <a:cs typeface="Times New Roman"/>
              </a:rPr>
              <a:t>independent  trials, when probability of </a:t>
            </a:r>
            <a:r>
              <a:rPr lang="en-US" sz="3600" spc="-10" dirty="0">
                <a:latin typeface="Times New Roman"/>
                <a:cs typeface="Times New Roman"/>
              </a:rPr>
              <a:t>success  </a:t>
            </a:r>
            <a:r>
              <a:rPr lang="en-US" sz="3600" i="1" spc="-5" dirty="0">
                <a:latin typeface="Times New Roman"/>
                <a:cs typeface="Times New Roman"/>
              </a:rPr>
              <a:t>p </a:t>
            </a:r>
            <a:r>
              <a:rPr lang="en-US" sz="3600" spc="-5" dirty="0">
                <a:latin typeface="Times New Roman"/>
                <a:cs typeface="Times New Roman"/>
              </a:rPr>
              <a:t>on single trial is a</a:t>
            </a:r>
            <a:r>
              <a:rPr lang="en-US" sz="3600" spc="3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constant.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344170" indent="-3429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Situations with only 2 outcomes  (</a:t>
            </a:r>
            <a:r>
              <a:rPr lang="en-US" sz="3600" i="1" spc="-5" dirty="0">
                <a:latin typeface="Times New Roman"/>
                <a:cs typeface="Times New Roman"/>
              </a:rPr>
              <a:t>success </a:t>
            </a:r>
            <a:r>
              <a:rPr lang="en-US" sz="3600" spc="-5" dirty="0">
                <a:latin typeface="Times New Roman"/>
                <a:cs typeface="Times New Roman"/>
              </a:rPr>
              <a:t>or </a:t>
            </a:r>
            <a:r>
              <a:rPr lang="en-US" sz="3600" i="1" spc="-5" dirty="0">
                <a:latin typeface="Times New Roman"/>
                <a:cs typeface="Times New Roman"/>
              </a:rPr>
              <a:t>failure</a:t>
            </a:r>
            <a:r>
              <a:rPr lang="en-US" sz="3600" spc="-5" dirty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275590" indent="-3429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10" dirty="0">
                <a:latin typeface="Times New Roman"/>
                <a:cs typeface="Times New Roman"/>
              </a:rPr>
              <a:t>Probability </a:t>
            </a:r>
            <a:r>
              <a:rPr lang="en-US" sz="3600" spc="-5" dirty="0">
                <a:latin typeface="Times New Roman"/>
                <a:cs typeface="Times New Roman"/>
              </a:rPr>
              <a:t>remains the same for  all </a:t>
            </a:r>
            <a:r>
              <a:rPr lang="en-US" sz="3600" i="1" spc="-5" dirty="0">
                <a:latin typeface="Times New Roman"/>
                <a:cs typeface="Times New Roman"/>
              </a:rPr>
              <a:t>independent </a:t>
            </a:r>
            <a:r>
              <a:rPr lang="en-US" sz="3600" spc="-5" dirty="0">
                <a:latin typeface="Times New Roman"/>
                <a:cs typeface="Times New Roman"/>
              </a:rPr>
              <a:t>trials (Bernoulli  </a:t>
            </a:r>
            <a:r>
              <a:rPr lang="en-US" sz="3600" spc="-10" dirty="0">
                <a:latin typeface="Times New Roman"/>
                <a:cs typeface="Times New Roman"/>
              </a:rPr>
              <a:t>trials)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15" name="object 21"/>
          <p:cNvSpPr txBox="1"/>
          <p:nvPr/>
        </p:nvSpPr>
        <p:spPr>
          <a:xfrm>
            <a:off x="2667000" y="4495800"/>
            <a:ext cx="544893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 number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f(x)	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successes in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</a:t>
            </a:r>
            <a:endParaRPr sz="2400" dirty="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p + q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=1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7467601" cy="17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1447800" y="1447800"/>
            <a:ext cx="588518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Probability of having upto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00" i="1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successes: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78" y="2133600"/>
            <a:ext cx="4913802" cy="1902117"/>
          </a:xfrm>
          <a:prstGeom prst="rect">
            <a:avLst/>
          </a:prstGeom>
        </p:spPr>
      </p:pic>
      <p:sp>
        <p:nvSpPr>
          <p:cNvPr id="6" name="object 21"/>
          <p:cNvSpPr txBox="1"/>
          <p:nvPr/>
        </p:nvSpPr>
        <p:spPr>
          <a:xfrm>
            <a:off x="838200" y="3733800"/>
            <a:ext cx="544893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: number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400" i="1" dirty="0">
                <a:latin typeface="Times New Roman"/>
                <a:cs typeface="Times New Roman"/>
              </a:rPr>
              <a:t>f(x)	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successes in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trials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</a:t>
            </a:r>
          </a:p>
          <a:p>
            <a:pPr marL="927100" indent="-914400">
              <a:lnSpc>
                <a:spcPct val="100000"/>
              </a:lnSpc>
              <a:buFont typeface="Times New Roman"/>
              <a:buAutoNum type="alphaLcPeriod" startAt="16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probability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</a:t>
            </a:r>
            <a:endParaRPr sz="2400" dirty="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p + q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3979" y="4934049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>
                <a:latin typeface="Times New Roman"/>
                <a:cs typeface="Times New Roman"/>
              </a:rPr>
              <a:t>Calculating </a:t>
            </a:r>
            <a:r>
              <a:rPr lang="en-US" i="1" spc="-5">
                <a:latin typeface="Times New Roman"/>
                <a:cs typeface="Times New Roman"/>
              </a:rPr>
              <a:t>F(r) </a:t>
            </a:r>
            <a:r>
              <a:rPr lang="en-US" spc="-5">
                <a:latin typeface="Times New Roman"/>
                <a:cs typeface="Times New Roman"/>
              </a:rPr>
              <a:t>becomes increasingly  </a:t>
            </a:r>
            <a:r>
              <a:rPr lang="en-US" spc="-10">
                <a:latin typeface="Times New Roman"/>
                <a:cs typeface="Times New Roman"/>
              </a:rPr>
              <a:t>difficult </a:t>
            </a:r>
            <a:r>
              <a:rPr lang="en-US" spc="-5">
                <a:latin typeface="Times New Roman"/>
                <a:cs typeface="Times New Roman"/>
              </a:rPr>
              <a:t>as </a:t>
            </a:r>
            <a:r>
              <a:rPr lang="en-US" i="1" spc="-5">
                <a:latin typeface="Times New Roman"/>
                <a:cs typeface="Times New Roman"/>
              </a:rPr>
              <a:t>n </a:t>
            </a:r>
            <a:r>
              <a:rPr lang="en-US" spc="-5">
                <a:latin typeface="Times New Roman"/>
                <a:cs typeface="Times New Roman"/>
              </a:rPr>
              <a:t>(sample set) gets</a:t>
            </a:r>
            <a:r>
              <a:rPr lang="en-US" spc="-40">
                <a:latin typeface="Times New Roman"/>
                <a:cs typeface="Times New Roman"/>
              </a:rPr>
              <a:t> </a:t>
            </a:r>
            <a:r>
              <a:rPr lang="en-US" spc="-10">
                <a:latin typeface="Times New Roman"/>
                <a:cs typeface="Times New Roman"/>
              </a:rPr>
              <a:t>larger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5875947"/>
            <a:ext cx="5029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pc="-5" dirty="0">
                <a:latin typeface="Times New Roman"/>
                <a:cs typeface="Times New Roman"/>
              </a:rPr>
              <a:t>It is possible to find an approximate  solution by means of a normal  </a:t>
            </a:r>
            <a:r>
              <a:rPr lang="en-US" spc="-10" dirty="0">
                <a:latin typeface="Times New Roman"/>
                <a:cs typeface="Times New Roman"/>
              </a:rPr>
              <a:t>distribution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6534249"/>
            <a:ext cx="6107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See https://onlinecourses.science.psu.edu/stat414/node/179</a:t>
            </a:r>
          </a:p>
        </p:txBody>
      </p:sp>
    </p:spTree>
    <p:extLst>
      <p:ext uri="{BB962C8B-B14F-4D97-AF65-F5344CB8AC3E}">
        <p14:creationId xmlns:p14="http://schemas.microsoft.com/office/powerpoint/2010/main" val="284043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Shapes of binomial distribution</a:t>
            </a:r>
          </a:p>
        </p:txBody>
      </p:sp>
      <p:sp>
        <p:nvSpPr>
          <p:cNvPr id="4" name="object 9"/>
          <p:cNvSpPr/>
          <p:nvPr/>
        </p:nvSpPr>
        <p:spPr>
          <a:xfrm>
            <a:off x="924305" y="2734055"/>
            <a:ext cx="8209026" cy="66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924305" y="3394709"/>
            <a:ext cx="8209026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924305" y="4373879"/>
            <a:ext cx="8209025" cy="97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5"/>
          <p:cNvSpPr/>
          <p:nvPr/>
        </p:nvSpPr>
        <p:spPr>
          <a:xfrm>
            <a:off x="924305" y="5353050"/>
            <a:ext cx="8209025" cy="619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43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lang="en-US" sz="2400" b="1" spc="-5" dirty="0">
                <a:solidFill>
                  <a:srgbClr val="008000"/>
                </a:solidFill>
                <a:latin typeface="Tahoma"/>
                <a:cs typeface="Tahoma"/>
              </a:rPr>
              <a:t>Acceptance</a:t>
            </a:r>
            <a:r>
              <a:rPr lang="en-US" sz="2400" b="1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lang="en-US" sz="2400" b="1" spc="-5" dirty="0">
                <a:solidFill>
                  <a:srgbClr val="008000"/>
                </a:solidFill>
                <a:latin typeface="Tahoma"/>
                <a:cs typeface="Tahoma"/>
              </a:rPr>
              <a:t>sampling:</a:t>
            </a:r>
            <a:endParaRPr lang="en-US" sz="2400" dirty="0">
              <a:latin typeface="Tahoma"/>
              <a:cs typeface="Tahom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lot is accepted if </a:t>
            </a:r>
            <a:r>
              <a:rPr lang="en-US" sz="2400" dirty="0">
                <a:latin typeface="Times New Roman"/>
                <a:cs typeface="Times New Roman"/>
              </a:rPr>
              <a:t>not </a:t>
            </a:r>
            <a:r>
              <a:rPr lang="en-US" sz="2400" spc="-5" dirty="0">
                <a:latin typeface="Times New Roman"/>
                <a:cs typeface="Times New Roman"/>
              </a:rPr>
              <a:t>more than </a:t>
            </a:r>
            <a:r>
              <a:rPr lang="en-US" sz="2400" dirty="0">
                <a:latin typeface="Times New Roman"/>
                <a:cs typeface="Times New Roman"/>
              </a:rPr>
              <a:t>2 </a:t>
            </a:r>
            <a:r>
              <a:rPr lang="en-US" sz="2400" spc="-5" dirty="0">
                <a:latin typeface="Times New Roman"/>
                <a:cs typeface="Times New Roman"/>
              </a:rPr>
              <a:t>defects </a:t>
            </a:r>
            <a:r>
              <a:rPr lang="en-US" sz="2400" dirty="0">
                <a:latin typeface="Times New Roman"/>
                <a:cs typeface="Times New Roman"/>
              </a:rPr>
              <a:t>are </a:t>
            </a:r>
            <a:r>
              <a:rPr lang="en-US" sz="2400" spc="-5" dirty="0">
                <a:latin typeface="Times New Roman"/>
                <a:cs typeface="Times New Roman"/>
              </a:rPr>
              <a:t>found  </a:t>
            </a:r>
            <a:r>
              <a:rPr lang="en-US" sz="2400" dirty="0">
                <a:latin typeface="Times New Roman"/>
                <a:cs typeface="Times New Roman"/>
              </a:rPr>
              <a:t>in a </a:t>
            </a:r>
            <a:r>
              <a:rPr lang="en-US" sz="2400" spc="-5" dirty="0">
                <a:latin typeface="Times New Roman"/>
                <a:cs typeface="Times New Roman"/>
              </a:rPr>
              <a:t>sample </a:t>
            </a:r>
            <a:r>
              <a:rPr lang="en-US" sz="2400" dirty="0">
                <a:latin typeface="Times New Roman"/>
                <a:cs typeface="Times New Roman"/>
              </a:rPr>
              <a:t>of 6. The defect probability is</a:t>
            </a:r>
            <a:r>
              <a:rPr lang="en-US" sz="2400" spc="-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25%.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Probability </a:t>
            </a:r>
            <a:r>
              <a:rPr lang="en-US" sz="2400" dirty="0">
                <a:latin typeface="Times New Roman"/>
                <a:cs typeface="Times New Roman"/>
              </a:rPr>
              <a:t>of </a:t>
            </a:r>
            <a:r>
              <a:rPr lang="en-US" sz="2400" spc="-5" dirty="0">
                <a:latin typeface="Times New Roman"/>
                <a:cs typeface="Times New Roman"/>
              </a:rPr>
              <a:t>having </a:t>
            </a:r>
            <a:r>
              <a:rPr lang="en-US" sz="2400" dirty="0">
                <a:latin typeface="Times New Roman"/>
                <a:cs typeface="Times New Roman"/>
              </a:rPr>
              <a:t>exactly 2 defects in the lot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is:</a:t>
            </a:r>
          </a:p>
          <a:p>
            <a:endParaRPr lang="en-US" dirty="0"/>
          </a:p>
        </p:txBody>
      </p:sp>
      <p:sp>
        <p:nvSpPr>
          <p:cNvPr id="4" name="object 11"/>
          <p:cNvSpPr txBox="1"/>
          <p:nvPr/>
        </p:nvSpPr>
        <p:spPr>
          <a:xfrm>
            <a:off x="3527524" y="4065270"/>
            <a:ext cx="15875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4268210" y="3856482"/>
            <a:ext cx="874394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</a:tabLst>
            </a:pPr>
            <a:r>
              <a:rPr sz="1200" spc="10" dirty="0">
                <a:latin typeface="Times New Roman"/>
                <a:cs typeface="Times New Roman"/>
              </a:rPr>
              <a:t>2	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3402583" y="3958582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2100" dirty="0">
                <a:latin typeface="Symbol"/>
                <a:cs typeface="Symbol"/>
              </a:rPr>
              <a:t>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3402584" y="4129278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2100" dirty="0">
                <a:latin typeface="Symbol"/>
                <a:cs typeface="Symbol"/>
              </a:rPr>
              <a:t>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15"/>
          <p:cNvSpPr txBox="1"/>
          <p:nvPr/>
        </p:nvSpPr>
        <p:spPr>
          <a:xfrm>
            <a:off x="3402584" y="3685032"/>
            <a:ext cx="3987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145" dirty="0">
                <a:latin typeface="Symbol"/>
                <a:cs typeface="Symbol"/>
              </a:rPr>
              <a:t></a:t>
            </a:r>
            <a:r>
              <a:rPr sz="3150" spc="187" baseline="3968" dirty="0">
                <a:latin typeface="Times New Roman"/>
                <a:cs typeface="Times New Roman"/>
              </a:rPr>
              <a:t>6</a:t>
            </a:r>
            <a:r>
              <a:rPr sz="210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2752600" y="3778511"/>
            <a:ext cx="32499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2815" algn="l"/>
                <a:tab pos="1668780" algn="l"/>
                <a:tab pos="2455545" algn="l"/>
              </a:tabLst>
            </a:pPr>
            <a:r>
              <a:rPr sz="2100" i="1" dirty="0">
                <a:latin typeface="Times New Roman"/>
                <a:cs typeface="Times New Roman"/>
              </a:rPr>
              <a:t>f </a:t>
            </a:r>
            <a:r>
              <a:rPr sz="2750" spc="-190" dirty="0">
                <a:latin typeface="Symbol"/>
                <a:cs typeface="Symbol"/>
              </a:rPr>
              <a:t></a:t>
            </a:r>
            <a:r>
              <a:rPr sz="2100" spc="-190" dirty="0">
                <a:latin typeface="Times New Roman"/>
                <a:cs typeface="Times New Roman"/>
              </a:rPr>
              <a:t>2</a:t>
            </a:r>
            <a:r>
              <a:rPr sz="2750" spc="-190" dirty="0">
                <a:latin typeface="Symbol"/>
                <a:cs typeface="Symbol"/>
              </a:rPr>
              <a:t></a:t>
            </a:r>
            <a:r>
              <a:rPr sz="2750" spc="-5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3150" baseline="1322" dirty="0">
                <a:latin typeface="Symbol"/>
                <a:cs typeface="Symbol"/>
              </a:rPr>
              <a:t>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3150" baseline="1322" dirty="0">
                <a:latin typeface="Symbol"/>
                <a:cs typeface="Symbol"/>
              </a:rPr>
              <a:t></a:t>
            </a:r>
            <a:r>
              <a:rPr sz="3150" spc="-240" baseline="1322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0.25	</a:t>
            </a:r>
            <a:r>
              <a:rPr sz="2100" dirty="0">
                <a:latin typeface="Symbol"/>
                <a:cs typeface="Symbol"/>
              </a:rPr>
              <a:t>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0.75	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0.297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5080" indent="-285750" algn="just">
              <a:lnSpc>
                <a:spcPct val="100000"/>
              </a:lnSpc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In a company there are 4 file servers each</a:t>
            </a:r>
            <a:r>
              <a:rPr lang="en-US" sz="3600" spc="-19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having  the </a:t>
            </a:r>
            <a:r>
              <a:rPr lang="en-US" sz="3600" spc="-5" dirty="0">
                <a:latin typeface="Times New Roman"/>
                <a:cs typeface="Times New Roman"/>
              </a:rPr>
              <a:t>exact </a:t>
            </a:r>
            <a:r>
              <a:rPr lang="en-US" sz="3600" dirty="0">
                <a:latin typeface="Times New Roman"/>
                <a:cs typeface="Times New Roman"/>
              </a:rPr>
              <a:t>replica of a </a:t>
            </a:r>
            <a:r>
              <a:rPr lang="en-US" sz="3600" spc="-5" dirty="0">
                <a:latin typeface="Times New Roman"/>
                <a:cs typeface="Times New Roman"/>
              </a:rPr>
              <a:t>data set. The probability </a:t>
            </a:r>
            <a:r>
              <a:rPr lang="en-US" sz="3600" dirty="0">
                <a:latin typeface="Times New Roman"/>
                <a:cs typeface="Times New Roman"/>
              </a:rPr>
              <a:t>of  failure for each server is</a:t>
            </a:r>
            <a:r>
              <a:rPr lang="en-US" sz="3600" spc="-15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10%.</a:t>
            </a:r>
          </a:p>
          <a:p>
            <a:pPr marL="298450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Probability of having </a:t>
            </a:r>
            <a:r>
              <a:rPr lang="en-US" sz="3600" dirty="0" smtClean="0">
                <a:latin typeface="Times New Roman"/>
                <a:cs typeface="Times New Roman"/>
              </a:rPr>
              <a:t>exactly 2 </a:t>
            </a:r>
            <a:r>
              <a:rPr lang="en-US" sz="3600" dirty="0">
                <a:latin typeface="Times New Roman"/>
                <a:cs typeface="Times New Roman"/>
              </a:rPr>
              <a:t>servers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fail:</a:t>
            </a:r>
          </a:p>
          <a:p>
            <a:endParaRPr lang="en-US" dirty="0"/>
          </a:p>
        </p:txBody>
      </p:sp>
      <p:sp>
        <p:nvSpPr>
          <p:cNvPr id="4" name="object 10"/>
          <p:cNvSpPr txBox="1"/>
          <p:nvPr/>
        </p:nvSpPr>
        <p:spPr>
          <a:xfrm>
            <a:off x="2724404" y="3995928"/>
            <a:ext cx="310769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140" dirty="0">
                <a:latin typeface="Times New Roman"/>
                <a:cs typeface="Times New Roman"/>
              </a:rPr>
              <a:t> </a:t>
            </a:r>
            <a:r>
              <a:rPr sz="3825" spc="-89" baseline="-3267" dirty="0">
                <a:latin typeface="Symbol"/>
                <a:cs typeface="Symbol"/>
              </a:rPr>
              <a:t></a:t>
            </a:r>
            <a:r>
              <a:rPr sz="1950" spc="-60" dirty="0">
                <a:latin typeface="Times New Roman"/>
                <a:cs typeface="Times New Roman"/>
              </a:rPr>
              <a:t>2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30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2925" spc="-7" baseline="37037" dirty="0">
                <a:latin typeface="Symbol"/>
                <a:cs typeface="Symbol"/>
              </a:rPr>
              <a:t></a:t>
            </a:r>
            <a:r>
              <a:rPr sz="2925" spc="-345" baseline="37037" dirty="0">
                <a:latin typeface="Times New Roman"/>
                <a:cs typeface="Times New Roman"/>
              </a:rPr>
              <a:t> </a:t>
            </a:r>
            <a:r>
              <a:rPr sz="2925" spc="-7" baseline="41310" dirty="0">
                <a:latin typeface="Times New Roman"/>
                <a:cs typeface="Times New Roman"/>
              </a:rPr>
              <a:t>4</a:t>
            </a:r>
            <a:r>
              <a:rPr sz="2925" spc="-457" baseline="41310" dirty="0">
                <a:latin typeface="Times New Roman"/>
                <a:cs typeface="Times New Roman"/>
              </a:rPr>
              <a:t> </a:t>
            </a:r>
            <a:r>
              <a:rPr sz="2925" spc="-7" baseline="37037" dirty="0">
                <a:latin typeface="Symbol"/>
                <a:cs typeface="Symbol"/>
              </a:rPr>
              <a:t></a:t>
            </a:r>
            <a:r>
              <a:rPr sz="2925" spc="-135" baseline="37037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0.1</a:t>
            </a:r>
            <a:r>
              <a:rPr sz="1650" spc="-44" baseline="42929" dirty="0">
                <a:latin typeface="Times New Roman"/>
                <a:cs typeface="Times New Roman"/>
              </a:rPr>
              <a:t>2</a:t>
            </a:r>
            <a:r>
              <a:rPr sz="1650" spc="22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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0.9</a:t>
            </a:r>
            <a:r>
              <a:rPr sz="1650" spc="15" baseline="42929" dirty="0">
                <a:latin typeface="Times New Roman"/>
                <a:cs typeface="Times New Roman"/>
              </a:rPr>
              <a:t>2</a:t>
            </a:r>
            <a:r>
              <a:rPr sz="1650" spc="135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0.0486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433826" y="4136135"/>
            <a:ext cx="39751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Symbol"/>
                <a:cs typeface="Symbol"/>
              </a:rPr>
              <a:t>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2925" spc="-7" baseline="-28490" dirty="0">
                <a:latin typeface="Times New Roman"/>
                <a:cs typeface="Times New Roman"/>
              </a:rPr>
              <a:t>2</a:t>
            </a:r>
            <a:r>
              <a:rPr sz="2925" spc="-509" baseline="-284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749044" y="4319016"/>
            <a:ext cx="6875145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7355">
              <a:lnSpc>
                <a:spcPct val="100000"/>
              </a:lnSpc>
              <a:tabLst>
                <a:tab pos="1973580" algn="l"/>
              </a:tabLst>
            </a:pPr>
            <a:r>
              <a:rPr sz="1950" spc="-5" dirty="0">
                <a:latin typeface="Symbol"/>
                <a:cs typeface="Symbol"/>
              </a:rPr>
              <a:t></a:t>
            </a:r>
            <a:r>
              <a:rPr sz="1950" spc="-5" dirty="0">
                <a:latin typeface="Times New Roman"/>
                <a:cs typeface="Times New Roman"/>
              </a:rPr>
              <a:t>	</a:t>
            </a:r>
            <a:r>
              <a:rPr sz="1950" spc="-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  <a:p>
            <a:pPr marL="298450" indent="-285750">
              <a:lnSpc>
                <a:spcPct val="100000"/>
              </a:lnSpc>
              <a:spcBef>
                <a:spcPts val="92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Times New Roman"/>
                <a:cs typeface="Times New Roman"/>
              </a:rPr>
              <a:t>Probability of having more than 3 servers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fail: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2685561" y="5516110"/>
            <a:ext cx="578485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3825" spc="-37" baseline="-3267" dirty="0">
                <a:latin typeface="Symbol"/>
                <a:cs typeface="Symbol"/>
              </a:rPr>
              <a:t></a:t>
            </a:r>
            <a:r>
              <a:rPr sz="1950" i="1" spc="-25" dirty="0">
                <a:latin typeface="Times New Roman"/>
                <a:cs typeface="Times New Roman"/>
              </a:rPr>
              <a:t>r</a:t>
            </a:r>
            <a:r>
              <a:rPr sz="1950" i="1" spc="5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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Times New Roman"/>
                <a:cs typeface="Times New Roman"/>
              </a:rPr>
              <a:t>2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3825" spc="-150" baseline="-3267" dirty="0">
                <a:latin typeface="Symbol"/>
                <a:cs typeface="Symbol"/>
              </a:rPr>
              <a:t></a:t>
            </a:r>
            <a:r>
              <a:rPr sz="1950" spc="-100" dirty="0">
                <a:latin typeface="Times New Roman"/>
                <a:cs typeface="Times New Roman"/>
              </a:rPr>
              <a:t>3</a:t>
            </a:r>
            <a:r>
              <a:rPr sz="3825" spc="-150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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F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3825" spc="-89" baseline="-3267" dirty="0">
                <a:latin typeface="Symbol"/>
                <a:cs typeface="Symbol"/>
              </a:rPr>
              <a:t></a:t>
            </a:r>
            <a:r>
              <a:rPr sz="1950" spc="-60" dirty="0">
                <a:latin typeface="Times New Roman"/>
                <a:cs typeface="Times New Roman"/>
              </a:rPr>
              <a:t>4</a:t>
            </a:r>
            <a:r>
              <a:rPr sz="3825" spc="-89" baseline="-3267" dirty="0">
                <a:latin typeface="Symbol"/>
                <a:cs typeface="Symbol"/>
              </a:rPr>
              <a:t></a:t>
            </a:r>
            <a:r>
              <a:rPr sz="3825" spc="-322" baseline="-3267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2925" spc="-7" baseline="35612" dirty="0">
                <a:latin typeface="Symbol"/>
                <a:cs typeface="Symbol"/>
              </a:rPr>
              <a:t></a:t>
            </a:r>
            <a:r>
              <a:rPr sz="2925" spc="-337" baseline="35612" dirty="0">
                <a:latin typeface="Times New Roman"/>
                <a:cs typeface="Times New Roman"/>
              </a:rPr>
              <a:t> </a:t>
            </a:r>
            <a:r>
              <a:rPr sz="2925" spc="-7" baseline="41310" dirty="0">
                <a:latin typeface="Times New Roman"/>
                <a:cs typeface="Times New Roman"/>
              </a:rPr>
              <a:t>4</a:t>
            </a:r>
            <a:r>
              <a:rPr sz="2925" spc="-450" baseline="41310" dirty="0">
                <a:latin typeface="Times New Roman"/>
                <a:cs typeface="Times New Roman"/>
              </a:rPr>
              <a:t> </a:t>
            </a:r>
            <a:r>
              <a:rPr sz="2925" spc="-7" baseline="35612" dirty="0">
                <a:latin typeface="Symbol"/>
                <a:cs typeface="Symbol"/>
              </a:rPr>
              <a:t></a:t>
            </a:r>
            <a:r>
              <a:rPr sz="2925" spc="-127" baseline="35612" dirty="0">
                <a:latin typeface="Times New Roman"/>
                <a:cs typeface="Times New Roman"/>
              </a:rPr>
              <a:t> </a:t>
            </a:r>
            <a:r>
              <a:rPr sz="1950" spc="-40" dirty="0">
                <a:latin typeface="Times New Roman"/>
                <a:cs typeface="Times New Roman"/>
              </a:rPr>
              <a:t>0.1</a:t>
            </a:r>
            <a:r>
              <a:rPr sz="1650" spc="-60" baseline="42929" dirty="0">
                <a:latin typeface="Times New Roman"/>
                <a:cs typeface="Times New Roman"/>
              </a:rPr>
              <a:t>3</a:t>
            </a:r>
            <a:r>
              <a:rPr sz="1650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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0.9</a:t>
            </a:r>
            <a:r>
              <a:rPr sz="1650" spc="-30" baseline="42929" dirty="0">
                <a:latin typeface="Times New Roman"/>
                <a:cs typeface="Times New Roman"/>
              </a:rPr>
              <a:t>1</a:t>
            </a:r>
            <a:r>
              <a:rPr sz="1650" spc="67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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0.1</a:t>
            </a:r>
            <a:r>
              <a:rPr sz="1650" spc="-44" baseline="42929" dirty="0">
                <a:latin typeface="Times New Roman"/>
                <a:cs typeface="Times New Roman"/>
              </a:rPr>
              <a:t>4</a:t>
            </a:r>
            <a:r>
              <a:rPr sz="1650" spc="142" baseline="42929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0.00036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5343406" y="5657090"/>
            <a:ext cx="397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5" dirty="0">
                <a:latin typeface="Symbol"/>
                <a:cs typeface="Symbol"/>
              </a:rPr>
              <a:t></a:t>
            </a:r>
            <a:r>
              <a:rPr sz="1950" spc="-330" dirty="0">
                <a:latin typeface="Times New Roman"/>
                <a:cs typeface="Times New Roman"/>
              </a:rPr>
              <a:t> </a:t>
            </a:r>
            <a:r>
              <a:rPr sz="2925" spc="-7" baseline="-28490" dirty="0">
                <a:latin typeface="Times New Roman"/>
                <a:cs typeface="Times New Roman"/>
              </a:rPr>
              <a:t>3</a:t>
            </a:r>
            <a:r>
              <a:rPr sz="2925" spc="-434" baseline="-2849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5343406" y="5839204"/>
            <a:ext cx="3975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8925" algn="l"/>
              </a:tabLst>
            </a:pPr>
            <a:r>
              <a:rPr sz="1950" spc="-5" dirty="0">
                <a:latin typeface="Symbol"/>
                <a:cs typeface="Symbol"/>
              </a:rPr>
              <a:t></a:t>
            </a:r>
            <a:r>
              <a:rPr sz="1950" spc="-5" dirty="0">
                <a:latin typeface="Times New Roman"/>
                <a:cs typeface="Times New Roman"/>
              </a:rPr>
              <a:t>	</a:t>
            </a:r>
            <a:r>
              <a:rPr sz="1950" spc="-5" dirty="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6121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Some events are rather rare, they don’t  happen that often. </a:t>
            </a:r>
            <a:r>
              <a:rPr lang="en-US" sz="2800" spc="-5" dirty="0">
                <a:latin typeface="Times New Roman"/>
                <a:cs typeface="Times New Roman"/>
              </a:rPr>
              <a:t>Still, </a:t>
            </a:r>
            <a:r>
              <a:rPr lang="en-US" sz="2800" dirty="0">
                <a:latin typeface="Times New Roman"/>
                <a:cs typeface="Times New Roman"/>
              </a:rPr>
              <a:t>over a period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 time, </a:t>
            </a:r>
            <a:r>
              <a:rPr lang="en-US" sz="2800" spc="-5" dirty="0">
                <a:latin typeface="Times New Roman"/>
                <a:cs typeface="Times New Roman"/>
              </a:rPr>
              <a:t>we want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say something </a:t>
            </a:r>
            <a:r>
              <a:rPr lang="en-US" sz="2800" dirty="0">
                <a:latin typeface="Times New Roman"/>
                <a:cs typeface="Times New Roman"/>
              </a:rPr>
              <a:t>about  the nature of rare</a:t>
            </a:r>
            <a:r>
              <a:rPr lang="en-US" sz="2800" spc="-1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events.</a:t>
            </a:r>
          </a:p>
          <a:p>
            <a:pPr marL="355600" marR="362585" indent="-342900" algn="just">
              <a:lnSpc>
                <a:spcPct val="8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Poisson distribution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special case </a:t>
            </a:r>
            <a:r>
              <a:rPr lang="en-US" sz="2800" dirty="0">
                <a:latin typeface="Times New Roman"/>
                <a:cs typeface="Times New Roman"/>
              </a:rPr>
              <a:t>of  binomial distribution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p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i="1" dirty="0">
                <a:latin typeface="Times New Roman"/>
                <a:cs typeface="Times New Roman"/>
              </a:rPr>
              <a:t>q </a:t>
            </a:r>
            <a:r>
              <a:rPr lang="en-US" sz="2800" dirty="0" smtClean="0">
                <a:latin typeface="Times New Roman"/>
                <a:cs typeface="Times New Roman"/>
              </a:rPr>
              <a:t>very </a:t>
            </a:r>
            <a:r>
              <a:rPr lang="en-US" sz="2800" dirty="0">
                <a:latin typeface="Times New Roman"/>
                <a:cs typeface="Times New Roman"/>
              </a:rPr>
              <a:t>small and </a:t>
            </a:r>
            <a:r>
              <a:rPr lang="en-US" sz="2800" i="1" dirty="0">
                <a:latin typeface="Times New Roman"/>
                <a:cs typeface="Times New Roman"/>
              </a:rPr>
              <a:t>n </a:t>
            </a:r>
            <a:r>
              <a:rPr lang="en-US" sz="2800" dirty="0">
                <a:latin typeface="Times New Roman"/>
                <a:cs typeface="Times New Roman"/>
              </a:rPr>
              <a:t>very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large)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820419" indent="-342900">
              <a:lnSpc>
                <a:spcPct val="8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Conditions under </a:t>
            </a:r>
            <a:r>
              <a:rPr lang="en-US" sz="2800" spc="-5" dirty="0">
                <a:latin typeface="Times New Roman"/>
                <a:cs typeface="Times New Roman"/>
              </a:rPr>
              <a:t>which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Poisson  distribution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holds</a:t>
            </a: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counts of </a:t>
            </a:r>
            <a:r>
              <a:rPr lang="en-US" sz="2400" spc="-5" dirty="0">
                <a:latin typeface="Times New Roman"/>
                <a:cs typeface="Times New Roman"/>
              </a:rPr>
              <a:t>rare </a:t>
            </a:r>
            <a:r>
              <a:rPr lang="en-US" sz="2400" dirty="0">
                <a:latin typeface="Times New Roman"/>
                <a:cs typeface="Times New Roman"/>
              </a:rPr>
              <a:t>events, i.e. </a:t>
            </a:r>
            <a:r>
              <a:rPr lang="en-US" sz="2400" spc="-5" dirty="0">
                <a:latin typeface="Times New Roman"/>
                <a:cs typeface="Times New Roman"/>
              </a:rPr>
              <a:t>small</a:t>
            </a:r>
            <a:r>
              <a:rPr lang="en-US" sz="2400" spc="-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probability</a:t>
            </a:r>
          </a:p>
          <a:p>
            <a:pPr marL="755650" lvl="1" indent="-285750">
              <a:lnSpc>
                <a:spcPts val="283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all events are</a:t>
            </a:r>
            <a:r>
              <a:rPr lang="en-US" sz="2400" spc="-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independent</a:t>
            </a:r>
          </a:p>
          <a:p>
            <a:pPr marL="755650" marR="334010" lvl="1" indent="-285750">
              <a:lnSpc>
                <a:spcPct val="797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average rate (usually denoted by </a:t>
            </a:r>
            <a:r>
              <a:rPr lang="en-US" sz="2500" i="1" spc="-35" dirty="0">
                <a:latin typeface="Symbol"/>
                <a:cs typeface="Symbol"/>
              </a:rPr>
              <a:t></a:t>
            </a:r>
            <a:r>
              <a:rPr lang="en-US" sz="2400" spc="-35" dirty="0">
                <a:latin typeface="Times New Roman"/>
                <a:cs typeface="Times New Roman"/>
              </a:rPr>
              <a:t>)</a:t>
            </a:r>
            <a:r>
              <a:rPr lang="en-US" sz="2400" spc="-1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does  not change </a:t>
            </a:r>
            <a:r>
              <a:rPr lang="en-US" sz="2400" spc="-5" dirty="0">
                <a:latin typeface="Times New Roman"/>
                <a:cs typeface="Times New Roman"/>
              </a:rPr>
              <a:t>over the period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8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interest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It is important to be able to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5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Predict </a:t>
            </a:r>
            <a:r>
              <a:rPr lang="en-US" sz="2800" dirty="0">
                <a:latin typeface="Times New Roman"/>
                <a:cs typeface="Times New Roman"/>
              </a:rPr>
              <a:t>probability of failure of a component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 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Estimate the mean time to the </a:t>
            </a:r>
            <a:r>
              <a:rPr lang="en-US" sz="2800" spc="-5" dirty="0">
                <a:latin typeface="Times New Roman"/>
                <a:cs typeface="Times New Roman"/>
              </a:rPr>
              <a:t>next</a:t>
            </a:r>
            <a:r>
              <a:rPr lang="en-US" sz="2800" spc="-20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failure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Predict number of (remaining)</a:t>
            </a:r>
            <a:r>
              <a:rPr lang="en-US" sz="2800" spc="-1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failures </a:t>
            </a:r>
            <a:r>
              <a:rPr lang="en-US" sz="3200" spc="-5" dirty="0">
                <a:latin typeface="Times New Roman"/>
                <a:cs typeface="Times New Roman"/>
              </a:rPr>
              <a:t>during the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development.</a:t>
            </a:r>
            <a:endParaRPr lang="en-US" sz="3200" dirty="0">
              <a:latin typeface="Times New Roman"/>
              <a:cs typeface="Times New Roman"/>
            </a:endParaRPr>
          </a:p>
          <a:p>
            <a:pPr marL="354965" marR="360680" indent="-34226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Such tasks are the target of the </a:t>
            </a:r>
            <a:r>
              <a:rPr lang="en-US"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5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Poisson distribution is a special case of  binomial distribution (either </a:t>
            </a:r>
            <a:r>
              <a:rPr lang="en-US" sz="3600" i="1" spc="-5" dirty="0">
                <a:latin typeface="Times New Roman"/>
                <a:cs typeface="Times New Roman"/>
              </a:rPr>
              <a:t>p </a:t>
            </a:r>
            <a:r>
              <a:rPr lang="en-US" sz="3600" spc="-5" dirty="0">
                <a:latin typeface="Times New Roman"/>
                <a:cs typeface="Times New Roman"/>
              </a:rPr>
              <a:t>or </a:t>
            </a:r>
            <a:r>
              <a:rPr lang="en-US" sz="3600" i="1" spc="-5" dirty="0">
                <a:latin typeface="Times New Roman"/>
                <a:cs typeface="Times New Roman"/>
              </a:rPr>
              <a:t>q </a:t>
            </a:r>
            <a:r>
              <a:rPr lang="en-US" sz="3600" spc="-5" dirty="0">
                <a:latin typeface="Times New Roman"/>
                <a:cs typeface="Times New Roman"/>
              </a:rPr>
              <a:t>is very  small and </a:t>
            </a:r>
            <a:r>
              <a:rPr lang="en-US" sz="3600" i="1" spc="-5" dirty="0">
                <a:latin typeface="Times New Roman"/>
                <a:cs typeface="Times New Roman"/>
              </a:rPr>
              <a:t>n</a:t>
            </a:r>
            <a:r>
              <a:rPr lang="en-US" sz="3600" i="1" spc="5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very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large):	</a:t>
            </a:r>
            <a:r>
              <a:rPr lang="en-US" sz="4000" i="1" spc="-25" dirty="0">
                <a:latin typeface="Symbol"/>
                <a:cs typeface="Symbol"/>
              </a:rPr>
              <a:t></a:t>
            </a:r>
            <a:r>
              <a:rPr lang="en-US" sz="3600" i="1" spc="-25" dirty="0">
                <a:latin typeface="Times New Roman"/>
                <a:cs typeface="Times New Roman"/>
              </a:rPr>
              <a:t>=np</a:t>
            </a:r>
            <a:endParaRPr lang="en-US" sz="3600" dirty="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927100" marR="5080" indent="-914400">
              <a:lnSpc>
                <a:spcPct val="100400"/>
              </a:lnSpc>
            </a:pPr>
            <a:endParaRPr lang="en-US" sz="3600" spc="-5" dirty="0">
              <a:latin typeface="Symbol"/>
              <a:cs typeface="Symbol"/>
            </a:endParaRPr>
          </a:p>
          <a:p>
            <a:pPr marL="12700" marR="5080" indent="0">
              <a:lnSpc>
                <a:spcPct val="100400"/>
              </a:lnSpc>
              <a:buNone/>
            </a:pPr>
            <a:r>
              <a:rPr lang="en-US" sz="3600" spc="-5" dirty="0" smtClean="0">
                <a:latin typeface="Symbol"/>
                <a:cs typeface="Symbol"/>
              </a:rPr>
              <a:t></a:t>
            </a:r>
            <a:r>
              <a:rPr lang="en-US" sz="3600" spc="-5" dirty="0">
                <a:latin typeface="Times New Roman"/>
                <a:cs typeface="Times New Roman"/>
              </a:rPr>
              <a:t>: </a:t>
            </a:r>
            <a:r>
              <a:rPr lang="en-US" sz="3600" dirty="0">
                <a:latin typeface="Times New Roman"/>
                <a:cs typeface="Times New Roman"/>
              </a:rPr>
              <a:t>mean rate of occurrence 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spc="-5" dirty="0" smtClean="0">
                <a:latin typeface="Times New Roman"/>
                <a:cs typeface="Times New Roman"/>
              </a:rPr>
              <a:t>often </a:t>
            </a:r>
            <a:r>
              <a:rPr lang="en-US" sz="3600" spc="-5" dirty="0">
                <a:latin typeface="Times New Roman"/>
                <a:cs typeface="Times New Roman"/>
              </a:rPr>
              <a:t>denoted by</a:t>
            </a:r>
            <a:r>
              <a:rPr lang="en-US" sz="3600" spc="-1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Symbol"/>
                <a:cs typeface="Symbol"/>
              </a:rPr>
              <a:t>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ts val="2870"/>
              </a:lnSpc>
            </a:pPr>
            <a:r>
              <a:rPr lang="en-US" sz="3600" i="1" dirty="0">
                <a:latin typeface="Times New Roman"/>
                <a:cs typeface="Times New Roman"/>
              </a:rPr>
              <a:t>x </a:t>
            </a:r>
            <a:r>
              <a:rPr lang="en-US" sz="3600" dirty="0">
                <a:latin typeface="Times New Roman"/>
                <a:cs typeface="Times New Roman"/>
              </a:rPr>
              <a:t>: observed number of</a:t>
            </a:r>
            <a:r>
              <a:rPr lang="en-US" sz="3600" spc="-11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95" y="3206437"/>
            <a:ext cx="4901609" cy="1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Suppose </a:t>
            </a:r>
            <a:r>
              <a:rPr lang="en-US" sz="3600" dirty="0">
                <a:latin typeface="Times New Roman"/>
                <a:cs typeface="Times New Roman"/>
              </a:rPr>
              <a:t>that the defect rate is only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2%</a:t>
            </a:r>
          </a:p>
          <a:p>
            <a:pPr marL="355600" marR="5080">
              <a:lnSpc>
                <a:spcPct val="100000"/>
              </a:lnSpc>
              <a:spcBef>
                <a:spcPts val="670"/>
              </a:spcBef>
            </a:pPr>
            <a:r>
              <a:rPr lang="en-US" sz="3600" dirty="0">
                <a:latin typeface="Times New Roman"/>
                <a:cs typeface="Times New Roman"/>
              </a:rPr>
              <a:t>find the probability that there are 3</a:t>
            </a:r>
            <a:r>
              <a:rPr lang="en-US" sz="3600" spc="-1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defective  items in a </a:t>
            </a:r>
            <a:r>
              <a:rPr lang="en-US" sz="3600" spc="-5" dirty="0">
                <a:latin typeface="Times New Roman"/>
                <a:cs typeface="Times New Roman"/>
              </a:rPr>
              <a:t>sample </a:t>
            </a:r>
            <a:r>
              <a:rPr lang="en-US" sz="3600" dirty="0">
                <a:latin typeface="Times New Roman"/>
                <a:cs typeface="Times New Roman"/>
              </a:rPr>
              <a:t>of 100</a:t>
            </a:r>
            <a:r>
              <a:rPr lang="en-US" sz="3600" spc="-15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items</a:t>
            </a:r>
            <a:r>
              <a:rPr lang="en-US" sz="3600" dirty="0" smtClean="0">
                <a:latin typeface="Times New Roman"/>
                <a:cs typeface="Times New Roman"/>
              </a:rPr>
              <a:t>. [Note you can also use binomial distribution]</a:t>
            </a: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4800" dirty="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</a:pPr>
            <a:r>
              <a:rPr lang="en-US" sz="4400" i="1" spc="-85" dirty="0">
                <a:latin typeface="Symbol"/>
                <a:cs typeface="Symbol"/>
              </a:rPr>
              <a:t></a:t>
            </a:r>
            <a:r>
              <a:rPr lang="en-US" sz="4400" i="1" spc="-8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i="1" dirty="0">
                <a:latin typeface="Times New Roman"/>
                <a:cs typeface="Times New Roman"/>
              </a:rPr>
              <a:t>np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dirty="0">
                <a:latin typeface="Times New Roman"/>
                <a:cs typeface="Times New Roman"/>
              </a:rPr>
              <a:t> 100 </a:t>
            </a:r>
            <a:r>
              <a:rPr lang="en-US" sz="4000" dirty="0">
                <a:latin typeface="Symbol"/>
                <a:cs typeface="Symbol"/>
              </a:rPr>
              <a:t>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0.02 </a:t>
            </a:r>
            <a:r>
              <a:rPr lang="en-US" sz="4000" dirty="0">
                <a:latin typeface="Symbol"/>
                <a:cs typeface="Symbol"/>
              </a:rPr>
              <a:t></a:t>
            </a:r>
            <a:r>
              <a:rPr lang="en-US" sz="4000" spc="30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2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036580"/>
            <a:ext cx="4413887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0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 case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190" y="1600200"/>
            <a:ext cx="9304020" cy="4610100"/>
          </a:xfrm>
        </p:spPr>
        <p:txBody>
          <a:bodyPr/>
          <a:lstStyle/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probability function that accompanies a continuous random variable is a continuous mathematical function that integrates to 1.  </a:t>
            </a:r>
          </a:p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probabilities associated with continuous functions are just areas under the curve (integrals!).</a:t>
            </a:r>
          </a:p>
          <a:p>
            <a:pPr marL="586740" indent="-58674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08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Probabilities are given for a range of values, rather than a particular value (e.g., the probability of getting a math SAT score between 700 and 800 is 2%).</a:t>
            </a:r>
          </a:p>
          <a:p>
            <a:pPr marL="1005840" lvl="1" indent="-502920">
              <a:lnSpc>
                <a:spcPct val="90000"/>
              </a:lnSpc>
              <a:buNone/>
            </a:pPr>
            <a:endParaRPr lang="en-US" altLang="en-US" sz="264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035040" y="4556760"/>
            <a:ext cx="284988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980" b="1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011680" y="2964180"/>
            <a:ext cx="4777740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980" b="1"/>
          </a:p>
        </p:txBody>
      </p:sp>
    </p:spTree>
    <p:extLst>
      <p:ext uri="{BB962C8B-B14F-4D97-AF65-F5344CB8AC3E}">
        <p14:creationId xmlns:p14="http://schemas.microsoft.com/office/powerpoint/2010/main" val="363136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normal curve is symmetrical about the mean μ;</a:t>
            </a:r>
          </a:p>
          <a:p>
            <a:r>
              <a:rPr lang="en-US" dirty="0"/>
              <a:t>The mean is at the middle and divides the area into halves;</a:t>
            </a:r>
          </a:p>
          <a:p>
            <a:r>
              <a:rPr lang="en-US" dirty="0"/>
              <a:t>The total area under the curve is equal to 1;</a:t>
            </a:r>
          </a:p>
          <a:p>
            <a:r>
              <a:rPr lang="en-US" dirty="0"/>
              <a:t>It is completely determined by its mean and standard deviation </a:t>
            </a:r>
            <a:r>
              <a:rPr lang="en-US" i="1" dirty="0"/>
              <a:t>σ</a:t>
            </a:r>
            <a:r>
              <a:rPr lang="en-US" dirty="0"/>
              <a:t> (or variance </a:t>
            </a:r>
            <a:r>
              <a:rPr lang="en-US" i="1" dirty="0"/>
              <a:t>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In a normal distribution, only </a:t>
            </a:r>
            <a:r>
              <a:rPr lang="en-US" b="1" dirty="0"/>
              <a:t>2</a:t>
            </a:r>
            <a:r>
              <a:rPr lang="en-US" dirty="0"/>
              <a:t> parameters are needed, namely </a:t>
            </a:r>
            <a:r>
              <a:rPr lang="en-US" i="1" dirty="0"/>
              <a:t>μ</a:t>
            </a:r>
            <a:r>
              <a:rPr lang="en-US" dirty="0"/>
              <a:t> and </a:t>
            </a:r>
            <a:r>
              <a:rPr lang="en-US" i="1" dirty="0"/>
              <a:t>σ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7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8670"/>
            <a:ext cx="75247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027770"/>
            <a:ext cx="4638675" cy="1247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5638800"/>
            <a:ext cx="866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we have the 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standardized situation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of </a:t>
            </a:r>
            <a:r>
              <a:rPr lang="en-US" i="1" dirty="0">
                <a:solidFill>
                  <a:srgbClr val="000000"/>
                </a:solidFill>
                <a:latin typeface="KaTeX_Main"/>
              </a:rPr>
              <a:t>μ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 = 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and </a:t>
            </a:r>
            <a:r>
              <a:rPr lang="en-US" i="1" dirty="0">
                <a:solidFill>
                  <a:srgbClr val="000000"/>
                </a:solidFill>
                <a:latin typeface="KaTeX_Main"/>
              </a:rPr>
              <a:t>σ</a:t>
            </a:r>
            <a:r>
              <a:rPr lang="en-US" dirty="0">
                <a:solidFill>
                  <a:srgbClr val="000000"/>
                </a:solidFill>
                <a:latin typeface="KaTeX_Main"/>
              </a:rPr>
              <a:t> = 1 (N(0,1))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Z-Table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areas under the curve bounded by the coordinates </a:t>
            </a:r>
            <a:r>
              <a:rPr lang="en-US" i="1"/>
              <a:t>z</a:t>
            </a:r>
            <a:r>
              <a:rPr lang="en-US"/>
              <a:t> = 0 and any positive value of </a:t>
            </a:r>
            <a:r>
              <a:rPr lang="en-US" i="1"/>
              <a:t>z</a:t>
            </a:r>
            <a:r>
              <a:rPr lang="en-US"/>
              <a:t> are found in the </a:t>
            </a:r>
            <a:r>
              <a:rPr lang="en-US" b="1" i="1"/>
              <a:t>z</a:t>
            </a:r>
            <a:r>
              <a:rPr lang="en-US" b="1"/>
              <a:t>-Table (for N(0,1))</a:t>
            </a:r>
            <a:r>
              <a:rPr lang="en-US"/>
              <a:t>. From this table the area under the standard normal curve between any two ordinates can be found by using the symmetry of the curve about </a:t>
            </a:r>
            <a:r>
              <a:rPr lang="en-US" i="1"/>
              <a:t>z</a:t>
            </a:r>
            <a:r>
              <a:rPr lang="en-US"/>
              <a:t> 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8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754380" y="4087019"/>
            <a:ext cx="8549640" cy="132016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85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Think about usually how long it takes for the elevator to arrive. </a:t>
            </a:r>
          </a:p>
          <a:p>
            <a:r>
              <a:rPr lang="en-US" altLang="en-US" dirty="0"/>
              <a:t>Most likely, the </a:t>
            </a:r>
            <a:r>
              <a:rPr lang="en-US" altLang="en-US" dirty="0" smtClean="0"/>
              <a:t>it </a:t>
            </a:r>
            <a:r>
              <a:rPr lang="en-US" altLang="en-US" dirty="0"/>
              <a:t>frequently comes in a short while and once in a while, it may come pretty late.</a:t>
            </a:r>
          </a:p>
          <a:p>
            <a:r>
              <a:rPr lang="en-US" altLang="en-US" dirty="0"/>
              <a:t>In another word, if we want to use a random variable to measure the waiting time for elevator to come, we can say that:</a:t>
            </a:r>
          </a:p>
          <a:p>
            <a:pPr lvl="1"/>
            <a:r>
              <a:rPr lang="en-US" altLang="en-US" dirty="0"/>
              <a:t>1. It must be continuous.</a:t>
            </a:r>
          </a:p>
          <a:p>
            <a:pPr lvl="1"/>
            <a:r>
              <a:rPr lang="en-US" altLang="en-US" dirty="0"/>
              <a:t>2. Smaller values have larger probability and larger values have smaller probability.</a:t>
            </a:r>
          </a:p>
          <a:p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32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Usually, exponential distribution is used to describe the time or distance until some event happens.</a:t>
            </a:r>
          </a:p>
          <a:p>
            <a:r>
              <a:rPr lang="en-US" altLang="en-US"/>
              <a:t>It is in the form of: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where x ≥ 0 and μ&gt;0. μ is the mean or expected value.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Exponential Distribution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98420" y="3634740"/>
          <a:ext cx="360426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838080" imgH="469800" progId="Equation.DSMT4">
                  <p:embed/>
                </p:oleObj>
              </mc:Choice>
              <mc:Fallback>
                <p:oleObj name="Equation" r:id="rId3" imgW="838080" imgH="4698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420" y="3634740"/>
                        <a:ext cx="3604260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In this case, 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/>
          </a:p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Then the mean or expected value is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Another form of exponential distribution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11680" y="2293620"/>
          <a:ext cx="377190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2293620"/>
                        <a:ext cx="377190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939540" y="3215640"/>
          <a:ext cx="1508760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5" imgW="419040" imgH="419040" progId="Equation.DSMT4">
                  <p:embed/>
                </p:oleObj>
              </mc:Choice>
              <mc:Fallback>
                <p:oleObj name="Equation" r:id="rId5" imgW="419040" imgH="419040" progId="Equation.DSMT4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540" y="3215640"/>
                        <a:ext cx="1508760" cy="98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53200"/>
              </p:ext>
            </p:extLst>
          </p:nvPr>
        </p:nvGraphicFramePr>
        <p:xfrm>
          <a:off x="7879080" y="4495800"/>
          <a:ext cx="5029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7" imgW="164880" imgH="393480" progId="Equation.DSMT4">
                  <p:embed/>
                </p:oleObj>
              </mc:Choice>
              <mc:Fallback>
                <p:oleObj name="Equation" r:id="rId7" imgW="164880" imgH="393480" progId="Equation.DSMT4">
                  <p:embed/>
                  <p:pic>
                    <p:nvPicPr>
                      <p:cNvPr id="20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080" y="4495800"/>
                        <a:ext cx="50292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8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4145280" cy="5129425"/>
          </a:xfrm>
        </p:spPr>
        <p:txBody>
          <a:bodyPr/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of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387350" indent="-609600">
              <a:lnSpc>
                <a:spcPts val="3460"/>
              </a:lnSpc>
              <a:spcBef>
                <a:spcPts val="81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interval  between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621665" marR="5080" indent="-608965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Cumulative</a:t>
            </a:r>
            <a:r>
              <a:rPr lang="en-US" sz="36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failure  up to a given</a:t>
            </a:r>
            <a:r>
              <a:rPr lang="en-US" sz="3600" spc="-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time</a:t>
            </a:r>
            <a:endParaRPr lang="en-US" sz="3600" dirty="0">
              <a:latin typeface="Times New Roman"/>
              <a:cs typeface="Times New Roman"/>
            </a:endParaRPr>
          </a:p>
          <a:p>
            <a:pPr marL="621665" indent="-608965">
              <a:lnSpc>
                <a:spcPts val="3650"/>
              </a:lnSpc>
              <a:spcBef>
                <a:spcPts val="32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10" dirty="0">
                <a:solidFill>
                  <a:srgbClr val="B2B2B2"/>
                </a:solidFill>
                <a:latin typeface="Times New Roman"/>
                <a:cs typeface="Times New Roman"/>
              </a:rPr>
              <a:t>Failures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experienced in</a:t>
            </a:r>
            <a:r>
              <a:rPr lang="en-US" sz="3600" spc="-5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a  time</a:t>
            </a:r>
            <a:r>
              <a:rPr lang="en-US" sz="3600" spc="-6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B2B2B2"/>
                </a:solidFill>
                <a:latin typeface="Times New Roman"/>
                <a:cs typeface="Times New Roman"/>
              </a:rPr>
              <a:t>interval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7837"/>
              </p:ext>
            </p:extLst>
          </p:nvPr>
        </p:nvGraphicFramePr>
        <p:xfrm>
          <a:off x="5791200" y="1600200"/>
          <a:ext cx="2133599" cy="433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655">
                <a:tc>
                  <a:txBody>
                    <a:bodyPr/>
                    <a:lstStyle/>
                    <a:p>
                      <a:pPr marL="76835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  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4455" marR="1390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times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(hours)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81610" algn="just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  interval  (hours)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231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296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40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0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Exponential Distribution and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Poisson is a discrete random variable that measures the number of occurrence of some given event over a specific interval (time, distance)</a:t>
            </a:r>
          </a:p>
          <a:p>
            <a:r>
              <a:rPr lang="en-US" altLang="en-US" dirty="0"/>
              <a:t>Exponential describes </a:t>
            </a:r>
            <a:r>
              <a:rPr lang="en-US" altLang="en-US" b="1" dirty="0"/>
              <a:t>the length of the interval between occurrence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f(x)=</a:t>
            </a:r>
            <a:r>
              <a:rPr lang="el-GR" dirty="0"/>
              <a:t>λ</a:t>
            </a:r>
            <a:r>
              <a:rPr lang="en-US" dirty="0" err="1"/>
              <a:t>exp</a:t>
            </a:r>
            <a:r>
              <a:rPr lang="en-US" dirty="0"/>
              <a:t>{−</a:t>
            </a:r>
            <a:r>
              <a:rPr lang="el-GR" dirty="0" smtClean="0"/>
              <a:t>λ</a:t>
            </a:r>
            <a:r>
              <a:rPr lang="en-US" dirty="0" smtClean="0"/>
              <a:t>x}.</a:t>
            </a:r>
          </a:p>
          <a:p>
            <a:r>
              <a:rPr lang="en-US" dirty="0" smtClean="0"/>
              <a:t>The survivor function is showing the probability of X&gt;t </a:t>
            </a:r>
          </a:p>
          <a:p>
            <a:r>
              <a:rPr lang="en-US" dirty="0" smtClean="0"/>
              <a:t>Obtained by </a:t>
            </a:r>
          </a:p>
          <a:p>
            <a:r>
              <a:rPr lang="en-US" dirty="0" smtClean="0"/>
              <a:t>= </a:t>
            </a:r>
            <a:r>
              <a:rPr lang="en-US" dirty="0" err="1"/>
              <a:t>exp</a:t>
            </a:r>
            <a:r>
              <a:rPr lang="en-US" dirty="0"/>
              <a:t>{−</a:t>
            </a:r>
            <a:r>
              <a:rPr lang="el-GR" dirty="0"/>
              <a:t>λ</a:t>
            </a:r>
            <a:r>
              <a:rPr lang="en-US" dirty="0" err="1" smtClean="0"/>
              <a:t>xt</a:t>
            </a:r>
            <a:r>
              <a:rPr lang="en-US" dirty="0" smtClean="0"/>
              <a:t>}.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200400"/>
            <a:ext cx="1447800" cy="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Important: memory less property of </a:t>
            </a:r>
            <a:r>
              <a:rPr lang="en-US" sz="2800" dirty="0" smtClean="0"/>
              <a:t>Survivor Function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 (X&gt;</a:t>
                </a:r>
                <a:r>
                  <a:rPr lang="en-US" dirty="0" err="1"/>
                  <a:t>s+t</a:t>
                </a:r>
                <a:r>
                  <a:rPr lang="en-US" dirty="0"/>
                  <a:t> | x&gt;t) = P (X&gt;s) i.e. the past is immaterial. At all times probability of an event happening in next S seconds is same. </a:t>
                </a:r>
              </a:p>
              <a:p>
                <a:r>
                  <a:rPr lang="en-US" dirty="0"/>
                  <a:t>This is important because it tell us the probability of next failure in next T seconds at any given time is constant.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en-US" dirty="0"/>
                  <a:t> then probability of failure in next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time units at any time is 0.5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1" t="-1665" r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less proof.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295400"/>
                <a:ext cx="9052560" cy="51294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  <m:sup/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e>
                      <m:sup/>
                    </m:sSup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P(X&gt;</a:t>
                </a:r>
                <a:r>
                  <a:rPr lang="en-US" dirty="0" err="1"/>
                  <a:t>s+t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1295400"/>
                <a:ext cx="9052560" cy="5129425"/>
              </a:xfrm>
              <a:blipFill>
                <a:blip r:embed="rId2"/>
                <a:stretch>
                  <a:fillRect l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600" y="593924"/>
            <a:ext cx="3841886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b="1" dirty="0">
                <a:solidFill>
                  <a:srgbClr val="002060"/>
                </a:solidFill>
              </a:rPr>
              <a:t>Reliability function and failure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7969" y="1826771"/>
            <a:ext cx="2173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980" b="1" dirty="0"/>
              <a:t>Reliability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82045" y="2797941"/>
                <a:ext cx="5029200" cy="7514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r>
                        <a:rPr lang="en-GB" sz="198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𝑇</m:t>
                          </m:r>
                          <m:r>
                            <a:rPr lang="en-GB" sz="1980" i="1">
                              <a:latin typeface="Cambria Math"/>
                            </a:rPr>
                            <m:t>&gt;</m:t>
                          </m:r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GB" sz="198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GB" sz="198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198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45" y="2797941"/>
                <a:ext cx="5029200" cy="751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2716" y="1262774"/>
                <a:ext cx="4813177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980" dirty="0"/>
                  <a:t>For a pdf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𝑓</m:t>
                    </m:r>
                    <m:r>
                      <a:rPr lang="en-GB" sz="1980" i="1">
                        <a:latin typeface="Cambria Math"/>
                      </a:rPr>
                      <m:t>(</m:t>
                    </m:r>
                    <m:r>
                      <a:rPr lang="en-GB" sz="1980" i="1">
                        <a:latin typeface="Cambria Math"/>
                      </a:rPr>
                      <m:t>𝑥</m:t>
                    </m:r>
                    <m:r>
                      <a:rPr lang="en-GB" sz="198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980" dirty="0"/>
                  <a:t> for the time till failure, define: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1262774"/>
                <a:ext cx="4813177" cy="397032"/>
              </a:xfrm>
              <a:prstGeom prst="rect">
                <a:avLst/>
              </a:prstGeom>
              <a:blipFill>
                <a:blip r:embed="rId4"/>
                <a:stretch>
                  <a:fillRect l="-1266" t="-6154" r="-25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2431" y="2245441"/>
                <a:ext cx="7853881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980" dirty="0"/>
                  <a:t>Probability of surviving at least till age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. i.e. that failure time is later than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31" y="2245441"/>
                <a:ext cx="7853881" cy="397032"/>
              </a:xfrm>
              <a:prstGeom prst="rect">
                <a:avLst/>
              </a:prstGeom>
              <a:blipFill>
                <a:blip r:embed="rId5"/>
                <a:stretch>
                  <a:fillRect l="-776" t="-61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35515" y="3730965"/>
                <a:ext cx="1427762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=1−</m:t>
                      </m:r>
                      <m:r>
                        <a:rPr lang="en-GB" sz="1980" i="1">
                          <a:latin typeface="Cambria Math"/>
                        </a:rPr>
                        <m:t>𝐹</m:t>
                      </m:r>
                      <m:r>
                        <a:rPr lang="en-GB" sz="1980" i="1">
                          <a:latin typeface="Cambria Math"/>
                        </a:rPr>
                        <m:t>(</m:t>
                      </m:r>
                      <m:r>
                        <a:rPr lang="en-GB" sz="1980" i="1">
                          <a:latin typeface="Cambria Math"/>
                        </a:rPr>
                        <m:t>𝑡</m:t>
                      </m:r>
                      <m:r>
                        <a:rPr lang="en-GB" sz="198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15" y="3730965"/>
                <a:ext cx="1427762" cy="397032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03442" y="4282245"/>
                <a:ext cx="6213909" cy="502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8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p>
                      <m:e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sz="1980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GB" sz="198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1980" dirty="0"/>
                  <a:t>is the cumulative distribution function.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42" y="4282245"/>
                <a:ext cx="6213909" cy="502510"/>
              </a:xfrm>
              <a:prstGeom prst="rect">
                <a:avLst/>
              </a:prstGeom>
              <a:blipFill>
                <a:blip r:embed="rId7"/>
                <a:stretch>
                  <a:fillRect t="-106024" b="-16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35" y="4826182"/>
            <a:ext cx="328295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980" b="1" dirty="0"/>
              <a:t>Failure rate (aka Hazard 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19797" y="5519604"/>
                <a:ext cx="8610254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980" dirty="0"/>
                  <a:t> This is failure rate at time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 given that it survived until time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1980" dirty="0"/>
                  <a:t>: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97" y="5519604"/>
                <a:ext cx="8610254" cy="397032"/>
              </a:xfrm>
              <a:prstGeom prst="rect">
                <a:avLst/>
              </a:prstGeom>
              <a:blipFill>
                <a:blip r:embed="rId8"/>
                <a:stretch>
                  <a:fillRect l="-71" t="-60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63882" y="5594300"/>
                <a:ext cx="2059429" cy="72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8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8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980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82" y="5594300"/>
                <a:ext cx="2059429" cy="7267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28" y="5990136"/>
            <a:ext cx="5898833" cy="76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0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07" y="638639"/>
            <a:ext cx="839613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80" i="1" dirty="0">
                <a:solidFill>
                  <a:srgbClr val="FF0000"/>
                </a:solidFill>
              </a:rPr>
              <a:t>Example</a:t>
            </a:r>
            <a:r>
              <a:rPr lang="en-GB" sz="1980" dirty="0"/>
              <a:t>: Find the failure rate of the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3507" y="1351519"/>
                <a:ext cx="5029200" cy="10895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sz="1980" i="1" dirty="0">
                    <a:solidFill>
                      <a:srgbClr val="FF0000"/>
                    </a:solidFill>
                  </a:rPr>
                  <a:t>Answer:</a:t>
                </a:r>
                <a:r>
                  <a:rPr lang="en-GB" sz="1980" dirty="0"/>
                  <a:t> </a:t>
                </a:r>
              </a:p>
              <a:p>
                <a:endParaRPr lang="en-GB" sz="1980" dirty="0"/>
              </a:p>
              <a:p>
                <a:r>
                  <a:rPr lang="en-GB" sz="1980" dirty="0"/>
                  <a:t>The reliability is 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GB" sz="1980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GB" sz="198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GB" sz="198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8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sz="1980" i="1">
                            <a:latin typeface="Cambria Math"/>
                          </a:rPr>
                          <m:t>−</m:t>
                        </m:r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7" y="1351519"/>
                <a:ext cx="5029200" cy="1089594"/>
              </a:xfrm>
              <a:prstGeom prst="rect">
                <a:avLst/>
              </a:prstGeom>
              <a:blipFill>
                <a:blip r:embed="rId3"/>
                <a:stretch>
                  <a:fillRect l="-1212" t="-2809" b="-7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2716" y="3014903"/>
                <a:ext cx="5029200" cy="6027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sz="1980" dirty="0"/>
                  <a:t>Failure rate,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8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𝜈</m:t>
                        </m:r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980" i="1">
                                <a:latin typeface="Cambria Math"/>
                              </a:rPr>
                              <m:t>−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  <m:r>
                              <a:rPr lang="en-GB" sz="198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r>
                      <a:rPr lang="en-GB" sz="1980" i="1">
                        <a:latin typeface="Cambria Math"/>
                      </a:rPr>
                      <m:t>𝜈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3014903"/>
                <a:ext cx="5029200" cy="602794"/>
              </a:xfrm>
              <a:prstGeom prst="rect">
                <a:avLst/>
              </a:prstGeom>
              <a:blipFill>
                <a:blip r:embed="rId4"/>
                <a:stretch>
                  <a:fillRect l="-1212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3102045"/>
                <a:ext cx="2294924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980" dirty="0" err="1"/>
                  <a:t>Note</a:t>
                </a:r>
                <a:r>
                  <a:rPr lang="en-GB" sz="1980" dirty="0"/>
                  <a:t>: </a:t>
                </a:r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𝜈</m:t>
                    </m:r>
                  </m:oMath>
                </a14:m>
                <a:r>
                  <a:rPr lang="en-GB" sz="1980" dirty="0"/>
                  <a:t> is a constant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02045"/>
                <a:ext cx="2294924" cy="397032"/>
              </a:xfrm>
              <a:prstGeom prst="rect">
                <a:avLst/>
              </a:prstGeom>
              <a:blipFill>
                <a:blip r:embed="rId5"/>
                <a:stretch>
                  <a:fillRect l="-2660" t="-6154" r="-239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68760" y="4203036"/>
            <a:ext cx="823771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980" dirty="0"/>
              <a:t>The fact that the failure rate is constant is a special “lack of ageing property”  of the exponential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640" y="5629075"/>
            <a:ext cx="539968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dirty="0"/>
              <a:t>- But often failure rates actually increase with age.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1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01267" y="1055445"/>
            <a:ext cx="82376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sz="2200" b="1" i="1" dirty="0" smtClean="0">
                <a:solidFill>
                  <a:srgbClr val="FF0000"/>
                </a:solidFill>
              </a:rPr>
              <a:t>Example (using right censoring):</a:t>
            </a:r>
            <a:r>
              <a:rPr lang="en-GB" sz="2200" dirty="0" smtClean="0"/>
              <a:t> </a:t>
            </a:r>
            <a:endParaRPr lang="en-GB" sz="2200" dirty="0"/>
          </a:p>
          <a:p>
            <a:pPr algn="l"/>
            <a:r>
              <a:rPr lang="en-GB" sz="2200" dirty="0"/>
              <a:t>50 components are tested for two weeks. 20 of them fail in this time, with an average failure time of 1.2 weeks. </a:t>
            </a:r>
          </a:p>
          <a:p>
            <a:pPr algn="l"/>
            <a:endParaRPr lang="en-GB" sz="2200" dirty="0"/>
          </a:p>
          <a:p>
            <a:pPr algn="l"/>
            <a:r>
              <a:rPr lang="en-GB" sz="2200" dirty="0"/>
              <a:t>What is the mean time till failure assuming a constant failure rate?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299" y="2811771"/>
            <a:ext cx="101675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80" i="1" dirty="0">
                <a:solidFill>
                  <a:srgbClr val="FF0000"/>
                </a:solidFill>
              </a:rPr>
              <a:t>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𝑛</m:t>
                    </m:r>
                    <m:r>
                      <a:rPr lang="en-GB" sz="1980" i="1">
                        <a:latin typeface="Cambria Math"/>
                      </a:rPr>
                      <m:t>=50</m:t>
                    </m:r>
                  </m:oMath>
                </a14:m>
                <a:r>
                  <a:rPr lang="en-GB" sz="198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8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sz="198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GB" sz="1980" i="1">
                        <a:latin typeface="Cambria Math"/>
                      </a:rPr>
                      <m:t>=20</m:t>
                    </m:r>
                  </m:oMath>
                </a14:m>
                <a:r>
                  <a:rPr lang="en-GB" sz="198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2" y="3378369"/>
                <a:ext cx="5029200" cy="421462"/>
              </a:xfrm>
              <a:prstGeom prst="rect">
                <a:avLst/>
              </a:prstGeom>
              <a:blipFill>
                <a:blip r:embed="rId3"/>
                <a:stretch>
                  <a:fillRect t="-5797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7682" y="3940459"/>
                <a:ext cx="3058530" cy="831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98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980" i="1">
                          <a:latin typeface="Cambria Math"/>
                        </a:rPr>
                        <m:t>=20×1.2+30×2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82" y="3940459"/>
                <a:ext cx="3058530" cy="831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solidFill>
                <a:srgbClr val="FFFF00">
                  <a:alpha val="46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980" i="1">
                              <a:latin typeface="Cambria Math"/>
                            </a:rPr>
                            <m:t>𝜈</m:t>
                          </m:r>
                        </m:e>
                      </m:acc>
                      <m:r>
                        <a:rPr lang="en-GB" sz="198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 dirty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198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980" i="1" dirty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198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980" i="1" dirty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26" y="2811771"/>
                <a:ext cx="1182439" cy="692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36101" y="4781484"/>
                <a:ext cx="5029200" cy="7347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80" i="1">
                          <a:latin typeface="Cambria Math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980" i="1">
                              <a:latin typeface="Cambria Math"/>
                            </a:rPr>
                            <m:t>𝜈</m:t>
                          </m:r>
                        </m:e>
                      </m:acc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8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198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980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198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8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98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GB" sz="198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9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80" i="1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GB" sz="1980" i="1">
                              <a:latin typeface="Cambria Math"/>
                            </a:rPr>
                            <m:t>84</m:t>
                          </m:r>
                        </m:den>
                      </m:f>
                      <m:r>
                        <a:rPr lang="en-GB" sz="1980" i="1">
                          <a:latin typeface="Cambria Math"/>
                        </a:rPr>
                        <m:t>=0.238/</m:t>
                      </m:r>
                      <m:r>
                        <m:rPr>
                          <m:sty m:val="p"/>
                        </m:rPr>
                        <a:rPr lang="en-GB" sz="1980">
                          <a:latin typeface="Cambria Math"/>
                        </a:rPr>
                        <m:t>week</m:t>
                      </m:r>
                    </m:oMath>
                  </m:oMathPara>
                </a14:m>
                <a:endParaRPr lang="en-GB" sz="198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01" y="4781484"/>
                <a:ext cx="5029200" cy="734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⇒</m:t>
                    </m:r>
                  </m:oMath>
                </a14:m>
                <a:r>
                  <a:rPr lang="en-GB" sz="1980" dirty="0"/>
                  <a:t> mean time till failure is estimated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GB" sz="198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80" i="1">
                                <a:latin typeface="Cambria Math"/>
                              </a:rPr>
                              <m:t>𝜈</m:t>
                            </m:r>
                          </m:e>
                        </m:acc>
                      </m:den>
                    </m:f>
                    <m:r>
                      <a:rPr lang="en-GB" sz="198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98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8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980" i="1">
                            <a:latin typeface="Cambria Math"/>
                          </a:rPr>
                          <m:t>0.238</m:t>
                        </m:r>
                      </m:den>
                    </m:f>
                    <m:r>
                      <a:rPr lang="en-GB" sz="1980" i="1">
                        <a:latin typeface="Cambria Math"/>
                      </a:rPr>
                      <m:t>=4.2 </m:t>
                    </m:r>
                    <m:r>
                      <m:rPr>
                        <m:sty m:val="p"/>
                      </m:rPr>
                      <a:rPr lang="en-GB" sz="1980">
                        <a:latin typeface="Cambria Math"/>
                      </a:rPr>
                      <m:t>weeks</m:t>
                    </m:r>
                  </m:oMath>
                </a14:m>
                <a:endParaRPr lang="en-GB" sz="198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06" y="6024839"/>
                <a:ext cx="7445627" cy="524695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980" i="1">
                        <a:latin typeface="Cambria Math"/>
                      </a:rPr>
                      <m:t>=84</m:t>
                    </m:r>
                  </m:oMath>
                </a14:m>
                <a:r>
                  <a:rPr lang="en-GB" sz="1980" dirty="0"/>
                  <a:t> weeks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53" y="4133287"/>
                <a:ext cx="1428789" cy="397032"/>
              </a:xfrm>
              <a:prstGeom prst="rect">
                <a:avLst/>
              </a:prstGeom>
              <a:blipFill>
                <a:blip r:embed="rId8"/>
                <a:stretch>
                  <a:fillRect t="-6154" r="-299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9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http://www.reliabilityeducation.com/ReliabilityPredictionBasics.pdf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4145280" cy="5129425"/>
          </a:xfrm>
        </p:spPr>
        <p:txBody>
          <a:bodyPr/>
          <a:lstStyle/>
          <a:p>
            <a:pPr marL="622300" indent="-609600">
              <a:lnSpc>
                <a:spcPct val="100000"/>
              </a:lnSpc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of</a:t>
            </a:r>
            <a:r>
              <a:rPr lang="en-US" sz="3600" spc="-6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387350" indent="-609600">
              <a:lnSpc>
                <a:spcPts val="3460"/>
              </a:lnSpc>
              <a:spcBef>
                <a:spcPts val="815"/>
              </a:spcBef>
              <a:buClr>
                <a:srgbClr val="3333CC"/>
              </a:buClr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Time interval  between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failures</a:t>
            </a:r>
            <a:endParaRPr lang="en-US" sz="36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ts val="3460"/>
              </a:lnSpc>
              <a:spcBef>
                <a:spcPts val="760"/>
              </a:spcBef>
              <a:buClr>
                <a:srgbClr val="3333CC"/>
              </a:buClr>
              <a:buFont typeface="Arial"/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Cumulative failure  up to a given time</a:t>
            </a:r>
          </a:p>
          <a:p>
            <a:pPr marL="622300" indent="-609600">
              <a:lnSpc>
                <a:spcPts val="3650"/>
              </a:lnSpc>
              <a:spcBef>
                <a:spcPts val="325"/>
              </a:spcBef>
              <a:buClr>
                <a:srgbClr val="3333CC"/>
              </a:buClr>
              <a:buFont typeface="Arial"/>
              <a:buAutoNum type="arabicParenR"/>
              <a:tabLst>
                <a:tab pos="621665" algn="l"/>
                <a:tab pos="6223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Failures experienced in a  time interval</a:t>
            </a:r>
          </a:p>
          <a:p>
            <a:endParaRPr lang="en-US" dirty="0"/>
          </a:p>
        </p:txBody>
      </p:sp>
      <p:sp>
        <p:nvSpPr>
          <p:cNvPr id="5" name="object 7"/>
          <p:cNvSpPr txBox="1"/>
          <p:nvPr/>
        </p:nvSpPr>
        <p:spPr>
          <a:xfrm>
            <a:off x="5260340" y="2025650"/>
            <a:ext cx="39598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latin typeface="Tahoma"/>
                <a:cs typeface="Tahoma"/>
              </a:rPr>
              <a:t>Interval </a:t>
            </a:r>
            <a:r>
              <a:rPr sz="1600" b="1" dirty="0">
                <a:latin typeface="Tahoma"/>
                <a:cs typeface="Tahoma"/>
              </a:rPr>
              <a:t> based failure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specification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0469"/>
              </p:ext>
            </p:extLst>
          </p:nvPr>
        </p:nvGraphicFramePr>
        <p:xfrm>
          <a:off x="5320284" y="2348483"/>
          <a:ext cx="2895599" cy="2651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Time(s)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73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ulative  Failures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304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Failures</a:t>
                      </a:r>
                      <a:r>
                        <a:rPr sz="12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  interval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28194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3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270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194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12953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953">
                      <a:solidFill>
                        <a:srgbClr val="000000"/>
                      </a:solidFill>
                      <a:prstDash val="solid"/>
                    </a:lnL>
                    <a:lnR w="28194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28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Single failure</a:t>
            </a:r>
            <a:r>
              <a:rPr lang="en-US" sz="32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30543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What is the probability of failure of a </a:t>
            </a:r>
            <a:r>
              <a:rPr lang="en-US" sz="3200" spc="-10" dirty="0">
                <a:latin typeface="Times New Roman"/>
                <a:cs typeface="Times New Roman"/>
              </a:rPr>
              <a:t>system  </a:t>
            </a:r>
            <a:r>
              <a:rPr lang="en-US" sz="3200" spc="-5" dirty="0">
                <a:latin typeface="Times New Roman"/>
                <a:cs typeface="Times New Roman"/>
              </a:rPr>
              <a:t>(or a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component)?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lang="en-US" sz="4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2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Multiple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lang="en-US" sz="3200" b="1" spc="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If a system (or a component) fails at time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1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r>
              <a:rPr lang="en-US" sz="3200" spc="85" dirty="0">
                <a:latin typeface="Times New Roman"/>
                <a:cs typeface="Times New Roman"/>
              </a:rPr>
              <a:t>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2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…,</a:t>
            </a:r>
            <a:r>
              <a:rPr lang="en-US" sz="3200" spc="-90" dirty="0">
                <a:latin typeface="Times New Roman"/>
                <a:cs typeface="Times New Roman"/>
              </a:rPr>
              <a:t> </a:t>
            </a:r>
            <a:r>
              <a:rPr lang="en-US" sz="3200" i="1" spc="-5" dirty="0">
                <a:latin typeface="Times New Roman"/>
                <a:cs typeface="Times New Roman"/>
              </a:rPr>
              <a:t>t</a:t>
            </a:r>
            <a:r>
              <a:rPr lang="en-US" sz="2000" i="1" spc="-5" dirty="0">
                <a:latin typeface="Times New Roman"/>
                <a:cs typeface="Times New Roman"/>
              </a:rPr>
              <a:t>i-1</a:t>
            </a:r>
            <a:r>
              <a:rPr lang="en-US" sz="3200" spc="-5" dirty="0">
                <a:latin typeface="Times New Roman"/>
                <a:cs typeface="Times New Roman"/>
              </a:rPr>
              <a:t>,</a:t>
            </a:r>
            <a:endParaRPr lang="en-US"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What is the expected time </a:t>
            </a:r>
            <a:r>
              <a:rPr lang="en-US" sz="2800" spc="-5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next</a:t>
            </a:r>
            <a:r>
              <a:rPr lang="en-US" sz="2800" spc="-1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failure?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What is the probability of the next</a:t>
            </a:r>
            <a:r>
              <a:rPr lang="en-US" sz="2800" spc="-1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failure?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Processes</a:t>
            </a:r>
          </a:p>
        </p:txBody>
      </p:sp>
    </p:spTree>
    <p:extLst>
      <p:ext uri="{BB962C8B-B14F-4D97-AF65-F5344CB8AC3E}">
        <p14:creationId xmlns:p14="http://schemas.microsoft.com/office/powerpoint/2010/main" val="24787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Random </a:t>
            </a:r>
            <a:r>
              <a:rPr lang="en-US" sz="2800" dirty="0">
                <a:latin typeface="Times New Roman"/>
                <a:cs typeface="Times New Roman"/>
              </a:rPr>
              <a:t>actions in </a:t>
            </a:r>
            <a:r>
              <a:rPr lang="en-US" sz="2800" spc="-5" dirty="0">
                <a:latin typeface="Times New Roman"/>
                <a:cs typeface="Times New Roman"/>
              </a:rPr>
              <a:t>reliability</a:t>
            </a:r>
            <a:r>
              <a:rPr lang="en-US" sz="2800" spc="-1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engineering: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Introduction of defects into the code and their</a:t>
            </a:r>
            <a:r>
              <a:rPr lang="en-US" sz="2400" spc="-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removal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Execution of the test-cases,</a:t>
            </a:r>
            <a:r>
              <a:rPr lang="en-US" sz="2400" spc="-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etc.</a:t>
            </a:r>
          </a:p>
          <a:p>
            <a:pPr marL="355600" marR="63627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We should define </a:t>
            </a:r>
            <a:r>
              <a:rPr lang="en-US" sz="2800" spc="-5" dirty="0">
                <a:latin typeface="Times New Roman"/>
                <a:cs typeface="Times New Roman"/>
              </a:rPr>
              <a:t>some </a:t>
            </a:r>
            <a:r>
              <a:rPr lang="en-US" sz="2800" b="1" i="1" dirty="0">
                <a:solidFill>
                  <a:srgbClr val="800000"/>
                </a:solidFill>
                <a:latin typeface="Times New Roman"/>
                <a:cs typeface="Times New Roman"/>
              </a:rPr>
              <a:t>random </a:t>
            </a:r>
            <a:r>
              <a:rPr lang="en-US" sz="280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processes</a:t>
            </a:r>
            <a:r>
              <a:rPr lang="en-US" sz="2800" b="1" i="1" spc="-19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 </a:t>
            </a:r>
            <a:r>
              <a:rPr lang="en-US" sz="2800" spc="-5" dirty="0">
                <a:latin typeface="Times New Roman"/>
                <a:cs typeface="Times New Roman"/>
              </a:rPr>
              <a:t>represent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1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randomness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How to handle</a:t>
            </a:r>
            <a:r>
              <a:rPr lang="en-US" sz="2800" spc="-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randomness?</a:t>
            </a: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Collect failure data </a:t>
            </a:r>
            <a:r>
              <a:rPr lang="en-US" sz="2400" dirty="0">
                <a:latin typeface="Times New Roman"/>
                <a:cs typeface="Times New Roman"/>
              </a:rPr>
              <a:t>through</a:t>
            </a:r>
            <a:r>
              <a:rPr lang="en-US" sz="2400" spc="-1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testing</a:t>
            </a:r>
          </a:p>
          <a:p>
            <a:pPr marL="755650" marR="36322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Find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distribution function </a:t>
            </a:r>
            <a:r>
              <a:rPr lang="en-US" sz="2400" dirty="0">
                <a:latin typeface="Times New Roman"/>
                <a:cs typeface="Times New Roman"/>
              </a:rPr>
              <a:t>that is a </a:t>
            </a:r>
            <a:r>
              <a:rPr lang="en-US" sz="2400" spc="-5" dirty="0">
                <a:latin typeface="Times New Roman"/>
                <a:cs typeface="Times New Roman"/>
              </a:rPr>
              <a:t>best-fit for </a:t>
            </a:r>
            <a:r>
              <a:rPr lang="en-US" sz="2400" dirty="0">
                <a:latin typeface="Times New Roman"/>
                <a:cs typeface="Times New Roman"/>
              </a:rPr>
              <a:t>the  collected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</a:p>
          <a:p>
            <a:pPr marL="755650" marR="39751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Make </a:t>
            </a:r>
            <a:r>
              <a:rPr lang="en-US" sz="2400" dirty="0">
                <a:latin typeface="Times New Roman"/>
                <a:cs typeface="Times New Roman"/>
              </a:rPr>
              <a:t>assumptions about the presence of errors</a:t>
            </a:r>
            <a:r>
              <a:rPr lang="en-US" sz="2400" spc="-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 </a:t>
            </a:r>
            <a:r>
              <a:rPr lang="en-US" sz="2400" spc="-5" dirty="0">
                <a:latin typeface="Times New Roman"/>
                <a:cs typeface="Times New Roman"/>
              </a:rPr>
              <a:t>reliability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What is a random</a:t>
            </a:r>
            <a:r>
              <a:rPr lang="en-US" sz="2800" b="1" spc="-1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variable?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random variable </a:t>
            </a:r>
            <a:r>
              <a:rPr lang="en-US" sz="2400" i="1" dirty="0">
                <a:latin typeface="Times New Roman"/>
                <a:cs typeface="Times New Roman"/>
              </a:rPr>
              <a:t>x </a:t>
            </a:r>
            <a:r>
              <a:rPr lang="en-US" sz="2400" dirty="0">
                <a:latin typeface="Times New Roman"/>
                <a:cs typeface="Times New Roman"/>
              </a:rPr>
              <a:t>on a sample space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is a </a:t>
            </a:r>
            <a:r>
              <a:rPr lang="en-US" sz="2400" spc="-5" dirty="0">
                <a:latin typeface="Times New Roman"/>
                <a:cs typeface="Times New Roman"/>
              </a:rPr>
              <a:t>rule </a:t>
            </a:r>
            <a:r>
              <a:rPr lang="en-US" sz="2400" dirty="0">
                <a:latin typeface="Times New Roman"/>
                <a:cs typeface="Times New Roman"/>
              </a:rPr>
              <a:t>that  assigns a numerical value to each outcome of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spc="-5" dirty="0">
                <a:latin typeface="Times New Roman"/>
                <a:cs typeface="Times New Roman"/>
              </a:rPr>
              <a:t>(a</a:t>
            </a:r>
            <a:r>
              <a:rPr lang="en-US" sz="2400" spc="-2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function  of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into a </a:t>
            </a:r>
            <a:r>
              <a:rPr lang="en-US" sz="2400" spc="-5" dirty="0">
                <a:latin typeface="Times New Roman"/>
                <a:cs typeface="Times New Roman"/>
              </a:rPr>
              <a:t>set of real</a:t>
            </a:r>
            <a:r>
              <a:rPr lang="en-US" sz="2400" spc="-9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numbers)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36449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In reliability modeling what can be</a:t>
            </a:r>
            <a:r>
              <a:rPr lang="en-US" sz="2800" b="1" spc="-1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represented  by random</a:t>
            </a:r>
            <a:r>
              <a:rPr lang="en-US" sz="2800" b="1" spc="-10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/>
                <a:cs typeface="Times New Roman"/>
              </a:rPr>
              <a:t>variable?</a:t>
            </a:r>
            <a:endParaRPr lang="en-US" sz="28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Number of failures </a:t>
            </a:r>
            <a:r>
              <a:rPr lang="en-US" sz="2400" dirty="0">
                <a:latin typeface="Times New Roman"/>
                <a:cs typeface="Times New Roman"/>
              </a:rPr>
              <a:t>in an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Time </a:t>
            </a:r>
            <a:r>
              <a:rPr lang="en-US" sz="2400" spc="-5" dirty="0">
                <a:latin typeface="Times New Roman"/>
                <a:cs typeface="Times New Roman"/>
              </a:rPr>
              <a:t>of failure within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11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interval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etc.</a:t>
            </a:r>
          </a:p>
          <a:p>
            <a:endParaRPr lang="en-US" dirty="0"/>
          </a:p>
        </p:txBody>
      </p:sp>
      <p:sp>
        <p:nvSpPr>
          <p:cNvPr id="4" name="object 11"/>
          <p:cNvSpPr/>
          <p:nvPr/>
        </p:nvSpPr>
        <p:spPr>
          <a:xfrm>
            <a:off x="2149601" y="5592318"/>
            <a:ext cx="1295400" cy="287020"/>
          </a:xfrm>
          <a:custGeom>
            <a:avLst/>
            <a:gdLst/>
            <a:ahLst/>
            <a:cxnLst/>
            <a:rect l="l" t="t" r="r" b="b"/>
            <a:pathLst>
              <a:path w="1295400" h="287020">
                <a:moveTo>
                  <a:pt x="0" y="0"/>
                </a:moveTo>
                <a:lnTo>
                  <a:pt x="0" y="286512"/>
                </a:lnTo>
                <a:lnTo>
                  <a:pt x="1295400" y="28651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/>
        </p:nvSpPr>
        <p:spPr>
          <a:xfrm>
            <a:off x="2145029" y="5587745"/>
            <a:ext cx="1305560" cy="291465"/>
          </a:xfrm>
          <a:custGeom>
            <a:avLst/>
            <a:gdLst/>
            <a:ahLst/>
            <a:cxnLst/>
            <a:rect l="l" t="t" r="r" b="b"/>
            <a:pathLst>
              <a:path w="1305560" h="291464">
                <a:moveTo>
                  <a:pt x="1305306" y="291084"/>
                </a:moveTo>
                <a:lnTo>
                  <a:pt x="1305306" y="0"/>
                </a:lnTo>
                <a:lnTo>
                  <a:pt x="0" y="0"/>
                </a:lnTo>
                <a:lnTo>
                  <a:pt x="0" y="291084"/>
                </a:lnTo>
                <a:lnTo>
                  <a:pt x="4571" y="291084"/>
                </a:lnTo>
                <a:lnTo>
                  <a:pt x="4571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295400" y="9143"/>
                </a:lnTo>
                <a:lnTo>
                  <a:pt x="1295400" y="4572"/>
                </a:lnTo>
                <a:lnTo>
                  <a:pt x="1299972" y="9143"/>
                </a:lnTo>
                <a:lnTo>
                  <a:pt x="1299972" y="291084"/>
                </a:lnTo>
                <a:lnTo>
                  <a:pt x="1305306" y="291084"/>
                </a:lnTo>
                <a:close/>
              </a:path>
              <a:path w="1305560" h="291464">
                <a:moveTo>
                  <a:pt x="9906" y="9143"/>
                </a:moveTo>
                <a:lnTo>
                  <a:pt x="9906" y="4572"/>
                </a:lnTo>
                <a:lnTo>
                  <a:pt x="4571" y="9143"/>
                </a:lnTo>
                <a:lnTo>
                  <a:pt x="9906" y="9143"/>
                </a:lnTo>
                <a:close/>
              </a:path>
              <a:path w="1305560" h="291464">
                <a:moveTo>
                  <a:pt x="9906" y="291084"/>
                </a:moveTo>
                <a:lnTo>
                  <a:pt x="9906" y="9143"/>
                </a:lnTo>
                <a:lnTo>
                  <a:pt x="4571" y="9143"/>
                </a:lnTo>
                <a:lnTo>
                  <a:pt x="4571" y="291084"/>
                </a:lnTo>
                <a:lnTo>
                  <a:pt x="9906" y="291084"/>
                </a:lnTo>
                <a:close/>
              </a:path>
              <a:path w="1305560" h="291464">
                <a:moveTo>
                  <a:pt x="1299972" y="9143"/>
                </a:moveTo>
                <a:lnTo>
                  <a:pt x="1295400" y="4572"/>
                </a:lnTo>
                <a:lnTo>
                  <a:pt x="1295400" y="9143"/>
                </a:lnTo>
                <a:lnTo>
                  <a:pt x="1299972" y="9143"/>
                </a:lnTo>
                <a:close/>
              </a:path>
              <a:path w="1305560" h="291464">
                <a:moveTo>
                  <a:pt x="1299972" y="291084"/>
                </a:moveTo>
                <a:lnTo>
                  <a:pt x="1299972" y="9143"/>
                </a:lnTo>
                <a:lnTo>
                  <a:pt x="1295400" y="9143"/>
                </a:lnTo>
                <a:lnTo>
                  <a:pt x="1295400" y="291084"/>
                </a:lnTo>
                <a:lnTo>
                  <a:pt x="1299972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3516629" y="5592318"/>
            <a:ext cx="4392930" cy="287020"/>
          </a:xfrm>
          <a:custGeom>
            <a:avLst/>
            <a:gdLst/>
            <a:ahLst/>
            <a:cxnLst/>
            <a:rect l="l" t="t" r="r" b="b"/>
            <a:pathLst>
              <a:path w="4392930" h="287020">
                <a:moveTo>
                  <a:pt x="0" y="0"/>
                </a:moveTo>
                <a:lnTo>
                  <a:pt x="0" y="286512"/>
                </a:lnTo>
                <a:lnTo>
                  <a:pt x="4392929" y="286512"/>
                </a:lnTo>
                <a:lnTo>
                  <a:pt x="4392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3512058" y="5587745"/>
            <a:ext cx="4402455" cy="291465"/>
          </a:xfrm>
          <a:custGeom>
            <a:avLst/>
            <a:gdLst/>
            <a:ahLst/>
            <a:cxnLst/>
            <a:rect l="l" t="t" r="r" b="b"/>
            <a:pathLst>
              <a:path w="4402455" h="291464">
                <a:moveTo>
                  <a:pt x="4402074" y="291084"/>
                </a:moveTo>
                <a:lnTo>
                  <a:pt x="4402074" y="0"/>
                </a:lnTo>
                <a:lnTo>
                  <a:pt x="0" y="0"/>
                </a:lnTo>
                <a:lnTo>
                  <a:pt x="0" y="291084"/>
                </a:lnTo>
                <a:lnTo>
                  <a:pt x="4571" y="29108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4392167" y="9143"/>
                </a:lnTo>
                <a:lnTo>
                  <a:pt x="4392167" y="4572"/>
                </a:lnTo>
                <a:lnTo>
                  <a:pt x="4397501" y="9143"/>
                </a:lnTo>
                <a:lnTo>
                  <a:pt x="4397501" y="291084"/>
                </a:lnTo>
                <a:lnTo>
                  <a:pt x="4402074" y="291084"/>
                </a:lnTo>
                <a:close/>
              </a:path>
              <a:path w="4402455" h="291464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4402455" h="291464">
                <a:moveTo>
                  <a:pt x="9143" y="291084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291084"/>
                </a:lnTo>
                <a:lnTo>
                  <a:pt x="9143" y="291084"/>
                </a:lnTo>
                <a:close/>
              </a:path>
              <a:path w="4402455" h="291464">
                <a:moveTo>
                  <a:pt x="4397501" y="9143"/>
                </a:moveTo>
                <a:lnTo>
                  <a:pt x="4392167" y="4572"/>
                </a:lnTo>
                <a:lnTo>
                  <a:pt x="4392167" y="9143"/>
                </a:lnTo>
                <a:lnTo>
                  <a:pt x="4397501" y="9143"/>
                </a:lnTo>
                <a:close/>
              </a:path>
              <a:path w="4402455" h="291464">
                <a:moveTo>
                  <a:pt x="4397501" y="291084"/>
                </a:moveTo>
                <a:lnTo>
                  <a:pt x="4397501" y="9143"/>
                </a:lnTo>
                <a:lnTo>
                  <a:pt x="4392167" y="9143"/>
                </a:lnTo>
                <a:lnTo>
                  <a:pt x="4392167" y="291084"/>
                </a:lnTo>
                <a:lnTo>
                  <a:pt x="4397501" y="2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/>
        </p:nvSpPr>
        <p:spPr>
          <a:xfrm>
            <a:off x="1716785" y="5796914"/>
            <a:ext cx="6625590" cy="0"/>
          </a:xfrm>
          <a:custGeom>
            <a:avLst/>
            <a:gdLst/>
            <a:ahLst/>
            <a:cxnLst/>
            <a:rect l="l" t="t" r="r" b="b"/>
            <a:pathLst>
              <a:path w="6625590">
                <a:moveTo>
                  <a:pt x="0" y="0"/>
                </a:moveTo>
                <a:lnTo>
                  <a:pt x="662559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8409431" y="5731887"/>
            <a:ext cx="369570" cy="80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2149601" y="5878068"/>
            <a:ext cx="1295400" cy="146050"/>
          </a:xfrm>
          <a:custGeom>
            <a:avLst/>
            <a:gdLst/>
            <a:ahLst/>
            <a:cxnLst/>
            <a:rect l="l" t="t" r="r" b="b"/>
            <a:pathLst>
              <a:path w="1295400" h="146050">
                <a:moveTo>
                  <a:pt x="0" y="0"/>
                </a:moveTo>
                <a:lnTo>
                  <a:pt x="0" y="145541"/>
                </a:lnTo>
                <a:lnTo>
                  <a:pt x="1295400" y="145541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/>
          <p:nvPr/>
        </p:nvSpPr>
        <p:spPr>
          <a:xfrm>
            <a:off x="2145029" y="5878830"/>
            <a:ext cx="1305560" cy="150495"/>
          </a:xfrm>
          <a:custGeom>
            <a:avLst/>
            <a:gdLst/>
            <a:ahLst/>
            <a:cxnLst/>
            <a:rect l="l" t="t" r="r" b="b"/>
            <a:pathLst>
              <a:path w="1305560" h="150495">
                <a:moveTo>
                  <a:pt x="9906" y="140207"/>
                </a:moveTo>
                <a:lnTo>
                  <a:pt x="9906" y="0"/>
                </a:lnTo>
                <a:lnTo>
                  <a:pt x="0" y="0"/>
                </a:lnTo>
                <a:lnTo>
                  <a:pt x="0" y="150113"/>
                </a:lnTo>
                <a:lnTo>
                  <a:pt x="4571" y="150113"/>
                </a:lnTo>
                <a:lnTo>
                  <a:pt x="4571" y="140207"/>
                </a:lnTo>
                <a:lnTo>
                  <a:pt x="9906" y="140207"/>
                </a:lnTo>
                <a:close/>
              </a:path>
              <a:path w="1305560" h="150495">
                <a:moveTo>
                  <a:pt x="1299972" y="140207"/>
                </a:moveTo>
                <a:lnTo>
                  <a:pt x="4571" y="140207"/>
                </a:lnTo>
                <a:lnTo>
                  <a:pt x="9906" y="144779"/>
                </a:lnTo>
                <a:lnTo>
                  <a:pt x="9906" y="150113"/>
                </a:lnTo>
                <a:lnTo>
                  <a:pt x="1295400" y="150113"/>
                </a:lnTo>
                <a:lnTo>
                  <a:pt x="1295400" y="144779"/>
                </a:lnTo>
                <a:lnTo>
                  <a:pt x="1299972" y="140207"/>
                </a:lnTo>
                <a:close/>
              </a:path>
              <a:path w="1305560" h="150495">
                <a:moveTo>
                  <a:pt x="9906" y="150113"/>
                </a:moveTo>
                <a:lnTo>
                  <a:pt x="9906" y="144779"/>
                </a:lnTo>
                <a:lnTo>
                  <a:pt x="4571" y="140207"/>
                </a:lnTo>
                <a:lnTo>
                  <a:pt x="4571" y="150113"/>
                </a:lnTo>
                <a:lnTo>
                  <a:pt x="9906" y="150113"/>
                </a:lnTo>
                <a:close/>
              </a:path>
              <a:path w="1305560" h="150495">
                <a:moveTo>
                  <a:pt x="1305306" y="150113"/>
                </a:moveTo>
                <a:lnTo>
                  <a:pt x="1305306" y="0"/>
                </a:lnTo>
                <a:lnTo>
                  <a:pt x="1295400" y="0"/>
                </a:lnTo>
                <a:lnTo>
                  <a:pt x="1295400" y="140207"/>
                </a:lnTo>
                <a:lnTo>
                  <a:pt x="1299972" y="140207"/>
                </a:lnTo>
                <a:lnTo>
                  <a:pt x="1299972" y="150113"/>
                </a:lnTo>
                <a:lnTo>
                  <a:pt x="1305306" y="150113"/>
                </a:lnTo>
                <a:close/>
              </a:path>
              <a:path w="1305560" h="150495">
                <a:moveTo>
                  <a:pt x="1299972" y="150113"/>
                </a:moveTo>
                <a:lnTo>
                  <a:pt x="1299972" y="140207"/>
                </a:lnTo>
                <a:lnTo>
                  <a:pt x="1295400" y="144779"/>
                </a:lnTo>
                <a:lnTo>
                  <a:pt x="1295400" y="150113"/>
                </a:lnTo>
                <a:lnTo>
                  <a:pt x="1299972" y="1501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/>
          <p:cNvSpPr/>
          <p:nvPr/>
        </p:nvSpPr>
        <p:spPr>
          <a:xfrm>
            <a:off x="3516629" y="5878068"/>
            <a:ext cx="4392930" cy="146050"/>
          </a:xfrm>
          <a:custGeom>
            <a:avLst/>
            <a:gdLst/>
            <a:ahLst/>
            <a:cxnLst/>
            <a:rect l="l" t="t" r="r" b="b"/>
            <a:pathLst>
              <a:path w="4392930" h="146050">
                <a:moveTo>
                  <a:pt x="0" y="0"/>
                </a:moveTo>
                <a:lnTo>
                  <a:pt x="0" y="145542"/>
                </a:lnTo>
                <a:lnTo>
                  <a:pt x="4392929" y="145541"/>
                </a:lnTo>
                <a:lnTo>
                  <a:pt x="4392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/>
          <p:cNvSpPr/>
          <p:nvPr/>
        </p:nvSpPr>
        <p:spPr>
          <a:xfrm>
            <a:off x="3512058" y="5878830"/>
            <a:ext cx="4402455" cy="150495"/>
          </a:xfrm>
          <a:custGeom>
            <a:avLst/>
            <a:gdLst/>
            <a:ahLst/>
            <a:cxnLst/>
            <a:rect l="l" t="t" r="r" b="b"/>
            <a:pathLst>
              <a:path w="4402455" h="150495">
                <a:moveTo>
                  <a:pt x="9143" y="140208"/>
                </a:moveTo>
                <a:lnTo>
                  <a:pt x="9143" y="0"/>
                </a:lnTo>
                <a:lnTo>
                  <a:pt x="0" y="0"/>
                </a:lnTo>
                <a:lnTo>
                  <a:pt x="0" y="150114"/>
                </a:lnTo>
                <a:lnTo>
                  <a:pt x="4571" y="150114"/>
                </a:lnTo>
                <a:lnTo>
                  <a:pt x="4571" y="140208"/>
                </a:lnTo>
                <a:lnTo>
                  <a:pt x="9143" y="140208"/>
                </a:lnTo>
                <a:close/>
              </a:path>
              <a:path w="4402455" h="150495">
                <a:moveTo>
                  <a:pt x="4397501" y="140207"/>
                </a:moveTo>
                <a:lnTo>
                  <a:pt x="4571" y="140208"/>
                </a:lnTo>
                <a:lnTo>
                  <a:pt x="9143" y="144780"/>
                </a:lnTo>
                <a:lnTo>
                  <a:pt x="9143" y="150114"/>
                </a:lnTo>
                <a:lnTo>
                  <a:pt x="4392167" y="150113"/>
                </a:lnTo>
                <a:lnTo>
                  <a:pt x="4392167" y="144779"/>
                </a:lnTo>
                <a:lnTo>
                  <a:pt x="4397501" y="140207"/>
                </a:lnTo>
                <a:close/>
              </a:path>
              <a:path w="4402455" h="150495">
                <a:moveTo>
                  <a:pt x="9143" y="150114"/>
                </a:moveTo>
                <a:lnTo>
                  <a:pt x="9143" y="144780"/>
                </a:lnTo>
                <a:lnTo>
                  <a:pt x="4571" y="140208"/>
                </a:lnTo>
                <a:lnTo>
                  <a:pt x="4571" y="150114"/>
                </a:lnTo>
                <a:lnTo>
                  <a:pt x="9143" y="150114"/>
                </a:lnTo>
                <a:close/>
              </a:path>
              <a:path w="4402455" h="150495">
                <a:moveTo>
                  <a:pt x="4402074" y="150113"/>
                </a:moveTo>
                <a:lnTo>
                  <a:pt x="4402074" y="0"/>
                </a:lnTo>
                <a:lnTo>
                  <a:pt x="4392167" y="0"/>
                </a:lnTo>
                <a:lnTo>
                  <a:pt x="4392167" y="140207"/>
                </a:lnTo>
                <a:lnTo>
                  <a:pt x="4397501" y="140207"/>
                </a:lnTo>
                <a:lnTo>
                  <a:pt x="4397501" y="150113"/>
                </a:lnTo>
                <a:lnTo>
                  <a:pt x="4402074" y="150113"/>
                </a:lnTo>
                <a:close/>
              </a:path>
              <a:path w="4402455" h="150495">
                <a:moveTo>
                  <a:pt x="4397501" y="150113"/>
                </a:moveTo>
                <a:lnTo>
                  <a:pt x="4397501" y="140207"/>
                </a:lnTo>
                <a:lnTo>
                  <a:pt x="4392167" y="144779"/>
                </a:lnTo>
                <a:lnTo>
                  <a:pt x="4392167" y="150113"/>
                </a:lnTo>
                <a:lnTo>
                  <a:pt x="4397501" y="1501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/>
          <p:cNvSpPr txBox="1"/>
          <p:nvPr/>
        </p:nvSpPr>
        <p:spPr>
          <a:xfrm>
            <a:off x="2299970" y="6069582"/>
            <a:ext cx="91186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Previous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3595370" y="5562600"/>
            <a:ext cx="416306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  <a:tab pos="948690" algn="l"/>
                <a:tab pos="1740535" algn="l"/>
                <a:tab pos="2902585" algn="l"/>
                <a:tab pos="3982085" algn="l"/>
              </a:tabLst>
            </a:pP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endParaRPr sz="2400">
              <a:latin typeface="Symbol"/>
              <a:cs typeface="Symbol"/>
            </a:endParaRPr>
          </a:p>
          <a:p>
            <a:pPr marL="865505">
              <a:lnSpc>
                <a:spcPct val="100000"/>
              </a:lnSpc>
              <a:spcBef>
                <a:spcPts val="1110"/>
              </a:spcBef>
            </a:pPr>
            <a:r>
              <a:rPr sz="1600" b="1" dirty="0">
                <a:latin typeface="Tahoma"/>
                <a:cs typeface="Tahoma"/>
              </a:rPr>
              <a:t>Current time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interval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6"/>
          <p:cNvSpPr txBox="1"/>
          <p:nvPr/>
        </p:nvSpPr>
        <p:spPr>
          <a:xfrm>
            <a:off x="8043150" y="6069582"/>
            <a:ext cx="51308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latin typeface="Tahoma"/>
                <a:cs typeface="Tahoma"/>
              </a:rPr>
              <a:t>Next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64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26098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Suppose that a random variable </a:t>
            </a:r>
            <a:r>
              <a:rPr lang="en-US" sz="3600" i="1" spc="-5" dirty="0">
                <a:latin typeface="Times New Roman"/>
                <a:cs typeface="Times New Roman"/>
              </a:rPr>
              <a:t>X </a:t>
            </a:r>
            <a:r>
              <a:rPr lang="en-US" sz="3600" spc="-5" dirty="0">
                <a:latin typeface="Times New Roman"/>
                <a:cs typeface="Times New Roman"/>
              </a:rPr>
              <a:t>assigns a  finite number of values to a sample space</a:t>
            </a:r>
            <a:r>
              <a:rPr lang="en-US" sz="3600" spc="10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Then </a:t>
            </a:r>
            <a:r>
              <a:rPr lang="en-US" sz="3600" i="1" spc="-5" dirty="0">
                <a:latin typeface="Times New Roman"/>
                <a:cs typeface="Times New Roman"/>
              </a:rPr>
              <a:t>X </a:t>
            </a:r>
            <a:r>
              <a:rPr lang="en-US" sz="3600" spc="-5" dirty="0">
                <a:latin typeface="Times New Roman"/>
                <a:cs typeface="Times New Roman"/>
              </a:rPr>
              <a:t>induces a </a:t>
            </a:r>
            <a:r>
              <a:rPr lang="en-US" sz="3600" b="1" i="1" spc="-10" dirty="0">
                <a:solidFill>
                  <a:srgbClr val="800000"/>
                </a:solidFill>
                <a:latin typeface="Times New Roman"/>
                <a:cs typeface="Times New Roman"/>
              </a:rPr>
              <a:t>distribution function </a:t>
            </a:r>
            <a:r>
              <a:rPr lang="en-US" sz="3600" i="1" spc="-5" dirty="0">
                <a:latin typeface="Times New Roman"/>
                <a:cs typeface="Times New Roman"/>
              </a:rPr>
              <a:t>f </a:t>
            </a:r>
            <a:r>
              <a:rPr lang="en-US" sz="3600" spc="-5" dirty="0">
                <a:latin typeface="Times New Roman"/>
                <a:cs typeface="Times New Roman"/>
              </a:rPr>
              <a:t>that  assigns probabilities to the points in</a:t>
            </a:r>
            <a:r>
              <a:rPr lang="en-US" sz="3600" spc="70" dirty="0">
                <a:latin typeface="Times New Roman"/>
                <a:cs typeface="Times New Roman"/>
              </a:rPr>
              <a:t> </a:t>
            </a:r>
            <a:r>
              <a:rPr lang="en-US" sz="3600" i="1" spc="5" dirty="0">
                <a:latin typeface="Times New Roman"/>
                <a:cs typeface="Times New Roman"/>
              </a:rPr>
              <a:t>R</a:t>
            </a:r>
            <a:r>
              <a:rPr lang="en-US" sz="3600" i="1" spc="7" baseline="-21164" dirty="0">
                <a:latin typeface="Times New Roman"/>
                <a:cs typeface="Times New Roman"/>
              </a:rPr>
              <a:t>x</a:t>
            </a:r>
            <a:endParaRPr lang="en-US" sz="3600" baseline="-21164" dirty="0">
              <a:latin typeface="Times New Roman"/>
              <a:cs typeface="Times New Roman"/>
            </a:endParaRPr>
          </a:p>
          <a:p>
            <a:pPr marL="927100" marR="3268979">
              <a:lnSpc>
                <a:spcPct val="120000"/>
              </a:lnSpc>
            </a:pPr>
            <a:r>
              <a:rPr lang="en-US" sz="3600" i="1" spc="-5" dirty="0">
                <a:latin typeface="Times New Roman"/>
                <a:cs typeface="Times New Roman"/>
              </a:rPr>
              <a:t>R</a:t>
            </a:r>
            <a:r>
              <a:rPr lang="en-US" sz="2400" i="1" spc="-5" dirty="0">
                <a:latin typeface="Times New Roman"/>
                <a:cs typeface="Times New Roman"/>
              </a:rPr>
              <a:t>x </a:t>
            </a:r>
            <a:r>
              <a:rPr lang="en-US" sz="3600" i="1" spc="-5" dirty="0">
                <a:latin typeface="Times New Roman"/>
                <a:cs typeface="Times New Roman"/>
              </a:rPr>
              <a:t>={x</a:t>
            </a:r>
            <a:r>
              <a:rPr lang="en-US" sz="2400" i="1" spc="-5" dirty="0">
                <a:latin typeface="Times New Roman"/>
                <a:cs typeface="Times New Roman"/>
              </a:rPr>
              <a:t>1</a:t>
            </a:r>
            <a:r>
              <a:rPr lang="en-US" sz="3600" i="1" spc="-5" dirty="0">
                <a:latin typeface="Times New Roman"/>
                <a:cs typeface="Times New Roman"/>
              </a:rPr>
              <a:t>, x</a:t>
            </a:r>
            <a:r>
              <a:rPr lang="en-US" sz="2400" i="1" spc="-5" dirty="0">
                <a:latin typeface="Times New Roman"/>
                <a:cs typeface="Times New Roman"/>
              </a:rPr>
              <a:t>2</a:t>
            </a:r>
            <a:r>
              <a:rPr lang="en-US" sz="3600" i="1" spc="-5" dirty="0">
                <a:latin typeface="Times New Roman"/>
                <a:cs typeface="Times New Roman"/>
              </a:rPr>
              <a:t>, x</a:t>
            </a:r>
            <a:r>
              <a:rPr lang="en-US" sz="2400" i="1" spc="-5" dirty="0">
                <a:latin typeface="Times New Roman"/>
                <a:cs typeface="Times New Roman"/>
              </a:rPr>
              <a:t>3</a:t>
            </a:r>
            <a:r>
              <a:rPr lang="en-US" sz="3600" i="1" spc="-5" dirty="0">
                <a:latin typeface="Times New Roman"/>
                <a:cs typeface="Times New Roman"/>
              </a:rPr>
              <a:t>, …, 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n</a:t>
            </a:r>
            <a:r>
              <a:rPr lang="en-US" sz="3600" i="1" spc="-5" dirty="0">
                <a:latin typeface="Times New Roman"/>
                <a:cs typeface="Times New Roman"/>
              </a:rPr>
              <a:t>}  f(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 = P(</a:t>
            </a:r>
            <a:r>
              <a:rPr lang="en-US" sz="3600" i="1" spc="-70" dirty="0">
                <a:latin typeface="Times New Roman"/>
                <a:cs typeface="Times New Roman"/>
              </a:rPr>
              <a:t> </a:t>
            </a:r>
            <a:r>
              <a:rPr lang="en-US" sz="3600" i="1" spc="-5" dirty="0">
                <a:latin typeface="Times New Roman"/>
                <a:cs typeface="Times New Roman"/>
              </a:rPr>
              <a:t>X=</a:t>
            </a:r>
            <a:r>
              <a:rPr lang="en-US" sz="3600" i="1" spc="-5" dirty="0" err="1">
                <a:latin typeface="Times New Roman"/>
                <a:cs typeface="Times New Roman"/>
              </a:rPr>
              <a:t>x</a:t>
            </a:r>
            <a:r>
              <a:rPr lang="en-US" sz="2400" i="1" spc="-5" dirty="0" err="1">
                <a:latin typeface="Times New Roman"/>
                <a:cs typeface="Times New Roman"/>
              </a:rPr>
              <a:t>k</a:t>
            </a:r>
            <a:r>
              <a:rPr lang="en-US" sz="3600" i="1" spc="-5" dirty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42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1271</TotalTime>
  <Words>1536</Words>
  <Application>Microsoft Office PowerPoint</Application>
  <PresentationFormat>Custom</PresentationFormat>
  <Paragraphs>314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 Unicode MS</vt:lpstr>
      <vt:lpstr>Arial</vt:lpstr>
      <vt:lpstr>Arial Black</vt:lpstr>
      <vt:lpstr>Calibri</vt:lpstr>
      <vt:lpstr>Cambria Math</vt:lpstr>
      <vt:lpstr>KaTeX_Main</vt:lpstr>
      <vt:lpstr>Symbol</vt:lpstr>
      <vt:lpstr>Tahoma</vt:lpstr>
      <vt:lpstr>Times New Roman</vt:lpstr>
      <vt:lpstr>Wingdings</vt:lpstr>
      <vt:lpstr>Wingdings 3</vt:lpstr>
      <vt:lpstr>MicrosoftCPSWorkshopDubey</vt:lpstr>
      <vt:lpstr>Equation</vt:lpstr>
      <vt:lpstr>Lecture 3  Reliability Concepts  Prepared based on slides of BH Far</vt:lpstr>
      <vt:lpstr>Goal</vt:lpstr>
      <vt:lpstr>Failure Specification</vt:lpstr>
      <vt:lpstr>Failure Specification</vt:lpstr>
      <vt:lpstr>Reliability Questions</vt:lpstr>
      <vt:lpstr>Background</vt:lpstr>
      <vt:lpstr>Randomness</vt:lpstr>
      <vt:lpstr>Randomness</vt:lpstr>
      <vt:lpstr>Probability Distribution</vt:lpstr>
      <vt:lpstr>Probability Distribution</vt:lpstr>
      <vt:lpstr>Probability Distribution</vt:lpstr>
      <vt:lpstr>Probability Distributions</vt:lpstr>
      <vt:lpstr>Binomial Distribution</vt:lpstr>
      <vt:lpstr>Binomial Distribution</vt:lpstr>
      <vt:lpstr>Binomial Distribution</vt:lpstr>
      <vt:lpstr>Common Shapes of binomial distribution</vt:lpstr>
      <vt:lpstr>Binomial Distribution Example</vt:lpstr>
      <vt:lpstr>Binomial Distribution Example 2</vt:lpstr>
      <vt:lpstr>Poisson Distribution</vt:lpstr>
      <vt:lpstr>Poisson Distribution</vt:lpstr>
      <vt:lpstr>Poisson Example</vt:lpstr>
      <vt:lpstr>Continuous case</vt:lpstr>
      <vt:lpstr>Normal Distribution</vt:lpstr>
      <vt:lpstr>Normal Distribution</vt:lpstr>
      <vt:lpstr>Z-Table Normal Distribution</vt:lpstr>
      <vt:lpstr>Exponential Distribution</vt:lpstr>
      <vt:lpstr>Exponential Distribution</vt:lpstr>
      <vt:lpstr>Exponential Distribution</vt:lpstr>
      <vt:lpstr>Another form of exponential distribution</vt:lpstr>
      <vt:lpstr>Exponential Distribution and Poisson Distribution</vt:lpstr>
      <vt:lpstr>Survivor function</vt:lpstr>
      <vt:lpstr>Important: memory less property of Survivor Function</vt:lpstr>
      <vt:lpstr>Memory less proof.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Terminology and concepts</dc:title>
  <dc:creator>abhishek</dc:creator>
  <cp:lastModifiedBy>Abhishek D</cp:lastModifiedBy>
  <cp:revision>77</cp:revision>
  <dcterms:created xsi:type="dcterms:W3CDTF">2017-03-29T22:01:37Z</dcterms:created>
  <dcterms:modified xsi:type="dcterms:W3CDTF">2018-09-27T13:36:15Z</dcterms:modified>
</cp:coreProperties>
</file>